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3"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2C11DB-0B1A-4EE4-88CC-31AC60B60442}" v="1" dt="2026-07-18T08:50:54.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79" autoAdjust="0"/>
    <p:restoredTop sz="94660"/>
  </p:normalViewPr>
  <p:slideViewPr>
    <p:cSldViewPr snapToGrid="0">
      <p:cViewPr varScale="1">
        <p:scale>
          <a:sx n="78" d="100"/>
          <a:sy n="78" d="100"/>
        </p:scale>
        <p:origin x="110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modSld sldOrd">
      <pc:chgData name="Hetal Patel" userId="2398bfff5d8d68ca" providerId="LiveId" clId="{76A21C82-4620-4E73-9FBF-3EBC22EFD6AE}" dt="2026-07-18T08:52:26.764" v="145"/>
      <pc:docMkLst>
        <pc:docMk/>
      </pc:docMkLst>
      <pc:sldChg chg="modSp mod">
        <pc:chgData name="Hetal Patel" userId="2398bfff5d8d68ca" providerId="LiveId" clId="{76A21C82-4620-4E73-9FBF-3EBC22EFD6AE}" dt="2026-07-18T08:51:46.869" v="141" actId="20577"/>
        <pc:sldMkLst>
          <pc:docMk/>
          <pc:sldMk cId="3093984395" sldId="256"/>
        </pc:sldMkLst>
        <pc:spChg chg="mod">
          <ac:chgData name="Hetal Patel" userId="2398bfff5d8d68ca" providerId="LiveId" clId="{76A21C82-4620-4E73-9FBF-3EBC22EFD6AE}" dt="2026-07-18T08:51:46.869" v="141" actId="20577"/>
          <ac:spMkLst>
            <pc:docMk/>
            <pc:sldMk cId="3093984395" sldId="256"/>
            <ac:spMk id="3" creationId="{BF01FF8F-29F6-8804-08DB-D0C1760AE21B}"/>
          </ac:spMkLst>
        </pc:spChg>
      </pc:sldChg>
      <pc:sldChg chg="ord">
        <pc:chgData name="Hetal Patel" userId="2398bfff5d8d68ca" providerId="LiveId" clId="{76A21C82-4620-4E73-9FBF-3EBC22EFD6AE}" dt="2026-07-18T08:52:26.764" v="145"/>
        <pc:sldMkLst>
          <pc:docMk/>
          <pc:sldMk cId="748392574"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243846-4EEB-46FE-B0EF-9C114048334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5DE3EC9-1171-4667-80F0-05814C7209CE}">
      <dgm:prSet custT="1"/>
      <dgm:spPr/>
      <dgm:t>
        <a:bodyPr/>
        <a:lstStyle/>
        <a:p>
          <a:pPr algn="just"/>
          <a:r>
            <a:rPr lang="gu-IN" sz="1800" b="1"/>
            <a:t>Quality Management:</a:t>
          </a:r>
          <a:r>
            <a:rPr lang="gu-IN" sz="1800"/>
            <a:t> Quality management ensures healthcare organisations deliver safe, effective, patient-centred care through continuous monitoring, clinical governance, and quality improvement practices</a:t>
          </a:r>
          <a:r>
            <a:rPr lang="en-GB" sz="1800"/>
            <a:t> (</a:t>
          </a:r>
          <a:r>
            <a:rPr lang="gu-IN" sz="1800"/>
            <a:t>Auraaen</a:t>
          </a:r>
          <a:r>
            <a:rPr lang="en-GB" sz="1800"/>
            <a:t> et al, 2020)</a:t>
          </a:r>
          <a:r>
            <a:rPr lang="gu-IN" sz="1800"/>
            <a:t>. </a:t>
          </a:r>
          <a:endParaRPr lang="en-US" sz="1800"/>
        </a:p>
      </dgm:t>
    </dgm:pt>
    <dgm:pt modelId="{43584B84-74AE-4AB2-882D-B46C4DEDC35F}" type="parTrans" cxnId="{2203A544-EA3E-4E37-87A9-BFBCFC1C1F5B}">
      <dgm:prSet/>
      <dgm:spPr/>
      <dgm:t>
        <a:bodyPr/>
        <a:lstStyle/>
        <a:p>
          <a:pPr algn="just"/>
          <a:endParaRPr lang="en-US" sz="1800"/>
        </a:p>
      </dgm:t>
    </dgm:pt>
    <dgm:pt modelId="{49C2A0DC-4652-48B6-B113-70AF10246B7B}" type="sibTrans" cxnId="{2203A544-EA3E-4E37-87A9-BFBCFC1C1F5B}">
      <dgm:prSet/>
      <dgm:spPr/>
      <dgm:t>
        <a:bodyPr/>
        <a:lstStyle/>
        <a:p>
          <a:pPr algn="just"/>
          <a:endParaRPr lang="en-US" sz="1800"/>
        </a:p>
      </dgm:t>
    </dgm:pt>
    <dgm:pt modelId="{2E2EE28C-745D-41F7-A57E-C895834DBAFF}">
      <dgm:prSet custT="1"/>
      <dgm:spPr/>
      <dgm:t>
        <a:bodyPr/>
        <a:lstStyle/>
        <a:p>
          <a:pPr algn="just"/>
          <a:r>
            <a:rPr lang="gu-IN" sz="1800" b="1" dirty="0"/>
            <a:t>Patient Safety:</a:t>
          </a:r>
          <a:r>
            <a:rPr lang="gu-IN" sz="1800" dirty="0"/>
            <a:t> Maintaining patient safety requires strong leadership, effective communication, and reliable healthcare systems that minimise risks and prevent avoidable harm</a:t>
          </a:r>
          <a:r>
            <a:rPr lang="en-GB" sz="1800" dirty="0"/>
            <a:t> (WHO, 2017)</a:t>
          </a:r>
          <a:r>
            <a:rPr lang="gu-IN" sz="1800" dirty="0"/>
            <a:t>. </a:t>
          </a:r>
          <a:endParaRPr lang="en-US" sz="1800" dirty="0"/>
        </a:p>
      </dgm:t>
    </dgm:pt>
    <dgm:pt modelId="{E97F589B-1AB0-448D-88DC-09A0FE2D2674}" type="parTrans" cxnId="{A35F8DFB-288E-476D-96B9-D695618535BF}">
      <dgm:prSet/>
      <dgm:spPr/>
      <dgm:t>
        <a:bodyPr/>
        <a:lstStyle/>
        <a:p>
          <a:pPr algn="just"/>
          <a:endParaRPr lang="en-US" sz="1800"/>
        </a:p>
      </dgm:t>
    </dgm:pt>
    <dgm:pt modelId="{4F266626-E6C8-45B0-B939-3EF33EB2CF52}" type="sibTrans" cxnId="{A35F8DFB-288E-476D-96B9-D695618535BF}">
      <dgm:prSet/>
      <dgm:spPr/>
      <dgm:t>
        <a:bodyPr/>
        <a:lstStyle/>
        <a:p>
          <a:pPr algn="just"/>
          <a:endParaRPr lang="en-US" sz="1800"/>
        </a:p>
      </dgm:t>
    </dgm:pt>
    <dgm:pt modelId="{27F084B6-14B8-44BE-A970-1F689E85D451}">
      <dgm:prSet custT="1"/>
      <dgm:spPr/>
      <dgm:t>
        <a:bodyPr/>
        <a:lstStyle/>
        <a:p>
          <a:pPr algn="just"/>
          <a:r>
            <a:rPr lang="gu-IN" sz="1800"/>
            <a:t>This presentation examines the Bristol Royal Infirmary Inquiry by identifying its root causes, analysing policy issues, and evaluating their impact on healthcare service provision. </a:t>
          </a:r>
          <a:endParaRPr lang="en-US" sz="1800"/>
        </a:p>
      </dgm:t>
    </dgm:pt>
    <dgm:pt modelId="{2F95A4D4-22C2-405E-91B2-46261A368FAE}" type="parTrans" cxnId="{6B62D30A-9D8D-4B26-8E3D-E04BEBDB88E9}">
      <dgm:prSet/>
      <dgm:spPr/>
      <dgm:t>
        <a:bodyPr/>
        <a:lstStyle/>
        <a:p>
          <a:pPr algn="just"/>
          <a:endParaRPr lang="en-US" sz="1800"/>
        </a:p>
      </dgm:t>
    </dgm:pt>
    <dgm:pt modelId="{A9010817-EDC9-44F0-89D8-013D15DD8371}" type="sibTrans" cxnId="{6B62D30A-9D8D-4B26-8E3D-E04BEBDB88E9}">
      <dgm:prSet/>
      <dgm:spPr/>
      <dgm:t>
        <a:bodyPr/>
        <a:lstStyle/>
        <a:p>
          <a:pPr algn="just"/>
          <a:endParaRPr lang="en-US" sz="1800"/>
        </a:p>
      </dgm:t>
    </dgm:pt>
    <dgm:pt modelId="{B506F688-40CC-4C5E-B63B-AAFC45A0B916}">
      <dgm:prSet custT="1"/>
      <dgm:spPr/>
      <dgm:t>
        <a:bodyPr/>
        <a:lstStyle/>
        <a:p>
          <a:pPr algn="just"/>
          <a:r>
            <a:rPr lang="gu-IN" sz="1800"/>
            <a:t>It also applies relevant quality management models and outlines the structure of the accompanying report to support a comprehensive case analysis.</a:t>
          </a:r>
          <a:endParaRPr lang="en-US" sz="1800"/>
        </a:p>
      </dgm:t>
    </dgm:pt>
    <dgm:pt modelId="{705CDF99-E4B0-4501-A1BC-FB53F69958CC}" type="parTrans" cxnId="{312439D1-A758-4B45-8C2F-F51AF33071C8}">
      <dgm:prSet/>
      <dgm:spPr/>
      <dgm:t>
        <a:bodyPr/>
        <a:lstStyle/>
        <a:p>
          <a:pPr algn="just"/>
          <a:endParaRPr lang="en-US" sz="1800"/>
        </a:p>
      </dgm:t>
    </dgm:pt>
    <dgm:pt modelId="{2959F87F-0496-467B-8EF6-2B31F0DA858A}" type="sibTrans" cxnId="{312439D1-A758-4B45-8C2F-F51AF33071C8}">
      <dgm:prSet/>
      <dgm:spPr/>
      <dgm:t>
        <a:bodyPr/>
        <a:lstStyle/>
        <a:p>
          <a:pPr algn="just"/>
          <a:endParaRPr lang="en-US" sz="1800"/>
        </a:p>
      </dgm:t>
    </dgm:pt>
    <dgm:pt modelId="{C0526765-3EDC-4ACE-883D-5CE08DC66862}" type="pres">
      <dgm:prSet presAssocID="{BC243846-4EEB-46FE-B0EF-9C1140483344}" presName="vert0" presStyleCnt="0">
        <dgm:presLayoutVars>
          <dgm:dir/>
          <dgm:animOne val="branch"/>
          <dgm:animLvl val="lvl"/>
        </dgm:presLayoutVars>
      </dgm:prSet>
      <dgm:spPr/>
    </dgm:pt>
    <dgm:pt modelId="{610070C6-4F42-4A29-81E6-B9401DD12906}" type="pres">
      <dgm:prSet presAssocID="{95DE3EC9-1171-4667-80F0-05814C7209CE}" presName="thickLine" presStyleLbl="alignNode1" presStyleIdx="0" presStyleCnt="4"/>
      <dgm:spPr/>
    </dgm:pt>
    <dgm:pt modelId="{23E9A328-7F11-46A7-ACAE-0A377A437819}" type="pres">
      <dgm:prSet presAssocID="{95DE3EC9-1171-4667-80F0-05814C7209CE}" presName="horz1" presStyleCnt="0"/>
      <dgm:spPr/>
    </dgm:pt>
    <dgm:pt modelId="{D5FF6045-C929-4D50-97C4-6C14B3299922}" type="pres">
      <dgm:prSet presAssocID="{95DE3EC9-1171-4667-80F0-05814C7209CE}" presName="tx1" presStyleLbl="revTx" presStyleIdx="0" presStyleCnt="4"/>
      <dgm:spPr/>
    </dgm:pt>
    <dgm:pt modelId="{4E1808A3-A014-44D3-A4F5-A38DD712FE30}" type="pres">
      <dgm:prSet presAssocID="{95DE3EC9-1171-4667-80F0-05814C7209CE}" presName="vert1" presStyleCnt="0"/>
      <dgm:spPr/>
    </dgm:pt>
    <dgm:pt modelId="{EC9B3C5F-8D6C-47FE-AF3A-C19B2EEB7547}" type="pres">
      <dgm:prSet presAssocID="{2E2EE28C-745D-41F7-A57E-C895834DBAFF}" presName="thickLine" presStyleLbl="alignNode1" presStyleIdx="1" presStyleCnt="4"/>
      <dgm:spPr/>
    </dgm:pt>
    <dgm:pt modelId="{E9BEB5D9-59BA-462F-A9D2-3C4EBB9F0DA0}" type="pres">
      <dgm:prSet presAssocID="{2E2EE28C-745D-41F7-A57E-C895834DBAFF}" presName="horz1" presStyleCnt="0"/>
      <dgm:spPr/>
    </dgm:pt>
    <dgm:pt modelId="{579972C0-9A68-45D3-92A4-BC202420804E}" type="pres">
      <dgm:prSet presAssocID="{2E2EE28C-745D-41F7-A57E-C895834DBAFF}" presName="tx1" presStyleLbl="revTx" presStyleIdx="1" presStyleCnt="4"/>
      <dgm:spPr/>
    </dgm:pt>
    <dgm:pt modelId="{FA3FD8F9-D782-4AF6-9436-C30BDF4864E6}" type="pres">
      <dgm:prSet presAssocID="{2E2EE28C-745D-41F7-A57E-C895834DBAFF}" presName="vert1" presStyleCnt="0"/>
      <dgm:spPr/>
    </dgm:pt>
    <dgm:pt modelId="{DAC72030-0149-4B35-ABFB-E6CD6DE14865}" type="pres">
      <dgm:prSet presAssocID="{27F084B6-14B8-44BE-A970-1F689E85D451}" presName="thickLine" presStyleLbl="alignNode1" presStyleIdx="2" presStyleCnt="4"/>
      <dgm:spPr/>
    </dgm:pt>
    <dgm:pt modelId="{82C22248-EDED-491E-B6D4-FDA8E29B3A14}" type="pres">
      <dgm:prSet presAssocID="{27F084B6-14B8-44BE-A970-1F689E85D451}" presName="horz1" presStyleCnt="0"/>
      <dgm:spPr/>
    </dgm:pt>
    <dgm:pt modelId="{3A3D2545-5518-45FF-B0DA-4CE381B87198}" type="pres">
      <dgm:prSet presAssocID="{27F084B6-14B8-44BE-A970-1F689E85D451}" presName="tx1" presStyleLbl="revTx" presStyleIdx="2" presStyleCnt="4"/>
      <dgm:spPr/>
    </dgm:pt>
    <dgm:pt modelId="{88F136BA-32B1-4005-B31F-352002CD27D8}" type="pres">
      <dgm:prSet presAssocID="{27F084B6-14B8-44BE-A970-1F689E85D451}" presName="vert1" presStyleCnt="0"/>
      <dgm:spPr/>
    </dgm:pt>
    <dgm:pt modelId="{BB21901A-1063-4B6B-8CBF-D6E82E8F53E4}" type="pres">
      <dgm:prSet presAssocID="{B506F688-40CC-4C5E-B63B-AAFC45A0B916}" presName="thickLine" presStyleLbl="alignNode1" presStyleIdx="3" presStyleCnt="4"/>
      <dgm:spPr/>
    </dgm:pt>
    <dgm:pt modelId="{34ACA365-C248-4206-B543-F3D8C0F52C35}" type="pres">
      <dgm:prSet presAssocID="{B506F688-40CC-4C5E-B63B-AAFC45A0B916}" presName="horz1" presStyleCnt="0"/>
      <dgm:spPr/>
    </dgm:pt>
    <dgm:pt modelId="{58227EC2-4C85-4018-B156-5CEE75C924D7}" type="pres">
      <dgm:prSet presAssocID="{B506F688-40CC-4C5E-B63B-AAFC45A0B916}" presName="tx1" presStyleLbl="revTx" presStyleIdx="3" presStyleCnt="4"/>
      <dgm:spPr/>
    </dgm:pt>
    <dgm:pt modelId="{C9B29F8B-2AF5-420F-98AF-C6FCD4581078}" type="pres">
      <dgm:prSet presAssocID="{B506F688-40CC-4C5E-B63B-AAFC45A0B916}" presName="vert1" presStyleCnt="0"/>
      <dgm:spPr/>
    </dgm:pt>
  </dgm:ptLst>
  <dgm:cxnLst>
    <dgm:cxn modelId="{08837102-035C-4064-9964-C7F8309949B1}" type="presOf" srcId="{BC243846-4EEB-46FE-B0EF-9C1140483344}" destId="{C0526765-3EDC-4ACE-883D-5CE08DC66862}" srcOrd="0" destOrd="0" presId="urn:microsoft.com/office/officeart/2008/layout/LinedList"/>
    <dgm:cxn modelId="{6B62D30A-9D8D-4B26-8E3D-E04BEBDB88E9}" srcId="{BC243846-4EEB-46FE-B0EF-9C1140483344}" destId="{27F084B6-14B8-44BE-A970-1F689E85D451}" srcOrd="2" destOrd="0" parTransId="{2F95A4D4-22C2-405E-91B2-46261A368FAE}" sibTransId="{A9010817-EDC9-44F0-89D8-013D15DD8371}"/>
    <dgm:cxn modelId="{E68CA319-3793-46AA-B675-369D5B29F0D4}" type="presOf" srcId="{2E2EE28C-745D-41F7-A57E-C895834DBAFF}" destId="{579972C0-9A68-45D3-92A4-BC202420804E}" srcOrd="0" destOrd="0" presId="urn:microsoft.com/office/officeart/2008/layout/LinedList"/>
    <dgm:cxn modelId="{2203A544-EA3E-4E37-87A9-BFBCFC1C1F5B}" srcId="{BC243846-4EEB-46FE-B0EF-9C1140483344}" destId="{95DE3EC9-1171-4667-80F0-05814C7209CE}" srcOrd="0" destOrd="0" parTransId="{43584B84-74AE-4AB2-882D-B46C4DEDC35F}" sibTransId="{49C2A0DC-4652-48B6-B113-70AF10246B7B}"/>
    <dgm:cxn modelId="{1B9E1645-EC28-441B-9AA0-6296AED70C49}" type="presOf" srcId="{B506F688-40CC-4C5E-B63B-AAFC45A0B916}" destId="{58227EC2-4C85-4018-B156-5CEE75C924D7}" srcOrd="0" destOrd="0" presId="urn:microsoft.com/office/officeart/2008/layout/LinedList"/>
    <dgm:cxn modelId="{66AB7DBB-2BEB-415D-84D3-5F867DE334CD}" type="presOf" srcId="{95DE3EC9-1171-4667-80F0-05814C7209CE}" destId="{D5FF6045-C929-4D50-97C4-6C14B3299922}" srcOrd="0" destOrd="0" presId="urn:microsoft.com/office/officeart/2008/layout/LinedList"/>
    <dgm:cxn modelId="{312439D1-A758-4B45-8C2F-F51AF33071C8}" srcId="{BC243846-4EEB-46FE-B0EF-9C1140483344}" destId="{B506F688-40CC-4C5E-B63B-AAFC45A0B916}" srcOrd="3" destOrd="0" parTransId="{705CDF99-E4B0-4501-A1BC-FB53F69958CC}" sibTransId="{2959F87F-0496-467B-8EF6-2B31F0DA858A}"/>
    <dgm:cxn modelId="{6C1730E0-9206-443A-8710-7F8346C8016C}" type="presOf" srcId="{27F084B6-14B8-44BE-A970-1F689E85D451}" destId="{3A3D2545-5518-45FF-B0DA-4CE381B87198}" srcOrd="0" destOrd="0" presId="urn:microsoft.com/office/officeart/2008/layout/LinedList"/>
    <dgm:cxn modelId="{A35F8DFB-288E-476D-96B9-D695618535BF}" srcId="{BC243846-4EEB-46FE-B0EF-9C1140483344}" destId="{2E2EE28C-745D-41F7-A57E-C895834DBAFF}" srcOrd="1" destOrd="0" parTransId="{E97F589B-1AB0-448D-88DC-09A0FE2D2674}" sibTransId="{4F266626-E6C8-45B0-B939-3EF33EB2CF52}"/>
    <dgm:cxn modelId="{DE8AD595-4D26-4F0F-B0AE-C376D791617C}" type="presParOf" srcId="{C0526765-3EDC-4ACE-883D-5CE08DC66862}" destId="{610070C6-4F42-4A29-81E6-B9401DD12906}" srcOrd="0" destOrd="0" presId="urn:microsoft.com/office/officeart/2008/layout/LinedList"/>
    <dgm:cxn modelId="{A76F5473-4197-44E1-B64D-B576046FB457}" type="presParOf" srcId="{C0526765-3EDC-4ACE-883D-5CE08DC66862}" destId="{23E9A328-7F11-46A7-ACAE-0A377A437819}" srcOrd="1" destOrd="0" presId="urn:microsoft.com/office/officeart/2008/layout/LinedList"/>
    <dgm:cxn modelId="{02C59F9E-060D-4FB1-9E52-402F42206C89}" type="presParOf" srcId="{23E9A328-7F11-46A7-ACAE-0A377A437819}" destId="{D5FF6045-C929-4D50-97C4-6C14B3299922}" srcOrd="0" destOrd="0" presId="urn:microsoft.com/office/officeart/2008/layout/LinedList"/>
    <dgm:cxn modelId="{76B39027-A12B-4342-9BDF-7FE454ACEDE5}" type="presParOf" srcId="{23E9A328-7F11-46A7-ACAE-0A377A437819}" destId="{4E1808A3-A014-44D3-A4F5-A38DD712FE30}" srcOrd="1" destOrd="0" presId="urn:microsoft.com/office/officeart/2008/layout/LinedList"/>
    <dgm:cxn modelId="{9153BC3B-2B45-4354-89DC-618B7D2F611E}" type="presParOf" srcId="{C0526765-3EDC-4ACE-883D-5CE08DC66862}" destId="{EC9B3C5F-8D6C-47FE-AF3A-C19B2EEB7547}" srcOrd="2" destOrd="0" presId="urn:microsoft.com/office/officeart/2008/layout/LinedList"/>
    <dgm:cxn modelId="{05AC1DEC-0EEA-40B3-81E5-A424881F2120}" type="presParOf" srcId="{C0526765-3EDC-4ACE-883D-5CE08DC66862}" destId="{E9BEB5D9-59BA-462F-A9D2-3C4EBB9F0DA0}" srcOrd="3" destOrd="0" presId="urn:microsoft.com/office/officeart/2008/layout/LinedList"/>
    <dgm:cxn modelId="{2265D0DB-6B13-4864-9DB9-0F748EA73EE5}" type="presParOf" srcId="{E9BEB5D9-59BA-462F-A9D2-3C4EBB9F0DA0}" destId="{579972C0-9A68-45D3-92A4-BC202420804E}" srcOrd="0" destOrd="0" presId="urn:microsoft.com/office/officeart/2008/layout/LinedList"/>
    <dgm:cxn modelId="{00454BC9-3D22-41FF-826D-A3BCC233D61A}" type="presParOf" srcId="{E9BEB5D9-59BA-462F-A9D2-3C4EBB9F0DA0}" destId="{FA3FD8F9-D782-4AF6-9436-C30BDF4864E6}" srcOrd="1" destOrd="0" presId="urn:microsoft.com/office/officeart/2008/layout/LinedList"/>
    <dgm:cxn modelId="{7BEC04F7-99BD-40C9-9AD9-4ECB8A252EAC}" type="presParOf" srcId="{C0526765-3EDC-4ACE-883D-5CE08DC66862}" destId="{DAC72030-0149-4B35-ABFB-E6CD6DE14865}" srcOrd="4" destOrd="0" presId="urn:microsoft.com/office/officeart/2008/layout/LinedList"/>
    <dgm:cxn modelId="{E3C4C454-FCFC-418F-B024-6CA03A7917D1}" type="presParOf" srcId="{C0526765-3EDC-4ACE-883D-5CE08DC66862}" destId="{82C22248-EDED-491E-B6D4-FDA8E29B3A14}" srcOrd="5" destOrd="0" presId="urn:microsoft.com/office/officeart/2008/layout/LinedList"/>
    <dgm:cxn modelId="{F4032E47-CF7D-4899-8A88-D92B7FB2D0CB}" type="presParOf" srcId="{82C22248-EDED-491E-B6D4-FDA8E29B3A14}" destId="{3A3D2545-5518-45FF-B0DA-4CE381B87198}" srcOrd="0" destOrd="0" presId="urn:microsoft.com/office/officeart/2008/layout/LinedList"/>
    <dgm:cxn modelId="{C87923EB-6DDB-400B-B491-E291F7D242C7}" type="presParOf" srcId="{82C22248-EDED-491E-B6D4-FDA8E29B3A14}" destId="{88F136BA-32B1-4005-B31F-352002CD27D8}" srcOrd="1" destOrd="0" presId="urn:microsoft.com/office/officeart/2008/layout/LinedList"/>
    <dgm:cxn modelId="{B4C14990-5728-460E-B45D-1DFA64364544}" type="presParOf" srcId="{C0526765-3EDC-4ACE-883D-5CE08DC66862}" destId="{BB21901A-1063-4B6B-8CBF-D6E82E8F53E4}" srcOrd="6" destOrd="0" presId="urn:microsoft.com/office/officeart/2008/layout/LinedList"/>
    <dgm:cxn modelId="{C999CD9C-1A28-4EA7-8846-E05A85B67414}" type="presParOf" srcId="{C0526765-3EDC-4ACE-883D-5CE08DC66862}" destId="{34ACA365-C248-4206-B543-F3D8C0F52C35}" srcOrd="7" destOrd="0" presId="urn:microsoft.com/office/officeart/2008/layout/LinedList"/>
    <dgm:cxn modelId="{D2ECBCA1-56A9-4BD9-A4EA-638AF9423D91}" type="presParOf" srcId="{34ACA365-C248-4206-B543-F3D8C0F52C35}" destId="{58227EC2-4C85-4018-B156-5CEE75C924D7}" srcOrd="0" destOrd="0" presId="urn:microsoft.com/office/officeart/2008/layout/LinedList"/>
    <dgm:cxn modelId="{935FE08A-1617-4B6E-8A04-1DC44421B239}" type="presParOf" srcId="{34ACA365-C248-4206-B543-F3D8C0F52C35}" destId="{C9B29F8B-2AF5-420F-98AF-C6FCD45810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070C6-4F42-4A29-81E6-B9401DD12906}">
      <dsp:nvSpPr>
        <dsp:cNvPr id="0" name=""/>
        <dsp:cNvSpPr/>
      </dsp:nvSpPr>
      <dsp:spPr>
        <a:xfrm>
          <a:off x="0" y="0"/>
          <a:ext cx="6240794" cy="0"/>
        </a:xfrm>
        <a:prstGeom prst="line">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D5FF6045-C929-4D50-97C4-6C14B3299922}">
      <dsp:nvSpPr>
        <dsp:cNvPr id="0" name=""/>
        <dsp:cNvSpPr/>
      </dsp:nvSpPr>
      <dsp:spPr>
        <a:xfrm>
          <a:off x="0" y="0"/>
          <a:ext cx="6240794" cy="152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gu-IN" sz="1800" b="1" kern="1200"/>
            <a:t>Quality Management:</a:t>
          </a:r>
          <a:r>
            <a:rPr lang="gu-IN" sz="1800" kern="1200"/>
            <a:t> Quality management ensures healthcare organisations deliver safe, effective, patient-centred care through continuous monitoring, clinical governance, and quality improvement practices</a:t>
          </a:r>
          <a:r>
            <a:rPr lang="en-GB" sz="1800" kern="1200"/>
            <a:t> (</a:t>
          </a:r>
          <a:r>
            <a:rPr lang="gu-IN" sz="1800" kern="1200"/>
            <a:t>Auraaen</a:t>
          </a:r>
          <a:r>
            <a:rPr lang="en-GB" sz="1800" kern="1200"/>
            <a:t> et al, 2020)</a:t>
          </a:r>
          <a:r>
            <a:rPr lang="gu-IN" sz="1800" kern="1200"/>
            <a:t>. </a:t>
          </a:r>
          <a:endParaRPr lang="en-US" sz="1800" kern="1200"/>
        </a:p>
      </dsp:txBody>
      <dsp:txXfrm>
        <a:off x="0" y="0"/>
        <a:ext cx="6240794" cy="1528430"/>
      </dsp:txXfrm>
    </dsp:sp>
    <dsp:sp modelId="{EC9B3C5F-8D6C-47FE-AF3A-C19B2EEB7547}">
      <dsp:nvSpPr>
        <dsp:cNvPr id="0" name=""/>
        <dsp:cNvSpPr/>
      </dsp:nvSpPr>
      <dsp:spPr>
        <a:xfrm>
          <a:off x="0" y="1528430"/>
          <a:ext cx="6240794" cy="0"/>
        </a:xfrm>
        <a:prstGeom prst="line">
          <a:avLst/>
        </a:prstGeom>
        <a:gradFill rotWithShape="0">
          <a:gsLst>
            <a:gs pos="0">
              <a:schemeClr val="accent2">
                <a:hueOff val="-482067"/>
                <a:satOff val="-3308"/>
                <a:lumOff val="1699"/>
                <a:alphaOff val="0"/>
                <a:tint val="100000"/>
                <a:shade val="85000"/>
                <a:satMod val="100000"/>
                <a:lumMod val="100000"/>
              </a:schemeClr>
            </a:gs>
            <a:gs pos="100000">
              <a:schemeClr val="accent2">
                <a:hueOff val="-482067"/>
                <a:satOff val="-3308"/>
                <a:lumOff val="1699"/>
                <a:alphaOff val="0"/>
                <a:tint val="90000"/>
                <a:shade val="100000"/>
                <a:satMod val="150000"/>
                <a:lumMod val="100000"/>
              </a:schemeClr>
            </a:gs>
          </a:gsLst>
          <a:path path="circle">
            <a:fillToRect l="100000" t="100000" r="100000" b="100000"/>
          </a:path>
        </a:gradFill>
        <a:ln w="9525" cap="flat" cmpd="sng" algn="ctr">
          <a:solidFill>
            <a:schemeClr val="accent2">
              <a:hueOff val="-482067"/>
              <a:satOff val="-3308"/>
              <a:lumOff val="1699"/>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579972C0-9A68-45D3-92A4-BC202420804E}">
      <dsp:nvSpPr>
        <dsp:cNvPr id="0" name=""/>
        <dsp:cNvSpPr/>
      </dsp:nvSpPr>
      <dsp:spPr>
        <a:xfrm>
          <a:off x="0" y="1528430"/>
          <a:ext cx="6240794" cy="152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gu-IN" sz="1800" b="1" kern="1200" dirty="0"/>
            <a:t>Patient Safety:</a:t>
          </a:r>
          <a:r>
            <a:rPr lang="gu-IN" sz="1800" kern="1200" dirty="0"/>
            <a:t> Maintaining patient safety requires strong leadership, effective communication, and reliable healthcare systems that minimise risks and prevent avoidable harm</a:t>
          </a:r>
          <a:r>
            <a:rPr lang="en-GB" sz="1800" kern="1200" dirty="0"/>
            <a:t> (WHO, 2017)</a:t>
          </a:r>
          <a:r>
            <a:rPr lang="gu-IN" sz="1800" kern="1200" dirty="0"/>
            <a:t>. </a:t>
          </a:r>
          <a:endParaRPr lang="en-US" sz="1800" kern="1200" dirty="0"/>
        </a:p>
      </dsp:txBody>
      <dsp:txXfrm>
        <a:off x="0" y="1528430"/>
        <a:ext cx="6240794" cy="1528430"/>
      </dsp:txXfrm>
    </dsp:sp>
    <dsp:sp modelId="{DAC72030-0149-4B35-ABFB-E6CD6DE14865}">
      <dsp:nvSpPr>
        <dsp:cNvPr id="0" name=""/>
        <dsp:cNvSpPr/>
      </dsp:nvSpPr>
      <dsp:spPr>
        <a:xfrm>
          <a:off x="0" y="3056860"/>
          <a:ext cx="6240794" cy="0"/>
        </a:xfrm>
        <a:prstGeom prst="line">
          <a:avLst/>
        </a:prstGeom>
        <a:gradFill rotWithShape="0">
          <a:gsLst>
            <a:gs pos="0">
              <a:schemeClr val="accent2">
                <a:hueOff val="-964133"/>
                <a:satOff val="-6616"/>
                <a:lumOff val="3399"/>
                <a:alphaOff val="0"/>
                <a:tint val="100000"/>
                <a:shade val="85000"/>
                <a:satMod val="100000"/>
                <a:lumMod val="100000"/>
              </a:schemeClr>
            </a:gs>
            <a:gs pos="100000">
              <a:schemeClr val="accent2">
                <a:hueOff val="-964133"/>
                <a:satOff val="-6616"/>
                <a:lumOff val="3399"/>
                <a:alphaOff val="0"/>
                <a:tint val="90000"/>
                <a:shade val="100000"/>
                <a:satMod val="150000"/>
                <a:lumMod val="100000"/>
              </a:schemeClr>
            </a:gs>
          </a:gsLst>
          <a:path path="circle">
            <a:fillToRect l="100000" t="100000" r="100000" b="100000"/>
          </a:path>
        </a:gradFill>
        <a:ln w="9525" cap="flat" cmpd="sng" algn="ctr">
          <a:solidFill>
            <a:schemeClr val="accent2">
              <a:hueOff val="-964133"/>
              <a:satOff val="-6616"/>
              <a:lumOff val="3399"/>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3A3D2545-5518-45FF-B0DA-4CE381B87198}">
      <dsp:nvSpPr>
        <dsp:cNvPr id="0" name=""/>
        <dsp:cNvSpPr/>
      </dsp:nvSpPr>
      <dsp:spPr>
        <a:xfrm>
          <a:off x="0" y="3056860"/>
          <a:ext cx="6240794" cy="152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gu-IN" sz="1800" kern="1200"/>
            <a:t>This presentation examines the Bristol Royal Infirmary Inquiry by identifying its root causes, analysing policy issues, and evaluating their impact on healthcare service provision. </a:t>
          </a:r>
          <a:endParaRPr lang="en-US" sz="1800" kern="1200"/>
        </a:p>
      </dsp:txBody>
      <dsp:txXfrm>
        <a:off x="0" y="3056860"/>
        <a:ext cx="6240794" cy="1528430"/>
      </dsp:txXfrm>
    </dsp:sp>
    <dsp:sp modelId="{BB21901A-1063-4B6B-8CBF-D6E82E8F53E4}">
      <dsp:nvSpPr>
        <dsp:cNvPr id="0" name=""/>
        <dsp:cNvSpPr/>
      </dsp:nvSpPr>
      <dsp:spPr>
        <a:xfrm>
          <a:off x="0" y="4585290"/>
          <a:ext cx="6240794" cy="0"/>
        </a:xfrm>
        <a:prstGeom prst="line">
          <a:avLst/>
        </a:prstGeom>
        <a:gradFill rotWithShape="0">
          <a:gsLst>
            <a:gs pos="0">
              <a:schemeClr val="accent2">
                <a:hueOff val="-1446200"/>
                <a:satOff val="-9924"/>
                <a:lumOff val="5098"/>
                <a:alphaOff val="0"/>
                <a:tint val="100000"/>
                <a:shade val="85000"/>
                <a:satMod val="100000"/>
                <a:lumMod val="100000"/>
              </a:schemeClr>
            </a:gs>
            <a:gs pos="100000">
              <a:schemeClr val="accent2">
                <a:hueOff val="-1446200"/>
                <a:satOff val="-9924"/>
                <a:lumOff val="5098"/>
                <a:alphaOff val="0"/>
                <a:tint val="90000"/>
                <a:shade val="100000"/>
                <a:satMod val="150000"/>
                <a:lumMod val="100000"/>
              </a:schemeClr>
            </a:gs>
          </a:gsLst>
          <a:path path="circle">
            <a:fillToRect l="100000" t="100000" r="100000" b="100000"/>
          </a:path>
        </a:gradFill>
        <a:ln w="9525" cap="flat" cmpd="sng" algn="ctr">
          <a:solidFill>
            <a:schemeClr val="accent2">
              <a:hueOff val="-1446200"/>
              <a:satOff val="-9924"/>
              <a:lumOff val="5098"/>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58227EC2-4C85-4018-B156-5CEE75C924D7}">
      <dsp:nvSpPr>
        <dsp:cNvPr id="0" name=""/>
        <dsp:cNvSpPr/>
      </dsp:nvSpPr>
      <dsp:spPr>
        <a:xfrm>
          <a:off x="0" y="4585290"/>
          <a:ext cx="6240794" cy="1528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just" defTabSz="800100">
            <a:lnSpc>
              <a:spcPct val="90000"/>
            </a:lnSpc>
            <a:spcBef>
              <a:spcPct val="0"/>
            </a:spcBef>
            <a:spcAft>
              <a:spcPct val="35000"/>
            </a:spcAft>
            <a:buNone/>
          </a:pPr>
          <a:r>
            <a:rPr lang="gu-IN" sz="1800" kern="1200"/>
            <a:t>It also applies relevant quality management models and outlines the structure of the accompanying report to support a comprehensive case analysis.</a:t>
          </a:r>
          <a:endParaRPr lang="en-US" sz="1800" kern="1200"/>
        </a:p>
      </dsp:txBody>
      <dsp:txXfrm>
        <a:off x="0" y="4585290"/>
        <a:ext cx="6240794" cy="15284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BD1DF1E-F467-46C2-ADFC-0174EB5FA8B6}"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BDE4C3E4-02D0-4167-AC5C-4F736E5BF50D}" type="slidenum">
              <a:rPr lang="gu-IN" smtClean="0"/>
              <a:t>‹#›</a:t>
            </a:fld>
            <a:endParaRPr lang="gu-IN"/>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320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D1DF1E-F467-46C2-ADFC-0174EB5FA8B6}"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3736905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BD1DF1E-F467-46C2-ADFC-0174EB5FA8B6}"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BDE4C3E4-02D0-4167-AC5C-4F736E5BF50D}" type="slidenum">
              <a:rPr lang="gu-IN" smtClean="0"/>
              <a:t>‹#›</a:t>
            </a:fld>
            <a:endParaRPr lang="gu-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3578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BD1DF1E-F467-46C2-ADFC-0174EB5FA8B6}"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3303439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BD1DF1E-F467-46C2-ADFC-0174EB5FA8B6}" type="datetimeFigureOut">
              <a:rPr lang="gu-IN" smtClean="0"/>
              <a:t>18-07-26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1024602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BD1DF1E-F467-46C2-ADFC-0174EB5FA8B6}" type="datetimeFigureOut">
              <a:rPr lang="gu-IN" smtClean="0"/>
              <a:t>18-07-26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2065433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1DF1E-F467-46C2-ADFC-0174EB5FA8B6}" type="datetimeFigureOut">
              <a:rPr lang="gu-IN" smtClean="0"/>
              <a:t>18-07-26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3325207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BD1DF1E-F467-46C2-ADFC-0174EB5FA8B6}"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238812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BD1DF1E-F467-46C2-ADFC-0174EB5FA8B6}"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BDE4C3E4-02D0-4167-AC5C-4F736E5BF50D}" type="slidenum">
              <a:rPr lang="gu-IN" smtClean="0"/>
              <a:t>‹#›</a:t>
            </a:fld>
            <a:endParaRPr lang="gu-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73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D1DF1E-F467-46C2-ADFC-0174EB5FA8B6}"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BDE4C3E4-02D0-4167-AC5C-4F736E5BF50D}" type="slidenum">
              <a:rPr lang="gu-IN" smtClean="0"/>
              <a:t>‹#›</a:t>
            </a:fld>
            <a:endParaRPr lang="gu-IN"/>
          </a:p>
        </p:txBody>
      </p:sp>
    </p:spTree>
    <p:extLst>
      <p:ext uri="{BB962C8B-B14F-4D97-AF65-F5344CB8AC3E}">
        <p14:creationId xmlns:p14="http://schemas.microsoft.com/office/powerpoint/2010/main" val="2247121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BD1DF1E-F467-46C2-ADFC-0174EB5FA8B6}"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BDE4C3E4-02D0-4167-AC5C-4F736E5BF50D}" type="slidenum">
              <a:rPr lang="gu-IN" smtClean="0"/>
              <a:t>‹#›</a:t>
            </a:fld>
            <a:endParaRPr lang="gu-IN"/>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2961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BD1DF1E-F467-46C2-ADFC-0174EB5FA8B6}" type="datetimeFigureOut">
              <a:rPr lang="gu-IN" smtClean="0"/>
              <a:t>18-07-26</a:t>
            </a:fld>
            <a:endParaRPr lang="gu-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gu-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DE4C3E4-02D0-4167-AC5C-4F736E5BF50D}" type="slidenum">
              <a:rPr lang="gu-IN" smtClean="0"/>
              <a:t>‹#›</a:t>
            </a:fld>
            <a:endParaRPr lang="gu-IN"/>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120310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onlinelibrary.wiley.com/doi/abs/10.1111/1467-8551.12828" TargetMode="External"/><Relationship Id="rId13" Type="http://schemas.openxmlformats.org/officeDocument/2006/relationships/hyperlink" Target="https://books.google.com/books?hl=en&amp;lr=&amp;id=JuVyEQAAQBAJ&amp;oi=fnd&amp;pg=PR1&amp;dq=Systems+Theory+views+healthcare+as+an+interconnected+organisation+where+failures+in+one+area+affect+overall+service+quality.+&amp;ots=mn0z3DeOFo&amp;sig=rFFqG14E9IigabPqZ6CTtkeTzCk" TargetMode="External"/><Relationship Id="rId3" Type="http://schemas.openxmlformats.org/officeDocument/2006/relationships/hyperlink" Target="https://search.proquest.com/openview/5104f61a86e92429b8b5e8358e71de55/1?pq-origsite=gscholar&amp;cbl=54484" TargetMode="External"/><Relationship Id="rId7" Type="http://schemas.openxmlformats.org/officeDocument/2006/relationships/hyperlink" Target="https://journals.sagepub.com/doi/abs/10.1177/1742715014544392" TargetMode="External"/><Relationship Id="rId12" Type="http://schemas.openxmlformats.org/officeDocument/2006/relationships/hyperlink" Target="https://www.sciencedirect.com/science/article/pii/S0003497515020251" TargetMode="External"/><Relationship Id="rId2" Type="http://schemas.openxmlformats.org/officeDocument/2006/relationships/hyperlink" Target="https://www.tandfonline.com/doi/abs/10.1080/13561820.2016.1261816" TargetMode="External"/><Relationship Id="rId16" Type="http://schemas.openxmlformats.org/officeDocument/2006/relationships/hyperlink" Target="https://iris.who.int/bitstream/handle/10665/255507/WHO-HIS-SDS-2017.11-eng.pdf" TargetMode="External"/><Relationship Id="rId1" Type="http://schemas.openxmlformats.org/officeDocument/2006/relationships/slideLayout" Target="../slideLayouts/slideLayout2.xml"/><Relationship Id="rId6" Type="http://schemas.openxmlformats.org/officeDocument/2006/relationships/hyperlink" Target="https://www.ahajournals.org/doi/abs/10.1161/JAHA.124.035166" TargetMode="External"/><Relationship Id="rId11" Type="http://schemas.openxmlformats.org/officeDocument/2006/relationships/hyperlink" Target="https://www.bmj.com/content/363/bmj.k4907.long" TargetMode="External"/><Relationship Id="rId5" Type="http://schemas.openxmlformats.org/officeDocument/2006/relationships/hyperlink" Target="https://www.jstor.org/stable/pdf/jj.38331413.pdf?acceptTC=true&amp;coverpage=false&amp;addFooter=false#page=20" TargetMode="External"/><Relationship Id="rId15" Type="http://schemas.openxmlformats.org/officeDocument/2006/relationships/hyperlink" Target="https://link.springer.com/chapter/10.1007/978-3-319-56224-7_7" TargetMode="External"/><Relationship Id="rId10" Type="http://schemas.openxmlformats.org/officeDocument/2006/relationships/hyperlink" Target="https://mh.bmj.com/content/51/4/509.abstract" TargetMode="External"/><Relationship Id="rId4" Type="http://schemas.openxmlformats.org/officeDocument/2006/relationships/hyperlink" Target="https://journals.sagepub.com/doi/abs/10.1177/2150135119881393" TargetMode="External"/><Relationship Id="rId9" Type="http://schemas.openxmlformats.org/officeDocument/2006/relationships/hyperlink" Target="https://search.proquest.com/openview/3bbda1408611b0157927f767786255d1/1?pq-origsite=gscholar&amp;cbl=2026366&amp;diss=y" TargetMode="External"/><Relationship Id="rId14" Type="http://schemas.openxmlformats.org/officeDocument/2006/relationships/hyperlink" Target="https://onlinelibrary.wiley.com/doi/abs/10.1111/1467-9566.123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emical formulae are written on paper">
            <a:extLst>
              <a:ext uri="{FF2B5EF4-FFF2-40B4-BE49-F238E27FC236}">
                <a16:creationId xmlns:a16="http://schemas.microsoft.com/office/drawing/2014/main" id="{BE4034F7-7C2C-A270-C034-C29FB6377FF9}"/>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64488EF-0C4E-4FAA-9D97-A72C3AFE4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19BB624A-C0EA-82A3-4414-9D4720EEAA44}"/>
              </a:ext>
            </a:extLst>
          </p:cNvPr>
          <p:cNvSpPr>
            <a:spLocks noGrp="1"/>
          </p:cNvSpPr>
          <p:nvPr>
            <p:ph type="ctrTitle"/>
          </p:nvPr>
        </p:nvSpPr>
        <p:spPr>
          <a:xfrm>
            <a:off x="1347019" y="679494"/>
            <a:ext cx="8760542" cy="1463040"/>
          </a:xfrm>
          <a:solidFill>
            <a:schemeClr val="accent2">
              <a:lumMod val="75000"/>
            </a:schemeClr>
          </a:solidFill>
        </p:spPr>
        <p:txBody>
          <a:bodyPr>
            <a:normAutofit/>
          </a:bodyPr>
          <a:lstStyle/>
          <a:p>
            <a:pPr algn="ctr"/>
            <a:r>
              <a:rPr lang="gu-IN" sz="1800" dirty="0">
                <a:solidFill>
                  <a:schemeClr val="tx1"/>
                </a:solidFill>
              </a:rPr>
              <a:t>Quality Management Failures in Healthcare: A Systems Analysis of the Bristol Royal Infirmary Inquiry (1984–1995)</a:t>
            </a:r>
          </a:p>
        </p:txBody>
      </p:sp>
      <p:sp>
        <p:nvSpPr>
          <p:cNvPr id="3" name="Subtitle 2">
            <a:extLst>
              <a:ext uri="{FF2B5EF4-FFF2-40B4-BE49-F238E27FC236}">
                <a16:creationId xmlns:a16="http://schemas.microsoft.com/office/drawing/2014/main" id="{BF01FF8F-29F6-8804-08DB-D0C1760AE21B}"/>
              </a:ext>
            </a:extLst>
          </p:cNvPr>
          <p:cNvSpPr>
            <a:spLocks noGrp="1"/>
          </p:cNvSpPr>
          <p:nvPr>
            <p:ph type="subTitle" idx="1"/>
          </p:nvPr>
        </p:nvSpPr>
        <p:spPr>
          <a:xfrm>
            <a:off x="875071" y="4642184"/>
            <a:ext cx="10690123" cy="2133600"/>
          </a:xfrm>
        </p:spPr>
        <p:txBody>
          <a:bodyPr>
            <a:normAutofit/>
          </a:bodyPr>
          <a:lstStyle/>
          <a:p>
            <a:pPr>
              <a:lnSpc>
                <a:spcPct val="90000"/>
              </a:lnSpc>
              <a:buClr>
                <a:schemeClr val="bg1"/>
              </a:buClr>
            </a:pPr>
            <a:r>
              <a:rPr lang="en-GB" sz="2000" b="1" dirty="0">
                <a:solidFill>
                  <a:srgbClr val="FFFFFF"/>
                </a:solidFill>
              </a:rPr>
              <a:t>Student Name: </a:t>
            </a:r>
            <a:r>
              <a:rPr lang="en-GB" sz="2000" b="1" dirty="0" err="1">
                <a:solidFill>
                  <a:srgbClr val="FFFFFF"/>
                </a:solidFill>
              </a:rPr>
              <a:t>vidhi</a:t>
            </a:r>
            <a:r>
              <a:rPr lang="en-GB" sz="2000" b="1" dirty="0">
                <a:solidFill>
                  <a:srgbClr val="FFFFFF"/>
                </a:solidFill>
              </a:rPr>
              <a:t> </a:t>
            </a:r>
            <a:r>
              <a:rPr lang="en-GB" sz="2000" b="1" dirty="0" err="1">
                <a:solidFill>
                  <a:srgbClr val="FFFFFF"/>
                </a:solidFill>
              </a:rPr>
              <a:t>Chaturbhai</a:t>
            </a:r>
            <a:r>
              <a:rPr lang="en-GB" sz="2000" b="1" dirty="0">
                <a:solidFill>
                  <a:srgbClr val="FFFFFF"/>
                </a:solidFill>
              </a:rPr>
              <a:t> </a:t>
            </a:r>
            <a:r>
              <a:rPr lang="en-GB" sz="2000" b="1" dirty="0" err="1">
                <a:solidFill>
                  <a:srgbClr val="FFFFFF"/>
                </a:solidFill>
              </a:rPr>
              <a:t>Gondaliya</a:t>
            </a:r>
            <a:endParaRPr lang="en-GB" sz="2000" b="1" dirty="0">
              <a:solidFill>
                <a:srgbClr val="FFFFFF"/>
              </a:solidFill>
            </a:endParaRPr>
          </a:p>
          <a:p>
            <a:pPr>
              <a:lnSpc>
                <a:spcPct val="90000"/>
              </a:lnSpc>
              <a:buClr>
                <a:schemeClr val="bg1"/>
              </a:buClr>
            </a:pPr>
            <a:r>
              <a:rPr lang="en-GB" sz="2000" b="1" dirty="0">
                <a:solidFill>
                  <a:srgbClr val="FFFFFF"/>
                </a:solidFill>
              </a:rPr>
              <a:t>Student ID:2521864</a:t>
            </a:r>
          </a:p>
          <a:p>
            <a:pPr>
              <a:lnSpc>
                <a:spcPct val="90000"/>
              </a:lnSpc>
              <a:buClr>
                <a:schemeClr val="bg1"/>
              </a:buClr>
            </a:pPr>
            <a:r>
              <a:rPr lang="en-GB" sz="2000" b="1" dirty="0">
                <a:solidFill>
                  <a:srgbClr val="FFFFFF"/>
                </a:solidFill>
              </a:rPr>
              <a:t>Module Name: Quality Assurance And Service Improvements</a:t>
            </a:r>
          </a:p>
          <a:p>
            <a:pPr>
              <a:lnSpc>
                <a:spcPct val="90000"/>
              </a:lnSpc>
              <a:buClr>
                <a:schemeClr val="bg1"/>
              </a:buClr>
            </a:pPr>
            <a:r>
              <a:rPr lang="en-GB" sz="2000" b="1" dirty="0">
                <a:solidFill>
                  <a:srgbClr val="FFFFFF"/>
                </a:solidFill>
              </a:rPr>
              <a:t>Module Code: LCHS7006</a:t>
            </a:r>
          </a:p>
          <a:p>
            <a:pPr>
              <a:lnSpc>
                <a:spcPct val="90000"/>
              </a:lnSpc>
              <a:buClr>
                <a:schemeClr val="bg1"/>
              </a:buClr>
            </a:pPr>
            <a:r>
              <a:rPr lang="en-GB" sz="2000" b="1" dirty="0">
                <a:solidFill>
                  <a:srgbClr val="FFFFFF"/>
                </a:solidFill>
              </a:rPr>
              <a:t>Lecturer Name: Dr Christopher </a:t>
            </a:r>
            <a:r>
              <a:rPr lang="en-GB" sz="2000" b="1" dirty="0" err="1">
                <a:solidFill>
                  <a:srgbClr val="FFFFFF"/>
                </a:solidFill>
              </a:rPr>
              <a:t>mafuva</a:t>
            </a:r>
            <a:endParaRPr lang="en-GB" sz="2000" b="1" dirty="0">
              <a:solidFill>
                <a:srgbClr val="FFFFFF"/>
              </a:solidFill>
            </a:endParaRPr>
          </a:p>
        </p:txBody>
      </p:sp>
      <p:cxnSp>
        <p:nvCxnSpPr>
          <p:cNvPr id="11" name="Straight Connector 10">
            <a:extLst>
              <a:ext uri="{FF2B5EF4-FFF2-40B4-BE49-F238E27FC236}">
                <a16:creationId xmlns:a16="http://schemas.microsoft.com/office/drawing/2014/main" id="{9672C991-6307-48D2-9F0B-D5CF16953E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984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0" ty="0" sx="65000" sy="65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1C6E3F-E877-C82C-1A56-EB947EBFB97F}"/>
              </a:ext>
            </a:extLst>
          </p:cNvPr>
          <p:cNvSpPr>
            <a:spLocks noGrp="1"/>
          </p:cNvSpPr>
          <p:nvPr>
            <p:ph idx="1"/>
          </p:nvPr>
        </p:nvSpPr>
        <p:spPr>
          <a:xfrm>
            <a:off x="4219802" y="1691148"/>
            <a:ext cx="7006998" cy="2725085"/>
          </a:xfrm>
        </p:spPr>
        <p:style>
          <a:lnRef idx="2">
            <a:schemeClr val="accent1"/>
          </a:lnRef>
          <a:fillRef idx="1">
            <a:schemeClr val="lt1"/>
          </a:fillRef>
          <a:effectRef idx="0">
            <a:schemeClr val="accent1"/>
          </a:effectRef>
          <a:fontRef idx="minor">
            <a:schemeClr val="dk1"/>
          </a:fontRef>
        </p:style>
        <p:txBody>
          <a:bodyPr anchor="b">
            <a:normAutofit/>
          </a:bodyPr>
          <a:lstStyle/>
          <a:p>
            <a:pPr algn="just"/>
            <a:r>
              <a:rPr lang="gu-IN" sz="2400" b="1" dirty="0">
                <a:solidFill>
                  <a:schemeClr val="bg1"/>
                </a:solidFill>
              </a:rPr>
              <a:t>The Bristol Royal Infirmary Inquiry (UK) Issue: </a:t>
            </a:r>
            <a:r>
              <a:rPr lang="gu-IN" sz="2400" dirty="0">
                <a:solidFill>
                  <a:schemeClr val="bg1"/>
                </a:solidFill>
              </a:rPr>
              <a:t>Failures in pediatric cardiac surgery (1984–1995), high mortality rates due to poor QA, lack of audit, and systemic problems. </a:t>
            </a:r>
            <a:endParaRPr lang="en-GB" sz="2400" dirty="0">
              <a:solidFill>
                <a:schemeClr val="bg1"/>
              </a:solidFill>
            </a:endParaRPr>
          </a:p>
          <a:p>
            <a:pPr marL="0" indent="0" algn="just">
              <a:buNone/>
            </a:pPr>
            <a:endParaRPr lang="en-GB" sz="2400" dirty="0">
              <a:solidFill>
                <a:schemeClr val="bg1"/>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descr="Bristol Royal infirmary inquiry | The Guardian">
            <a:extLst>
              <a:ext uri="{FF2B5EF4-FFF2-40B4-BE49-F238E27FC236}">
                <a16:creationId xmlns:a16="http://schemas.microsoft.com/office/drawing/2014/main" id="{863D6658-3C81-D6AB-C9A0-2F1F9B87D583}"/>
              </a:ext>
            </a:extLst>
          </p:cNvPr>
          <p:cNvPicPr>
            <a:picLocks noChangeAspect="1"/>
          </p:cNvPicPr>
          <p:nvPr/>
        </p:nvPicPr>
        <p:blipFill>
          <a:blip r:embed="rId3"/>
          <a:stretch>
            <a:fillRect/>
          </a:stretch>
        </p:blipFill>
        <p:spPr>
          <a:xfrm>
            <a:off x="643467" y="643461"/>
            <a:ext cx="3250553" cy="5571068"/>
          </a:xfrm>
          <a:prstGeom prst="rect">
            <a:avLst/>
          </a:prstGeom>
        </p:spPr>
      </p:pic>
      <p:sp>
        <p:nvSpPr>
          <p:cNvPr id="2" name="TextBox 1">
            <a:extLst>
              <a:ext uri="{FF2B5EF4-FFF2-40B4-BE49-F238E27FC236}">
                <a16:creationId xmlns:a16="http://schemas.microsoft.com/office/drawing/2014/main" id="{02DFCDCA-A611-B8AB-F275-4BBDD52E68BE}"/>
              </a:ext>
            </a:extLst>
          </p:cNvPr>
          <p:cNvSpPr txBox="1"/>
          <p:nvPr/>
        </p:nvSpPr>
        <p:spPr>
          <a:xfrm>
            <a:off x="697946" y="6323356"/>
            <a:ext cx="2753032" cy="338554"/>
          </a:xfrm>
          <a:prstGeom prst="rect">
            <a:avLst/>
          </a:prstGeom>
          <a:noFill/>
        </p:spPr>
        <p:txBody>
          <a:bodyPr wrap="square" rtlCol="0">
            <a:spAutoFit/>
          </a:bodyPr>
          <a:lstStyle/>
          <a:p>
            <a:pPr algn="ctr"/>
            <a:r>
              <a:rPr lang="en-GB" sz="1600" dirty="0">
                <a:solidFill>
                  <a:schemeClr val="bg1"/>
                </a:solidFill>
              </a:rPr>
              <a:t>(Yale Medicine, 2026)</a:t>
            </a:r>
            <a:endParaRPr lang="gu-IN" sz="1600" dirty="0">
              <a:solidFill>
                <a:schemeClr val="bg1"/>
              </a:solidFill>
            </a:endParaRPr>
          </a:p>
        </p:txBody>
      </p:sp>
    </p:spTree>
    <p:extLst>
      <p:ext uri="{BB962C8B-B14F-4D97-AF65-F5344CB8AC3E}">
        <p14:creationId xmlns:p14="http://schemas.microsoft.com/office/powerpoint/2010/main" val="38527989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5E0CE8A-B373-428C-8818-499181F9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20E7D-9775-CF90-C8A6-8AEAE61666BF}"/>
              </a:ext>
            </a:extLst>
          </p:cNvPr>
          <p:cNvSpPr>
            <a:spLocks noGrp="1"/>
          </p:cNvSpPr>
          <p:nvPr>
            <p:ph type="title"/>
          </p:nvPr>
        </p:nvSpPr>
        <p:spPr>
          <a:xfrm>
            <a:off x="643468" y="643467"/>
            <a:ext cx="3415612" cy="5571066"/>
          </a:xfrm>
        </p:spPr>
        <p:txBody>
          <a:bodyPr>
            <a:normAutofit/>
          </a:bodyPr>
          <a:lstStyle/>
          <a:p>
            <a:r>
              <a:rPr lang="gu-IN" sz="2400" dirty="0">
                <a:solidFill>
                  <a:srgbClr val="FFFFFF"/>
                </a:solidFill>
              </a:rPr>
              <a:t>Introduction</a:t>
            </a:r>
          </a:p>
        </p:txBody>
      </p:sp>
      <p:graphicFrame>
        <p:nvGraphicFramePr>
          <p:cNvPr id="5" name="Content Placeholder 2">
            <a:extLst>
              <a:ext uri="{FF2B5EF4-FFF2-40B4-BE49-F238E27FC236}">
                <a16:creationId xmlns:a16="http://schemas.microsoft.com/office/drawing/2014/main" id="{9C169B75-CFCB-530E-6458-9FEB903AF15E}"/>
              </a:ext>
            </a:extLst>
          </p:cNvPr>
          <p:cNvGraphicFramePr>
            <a:graphicFrameLocks noGrp="1"/>
          </p:cNvGraphicFramePr>
          <p:nvPr>
            <p:ph idx="1"/>
            <p:extLst>
              <p:ext uri="{D42A27DB-BD31-4B8C-83A1-F6EECF244321}">
                <p14:modId xmlns:p14="http://schemas.microsoft.com/office/powerpoint/2010/main" val="3777672505"/>
              </p:ext>
            </p:extLst>
          </p:nvPr>
        </p:nvGraphicFramePr>
        <p:xfrm>
          <a:off x="5603875" y="435935"/>
          <a:ext cx="6240795" cy="6113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5083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F4B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1B82D-E2ED-8679-86CE-5FF04736F490}"/>
              </a:ext>
            </a:extLst>
          </p:cNvPr>
          <p:cNvSpPr>
            <a:spLocks noGrp="1"/>
          </p:cNvSpPr>
          <p:nvPr>
            <p:ph type="title"/>
          </p:nvPr>
        </p:nvSpPr>
        <p:spPr>
          <a:xfrm>
            <a:off x="524257" y="4767072"/>
            <a:ext cx="5913866" cy="1625210"/>
          </a:xfrm>
        </p:spPr>
        <p:txBody>
          <a:bodyPr>
            <a:normAutofit/>
          </a:bodyPr>
          <a:lstStyle/>
          <a:p>
            <a:pPr algn="ctr"/>
            <a:r>
              <a:rPr lang="gu-IN" sz="2800" dirty="0">
                <a:solidFill>
                  <a:srgbClr val="FFFFFF"/>
                </a:solidFill>
              </a:rPr>
              <a:t>Overview of the Bristol Royal Infirmary Inquiry</a:t>
            </a:r>
          </a:p>
        </p:txBody>
      </p:sp>
      <p:pic>
        <p:nvPicPr>
          <p:cNvPr id="4" name="Picture 3" descr="BBC NEWS | Health | Background Briefings | The Bristol heart babies | Ward  known as 'departure lounge'">
            <a:extLst>
              <a:ext uri="{FF2B5EF4-FFF2-40B4-BE49-F238E27FC236}">
                <a16:creationId xmlns:a16="http://schemas.microsoft.com/office/drawing/2014/main" id="{FA5F5B93-EE23-1843-1146-67E350BC7CD0}"/>
              </a:ext>
            </a:extLst>
          </p:cNvPr>
          <p:cNvPicPr>
            <a:picLocks noChangeAspect="1"/>
          </p:cNvPicPr>
          <p:nvPr/>
        </p:nvPicPr>
        <p:blipFill>
          <a:blip r:embed="rId2"/>
          <a:srcRect r="1" b="3014"/>
          <a:stretch>
            <a:fillRect/>
          </a:stretch>
        </p:blipFill>
        <p:spPr>
          <a:xfrm>
            <a:off x="327547" y="321733"/>
            <a:ext cx="6110575"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39CE5-5C20-A8F8-3AA0-A0EF64457BB7}"/>
              </a:ext>
            </a:extLst>
          </p:cNvPr>
          <p:cNvSpPr>
            <a:spLocks noGrp="1"/>
          </p:cNvSpPr>
          <p:nvPr>
            <p:ph idx="1"/>
          </p:nvPr>
        </p:nvSpPr>
        <p:spPr>
          <a:xfrm>
            <a:off x="6438122" y="321732"/>
            <a:ext cx="5580947" cy="6214534"/>
          </a:xfrm>
        </p:spPr>
        <p:style>
          <a:lnRef idx="2">
            <a:schemeClr val="accent1"/>
          </a:lnRef>
          <a:fillRef idx="1">
            <a:schemeClr val="lt1"/>
          </a:fillRef>
          <a:effectRef idx="0">
            <a:schemeClr val="accent1"/>
          </a:effectRef>
          <a:fontRef idx="minor">
            <a:schemeClr val="dk1"/>
          </a:fontRef>
        </p:style>
        <p:txBody>
          <a:bodyPr anchor="ctr">
            <a:noAutofit/>
          </a:bodyPr>
          <a:lstStyle/>
          <a:p>
            <a:pPr algn="just">
              <a:buFont typeface="Wingdings" panose="05000000000000000000" pitchFamily="2" charset="2"/>
              <a:buChar char="Ø"/>
            </a:pPr>
            <a:r>
              <a:rPr lang="gu-IN" sz="1800" b="1" dirty="0"/>
              <a:t>Case Background:</a:t>
            </a:r>
            <a:r>
              <a:rPr lang="gu-IN" sz="1800" dirty="0"/>
              <a:t> The inquiry investigated high mortality rates in paediatric cardiac surgery at Bristol Royal Infirmary between 1984 and 1995, where many children died following complex heart operations</a:t>
            </a:r>
            <a:r>
              <a:rPr lang="en-GB" sz="1800" dirty="0"/>
              <a:t> (</a:t>
            </a:r>
            <a:r>
              <a:rPr lang="gu-IN" sz="1800" dirty="0"/>
              <a:t>Fraher</a:t>
            </a:r>
            <a:r>
              <a:rPr lang="en-GB" sz="1800" dirty="0"/>
              <a:t>, 2016)</a:t>
            </a:r>
            <a:r>
              <a:rPr lang="gu-IN" sz="1800" dirty="0"/>
              <a:t>. </a:t>
            </a:r>
          </a:p>
          <a:p>
            <a:pPr algn="just">
              <a:buFont typeface="Wingdings" panose="05000000000000000000" pitchFamily="2" charset="2"/>
              <a:buChar char="Ø"/>
            </a:pPr>
            <a:r>
              <a:rPr lang="gu-IN" sz="1800" b="1" dirty="0"/>
              <a:t>Reason for Investigation:</a:t>
            </a:r>
            <a:r>
              <a:rPr lang="gu-IN" sz="1800" dirty="0"/>
              <a:t> Concerns increased because poor clinical outcomes continued despite evidence suggesting that surgical performance was significantly below acceptable standards</a:t>
            </a:r>
            <a:r>
              <a:rPr lang="en-GB" sz="1800" dirty="0"/>
              <a:t> (</a:t>
            </a:r>
            <a:r>
              <a:rPr lang="gu-IN" sz="1800" dirty="0"/>
              <a:t>Waring</a:t>
            </a:r>
            <a:r>
              <a:rPr lang="en-GB" sz="1800" dirty="0"/>
              <a:t> et al, 2016)</a:t>
            </a:r>
            <a:r>
              <a:rPr lang="gu-IN" sz="1800" dirty="0"/>
              <a:t>. </a:t>
            </a:r>
          </a:p>
          <a:p>
            <a:pPr algn="just">
              <a:buFont typeface="Wingdings" panose="05000000000000000000" pitchFamily="2" charset="2"/>
              <a:buChar char="Ø"/>
            </a:pPr>
            <a:r>
              <a:rPr lang="gu-IN" sz="1800" b="1" dirty="0"/>
              <a:t>Key Findings:</a:t>
            </a:r>
            <a:r>
              <a:rPr lang="gu-IN" sz="1800" dirty="0"/>
              <a:t> The inquiry identified failures in clinical governance, leadership, quality assurance, communication, and organisational management that contributed to preventable patient deaths</a:t>
            </a:r>
            <a:r>
              <a:rPr lang="en-GB" sz="1800" dirty="0"/>
              <a:t> (</a:t>
            </a:r>
            <a:r>
              <a:rPr lang="gu-IN" sz="1800" dirty="0"/>
              <a:t>Fraher</a:t>
            </a:r>
            <a:r>
              <a:rPr lang="en-GB" sz="1800" dirty="0"/>
              <a:t>, 2016)</a:t>
            </a:r>
            <a:r>
              <a:rPr lang="gu-IN" sz="1800" dirty="0"/>
              <a:t>. </a:t>
            </a:r>
          </a:p>
          <a:p>
            <a:pPr algn="just">
              <a:buFont typeface="Wingdings" panose="05000000000000000000" pitchFamily="2" charset="2"/>
              <a:buChar char="Ø"/>
            </a:pPr>
            <a:r>
              <a:rPr lang="gu-IN" sz="1800" b="1" dirty="0"/>
              <a:t>Significance:</a:t>
            </a:r>
            <a:r>
              <a:rPr lang="gu-IN" sz="1800" dirty="0"/>
              <a:t> The findings </a:t>
            </a:r>
            <a:r>
              <a:rPr lang="en-GB" sz="1800" dirty="0"/>
              <a:t>led to major reforms in patient safety, clinical governance, transparency, and healthcare quality management across the United Kingdom (Waring et al., 2016)</a:t>
            </a:r>
            <a:r>
              <a:rPr lang="gu-IN" sz="1800" dirty="0"/>
              <a:t>. </a:t>
            </a:r>
          </a:p>
        </p:txBody>
      </p:sp>
      <p:sp>
        <p:nvSpPr>
          <p:cNvPr id="6" name="TextBox 5">
            <a:extLst>
              <a:ext uri="{FF2B5EF4-FFF2-40B4-BE49-F238E27FC236}">
                <a16:creationId xmlns:a16="http://schemas.microsoft.com/office/drawing/2014/main" id="{61A17DDF-679C-774A-62D5-443CF3E883EE}"/>
              </a:ext>
            </a:extLst>
          </p:cNvPr>
          <p:cNvSpPr txBox="1"/>
          <p:nvPr/>
        </p:nvSpPr>
        <p:spPr>
          <a:xfrm>
            <a:off x="828160" y="3966633"/>
            <a:ext cx="2753032" cy="338554"/>
          </a:xfrm>
          <a:prstGeom prst="rect">
            <a:avLst/>
          </a:prstGeom>
          <a:noFill/>
        </p:spPr>
        <p:txBody>
          <a:bodyPr wrap="square" rtlCol="0">
            <a:spAutoFit/>
          </a:bodyPr>
          <a:lstStyle/>
          <a:p>
            <a:pPr algn="ctr"/>
            <a:r>
              <a:rPr lang="en-GB" sz="1600" dirty="0"/>
              <a:t>(BBC News, 1999)</a:t>
            </a:r>
            <a:endParaRPr lang="gu-IN" sz="1600" dirty="0"/>
          </a:p>
        </p:txBody>
      </p:sp>
    </p:spTree>
    <p:extLst>
      <p:ext uri="{BB962C8B-B14F-4D97-AF65-F5344CB8AC3E}">
        <p14:creationId xmlns:p14="http://schemas.microsoft.com/office/powerpoint/2010/main" val="928562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8B3CA-F095-2A0B-505A-2A4C864567DF}"/>
              </a:ext>
            </a:extLst>
          </p:cNvPr>
          <p:cNvSpPr>
            <a:spLocks noGrp="1"/>
          </p:cNvSpPr>
          <p:nvPr>
            <p:ph type="title"/>
          </p:nvPr>
        </p:nvSpPr>
        <p:spPr>
          <a:xfrm>
            <a:off x="964788" y="804333"/>
            <a:ext cx="3391900" cy="5249334"/>
          </a:xfrm>
        </p:spPr>
        <p:txBody>
          <a:bodyPr>
            <a:normAutofit/>
          </a:bodyPr>
          <a:lstStyle/>
          <a:p>
            <a:pPr algn="r"/>
            <a:r>
              <a:rPr lang="gu-IN" sz="2800"/>
              <a:t>Background of the Case</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EBC47E-3117-365B-0FBC-4B440B610487}"/>
              </a:ext>
            </a:extLst>
          </p:cNvPr>
          <p:cNvSpPr>
            <a:spLocks noGrp="1"/>
          </p:cNvSpPr>
          <p:nvPr>
            <p:ph idx="1"/>
          </p:nvPr>
        </p:nvSpPr>
        <p:spPr>
          <a:xfrm>
            <a:off x="4999330" y="804333"/>
            <a:ext cx="6257721" cy="5249334"/>
          </a:xfrm>
        </p:spPr>
        <p:txBody>
          <a:bodyPr anchor="ctr">
            <a:normAutofit/>
          </a:bodyPr>
          <a:lstStyle/>
          <a:p>
            <a:pPr algn="just">
              <a:buFont typeface="Wingdings" panose="05000000000000000000" pitchFamily="2" charset="2"/>
              <a:buChar char="§"/>
            </a:pPr>
            <a:r>
              <a:rPr lang="gu-IN" sz="2000" dirty="0"/>
              <a:t>Bristol Royal Infirmary was responsible for performing complex heart surgery on children, requiring highly specialised clinical skills and effective multidisciplinary teamwork</a:t>
            </a:r>
            <a:r>
              <a:rPr lang="en-GB" sz="2000" dirty="0"/>
              <a:t> (</a:t>
            </a:r>
            <a:r>
              <a:rPr lang="gu-IN" sz="2000" dirty="0"/>
              <a:t>Kimani</a:t>
            </a:r>
            <a:r>
              <a:rPr lang="en-GB" sz="2000" dirty="0"/>
              <a:t>, 2024)</a:t>
            </a:r>
            <a:r>
              <a:rPr lang="gu-IN" sz="2000" dirty="0"/>
              <a:t>. </a:t>
            </a:r>
            <a:endParaRPr lang="en-GB" sz="2000" dirty="0"/>
          </a:p>
          <a:p>
            <a:pPr algn="just">
              <a:buFont typeface="Wingdings" panose="05000000000000000000" pitchFamily="2" charset="2"/>
              <a:buChar char="§"/>
            </a:pPr>
            <a:r>
              <a:rPr lang="gu-IN" sz="2000" dirty="0"/>
              <a:t>Mortality rates were consistently higher than national averages, yet concerns were not addressed promptly through effective monitoring or organisational action</a:t>
            </a:r>
            <a:r>
              <a:rPr lang="en-GB" sz="2000" dirty="0"/>
              <a:t> (</a:t>
            </a:r>
            <a:r>
              <a:rPr lang="gu-IN" sz="2000" dirty="0"/>
              <a:t>Brown</a:t>
            </a:r>
            <a:r>
              <a:rPr lang="en-GB" sz="2000" dirty="0"/>
              <a:t> et al, 2024)</a:t>
            </a:r>
            <a:r>
              <a:rPr lang="gu-IN" sz="2000" dirty="0"/>
              <a:t>. </a:t>
            </a:r>
            <a:endParaRPr lang="en-GB" sz="2000" dirty="0"/>
          </a:p>
          <a:p>
            <a:pPr algn="just">
              <a:buFont typeface="Wingdings" panose="05000000000000000000" pitchFamily="2" charset="2"/>
              <a:buChar char="§"/>
            </a:pPr>
            <a:r>
              <a:rPr lang="gu-IN" sz="2000" dirty="0"/>
              <a:t>Senior management and regulatory organisations failed to intervene despite growing evidence of poor surgical outcomes over several years</a:t>
            </a:r>
            <a:r>
              <a:rPr lang="en-GB" sz="2000" dirty="0"/>
              <a:t> (</a:t>
            </a:r>
            <a:r>
              <a:rPr lang="gu-IN" sz="2000" dirty="0"/>
              <a:t>Brown</a:t>
            </a:r>
            <a:r>
              <a:rPr lang="en-GB" sz="2000" dirty="0"/>
              <a:t> et al, 2024)</a:t>
            </a:r>
            <a:r>
              <a:rPr lang="gu-IN" sz="2000" dirty="0"/>
              <a:t>. </a:t>
            </a:r>
            <a:endParaRPr lang="en-GB" sz="2000" dirty="0"/>
          </a:p>
          <a:p>
            <a:pPr algn="just">
              <a:buFont typeface="Wingdings" panose="05000000000000000000" pitchFamily="2" charset="2"/>
              <a:buChar char="§"/>
            </a:pPr>
            <a:r>
              <a:rPr lang="gu-IN" sz="2000" dirty="0"/>
              <a:t>The inquiry examined how organisational and systemic failures allowed unsafe healthcare practices to continue for an extended period</a:t>
            </a:r>
            <a:r>
              <a:rPr lang="en-GB" sz="2000" dirty="0"/>
              <a:t> (</a:t>
            </a:r>
            <a:r>
              <a:rPr lang="gu-IN" sz="2000" dirty="0"/>
              <a:t>Kimani</a:t>
            </a:r>
            <a:r>
              <a:rPr lang="en-GB" sz="2000" dirty="0"/>
              <a:t>, 2024)</a:t>
            </a:r>
            <a:r>
              <a:rPr lang="gu-IN" sz="2000" dirty="0"/>
              <a:t>.</a:t>
            </a:r>
          </a:p>
        </p:txBody>
      </p:sp>
    </p:spTree>
    <p:extLst>
      <p:ext uri="{BB962C8B-B14F-4D97-AF65-F5344CB8AC3E}">
        <p14:creationId xmlns:p14="http://schemas.microsoft.com/office/powerpoint/2010/main" val="1374525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73E21A-E0BB-47E2-B73B-7B170203F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3EE263-260F-F34B-ACF3-789F973661E5}"/>
              </a:ext>
            </a:extLst>
          </p:cNvPr>
          <p:cNvSpPr>
            <a:spLocks noGrp="1"/>
          </p:cNvSpPr>
          <p:nvPr>
            <p:ph type="title"/>
          </p:nvPr>
        </p:nvSpPr>
        <p:spPr>
          <a:xfrm>
            <a:off x="547797" y="261970"/>
            <a:ext cx="4676199" cy="1102794"/>
          </a:xfrm>
        </p:spPr>
        <p:txBody>
          <a:bodyPr>
            <a:normAutofit fontScale="90000"/>
          </a:bodyPr>
          <a:lstStyle/>
          <a:p>
            <a:pPr algn="ctr"/>
            <a:r>
              <a:rPr lang="gu-IN" sz="2800" dirty="0">
                <a:solidFill>
                  <a:srgbClr val="FFFFFF"/>
                </a:solidFill>
              </a:rPr>
              <a:t>Applying the Swiss Cheese Model</a:t>
            </a:r>
          </a:p>
        </p:txBody>
      </p:sp>
      <p:cxnSp>
        <p:nvCxnSpPr>
          <p:cNvPr id="11" name="Straight Connector 10">
            <a:extLst>
              <a:ext uri="{FF2B5EF4-FFF2-40B4-BE49-F238E27FC236}">
                <a16:creationId xmlns:a16="http://schemas.microsoft.com/office/drawing/2014/main" id="{B7487363-5661-4FE4-AE64-1549B5C9A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3E6B49-D206-BCF7-B211-34B413D61F54}"/>
              </a:ext>
            </a:extLst>
          </p:cNvPr>
          <p:cNvSpPr>
            <a:spLocks noGrp="1"/>
          </p:cNvSpPr>
          <p:nvPr>
            <p:ph idx="1"/>
          </p:nvPr>
        </p:nvSpPr>
        <p:spPr>
          <a:xfrm>
            <a:off x="244551" y="1688010"/>
            <a:ext cx="4979445" cy="4997303"/>
          </a:xfrm>
        </p:spPr>
        <p:txBody>
          <a:bodyPr>
            <a:normAutofit/>
          </a:bodyPr>
          <a:lstStyle/>
          <a:p>
            <a:pPr algn="just">
              <a:buClr>
                <a:schemeClr val="bg1"/>
              </a:buClr>
              <a:buFont typeface="Arial" panose="020B0604020202020204" pitchFamily="34" charset="0"/>
              <a:buChar char="•"/>
            </a:pPr>
            <a:r>
              <a:rPr lang="gu-IN" sz="1800" b="1" dirty="0">
                <a:solidFill>
                  <a:srgbClr val="FFFFFF"/>
                </a:solidFill>
              </a:rPr>
              <a:t>Clinical Layer:</a:t>
            </a:r>
            <a:r>
              <a:rPr lang="gu-IN" sz="1800" dirty="0">
                <a:solidFill>
                  <a:srgbClr val="FFFFFF"/>
                </a:solidFill>
              </a:rPr>
              <a:t> Surgical teams continued </a:t>
            </a:r>
            <a:r>
              <a:rPr lang="en-GB" sz="1800" dirty="0">
                <a:solidFill>
                  <a:srgbClr val="FFFFFF"/>
                </a:solidFill>
              </a:rPr>
              <a:t>to perform complex procedures despite evidence of consistently poor patient outcomes and high mortality rates (Waring et al., 2016)</a:t>
            </a:r>
            <a:r>
              <a:rPr lang="gu-IN" sz="1800" dirty="0">
                <a:solidFill>
                  <a:srgbClr val="FFFFFF"/>
                </a:solidFill>
              </a:rPr>
              <a:t>. </a:t>
            </a:r>
          </a:p>
          <a:p>
            <a:pPr algn="just">
              <a:buClr>
                <a:schemeClr val="bg1"/>
              </a:buClr>
              <a:buFont typeface="Arial" panose="020B0604020202020204" pitchFamily="34" charset="0"/>
              <a:buChar char="•"/>
            </a:pPr>
            <a:r>
              <a:rPr lang="gu-IN" sz="1800" b="1" dirty="0">
                <a:solidFill>
                  <a:srgbClr val="FFFFFF"/>
                </a:solidFill>
              </a:rPr>
              <a:t>Management Layer:</a:t>
            </a:r>
            <a:r>
              <a:rPr lang="gu-IN" sz="1800" dirty="0">
                <a:solidFill>
                  <a:srgbClr val="FFFFFF"/>
                </a:solidFill>
              </a:rPr>
              <a:t> Hospital leaders failed to monitor performance effectively or respond appropriately to concerns raised by healthcare professionals</a:t>
            </a:r>
            <a:r>
              <a:rPr lang="en-GB" sz="1800" dirty="0">
                <a:solidFill>
                  <a:srgbClr val="FFFFFF"/>
                </a:solidFill>
              </a:rPr>
              <a:t> (</a:t>
            </a:r>
            <a:r>
              <a:rPr lang="gu-IN" sz="1800" dirty="0">
                <a:solidFill>
                  <a:srgbClr val="FFFFFF"/>
                </a:solidFill>
              </a:rPr>
              <a:t>Anderson</a:t>
            </a:r>
            <a:r>
              <a:rPr lang="en-GB" sz="1800" dirty="0">
                <a:solidFill>
                  <a:srgbClr val="FFFFFF"/>
                </a:solidFill>
              </a:rPr>
              <a:t> et al, 2017)</a:t>
            </a:r>
            <a:r>
              <a:rPr lang="gu-IN" sz="1800" dirty="0">
                <a:solidFill>
                  <a:srgbClr val="FFFFFF"/>
                </a:solidFill>
              </a:rPr>
              <a:t>. </a:t>
            </a:r>
          </a:p>
          <a:p>
            <a:pPr algn="just">
              <a:buClr>
                <a:schemeClr val="bg1"/>
              </a:buClr>
              <a:buFont typeface="Arial" panose="020B0604020202020204" pitchFamily="34" charset="0"/>
              <a:buChar char="•"/>
            </a:pPr>
            <a:r>
              <a:rPr lang="gu-IN" sz="1800" b="1" dirty="0">
                <a:solidFill>
                  <a:srgbClr val="FFFFFF"/>
                </a:solidFill>
              </a:rPr>
              <a:t>Governance Layer:</a:t>
            </a:r>
            <a:r>
              <a:rPr lang="gu-IN" sz="1800" dirty="0">
                <a:solidFill>
                  <a:srgbClr val="FFFFFF"/>
                </a:solidFill>
              </a:rPr>
              <a:t> Weak clinical governance systems limited accountability and prevented timely quality improvement within the organisation</a:t>
            </a:r>
            <a:r>
              <a:rPr lang="en-GB" sz="1800" dirty="0">
                <a:solidFill>
                  <a:srgbClr val="FFFFFF"/>
                </a:solidFill>
              </a:rPr>
              <a:t> (Waring et al., 2016)</a:t>
            </a:r>
            <a:r>
              <a:rPr lang="gu-IN" sz="1800" dirty="0">
                <a:solidFill>
                  <a:srgbClr val="FFFFFF"/>
                </a:solidFill>
              </a:rPr>
              <a:t>. </a:t>
            </a:r>
          </a:p>
          <a:p>
            <a:pPr algn="just">
              <a:buClr>
                <a:schemeClr val="bg1"/>
              </a:buClr>
              <a:buFont typeface="Arial" panose="020B0604020202020204" pitchFamily="34" charset="0"/>
              <a:buChar char="•"/>
            </a:pPr>
            <a:r>
              <a:rPr lang="gu-IN" sz="1800" b="1" dirty="0">
                <a:solidFill>
                  <a:srgbClr val="FFFFFF"/>
                </a:solidFill>
              </a:rPr>
              <a:t>Outcome:</a:t>
            </a:r>
            <a:r>
              <a:rPr lang="gu-IN" sz="1800" dirty="0">
                <a:solidFill>
                  <a:srgbClr val="FFFFFF"/>
                </a:solidFill>
              </a:rPr>
              <a:t> The alignment of these failures resulted in repeated patient harm that could have been prevented through stronger safety systems</a:t>
            </a:r>
            <a:r>
              <a:rPr lang="en-GB" sz="1800" dirty="0">
                <a:solidFill>
                  <a:srgbClr val="FFFFFF"/>
                </a:solidFill>
              </a:rPr>
              <a:t> (</a:t>
            </a:r>
            <a:r>
              <a:rPr lang="gu-IN" sz="1800" dirty="0">
                <a:solidFill>
                  <a:srgbClr val="FFFFFF"/>
                </a:solidFill>
              </a:rPr>
              <a:t>Anderson</a:t>
            </a:r>
            <a:r>
              <a:rPr lang="en-GB" sz="1800" dirty="0">
                <a:solidFill>
                  <a:srgbClr val="FFFFFF"/>
                </a:solidFill>
              </a:rPr>
              <a:t> et al, 2017)</a:t>
            </a:r>
            <a:r>
              <a:rPr lang="gu-IN" sz="1800" dirty="0">
                <a:solidFill>
                  <a:srgbClr val="FFFFFF"/>
                </a:solidFill>
              </a:rPr>
              <a:t>. </a:t>
            </a:r>
          </a:p>
        </p:txBody>
      </p:sp>
      <p:pic>
        <p:nvPicPr>
          <p:cNvPr id="4" name="Picture 3" descr="Swiss Cheese Model">
            <a:extLst>
              <a:ext uri="{FF2B5EF4-FFF2-40B4-BE49-F238E27FC236}">
                <a16:creationId xmlns:a16="http://schemas.microsoft.com/office/drawing/2014/main" id="{39544752-2EDA-01DE-5A97-ACF845D1A016}"/>
              </a:ext>
            </a:extLst>
          </p:cNvPr>
          <p:cNvPicPr>
            <a:picLocks noChangeAspect="1"/>
          </p:cNvPicPr>
          <p:nvPr/>
        </p:nvPicPr>
        <p:blipFill>
          <a:blip r:embed="rId2"/>
          <a:srcRect l="27" t="12489" r="1834" b="4001"/>
          <a:stretch>
            <a:fillRect/>
          </a:stretch>
        </p:blipFill>
        <p:spPr>
          <a:xfrm>
            <a:off x="6096000" y="1688010"/>
            <a:ext cx="5455921" cy="3481979"/>
          </a:xfrm>
          <a:prstGeom prst="rect">
            <a:avLst/>
          </a:prstGeom>
        </p:spPr>
      </p:pic>
      <p:sp>
        <p:nvSpPr>
          <p:cNvPr id="6" name="TextBox 5">
            <a:extLst>
              <a:ext uri="{FF2B5EF4-FFF2-40B4-BE49-F238E27FC236}">
                <a16:creationId xmlns:a16="http://schemas.microsoft.com/office/drawing/2014/main" id="{921C596D-A104-4691-CA05-A85C405233C8}"/>
              </a:ext>
            </a:extLst>
          </p:cNvPr>
          <p:cNvSpPr txBox="1"/>
          <p:nvPr/>
        </p:nvSpPr>
        <p:spPr>
          <a:xfrm>
            <a:off x="7936882" y="5874091"/>
            <a:ext cx="2753032" cy="338554"/>
          </a:xfrm>
          <a:prstGeom prst="rect">
            <a:avLst/>
          </a:prstGeom>
          <a:noFill/>
        </p:spPr>
        <p:txBody>
          <a:bodyPr wrap="square" rtlCol="0">
            <a:spAutoFit/>
          </a:bodyPr>
          <a:lstStyle/>
          <a:p>
            <a:pPr algn="ctr"/>
            <a:r>
              <a:rPr lang="en-GB" sz="1600" dirty="0"/>
              <a:t>(</a:t>
            </a:r>
            <a:r>
              <a:rPr lang="en-GB" sz="1600" dirty="0" err="1"/>
              <a:t>Collidu</a:t>
            </a:r>
            <a:r>
              <a:rPr lang="en-GB" sz="1600" dirty="0"/>
              <a:t>, 2025)</a:t>
            </a:r>
            <a:endParaRPr lang="gu-IN" sz="1600" dirty="0"/>
          </a:p>
        </p:txBody>
      </p:sp>
    </p:spTree>
    <p:extLst>
      <p:ext uri="{BB962C8B-B14F-4D97-AF65-F5344CB8AC3E}">
        <p14:creationId xmlns:p14="http://schemas.microsoft.com/office/powerpoint/2010/main" val="2327939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059C9-61F1-A635-5415-52E364D0D4BE}"/>
              </a:ext>
            </a:extLst>
          </p:cNvPr>
          <p:cNvSpPr>
            <a:spLocks noGrp="1"/>
          </p:cNvSpPr>
          <p:nvPr>
            <p:ph type="title"/>
          </p:nvPr>
        </p:nvSpPr>
        <p:spPr>
          <a:xfrm>
            <a:off x="1056026" y="467833"/>
            <a:ext cx="9720072" cy="791368"/>
          </a:xfrm>
        </p:spPr>
        <p:style>
          <a:lnRef idx="2">
            <a:schemeClr val="accent2"/>
          </a:lnRef>
          <a:fillRef idx="1">
            <a:schemeClr val="lt1"/>
          </a:fillRef>
          <a:effectRef idx="0">
            <a:schemeClr val="accent2"/>
          </a:effectRef>
          <a:fontRef idx="minor">
            <a:schemeClr val="dk1"/>
          </a:fontRef>
        </p:style>
        <p:txBody>
          <a:bodyPr>
            <a:normAutofit/>
          </a:bodyPr>
          <a:lstStyle/>
          <a:p>
            <a:pPr algn="ctr"/>
            <a:r>
              <a:rPr lang="gu-IN" sz="3600" dirty="0"/>
              <a:t>Root Cause Analysis (RCA)</a:t>
            </a:r>
          </a:p>
        </p:txBody>
      </p:sp>
      <p:sp>
        <p:nvSpPr>
          <p:cNvPr id="3" name="Content Placeholder 2">
            <a:extLst>
              <a:ext uri="{FF2B5EF4-FFF2-40B4-BE49-F238E27FC236}">
                <a16:creationId xmlns:a16="http://schemas.microsoft.com/office/drawing/2014/main" id="{B6A6C838-AC68-29F7-CB23-378C726E7E2A}"/>
              </a:ext>
            </a:extLst>
          </p:cNvPr>
          <p:cNvSpPr>
            <a:spLocks noGrp="1"/>
          </p:cNvSpPr>
          <p:nvPr>
            <p:ph idx="1"/>
          </p:nvPr>
        </p:nvSpPr>
        <p:spPr>
          <a:xfrm>
            <a:off x="535031" y="1626782"/>
            <a:ext cx="6514356" cy="4965404"/>
          </a:xfrm>
        </p:spPr>
        <p:txBody>
          <a:bodyPr>
            <a:normAutofit/>
          </a:bodyPr>
          <a:lstStyle/>
          <a:p>
            <a:pPr algn="just">
              <a:buFont typeface="Wingdings" panose="05000000000000000000" pitchFamily="2" charset="2"/>
              <a:buChar char="§"/>
            </a:pPr>
            <a:r>
              <a:rPr lang="gu-IN" sz="2000" dirty="0"/>
              <a:t>Root Cause Analysis identifies the underlying organisational causes of incidents rather than focusing only on individual mistakes</a:t>
            </a:r>
            <a:r>
              <a:rPr lang="en-GB" sz="2000" dirty="0"/>
              <a:t> (</a:t>
            </a:r>
            <a:r>
              <a:rPr lang="gu-IN" sz="2000" dirty="0"/>
              <a:t>Sanchez</a:t>
            </a:r>
            <a:r>
              <a:rPr lang="en-GB" sz="2000" dirty="0"/>
              <a:t> et al, 2016)</a:t>
            </a:r>
            <a:r>
              <a:rPr lang="gu-IN" sz="2000" dirty="0"/>
              <a:t>. </a:t>
            </a:r>
          </a:p>
          <a:p>
            <a:pPr algn="just">
              <a:buFont typeface="Wingdings" panose="05000000000000000000" pitchFamily="2" charset="2"/>
              <a:buChar char="§"/>
            </a:pPr>
            <a:r>
              <a:rPr lang="gu-IN" sz="2000" b="1" dirty="0"/>
              <a:t>Leadership Issues:</a:t>
            </a:r>
            <a:r>
              <a:rPr lang="gu-IN" sz="2000" dirty="0"/>
              <a:t> Ineffective leadership reduced accountability and delayed important decisions needed to improve patient safety and healthcare quality</a:t>
            </a:r>
            <a:r>
              <a:rPr lang="en-GB" sz="2000" dirty="0"/>
              <a:t> (</a:t>
            </a:r>
            <a:r>
              <a:rPr lang="gu-IN" sz="2000" dirty="0"/>
              <a:t>Hald</a:t>
            </a:r>
            <a:r>
              <a:rPr lang="en-GB" sz="2000" dirty="0"/>
              <a:t> et al, 2025)</a:t>
            </a:r>
            <a:r>
              <a:rPr lang="gu-IN" sz="2000" dirty="0"/>
              <a:t>. </a:t>
            </a:r>
          </a:p>
          <a:p>
            <a:pPr algn="just">
              <a:buFont typeface="Wingdings" panose="05000000000000000000" pitchFamily="2" charset="2"/>
              <a:buChar char="§"/>
            </a:pPr>
            <a:r>
              <a:rPr lang="gu-IN" sz="2000" b="1" dirty="0"/>
              <a:t>Quality Assurance:</a:t>
            </a:r>
            <a:r>
              <a:rPr lang="gu-IN" sz="2000" dirty="0"/>
              <a:t> Limited clinical audits and poor performance monitoring prevented early identification of unsafe surgical practices</a:t>
            </a:r>
            <a:r>
              <a:rPr lang="en-GB" sz="2000" dirty="0"/>
              <a:t> (</a:t>
            </a:r>
            <a:r>
              <a:rPr lang="gu-IN" sz="2000" dirty="0"/>
              <a:t>Sanchez</a:t>
            </a:r>
            <a:r>
              <a:rPr lang="en-GB" sz="2000" dirty="0"/>
              <a:t> et al, 2016)</a:t>
            </a:r>
            <a:r>
              <a:rPr lang="gu-IN" sz="2000" dirty="0"/>
              <a:t>. </a:t>
            </a:r>
          </a:p>
          <a:p>
            <a:pPr algn="just">
              <a:buFont typeface="Wingdings" panose="05000000000000000000" pitchFamily="2" charset="2"/>
              <a:buChar char="§"/>
            </a:pPr>
            <a:r>
              <a:rPr lang="gu-IN" sz="2000" b="1" dirty="0"/>
              <a:t>Continuous Improvement:</a:t>
            </a:r>
            <a:r>
              <a:rPr lang="gu-IN" sz="2000" dirty="0"/>
              <a:t> RCA encourages healthcare organisations to implement corrective actions that prevent similar failures from occurring again</a:t>
            </a:r>
            <a:r>
              <a:rPr lang="en-GB" sz="2000" dirty="0"/>
              <a:t> (</a:t>
            </a:r>
            <a:r>
              <a:rPr lang="gu-IN" sz="2000" dirty="0"/>
              <a:t>Hald</a:t>
            </a:r>
            <a:r>
              <a:rPr lang="en-GB" sz="2000" dirty="0"/>
              <a:t> et al, 2025)</a:t>
            </a:r>
            <a:r>
              <a:rPr lang="gu-IN" sz="2000" dirty="0"/>
              <a:t>. </a:t>
            </a:r>
          </a:p>
        </p:txBody>
      </p:sp>
      <p:pic>
        <p:nvPicPr>
          <p:cNvPr id="4" name="Picture 3" descr="Root Cause Analysis (RCA) » Definitive Guide to RCA | AME">
            <a:extLst>
              <a:ext uri="{FF2B5EF4-FFF2-40B4-BE49-F238E27FC236}">
                <a16:creationId xmlns:a16="http://schemas.microsoft.com/office/drawing/2014/main" id="{127D1283-C85A-5DD9-93B0-6246F29B3B66}"/>
              </a:ext>
            </a:extLst>
          </p:cNvPr>
          <p:cNvPicPr>
            <a:picLocks noChangeAspect="1"/>
          </p:cNvPicPr>
          <p:nvPr/>
        </p:nvPicPr>
        <p:blipFill>
          <a:blip r:embed="rId2"/>
          <a:stretch>
            <a:fillRect/>
          </a:stretch>
        </p:blipFill>
        <p:spPr>
          <a:xfrm>
            <a:off x="7347098" y="1626783"/>
            <a:ext cx="4430177" cy="4763384"/>
          </a:xfrm>
          <a:prstGeom prst="rect">
            <a:avLst/>
          </a:prstGeom>
        </p:spPr>
      </p:pic>
      <p:sp>
        <p:nvSpPr>
          <p:cNvPr id="6" name="TextBox 5">
            <a:extLst>
              <a:ext uri="{FF2B5EF4-FFF2-40B4-BE49-F238E27FC236}">
                <a16:creationId xmlns:a16="http://schemas.microsoft.com/office/drawing/2014/main" id="{E218D7B4-11CB-5534-FA20-6B65C99FDA12}"/>
              </a:ext>
            </a:extLst>
          </p:cNvPr>
          <p:cNvSpPr txBox="1"/>
          <p:nvPr/>
        </p:nvSpPr>
        <p:spPr>
          <a:xfrm>
            <a:off x="8023066" y="6419195"/>
            <a:ext cx="2753032" cy="338554"/>
          </a:xfrm>
          <a:prstGeom prst="rect">
            <a:avLst/>
          </a:prstGeom>
          <a:noFill/>
        </p:spPr>
        <p:txBody>
          <a:bodyPr wrap="square" rtlCol="0">
            <a:spAutoFit/>
          </a:bodyPr>
          <a:lstStyle/>
          <a:p>
            <a:pPr algn="ctr"/>
            <a:r>
              <a:rPr lang="en-GB" sz="1600" dirty="0"/>
              <a:t>(AME, 2021)</a:t>
            </a:r>
            <a:endParaRPr lang="gu-IN" sz="1600" dirty="0"/>
          </a:p>
        </p:txBody>
      </p:sp>
    </p:spTree>
    <p:extLst>
      <p:ext uri="{BB962C8B-B14F-4D97-AF65-F5344CB8AC3E}">
        <p14:creationId xmlns:p14="http://schemas.microsoft.com/office/powerpoint/2010/main" val="2316190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6F04C-1380-D47F-F2E1-240E1A476751}"/>
              </a:ext>
            </a:extLst>
          </p:cNvPr>
          <p:cNvSpPr>
            <a:spLocks noGrp="1"/>
          </p:cNvSpPr>
          <p:nvPr>
            <p:ph type="title"/>
          </p:nvPr>
        </p:nvSpPr>
        <p:spPr>
          <a:xfrm>
            <a:off x="1024128" y="585216"/>
            <a:ext cx="9720072" cy="828914"/>
          </a:xfrm>
        </p:spPr>
        <p:txBody>
          <a:bodyPr>
            <a:normAutofit/>
          </a:bodyPr>
          <a:lstStyle/>
          <a:p>
            <a:pPr algn="ctr"/>
            <a:r>
              <a:rPr lang="gu-IN" sz="3600" dirty="0"/>
              <a:t>Fishbone (Ishikawa) Diagram</a:t>
            </a:r>
          </a:p>
        </p:txBody>
      </p:sp>
      <p:sp>
        <p:nvSpPr>
          <p:cNvPr id="3" name="Content Placeholder 2">
            <a:extLst>
              <a:ext uri="{FF2B5EF4-FFF2-40B4-BE49-F238E27FC236}">
                <a16:creationId xmlns:a16="http://schemas.microsoft.com/office/drawing/2014/main" id="{09BEC0F5-76D8-2412-BD5C-AD49A0C514C5}"/>
              </a:ext>
            </a:extLst>
          </p:cNvPr>
          <p:cNvSpPr>
            <a:spLocks noGrp="1"/>
          </p:cNvSpPr>
          <p:nvPr>
            <p:ph idx="1"/>
          </p:nvPr>
        </p:nvSpPr>
        <p:spPr>
          <a:xfrm>
            <a:off x="5518297" y="1616149"/>
            <a:ext cx="6124353" cy="5103628"/>
          </a:xfrm>
        </p:spPr>
        <p:style>
          <a:lnRef idx="2">
            <a:schemeClr val="accent2"/>
          </a:lnRef>
          <a:fillRef idx="1">
            <a:schemeClr val="lt1"/>
          </a:fillRef>
          <a:effectRef idx="0">
            <a:schemeClr val="accent2"/>
          </a:effectRef>
          <a:fontRef idx="minor">
            <a:schemeClr val="dk1"/>
          </a:fontRef>
        </p:style>
        <p:txBody>
          <a:bodyPr>
            <a:normAutofit/>
          </a:bodyPr>
          <a:lstStyle/>
          <a:p>
            <a:pPr algn="just">
              <a:buFont typeface="Courier New" panose="02070309020205020404" pitchFamily="49" charset="0"/>
              <a:buChar char="o"/>
            </a:pPr>
            <a:r>
              <a:rPr lang="gu-IN" sz="2000" b="1" dirty="0"/>
              <a:t>People:</a:t>
            </a:r>
            <a:r>
              <a:rPr lang="gu-IN" sz="2000" dirty="0"/>
              <a:t> Insufficient training, poor teamwork, and limited communication affected the quality and safety of paediatric cardiac surgery</a:t>
            </a:r>
            <a:r>
              <a:rPr lang="en-GB" sz="2000" dirty="0"/>
              <a:t> (</a:t>
            </a:r>
            <a:r>
              <a:rPr lang="gu-IN" sz="2000" dirty="0"/>
              <a:t>Sanchez</a:t>
            </a:r>
            <a:r>
              <a:rPr lang="en-GB" sz="2000" dirty="0"/>
              <a:t> et al, 2016)</a:t>
            </a:r>
            <a:r>
              <a:rPr lang="gu-IN" sz="2000" dirty="0"/>
              <a:t>. </a:t>
            </a:r>
            <a:endParaRPr lang="en-GB" sz="2000" dirty="0"/>
          </a:p>
          <a:p>
            <a:pPr algn="just">
              <a:buFont typeface="Courier New" panose="02070309020205020404" pitchFamily="49" charset="0"/>
              <a:buChar char="o"/>
            </a:pPr>
            <a:r>
              <a:rPr lang="gu-IN" sz="2000" b="1" dirty="0"/>
              <a:t>Processes:</a:t>
            </a:r>
            <a:r>
              <a:rPr lang="gu-IN" sz="2000" dirty="0"/>
              <a:t> Weak clinical procedures and ineffective quality assurance systems reduced the organisation's ability to monitor patient outcomes</a:t>
            </a:r>
            <a:r>
              <a:rPr lang="en-GB" sz="2000" dirty="0"/>
              <a:t> (</a:t>
            </a:r>
            <a:r>
              <a:rPr lang="gu-IN" sz="2000" dirty="0"/>
              <a:t>Bates</a:t>
            </a:r>
            <a:r>
              <a:rPr lang="en-GB" sz="2000" dirty="0"/>
              <a:t> et al, 2019)</a:t>
            </a:r>
            <a:r>
              <a:rPr lang="gu-IN" sz="2000" dirty="0"/>
              <a:t>. </a:t>
            </a:r>
            <a:endParaRPr lang="en-GB" sz="2000" dirty="0"/>
          </a:p>
          <a:p>
            <a:pPr algn="just">
              <a:buFont typeface="Courier New" panose="02070309020205020404" pitchFamily="49" charset="0"/>
              <a:buChar char="o"/>
            </a:pPr>
            <a:r>
              <a:rPr lang="gu-IN" sz="2000" b="1" dirty="0"/>
              <a:t>Management:</a:t>
            </a:r>
            <a:r>
              <a:rPr lang="gu-IN" sz="2000" dirty="0"/>
              <a:t> Poor organisational leadership and limited accountability contributed to delayed responses despite increasing evidence of poor performance</a:t>
            </a:r>
            <a:r>
              <a:rPr lang="en-GB" sz="2000" dirty="0"/>
              <a:t> (</a:t>
            </a:r>
            <a:r>
              <a:rPr lang="gu-IN" sz="2000" dirty="0"/>
              <a:t>Bates</a:t>
            </a:r>
            <a:r>
              <a:rPr lang="en-GB" sz="2000" dirty="0"/>
              <a:t> et al, 2019)</a:t>
            </a:r>
            <a:r>
              <a:rPr lang="gu-IN" sz="2000" dirty="0"/>
              <a:t>. </a:t>
            </a:r>
            <a:endParaRPr lang="en-GB" sz="2000" dirty="0"/>
          </a:p>
          <a:p>
            <a:pPr algn="just">
              <a:buFont typeface="Courier New" panose="02070309020205020404" pitchFamily="49" charset="0"/>
              <a:buChar char="o"/>
            </a:pPr>
            <a:r>
              <a:rPr lang="gu-IN" sz="2000" b="1" dirty="0"/>
              <a:t>Environment and Policy:</a:t>
            </a:r>
            <a:r>
              <a:rPr lang="gu-IN" sz="2000" dirty="0"/>
              <a:t> Organisational culture and inadequate healthcare policies created conditions that allowed unsafe practices to continue</a:t>
            </a:r>
            <a:r>
              <a:rPr lang="en-GB" sz="2000" dirty="0"/>
              <a:t> (</a:t>
            </a:r>
            <a:r>
              <a:rPr lang="gu-IN" sz="2000" dirty="0"/>
              <a:t>Bates</a:t>
            </a:r>
            <a:r>
              <a:rPr lang="en-GB" sz="2000" dirty="0"/>
              <a:t> et al, 2019)</a:t>
            </a:r>
            <a:r>
              <a:rPr lang="gu-IN" sz="2000" dirty="0"/>
              <a:t>.</a:t>
            </a:r>
          </a:p>
        </p:txBody>
      </p:sp>
      <p:pic>
        <p:nvPicPr>
          <p:cNvPr id="10" name="Picture 9">
            <a:extLst>
              <a:ext uri="{FF2B5EF4-FFF2-40B4-BE49-F238E27FC236}">
                <a16:creationId xmlns:a16="http://schemas.microsoft.com/office/drawing/2014/main" id="{16C90C0D-2784-F631-7790-C2DCA591BE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121" y="1722474"/>
            <a:ext cx="5146157" cy="4625163"/>
          </a:xfrm>
          <a:prstGeom prst="rect">
            <a:avLst/>
          </a:prstGeom>
        </p:spPr>
      </p:pic>
      <p:sp>
        <p:nvSpPr>
          <p:cNvPr id="12" name="TextBox 11">
            <a:extLst>
              <a:ext uri="{FF2B5EF4-FFF2-40B4-BE49-F238E27FC236}">
                <a16:creationId xmlns:a16="http://schemas.microsoft.com/office/drawing/2014/main" id="{8BD33FD6-5141-BC1B-F96D-D24A36040AA9}"/>
              </a:ext>
            </a:extLst>
          </p:cNvPr>
          <p:cNvSpPr txBox="1"/>
          <p:nvPr/>
        </p:nvSpPr>
        <p:spPr>
          <a:xfrm>
            <a:off x="1024128" y="6381223"/>
            <a:ext cx="2753032" cy="338554"/>
          </a:xfrm>
          <a:prstGeom prst="rect">
            <a:avLst/>
          </a:prstGeom>
          <a:noFill/>
        </p:spPr>
        <p:txBody>
          <a:bodyPr wrap="square" rtlCol="0">
            <a:spAutoFit/>
          </a:bodyPr>
          <a:lstStyle/>
          <a:p>
            <a:pPr algn="ctr"/>
            <a:r>
              <a:rPr lang="en-GB" sz="1600" dirty="0"/>
              <a:t>(Self-created)</a:t>
            </a:r>
            <a:endParaRPr lang="gu-IN" sz="1600" dirty="0"/>
          </a:p>
        </p:txBody>
      </p:sp>
    </p:spTree>
    <p:extLst>
      <p:ext uri="{BB962C8B-B14F-4D97-AF65-F5344CB8AC3E}">
        <p14:creationId xmlns:p14="http://schemas.microsoft.com/office/powerpoint/2010/main" val="1856621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EF390-28B7-50AA-25DE-E03907AE1644}"/>
              </a:ext>
            </a:extLst>
          </p:cNvPr>
          <p:cNvSpPr>
            <a:spLocks noGrp="1"/>
          </p:cNvSpPr>
          <p:nvPr>
            <p:ph type="title"/>
          </p:nvPr>
        </p:nvSpPr>
        <p:spPr>
          <a:xfrm>
            <a:off x="964788" y="804333"/>
            <a:ext cx="3391900" cy="5249334"/>
          </a:xfrm>
        </p:spPr>
        <p:txBody>
          <a:bodyPr>
            <a:normAutofit/>
          </a:bodyPr>
          <a:lstStyle/>
          <a:p>
            <a:pPr algn="r"/>
            <a:r>
              <a:rPr lang="gu-IN" sz="4600">
                <a:solidFill>
                  <a:srgbClr val="FFFFFF"/>
                </a:solidFill>
              </a:rPr>
              <a:t>Systems Theory</a:t>
            </a:r>
          </a:p>
        </p:txBody>
      </p:sp>
      <p:sp>
        <p:nvSpPr>
          <p:cNvPr id="3" name="Content Placeholder 2">
            <a:extLst>
              <a:ext uri="{FF2B5EF4-FFF2-40B4-BE49-F238E27FC236}">
                <a16:creationId xmlns:a16="http://schemas.microsoft.com/office/drawing/2014/main" id="{50824BA1-70ED-55AE-E2B9-289EC04E1BB1}"/>
              </a:ext>
            </a:extLst>
          </p:cNvPr>
          <p:cNvSpPr>
            <a:spLocks noGrp="1"/>
          </p:cNvSpPr>
          <p:nvPr>
            <p:ph idx="1"/>
          </p:nvPr>
        </p:nvSpPr>
        <p:spPr>
          <a:xfrm>
            <a:off x="4951048" y="804332"/>
            <a:ext cx="6680971" cy="5787853"/>
          </a:xfrm>
        </p:spPr>
        <p:txBody>
          <a:bodyPr anchor="ctr">
            <a:normAutofit lnSpcReduction="10000"/>
          </a:bodyPr>
          <a:lstStyle/>
          <a:p>
            <a:pPr algn="just">
              <a:buFont typeface="Arial" panose="020B0604020202020204" pitchFamily="34" charset="0"/>
              <a:buChar char="•"/>
            </a:pPr>
            <a:r>
              <a:rPr lang="gu-IN" sz="2400" b="1" dirty="0"/>
              <a:t>Interconnected System:</a:t>
            </a:r>
            <a:r>
              <a:rPr lang="gu-IN" sz="2400" dirty="0"/>
              <a:t> Systems Theory views healthcare as an interconnected organisation where failures in one area affect overall service quality</a:t>
            </a:r>
            <a:r>
              <a:rPr lang="en-GB" sz="2400" dirty="0"/>
              <a:t> (</a:t>
            </a:r>
            <a:r>
              <a:rPr lang="gu-IN" sz="2400" dirty="0"/>
              <a:t>Spath</a:t>
            </a:r>
            <a:r>
              <a:rPr lang="en-GB" sz="2400" dirty="0"/>
              <a:t>, 2021)</a:t>
            </a:r>
            <a:r>
              <a:rPr lang="gu-IN" sz="2400" dirty="0"/>
              <a:t>. </a:t>
            </a:r>
            <a:endParaRPr lang="en-GB" sz="2400" dirty="0"/>
          </a:p>
          <a:p>
            <a:pPr algn="just">
              <a:buFont typeface="Arial" panose="020B0604020202020204" pitchFamily="34" charset="0"/>
              <a:buChar char="•"/>
            </a:pPr>
            <a:r>
              <a:rPr lang="gu-IN" sz="2400" b="1" dirty="0"/>
              <a:t>Communication:</a:t>
            </a:r>
            <a:r>
              <a:rPr lang="gu-IN" sz="2400" dirty="0"/>
              <a:t> Poor communication between clinicians, managers, and regulators reduced opportunities to identify and resolve safety concerns</a:t>
            </a:r>
            <a:r>
              <a:rPr lang="en-GB" sz="2400" dirty="0"/>
              <a:t> (</a:t>
            </a:r>
            <a:r>
              <a:rPr lang="gu-IN" sz="2400" dirty="0"/>
              <a:t>Spath</a:t>
            </a:r>
            <a:r>
              <a:rPr lang="en-GB" sz="2400" dirty="0"/>
              <a:t>, 2021)</a:t>
            </a:r>
            <a:r>
              <a:rPr lang="gu-IN" sz="2400" dirty="0"/>
              <a:t>. </a:t>
            </a:r>
            <a:endParaRPr lang="en-GB" sz="2400" dirty="0"/>
          </a:p>
          <a:p>
            <a:pPr algn="just">
              <a:buFont typeface="Arial" panose="020B0604020202020204" pitchFamily="34" charset="0"/>
              <a:buChar char="•"/>
            </a:pPr>
            <a:r>
              <a:rPr lang="gu-IN" sz="2400" b="1" dirty="0"/>
              <a:t>Organisational Learning:</a:t>
            </a:r>
            <a:r>
              <a:rPr lang="gu-IN" sz="2400" dirty="0"/>
              <a:t> Limited feedback mechanisms prevented healthcare professionals from learning effectively from previous clinical failures</a:t>
            </a:r>
            <a:r>
              <a:rPr lang="en-GB" sz="2400" dirty="0"/>
              <a:t> (</a:t>
            </a:r>
            <a:r>
              <a:rPr lang="gu-IN" sz="2400" dirty="0"/>
              <a:t>Spath</a:t>
            </a:r>
            <a:r>
              <a:rPr lang="en-GB" sz="2400" dirty="0"/>
              <a:t>, 2021)</a:t>
            </a:r>
            <a:r>
              <a:rPr lang="gu-IN" sz="2400" dirty="0"/>
              <a:t>. </a:t>
            </a:r>
            <a:endParaRPr lang="en-GB" sz="2400" dirty="0"/>
          </a:p>
          <a:p>
            <a:pPr algn="just">
              <a:buFont typeface="Arial" panose="020B0604020202020204" pitchFamily="34" charset="0"/>
              <a:buChar char="•"/>
            </a:pPr>
            <a:r>
              <a:rPr lang="gu-IN" sz="2400" b="1" dirty="0"/>
              <a:t>System Failure:</a:t>
            </a:r>
            <a:r>
              <a:rPr lang="gu-IN" sz="2400" dirty="0"/>
              <a:t> The Bristol case demonstrates that healthcare failures often result from weaknesses across the entire organisational system</a:t>
            </a:r>
            <a:r>
              <a:rPr lang="en-GB" sz="2400" dirty="0"/>
              <a:t> (</a:t>
            </a:r>
            <a:r>
              <a:rPr lang="gu-IN" sz="2400" dirty="0"/>
              <a:t>Spath</a:t>
            </a:r>
            <a:r>
              <a:rPr lang="en-GB" sz="2400" dirty="0"/>
              <a:t>, 2021)</a:t>
            </a:r>
            <a:r>
              <a:rPr lang="gu-IN" sz="2400" dirty="0"/>
              <a:t>.</a:t>
            </a:r>
          </a:p>
        </p:txBody>
      </p:sp>
    </p:spTree>
    <p:extLst>
      <p:ext uri="{BB962C8B-B14F-4D97-AF65-F5344CB8AC3E}">
        <p14:creationId xmlns:p14="http://schemas.microsoft.com/office/powerpoint/2010/main" val="2447860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D9D8F-CF56-9D53-4840-B0BA80ED2545}"/>
              </a:ext>
            </a:extLst>
          </p:cNvPr>
          <p:cNvSpPr>
            <a:spLocks noGrp="1"/>
          </p:cNvSpPr>
          <p:nvPr>
            <p:ph type="title"/>
          </p:nvPr>
        </p:nvSpPr>
        <p:spPr>
          <a:xfrm>
            <a:off x="1002863" y="287504"/>
            <a:ext cx="9720072" cy="680058"/>
          </a:xfrm>
        </p:spPr>
        <p:style>
          <a:lnRef idx="2">
            <a:schemeClr val="accent2"/>
          </a:lnRef>
          <a:fillRef idx="1">
            <a:schemeClr val="lt1"/>
          </a:fillRef>
          <a:effectRef idx="0">
            <a:schemeClr val="accent2"/>
          </a:effectRef>
          <a:fontRef idx="minor">
            <a:schemeClr val="dk1"/>
          </a:fontRef>
        </p:style>
        <p:txBody>
          <a:bodyPr>
            <a:normAutofit/>
          </a:bodyPr>
          <a:lstStyle/>
          <a:p>
            <a:pPr algn="ctr"/>
            <a:r>
              <a:rPr lang="gu-IN" sz="2800" b="1" dirty="0"/>
              <a:t>Donabedian Model</a:t>
            </a:r>
          </a:p>
        </p:txBody>
      </p:sp>
      <p:sp>
        <p:nvSpPr>
          <p:cNvPr id="3" name="Content Placeholder 2">
            <a:extLst>
              <a:ext uri="{FF2B5EF4-FFF2-40B4-BE49-F238E27FC236}">
                <a16:creationId xmlns:a16="http://schemas.microsoft.com/office/drawing/2014/main" id="{7206A3E4-7009-BFF3-0A2D-4584647499DA}"/>
              </a:ext>
            </a:extLst>
          </p:cNvPr>
          <p:cNvSpPr>
            <a:spLocks noGrp="1"/>
          </p:cNvSpPr>
          <p:nvPr>
            <p:ph idx="1"/>
          </p:nvPr>
        </p:nvSpPr>
        <p:spPr>
          <a:xfrm>
            <a:off x="457199" y="1339701"/>
            <a:ext cx="11270513" cy="2732569"/>
          </a:xfrm>
        </p:spPr>
        <p:txBody>
          <a:bodyPr>
            <a:normAutofit/>
          </a:bodyPr>
          <a:lstStyle/>
          <a:p>
            <a:pPr algn="just"/>
            <a:r>
              <a:rPr lang="gu-IN" sz="1800" b="1" dirty="0"/>
              <a:t>Structure:</a:t>
            </a:r>
            <a:r>
              <a:rPr lang="gu-IN" sz="1800" dirty="0"/>
              <a:t> Weak organisational leadership, limited governance, and inadequate quality systems reduced the organisation's ability to deliver safe healthcare</a:t>
            </a:r>
            <a:r>
              <a:rPr lang="en-GB" sz="1800" dirty="0"/>
              <a:t> (</a:t>
            </a:r>
            <a:r>
              <a:rPr lang="gu-IN" sz="1800" dirty="0"/>
              <a:t>Wrazen</a:t>
            </a:r>
            <a:r>
              <a:rPr lang="en-GB" sz="1800" dirty="0"/>
              <a:t> </a:t>
            </a:r>
            <a:r>
              <a:rPr lang="gu-IN" sz="1800" dirty="0"/>
              <a:t>and Soliman,</a:t>
            </a:r>
            <a:r>
              <a:rPr lang="en-GB" sz="1800" dirty="0"/>
              <a:t> 2017)</a:t>
            </a:r>
            <a:r>
              <a:rPr lang="gu-IN" sz="1800" dirty="0"/>
              <a:t>. </a:t>
            </a:r>
          </a:p>
          <a:p>
            <a:pPr algn="just"/>
            <a:r>
              <a:rPr lang="gu-IN" sz="1800" b="1" dirty="0"/>
              <a:t>Process:</a:t>
            </a:r>
            <a:r>
              <a:rPr lang="gu-IN" sz="1800" dirty="0"/>
              <a:t> Clinical decision-making, communication, and monitoring processes failed to maintain acceptable standards of patient care</a:t>
            </a:r>
            <a:r>
              <a:rPr lang="en-GB" sz="1800" dirty="0"/>
              <a:t> (</a:t>
            </a:r>
            <a:r>
              <a:rPr lang="gu-IN" sz="1800" dirty="0"/>
              <a:t>Wrazen</a:t>
            </a:r>
            <a:r>
              <a:rPr lang="en-GB" sz="1800" dirty="0"/>
              <a:t> </a:t>
            </a:r>
            <a:r>
              <a:rPr lang="gu-IN" sz="1800" dirty="0"/>
              <a:t>and Soliman,</a:t>
            </a:r>
            <a:r>
              <a:rPr lang="en-GB" sz="1800" dirty="0"/>
              <a:t> 2017)</a:t>
            </a:r>
            <a:r>
              <a:rPr lang="gu-IN" sz="1800" dirty="0"/>
              <a:t>. </a:t>
            </a:r>
          </a:p>
          <a:p>
            <a:pPr algn="just"/>
            <a:r>
              <a:rPr lang="gu-IN" sz="1800" b="1" dirty="0"/>
              <a:t>Outcomes:</a:t>
            </a:r>
            <a:r>
              <a:rPr lang="gu-IN" sz="1800" dirty="0"/>
              <a:t> Poor organisational structures and ineffective clinical processes contributed directly to higher mortality rates among paediatric patients</a:t>
            </a:r>
            <a:r>
              <a:rPr lang="en-GB" sz="1800" dirty="0"/>
              <a:t> (</a:t>
            </a:r>
            <a:r>
              <a:rPr lang="gu-IN" sz="1800" dirty="0"/>
              <a:t>Wrazen</a:t>
            </a:r>
            <a:r>
              <a:rPr lang="en-GB" sz="1800" dirty="0"/>
              <a:t> </a:t>
            </a:r>
            <a:r>
              <a:rPr lang="gu-IN" sz="1800" dirty="0"/>
              <a:t>and Soliman,</a:t>
            </a:r>
            <a:r>
              <a:rPr lang="en-GB" sz="1800" dirty="0"/>
              <a:t> 2017)</a:t>
            </a:r>
            <a:r>
              <a:rPr lang="gu-IN" sz="1800" dirty="0"/>
              <a:t>. </a:t>
            </a:r>
          </a:p>
          <a:p>
            <a:pPr algn="just"/>
            <a:r>
              <a:rPr lang="gu-IN" sz="1800" b="1" dirty="0"/>
              <a:t>Importance:</a:t>
            </a:r>
            <a:r>
              <a:rPr lang="gu-IN" sz="1800" dirty="0"/>
              <a:t> The model highlights how improvements in structure and processes can significantly improve healthcare outcomes. </a:t>
            </a:r>
          </a:p>
        </p:txBody>
      </p:sp>
      <p:pic>
        <p:nvPicPr>
          <p:cNvPr id="4" name="Picture 3" descr="Understanding the Donabedian model for health care quality | Karim Tejani  posted on the topic | LinkedIn">
            <a:extLst>
              <a:ext uri="{FF2B5EF4-FFF2-40B4-BE49-F238E27FC236}">
                <a16:creationId xmlns:a16="http://schemas.microsoft.com/office/drawing/2014/main" id="{EDDAE756-DF16-8223-066B-B8EE346EE517}"/>
              </a:ext>
            </a:extLst>
          </p:cNvPr>
          <p:cNvPicPr>
            <a:picLocks noChangeAspect="1"/>
          </p:cNvPicPr>
          <p:nvPr/>
        </p:nvPicPr>
        <p:blipFill>
          <a:blip r:embed="rId2"/>
          <a:srcRect t="16550" b="16025"/>
          <a:stretch>
            <a:fillRect/>
          </a:stretch>
        </p:blipFill>
        <p:spPr>
          <a:xfrm>
            <a:off x="457199" y="3923413"/>
            <a:ext cx="11557591" cy="2732569"/>
          </a:xfrm>
          <a:prstGeom prst="rect">
            <a:avLst/>
          </a:prstGeom>
        </p:spPr>
      </p:pic>
      <p:sp>
        <p:nvSpPr>
          <p:cNvPr id="6" name="TextBox 5">
            <a:extLst>
              <a:ext uri="{FF2B5EF4-FFF2-40B4-BE49-F238E27FC236}">
                <a16:creationId xmlns:a16="http://schemas.microsoft.com/office/drawing/2014/main" id="{EC999469-2107-F925-8622-72D79F11E206}"/>
              </a:ext>
            </a:extLst>
          </p:cNvPr>
          <p:cNvSpPr txBox="1"/>
          <p:nvPr/>
        </p:nvSpPr>
        <p:spPr>
          <a:xfrm>
            <a:off x="4715939" y="6486705"/>
            <a:ext cx="2753032" cy="338554"/>
          </a:xfrm>
          <a:prstGeom prst="rect">
            <a:avLst/>
          </a:prstGeom>
          <a:noFill/>
        </p:spPr>
        <p:txBody>
          <a:bodyPr wrap="square" rtlCol="0">
            <a:spAutoFit/>
          </a:bodyPr>
          <a:lstStyle/>
          <a:p>
            <a:pPr algn="ctr"/>
            <a:r>
              <a:rPr lang="en-GB" sz="1600" dirty="0"/>
              <a:t>(Kerrie Preston, 2020)</a:t>
            </a:r>
            <a:endParaRPr lang="gu-IN" sz="1600" dirty="0"/>
          </a:p>
        </p:txBody>
      </p:sp>
    </p:spTree>
    <p:extLst>
      <p:ext uri="{BB962C8B-B14F-4D97-AF65-F5344CB8AC3E}">
        <p14:creationId xmlns:p14="http://schemas.microsoft.com/office/powerpoint/2010/main" val="698714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21D52-A552-8314-214B-16B1F208558D}"/>
              </a:ext>
            </a:extLst>
          </p:cNvPr>
          <p:cNvSpPr>
            <a:spLocks noGrp="1"/>
          </p:cNvSpPr>
          <p:nvPr>
            <p:ph type="title"/>
          </p:nvPr>
        </p:nvSpPr>
        <p:spPr>
          <a:xfrm>
            <a:off x="964788" y="804333"/>
            <a:ext cx="3391900" cy="5249334"/>
          </a:xfrm>
        </p:spPr>
        <p:txBody>
          <a:bodyPr>
            <a:normAutofit/>
          </a:bodyPr>
          <a:lstStyle/>
          <a:p>
            <a:pPr algn="r"/>
            <a:r>
              <a:rPr lang="gu-IN" dirty="0"/>
              <a:t>Policy Issues</a:t>
            </a:r>
            <a:endParaRPr lang="gu-IN"/>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5E9212-13E5-3803-3928-6787A32D0D12}"/>
              </a:ext>
            </a:extLst>
          </p:cNvPr>
          <p:cNvSpPr>
            <a:spLocks noGrp="1"/>
          </p:cNvSpPr>
          <p:nvPr>
            <p:ph idx="1"/>
          </p:nvPr>
        </p:nvSpPr>
        <p:spPr>
          <a:xfrm>
            <a:off x="4999330" y="804333"/>
            <a:ext cx="6257721" cy="5249334"/>
          </a:xfrm>
        </p:spPr>
        <p:txBody>
          <a:bodyPr anchor="ctr">
            <a:normAutofit/>
          </a:bodyPr>
          <a:lstStyle/>
          <a:p>
            <a:pPr algn="just"/>
            <a:r>
              <a:rPr lang="gu-IN" b="1" dirty="0"/>
              <a:t>Weak Governance Policies:</a:t>
            </a:r>
            <a:r>
              <a:rPr lang="gu-IN" dirty="0"/>
              <a:t> National healthcare policies lacked effective standards for monitoring clinical performance and organisational accountability</a:t>
            </a:r>
            <a:r>
              <a:rPr lang="en-GB" dirty="0"/>
              <a:t> (</a:t>
            </a:r>
            <a:r>
              <a:rPr lang="gu-IN" dirty="0"/>
              <a:t>Lambert</a:t>
            </a:r>
            <a:r>
              <a:rPr lang="en-GB" dirty="0"/>
              <a:t>, 2025)</a:t>
            </a:r>
            <a:r>
              <a:rPr lang="gu-IN" dirty="0"/>
              <a:t>. </a:t>
            </a:r>
          </a:p>
          <a:p>
            <a:pPr algn="just"/>
            <a:r>
              <a:rPr lang="gu-IN" b="1" dirty="0"/>
              <a:t>Limited Transparency:</a:t>
            </a:r>
            <a:r>
              <a:rPr lang="gu-IN" dirty="0"/>
              <a:t> Poor reporting systems reduced opportunities for identifying unsafe clinical practices and informing patients about healthcare quality</a:t>
            </a:r>
            <a:r>
              <a:rPr lang="en-GB" dirty="0"/>
              <a:t> (</a:t>
            </a:r>
            <a:r>
              <a:rPr lang="gu-IN" dirty="0"/>
              <a:t>Nightingale</a:t>
            </a:r>
            <a:r>
              <a:rPr lang="en-GB" dirty="0"/>
              <a:t>, 2023)</a:t>
            </a:r>
            <a:r>
              <a:rPr lang="gu-IN" dirty="0"/>
              <a:t>. </a:t>
            </a:r>
          </a:p>
          <a:p>
            <a:pPr algn="just"/>
            <a:r>
              <a:rPr lang="gu-IN" b="1" dirty="0"/>
              <a:t>Insufficient Regulation:</a:t>
            </a:r>
            <a:r>
              <a:rPr lang="gu-IN" dirty="0"/>
              <a:t> External regulatory bodies failed to intervene despite evidence showing consistently poor surgical outcomes</a:t>
            </a:r>
            <a:r>
              <a:rPr lang="en-GB" dirty="0"/>
              <a:t> (</a:t>
            </a:r>
            <a:r>
              <a:rPr lang="gu-IN" dirty="0"/>
              <a:t>Nightingale</a:t>
            </a:r>
            <a:r>
              <a:rPr lang="en-GB" dirty="0"/>
              <a:t>, 2023)</a:t>
            </a:r>
            <a:r>
              <a:rPr lang="gu-IN" dirty="0"/>
              <a:t>. </a:t>
            </a:r>
          </a:p>
          <a:p>
            <a:pPr algn="just"/>
            <a:r>
              <a:rPr lang="gu-IN" b="1" dirty="0"/>
              <a:t>Policy Gaps:</a:t>
            </a:r>
            <a:r>
              <a:rPr lang="gu-IN" dirty="0"/>
              <a:t> These weaknesses allowed unsafe healthcare practices to continue without timely corrective action</a:t>
            </a:r>
            <a:r>
              <a:rPr lang="en-GB" dirty="0"/>
              <a:t> (</a:t>
            </a:r>
            <a:r>
              <a:rPr lang="gu-IN" dirty="0"/>
              <a:t>Lambert</a:t>
            </a:r>
            <a:r>
              <a:rPr lang="en-GB" dirty="0"/>
              <a:t>, 2025)</a:t>
            </a:r>
            <a:r>
              <a:rPr lang="gu-IN" dirty="0"/>
              <a:t>. </a:t>
            </a:r>
            <a:endParaRPr lang="en-GB" dirty="0"/>
          </a:p>
        </p:txBody>
      </p:sp>
    </p:spTree>
    <p:extLst>
      <p:ext uri="{BB962C8B-B14F-4D97-AF65-F5344CB8AC3E}">
        <p14:creationId xmlns:p14="http://schemas.microsoft.com/office/powerpoint/2010/main" val="346274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9CD5-471E-809B-4AAF-3461080FBC74}"/>
              </a:ext>
            </a:extLst>
          </p:cNvPr>
          <p:cNvSpPr>
            <a:spLocks noGrp="1"/>
          </p:cNvSpPr>
          <p:nvPr>
            <p:ph type="title"/>
          </p:nvPr>
        </p:nvSpPr>
        <p:spPr/>
        <p:txBody>
          <a:bodyPr>
            <a:noAutofit/>
          </a:bodyPr>
          <a:lstStyle/>
          <a:p>
            <a:pPr algn="ctr"/>
            <a:r>
              <a:rPr lang="gu-IN" sz="3200" dirty="0"/>
              <a:t>Influence of Policy Issues on Service Delivery</a:t>
            </a:r>
          </a:p>
        </p:txBody>
      </p:sp>
      <p:sp>
        <p:nvSpPr>
          <p:cNvPr id="3" name="Content Placeholder 2">
            <a:extLst>
              <a:ext uri="{FF2B5EF4-FFF2-40B4-BE49-F238E27FC236}">
                <a16:creationId xmlns:a16="http://schemas.microsoft.com/office/drawing/2014/main" id="{023FF71A-7968-831F-20DB-BEFF0A9FA9F8}"/>
              </a:ext>
            </a:extLst>
          </p:cNvPr>
          <p:cNvSpPr>
            <a:spLocks noGrp="1"/>
          </p:cNvSpPr>
          <p:nvPr>
            <p:ph idx="1"/>
          </p:nvPr>
        </p:nvSpPr>
        <p:spPr/>
        <p:txBody>
          <a:bodyPr>
            <a:normAutofit/>
          </a:bodyPr>
          <a:lstStyle/>
          <a:p>
            <a:pPr algn="just"/>
            <a:r>
              <a:rPr lang="gu-IN" b="1" dirty="0"/>
              <a:t>Quality of Care:</a:t>
            </a:r>
            <a:r>
              <a:rPr lang="gu-IN" dirty="0"/>
              <a:t> Weak healthcare policies reduced the organisation's ability to deliver consistently safe and effective clinical services</a:t>
            </a:r>
            <a:r>
              <a:rPr lang="en-GB" dirty="0"/>
              <a:t> (</a:t>
            </a:r>
            <a:r>
              <a:rPr lang="gu-IN" dirty="0"/>
              <a:t>Nightingale</a:t>
            </a:r>
            <a:r>
              <a:rPr lang="en-GB" dirty="0"/>
              <a:t>, 2023)</a:t>
            </a:r>
            <a:r>
              <a:rPr lang="gu-IN" dirty="0"/>
              <a:t>. </a:t>
            </a:r>
            <a:endParaRPr lang="en-GB" dirty="0"/>
          </a:p>
          <a:p>
            <a:pPr algn="just"/>
            <a:r>
              <a:rPr lang="gu-IN" b="1" dirty="0"/>
              <a:t>Patient Confidence:</a:t>
            </a:r>
            <a:r>
              <a:rPr lang="gu-IN" dirty="0"/>
              <a:t> Public trust declined because healthcare organisations failed to provide transparent information about clinical performance</a:t>
            </a:r>
            <a:r>
              <a:rPr lang="en-GB" dirty="0"/>
              <a:t> (</a:t>
            </a:r>
            <a:r>
              <a:rPr lang="gu-IN" dirty="0"/>
              <a:t>Nightingale</a:t>
            </a:r>
            <a:r>
              <a:rPr lang="en-GB" dirty="0"/>
              <a:t>, 2023)</a:t>
            </a:r>
            <a:r>
              <a:rPr lang="gu-IN" dirty="0"/>
              <a:t>. </a:t>
            </a:r>
            <a:endParaRPr lang="en-GB" dirty="0"/>
          </a:p>
          <a:p>
            <a:pPr algn="just"/>
            <a:r>
              <a:rPr lang="gu-IN" b="1" dirty="0"/>
              <a:t>Healthcare Performance:</a:t>
            </a:r>
            <a:r>
              <a:rPr lang="gu-IN" dirty="0"/>
              <a:t> Poor governance limited continuous quality improvement and delayed organisational learning following adverse events</a:t>
            </a:r>
            <a:r>
              <a:rPr lang="en-GB" dirty="0"/>
              <a:t> (</a:t>
            </a:r>
            <a:r>
              <a:rPr lang="gu-IN" dirty="0"/>
              <a:t>Lambert</a:t>
            </a:r>
            <a:r>
              <a:rPr lang="en-GB" dirty="0"/>
              <a:t>, 2025)</a:t>
            </a:r>
            <a:r>
              <a:rPr lang="gu-IN" dirty="0"/>
              <a:t>. </a:t>
            </a:r>
            <a:endParaRPr lang="en-GB" dirty="0"/>
          </a:p>
          <a:p>
            <a:pPr algn="just"/>
            <a:r>
              <a:rPr lang="gu-IN" b="1" dirty="0"/>
              <a:t>Service Delivery:</a:t>
            </a:r>
            <a:r>
              <a:rPr lang="gu-IN" dirty="0"/>
              <a:t> Ineffective policies negatively affected the reliability and safety of healthcare services provided to patients</a:t>
            </a:r>
            <a:r>
              <a:rPr lang="en-GB" dirty="0"/>
              <a:t> (</a:t>
            </a:r>
            <a:r>
              <a:rPr lang="gu-IN" dirty="0"/>
              <a:t>Lambert</a:t>
            </a:r>
            <a:r>
              <a:rPr lang="en-GB" dirty="0"/>
              <a:t>, 2025)</a:t>
            </a:r>
            <a:r>
              <a:rPr lang="gu-IN" dirty="0"/>
              <a:t>.</a:t>
            </a:r>
          </a:p>
        </p:txBody>
      </p:sp>
    </p:spTree>
    <p:extLst>
      <p:ext uri="{BB962C8B-B14F-4D97-AF65-F5344CB8AC3E}">
        <p14:creationId xmlns:p14="http://schemas.microsoft.com/office/powerpoint/2010/main" val="3804550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8D3A58-6BE7-4248-AB19-5BE7CE06A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FF295-C2BE-701D-6EA6-E21CB1781F66}"/>
              </a:ext>
            </a:extLst>
          </p:cNvPr>
          <p:cNvSpPr>
            <a:spLocks noGrp="1"/>
          </p:cNvSpPr>
          <p:nvPr>
            <p:ph type="title"/>
          </p:nvPr>
        </p:nvSpPr>
        <p:spPr>
          <a:xfrm>
            <a:off x="542263" y="317019"/>
            <a:ext cx="4870986" cy="1018609"/>
          </a:xfrm>
        </p:spPr>
        <p:txBody>
          <a:bodyPr>
            <a:normAutofit fontScale="90000"/>
          </a:bodyPr>
          <a:lstStyle/>
          <a:p>
            <a:pPr algn="ctr"/>
            <a:r>
              <a:rPr lang="gu-IN" sz="2800" b="1" dirty="0"/>
              <a:t>Impact on Healthcare Quality</a:t>
            </a:r>
            <a:endParaRPr lang="gu-IN" sz="2800" dirty="0"/>
          </a:p>
        </p:txBody>
      </p:sp>
      <p:cxnSp>
        <p:nvCxnSpPr>
          <p:cNvPr id="11" name="Straight Connector 10">
            <a:extLst>
              <a:ext uri="{FF2B5EF4-FFF2-40B4-BE49-F238E27FC236}">
                <a16:creationId xmlns:a16="http://schemas.microsoft.com/office/drawing/2014/main" id="{42674882-6F5A-4093-A5A9-8383961E7D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8243E8-5828-BE19-D989-A44203C2DFA8}"/>
              </a:ext>
            </a:extLst>
          </p:cNvPr>
          <p:cNvSpPr>
            <a:spLocks noGrp="1"/>
          </p:cNvSpPr>
          <p:nvPr>
            <p:ph idx="1"/>
          </p:nvPr>
        </p:nvSpPr>
        <p:spPr>
          <a:xfrm>
            <a:off x="202019" y="1541721"/>
            <a:ext cx="5816005" cy="5135526"/>
          </a:xfrm>
        </p:spPr>
        <p:txBody>
          <a:bodyPr>
            <a:normAutofit/>
          </a:bodyPr>
          <a:lstStyle/>
          <a:p>
            <a:pPr algn="just">
              <a:buFont typeface="Wingdings" panose="05000000000000000000" pitchFamily="2" charset="2"/>
              <a:buChar char="§"/>
            </a:pPr>
            <a:r>
              <a:rPr lang="gu-IN" sz="2000" b="1" dirty="0"/>
              <a:t>Patient Safety:</a:t>
            </a:r>
            <a:r>
              <a:rPr lang="gu-IN" sz="2000" dirty="0"/>
              <a:t> System failures significantly increased the risk of avoidable harm and reduced confidence in healthcare services</a:t>
            </a:r>
            <a:r>
              <a:rPr lang="en-GB" sz="2000" dirty="0"/>
              <a:t> (</a:t>
            </a:r>
            <a:r>
              <a:rPr lang="gu-IN" sz="2000" dirty="0"/>
              <a:t>Nightingale</a:t>
            </a:r>
            <a:r>
              <a:rPr lang="en-GB" sz="2000" dirty="0"/>
              <a:t>, 2023)</a:t>
            </a:r>
            <a:r>
              <a:rPr lang="gu-IN" sz="2000" dirty="0"/>
              <a:t>. </a:t>
            </a:r>
          </a:p>
          <a:p>
            <a:pPr algn="just">
              <a:buFont typeface="Wingdings" panose="05000000000000000000" pitchFamily="2" charset="2"/>
              <a:buChar char="§"/>
            </a:pPr>
            <a:r>
              <a:rPr lang="gu-IN" sz="2000" b="1" dirty="0"/>
              <a:t>Clinical Effectiveness:</a:t>
            </a:r>
            <a:r>
              <a:rPr lang="gu-IN" sz="2000" dirty="0"/>
              <a:t> Poor monitoring and governance prevented healthcare professionals from consistently achieving safe clinical outcomes</a:t>
            </a:r>
            <a:r>
              <a:rPr lang="en-GB" sz="2000" dirty="0"/>
              <a:t> (</a:t>
            </a:r>
            <a:r>
              <a:rPr lang="gu-IN" sz="2000" dirty="0"/>
              <a:t>Lambert</a:t>
            </a:r>
            <a:r>
              <a:rPr lang="en-GB" sz="2000" dirty="0"/>
              <a:t>, 2025)</a:t>
            </a:r>
            <a:r>
              <a:rPr lang="gu-IN" sz="2000" dirty="0"/>
              <a:t>. </a:t>
            </a:r>
          </a:p>
          <a:p>
            <a:pPr algn="just">
              <a:buFont typeface="Wingdings" panose="05000000000000000000" pitchFamily="2" charset="2"/>
              <a:buChar char="§"/>
            </a:pPr>
            <a:r>
              <a:rPr lang="gu-IN" sz="2000" b="1" dirty="0"/>
              <a:t>Quality Assurance:</a:t>
            </a:r>
            <a:r>
              <a:rPr lang="gu-IN" sz="2000" dirty="0"/>
              <a:t> Limited auditing reduced opportunities to identify performance problems and implement timely quality improvements</a:t>
            </a:r>
            <a:r>
              <a:rPr lang="en-GB" sz="2000" dirty="0"/>
              <a:t> (</a:t>
            </a:r>
            <a:r>
              <a:rPr lang="gu-IN" sz="2000" dirty="0"/>
              <a:t>Nightingale</a:t>
            </a:r>
            <a:r>
              <a:rPr lang="en-GB" sz="2000" dirty="0"/>
              <a:t>, 2023)</a:t>
            </a:r>
            <a:r>
              <a:rPr lang="gu-IN" sz="2000" dirty="0"/>
              <a:t>. </a:t>
            </a:r>
          </a:p>
          <a:p>
            <a:pPr algn="just">
              <a:buFont typeface="Wingdings" panose="05000000000000000000" pitchFamily="2" charset="2"/>
              <a:buChar char="§"/>
            </a:pPr>
            <a:r>
              <a:rPr lang="gu-IN" sz="2000" b="1" dirty="0"/>
              <a:t>Patient-Centred Care:</a:t>
            </a:r>
            <a:r>
              <a:rPr lang="gu-IN" sz="2000" dirty="0"/>
              <a:t> Families experienced reduced confidence because healthcare organisations failed to prioritise openness and accountability</a:t>
            </a:r>
            <a:r>
              <a:rPr lang="en-GB" sz="2000" dirty="0"/>
              <a:t> (</a:t>
            </a:r>
            <a:r>
              <a:rPr lang="gu-IN" sz="2000" dirty="0"/>
              <a:t>Lambert</a:t>
            </a:r>
            <a:r>
              <a:rPr lang="en-GB" sz="2000" dirty="0"/>
              <a:t>, 2025)</a:t>
            </a:r>
            <a:r>
              <a:rPr lang="gu-IN" sz="2000" dirty="0"/>
              <a:t>. </a:t>
            </a:r>
            <a:endParaRPr lang="en-GB" sz="2000" dirty="0"/>
          </a:p>
        </p:txBody>
      </p:sp>
      <p:pic>
        <p:nvPicPr>
          <p:cNvPr id="4" name="Picture 3" descr="Skills You Need To Be A Healthcare Quality Manager">
            <a:extLst>
              <a:ext uri="{FF2B5EF4-FFF2-40B4-BE49-F238E27FC236}">
                <a16:creationId xmlns:a16="http://schemas.microsoft.com/office/drawing/2014/main" id="{63864A2A-B1B6-C0FC-324D-A3123D82344A}"/>
              </a:ext>
            </a:extLst>
          </p:cNvPr>
          <p:cNvPicPr>
            <a:picLocks noChangeAspect="1"/>
          </p:cNvPicPr>
          <p:nvPr/>
        </p:nvPicPr>
        <p:blipFill>
          <a:blip r:embed="rId2"/>
          <a:srcRect l="35421" r="17039" b="-2"/>
          <a:stretch>
            <a:fillRect/>
          </a:stretch>
        </p:blipFill>
        <p:spPr>
          <a:xfrm>
            <a:off x="6390167" y="317019"/>
            <a:ext cx="5475768" cy="6168841"/>
          </a:xfrm>
          <a:prstGeom prst="rect">
            <a:avLst/>
          </a:prstGeom>
        </p:spPr>
      </p:pic>
      <p:sp>
        <p:nvSpPr>
          <p:cNvPr id="6" name="TextBox 5">
            <a:extLst>
              <a:ext uri="{FF2B5EF4-FFF2-40B4-BE49-F238E27FC236}">
                <a16:creationId xmlns:a16="http://schemas.microsoft.com/office/drawing/2014/main" id="{F10FA594-D9B0-3A28-264D-236AAC1DD350}"/>
              </a:ext>
            </a:extLst>
          </p:cNvPr>
          <p:cNvSpPr txBox="1"/>
          <p:nvPr/>
        </p:nvSpPr>
        <p:spPr>
          <a:xfrm>
            <a:off x="7405941" y="6507970"/>
            <a:ext cx="2753032" cy="338554"/>
          </a:xfrm>
          <a:prstGeom prst="rect">
            <a:avLst/>
          </a:prstGeom>
          <a:noFill/>
        </p:spPr>
        <p:txBody>
          <a:bodyPr wrap="square" rtlCol="0">
            <a:spAutoFit/>
          </a:bodyPr>
          <a:lstStyle/>
          <a:p>
            <a:pPr algn="ctr"/>
            <a:r>
              <a:rPr lang="en-GB" sz="1600" dirty="0"/>
              <a:t>(George Colleges, 2023)</a:t>
            </a:r>
            <a:endParaRPr lang="gu-IN" sz="1600" dirty="0"/>
          </a:p>
        </p:txBody>
      </p:sp>
    </p:spTree>
    <p:extLst>
      <p:ext uri="{BB962C8B-B14F-4D97-AF65-F5344CB8AC3E}">
        <p14:creationId xmlns:p14="http://schemas.microsoft.com/office/powerpoint/2010/main" val="1274041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4B88A-CEA1-4238-A79F-BA0A23B5AB54}"/>
              </a:ext>
            </a:extLst>
          </p:cNvPr>
          <p:cNvSpPr>
            <a:spLocks noGrp="1"/>
          </p:cNvSpPr>
          <p:nvPr>
            <p:ph type="title"/>
          </p:nvPr>
        </p:nvSpPr>
        <p:spPr>
          <a:xfrm>
            <a:off x="1024128" y="585216"/>
            <a:ext cx="9720072" cy="1041565"/>
          </a:xfrm>
        </p:spPr>
        <p:txBody>
          <a:bodyPr>
            <a:normAutofit/>
          </a:bodyPr>
          <a:lstStyle/>
          <a:p>
            <a:pPr algn="ctr"/>
            <a:r>
              <a:rPr lang="gu-IN" sz="4000" b="1" dirty="0"/>
              <a:t>Impact on Efficiency</a:t>
            </a:r>
            <a:endParaRPr lang="gu-IN" sz="4000" dirty="0"/>
          </a:p>
        </p:txBody>
      </p:sp>
      <p:pic>
        <p:nvPicPr>
          <p:cNvPr id="4" name="Picture 3" descr="Efficiency Stock Illustrations – 292,783 Efficiency Stock Illustrations,  Vectors &amp; Clipart - Dreamstime">
            <a:extLst>
              <a:ext uri="{FF2B5EF4-FFF2-40B4-BE49-F238E27FC236}">
                <a16:creationId xmlns:a16="http://schemas.microsoft.com/office/drawing/2014/main" id="{C0E68ED8-EA58-83FD-1BA4-5A43707E4096}"/>
              </a:ext>
            </a:extLst>
          </p:cNvPr>
          <p:cNvPicPr>
            <a:picLocks noChangeAspect="1"/>
          </p:cNvPicPr>
          <p:nvPr/>
        </p:nvPicPr>
        <p:blipFill>
          <a:blip r:embed="rId2"/>
          <a:stretch>
            <a:fillRect/>
          </a:stretch>
        </p:blipFill>
        <p:spPr>
          <a:xfrm>
            <a:off x="528085" y="1850065"/>
            <a:ext cx="4111648" cy="4459295"/>
          </a:xfrm>
          <a:prstGeom prst="rect">
            <a:avLst/>
          </a:prstGeom>
        </p:spPr>
      </p:pic>
      <p:sp>
        <p:nvSpPr>
          <p:cNvPr id="3" name="Content Placeholder 2">
            <a:extLst>
              <a:ext uri="{FF2B5EF4-FFF2-40B4-BE49-F238E27FC236}">
                <a16:creationId xmlns:a16="http://schemas.microsoft.com/office/drawing/2014/main" id="{1F8B2820-AE92-FB25-41E9-9598868ED7CA}"/>
              </a:ext>
            </a:extLst>
          </p:cNvPr>
          <p:cNvSpPr>
            <a:spLocks noGrp="1"/>
          </p:cNvSpPr>
          <p:nvPr>
            <p:ph idx="1"/>
          </p:nvPr>
        </p:nvSpPr>
        <p:spPr>
          <a:xfrm>
            <a:off x="5063613" y="2084832"/>
            <a:ext cx="6600303" cy="4224528"/>
          </a:xfrm>
        </p:spPr>
        <p:txBody>
          <a:bodyPr>
            <a:normAutofit/>
          </a:bodyPr>
          <a:lstStyle/>
          <a:p>
            <a:pPr algn="just"/>
            <a:r>
              <a:rPr lang="gu-IN" sz="1800" b="1" dirty="0"/>
              <a:t>Resource Utilisation:</a:t>
            </a:r>
            <a:r>
              <a:rPr lang="gu-IN" sz="1800" dirty="0"/>
              <a:t> Repeated adverse events increased healthcare costs through additional treatment, investigations, and prolonged hospital care</a:t>
            </a:r>
            <a:r>
              <a:rPr lang="en-GB" sz="1800" dirty="0"/>
              <a:t> (</a:t>
            </a:r>
            <a:r>
              <a:rPr lang="gu-IN" sz="1800" dirty="0"/>
              <a:t>Mannion</a:t>
            </a:r>
            <a:r>
              <a:rPr lang="en-GB" sz="1800" dirty="0"/>
              <a:t> </a:t>
            </a:r>
            <a:r>
              <a:rPr lang="gu-IN" sz="1800" dirty="0"/>
              <a:t>and Davies</a:t>
            </a:r>
            <a:r>
              <a:rPr lang="en-GB" sz="1800" dirty="0"/>
              <a:t>, 2018)</a:t>
            </a:r>
            <a:r>
              <a:rPr lang="gu-IN" sz="1800" dirty="0"/>
              <a:t>. </a:t>
            </a:r>
            <a:endParaRPr lang="en-GB" sz="1800" dirty="0"/>
          </a:p>
          <a:p>
            <a:pPr algn="just"/>
            <a:r>
              <a:rPr lang="gu-IN" sz="1800" b="1" dirty="0"/>
              <a:t>Service Performance:</a:t>
            </a:r>
            <a:r>
              <a:rPr lang="gu-IN" sz="1800" dirty="0"/>
              <a:t> Organisational failures reduced operational efficiency by delaying corrective actions and limiting continuous service improvement</a:t>
            </a:r>
            <a:r>
              <a:rPr lang="en-GB" sz="1800" dirty="0"/>
              <a:t> (</a:t>
            </a:r>
            <a:r>
              <a:rPr lang="gu-IN" sz="1800" dirty="0"/>
              <a:t>Mannion</a:t>
            </a:r>
            <a:r>
              <a:rPr lang="en-GB" sz="1800" dirty="0"/>
              <a:t> </a:t>
            </a:r>
            <a:r>
              <a:rPr lang="gu-IN" sz="1800" dirty="0"/>
              <a:t>and Davies</a:t>
            </a:r>
            <a:r>
              <a:rPr lang="en-GB" sz="1800" dirty="0"/>
              <a:t>, 2018)</a:t>
            </a:r>
            <a:r>
              <a:rPr lang="gu-IN" sz="1800" dirty="0"/>
              <a:t>. </a:t>
            </a:r>
            <a:endParaRPr lang="en-GB" sz="1800" dirty="0"/>
          </a:p>
          <a:p>
            <a:pPr algn="just"/>
            <a:r>
              <a:rPr lang="gu-IN" sz="1800" b="1" dirty="0"/>
              <a:t>Workforce Impact:</a:t>
            </a:r>
            <a:r>
              <a:rPr lang="gu-IN" sz="1800" dirty="0"/>
              <a:t> Poor leadership and ineffective communication negatively affected staff morale and multidisciplinary collaboration</a:t>
            </a:r>
            <a:r>
              <a:rPr lang="en-GB" sz="1800" dirty="0"/>
              <a:t> (</a:t>
            </a:r>
            <a:r>
              <a:rPr lang="gu-IN" sz="1800" dirty="0"/>
              <a:t>Bevan</a:t>
            </a:r>
            <a:r>
              <a:rPr lang="en-GB" sz="1800" dirty="0"/>
              <a:t>, 2023)</a:t>
            </a:r>
            <a:r>
              <a:rPr lang="gu-IN" sz="1800" dirty="0"/>
              <a:t>. </a:t>
            </a:r>
            <a:endParaRPr lang="en-GB" sz="1800" dirty="0"/>
          </a:p>
          <a:p>
            <a:pPr algn="just"/>
            <a:r>
              <a:rPr lang="gu-IN" sz="1800" b="1" dirty="0"/>
              <a:t>Long-Term Costs:</a:t>
            </a:r>
            <a:r>
              <a:rPr lang="gu-IN" sz="1800" dirty="0"/>
              <a:t> The inquiry resulted in significant financial and organisational consequences for the wider NHS</a:t>
            </a:r>
            <a:r>
              <a:rPr lang="en-GB" sz="1800" dirty="0"/>
              <a:t> (</a:t>
            </a:r>
            <a:r>
              <a:rPr lang="gu-IN" sz="1800" dirty="0"/>
              <a:t>Bevan</a:t>
            </a:r>
            <a:r>
              <a:rPr lang="en-GB" sz="1800" dirty="0"/>
              <a:t>, 2023)</a:t>
            </a:r>
            <a:r>
              <a:rPr lang="gu-IN" sz="1800" dirty="0"/>
              <a:t>.</a:t>
            </a:r>
          </a:p>
        </p:txBody>
      </p:sp>
      <p:sp>
        <p:nvSpPr>
          <p:cNvPr id="6" name="TextBox 5">
            <a:extLst>
              <a:ext uri="{FF2B5EF4-FFF2-40B4-BE49-F238E27FC236}">
                <a16:creationId xmlns:a16="http://schemas.microsoft.com/office/drawing/2014/main" id="{7D413D1F-DF1A-B9EE-8BC6-7C3B79068313}"/>
              </a:ext>
            </a:extLst>
          </p:cNvPr>
          <p:cNvSpPr txBox="1"/>
          <p:nvPr/>
        </p:nvSpPr>
        <p:spPr>
          <a:xfrm>
            <a:off x="1418096" y="6103507"/>
            <a:ext cx="2753032" cy="338554"/>
          </a:xfrm>
          <a:prstGeom prst="rect">
            <a:avLst/>
          </a:prstGeom>
          <a:noFill/>
        </p:spPr>
        <p:txBody>
          <a:bodyPr wrap="square" rtlCol="0">
            <a:spAutoFit/>
          </a:bodyPr>
          <a:lstStyle/>
          <a:p>
            <a:pPr algn="ctr"/>
            <a:r>
              <a:rPr lang="en-GB" sz="1600" dirty="0"/>
              <a:t>(</a:t>
            </a:r>
            <a:r>
              <a:rPr lang="en-GB" sz="1600" dirty="0" err="1"/>
              <a:t>Dreamstime</a:t>
            </a:r>
            <a:r>
              <a:rPr lang="en-GB" sz="1600" dirty="0"/>
              <a:t>, 2026)</a:t>
            </a:r>
            <a:endParaRPr lang="gu-IN" sz="1600" dirty="0"/>
          </a:p>
        </p:txBody>
      </p:sp>
    </p:spTree>
    <p:extLst>
      <p:ext uri="{BB962C8B-B14F-4D97-AF65-F5344CB8AC3E}">
        <p14:creationId xmlns:p14="http://schemas.microsoft.com/office/powerpoint/2010/main" val="3976566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A0F36-135A-53A6-443E-D123C61C540F}"/>
              </a:ext>
            </a:extLst>
          </p:cNvPr>
          <p:cNvSpPr>
            <a:spLocks noGrp="1"/>
          </p:cNvSpPr>
          <p:nvPr>
            <p:ph type="title"/>
          </p:nvPr>
        </p:nvSpPr>
        <p:spPr>
          <a:xfrm>
            <a:off x="1024128" y="585216"/>
            <a:ext cx="9720072" cy="1499616"/>
          </a:xfrm>
        </p:spPr>
        <p:txBody>
          <a:bodyPr>
            <a:normAutofit/>
          </a:bodyPr>
          <a:lstStyle/>
          <a:p>
            <a:pPr algn="ctr"/>
            <a:r>
              <a:rPr lang="gu-IN" sz="4400" b="1" dirty="0"/>
              <a:t>Impact on Equity</a:t>
            </a:r>
            <a:endParaRPr lang="gu-IN" sz="4400" dirty="0"/>
          </a:p>
        </p:txBody>
      </p:sp>
      <p:sp>
        <p:nvSpPr>
          <p:cNvPr id="3" name="Content Placeholder 2">
            <a:extLst>
              <a:ext uri="{FF2B5EF4-FFF2-40B4-BE49-F238E27FC236}">
                <a16:creationId xmlns:a16="http://schemas.microsoft.com/office/drawing/2014/main" id="{11A67EBE-B0BA-3780-7E32-12D502426D6E}"/>
              </a:ext>
            </a:extLst>
          </p:cNvPr>
          <p:cNvSpPr>
            <a:spLocks noGrp="1"/>
          </p:cNvSpPr>
          <p:nvPr>
            <p:ph idx="1"/>
          </p:nvPr>
        </p:nvSpPr>
        <p:spPr>
          <a:xfrm>
            <a:off x="404037" y="2164294"/>
            <a:ext cx="7143093" cy="4497286"/>
          </a:xfrm>
        </p:spPr>
        <p:txBody>
          <a:bodyPr>
            <a:normAutofit/>
          </a:bodyPr>
          <a:lstStyle/>
          <a:p>
            <a:pPr algn="just"/>
            <a:r>
              <a:rPr lang="gu-IN" sz="2000" b="1" dirty="0"/>
              <a:t>Equal Access:</a:t>
            </a:r>
            <a:r>
              <a:rPr lang="gu-IN" sz="2000" dirty="0"/>
              <a:t> Children receiving cardiac surgery were not provided with consistently safe and high-quality healthcare services</a:t>
            </a:r>
            <a:r>
              <a:rPr lang="en-GB" sz="2000" dirty="0"/>
              <a:t> (</a:t>
            </a:r>
            <a:r>
              <a:rPr lang="gu-IN" sz="2000" dirty="0"/>
              <a:t>Bevan</a:t>
            </a:r>
            <a:r>
              <a:rPr lang="en-GB" sz="2000" dirty="0"/>
              <a:t>, 2023)</a:t>
            </a:r>
            <a:r>
              <a:rPr lang="gu-IN" sz="2000" dirty="0"/>
              <a:t>. </a:t>
            </a:r>
            <a:endParaRPr lang="en-GB" sz="2000" dirty="0"/>
          </a:p>
          <a:p>
            <a:pPr algn="just"/>
            <a:r>
              <a:rPr lang="gu-IN" sz="2000" b="1" dirty="0"/>
              <a:t>Healthcare Fairness:</a:t>
            </a:r>
            <a:r>
              <a:rPr lang="gu-IN" sz="2000" dirty="0"/>
              <a:t> Variations in clinical performance created inequalities in patient outcomes and healthcare experiences</a:t>
            </a:r>
            <a:r>
              <a:rPr lang="en-GB" sz="2000" dirty="0"/>
              <a:t> (</a:t>
            </a:r>
            <a:r>
              <a:rPr lang="gu-IN" sz="2000" dirty="0"/>
              <a:t>Mannion</a:t>
            </a:r>
            <a:r>
              <a:rPr lang="en-GB" sz="2000" dirty="0"/>
              <a:t> </a:t>
            </a:r>
            <a:r>
              <a:rPr lang="gu-IN" sz="2000" dirty="0"/>
              <a:t>and Davies</a:t>
            </a:r>
            <a:r>
              <a:rPr lang="en-GB" sz="2000" dirty="0"/>
              <a:t>, 2018)</a:t>
            </a:r>
            <a:r>
              <a:rPr lang="gu-IN" sz="2000" dirty="0"/>
              <a:t>. </a:t>
            </a:r>
            <a:endParaRPr lang="en-GB" sz="2000" dirty="0"/>
          </a:p>
          <a:p>
            <a:pPr algn="just"/>
            <a:r>
              <a:rPr lang="gu-IN" sz="2000" b="1" dirty="0"/>
              <a:t>Public Trust:</a:t>
            </a:r>
            <a:r>
              <a:rPr lang="gu-IN" sz="2000" dirty="0"/>
              <a:t> Families lost confidence in the healthcare system because of limited transparency and accountability</a:t>
            </a:r>
            <a:r>
              <a:rPr lang="en-GB" sz="2000" dirty="0"/>
              <a:t> (</a:t>
            </a:r>
            <a:r>
              <a:rPr lang="gu-IN" sz="2000" dirty="0"/>
              <a:t>Bevan</a:t>
            </a:r>
            <a:r>
              <a:rPr lang="en-GB" sz="2000" dirty="0"/>
              <a:t>, 2023)</a:t>
            </a:r>
            <a:r>
              <a:rPr lang="gu-IN" sz="2000" dirty="0"/>
              <a:t>. </a:t>
            </a:r>
            <a:endParaRPr lang="en-GB" sz="2000" dirty="0"/>
          </a:p>
          <a:p>
            <a:pPr algn="just"/>
            <a:r>
              <a:rPr lang="gu-IN" sz="2000" b="1" dirty="0"/>
              <a:t>Ethical Responsibility:</a:t>
            </a:r>
            <a:r>
              <a:rPr lang="gu-IN" sz="2000" dirty="0"/>
              <a:t> Healthcare organisations have a duty to provide equitable, safe, and high-quality care for every patient</a:t>
            </a:r>
            <a:r>
              <a:rPr lang="en-GB" sz="2000" dirty="0"/>
              <a:t> (</a:t>
            </a:r>
            <a:r>
              <a:rPr lang="gu-IN" sz="2000" dirty="0"/>
              <a:t>Mannion</a:t>
            </a:r>
            <a:r>
              <a:rPr lang="en-GB" sz="2000" dirty="0"/>
              <a:t> </a:t>
            </a:r>
            <a:r>
              <a:rPr lang="gu-IN" sz="2000" dirty="0"/>
              <a:t>and Davies</a:t>
            </a:r>
            <a:r>
              <a:rPr lang="en-GB" sz="2000" dirty="0"/>
              <a:t>, 2018)</a:t>
            </a:r>
            <a:r>
              <a:rPr lang="gu-IN" sz="2000" dirty="0"/>
              <a:t>.</a:t>
            </a:r>
          </a:p>
        </p:txBody>
      </p:sp>
      <p:pic>
        <p:nvPicPr>
          <p:cNvPr id="4" name="Picture 3" descr="Equity icon Stock Vector Images - Alamy">
            <a:extLst>
              <a:ext uri="{FF2B5EF4-FFF2-40B4-BE49-F238E27FC236}">
                <a16:creationId xmlns:a16="http://schemas.microsoft.com/office/drawing/2014/main" id="{94387096-CA6C-648F-7D86-34484D01144D}"/>
              </a:ext>
            </a:extLst>
          </p:cNvPr>
          <p:cNvPicPr>
            <a:picLocks noChangeAspect="1"/>
          </p:cNvPicPr>
          <p:nvPr/>
        </p:nvPicPr>
        <p:blipFill>
          <a:blip r:embed="rId2"/>
          <a:srcRect l="633" r="1605" b="20580"/>
          <a:stretch>
            <a:fillRect/>
          </a:stretch>
        </p:blipFill>
        <p:spPr>
          <a:xfrm>
            <a:off x="8015433" y="1812074"/>
            <a:ext cx="3924929" cy="3914533"/>
          </a:xfrm>
          <a:prstGeom prst="rect">
            <a:avLst/>
          </a:prstGeom>
        </p:spPr>
      </p:pic>
      <p:sp>
        <p:nvSpPr>
          <p:cNvPr id="6" name="TextBox 5">
            <a:extLst>
              <a:ext uri="{FF2B5EF4-FFF2-40B4-BE49-F238E27FC236}">
                <a16:creationId xmlns:a16="http://schemas.microsoft.com/office/drawing/2014/main" id="{CC764490-A9EB-44EC-A1C1-3472C0184629}"/>
              </a:ext>
            </a:extLst>
          </p:cNvPr>
          <p:cNvSpPr txBox="1"/>
          <p:nvPr/>
        </p:nvSpPr>
        <p:spPr>
          <a:xfrm>
            <a:off x="8950292" y="5854197"/>
            <a:ext cx="2753032" cy="338554"/>
          </a:xfrm>
          <a:prstGeom prst="rect">
            <a:avLst/>
          </a:prstGeom>
          <a:noFill/>
        </p:spPr>
        <p:txBody>
          <a:bodyPr wrap="square" rtlCol="0">
            <a:spAutoFit/>
          </a:bodyPr>
          <a:lstStyle/>
          <a:p>
            <a:pPr algn="ctr"/>
            <a:r>
              <a:rPr lang="en-GB" sz="1600" dirty="0"/>
              <a:t>(Alamy, 2026)</a:t>
            </a:r>
            <a:endParaRPr lang="gu-IN" sz="1600" dirty="0"/>
          </a:p>
        </p:txBody>
      </p:sp>
    </p:spTree>
    <p:extLst>
      <p:ext uri="{BB962C8B-B14F-4D97-AF65-F5344CB8AC3E}">
        <p14:creationId xmlns:p14="http://schemas.microsoft.com/office/powerpoint/2010/main" val="2568975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71E23-E87C-7E5D-AE48-DE9ABFBA653B}"/>
              </a:ext>
            </a:extLst>
          </p:cNvPr>
          <p:cNvSpPr>
            <a:spLocks noGrp="1"/>
          </p:cNvSpPr>
          <p:nvPr>
            <p:ph type="title"/>
          </p:nvPr>
        </p:nvSpPr>
        <p:spPr/>
        <p:txBody>
          <a:bodyPr>
            <a:normAutofit/>
          </a:bodyPr>
          <a:lstStyle/>
          <a:p>
            <a:r>
              <a:rPr lang="en-GB" sz="3200" dirty="0"/>
              <a:t>Overview of Component 2</a:t>
            </a:r>
            <a:endParaRPr lang="gu-IN" sz="3200" dirty="0"/>
          </a:p>
        </p:txBody>
      </p:sp>
      <p:sp>
        <p:nvSpPr>
          <p:cNvPr id="3" name="Content Placeholder 2">
            <a:extLst>
              <a:ext uri="{FF2B5EF4-FFF2-40B4-BE49-F238E27FC236}">
                <a16:creationId xmlns:a16="http://schemas.microsoft.com/office/drawing/2014/main" id="{BBE813D7-23AA-743B-4965-8A0355EE4AF0}"/>
              </a:ext>
            </a:extLst>
          </p:cNvPr>
          <p:cNvSpPr>
            <a:spLocks noGrp="1"/>
          </p:cNvSpPr>
          <p:nvPr>
            <p:ph idx="1"/>
          </p:nvPr>
        </p:nvSpPr>
        <p:spPr>
          <a:xfrm>
            <a:off x="1024128" y="2084832"/>
            <a:ext cx="9720073" cy="4224528"/>
          </a:xfrm>
        </p:spPr>
        <p:txBody>
          <a:bodyPr>
            <a:normAutofit fontScale="85000" lnSpcReduction="20000"/>
          </a:bodyPr>
          <a:lstStyle/>
          <a:p>
            <a:pPr>
              <a:buFont typeface="Wingdings" panose="05000000000000000000" pitchFamily="2" charset="2"/>
              <a:buChar char="§"/>
            </a:pPr>
            <a:r>
              <a:rPr lang="en-GB" dirty="0"/>
              <a:t>Itroduction</a:t>
            </a:r>
          </a:p>
          <a:p>
            <a:pPr>
              <a:buFont typeface="Wingdings" panose="05000000000000000000" pitchFamily="2" charset="2"/>
              <a:buChar char="§"/>
            </a:pPr>
            <a:r>
              <a:rPr lang="en-GB" dirty="0"/>
              <a:t>Overview of Case</a:t>
            </a:r>
          </a:p>
          <a:p>
            <a:pPr>
              <a:buFont typeface="Wingdings" panose="05000000000000000000" pitchFamily="2" charset="2"/>
              <a:buChar char="§"/>
            </a:pPr>
            <a:r>
              <a:rPr lang="en-GB" dirty="0"/>
              <a:t>Swiss cheese analysis</a:t>
            </a:r>
          </a:p>
          <a:p>
            <a:pPr>
              <a:buFont typeface="Wingdings" panose="05000000000000000000" pitchFamily="2" charset="2"/>
              <a:buChar char="§"/>
            </a:pPr>
            <a:r>
              <a:rPr lang="en-GB" dirty="0"/>
              <a:t>Root cause analysis</a:t>
            </a:r>
          </a:p>
          <a:p>
            <a:pPr marL="0" indent="0">
              <a:buNone/>
            </a:pPr>
            <a:r>
              <a:rPr lang="en-GB" dirty="0"/>
              <a:t>Donabedian Model</a:t>
            </a:r>
          </a:p>
          <a:p>
            <a:pPr marL="0" indent="0">
              <a:buNone/>
            </a:pPr>
            <a:r>
              <a:rPr lang="en-GB" dirty="0"/>
              <a:t>5 whys technique</a:t>
            </a:r>
          </a:p>
          <a:p>
            <a:pPr marL="0" indent="0">
              <a:buNone/>
            </a:pPr>
            <a:r>
              <a:rPr lang="en-GB" dirty="0"/>
              <a:t>Fish-bone analysis</a:t>
            </a:r>
          </a:p>
          <a:p>
            <a:pPr>
              <a:buFont typeface="Wingdings" panose="05000000000000000000" pitchFamily="2" charset="2"/>
              <a:buChar char="§"/>
            </a:pPr>
            <a:r>
              <a:rPr lang="en-GB" dirty="0"/>
              <a:t>Six Sigma Model</a:t>
            </a:r>
          </a:p>
          <a:p>
            <a:pPr>
              <a:buFont typeface="Wingdings" panose="05000000000000000000" pitchFamily="2" charset="2"/>
              <a:buChar char="§"/>
            </a:pPr>
            <a:r>
              <a:rPr lang="en-GB" dirty="0"/>
              <a:t>SWOT analysis</a:t>
            </a:r>
          </a:p>
          <a:p>
            <a:pPr>
              <a:buFont typeface="Wingdings" panose="05000000000000000000" pitchFamily="2" charset="2"/>
              <a:buChar char="§"/>
            </a:pPr>
            <a:r>
              <a:rPr lang="en-GB" dirty="0"/>
              <a:t>Recommendation</a:t>
            </a:r>
          </a:p>
          <a:p>
            <a:pPr>
              <a:buFont typeface="Wingdings" panose="05000000000000000000" pitchFamily="2" charset="2"/>
              <a:buChar char="§"/>
            </a:pPr>
            <a:r>
              <a:rPr lang="en-GB" dirty="0"/>
              <a:t>Conclusion</a:t>
            </a:r>
            <a:endParaRPr lang="gu-IN" dirty="0"/>
          </a:p>
        </p:txBody>
      </p:sp>
    </p:spTree>
    <p:extLst>
      <p:ext uri="{BB962C8B-B14F-4D97-AF65-F5344CB8AC3E}">
        <p14:creationId xmlns:p14="http://schemas.microsoft.com/office/powerpoint/2010/main" val="814477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9106D-626C-141C-1E67-E485C2C1A78C}"/>
              </a:ext>
            </a:extLst>
          </p:cNvPr>
          <p:cNvSpPr>
            <a:spLocks noGrp="1"/>
          </p:cNvSpPr>
          <p:nvPr>
            <p:ph type="title"/>
          </p:nvPr>
        </p:nvSpPr>
        <p:spPr>
          <a:xfrm>
            <a:off x="1024128" y="585216"/>
            <a:ext cx="9720072" cy="988403"/>
          </a:xfrm>
        </p:spPr>
        <p:txBody>
          <a:bodyPr>
            <a:normAutofit/>
          </a:bodyPr>
          <a:lstStyle/>
          <a:p>
            <a:pPr algn="ctr"/>
            <a:r>
              <a:rPr lang="gu-IN" sz="4400" dirty="0"/>
              <a:t>Conclusion</a:t>
            </a:r>
          </a:p>
        </p:txBody>
      </p:sp>
      <p:sp>
        <p:nvSpPr>
          <p:cNvPr id="3" name="Content Placeholder 2">
            <a:extLst>
              <a:ext uri="{FF2B5EF4-FFF2-40B4-BE49-F238E27FC236}">
                <a16:creationId xmlns:a16="http://schemas.microsoft.com/office/drawing/2014/main" id="{1F694D34-54E3-E684-7C91-7690C1E418C0}"/>
              </a:ext>
            </a:extLst>
          </p:cNvPr>
          <p:cNvSpPr>
            <a:spLocks noGrp="1"/>
          </p:cNvSpPr>
          <p:nvPr>
            <p:ph idx="1"/>
          </p:nvPr>
        </p:nvSpPr>
        <p:spPr>
          <a:xfrm>
            <a:off x="1024128" y="2020186"/>
            <a:ext cx="10363342" cy="4416765"/>
          </a:xfrm>
        </p:spPr>
        <p:txBody>
          <a:bodyPr>
            <a:normAutofit/>
          </a:bodyPr>
          <a:lstStyle/>
          <a:p>
            <a:pPr algn="just">
              <a:buFont typeface="Wingdings" panose="05000000000000000000" pitchFamily="2" charset="2"/>
              <a:buChar char="Ø"/>
            </a:pPr>
            <a:r>
              <a:rPr lang="gu-IN" sz="2000" dirty="0"/>
              <a:t>The Bristol Royal Infirmary Inquiry demonstrates how failures in leadership, clinical governance, quality assurance, and healthcare policies can combine to compromise patient safety and service quality. </a:t>
            </a:r>
            <a:endParaRPr lang="en-GB" sz="2000" dirty="0"/>
          </a:p>
          <a:p>
            <a:pPr algn="just">
              <a:buFont typeface="Wingdings" panose="05000000000000000000" pitchFamily="2" charset="2"/>
              <a:buChar char="Ø"/>
            </a:pPr>
            <a:r>
              <a:rPr lang="gu-IN" sz="2000" dirty="0"/>
              <a:t>Applying systems-based safety models, including the Swiss Cheese Model, Root Cause Analysis, Systems Theory, and the Donabedian Model, helps explain the underlying causes of these failures and supports effective quality improvement. </a:t>
            </a:r>
            <a:endParaRPr lang="en-GB" sz="2000" dirty="0"/>
          </a:p>
          <a:p>
            <a:pPr algn="just">
              <a:buFont typeface="Wingdings" panose="05000000000000000000" pitchFamily="2" charset="2"/>
              <a:buChar char="Ø"/>
            </a:pPr>
            <a:r>
              <a:rPr lang="gu-IN" sz="2000" dirty="0"/>
              <a:t>The inquiry also highlights the importance of strong governance, transparent reporting, continuous clinical audit, and organisational accountability in delivering safe, efficient, and equitable healthcare services. </a:t>
            </a:r>
            <a:endParaRPr lang="en-GB" sz="2000" dirty="0"/>
          </a:p>
          <a:p>
            <a:pPr algn="just">
              <a:buFont typeface="Wingdings" panose="05000000000000000000" pitchFamily="2" charset="2"/>
              <a:buChar char="Ø"/>
            </a:pPr>
            <a:r>
              <a:rPr lang="gu-IN" sz="2000" dirty="0"/>
              <a:t>Overall, the lessons learned from Bristol continue to influence modern healthcare by promoting patient-centred care, continuous improvement, and a stronger culture of safety.</a:t>
            </a:r>
          </a:p>
        </p:txBody>
      </p:sp>
    </p:spTree>
    <p:extLst>
      <p:ext uri="{BB962C8B-B14F-4D97-AF65-F5344CB8AC3E}">
        <p14:creationId xmlns:p14="http://schemas.microsoft.com/office/powerpoint/2010/main" val="748392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22D41-80EF-9F8A-2A76-64294991B079}"/>
              </a:ext>
            </a:extLst>
          </p:cNvPr>
          <p:cNvSpPr>
            <a:spLocks noGrp="1"/>
          </p:cNvSpPr>
          <p:nvPr>
            <p:ph type="title"/>
          </p:nvPr>
        </p:nvSpPr>
        <p:spPr>
          <a:xfrm>
            <a:off x="1034761" y="142701"/>
            <a:ext cx="9720072" cy="407842"/>
          </a:xfrm>
        </p:spPr>
        <p:txBody>
          <a:bodyPr>
            <a:noAutofit/>
          </a:bodyPr>
          <a:lstStyle/>
          <a:p>
            <a:pPr algn="ctr"/>
            <a:r>
              <a:rPr lang="en-GB" sz="2800" dirty="0"/>
              <a:t>References</a:t>
            </a:r>
            <a:endParaRPr lang="gu-IN" sz="2800" dirty="0"/>
          </a:p>
        </p:txBody>
      </p:sp>
      <p:sp>
        <p:nvSpPr>
          <p:cNvPr id="3" name="Content Placeholder 2">
            <a:extLst>
              <a:ext uri="{FF2B5EF4-FFF2-40B4-BE49-F238E27FC236}">
                <a16:creationId xmlns:a16="http://schemas.microsoft.com/office/drawing/2014/main" id="{19DF5760-5F54-88E7-74B5-72CB7532959E}"/>
              </a:ext>
            </a:extLst>
          </p:cNvPr>
          <p:cNvSpPr>
            <a:spLocks noGrp="1"/>
          </p:cNvSpPr>
          <p:nvPr>
            <p:ph idx="1"/>
          </p:nvPr>
        </p:nvSpPr>
        <p:spPr>
          <a:xfrm>
            <a:off x="180754" y="550544"/>
            <a:ext cx="11755608" cy="6164756"/>
          </a:xfrm>
        </p:spPr>
        <p:txBody>
          <a:bodyPr>
            <a:normAutofit fontScale="92500" lnSpcReduction="10000"/>
          </a:bodyPr>
          <a:lstStyle/>
          <a:p>
            <a:pPr algn="just">
              <a:buFont typeface="Arial" panose="020B0604020202020204" pitchFamily="34" charset="0"/>
              <a:buChar char="•"/>
            </a:pPr>
            <a:r>
              <a:rPr lang="gu-IN" sz="1000" dirty="0"/>
              <a:t>Anderson, E.S., Gray, R. and Price, K., 2017. Patient safety and interprofessional education: A report of key issues from two interprofessional workshops. </a:t>
            </a:r>
            <a:r>
              <a:rPr lang="gu-IN" sz="1000" i="1" dirty="0"/>
              <a:t>Journal of Interprofessional Care</a:t>
            </a:r>
            <a:r>
              <a:rPr lang="gu-IN" sz="1000" dirty="0"/>
              <a:t>, </a:t>
            </a:r>
            <a:r>
              <a:rPr lang="gu-IN" sz="1000" i="1" dirty="0"/>
              <a:t>31</a:t>
            </a:r>
            <a:r>
              <a:rPr lang="gu-IN" sz="1000" dirty="0"/>
              <a:t>(2), pp.154-163.</a:t>
            </a:r>
            <a:r>
              <a:rPr lang="en-GB" sz="1000" dirty="0"/>
              <a:t> </a:t>
            </a:r>
            <a:r>
              <a:rPr lang="en-GB" sz="1000" dirty="0">
                <a:hlinkClick r:id="rId2"/>
              </a:rPr>
              <a:t>https://www.tandfonline.com/doi/abs/10.1080/13561820.2016.1261816</a:t>
            </a:r>
            <a:endParaRPr lang="en-GB" sz="1000" dirty="0"/>
          </a:p>
          <a:p>
            <a:pPr algn="just">
              <a:buFont typeface="Arial" panose="020B0604020202020204" pitchFamily="34" charset="0"/>
              <a:buChar char="•"/>
            </a:pPr>
            <a:r>
              <a:rPr lang="gu-IN" sz="1000" dirty="0"/>
              <a:t>Auraaen, A., Saar, K. and Klazinga, N., 2020. System governance towards improved patient safety: key functions, approaches and pathways to implementation. </a:t>
            </a:r>
            <a:r>
              <a:rPr lang="gu-IN" sz="1000" i="1" dirty="0"/>
              <a:t>OECD Health Working Papers</a:t>
            </a:r>
            <a:r>
              <a:rPr lang="gu-IN" sz="1000" dirty="0"/>
              <a:t>, (120), pp.0_1-116.</a:t>
            </a:r>
            <a:r>
              <a:rPr lang="en-GB" sz="1000" dirty="0"/>
              <a:t> </a:t>
            </a:r>
            <a:r>
              <a:rPr lang="en-GB" sz="1000" dirty="0">
                <a:hlinkClick r:id="rId3"/>
              </a:rPr>
              <a:t>https://search.proquest.com/openview/5104f61a86e92429b8b5e8358e71de55/1?pq-origsite=gscholar&amp;cbl=54484</a:t>
            </a:r>
            <a:endParaRPr lang="en-GB" sz="1000" dirty="0"/>
          </a:p>
          <a:p>
            <a:pPr algn="just">
              <a:buFont typeface="Arial" panose="020B0604020202020204" pitchFamily="34" charset="0"/>
              <a:buChar char="•"/>
            </a:pPr>
            <a:r>
              <a:rPr lang="gu-IN" sz="1000" dirty="0"/>
              <a:t>Bates, K.E., Connor, J., Chanani, N.K., McLellan, M.C., McCormick, A., Smith-Parrish, M. and Moga, M.A., 2019. Quality improvement basics: a crash course for pediatric cardiac care.</a:t>
            </a:r>
            <a:r>
              <a:rPr lang="en-GB" sz="1000" dirty="0"/>
              <a:t> </a:t>
            </a:r>
            <a:r>
              <a:rPr lang="en-GB" sz="1000" dirty="0">
                <a:hlinkClick r:id="rId4"/>
              </a:rPr>
              <a:t>https://journals.sagepub.com/doi/abs/10.1177/2150135119881393</a:t>
            </a:r>
            <a:endParaRPr lang="en-GB" sz="1000" dirty="0"/>
          </a:p>
          <a:p>
            <a:pPr algn="just">
              <a:buFont typeface="Arial" panose="020B0604020202020204" pitchFamily="34" charset="0"/>
              <a:buChar char="•"/>
            </a:pPr>
            <a:r>
              <a:rPr lang="gu-IN" sz="1000" dirty="0"/>
              <a:t>Bevan, G., 2023. Why governance matters–analysing systemic failures in the NHS.</a:t>
            </a:r>
            <a:r>
              <a:rPr lang="en-GB" sz="1000" dirty="0"/>
              <a:t> </a:t>
            </a:r>
            <a:r>
              <a:rPr lang="en-GB" sz="1000" dirty="0">
                <a:hlinkClick r:id="rId5"/>
              </a:rPr>
              <a:t>https://www.jstor.org/stable/pdf/jj.38331413.pdf?acceptTC=true&amp;coverpage=false&amp;addFooter=false#page=20</a:t>
            </a:r>
            <a:endParaRPr lang="en-GB" sz="1000" dirty="0"/>
          </a:p>
          <a:p>
            <a:pPr algn="just">
              <a:buFont typeface="Arial" panose="020B0604020202020204" pitchFamily="34" charset="0"/>
              <a:buChar char="•"/>
            </a:pPr>
            <a:r>
              <a:rPr lang="gu-IN" sz="1000" dirty="0"/>
              <a:t>Brown, K.L., Huang, Q., Espuny‐Pujol, F., Taylor, J.A., Wray, J., Van Doorn, C., Stoica, S., Pagel, C., Franklin, R.C. and Crowe, S., 2024. Evaluating long‐term outcomes of children undergoing surgical treatment for congenital heart disease for national audit in England and Wales. </a:t>
            </a:r>
            <a:r>
              <a:rPr lang="gu-IN" sz="1000" i="1" dirty="0"/>
              <a:t>Journal of the American Heart Association</a:t>
            </a:r>
            <a:r>
              <a:rPr lang="gu-IN" sz="1000" dirty="0"/>
              <a:t>, </a:t>
            </a:r>
            <a:r>
              <a:rPr lang="gu-IN" sz="1000" i="1" dirty="0"/>
              <a:t>13</a:t>
            </a:r>
            <a:r>
              <a:rPr lang="gu-IN" sz="1000" dirty="0"/>
              <a:t>(21), p.e035166.</a:t>
            </a:r>
            <a:r>
              <a:rPr lang="en-GB" sz="1000" dirty="0"/>
              <a:t> </a:t>
            </a:r>
            <a:r>
              <a:rPr lang="en-GB" sz="1000" dirty="0">
                <a:hlinkClick r:id="rId6"/>
              </a:rPr>
              <a:t>https://www.ahajournals.org/doi/abs/10.1161/JAHA.124.035166</a:t>
            </a:r>
            <a:endParaRPr lang="en-GB" sz="1000" dirty="0"/>
          </a:p>
          <a:p>
            <a:pPr algn="just">
              <a:buFont typeface="Arial" panose="020B0604020202020204" pitchFamily="34" charset="0"/>
              <a:buChar char="•"/>
            </a:pPr>
            <a:r>
              <a:rPr lang="gu-IN" sz="1000" dirty="0"/>
              <a:t>Fraher, A.L., 2016. A toxic triangle of destructive leadership at Bristol Royal Infirmary: A study of organizational Munchausen syndrome by proxy. </a:t>
            </a:r>
            <a:r>
              <a:rPr lang="gu-IN" sz="1000" i="1" dirty="0"/>
              <a:t>Leadership</a:t>
            </a:r>
            <a:r>
              <a:rPr lang="gu-IN" sz="1000" dirty="0"/>
              <a:t>, </a:t>
            </a:r>
            <a:r>
              <a:rPr lang="gu-IN" sz="1000" i="1" dirty="0"/>
              <a:t>12</a:t>
            </a:r>
            <a:r>
              <a:rPr lang="gu-IN" sz="1000" dirty="0"/>
              <a:t>(1), pp.34-52.</a:t>
            </a:r>
            <a:r>
              <a:rPr lang="en-GB" sz="1000" dirty="0"/>
              <a:t> </a:t>
            </a:r>
            <a:r>
              <a:rPr lang="en-GB" sz="1000" dirty="0">
                <a:hlinkClick r:id="rId7"/>
              </a:rPr>
              <a:t>https://journals.sagepub.com/doi/abs/10.1177/1742715014544392</a:t>
            </a:r>
            <a:endParaRPr lang="en-GB" sz="1000" dirty="0"/>
          </a:p>
          <a:p>
            <a:pPr algn="just">
              <a:buFont typeface="Arial" panose="020B0604020202020204" pitchFamily="34" charset="0"/>
              <a:buChar char="•"/>
            </a:pPr>
            <a:r>
              <a:rPr lang="gu-IN" sz="1000" dirty="0"/>
              <a:t>Hald, E.J., Gillespie, A. and Reader, T.W., 2025. Problems in dealing with problems: How breakdowns in corrective culture lead to institutional failure. </a:t>
            </a:r>
            <a:r>
              <a:rPr lang="gu-IN" sz="1000" i="1" dirty="0"/>
              <a:t>British Journal of Management</a:t>
            </a:r>
            <a:r>
              <a:rPr lang="gu-IN" sz="1000" dirty="0"/>
              <a:t>, </a:t>
            </a:r>
            <a:r>
              <a:rPr lang="gu-IN" sz="1000" i="1" dirty="0"/>
              <a:t>36</a:t>
            </a:r>
            <a:r>
              <a:rPr lang="gu-IN" sz="1000" dirty="0"/>
              <a:t>(1), pp.73-90.</a:t>
            </a:r>
            <a:r>
              <a:rPr lang="en-GB" sz="1000" dirty="0"/>
              <a:t> </a:t>
            </a:r>
            <a:r>
              <a:rPr lang="en-GB" sz="1000" dirty="0">
                <a:hlinkClick r:id="rId8"/>
              </a:rPr>
              <a:t>https://onlinelibrary.wiley.com/doi/abs/10.1111/1467-8551.12828</a:t>
            </a:r>
            <a:endParaRPr lang="en-GB" sz="1000" dirty="0"/>
          </a:p>
          <a:p>
            <a:pPr algn="just">
              <a:buFont typeface="Arial" panose="020B0604020202020204" pitchFamily="34" charset="0"/>
              <a:buChar char="•"/>
            </a:pPr>
            <a:r>
              <a:rPr lang="gu-IN" sz="1000" dirty="0"/>
              <a:t>Kimani, L., 2024. </a:t>
            </a:r>
            <a:r>
              <a:rPr lang="gu-IN" sz="1000" i="1" dirty="0"/>
              <a:t>Predicting Complications After Cardiac Surgery</a:t>
            </a:r>
            <a:r>
              <a:rPr lang="gu-IN" sz="1000" dirty="0"/>
              <a:t> (Doctoral dissertation, The University of Manchester (United Kingdom)).</a:t>
            </a:r>
            <a:r>
              <a:rPr lang="en-GB" sz="1000" dirty="0"/>
              <a:t> </a:t>
            </a:r>
            <a:r>
              <a:rPr lang="en-GB" sz="1000" dirty="0">
                <a:hlinkClick r:id="rId9"/>
              </a:rPr>
              <a:t>https://search.proquest.com/openview/3bbda1408611b0157927f767786255d1/1?pq-origsite=gscholar&amp;cbl=2026366&amp;diss=y</a:t>
            </a:r>
            <a:endParaRPr lang="en-GB" sz="1000" dirty="0"/>
          </a:p>
          <a:p>
            <a:pPr algn="just">
              <a:buFont typeface="Arial" panose="020B0604020202020204" pitchFamily="34" charset="0"/>
              <a:buChar char="•"/>
            </a:pPr>
            <a:r>
              <a:rPr lang="gu-IN" sz="1000" dirty="0"/>
              <a:t>Lambert, M., 2025. Alder Hey’s heart of gold: charity, cardiac surgery and the distortion of paediatric provision in a nationalised health service, 1948–91. </a:t>
            </a:r>
            <a:r>
              <a:rPr lang="gu-IN" sz="1000" i="1" dirty="0"/>
              <a:t>Medical Humanities</a:t>
            </a:r>
            <a:r>
              <a:rPr lang="gu-IN" sz="1000" dirty="0"/>
              <a:t>, </a:t>
            </a:r>
            <a:r>
              <a:rPr lang="gu-IN" sz="1000" i="1" dirty="0"/>
              <a:t>51</a:t>
            </a:r>
            <a:r>
              <a:rPr lang="gu-IN" sz="1000" dirty="0"/>
              <a:t>(4), pp.509-519.</a:t>
            </a:r>
            <a:r>
              <a:rPr lang="en-GB" sz="1000" dirty="0"/>
              <a:t> </a:t>
            </a:r>
            <a:r>
              <a:rPr lang="en-GB" sz="1000" dirty="0">
                <a:hlinkClick r:id="rId10"/>
              </a:rPr>
              <a:t>https://mh.bmj.com/content/51/4/509.abstract</a:t>
            </a:r>
            <a:endParaRPr lang="en-GB" sz="1000" dirty="0"/>
          </a:p>
          <a:p>
            <a:pPr algn="just">
              <a:buFont typeface="Arial" panose="020B0604020202020204" pitchFamily="34" charset="0"/>
              <a:buChar char="•"/>
            </a:pPr>
            <a:r>
              <a:rPr lang="gu-IN" sz="1000" dirty="0"/>
              <a:t>Mannion, R. and Davies, H., 2018. Understanding organisational culture for healthcare quality improvement. </a:t>
            </a:r>
            <a:r>
              <a:rPr lang="gu-IN" sz="1000" i="1" dirty="0"/>
              <a:t>Bmj</a:t>
            </a:r>
            <a:r>
              <a:rPr lang="gu-IN" sz="1000" dirty="0"/>
              <a:t>, </a:t>
            </a:r>
            <a:r>
              <a:rPr lang="gu-IN" sz="1000" i="1" dirty="0"/>
              <a:t>363</a:t>
            </a:r>
            <a:r>
              <a:rPr lang="gu-IN" sz="1000" dirty="0"/>
              <a:t>.</a:t>
            </a:r>
            <a:r>
              <a:rPr lang="en-GB" sz="1000" dirty="0"/>
              <a:t> </a:t>
            </a:r>
            <a:r>
              <a:rPr lang="en-GB" sz="1000" dirty="0">
                <a:hlinkClick r:id="rId11"/>
              </a:rPr>
              <a:t>https://www.bmj.com/content/363/bmj.k4907.long</a:t>
            </a:r>
            <a:endParaRPr lang="en-GB" sz="1000" dirty="0"/>
          </a:p>
          <a:p>
            <a:pPr algn="just">
              <a:buFont typeface="Arial" panose="020B0604020202020204" pitchFamily="34" charset="0"/>
              <a:buChar char="•"/>
            </a:pPr>
            <a:r>
              <a:rPr lang="gu-IN" sz="1000" dirty="0"/>
              <a:t>Nightingale, F., 2023. 1. Why governance matters–analysing systemic failures in the NHS. </a:t>
            </a:r>
            <a:r>
              <a:rPr lang="gu-IN" sz="1000" i="1" dirty="0"/>
              <a:t>e to This?</a:t>
            </a:r>
            <a:r>
              <a:rPr lang="gu-IN" sz="1000" dirty="0"/>
              <a:t>, p.1.</a:t>
            </a:r>
            <a:r>
              <a:rPr lang="en-GB" sz="1000" dirty="0"/>
              <a:t> </a:t>
            </a:r>
          </a:p>
          <a:p>
            <a:pPr algn="just">
              <a:buFont typeface="Arial" panose="020B0604020202020204" pitchFamily="34" charset="0"/>
              <a:buChar char="•"/>
            </a:pPr>
            <a:r>
              <a:rPr lang="gu-IN" sz="1000" dirty="0"/>
              <a:t>Sanchez, J.A., Ferdinand, F.D. and Fann, J.I., 2016. Patient safety science in cardiothoracic surgery: an overview. </a:t>
            </a:r>
            <a:r>
              <a:rPr lang="gu-IN" sz="1000" i="1" dirty="0"/>
              <a:t>The Annals of thoracic surgery</a:t>
            </a:r>
            <a:r>
              <a:rPr lang="gu-IN" sz="1000" dirty="0"/>
              <a:t>, </a:t>
            </a:r>
            <a:r>
              <a:rPr lang="gu-IN" sz="1000" i="1" dirty="0"/>
              <a:t>101</a:t>
            </a:r>
            <a:r>
              <a:rPr lang="gu-IN" sz="1000" dirty="0"/>
              <a:t>(2), pp.426-433.</a:t>
            </a:r>
            <a:r>
              <a:rPr lang="en-GB" sz="1000" dirty="0"/>
              <a:t> </a:t>
            </a:r>
            <a:r>
              <a:rPr lang="en-GB" sz="1000" dirty="0">
                <a:hlinkClick r:id="rId12"/>
              </a:rPr>
              <a:t>https://www.sciencedirect.com/science/article/pii/S0003497515020251</a:t>
            </a:r>
            <a:endParaRPr lang="en-GB" sz="1000" dirty="0"/>
          </a:p>
          <a:p>
            <a:pPr algn="just">
              <a:buFont typeface="Arial" panose="020B0604020202020204" pitchFamily="34" charset="0"/>
              <a:buChar char="•"/>
            </a:pPr>
            <a:r>
              <a:rPr lang="gu-IN" sz="1000" dirty="0"/>
              <a:t>Spath, P.L., 2021. </a:t>
            </a:r>
            <a:r>
              <a:rPr lang="gu-IN" sz="1000" i="1" dirty="0"/>
              <a:t>Applying quality management in healthcare: A systems approach</a:t>
            </a:r>
            <a:r>
              <a:rPr lang="gu-IN" sz="1000" dirty="0"/>
              <a:t>. Academic Series.</a:t>
            </a:r>
            <a:r>
              <a:rPr lang="en-GB" sz="1000" dirty="0"/>
              <a:t> </a:t>
            </a:r>
            <a:r>
              <a:rPr lang="en-GB" sz="1000" dirty="0">
                <a:hlinkClick r:id="rId13"/>
              </a:rPr>
              <a:t>https://books.google.com/books?hl=en&amp;lr=&amp;id=JuVyEQAAQBAJ&amp;oi=fnd&amp;pg=PR1&amp;dq=Systems+Theory+views+healthcare+as+an+interconnected+organisation+where+failures+in+one+area+affect+overall+service+quality.+&amp;ots=mn0z3DeOFo&amp;sig=rFFqG14E9IigabPqZ6CTtkeTzCk</a:t>
            </a:r>
            <a:endParaRPr lang="en-GB" sz="1000" dirty="0"/>
          </a:p>
          <a:p>
            <a:pPr algn="just">
              <a:buFont typeface="Arial" panose="020B0604020202020204" pitchFamily="34" charset="0"/>
              <a:buChar char="•"/>
            </a:pPr>
            <a:r>
              <a:rPr lang="gu-IN" sz="1000" dirty="0"/>
              <a:t>Waring, J., Allen, D., Braithwaite, J. and Sandall, J., 2016. Healthcare quality and safety: a review of policy, practice and research. </a:t>
            </a:r>
            <a:r>
              <a:rPr lang="gu-IN" sz="1000" i="1" dirty="0"/>
              <a:t>Sociology of health &amp; illness</a:t>
            </a:r>
            <a:r>
              <a:rPr lang="gu-IN" sz="1000" dirty="0"/>
              <a:t>, </a:t>
            </a:r>
            <a:r>
              <a:rPr lang="gu-IN" sz="1000" i="1" dirty="0"/>
              <a:t>38</a:t>
            </a:r>
            <a:r>
              <a:rPr lang="gu-IN" sz="1000" dirty="0"/>
              <a:t>(2), pp.198-215.</a:t>
            </a:r>
            <a:r>
              <a:rPr lang="en-GB" sz="1000" dirty="0"/>
              <a:t> </a:t>
            </a:r>
            <a:r>
              <a:rPr lang="en-GB" sz="1000" dirty="0">
                <a:hlinkClick r:id="rId14"/>
              </a:rPr>
              <a:t>https://onlinelibrary.wiley.com/doi/abs/10.1111/1467-9566.12391</a:t>
            </a:r>
            <a:endParaRPr lang="en-GB" sz="1000" dirty="0"/>
          </a:p>
          <a:p>
            <a:pPr algn="just">
              <a:buFont typeface="Arial" panose="020B0604020202020204" pitchFamily="34" charset="0"/>
              <a:buChar char="•"/>
            </a:pPr>
            <a:r>
              <a:rPr lang="gu-IN" sz="1000" dirty="0"/>
              <a:t>Wrazen, R. and Soliman, S., 2017. Effective </a:t>
            </a:r>
            <a:r>
              <a:rPr lang="en-GB" sz="1000" dirty="0"/>
              <a:t> https://link.springer.com/chapter/10.1007/978-3-319-56224-7_7</a:t>
            </a:r>
            <a:r>
              <a:rPr lang="gu-IN" sz="1000" dirty="0"/>
              <a:t>Hospital Leadership: Quality Performance Evaluation. In </a:t>
            </a:r>
            <a:r>
              <a:rPr lang="gu-IN" sz="1000" i="1" dirty="0"/>
              <a:t>Why Hospitals Fail: Between Theory and Practice</a:t>
            </a:r>
            <a:r>
              <a:rPr lang="gu-IN" sz="1000" dirty="0"/>
              <a:t> (pp. 81-93). Cham: Springer International Publishing.</a:t>
            </a:r>
            <a:r>
              <a:rPr lang="en-GB" sz="1000" dirty="0"/>
              <a:t> </a:t>
            </a:r>
            <a:r>
              <a:rPr lang="en-GB" sz="1000" dirty="0">
                <a:hlinkClick r:id="rId15"/>
              </a:rPr>
              <a:t>https://link.springer.com/chapter/10.1007/978-3-319-56224-7_7</a:t>
            </a:r>
            <a:endParaRPr lang="en-GB" sz="1000" dirty="0"/>
          </a:p>
          <a:p>
            <a:pPr algn="just">
              <a:buFont typeface="Arial" panose="020B0604020202020204" pitchFamily="34" charset="0"/>
              <a:buChar char="•"/>
            </a:pPr>
            <a:r>
              <a:rPr lang="gu-IN" sz="1000" dirty="0"/>
              <a:t>World Health Organization, 2., 2017. </a:t>
            </a:r>
            <a:r>
              <a:rPr lang="gu-IN" sz="1000" i="1" dirty="0"/>
              <a:t>Patient safety: making health care safer</a:t>
            </a:r>
            <a:r>
              <a:rPr lang="gu-IN" sz="1000" dirty="0"/>
              <a:t> (No. WHO/HIS/SDS/2017.11). World Health Organization.</a:t>
            </a:r>
            <a:r>
              <a:rPr lang="en-GB" sz="1000" dirty="0"/>
              <a:t> </a:t>
            </a:r>
            <a:r>
              <a:rPr lang="en-GB" sz="1000" dirty="0">
                <a:hlinkClick r:id="rId16"/>
              </a:rPr>
              <a:t>https://iris.who.int/bitstream/handle/10665/255507/WHO-HIS-SDS-2017.11-eng.pdf</a:t>
            </a:r>
            <a:endParaRPr lang="en-GB" sz="1000" dirty="0"/>
          </a:p>
          <a:p>
            <a:pPr algn="just">
              <a:buFont typeface="Arial" panose="020B0604020202020204" pitchFamily="34" charset="0"/>
              <a:buChar char="•"/>
            </a:pPr>
            <a:endParaRPr lang="en-GB" sz="1000" dirty="0"/>
          </a:p>
          <a:p>
            <a:pPr algn="just">
              <a:buFont typeface="Arial" panose="020B0604020202020204" pitchFamily="34" charset="0"/>
              <a:buChar char="•"/>
            </a:pPr>
            <a:endParaRPr lang="gu-IN" sz="1000" dirty="0"/>
          </a:p>
        </p:txBody>
      </p:sp>
    </p:spTree>
    <p:extLst>
      <p:ext uri="{BB962C8B-B14F-4D97-AF65-F5344CB8AC3E}">
        <p14:creationId xmlns:p14="http://schemas.microsoft.com/office/powerpoint/2010/main" val="13527387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Custom 2">
      <a:majorFont>
        <a:latin typeface="Arial Black"/>
        <a:ea typeface=""/>
        <a:cs typeface="Arial black"/>
      </a:majorFont>
      <a:minorFont>
        <a:latin typeface="Arial"/>
        <a:ea typeface=""/>
        <a:cs typeface="Arial "/>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docProps/app.xml><?xml version="1.0" encoding="utf-8"?>
<Properties xmlns="http://schemas.openxmlformats.org/officeDocument/2006/extended-properties" xmlns:vt="http://schemas.openxmlformats.org/officeDocument/2006/docPropsVTypes">
  <Template>Integral</Template>
  <TotalTime>450</TotalTime>
  <Words>2591</Words>
  <Application>Microsoft Office PowerPoint</Application>
  <PresentationFormat>Widescreen</PresentationFormat>
  <Paragraphs>115</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Black</vt:lpstr>
      <vt:lpstr>Courier New</vt:lpstr>
      <vt:lpstr>Tw Cen MT</vt:lpstr>
      <vt:lpstr>Wingdings</vt:lpstr>
      <vt:lpstr>Wingdings 3</vt:lpstr>
      <vt:lpstr>Integral</vt:lpstr>
      <vt:lpstr>Quality Management Failures in Healthcare: A Systems Analysis of the Bristol Royal Infirmary Inquiry (1984–1995)</vt:lpstr>
      <vt:lpstr>PowerPoint Presentation</vt:lpstr>
      <vt:lpstr>Introduction</vt:lpstr>
      <vt:lpstr>Overview of the Bristol Royal Infirmary Inquiry</vt:lpstr>
      <vt:lpstr>Background of the Case</vt:lpstr>
      <vt:lpstr>Applying the Swiss Cheese Model</vt:lpstr>
      <vt:lpstr>Root Cause Analysis (RCA)</vt:lpstr>
      <vt:lpstr>Fishbone (Ishikawa) Diagram</vt:lpstr>
      <vt:lpstr>Systems Theory</vt:lpstr>
      <vt:lpstr>Donabedian Model</vt:lpstr>
      <vt:lpstr>Policy Issues</vt:lpstr>
      <vt:lpstr>Influence of Policy Issues on Service Delivery</vt:lpstr>
      <vt:lpstr>Impact on Healthcare Quality</vt:lpstr>
      <vt:lpstr>Impact on Efficiency</vt:lpstr>
      <vt:lpstr>Impact on Equity</vt:lpstr>
      <vt:lpstr>Overview of Component 2</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GAZALA SHAHJADA</dc:creator>
  <cp:lastModifiedBy>Hetal Patel</cp:lastModifiedBy>
  <cp:revision>77</cp:revision>
  <dcterms:created xsi:type="dcterms:W3CDTF">2026-07-07T07:18:11Z</dcterms:created>
  <dcterms:modified xsi:type="dcterms:W3CDTF">2026-07-18T08:52:35Z</dcterms:modified>
</cp:coreProperties>
</file>