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852" autoAdjust="0"/>
  </p:normalViewPr>
  <p:slideViewPr>
    <p:cSldViewPr>
      <p:cViewPr varScale="1">
        <p:scale>
          <a:sx n="57" d="100"/>
          <a:sy n="57" d="100"/>
        </p:scale>
        <p:origin x="177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B72075-8504-48EA-A555-AD98FDA32EBD}" type="datetimeFigureOut">
              <a:rPr lang="en-US" smtClean="0"/>
              <a:pPr/>
              <a:t>4/1/2023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89079E-4FAD-4043-B318-089E441E1295}"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heguardian.com/business/2021/dec/11/staff-shortages-small-restaurants-forced-to-offer-sign-on-bonuses"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whitbreadcareers.com/early-careers/apprenticeships/" TargetMode="External"/><Relationship Id="rId5" Type="http://schemas.openxmlformats.org/officeDocument/2006/relationships/hyperlink" Target="https://www.whitbreadcareers.com/" TargetMode="External"/><Relationship Id="rId4" Type="http://schemas.openxmlformats.org/officeDocument/2006/relationships/hyperlink" Target="https://www.ukcareersfair.com/about"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This has forced the relevant business to forge their business practices and mainly limited the business opportunities. Around 35% of the business is trying to simplify menus, 13% is trying to reduce opening days, and 32% are trying to reduce their opening hours. However, the underlying demands of the business are being hindered by inflation and staff shortage, which is concerning for the relevant businesses (</a:t>
            </a:r>
            <a:r>
              <a:rPr lang="en-GB" sz="1200" kern="1200" dirty="0" err="1">
                <a:solidFill>
                  <a:schemeClr val="tx1"/>
                </a:solidFill>
                <a:latin typeface="Times New Roman" pitchFamily="18" charset="0"/>
                <a:ea typeface="+mn-ea"/>
                <a:cs typeface="Times New Roman" pitchFamily="18" charset="0"/>
              </a:rPr>
              <a:t>Ette</a:t>
            </a:r>
            <a:r>
              <a:rPr lang="en-GB" sz="1200" kern="1200" dirty="0">
                <a:solidFill>
                  <a:schemeClr val="tx1"/>
                </a:solidFill>
                <a:latin typeface="Times New Roman" pitchFamily="18" charset="0"/>
                <a:ea typeface="+mn-ea"/>
                <a:cs typeface="Times New Roman" pitchFamily="18" charset="0"/>
              </a:rPr>
              <a:t>, 2022). </a:t>
            </a:r>
            <a:endParaRPr lang="en-US" sz="1200" kern="1200" dirty="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D89079E-4FAD-4043-B318-089E441E1295}"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r>
              <a:rPr lang="en-GB" sz="1200" b="1" kern="1200" dirty="0">
                <a:solidFill>
                  <a:schemeClr val="tx1"/>
                </a:solidFill>
                <a:latin typeface="Times New Roman" pitchFamily="18" charset="0"/>
                <a:ea typeface="+mn-ea"/>
                <a:cs typeface="Times New Roman" pitchFamily="18" charset="0"/>
              </a:rPr>
              <a:t>Finding talented freelancers: </a:t>
            </a:r>
            <a:r>
              <a:rPr lang="en-GB" sz="1200" kern="1200" dirty="0">
                <a:solidFill>
                  <a:schemeClr val="tx1"/>
                </a:solidFill>
                <a:latin typeface="Times New Roman" pitchFamily="18" charset="0"/>
                <a:ea typeface="+mn-ea"/>
                <a:cs typeface="Times New Roman" pitchFamily="18" charset="0"/>
              </a:rPr>
              <a:t>This is one of the short-term talent acquisition techniques, which are very effective.  </a:t>
            </a:r>
            <a:r>
              <a:rPr lang="en-GB" sz="1200" b="1" i="1" kern="1200" dirty="0">
                <a:solidFill>
                  <a:schemeClr val="tx1"/>
                </a:solidFill>
                <a:latin typeface="Times New Roman" pitchFamily="18" charset="0"/>
                <a:ea typeface="+mn-ea"/>
                <a:cs typeface="Times New Roman" pitchFamily="18" charset="0"/>
              </a:rPr>
              <a:t>Freelancers </a:t>
            </a:r>
            <a:r>
              <a:rPr lang="en-GB" sz="1200" kern="1200" dirty="0">
                <a:solidFill>
                  <a:schemeClr val="tx1"/>
                </a:solidFill>
                <a:latin typeface="Times New Roman" pitchFamily="18" charset="0"/>
                <a:ea typeface="+mn-ea"/>
                <a:cs typeface="Times New Roman" pitchFamily="18" charset="0"/>
              </a:rPr>
              <a:t>refer to self-employed individuals, who are well aware of their field and can deliver productive work but are not employed by any particular firm or committed to long-term business. In the contemporary gig economy, freelancers tend to be part of the knowledge share and management, which helps in creating beneficiary relations between the freelancers and the respective hiring organisation (</a:t>
            </a:r>
            <a:r>
              <a:rPr lang="en-GB" sz="1200" kern="1200" dirty="0" err="1">
                <a:solidFill>
                  <a:schemeClr val="tx1"/>
                </a:solidFill>
                <a:latin typeface="Times New Roman" pitchFamily="18" charset="0"/>
                <a:ea typeface="+mn-ea"/>
                <a:cs typeface="Times New Roman" pitchFamily="18" charset="0"/>
              </a:rPr>
              <a:t>Barlage</a:t>
            </a:r>
            <a:r>
              <a:rPr lang="en-GB" sz="1200" kern="1200" dirty="0">
                <a:solidFill>
                  <a:schemeClr val="tx1"/>
                </a:solidFill>
                <a:latin typeface="Times New Roman" pitchFamily="18" charset="0"/>
                <a:ea typeface="+mn-ea"/>
                <a:cs typeface="Times New Roman" pitchFamily="18" charset="0"/>
              </a:rPr>
              <a:t>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2019). According to Van den </a:t>
            </a:r>
            <a:r>
              <a:rPr lang="en-GB" sz="1200" kern="1200" dirty="0" err="1">
                <a:solidFill>
                  <a:schemeClr val="tx1"/>
                </a:solidFill>
                <a:latin typeface="Times New Roman" pitchFamily="18" charset="0"/>
                <a:ea typeface="+mn-ea"/>
                <a:cs typeface="Times New Roman" pitchFamily="18" charset="0"/>
              </a:rPr>
              <a:t>Groenendaal</a:t>
            </a:r>
            <a:r>
              <a:rPr lang="en-GB" sz="1200" kern="1200" dirty="0">
                <a:solidFill>
                  <a:schemeClr val="tx1"/>
                </a:solidFill>
                <a:latin typeface="Times New Roman" pitchFamily="18" charset="0"/>
                <a:ea typeface="+mn-ea"/>
                <a:cs typeface="Times New Roman" pitchFamily="18" charset="0"/>
              </a:rPr>
              <a:t>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(2023), in regards to inclusive work culture, organisations can appoint freelancers as talent. Their knowledge and experience of them would help with the performance and enhance the inclusivity within the respective work culture.  </a:t>
            </a:r>
            <a:endParaRPr lang="en-US" sz="1200" kern="1200" dirty="0">
              <a:solidFill>
                <a:schemeClr val="tx1"/>
              </a:solidFill>
              <a:latin typeface="Times New Roman" pitchFamily="18" charset="0"/>
              <a:ea typeface="+mn-ea"/>
              <a:cs typeface="Times New Roman" pitchFamily="18" charset="0"/>
            </a:endParaRPr>
          </a:p>
          <a:p>
            <a:pPr algn="just"/>
            <a:r>
              <a:rPr lang="en-GB" sz="1200" kern="1200" dirty="0">
                <a:solidFill>
                  <a:schemeClr val="tx1"/>
                </a:solidFill>
                <a:latin typeface="Times New Roman" pitchFamily="18" charset="0"/>
                <a:ea typeface="+mn-ea"/>
                <a:cs typeface="Times New Roman" pitchFamily="18" charset="0"/>
              </a:rPr>
              <a:t>In, 2023, UK-based hospitality shows a rise in bookings and an increase in potential spending, which is reflected by the around 5% increment in spending in January from the previous year (Race, 2023). Thus, restaurants can have overwhelming work pressure during different festivals, and that justifies the short-term talent acquisition through recruiting Freelancers. The global economy and the national economy of several developed nations are affected by the crunch economy (Hook and Jenkins, 2019). Therefore, utilising gig economy-based freelancers is the ideal way. </a:t>
            </a:r>
          </a:p>
          <a:p>
            <a:pPr algn="just"/>
            <a:r>
              <a:rPr lang="en-GB" sz="1200" b="1" kern="1200" dirty="0">
                <a:solidFill>
                  <a:schemeClr val="tx1"/>
                </a:solidFill>
                <a:latin typeface="Times New Roman" pitchFamily="18" charset="0"/>
                <a:ea typeface="+mn-ea"/>
                <a:cs typeface="Times New Roman" pitchFamily="18" charset="0"/>
              </a:rPr>
              <a:t>Attracting previous employees: </a:t>
            </a:r>
            <a:r>
              <a:rPr lang="en-GB" sz="1200" kern="1200" dirty="0">
                <a:solidFill>
                  <a:schemeClr val="tx1"/>
                </a:solidFill>
                <a:latin typeface="Times New Roman" pitchFamily="18" charset="0"/>
                <a:ea typeface="+mn-ea"/>
                <a:cs typeface="Times New Roman" pitchFamily="18" charset="0"/>
              </a:rPr>
              <a:t>Employees or talent who had left the organisation on good terms could also be attracted to join the respective workforce. Their experience of working and existing knowledge of business practices would create a wholesome advantage for the respective workforce. In the opinion of Froehlich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(2021), </a:t>
            </a:r>
            <a:r>
              <a:rPr lang="en-GB" sz="1200" b="1" i="1" kern="1200" dirty="0">
                <a:solidFill>
                  <a:schemeClr val="tx1"/>
                </a:solidFill>
                <a:latin typeface="Times New Roman" pitchFamily="18" charset="0"/>
                <a:ea typeface="+mn-ea"/>
                <a:cs typeface="Times New Roman" pitchFamily="18" charset="0"/>
              </a:rPr>
              <a:t>the similarity-attraction paradigm </a:t>
            </a:r>
            <a:r>
              <a:rPr lang="en-GB" sz="1200" kern="1200" dirty="0">
                <a:solidFill>
                  <a:schemeClr val="tx1"/>
                </a:solidFill>
                <a:latin typeface="Times New Roman" pitchFamily="18" charset="0"/>
                <a:ea typeface="+mn-ea"/>
                <a:cs typeface="Times New Roman" pitchFamily="18" charset="0"/>
              </a:rPr>
              <a:t>refers to people who are comfortable or attracted to another individual who tends to share the same beliefs and perceptions. Thus, attaining employee feedback and developing </a:t>
            </a:r>
            <a:endParaRPr lang="en-US" sz="1200" kern="1200" dirty="0">
              <a:solidFill>
                <a:schemeClr val="tx1"/>
              </a:solidFill>
              <a:latin typeface="Times New Roman" pitchFamily="18" charset="0"/>
              <a:ea typeface="+mn-ea"/>
              <a:cs typeface="Times New Roman" pitchFamily="18" charset="0"/>
            </a:endParaRPr>
          </a:p>
          <a:p>
            <a:pPr algn="just"/>
            <a:r>
              <a:rPr lang="en-GB" sz="1200" kern="1200" dirty="0">
                <a:solidFill>
                  <a:schemeClr val="tx1"/>
                </a:solidFill>
                <a:latin typeface="Times New Roman" pitchFamily="18" charset="0"/>
                <a:ea typeface="+mn-ea"/>
                <a:cs typeface="Times New Roman" pitchFamily="18" charset="0"/>
              </a:rPr>
              <a:t>In this way, Restaurant businesses can intrigue previous employees from the same field to join the workforce.</a:t>
            </a:r>
            <a:endParaRPr lang="en-US" sz="1200" kern="1200" dirty="0">
              <a:solidFill>
                <a:schemeClr val="tx1"/>
              </a:solidFill>
              <a:latin typeface="Times New Roman" pitchFamily="18" charset="0"/>
              <a:ea typeface="+mn-ea"/>
              <a:cs typeface="Times New Roman" pitchFamily="18" charset="0"/>
            </a:endParaRPr>
          </a:p>
          <a:p>
            <a:pPr algn="just"/>
            <a:endParaRPr lang="en-US" sz="1200" kern="1200" dirty="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D89079E-4FAD-4043-B318-089E441E1295}"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Even in the digital era, organisations tend to use the "Talent rising" model, which can help in using technology to utilise relevant people analytics and based on data recruit the right talent from a pool of talent (</a:t>
            </a:r>
            <a:r>
              <a:rPr lang="en-GB" sz="1200" kern="1200" dirty="0" err="1">
                <a:solidFill>
                  <a:schemeClr val="tx1"/>
                </a:solidFill>
                <a:latin typeface="Times New Roman" pitchFamily="18" charset="0"/>
                <a:ea typeface="+mn-ea"/>
                <a:cs typeface="Times New Roman" pitchFamily="18" charset="0"/>
              </a:rPr>
              <a:t>Walford</a:t>
            </a:r>
            <a:r>
              <a:rPr lang="en-GB" sz="1200" kern="1200" dirty="0">
                <a:solidFill>
                  <a:schemeClr val="tx1"/>
                </a:solidFill>
                <a:latin typeface="Times New Roman" pitchFamily="18" charset="0"/>
                <a:ea typeface="+mn-ea"/>
                <a:cs typeface="Times New Roman" pitchFamily="18" charset="0"/>
              </a:rPr>
              <a:t>-Wright and Scott-Jackson,  2018). </a:t>
            </a:r>
            <a:endParaRPr lang="en-US" sz="1200" kern="1200" dirty="0">
              <a:solidFill>
                <a:schemeClr val="tx1"/>
              </a:solidFill>
              <a:latin typeface="Times New Roman" pitchFamily="18" charset="0"/>
              <a:ea typeface="+mn-ea"/>
              <a:cs typeface="Times New Roman" pitchFamily="18" charset="0"/>
            </a:endParaRPr>
          </a:p>
          <a:p>
            <a:pPr algn="just"/>
            <a:r>
              <a:rPr lang="en-GB" sz="1200" kern="1200" dirty="0">
                <a:solidFill>
                  <a:schemeClr val="tx1"/>
                </a:solidFill>
                <a:latin typeface="Times New Roman" pitchFamily="18" charset="0"/>
                <a:ea typeface="+mn-ea"/>
                <a:cs typeface="Times New Roman" pitchFamily="18" charset="0"/>
              </a:rPr>
              <a:t>Job fair like the UK career fair have the resources to arrange job fair in over 6 cities in the UK, and it has been utilised by several hospitality-based organisation from NHS to British airways (ukcareersfair.com, 2023).  Local and national both employers and candidates are present and the increment of footfall every year along with the attention of over 3,500 companies, makes it an ideal short-term way of talent acquisition. In addition, the work attitude has been changed in accordance with the generation, such as baby boomers, generation X and Z (Hook and Jenkins, 2019). Thus, using Job fairs is the best way to connect with the younger and contemporary generation. </a:t>
            </a:r>
            <a:endParaRPr lang="en-US" sz="1200" kern="1200" dirty="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D89079E-4FAD-4043-B318-089E441E1295}"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1" i="1" kern="1200" dirty="0">
                <a:solidFill>
                  <a:schemeClr val="tx1"/>
                </a:solidFill>
                <a:latin typeface="Times New Roman" pitchFamily="18" charset="0"/>
                <a:ea typeface="+mn-ea"/>
                <a:cs typeface="Times New Roman" pitchFamily="18" charset="0"/>
              </a:rPr>
              <a:t>Direct recruitment: </a:t>
            </a:r>
            <a:r>
              <a:rPr lang="en-GB" sz="1200" kern="1200" dirty="0">
                <a:solidFill>
                  <a:schemeClr val="tx1"/>
                </a:solidFill>
                <a:latin typeface="Times New Roman" pitchFamily="18" charset="0"/>
                <a:ea typeface="+mn-ea"/>
                <a:cs typeface="Times New Roman" pitchFamily="18" charset="0"/>
              </a:rPr>
              <a:t>Direct recruitment is the most primitive yet frequently used method for recruiting employees. </a:t>
            </a:r>
            <a:endParaRPr lang="en-US" sz="1200" kern="1200" dirty="0">
              <a:solidFill>
                <a:schemeClr val="tx1"/>
              </a:solidFill>
              <a:latin typeface="Times New Roman" pitchFamily="18" charset="0"/>
              <a:ea typeface="+mn-ea"/>
              <a:cs typeface="Times New Roman" pitchFamily="18" charset="0"/>
            </a:endParaRPr>
          </a:p>
          <a:p>
            <a:pPr algn="just"/>
            <a:r>
              <a:rPr lang="en-GB" sz="1200" kern="1200" dirty="0">
                <a:solidFill>
                  <a:schemeClr val="tx1"/>
                </a:solidFill>
                <a:latin typeface="Times New Roman" pitchFamily="18" charset="0"/>
                <a:ea typeface="+mn-ea"/>
                <a:cs typeface="Times New Roman" pitchFamily="18" charset="0"/>
              </a:rPr>
              <a:t>In modern times, organisations tend to use e-HRM along with AI for analysing data from several media sites or job portals like LinkedIn to acquire talent in the long-term sense (Johnson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2020).  Whitbread is dependent on this process very much, as the website is comprised of a support centre, which helps individuals to search for their preferred job role recruitment scope from several brands under the organisation from all over the UK and beyond. Apart from this, the organisation tend to use their HR-based social media pages, like Facebook to aware job seekers regarding the opening for job roles (whitbreadcareers.com, 2023). </a:t>
            </a:r>
            <a:endParaRPr lang="en-US" sz="1200" kern="1200" dirty="0">
              <a:solidFill>
                <a:schemeClr val="tx1"/>
              </a:solidFill>
              <a:latin typeface="Times New Roman" pitchFamily="18" charset="0"/>
              <a:ea typeface="+mn-ea"/>
              <a:cs typeface="Times New Roman" pitchFamily="18" charset="0"/>
            </a:endParaRPr>
          </a:p>
          <a:p>
            <a:pPr algn="just"/>
            <a:r>
              <a:rPr lang="en-GB" sz="1200" b="1" i="1" kern="1200" dirty="0">
                <a:solidFill>
                  <a:schemeClr val="tx1"/>
                </a:solidFill>
                <a:latin typeface="Times New Roman" pitchFamily="18" charset="0"/>
                <a:ea typeface="+mn-ea"/>
                <a:cs typeface="Times New Roman" pitchFamily="18" charset="0"/>
              </a:rPr>
              <a:t>Internship program: </a:t>
            </a:r>
            <a:r>
              <a:rPr lang="en-GB" sz="1200" kern="1200" dirty="0">
                <a:solidFill>
                  <a:schemeClr val="tx1"/>
                </a:solidFill>
                <a:latin typeface="Times New Roman" pitchFamily="18" charset="0"/>
                <a:ea typeface="+mn-ea"/>
                <a:cs typeface="Times New Roman" pitchFamily="18" charset="0"/>
              </a:rPr>
              <a:t>As stated, as the labour market regardless of the industries has become very competitive, organisations are willing to collaborate with universities, which helps in identifying potential talents and then offer them fellowships or scholarships through several internship programs (Fraser and </a:t>
            </a:r>
            <a:r>
              <a:rPr lang="en-GB" sz="1200" kern="1200" dirty="0" err="1">
                <a:solidFill>
                  <a:schemeClr val="tx1"/>
                </a:solidFill>
                <a:latin typeface="Times New Roman" pitchFamily="18" charset="0"/>
                <a:ea typeface="+mn-ea"/>
                <a:cs typeface="Times New Roman" pitchFamily="18" charset="0"/>
              </a:rPr>
              <a:t>Mancl</a:t>
            </a:r>
            <a:r>
              <a:rPr lang="en-GB" sz="1200" kern="1200" dirty="0">
                <a:solidFill>
                  <a:schemeClr val="tx1"/>
                </a:solidFill>
                <a:latin typeface="Times New Roman" pitchFamily="18" charset="0"/>
                <a:ea typeface="+mn-ea"/>
                <a:cs typeface="Times New Roman" pitchFamily="18" charset="0"/>
              </a:rPr>
              <a:t>, 2021). </a:t>
            </a:r>
            <a:endParaRPr lang="en-US" sz="1200" kern="1200" dirty="0">
              <a:solidFill>
                <a:schemeClr val="tx1"/>
              </a:solidFill>
              <a:latin typeface="Times New Roman" pitchFamily="18" charset="0"/>
              <a:ea typeface="+mn-ea"/>
              <a:cs typeface="Times New Roman" pitchFamily="18" charset="0"/>
            </a:endParaRPr>
          </a:p>
          <a:p>
            <a:pPr algn="just"/>
            <a:r>
              <a:rPr lang="en-GB" sz="1200" kern="1200" dirty="0">
                <a:solidFill>
                  <a:schemeClr val="tx1"/>
                </a:solidFill>
                <a:latin typeface="Times New Roman" pitchFamily="18" charset="0"/>
                <a:ea typeface="+mn-ea"/>
                <a:cs typeface="Times New Roman" pitchFamily="18" charset="0"/>
              </a:rPr>
              <a:t>In this context, the organisation has their apprenticeship program, in which Whitbread offers internships for all the job roles associated with the restaurant business or kitchen role. These programs make sure that novice individuals, who are desired to get a job in a restaurant, can get access to 16-hour worked every week, along with getting paid, learning relevant practical skills and garnering nationally recognised qualifications for the professional job role. As these individuals are trained by the organisation itself, the intriguing culture attracts novice yet well-equipped employees to collectively perform for the organisation. </a:t>
            </a:r>
            <a:endParaRPr lang="en-US" sz="1200" kern="1200" dirty="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D89079E-4FAD-4043-B318-089E441E1295}"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Investing towards the referral program could be considered a cost-effective process. In addition, as employees are going to use their professional networking and recommend professionals, the right kind of branding can help the organisation in increasing the collective quality of the workforce's performance (</a:t>
            </a:r>
            <a:r>
              <a:rPr lang="en-GB" sz="1200" kern="1200" dirty="0" err="1">
                <a:solidFill>
                  <a:schemeClr val="tx1"/>
                </a:solidFill>
                <a:latin typeface="Times New Roman" pitchFamily="18" charset="0"/>
                <a:ea typeface="+mn-ea"/>
                <a:cs typeface="Times New Roman" pitchFamily="18" charset="0"/>
              </a:rPr>
              <a:t>Pandita</a:t>
            </a:r>
            <a:r>
              <a:rPr lang="en-GB" sz="1200" kern="1200" dirty="0">
                <a:solidFill>
                  <a:schemeClr val="tx1"/>
                </a:solidFill>
                <a:latin typeface="Times New Roman" pitchFamily="18" charset="0"/>
                <a:ea typeface="+mn-ea"/>
                <a:cs typeface="Times New Roman" pitchFamily="18" charset="0"/>
              </a:rPr>
              <a:t>, 2019).  Regarding the Restaurant business, this would be an effective way to attract and hire well-equipped employees through professional networking in a cost-effective way, thus it can provide a competitive advantage to the respective company.  </a:t>
            </a:r>
            <a:endParaRPr lang="en-US" sz="1200" kern="1200" dirty="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D89079E-4FAD-4043-B318-089E441E1295}"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1" i="1" kern="1200" dirty="0">
                <a:solidFill>
                  <a:schemeClr val="tx1"/>
                </a:solidFill>
                <a:latin typeface="Times New Roman" pitchFamily="18" charset="0"/>
                <a:ea typeface="+mn-ea"/>
                <a:cs typeface="Times New Roman" pitchFamily="18" charset="0"/>
              </a:rPr>
              <a:t>Scheduled bonuses:</a:t>
            </a:r>
            <a:r>
              <a:rPr lang="en-GB" sz="1200" kern="1200" dirty="0">
                <a:solidFill>
                  <a:schemeClr val="tx1"/>
                </a:solidFill>
                <a:latin typeface="Times New Roman" pitchFamily="18" charset="0"/>
                <a:ea typeface="+mn-ea"/>
                <a:cs typeface="Times New Roman" pitchFamily="18" charset="0"/>
              </a:rPr>
              <a:t> Monetary bonuses in the form of schedule or project bonus has a direct linkage with motivation for the employees. This helps in validating good work or long-term loyalty towards the respective firm. Therefore, it helps the organisation in embracing employee productivity, thus having a direct positive impact on collective performance (NP and DHANALAKSHMI, 2019). During the busy festive seasons, independent restaurants from the UK have provided over 1000 GBP as a sign-in bonus to the chef to kitchen workers, and it had helped with the staff shortage and overall performance of these businesses (Butler, 2021). </a:t>
            </a:r>
            <a:endParaRPr lang="en-US" sz="1200" kern="1200" dirty="0">
              <a:solidFill>
                <a:schemeClr val="tx1"/>
              </a:solidFill>
              <a:latin typeface="Times New Roman" pitchFamily="18" charset="0"/>
              <a:ea typeface="+mn-ea"/>
              <a:cs typeface="Times New Roman" pitchFamily="18" charset="0"/>
            </a:endParaRPr>
          </a:p>
          <a:p>
            <a:pPr algn="just"/>
            <a:r>
              <a:rPr lang="en-GB" sz="1200" b="1" i="1" kern="1200" dirty="0">
                <a:solidFill>
                  <a:schemeClr val="tx1"/>
                </a:solidFill>
                <a:latin typeface="Times New Roman" pitchFamily="18" charset="0"/>
                <a:ea typeface="+mn-ea"/>
                <a:cs typeface="Times New Roman" pitchFamily="18" charset="0"/>
              </a:rPr>
              <a:t>Profit sharing: </a:t>
            </a:r>
            <a:r>
              <a:rPr lang="en-GB" sz="1200" kern="1200" dirty="0">
                <a:solidFill>
                  <a:schemeClr val="tx1"/>
                </a:solidFill>
                <a:latin typeface="Times New Roman" pitchFamily="18" charset="0"/>
                <a:ea typeface="+mn-ea"/>
                <a:cs typeface="Times New Roman" pitchFamily="18" charset="0"/>
              </a:rPr>
              <a:t>In general, this refers to the pension plan, which assures the employees, a share of the organisational annual or quarterly profit. It is a part of long-term incentive or motivation, which not only attracts talent but as well as helps in retaining employees (</a:t>
            </a:r>
            <a:r>
              <a:rPr lang="en-GB" sz="1200" kern="1200" dirty="0" err="1">
                <a:solidFill>
                  <a:schemeClr val="tx1"/>
                </a:solidFill>
                <a:latin typeface="Times New Roman" pitchFamily="18" charset="0"/>
                <a:ea typeface="+mn-ea"/>
                <a:cs typeface="Times New Roman" pitchFamily="18" charset="0"/>
              </a:rPr>
              <a:t>Ngwa</a:t>
            </a:r>
            <a:r>
              <a:rPr lang="en-GB" sz="1200" kern="1200" dirty="0">
                <a:solidFill>
                  <a:schemeClr val="tx1"/>
                </a:solidFill>
                <a:latin typeface="Times New Roman" pitchFamily="18" charset="0"/>
                <a:ea typeface="+mn-ea"/>
                <a:cs typeface="Times New Roman" pitchFamily="18" charset="0"/>
              </a:rPr>
              <a:t>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2019). The UK hospitality business has potential, but employees lack job security, this can help in retaining the right talent, which would help garner profit. </a:t>
            </a:r>
            <a:endParaRPr lang="en-US" sz="1200" kern="1200" dirty="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D89079E-4FAD-4043-B318-089E441E1295}"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1" i="1" kern="1200" dirty="0">
                <a:solidFill>
                  <a:schemeClr val="tx1"/>
                </a:solidFill>
                <a:latin typeface="Times New Roman" pitchFamily="18" charset="0"/>
                <a:ea typeface="+mn-ea"/>
                <a:cs typeface="Times New Roman" pitchFamily="18" charset="0"/>
              </a:rPr>
              <a:t>Flexible working </a:t>
            </a:r>
            <a:r>
              <a:rPr lang="en-GB" sz="1200" kern="1200" dirty="0">
                <a:solidFill>
                  <a:schemeClr val="tx1"/>
                </a:solidFill>
                <a:latin typeface="Times New Roman" pitchFamily="18" charset="0"/>
                <a:ea typeface="+mn-ea"/>
                <a:cs typeface="Times New Roman" pitchFamily="18" charset="0"/>
              </a:rPr>
              <a:t>could be utilised as an incentive, as it helps in moralising employees and has a direct impact on the employee intent. This is linked with openness, which is key to performance regarding Industry 4.0. Thus, it will help restaurant workers to stay motivated, even in an overwhelming work situation and deliver productivity (</a:t>
            </a:r>
            <a:r>
              <a:rPr lang="en-GB" sz="1200" kern="1200" dirty="0" err="1">
                <a:solidFill>
                  <a:schemeClr val="tx1"/>
                </a:solidFill>
                <a:latin typeface="Times New Roman" pitchFamily="18" charset="0"/>
                <a:ea typeface="+mn-ea"/>
                <a:cs typeface="Times New Roman" pitchFamily="18" charset="0"/>
              </a:rPr>
              <a:t>Cugno</a:t>
            </a:r>
            <a:r>
              <a:rPr lang="en-GB" sz="1200" kern="1200" dirty="0">
                <a:solidFill>
                  <a:schemeClr val="tx1"/>
                </a:solidFill>
                <a:latin typeface="Times New Roman" pitchFamily="18" charset="0"/>
                <a:ea typeface="+mn-ea"/>
                <a:cs typeface="Times New Roman" pitchFamily="18" charset="0"/>
              </a:rPr>
              <a:t>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2021).</a:t>
            </a:r>
            <a:endParaRPr lang="en-US" sz="1200" kern="1200" dirty="0">
              <a:solidFill>
                <a:schemeClr val="tx1"/>
              </a:solidFill>
              <a:latin typeface="Times New Roman" pitchFamily="18" charset="0"/>
              <a:ea typeface="+mn-ea"/>
              <a:cs typeface="Times New Roman" pitchFamily="18" charset="0"/>
            </a:endParaRPr>
          </a:p>
          <a:p>
            <a:pPr algn="just"/>
            <a:r>
              <a:rPr lang="en-GB" sz="1200" b="1" i="1" kern="1200" dirty="0">
                <a:solidFill>
                  <a:schemeClr val="tx1"/>
                </a:solidFill>
                <a:latin typeface="Times New Roman" pitchFamily="18" charset="0"/>
                <a:ea typeface="+mn-ea"/>
                <a:cs typeface="Times New Roman" pitchFamily="18" charset="0"/>
              </a:rPr>
              <a:t>Promotion </a:t>
            </a:r>
            <a:r>
              <a:rPr lang="en-GB" sz="1200" kern="1200" dirty="0">
                <a:solidFill>
                  <a:schemeClr val="tx1"/>
                </a:solidFill>
                <a:latin typeface="Times New Roman" pitchFamily="18" charset="0"/>
                <a:ea typeface="+mn-ea"/>
                <a:cs typeface="Times New Roman" pitchFamily="18" charset="0"/>
              </a:rPr>
              <a:t>is one of the harbinger elements of professional incentives, as organisation tend to recognise good work through this along with employees gets motivated to deliver better work. In the restaurant business, these promotions lead to a position, which is accountable for supervising new employees, including designing training programs (Burgin, 2023). In restaurants, trained employees can help in increasing the quality of service in a collective manner. </a:t>
            </a:r>
            <a:endParaRPr lang="en-US" sz="1200" kern="1200" dirty="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D89079E-4FAD-4043-B318-089E441E1295}"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kern="1200" dirty="0">
                <a:solidFill>
                  <a:schemeClr val="tx1"/>
                </a:solidFill>
                <a:latin typeface="+mn-lt"/>
                <a:ea typeface="+mn-ea"/>
                <a:cs typeface="+mn-cs"/>
              </a:rPr>
              <a:t>Butler, S., 2021.</a:t>
            </a:r>
            <a:r>
              <a:rPr lang="en-GB" sz="1200" i="1" kern="1200" dirty="0">
                <a:solidFill>
                  <a:schemeClr val="tx1"/>
                </a:solidFill>
                <a:latin typeface="+mn-lt"/>
                <a:ea typeface="+mn-ea"/>
                <a:cs typeface="+mn-cs"/>
              </a:rPr>
              <a:t> Staff shortages: small restaurants forced to offer £1,000 sign-on bonuses </a:t>
            </a:r>
            <a:r>
              <a:rPr lang="en-GB" sz="1200" kern="1200" dirty="0">
                <a:solidFill>
                  <a:schemeClr val="tx1"/>
                </a:solidFill>
                <a:latin typeface="+mn-lt"/>
                <a:ea typeface="+mn-ea"/>
                <a:cs typeface="+mn-cs"/>
              </a:rPr>
              <a:t>[Online] Available at: </a:t>
            </a:r>
            <a:r>
              <a:rPr lang="en-GB" sz="1200" u="none" strike="noStrike" kern="1200" dirty="0">
                <a:solidFill>
                  <a:schemeClr val="tx1"/>
                </a:solidFill>
                <a:latin typeface="+mn-lt"/>
                <a:ea typeface="+mn-ea"/>
                <a:cs typeface="+mn-cs"/>
                <a:hlinkClick r:id="rId3"/>
              </a:rPr>
              <a:t>https://www.theguardian.com/business/2021/dec/11/staff-shortages-small-restaurants-forced-to-offer-sign-on-bonuses</a:t>
            </a:r>
            <a:r>
              <a:rPr lang="en-GB" sz="1200" kern="1200" dirty="0">
                <a:solidFill>
                  <a:schemeClr val="tx1"/>
                </a:solidFill>
                <a:latin typeface="+mn-lt"/>
                <a:ea typeface="+mn-ea"/>
                <a:cs typeface="+mn-cs"/>
              </a:rPr>
              <a:t> [Accessed 21 March 2023]</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Cugno</a:t>
            </a:r>
            <a:r>
              <a:rPr lang="en-GB" sz="1200" kern="1200" dirty="0">
                <a:solidFill>
                  <a:schemeClr val="tx1"/>
                </a:solidFill>
                <a:latin typeface="+mn-lt"/>
                <a:ea typeface="+mn-ea"/>
                <a:cs typeface="+mn-cs"/>
              </a:rPr>
              <a:t>, M., </a:t>
            </a:r>
            <a:r>
              <a:rPr lang="en-GB" sz="1200" kern="1200" dirty="0" err="1">
                <a:solidFill>
                  <a:schemeClr val="tx1"/>
                </a:solidFill>
                <a:latin typeface="+mn-lt"/>
                <a:ea typeface="+mn-ea"/>
                <a:cs typeface="+mn-cs"/>
              </a:rPr>
              <a:t>Castagnoli</a:t>
            </a:r>
            <a:r>
              <a:rPr lang="en-GB" sz="1200" kern="1200" dirty="0">
                <a:solidFill>
                  <a:schemeClr val="tx1"/>
                </a:solidFill>
                <a:latin typeface="+mn-lt"/>
                <a:ea typeface="+mn-ea"/>
                <a:cs typeface="+mn-cs"/>
              </a:rPr>
              <a:t>, R. and </a:t>
            </a:r>
            <a:r>
              <a:rPr lang="en-GB" sz="1200" kern="1200" dirty="0" err="1">
                <a:solidFill>
                  <a:schemeClr val="tx1"/>
                </a:solidFill>
                <a:latin typeface="+mn-lt"/>
                <a:ea typeface="+mn-ea"/>
                <a:cs typeface="+mn-cs"/>
              </a:rPr>
              <a:t>Büchi</a:t>
            </a:r>
            <a:r>
              <a:rPr lang="en-GB" sz="1200" kern="1200" dirty="0">
                <a:solidFill>
                  <a:schemeClr val="tx1"/>
                </a:solidFill>
                <a:latin typeface="+mn-lt"/>
                <a:ea typeface="+mn-ea"/>
                <a:cs typeface="+mn-cs"/>
              </a:rPr>
              <a:t>, G., 2021. Openness to Industry 4.0 and performance: The impact of barriers and incentives. </a:t>
            </a:r>
            <a:r>
              <a:rPr lang="en-GB" sz="1200" i="1" kern="1200" dirty="0">
                <a:solidFill>
                  <a:schemeClr val="tx1"/>
                </a:solidFill>
                <a:latin typeface="+mn-lt"/>
                <a:ea typeface="+mn-ea"/>
                <a:cs typeface="+mn-cs"/>
              </a:rPr>
              <a:t>Technological Forecasting and Social Change</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168</a:t>
            </a:r>
            <a:r>
              <a:rPr lang="en-GB" sz="1200" kern="1200" dirty="0">
                <a:solidFill>
                  <a:schemeClr val="tx1"/>
                </a:solidFill>
                <a:latin typeface="+mn-lt"/>
                <a:ea typeface="+mn-ea"/>
                <a:cs typeface="+mn-cs"/>
              </a:rPr>
              <a:t>, p.120756.</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Ette</a:t>
            </a:r>
            <a:r>
              <a:rPr lang="en-GB" sz="1200" kern="1200" dirty="0">
                <a:solidFill>
                  <a:schemeClr val="tx1"/>
                </a:solidFill>
                <a:latin typeface="+mn-lt"/>
                <a:ea typeface="+mn-ea"/>
                <a:cs typeface="+mn-cs"/>
              </a:rPr>
              <a:t>, S., 2022. </a:t>
            </a:r>
            <a:r>
              <a:rPr lang="en-GB" sz="1200" i="1" kern="1200" dirty="0">
                <a:solidFill>
                  <a:schemeClr val="tx1"/>
                </a:solidFill>
                <a:latin typeface="+mn-lt"/>
                <a:ea typeface="+mn-ea"/>
                <a:cs typeface="+mn-cs"/>
              </a:rPr>
              <a:t>THIRD OF BUSINESSES TO REDUCE OPENING HOURS OVER CHRISTMAS DUE TO STAFF SHORTAGES </a:t>
            </a:r>
            <a:r>
              <a:rPr lang="en-GB" sz="1200" kern="1200" dirty="0">
                <a:solidFill>
                  <a:schemeClr val="tx1"/>
                </a:solidFill>
                <a:latin typeface="+mn-lt"/>
                <a:ea typeface="+mn-ea"/>
                <a:cs typeface="+mn-cs"/>
              </a:rPr>
              <a:t>[Online] Available at: https://www.ukhospitality.org.uk/news/625938/THIRD-OF-BUSINESSES-TO-REDUCE-OPENING-HOURS-OVER-CHRISTMAS-DUE-TO-STAFF-SHORTAGES.htm [Accessed 21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Fraser, S. and </a:t>
            </a:r>
            <a:r>
              <a:rPr lang="en-GB" sz="1200" kern="1200" dirty="0" err="1">
                <a:solidFill>
                  <a:schemeClr val="tx1"/>
                </a:solidFill>
                <a:latin typeface="+mn-lt"/>
                <a:ea typeface="+mn-ea"/>
                <a:cs typeface="+mn-cs"/>
              </a:rPr>
              <a:t>Mancl</a:t>
            </a:r>
            <a:r>
              <a:rPr lang="en-GB" sz="1200" kern="1200" dirty="0">
                <a:solidFill>
                  <a:schemeClr val="tx1"/>
                </a:solidFill>
                <a:latin typeface="+mn-lt"/>
                <a:ea typeface="+mn-ea"/>
                <a:cs typeface="+mn-cs"/>
              </a:rPr>
              <a:t>, D., 2021, June. Exploring the dimensions of university-company collaborations: Research, talent, and beyond. In </a:t>
            </a:r>
            <a:r>
              <a:rPr lang="en-GB" sz="1200" i="1" kern="1200" dirty="0">
                <a:solidFill>
                  <a:schemeClr val="tx1"/>
                </a:solidFill>
                <a:latin typeface="+mn-lt"/>
                <a:ea typeface="+mn-ea"/>
                <a:cs typeface="+mn-cs"/>
              </a:rPr>
              <a:t>2021 IEEE/ACM 8th International Workshop on Software Engineering Research and Industrial Practice (SER&amp;IP)</a:t>
            </a:r>
            <a:r>
              <a:rPr lang="en-GB" sz="1200" kern="1200" dirty="0">
                <a:solidFill>
                  <a:schemeClr val="tx1"/>
                </a:solidFill>
                <a:latin typeface="+mn-lt"/>
                <a:ea typeface="+mn-ea"/>
                <a:cs typeface="+mn-cs"/>
              </a:rPr>
              <a:t> (pp. 57-64). IEEE.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Froehlich, D.E., </a:t>
            </a:r>
            <a:r>
              <a:rPr lang="en-GB" sz="1200" kern="1200" dirty="0" err="1">
                <a:solidFill>
                  <a:schemeClr val="tx1"/>
                </a:solidFill>
                <a:latin typeface="+mn-lt"/>
                <a:ea typeface="+mn-ea"/>
                <a:cs typeface="+mn-cs"/>
              </a:rPr>
              <a:t>Beausaert</a:t>
            </a:r>
            <a:r>
              <a:rPr lang="en-GB" sz="1200" kern="1200" dirty="0">
                <a:solidFill>
                  <a:schemeClr val="tx1"/>
                </a:solidFill>
                <a:latin typeface="+mn-lt"/>
                <a:ea typeface="+mn-ea"/>
                <a:cs typeface="+mn-cs"/>
              </a:rPr>
              <a:t>, S. and </a:t>
            </a:r>
            <a:r>
              <a:rPr lang="en-GB" sz="1200" kern="1200" dirty="0" err="1">
                <a:solidFill>
                  <a:schemeClr val="tx1"/>
                </a:solidFill>
                <a:latin typeface="+mn-lt"/>
                <a:ea typeface="+mn-ea"/>
                <a:cs typeface="+mn-cs"/>
              </a:rPr>
              <a:t>Segers</a:t>
            </a:r>
            <a:r>
              <a:rPr lang="en-GB" sz="1200" kern="1200" dirty="0">
                <a:solidFill>
                  <a:schemeClr val="tx1"/>
                </a:solidFill>
                <a:latin typeface="+mn-lt"/>
                <a:ea typeface="+mn-ea"/>
                <a:cs typeface="+mn-cs"/>
              </a:rPr>
              <a:t>, M., 2021. Similarity-attraction theory and feedback-seeking </a:t>
            </a:r>
            <a:r>
              <a:rPr lang="en-GB" sz="1200" kern="1200" dirty="0" err="1">
                <a:solidFill>
                  <a:schemeClr val="tx1"/>
                </a:solidFill>
                <a:latin typeface="+mn-lt"/>
                <a:ea typeface="+mn-ea"/>
                <a:cs typeface="+mn-cs"/>
              </a:rPr>
              <a:t>behavior</a:t>
            </a:r>
            <a:r>
              <a:rPr lang="en-GB" sz="1200" kern="1200" dirty="0">
                <a:solidFill>
                  <a:schemeClr val="tx1"/>
                </a:solidFill>
                <a:latin typeface="+mn-lt"/>
                <a:ea typeface="+mn-ea"/>
                <a:cs typeface="+mn-cs"/>
              </a:rPr>
              <a:t> at work: how do they impact employability?.</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Hook, C., and Jenkins, A., 2019</a:t>
            </a:r>
            <a:r>
              <a:rPr lang="en-GB" sz="1200" i="1" kern="1200" dirty="0">
                <a:solidFill>
                  <a:schemeClr val="tx1"/>
                </a:solidFill>
                <a:latin typeface="+mn-lt"/>
                <a:ea typeface="+mn-ea"/>
                <a:cs typeface="+mn-cs"/>
              </a:rPr>
              <a:t> Introducing Human Resource Management 8th Edition </a:t>
            </a:r>
            <a:r>
              <a:rPr lang="en-GB" sz="1200" kern="1200" dirty="0">
                <a:solidFill>
                  <a:schemeClr val="tx1"/>
                </a:solidFill>
                <a:latin typeface="+mn-lt"/>
                <a:ea typeface="+mn-ea"/>
                <a:cs typeface="+mn-cs"/>
              </a:rPr>
              <a:t>[Online] Available at: https://www.pearsonhighered.com/assets/samplechapter/0/2/7/3/0273740989.pdf [Accessed 21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Johnson, R.D., Stone, D.L. and </a:t>
            </a:r>
            <a:r>
              <a:rPr lang="en-GB" sz="1200" kern="1200" dirty="0" err="1">
                <a:solidFill>
                  <a:schemeClr val="tx1"/>
                </a:solidFill>
                <a:latin typeface="+mn-lt"/>
                <a:ea typeface="+mn-ea"/>
                <a:cs typeface="+mn-cs"/>
              </a:rPr>
              <a:t>Lukaszewski</a:t>
            </a:r>
            <a:r>
              <a:rPr lang="en-GB" sz="1200" kern="1200" dirty="0">
                <a:solidFill>
                  <a:schemeClr val="tx1"/>
                </a:solidFill>
                <a:latin typeface="+mn-lt"/>
                <a:ea typeface="+mn-ea"/>
                <a:cs typeface="+mn-cs"/>
              </a:rPr>
              <a:t>, K.M., 2020. The benefits of </a:t>
            </a:r>
            <a:r>
              <a:rPr lang="en-GB" sz="1200" kern="1200" dirty="0" err="1">
                <a:solidFill>
                  <a:schemeClr val="tx1"/>
                </a:solidFill>
                <a:latin typeface="+mn-lt"/>
                <a:ea typeface="+mn-ea"/>
                <a:cs typeface="+mn-cs"/>
              </a:rPr>
              <a:t>eHRM</a:t>
            </a:r>
            <a:r>
              <a:rPr lang="en-GB" sz="1200" kern="1200" dirty="0">
                <a:solidFill>
                  <a:schemeClr val="tx1"/>
                </a:solidFill>
                <a:latin typeface="+mn-lt"/>
                <a:ea typeface="+mn-ea"/>
                <a:cs typeface="+mn-cs"/>
              </a:rPr>
              <a:t> and AI for talent acquisition. </a:t>
            </a:r>
            <a:r>
              <a:rPr lang="en-GB" sz="1200" i="1" kern="1200" dirty="0">
                <a:solidFill>
                  <a:schemeClr val="tx1"/>
                </a:solidFill>
                <a:latin typeface="+mn-lt"/>
                <a:ea typeface="+mn-ea"/>
                <a:cs typeface="+mn-cs"/>
              </a:rPr>
              <a:t>Journal of Tourism Futures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7</a:t>
            </a:r>
            <a:r>
              <a:rPr lang="en-GB" sz="1200" kern="1200" dirty="0">
                <a:solidFill>
                  <a:schemeClr val="tx1"/>
                </a:solidFill>
                <a:latin typeface="+mn-lt"/>
                <a:ea typeface="+mn-ea"/>
                <a:cs typeface="+mn-cs"/>
              </a:rPr>
              <a:t>(1), pp.40-52.</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Ngwa</a:t>
            </a:r>
            <a:r>
              <a:rPr lang="en-GB" sz="1200" kern="1200" dirty="0">
                <a:solidFill>
                  <a:schemeClr val="tx1"/>
                </a:solidFill>
                <a:latin typeface="+mn-lt"/>
                <a:ea typeface="+mn-ea"/>
                <a:cs typeface="+mn-cs"/>
              </a:rPr>
              <a:t>, W.T., </a:t>
            </a:r>
            <a:r>
              <a:rPr lang="en-GB" sz="1200" kern="1200" dirty="0" err="1">
                <a:solidFill>
                  <a:schemeClr val="tx1"/>
                </a:solidFill>
                <a:latin typeface="+mn-lt"/>
                <a:ea typeface="+mn-ea"/>
                <a:cs typeface="+mn-cs"/>
              </a:rPr>
              <a:t>Adeleke</a:t>
            </a:r>
            <a:r>
              <a:rPr lang="en-GB" sz="1200" kern="1200" dirty="0">
                <a:solidFill>
                  <a:schemeClr val="tx1"/>
                </a:solidFill>
                <a:latin typeface="+mn-lt"/>
                <a:ea typeface="+mn-ea"/>
                <a:cs typeface="+mn-cs"/>
              </a:rPr>
              <a:t>, B.S., </a:t>
            </a:r>
            <a:r>
              <a:rPr lang="en-GB" sz="1200" kern="1200" dirty="0" err="1">
                <a:solidFill>
                  <a:schemeClr val="tx1"/>
                </a:solidFill>
                <a:latin typeface="+mn-lt"/>
                <a:ea typeface="+mn-ea"/>
                <a:cs typeface="+mn-cs"/>
              </a:rPr>
              <a:t>Agbaeze</a:t>
            </a:r>
            <a:r>
              <a:rPr lang="en-GB" sz="1200" kern="1200" dirty="0">
                <a:solidFill>
                  <a:schemeClr val="tx1"/>
                </a:solidFill>
                <a:latin typeface="+mn-lt"/>
                <a:ea typeface="+mn-ea"/>
                <a:cs typeface="+mn-cs"/>
              </a:rPr>
              <a:t>, E.K., </a:t>
            </a:r>
            <a:r>
              <a:rPr lang="en-GB" sz="1200" kern="1200" dirty="0" err="1">
                <a:solidFill>
                  <a:schemeClr val="tx1"/>
                </a:solidFill>
                <a:latin typeface="+mn-lt"/>
                <a:ea typeface="+mn-ea"/>
                <a:cs typeface="+mn-cs"/>
              </a:rPr>
              <a:t>Ghasi</a:t>
            </a:r>
            <a:r>
              <a:rPr lang="en-GB" sz="1200" kern="1200" dirty="0">
                <a:solidFill>
                  <a:schemeClr val="tx1"/>
                </a:solidFill>
                <a:latin typeface="+mn-lt"/>
                <a:ea typeface="+mn-ea"/>
                <a:cs typeface="+mn-cs"/>
              </a:rPr>
              <a:t>, N.C. and </a:t>
            </a:r>
            <a:r>
              <a:rPr lang="en-GB" sz="1200" kern="1200" dirty="0" err="1">
                <a:solidFill>
                  <a:schemeClr val="tx1"/>
                </a:solidFill>
                <a:latin typeface="+mn-lt"/>
                <a:ea typeface="+mn-ea"/>
                <a:cs typeface="+mn-cs"/>
              </a:rPr>
              <a:t>Imhanrenialena</a:t>
            </a:r>
            <a:r>
              <a:rPr lang="en-GB" sz="1200" kern="1200" dirty="0">
                <a:solidFill>
                  <a:schemeClr val="tx1"/>
                </a:solidFill>
                <a:latin typeface="+mn-lt"/>
                <a:ea typeface="+mn-ea"/>
                <a:cs typeface="+mn-cs"/>
              </a:rPr>
              <a:t>, B.O., 2019. Effect of reward system on employee performance among selected manufacturing firms in the </a:t>
            </a:r>
            <a:r>
              <a:rPr lang="en-GB" sz="1200" kern="1200" dirty="0" err="1">
                <a:solidFill>
                  <a:schemeClr val="tx1"/>
                </a:solidFill>
                <a:latin typeface="+mn-lt"/>
                <a:ea typeface="+mn-ea"/>
                <a:cs typeface="+mn-cs"/>
              </a:rPr>
              <a:t>Litoral</a:t>
            </a:r>
            <a:r>
              <a:rPr lang="en-GB" sz="1200" kern="1200" dirty="0">
                <a:solidFill>
                  <a:schemeClr val="tx1"/>
                </a:solidFill>
                <a:latin typeface="+mn-lt"/>
                <a:ea typeface="+mn-ea"/>
                <a:cs typeface="+mn-cs"/>
              </a:rPr>
              <a:t> region of Cameroon. </a:t>
            </a:r>
            <a:r>
              <a:rPr lang="en-GB" sz="1200" i="1" kern="1200" dirty="0">
                <a:solidFill>
                  <a:schemeClr val="tx1"/>
                </a:solidFill>
                <a:latin typeface="+mn-lt"/>
                <a:ea typeface="+mn-ea"/>
                <a:cs typeface="+mn-cs"/>
              </a:rPr>
              <a:t>Academy of Strategic Management Journal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18</a:t>
            </a:r>
            <a:r>
              <a:rPr lang="en-GB" sz="1200" kern="1200" dirty="0">
                <a:solidFill>
                  <a:schemeClr val="tx1"/>
                </a:solidFill>
                <a:latin typeface="+mn-lt"/>
                <a:ea typeface="+mn-ea"/>
                <a:cs typeface="+mn-cs"/>
              </a:rPr>
              <a:t>(3), pp.1-16.</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Ngwa</a:t>
            </a:r>
            <a:r>
              <a:rPr lang="en-GB" sz="1200" kern="1200" dirty="0">
                <a:solidFill>
                  <a:schemeClr val="tx1"/>
                </a:solidFill>
                <a:latin typeface="+mn-lt"/>
                <a:ea typeface="+mn-ea"/>
                <a:cs typeface="+mn-cs"/>
              </a:rPr>
              <a:t>, W.T., </a:t>
            </a:r>
            <a:r>
              <a:rPr lang="en-GB" sz="1200" kern="1200" dirty="0" err="1">
                <a:solidFill>
                  <a:schemeClr val="tx1"/>
                </a:solidFill>
                <a:latin typeface="+mn-lt"/>
                <a:ea typeface="+mn-ea"/>
                <a:cs typeface="+mn-cs"/>
              </a:rPr>
              <a:t>Adeleke</a:t>
            </a:r>
            <a:r>
              <a:rPr lang="en-GB" sz="1200" kern="1200" dirty="0">
                <a:solidFill>
                  <a:schemeClr val="tx1"/>
                </a:solidFill>
                <a:latin typeface="+mn-lt"/>
                <a:ea typeface="+mn-ea"/>
                <a:cs typeface="+mn-cs"/>
              </a:rPr>
              <a:t>, B.S., </a:t>
            </a:r>
            <a:r>
              <a:rPr lang="en-GB" sz="1200" kern="1200" dirty="0" err="1">
                <a:solidFill>
                  <a:schemeClr val="tx1"/>
                </a:solidFill>
                <a:latin typeface="+mn-lt"/>
                <a:ea typeface="+mn-ea"/>
                <a:cs typeface="+mn-cs"/>
              </a:rPr>
              <a:t>Agbaeze</a:t>
            </a:r>
            <a:r>
              <a:rPr lang="en-GB" sz="1200" kern="1200" dirty="0">
                <a:solidFill>
                  <a:schemeClr val="tx1"/>
                </a:solidFill>
                <a:latin typeface="+mn-lt"/>
                <a:ea typeface="+mn-ea"/>
                <a:cs typeface="+mn-cs"/>
              </a:rPr>
              <a:t>, E.K., </a:t>
            </a:r>
            <a:r>
              <a:rPr lang="en-GB" sz="1200" kern="1200" dirty="0" err="1">
                <a:solidFill>
                  <a:schemeClr val="tx1"/>
                </a:solidFill>
                <a:latin typeface="+mn-lt"/>
                <a:ea typeface="+mn-ea"/>
                <a:cs typeface="+mn-cs"/>
              </a:rPr>
              <a:t>Ghasi</a:t>
            </a:r>
            <a:r>
              <a:rPr lang="en-GB" sz="1200" kern="1200" dirty="0">
                <a:solidFill>
                  <a:schemeClr val="tx1"/>
                </a:solidFill>
                <a:latin typeface="+mn-lt"/>
                <a:ea typeface="+mn-ea"/>
                <a:cs typeface="+mn-cs"/>
              </a:rPr>
              <a:t>, N.C. and </a:t>
            </a:r>
            <a:r>
              <a:rPr lang="en-GB" sz="1200" kern="1200" dirty="0" err="1">
                <a:solidFill>
                  <a:schemeClr val="tx1"/>
                </a:solidFill>
                <a:latin typeface="+mn-lt"/>
                <a:ea typeface="+mn-ea"/>
                <a:cs typeface="+mn-cs"/>
              </a:rPr>
              <a:t>Imhanrenialena</a:t>
            </a:r>
            <a:r>
              <a:rPr lang="en-GB" sz="1200" kern="1200" dirty="0">
                <a:solidFill>
                  <a:schemeClr val="tx1"/>
                </a:solidFill>
                <a:latin typeface="+mn-lt"/>
                <a:ea typeface="+mn-ea"/>
                <a:cs typeface="+mn-cs"/>
              </a:rPr>
              <a:t>, B.O., 2019. Effect of reward system on employee performance among selected manufacturing firms in the </a:t>
            </a:r>
            <a:r>
              <a:rPr lang="en-GB" sz="1200" kern="1200" dirty="0" err="1">
                <a:solidFill>
                  <a:schemeClr val="tx1"/>
                </a:solidFill>
                <a:latin typeface="+mn-lt"/>
                <a:ea typeface="+mn-ea"/>
                <a:cs typeface="+mn-cs"/>
              </a:rPr>
              <a:t>Litoral</a:t>
            </a:r>
            <a:r>
              <a:rPr lang="en-GB" sz="1200" kern="1200" dirty="0">
                <a:solidFill>
                  <a:schemeClr val="tx1"/>
                </a:solidFill>
                <a:latin typeface="+mn-lt"/>
                <a:ea typeface="+mn-ea"/>
                <a:cs typeface="+mn-cs"/>
              </a:rPr>
              <a:t> region of Cameroon. </a:t>
            </a:r>
            <a:r>
              <a:rPr lang="en-GB" sz="1200" i="1" kern="1200" dirty="0">
                <a:solidFill>
                  <a:schemeClr val="tx1"/>
                </a:solidFill>
                <a:latin typeface="+mn-lt"/>
                <a:ea typeface="+mn-ea"/>
                <a:cs typeface="+mn-cs"/>
              </a:rPr>
              <a:t>Academy of Strategic Management Journal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18</a:t>
            </a:r>
            <a:r>
              <a:rPr lang="en-GB" sz="1200" kern="1200" dirty="0">
                <a:solidFill>
                  <a:schemeClr val="tx1"/>
                </a:solidFill>
                <a:latin typeface="+mn-lt"/>
                <a:ea typeface="+mn-ea"/>
                <a:cs typeface="+mn-cs"/>
              </a:rPr>
              <a:t>(3), pp.1-16.</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NP, F. and DHANALAKSHMI, C., 2019 .Role of motivation on employees performance: A study among unaided school teachers in </a:t>
            </a:r>
            <a:r>
              <a:rPr lang="en-GB" sz="1200" kern="1200" dirty="0" err="1">
                <a:solidFill>
                  <a:schemeClr val="tx1"/>
                </a:solidFill>
                <a:latin typeface="+mn-lt"/>
                <a:ea typeface="+mn-ea"/>
                <a:cs typeface="+mn-cs"/>
              </a:rPr>
              <a:t>Palakkad</a:t>
            </a:r>
            <a:r>
              <a:rPr lang="en-GB" sz="1200" kern="1200" dirty="0">
                <a:solidFill>
                  <a:schemeClr val="tx1"/>
                </a:solidFill>
                <a:latin typeface="+mn-lt"/>
                <a:ea typeface="+mn-ea"/>
                <a:cs typeface="+mn-cs"/>
              </a:rPr>
              <a:t> district.</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Pandita</a:t>
            </a:r>
            <a:r>
              <a:rPr lang="en-GB" sz="1200" kern="1200" dirty="0">
                <a:solidFill>
                  <a:schemeClr val="tx1"/>
                </a:solidFill>
                <a:latin typeface="+mn-lt"/>
                <a:ea typeface="+mn-ea"/>
                <a:cs typeface="+mn-cs"/>
              </a:rPr>
              <a:t>, D., 2019. Talent acquisition: analysis of digital hiring in organizations. </a:t>
            </a:r>
            <a:r>
              <a:rPr lang="en-GB" sz="1200" i="1" kern="1200" dirty="0">
                <a:solidFill>
                  <a:schemeClr val="tx1"/>
                </a:solidFill>
                <a:latin typeface="+mn-lt"/>
                <a:ea typeface="+mn-ea"/>
                <a:cs typeface="+mn-cs"/>
              </a:rPr>
              <a:t>SAMVAD</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18</a:t>
            </a:r>
            <a:r>
              <a:rPr lang="en-GB" sz="1200" kern="1200" dirty="0">
                <a:solidFill>
                  <a:schemeClr val="tx1"/>
                </a:solidFill>
                <a:latin typeface="+mn-lt"/>
                <a:ea typeface="+mn-ea"/>
                <a:cs typeface="+mn-cs"/>
              </a:rPr>
              <a:t>, pp.66-72.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Race, M., 2023. Holidaymakers spending more as bookings rise [Online] Available at: https://www.bbc.com/news/business-64234234 [Accessed 21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ukcareersfair.com, 2023.</a:t>
            </a:r>
            <a:r>
              <a:rPr lang="en-GB" sz="1200" i="1" kern="1200" dirty="0">
                <a:solidFill>
                  <a:schemeClr val="tx1"/>
                </a:solidFill>
                <a:latin typeface="+mn-lt"/>
                <a:ea typeface="+mn-ea"/>
                <a:cs typeface="+mn-cs"/>
              </a:rPr>
              <a:t> About The UK Careers Fair  </a:t>
            </a:r>
            <a:r>
              <a:rPr lang="en-GB" sz="1200" kern="1200" dirty="0">
                <a:solidFill>
                  <a:schemeClr val="tx1"/>
                </a:solidFill>
                <a:latin typeface="+mn-lt"/>
                <a:ea typeface="+mn-ea"/>
                <a:cs typeface="+mn-cs"/>
              </a:rPr>
              <a:t>[Online] Available at: </a:t>
            </a:r>
            <a:r>
              <a:rPr lang="en-GB" sz="1200" u="none" strike="noStrike" kern="1200" dirty="0">
                <a:solidFill>
                  <a:schemeClr val="tx1"/>
                </a:solidFill>
                <a:latin typeface="+mn-lt"/>
                <a:ea typeface="+mn-ea"/>
                <a:cs typeface="+mn-cs"/>
                <a:hlinkClick r:id="rId4"/>
              </a:rPr>
              <a:t>https://www.ukcareersfair.com/about</a:t>
            </a:r>
            <a:r>
              <a:rPr lang="en-GB" sz="1200" kern="1200" dirty="0">
                <a:solidFill>
                  <a:schemeClr val="tx1"/>
                </a:solidFill>
                <a:latin typeface="+mn-lt"/>
                <a:ea typeface="+mn-ea"/>
                <a:cs typeface="+mn-cs"/>
              </a:rPr>
              <a:t>[Accessed 21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Van den </a:t>
            </a:r>
            <a:r>
              <a:rPr lang="en-GB" sz="1200" kern="1200" dirty="0" err="1">
                <a:solidFill>
                  <a:schemeClr val="tx1"/>
                </a:solidFill>
                <a:latin typeface="+mn-lt"/>
                <a:ea typeface="+mn-ea"/>
                <a:cs typeface="+mn-cs"/>
              </a:rPr>
              <a:t>Groenendaal</a:t>
            </a:r>
            <a:r>
              <a:rPr lang="en-GB" sz="1200" kern="1200" dirty="0">
                <a:solidFill>
                  <a:schemeClr val="tx1"/>
                </a:solidFill>
                <a:latin typeface="+mn-lt"/>
                <a:ea typeface="+mn-ea"/>
                <a:cs typeface="+mn-cs"/>
              </a:rPr>
              <a:t>, S.M.E., </a:t>
            </a:r>
            <a:r>
              <a:rPr lang="en-GB" sz="1200" kern="1200" dirty="0" err="1">
                <a:solidFill>
                  <a:schemeClr val="tx1"/>
                </a:solidFill>
                <a:latin typeface="+mn-lt"/>
                <a:ea typeface="+mn-ea"/>
                <a:cs typeface="+mn-cs"/>
              </a:rPr>
              <a:t>Freese</a:t>
            </a:r>
            <a:r>
              <a:rPr lang="en-GB" sz="1200" kern="1200" dirty="0">
                <a:solidFill>
                  <a:schemeClr val="tx1"/>
                </a:solidFill>
                <a:latin typeface="+mn-lt"/>
                <a:ea typeface="+mn-ea"/>
                <a:cs typeface="+mn-cs"/>
              </a:rPr>
              <a:t>, C., </a:t>
            </a:r>
            <a:r>
              <a:rPr lang="en-GB" sz="1200" kern="1200" dirty="0" err="1">
                <a:solidFill>
                  <a:schemeClr val="tx1"/>
                </a:solidFill>
                <a:latin typeface="+mn-lt"/>
                <a:ea typeface="+mn-ea"/>
                <a:cs typeface="+mn-cs"/>
              </a:rPr>
              <a:t>Poell</a:t>
            </a:r>
            <a:r>
              <a:rPr lang="en-GB" sz="1200" kern="1200" dirty="0">
                <a:solidFill>
                  <a:schemeClr val="tx1"/>
                </a:solidFill>
                <a:latin typeface="+mn-lt"/>
                <a:ea typeface="+mn-ea"/>
                <a:cs typeface="+mn-cs"/>
              </a:rPr>
              <a:t>, R.F. and </a:t>
            </a:r>
            <a:r>
              <a:rPr lang="en-GB" sz="1200" kern="1200" dirty="0" err="1">
                <a:solidFill>
                  <a:schemeClr val="tx1"/>
                </a:solidFill>
                <a:latin typeface="+mn-lt"/>
                <a:ea typeface="+mn-ea"/>
                <a:cs typeface="+mn-cs"/>
              </a:rPr>
              <a:t>Kooij</a:t>
            </a:r>
            <a:r>
              <a:rPr lang="en-GB" sz="1200" kern="1200" dirty="0">
                <a:solidFill>
                  <a:schemeClr val="tx1"/>
                </a:solidFill>
                <a:latin typeface="+mn-lt"/>
                <a:ea typeface="+mn-ea"/>
                <a:cs typeface="+mn-cs"/>
              </a:rPr>
              <a:t>, D.T., 2023. Inclusive human resource management in freelancers' employment relationships: The role of organizational needs and freelancers' psychological contracts. </a:t>
            </a:r>
            <a:r>
              <a:rPr lang="en-GB" sz="1200" i="1" kern="1200" dirty="0">
                <a:solidFill>
                  <a:schemeClr val="tx1"/>
                </a:solidFill>
                <a:latin typeface="+mn-lt"/>
                <a:ea typeface="+mn-ea"/>
                <a:cs typeface="+mn-cs"/>
              </a:rPr>
              <a:t>Human Resource Management Journal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33</a:t>
            </a:r>
            <a:r>
              <a:rPr lang="en-GB" sz="1200" kern="1200" dirty="0">
                <a:solidFill>
                  <a:schemeClr val="tx1"/>
                </a:solidFill>
                <a:latin typeface="+mn-lt"/>
                <a:ea typeface="+mn-ea"/>
                <a:cs typeface="+mn-cs"/>
              </a:rPr>
              <a:t>(1), pp.224-240.</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Walford</a:t>
            </a:r>
            <a:r>
              <a:rPr lang="en-GB" sz="1200" kern="1200" dirty="0">
                <a:solidFill>
                  <a:schemeClr val="tx1"/>
                </a:solidFill>
                <a:latin typeface="+mn-lt"/>
                <a:ea typeface="+mn-ea"/>
                <a:cs typeface="+mn-cs"/>
              </a:rPr>
              <a:t>-Wright, G. and Scott-Jackson, W., 2018. Talent Rising; people analytics and technology driving talent acquisition strategy. </a:t>
            </a:r>
            <a:r>
              <a:rPr lang="en-GB" sz="1200" i="1" kern="1200" dirty="0">
                <a:solidFill>
                  <a:schemeClr val="tx1"/>
                </a:solidFill>
                <a:latin typeface="+mn-lt"/>
                <a:ea typeface="+mn-ea"/>
                <a:cs typeface="+mn-cs"/>
              </a:rPr>
              <a:t>Strategic HR Review</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17</a:t>
            </a:r>
            <a:r>
              <a:rPr lang="en-GB" sz="1200" kern="1200" dirty="0">
                <a:solidFill>
                  <a:schemeClr val="tx1"/>
                </a:solidFill>
                <a:latin typeface="+mn-lt"/>
                <a:ea typeface="+mn-ea"/>
                <a:cs typeface="+mn-cs"/>
              </a:rPr>
              <a:t>(5), pp.226-233.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whitbreadcareers.com, 2023 a. </a:t>
            </a:r>
            <a:r>
              <a:rPr lang="en-GB" sz="1200" i="1" kern="1200" dirty="0">
                <a:solidFill>
                  <a:schemeClr val="tx1"/>
                </a:solidFill>
                <a:latin typeface="+mn-lt"/>
                <a:ea typeface="+mn-ea"/>
                <a:cs typeface="+mn-cs"/>
              </a:rPr>
              <a:t> Welcome to Whitbread </a:t>
            </a:r>
            <a:r>
              <a:rPr lang="en-GB" sz="1200" kern="1200" dirty="0">
                <a:solidFill>
                  <a:schemeClr val="tx1"/>
                </a:solidFill>
                <a:latin typeface="+mn-lt"/>
                <a:ea typeface="+mn-ea"/>
                <a:cs typeface="+mn-cs"/>
              </a:rPr>
              <a:t>[Online] Available at: </a:t>
            </a:r>
            <a:r>
              <a:rPr lang="en-GB" sz="1200" u="none" strike="noStrike" kern="1200" dirty="0">
                <a:solidFill>
                  <a:schemeClr val="tx1"/>
                </a:solidFill>
                <a:latin typeface="+mn-lt"/>
                <a:ea typeface="+mn-ea"/>
                <a:cs typeface="+mn-cs"/>
                <a:hlinkClick r:id="rId5"/>
              </a:rPr>
              <a:t>https://www.whitbreadcareers.com/</a:t>
            </a:r>
            <a:r>
              <a:rPr lang="en-GB" sz="1200" kern="1200" dirty="0">
                <a:solidFill>
                  <a:schemeClr val="tx1"/>
                </a:solidFill>
                <a:latin typeface="+mn-lt"/>
                <a:ea typeface="+mn-ea"/>
                <a:cs typeface="+mn-cs"/>
              </a:rPr>
              <a:t> [Accessed 21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whitbreadcareers.com, 2023 b.</a:t>
            </a:r>
            <a:r>
              <a:rPr lang="en-GB" sz="1200" i="1" kern="1200" dirty="0">
                <a:solidFill>
                  <a:schemeClr val="tx1"/>
                </a:solidFill>
                <a:latin typeface="+mn-lt"/>
                <a:ea typeface="+mn-ea"/>
                <a:cs typeface="+mn-cs"/>
              </a:rPr>
              <a:t> APPRENTICESHIPS </a:t>
            </a:r>
            <a:r>
              <a:rPr lang="en-GB" sz="1200" kern="1200" dirty="0">
                <a:solidFill>
                  <a:schemeClr val="tx1"/>
                </a:solidFill>
                <a:latin typeface="+mn-lt"/>
                <a:ea typeface="+mn-ea"/>
                <a:cs typeface="+mn-cs"/>
              </a:rPr>
              <a:t>[Online] Available at: </a:t>
            </a:r>
            <a:r>
              <a:rPr lang="en-GB" sz="1200" u="none" strike="noStrike" kern="1200" dirty="0">
                <a:solidFill>
                  <a:schemeClr val="tx1"/>
                </a:solidFill>
                <a:latin typeface="+mn-lt"/>
                <a:ea typeface="+mn-ea"/>
                <a:cs typeface="+mn-cs"/>
                <a:hlinkClick r:id="rId6"/>
              </a:rPr>
              <a:t>https://www.whitbreadcareers.com/early-careers/apprenticeships/</a:t>
            </a:r>
            <a:r>
              <a:rPr lang="en-GB" sz="1200" kern="1200" dirty="0">
                <a:solidFill>
                  <a:schemeClr val="tx1"/>
                </a:solidFill>
                <a:latin typeface="+mn-lt"/>
                <a:ea typeface="+mn-ea"/>
                <a:cs typeface="+mn-cs"/>
              </a:rPr>
              <a:t> [Accessed 21 March 2023]</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D89079E-4FAD-4043-B318-089E441E1295}" type="slidenum">
              <a:rPr lang="en-US" smtClean="0"/>
              <a:pPr/>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D89079E-4FAD-4043-B318-089E441E1295}"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AC5D94E-C057-497C-9356-7CCEE935B41B}"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C5D94E-C057-497C-9356-7CCEE935B41B}"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C5D94E-C057-497C-9356-7CCEE935B41B}"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AC5D94E-C057-497C-9356-7CCEE935B41B}" type="datetimeFigureOut">
              <a:rPr lang="en-US" smtClean="0"/>
              <a:pPr/>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AC5D94E-C057-497C-9356-7CCEE935B41B}" type="datetimeFigureOut">
              <a:rPr lang="en-US" smtClean="0"/>
              <a:pPr/>
              <a:t>4/1/2023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AC5D94E-C057-497C-9356-7CCEE935B41B}" type="datetimeFigureOut">
              <a:rPr lang="en-US" smtClean="0"/>
              <a:pPr/>
              <a:t>4/1/2023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C5D94E-C057-497C-9356-7CCEE935B41B}" type="datetimeFigureOut">
              <a:rPr lang="en-US" smtClean="0"/>
              <a:pPr/>
              <a:t>4/1/2023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C5D94E-C057-497C-9356-7CCEE935B41B}" type="datetimeFigureOut">
              <a:rPr lang="en-US" smtClean="0"/>
              <a:pPr/>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C5D94E-C057-497C-9356-7CCEE935B41B}" type="datetimeFigureOut">
              <a:rPr lang="en-US" smtClean="0"/>
              <a:pPr/>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C5D94E-C057-497C-9356-7CCEE935B41B}"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C5D94E-C057-497C-9356-7CCEE935B41B}"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1BD60C-A775-4822-9EEA-0FD9F2348AB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26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C5D94E-C057-497C-9356-7CCEE935B41B}" type="datetimeFigureOut">
              <a:rPr lang="en-US" smtClean="0"/>
              <a:pPr/>
              <a:t>4/1/2023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1BD60C-A775-4822-9EEA-0FD9F2348AB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D95C133-2D4E-8183-940E-C85DE12E75E2}"/>
              </a:ext>
            </a:extLst>
          </p:cNvPr>
          <p:cNvSpPr>
            <a:spLocks noGrp="1"/>
          </p:cNvSpPr>
          <p:nvPr>
            <p:ph type="ctrTitle"/>
          </p:nvPr>
        </p:nvSpPr>
        <p:spPr>
          <a:xfrm>
            <a:off x="539552" y="332656"/>
            <a:ext cx="7772400" cy="5400600"/>
          </a:xfrm>
        </p:spPr>
        <p:txBody>
          <a:bodyPr>
            <a:normAutofit fontScale="90000"/>
          </a:bodyPr>
          <a:lstStyle/>
          <a:p>
            <a:pPr algn="l"/>
            <a:r>
              <a:rPr lang="en-GB" sz="3200" b="1" dirty="0">
                <a:latin typeface="Times New Roman" pitchFamily="18" charset="0"/>
                <a:cs typeface="Times New Roman" pitchFamily="18" charset="0"/>
              </a:rPr>
              <a:t>BA Business Management</a:t>
            </a:r>
            <a:br>
              <a:rPr lang="en-GB" sz="3200" b="1" dirty="0">
                <a:latin typeface="Times New Roman" pitchFamily="18" charset="0"/>
                <a:cs typeface="Times New Roman" pitchFamily="18" charset="0"/>
              </a:rPr>
            </a:br>
            <a:br>
              <a:rPr lang="en-GB" sz="3200" b="1" dirty="0">
                <a:latin typeface="Times New Roman" pitchFamily="18" charset="0"/>
                <a:cs typeface="Times New Roman" pitchFamily="18" charset="0"/>
              </a:rPr>
            </a:br>
            <a:r>
              <a:rPr lang="en-GB" sz="3200" b="1" dirty="0">
                <a:latin typeface="Times New Roman" pitchFamily="18" charset="0"/>
                <a:cs typeface="Times New Roman" pitchFamily="18" charset="0"/>
              </a:rPr>
              <a:t>Modul: Managing People</a:t>
            </a:r>
            <a:br>
              <a:rPr lang="en-GB" sz="3200" b="1" dirty="0">
                <a:latin typeface="Times New Roman" pitchFamily="18" charset="0"/>
                <a:cs typeface="Times New Roman" pitchFamily="18" charset="0"/>
              </a:rPr>
            </a:br>
            <a:r>
              <a:rPr lang="en-GB" sz="3200" b="1" dirty="0">
                <a:latin typeface="Times New Roman" pitchFamily="18" charset="0"/>
                <a:cs typeface="Times New Roman" pitchFamily="18" charset="0"/>
              </a:rPr>
              <a:t>Modul code: LCBB5004</a:t>
            </a:r>
            <a:br>
              <a:rPr lang="en-GB" sz="3200" b="1" dirty="0">
                <a:latin typeface="Times New Roman" pitchFamily="18" charset="0"/>
                <a:cs typeface="Times New Roman" pitchFamily="18" charset="0"/>
              </a:rPr>
            </a:br>
            <a:br>
              <a:rPr lang="en-GB" sz="3200" b="1" dirty="0">
                <a:latin typeface="Times New Roman" pitchFamily="18" charset="0"/>
                <a:cs typeface="Times New Roman" pitchFamily="18" charset="0"/>
              </a:rPr>
            </a:br>
            <a:r>
              <a:rPr lang="en-GB" sz="3200" b="1" dirty="0">
                <a:latin typeface="Times New Roman" pitchFamily="18" charset="0"/>
                <a:cs typeface="Times New Roman" pitchFamily="18" charset="0"/>
              </a:rPr>
              <a:t>Lecturer: Piyumika Kithulgoda Gamage</a:t>
            </a:r>
            <a:br>
              <a:rPr lang="en-GB" sz="3200" b="1" dirty="0">
                <a:latin typeface="Times New Roman" pitchFamily="18" charset="0"/>
                <a:cs typeface="Times New Roman" pitchFamily="18" charset="0"/>
              </a:rPr>
            </a:br>
            <a:br>
              <a:rPr lang="en-GB" sz="3200" b="1" dirty="0">
                <a:latin typeface="Times New Roman" pitchFamily="18" charset="0"/>
                <a:cs typeface="Times New Roman" pitchFamily="18" charset="0"/>
              </a:rPr>
            </a:br>
            <a:r>
              <a:rPr lang="en-GB" sz="3200" b="1" dirty="0">
                <a:latin typeface="Times New Roman" pitchFamily="18" charset="0"/>
                <a:cs typeface="Times New Roman" pitchFamily="18" charset="0"/>
              </a:rPr>
              <a:t>Student name: Tatiana Cebotari(2123377)</a:t>
            </a:r>
            <a:br>
              <a:rPr lang="en-GB" sz="3200" b="1" dirty="0">
                <a:latin typeface="Times New Roman" pitchFamily="18" charset="0"/>
                <a:cs typeface="Times New Roman" pitchFamily="18" charset="0"/>
              </a:rPr>
            </a:br>
            <a:br>
              <a:rPr lang="en-GB" sz="3200" b="1" dirty="0">
                <a:latin typeface="Times New Roman" pitchFamily="18" charset="0"/>
                <a:cs typeface="Times New Roman" pitchFamily="18" charset="0"/>
              </a:rPr>
            </a:br>
            <a:r>
              <a:rPr lang="en-GB" sz="3200" b="1" dirty="0">
                <a:latin typeface="Times New Roman" pitchFamily="18" charset="0"/>
                <a:cs typeface="Times New Roman" pitchFamily="18" charset="0"/>
              </a:rPr>
              <a:t>Assessment 1: Individual Presentation</a:t>
            </a:r>
            <a:br>
              <a:rPr lang="en-GB" b="1" dirty="0">
                <a:latin typeface="Times New Roman" pitchFamily="18" charset="0"/>
                <a:cs typeface="Times New Roman" pitchFamily="18" charset="0"/>
              </a:rPr>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Introduction</a:t>
            </a:r>
            <a:br>
              <a:rPr lang="en-US" sz="3200" b="1" dirty="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3857620" y="1142984"/>
            <a:ext cx="5072098" cy="5214974"/>
          </a:xfrm>
        </p:spPr>
        <p:txBody>
          <a:bodyPr>
            <a:noAutofit/>
          </a:bodyPr>
          <a:lstStyle/>
          <a:p>
            <a:pPr algn="just">
              <a:lnSpc>
                <a:spcPct val="150000"/>
              </a:lnSpc>
              <a:buNone/>
            </a:pPr>
            <a:r>
              <a:rPr lang="en-GB" sz="1800" dirty="0">
                <a:latin typeface="Times New Roman" pitchFamily="18" charset="0"/>
                <a:cs typeface="Times New Roman" pitchFamily="18" charset="0"/>
              </a:rPr>
              <a:t>This presentation has explored both short and long term talent acquisition strategies and incentive programs for the business. The chosen organisation for this is Whitbread Restaurants, which has several brands operating in the UK and globally too.</a:t>
            </a:r>
          </a:p>
          <a:p>
            <a:pPr algn="just">
              <a:lnSpc>
                <a:spcPct val="150000"/>
              </a:lnSpc>
              <a:buNone/>
            </a:pPr>
            <a:r>
              <a:rPr lang="en-GB" sz="1800" dirty="0">
                <a:latin typeface="Times New Roman" pitchFamily="18" charset="0"/>
                <a:cs typeface="Times New Roman" pitchFamily="18" charset="0"/>
              </a:rPr>
              <a:t>Around 35% of the business is trying to simplify menus, 13% is trying to reduce opening days, and 32% are trying to reduce their opening hours. However, the underlying demands of the business are being hindered by inflation and staff shortage, which is concerning for the relevant businesses (</a:t>
            </a:r>
            <a:r>
              <a:rPr lang="en-GB" sz="1800" dirty="0" err="1">
                <a:latin typeface="Times New Roman" pitchFamily="18" charset="0"/>
                <a:cs typeface="Times New Roman" pitchFamily="18" charset="0"/>
              </a:rPr>
              <a:t>Ette</a:t>
            </a:r>
            <a:r>
              <a:rPr lang="en-GB" sz="1800" dirty="0">
                <a:latin typeface="Times New Roman" pitchFamily="18" charset="0"/>
                <a:cs typeface="Times New Roman" pitchFamily="18" charset="0"/>
              </a:rPr>
              <a:t>, 2022). </a:t>
            </a:r>
            <a:endParaRPr lang="en-US" sz="1800" dirty="0">
              <a:latin typeface="Times New Roman" pitchFamily="18" charset="0"/>
              <a:cs typeface="Times New Roman" pitchFamily="18" charset="0"/>
            </a:endParaRPr>
          </a:p>
          <a:p>
            <a:pPr algn="just">
              <a:lnSpc>
                <a:spcPct val="150000"/>
              </a:lnSpc>
              <a:buNone/>
            </a:pPr>
            <a:endParaRPr lang="en-GB" sz="1800" dirty="0">
              <a:latin typeface="Times New Roman" pitchFamily="18" charset="0"/>
              <a:cs typeface="Times New Roman" pitchFamily="18" charset="0"/>
            </a:endParaRPr>
          </a:p>
          <a:p>
            <a:pPr algn="just">
              <a:lnSpc>
                <a:spcPct val="150000"/>
              </a:lnSpc>
              <a:buNone/>
            </a:pPr>
            <a:r>
              <a:rPr lang="en-GB" sz="1800" dirty="0">
                <a:latin typeface="Times New Roman" pitchFamily="18" charset="0"/>
                <a:cs typeface="Times New Roman" pitchFamily="18" charset="0"/>
              </a:rPr>
              <a:t> </a:t>
            </a:r>
            <a:br>
              <a:rPr lang="en-GB" sz="1800" b="1" dirty="0">
                <a:latin typeface="Times New Roman" pitchFamily="18" charset="0"/>
                <a:cs typeface="Times New Roman" pitchFamily="18" charset="0"/>
              </a:rPr>
            </a:br>
            <a:r>
              <a:rPr lang="en-GB" sz="1800" b="1" dirty="0">
                <a:latin typeface="Times New Roman" pitchFamily="18" charset="0"/>
                <a:cs typeface="Times New Roman" pitchFamily="18" charset="0"/>
              </a:rPr>
              <a:t> </a:t>
            </a:r>
            <a:endParaRPr lang="en-US" sz="1800" dirty="0">
              <a:latin typeface="Times New Roman" pitchFamily="18" charset="0"/>
              <a:cs typeface="Times New Roman" pitchFamily="18" charset="0"/>
            </a:endParaRPr>
          </a:p>
          <a:p>
            <a:pPr algn="just">
              <a:lnSpc>
                <a:spcPct val="150000"/>
              </a:lnSpc>
            </a:pPr>
            <a:endParaRPr lang="en-US" sz="1800" dirty="0">
              <a:latin typeface="Times New Roman" pitchFamily="18" charset="0"/>
              <a:cs typeface="Times New Roman" pitchFamily="18" charset="0"/>
            </a:endParaRPr>
          </a:p>
        </p:txBody>
      </p:sp>
      <p:pic>
        <p:nvPicPr>
          <p:cNvPr id="19458" name="Picture 2" descr="Whitbread Restaurants &amp; Premier Inn company profile - Caterer"/>
          <p:cNvPicPr>
            <a:picLocks noChangeAspect="1" noChangeArrowheads="1"/>
          </p:cNvPicPr>
          <p:nvPr/>
        </p:nvPicPr>
        <p:blipFill>
          <a:blip r:embed="rId2" cstate="print"/>
          <a:srcRect/>
          <a:stretch>
            <a:fillRect/>
          </a:stretch>
        </p:blipFill>
        <p:spPr bwMode="auto">
          <a:xfrm>
            <a:off x="428596" y="1500174"/>
            <a:ext cx="2857520" cy="28575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71472" y="4643446"/>
            <a:ext cx="2571768" cy="400110"/>
          </a:xfrm>
          <a:prstGeom prst="rect">
            <a:avLst/>
          </a:prstGeom>
          <a:noFill/>
        </p:spPr>
        <p:txBody>
          <a:bodyPr wrap="square" rtlCol="0">
            <a:spAutoFit/>
          </a:bodyPr>
          <a:lstStyle/>
          <a:p>
            <a:pPr algn="ctr"/>
            <a:r>
              <a:rPr lang="en-IN" sz="1000" dirty="0">
                <a:latin typeface="Times New Roman" pitchFamily="18" charset="0"/>
                <a:cs typeface="Times New Roman" pitchFamily="18" charset="0"/>
              </a:rPr>
              <a:t>(Source:  Inspired by </a:t>
            </a:r>
            <a:r>
              <a:rPr lang="en-GB" sz="1000" dirty="0">
                <a:solidFill>
                  <a:srgbClr val="000000"/>
                </a:solidFill>
                <a:latin typeface="Times New Roman"/>
                <a:ea typeface="Calibri"/>
              </a:rPr>
              <a:t>whitbreadcareers.com, 2023 a</a:t>
            </a:r>
            <a:endParaRPr lang="en-US" sz="10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Times New Roman" pitchFamily="18" charset="0"/>
                <a:cs typeface="Times New Roman" pitchFamily="18" charset="0"/>
              </a:rPr>
              <a:t>Importance for talent acquisition </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2928926" y="1600201"/>
            <a:ext cx="5757874" cy="3757625"/>
          </a:xfrm>
        </p:spPr>
        <p:txBody>
          <a:bodyPr>
            <a:normAutofit/>
          </a:bodyPr>
          <a:lstStyle/>
          <a:p>
            <a:pPr algn="just">
              <a:lnSpc>
                <a:spcPct val="150000"/>
              </a:lnSpc>
            </a:pPr>
            <a:r>
              <a:rPr lang="en-GB" sz="1800" dirty="0">
                <a:latin typeface="Times New Roman" pitchFamily="18" charset="0"/>
                <a:cs typeface="Times New Roman" pitchFamily="18" charset="0"/>
              </a:rPr>
              <a:t>In accordance with the 12</a:t>
            </a:r>
            <a:r>
              <a:rPr lang="en-GB" sz="1800" baseline="30000" dirty="0">
                <a:latin typeface="Times New Roman" pitchFamily="18" charset="0"/>
                <a:cs typeface="Times New Roman" pitchFamily="18" charset="0"/>
              </a:rPr>
              <a:t>th</a:t>
            </a:r>
            <a:r>
              <a:rPr lang="en-GB" sz="1800" dirty="0">
                <a:latin typeface="Times New Roman" pitchFamily="18" charset="0"/>
                <a:cs typeface="Times New Roman" pitchFamily="18" charset="0"/>
              </a:rPr>
              <a:t> edition of Future shock, it is evident that one of the pivotal challenges regarding "</a:t>
            </a:r>
            <a:r>
              <a:rPr lang="en-GB" sz="1800" b="1" i="1" dirty="0">
                <a:latin typeface="Times New Roman" pitchFamily="18" charset="0"/>
                <a:cs typeface="Times New Roman" pitchFamily="18" charset="0"/>
              </a:rPr>
              <a:t>Shaping the workforce of the future</a:t>
            </a:r>
            <a:r>
              <a:rPr lang="en-GB" sz="1800" dirty="0">
                <a:latin typeface="Times New Roman" pitchFamily="18" charset="0"/>
                <a:cs typeface="Times New Roman" pitchFamily="18" charset="0"/>
              </a:rPr>
              <a:t>”, is the lack of employees. The staff shortage has affected all the intent of the UK hospitality sector including the restaurant business to gain market space, in the post-COVID era. </a:t>
            </a:r>
            <a:endParaRPr lang="en-US" sz="1800" dirty="0">
              <a:latin typeface="Times New Roman" pitchFamily="18" charset="0"/>
              <a:cs typeface="Times New Roman" pitchFamily="18" charset="0"/>
            </a:endParaRPr>
          </a:p>
        </p:txBody>
      </p:sp>
      <p:pic>
        <p:nvPicPr>
          <p:cNvPr id="5" name="Picture 2" descr="Barlows Begin Prestigious Contract with Whitbread - Barlows"/>
          <p:cNvPicPr>
            <a:picLocks noChangeAspect="1" noChangeArrowheads="1"/>
          </p:cNvPicPr>
          <p:nvPr/>
        </p:nvPicPr>
        <p:blipFill>
          <a:blip r:embed="rId3" cstate="print"/>
          <a:srcRect/>
          <a:stretch>
            <a:fillRect/>
          </a:stretch>
        </p:blipFill>
        <p:spPr bwMode="auto">
          <a:xfrm>
            <a:off x="395536" y="4293096"/>
            <a:ext cx="4464496" cy="19777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611560" y="6453336"/>
            <a:ext cx="4643470" cy="246221"/>
          </a:xfrm>
          <a:prstGeom prst="rect">
            <a:avLst/>
          </a:prstGeom>
          <a:noFill/>
        </p:spPr>
        <p:txBody>
          <a:bodyPr wrap="square" rtlCol="0">
            <a:spAutoFit/>
          </a:bodyPr>
          <a:lstStyle/>
          <a:p>
            <a:pPr algn="ctr"/>
            <a:r>
              <a:rPr lang="en-IN" sz="1000" dirty="0">
                <a:latin typeface="Times New Roman" pitchFamily="18" charset="0"/>
                <a:cs typeface="Times New Roman" pitchFamily="18" charset="0"/>
              </a:rPr>
              <a:t>(Source: Inspired by </a:t>
            </a:r>
            <a:r>
              <a:rPr lang="en-GB" sz="1000" dirty="0">
                <a:latin typeface="Times New Roman" pitchFamily="18" charset="0"/>
                <a:cs typeface="Times New Roman" pitchFamily="18" charset="0"/>
              </a:rPr>
              <a:t>whitbreadcareers.com, 2023 a</a:t>
            </a:r>
            <a:r>
              <a:rPr lang="en-IN" sz="1000" dirty="0">
                <a:latin typeface="Times New Roman" pitchFamily="18" charset="0"/>
                <a:cs typeface="Times New Roman" pitchFamily="18" charset="0"/>
              </a:rPr>
              <a:t>)</a:t>
            </a:r>
            <a:endParaRPr lang="en-US" sz="10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latin typeface="Times New Roman" pitchFamily="18" charset="0"/>
                <a:cs typeface="Times New Roman" pitchFamily="18" charset="0"/>
              </a:rPr>
              <a:t>Talent Acquisition</a:t>
            </a:r>
            <a:br>
              <a:rPr lang="en-US" sz="3200" b="1" dirty="0">
                <a:latin typeface="Times New Roman" pitchFamily="18" charset="0"/>
                <a:cs typeface="Times New Roman" pitchFamily="18" charset="0"/>
              </a:rPr>
            </a:br>
            <a:r>
              <a:rPr lang="en-US" sz="3200" b="1" dirty="0">
                <a:latin typeface="Times New Roman" pitchFamily="18" charset="0"/>
                <a:cs typeface="Times New Roman" pitchFamily="18" charset="0"/>
              </a:rPr>
              <a:t>Short-term talent acquisition strategies</a:t>
            </a:r>
            <a:br>
              <a:rPr lang="en-US" sz="3200" b="1" dirty="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3500430" y="1214422"/>
            <a:ext cx="5104018" cy="4186253"/>
          </a:xfrm>
        </p:spPr>
        <p:txBody>
          <a:bodyPr>
            <a:noAutofit/>
          </a:bodyPr>
          <a:lstStyle/>
          <a:p>
            <a:pPr algn="just">
              <a:lnSpc>
                <a:spcPct val="150000"/>
              </a:lnSpc>
            </a:pPr>
            <a:r>
              <a:rPr lang="en-GB" sz="1800" b="1" dirty="0">
                <a:latin typeface="Times New Roman" pitchFamily="18" charset="0"/>
                <a:cs typeface="Times New Roman" pitchFamily="18" charset="0"/>
              </a:rPr>
              <a:t>Finding talented freelancers: T</a:t>
            </a:r>
            <a:r>
              <a:rPr lang="en-GB" sz="1800" dirty="0">
                <a:latin typeface="Times New Roman" pitchFamily="18" charset="0"/>
                <a:cs typeface="Times New Roman" pitchFamily="18" charset="0"/>
              </a:rPr>
              <a:t>he brand serves different places, geographic, communities and demographic, so the restaurant can have a sudden increase in work pressure, and hiring freelancers during that and make progress. According to Van den </a:t>
            </a:r>
            <a:r>
              <a:rPr lang="en-GB" sz="1800" dirty="0" err="1">
                <a:latin typeface="Times New Roman" pitchFamily="18" charset="0"/>
                <a:cs typeface="Times New Roman" pitchFamily="18" charset="0"/>
              </a:rPr>
              <a:t>Groenendaal</a:t>
            </a:r>
            <a:r>
              <a:rPr lang="en-GB" sz="1800" dirty="0">
                <a:latin typeface="Times New Roman" pitchFamily="18" charset="0"/>
                <a:cs typeface="Times New Roman" pitchFamily="18" charset="0"/>
              </a:rPr>
              <a:t> </a:t>
            </a:r>
            <a:r>
              <a:rPr lang="en-GB" sz="1800" i="1" dirty="0">
                <a:latin typeface="Times New Roman" pitchFamily="18" charset="0"/>
                <a:cs typeface="Times New Roman" pitchFamily="18" charset="0"/>
              </a:rPr>
              <a:t>et al.</a:t>
            </a:r>
            <a:r>
              <a:rPr lang="en-GB" sz="1800" dirty="0">
                <a:latin typeface="Times New Roman" pitchFamily="18" charset="0"/>
                <a:cs typeface="Times New Roman" pitchFamily="18" charset="0"/>
              </a:rPr>
              <a:t> (2023), in regards to inclusive work culture, organisations can appoint freelancers as talent. </a:t>
            </a:r>
          </a:p>
          <a:p>
            <a:pPr algn="just">
              <a:lnSpc>
                <a:spcPct val="150000"/>
              </a:lnSpc>
            </a:pPr>
            <a:r>
              <a:rPr lang="en-US" sz="1800" b="1" dirty="0">
                <a:latin typeface="Times New Roman" pitchFamily="18" charset="0"/>
                <a:cs typeface="Times New Roman" pitchFamily="18" charset="0"/>
              </a:rPr>
              <a:t>Attracting previous employees: </a:t>
            </a:r>
            <a:r>
              <a:rPr lang="en-US" sz="1800" dirty="0">
                <a:latin typeface="Times New Roman" pitchFamily="18" charset="0"/>
                <a:cs typeface="Times New Roman" pitchFamily="18" charset="0"/>
              </a:rPr>
              <a:t>A culture based on a similarity-attraction paradigm would help in developing a strong yet preferred culture, where shared values would be the intriguing driving force for collective productivity. </a:t>
            </a:r>
          </a:p>
        </p:txBody>
      </p:sp>
      <p:pic>
        <p:nvPicPr>
          <p:cNvPr id="17410" name="Picture 2" descr="Talent Acquisition Strategy in the next 5 years"/>
          <p:cNvPicPr>
            <a:picLocks noChangeAspect="1" noChangeArrowheads="1"/>
          </p:cNvPicPr>
          <p:nvPr/>
        </p:nvPicPr>
        <p:blipFill>
          <a:blip r:embed="rId3" cstate="print"/>
          <a:srcRect/>
          <a:stretch>
            <a:fillRect/>
          </a:stretch>
        </p:blipFill>
        <p:spPr bwMode="auto">
          <a:xfrm>
            <a:off x="0" y="1643050"/>
            <a:ext cx="3429023" cy="17145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285720" y="3714752"/>
            <a:ext cx="2643206" cy="369332"/>
          </a:xfrm>
          <a:prstGeom prst="rect">
            <a:avLst/>
          </a:prstGeom>
          <a:noFill/>
        </p:spPr>
        <p:txBody>
          <a:bodyPr wrap="square" rtlCol="0">
            <a:spAutoFit/>
          </a:bodyPr>
          <a:lstStyle/>
          <a:p>
            <a:r>
              <a:rPr lang="en-IN" sz="1000" dirty="0">
                <a:latin typeface="Times New Roman" pitchFamily="18" charset="0"/>
                <a:cs typeface="Times New Roman" pitchFamily="18" charset="0"/>
              </a:rPr>
              <a:t>(Source: Inspired by </a:t>
            </a:r>
            <a:r>
              <a:rPr lang="en-GB" sz="1000" dirty="0" err="1">
                <a:latin typeface="Times New Roman" pitchFamily="18" charset="0"/>
                <a:cs typeface="Times New Roman" pitchFamily="18" charset="0"/>
              </a:rPr>
              <a:t>Groenendaal</a:t>
            </a:r>
            <a:r>
              <a:rPr lang="en-IN" sz="1000" dirty="0">
                <a:latin typeface="Times New Roman" pitchFamily="18" charset="0"/>
                <a:cs typeface="Times New Roman" pitchFamily="18" charset="0"/>
              </a:rPr>
              <a:t>  </a:t>
            </a:r>
            <a:r>
              <a:rPr lang="en-IN" sz="1000" i="1" dirty="0">
                <a:latin typeface="Times New Roman" pitchFamily="18" charset="0"/>
                <a:cs typeface="Times New Roman" pitchFamily="18" charset="0"/>
              </a:rPr>
              <a:t>et al</a:t>
            </a:r>
            <a:r>
              <a:rPr lang="en-IN" sz="1000" dirty="0">
                <a:latin typeface="Times New Roman" pitchFamily="18" charset="0"/>
                <a:cs typeface="Times New Roman" pitchFamily="18" charset="0"/>
              </a:rPr>
              <a:t>. 2023</a:t>
            </a:r>
            <a:r>
              <a:rPr lang="en-IN" dirty="0"/>
              <a: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Times New Roman" pitchFamily="18" charset="0"/>
                <a:cs typeface="Times New Roman" pitchFamily="18" charset="0"/>
              </a:rPr>
              <a:t>Continuation</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4143372" y="1357298"/>
            <a:ext cx="4572032" cy="4929222"/>
          </a:xfrm>
        </p:spPr>
        <p:txBody>
          <a:bodyPr>
            <a:normAutofit fontScale="70000" lnSpcReduction="20000"/>
          </a:bodyPr>
          <a:lstStyle/>
          <a:p>
            <a:pPr algn="just">
              <a:lnSpc>
                <a:spcPct val="150000"/>
              </a:lnSpc>
            </a:pPr>
            <a:r>
              <a:rPr lang="en-GB" sz="2300" b="1" dirty="0">
                <a:latin typeface="Times New Roman" pitchFamily="18" charset="0"/>
                <a:cs typeface="Times New Roman" pitchFamily="18" charset="0"/>
              </a:rPr>
              <a:t>Attending job fairs: </a:t>
            </a:r>
            <a:r>
              <a:rPr lang="en-GB" sz="2300" dirty="0">
                <a:latin typeface="Times New Roman" pitchFamily="18" charset="0"/>
                <a:cs typeface="Times New Roman" pitchFamily="18" charset="0"/>
              </a:rPr>
              <a:t>Job fairs refer to compiled space online or offline where individuals tend to attend to meet respective employers and companies tend to attend to recruit talented employees within short-term arrangements. </a:t>
            </a:r>
            <a:r>
              <a:rPr lang="en-GB" sz="2300" dirty="0">
                <a:solidFill>
                  <a:srgbClr val="000000"/>
                </a:solidFill>
                <a:latin typeface="Times New Roman"/>
                <a:ea typeface="Calibri"/>
              </a:rPr>
              <a:t>Even in the digital era, organisations tend to use the "Talent rising" model (</a:t>
            </a:r>
            <a:r>
              <a:rPr lang="en-GB" sz="2300" dirty="0" err="1">
                <a:solidFill>
                  <a:srgbClr val="000000"/>
                </a:solidFill>
                <a:latin typeface="Times New Roman"/>
                <a:ea typeface="Calibri"/>
              </a:rPr>
              <a:t>Walford</a:t>
            </a:r>
            <a:r>
              <a:rPr lang="en-GB" sz="2300" dirty="0">
                <a:solidFill>
                  <a:srgbClr val="000000"/>
                </a:solidFill>
                <a:latin typeface="Times New Roman"/>
                <a:ea typeface="Calibri"/>
              </a:rPr>
              <a:t>-Wright and Scott-Jackson,  2018). </a:t>
            </a:r>
            <a:endParaRPr lang="en-GB" sz="2300" dirty="0">
              <a:latin typeface="Times New Roman" pitchFamily="18" charset="0"/>
              <a:cs typeface="Times New Roman" pitchFamily="18" charset="0"/>
            </a:endParaRPr>
          </a:p>
          <a:p>
            <a:pPr algn="just">
              <a:lnSpc>
                <a:spcPct val="150000"/>
              </a:lnSpc>
            </a:pPr>
            <a:r>
              <a:rPr lang="en-GB" sz="2300" dirty="0">
                <a:latin typeface="Times New Roman" pitchFamily="18" charset="0"/>
                <a:cs typeface="Times New Roman" pitchFamily="18" charset="0"/>
              </a:rPr>
              <a:t>Job fairs refer to compiled space online or offline where individuals tend to attend to meet respective employers and companies tend to attend to recruit talented employees within short-term arrangements. </a:t>
            </a:r>
            <a:endParaRPr lang="en-US" sz="2300" dirty="0">
              <a:latin typeface="Times New Roman" pitchFamily="18" charset="0"/>
              <a:cs typeface="Times New Roman" pitchFamily="18" charset="0"/>
            </a:endParaRPr>
          </a:p>
          <a:p>
            <a:pPr algn="just">
              <a:lnSpc>
                <a:spcPct val="150000"/>
              </a:lnSpc>
            </a:pPr>
            <a:endParaRPr lang="en-US" sz="1800" dirty="0">
              <a:latin typeface="Times New Roman" pitchFamily="18" charset="0"/>
              <a:cs typeface="Times New Roman" pitchFamily="18" charset="0"/>
            </a:endParaRPr>
          </a:p>
        </p:txBody>
      </p:sp>
      <p:pic>
        <p:nvPicPr>
          <p:cNvPr id="14338" name="Picture 2" descr="Job fair recruitment: A planning guide for employers | Workable"/>
          <p:cNvPicPr>
            <a:picLocks noChangeAspect="1" noChangeArrowheads="1"/>
          </p:cNvPicPr>
          <p:nvPr/>
        </p:nvPicPr>
        <p:blipFill>
          <a:blip r:embed="rId3" cstate="print"/>
          <a:srcRect/>
          <a:stretch>
            <a:fillRect/>
          </a:stretch>
        </p:blipFill>
        <p:spPr bwMode="auto">
          <a:xfrm>
            <a:off x="285720" y="1714488"/>
            <a:ext cx="3714744" cy="20555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285720" y="4143380"/>
            <a:ext cx="3357586" cy="400110"/>
          </a:xfrm>
          <a:prstGeom prst="rect">
            <a:avLst/>
          </a:prstGeom>
          <a:noFill/>
        </p:spPr>
        <p:txBody>
          <a:bodyPr wrap="square" rtlCol="0">
            <a:spAutoFit/>
          </a:bodyPr>
          <a:lstStyle/>
          <a:p>
            <a:pPr algn="ctr"/>
            <a:r>
              <a:rPr lang="en-IN" sz="1000" dirty="0">
                <a:latin typeface="Times New Roman" pitchFamily="18" charset="0"/>
                <a:cs typeface="Times New Roman" pitchFamily="18" charset="0"/>
              </a:rPr>
              <a:t>(Source: Concept inspired by </a:t>
            </a:r>
            <a:r>
              <a:rPr lang="en-GB" sz="1000" dirty="0" err="1">
                <a:latin typeface="Times New Roman" pitchFamily="18" charset="0"/>
                <a:cs typeface="Times New Roman" pitchFamily="18" charset="0"/>
              </a:rPr>
              <a:t>Walford</a:t>
            </a:r>
            <a:r>
              <a:rPr lang="en-GB" sz="1000" dirty="0">
                <a:latin typeface="Times New Roman" pitchFamily="18" charset="0"/>
                <a:cs typeface="Times New Roman" pitchFamily="18" charset="0"/>
              </a:rPr>
              <a:t>-Wright and Scott-Jackson,  2018</a:t>
            </a:r>
            <a:r>
              <a:rPr lang="en-IN" sz="1000" dirty="0">
                <a:latin typeface="Times New Roman" pitchFamily="18" charset="0"/>
                <a:cs typeface="Times New Roman" pitchFamily="18" charset="0"/>
              </a:rPr>
              <a:t>)</a:t>
            </a:r>
            <a:endParaRPr lang="en-US" sz="10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Times New Roman" pitchFamily="18" charset="0"/>
                <a:cs typeface="Times New Roman" pitchFamily="18" charset="0"/>
              </a:rPr>
              <a:t>Long-term talent acquisition</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0" y="1285860"/>
            <a:ext cx="6143636" cy="5000660"/>
          </a:xfrm>
        </p:spPr>
        <p:txBody>
          <a:bodyPr>
            <a:noAutofit/>
          </a:bodyPr>
          <a:lstStyle/>
          <a:p>
            <a:pPr algn="just">
              <a:lnSpc>
                <a:spcPct val="150000"/>
              </a:lnSpc>
            </a:pPr>
            <a:r>
              <a:rPr lang="en-GB" sz="1800" b="1" i="1" dirty="0">
                <a:latin typeface="Times New Roman" pitchFamily="18" charset="0"/>
                <a:cs typeface="Times New Roman" pitchFamily="18" charset="0"/>
              </a:rPr>
              <a:t>Direct recruitment: </a:t>
            </a:r>
            <a:r>
              <a:rPr lang="en-GB" sz="1800" dirty="0">
                <a:latin typeface="Times New Roman" pitchFamily="18" charset="0"/>
                <a:cs typeface="Times New Roman" pitchFamily="18" charset="0"/>
              </a:rPr>
              <a:t> In general, individual and employers gets in contact, and then an organised process follows, which helped in recruiting employees, and their job roles are aligned with the organisational goals and objectives.</a:t>
            </a:r>
            <a:r>
              <a:rPr lang="en-US" sz="1800" dirty="0">
                <a:latin typeface="Times New Roman" pitchFamily="18" charset="0"/>
                <a:cs typeface="Times New Roman" pitchFamily="18" charset="0"/>
              </a:rPr>
              <a:t> </a:t>
            </a:r>
            <a:r>
              <a:rPr lang="en-GB" sz="1800" dirty="0">
                <a:latin typeface="Times New Roman" pitchFamily="18" charset="0"/>
                <a:cs typeface="Times New Roman" pitchFamily="18" charset="0"/>
              </a:rPr>
              <a:t>In modern times, organisations tend to use e-HRM </a:t>
            </a:r>
            <a:r>
              <a:rPr lang="en-GB" sz="1800" dirty="0" err="1">
                <a:latin typeface="Times New Roman" pitchFamily="18" charset="0"/>
                <a:cs typeface="Times New Roman" pitchFamily="18" charset="0"/>
              </a:rPr>
              <a:t>andLinkedIn</a:t>
            </a:r>
            <a:r>
              <a:rPr lang="en-GB" sz="1800" dirty="0">
                <a:latin typeface="Times New Roman" pitchFamily="18" charset="0"/>
                <a:cs typeface="Times New Roman" pitchFamily="18" charset="0"/>
              </a:rPr>
              <a:t> to acquire talent in the long-term sense </a:t>
            </a:r>
            <a:r>
              <a:rPr lang="en-GB" sz="1800" dirty="0">
                <a:solidFill>
                  <a:srgbClr val="000000"/>
                </a:solidFill>
                <a:latin typeface="Times New Roman" pitchFamily="18" charset="0"/>
                <a:ea typeface="Calibri"/>
                <a:cs typeface="Times New Roman" pitchFamily="18" charset="0"/>
              </a:rPr>
              <a:t>(Johnson </a:t>
            </a:r>
            <a:r>
              <a:rPr lang="en-GB" sz="1800" i="1" dirty="0">
                <a:solidFill>
                  <a:srgbClr val="000000"/>
                </a:solidFill>
                <a:latin typeface="Times New Roman" pitchFamily="18" charset="0"/>
                <a:ea typeface="Calibri"/>
                <a:cs typeface="Times New Roman" pitchFamily="18" charset="0"/>
              </a:rPr>
              <a:t>et al.</a:t>
            </a:r>
            <a:r>
              <a:rPr lang="en-GB" sz="1800" dirty="0">
                <a:solidFill>
                  <a:srgbClr val="000000"/>
                </a:solidFill>
                <a:latin typeface="Times New Roman" pitchFamily="18" charset="0"/>
                <a:ea typeface="Calibri"/>
                <a:cs typeface="Times New Roman" pitchFamily="18" charset="0"/>
              </a:rPr>
              <a:t>, 2020)</a:t>
            </a:r>
            <a:endParaRPr lang="en-US" sz="1800" dirty="0">
              <a:latin typeface="Times New Roman" pitchFamily="18" charset="0"/>
              <a:cs typeface="Times New Roman" pitchFamily="18" charset="0"/>
            </a:endParaRPr>
          </a:p>
          <a:p>
            <a:pPr algn="just">
              <a:lnSpc>
                <a:spcPct val="150000"/>
              </a:lnSpc>
            </a:pPr>
            <a:r>
              <a:rPr lang="en-GB" sz="1800" b="1" i="1" dirty="0">
                <a:latin typeface="Times New Roman" pitchFamily="18" charset="0"/>
                <a:cs typeface="Times New Roman" pitchFamily="18" charset="0"/>
              </a:rPr>
              <a:t>Internship program: </a:t>
            </a:r>
            <a:r>
              <a:rPr lang="en-GB" sz="1800" dirty="0">
                <a:latin typeface="Times New Roman" pitchFamily="18" charset="0"/>
                <a:cs typeface="Times New Roman" pitchFamily="18" charset="0"/>
              </a:rPr>
              <a:t>These programs can help in providing practical and specified education to perform for the respective organisation. It is a long-term process, which helps in identifying potential talents and then offer them fellowships or scholarships through several internship programs (Fraser and </a:t>
            </a:r>
            <a:r>
              <a:rPr lang="en-GB" sz="1800" dirty="0" err="1">
                <a:latin typeface="Times New Roman" pitchFamily="18" charset="0"/>
                <a:cs typeface="Times New Roman" pitchFamily="18" charset="0"/>
              </a:rPr>
              <a:t>Mancl</a:t>
            </a:r>
            <a:r>
              <a:rPr lang="en-GB" sz="1800" dirty="0">
                <a:latin typeface="Times New Roman" pitchFamily="18" charset="0"/>
                <a:cs typeface="Times New Roman" pitchFamily="18" charset="0"/>
              </a:rPr>
              <a:t>, 2021). </a:t>
            </a:r>
            <a:endParaRPr lang="en-US" sz="1800" dirty="0">
              <a:latin typeface="Times New Roman" pitchFamily="18" charset="0"/>
              <a:cs typeface="Times New Roman" pitchFamily="18" charset="0"/>
            </a:endParaRPr>
          </a:p>
        </p:txBody>
      </p:sp>
      <p:pic>
        <p:nvPicPr>
          <p:cNvPr id="12290" name="Picture 2" descr="How to make your internship program amazing and get the best out of it: a  guide for lawyers and law firms"/>
          <p:cNvPicPr>
            <a:picLocks noChangeAspect="1" noChangeArrowheads="1"/>
          </p:cNvPicPr>
          <p:nvPr/>
        </p:nvPicPr>
        <p:blipFill>
          <a:blip r:embed="rId3" cstate="print"/>
          <a:srcRect/>
          <a:stretch>
            <a:fillRect/>
          </a:stretch>
        </p:blipFill>
        <p:spPr bwMode="auto">
          <a:xfrm>
            <a:off x="6346045" y="1357298"/>
            <a:ext cx="2797955" cy="22383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6429388" y="4000504"/>
            <a:ext cx="2500330" cy="400110"/>
          </a:xfrm>
          <a:prstGeom prst="rect">
            <a:avLst/>
          </a:prstGeom>
          <a:noFill/>
        </p:spPr>
        <p:txBody>
          <a:bodyPr wrap="square" rtlCol="0">
            <a:spAutoFit/>
          </a:bodyPr>
          <a:lstStyle/>
          <a:p>
            <a:pPr algn="ctr"/>
            <a:r>
              <a:rPr lang="en-IN" sz="1000" dirty="0">
                <a:latin typeface="Times New Roman" pitchFamily="18" charset="0"/>
                <a:cs typeface="Times New Roman" pitchFamily="18" charset="0"/>
              </a:rPr>
              <a:t>(Source: Inspired by </a:t>
            </a:r>
            <a:r>
              <a:rPr lang="en-GB" sz="1000" dirty="0">
                <a:latin typeface="Times New Roman" pitchFamily="18" charset="0"/>
                <a:cs typeface="Times New Roman" pitchFamily="18" charset="0"/>
              </a:rPr>
              <a:t>Fraser and </a:t>
            </a:r>
            <a:r>
              <a:rPr lang="en-GB" sz="1000" dirty="0" err="1">
                <a:latin typeface="Times New Roman" pitchFamily="18" charset="0"/>
                <a:cs typeface="Times New Roman" pitchFamily="18" charset="0"/>
              </a:rPr>
              <a:t>Mancl</a:t>
            </a:r>
            <a:r>
              <a:rPr lang="en-GB" sz="1000" dirty="0">
                <a:latin typeface="Times New Roman" pitchFamily="18" charset="0"/>
                <a:cs typeface="Times New Roman" pitchFamily="18" charset="0"/>
              </a:rPr>
              <a:t>, 2021</a:t>
            </a:r>
            <a:r>
              <a:rPr lang="en-IN" sz="1000" dirty="0">
                <a:latin typeface="Times New Roman" pitchFamily="18" charset="0"/>
                <a:cs typeface="Times New Roman" pitchFamily="18" charset="0"/>
              </a:rPr>
              <a:t>)</a:t>
            </a:r>
            <a:endParaRPr lang="en-US" sz="10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itchFamily="18" charset="0"/>
                <a:cs typeface="Times New Roman" pitchFamily="18" charset="0"/>
              </a:rPr>
              <a:t>Continuation</a:t>
            </a:r>
            <a:endParaRPr lang="en-US" dirty="0"/>
          </a:p>
        </p:txBody>
      </p:sp>
      <p:sp>
        <p:nvSpPr>
          <p:cNvPr id="3" name="Content Placeholder 2"/>
          <p:cNvSpPr>
            <a:spLocks noGrp="1"/>
          </p:cNvSpPr>
          <p:nvPr>
            <p:ph idx="1"/>
          </p:nvPr>
        </p:nvSpPr>
        <p:spPr>
          <a:xfrm>
            <a:off x="4214810" y="1600201"/>
            <a:ext cx="4471990" cy="3900502"/>
          </a:xfrm>
        </p:spPr>
        <p:txBody>
          <a:bodyPr>
            <a:noAutofit/>
          </a:bodyPr>
          <a:lstStyle/>
          <a:p>
            <a:pPr algn="just">
              <a:lnSpc>
                <a:spcPct val="150000"/>
              </a:lnSpc>
            </a:pPr>
            <a:r>
              <a:rPr lang="en-GB" sz="1800" b="1" i="1" dirty="0">
                <a:latin typeface="Times New Roman" pitchFamily="18" charset="0"/>
                <a:cs typeface="Times New Roman" pitchFamily="18" charset="0"/>
              </a:rPr>
              <a:t>Referral program: </a:t>
            </a:r>
            <a:r>
              <a:rPr lang="en-GB" sz="1800" dirty="0">
                <a:latin typeface="Times New Roman" pitchFamily="18" charset="0"/>
                <a:cs typeface="Times New Roman" pitchFamily="18" charset="0"/>
              </a:rPr>
              <a:t>This refers to a structured program in which the existing workforces are associated with the recruitment process, as they are asked to recommend employees for the respective organisation.</a:t>
            </a:r>
          </a:p>
          <a:p>
            <a:pPr algn="just">
              <a:lnSpc>
                <a:spcPct val="150000"/>
              </a:lnSpc>
            </a:pPr>
            <a:r>
              <a:rPr lang="en-GB" sz="1800" dirty="0">
                <a:latin typeface="Times New Roman" pitchFamily="18" charset="0"/>
                <a:cs typeface="Times New Roman" pitchFamily="18" charset="0"/>
              </a:rPr>
              <a:t>The right kind of branding can help the organisation in increasing the collective quality of the workforce's performance (</a:t>
            </a:r>
            <a:r>
              <a:rPr lang="en-GB" sz="1800" dirty="0" err="1">
                <a:latin typeface="Times New Roman" pitchFamily="18" charset="0"/>
                <a:cs typeface="Times New Roman" pitchFamily="18" charset="0"/>
              </a:rPr>
              <a:t>Pandita</a:t>
            </a:r>
            <a:r>
              <a:rPr lang="en-GB" sz="1800" dirty="0">
                <a:latin typeface="Times New Roman" pitchFamily="18" charset="0"/>
                <a:cs typeface="Times New Roman" pitchFamily="18" charset="0"/>
              </a:rPr>
              <a:t>, 2019).</a:t>
            </a:r>
            <a:endParaRPr lang="en-US" sz="1800" dirty="0">
              <a:latin typeface="Times New Roman" pitchFamily="18" charset="0"/>
              <a:cs typeface="Times New Roman" pitchFamily="18" charset="0"/>
            </a:endParaRPr>
          </a:p>
        </p:txBody>
      </p:sp>
      <p:pic>
        <p:nvPicPr>
          <p:cNvPr id="10242" name="Picture 2" descr="5 ways to maximize your referral program"/>
          <p:cNvPicPr>
            <a:picLocks noChangeAspect="1" noChangeArrowheads="1"/>
          </p:cNvPicPr>
          <p:nvPr/>
        </p:nvPicPr>
        <p:blipFill>
          <a:blip r:embed="rId3" cstate="print"/>
          <a:srcRect r="-500" b="3749"/>
          <a:stretch>
            <a:fillRect/>
          </a:stretch>
        </p:blipFill>
        <p:spPr bwMode="auto">
          <a:xfrm>
            <a:off x="500034" y="2428868"/>
            <a:ext cx="3356647" cy="19288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428596" y="4429132"/>
            <a:ext cx="3429024" cy="246221"/>
          </a:xfrm>
          <a:prstGeom prst="rect">
            <a:avLst/>
          </a:prstGeom>
          <a:noFill/>
        </p:spPr>
        <p:txBody>
          <a:bodyPr wrap="square" rtlCol="0">
            <a:spAutoFit/>
          </a:bodyPr>
          <a:lstStyle/>
          <a:p>
            <a:pPr algn="ctr"/>
            <a:r>
              <a:rPr lang="en-IN" sz="1000" dirty="0">
                <a:latin typeface="Times New Roman" pitchFamily="18" charset="0"/>
                <a:cs typeface="Times New Roman" pitchFamily="18" charset="0"/>
              </a:rPr>
              <a:t>(Source: Inspired by </a:t>
            </a:r>
            <a:r>
              <a:rPr lang="en-IN" sz="1000" dirty="0" err="1">
                <a:latin typeface="Times New Roman" pitchFamily="18" charset="0"/>
                <a:cs typeface="Times New Roman" pitchFamily="18" charset="0"/>
              </a:rPr>
              <a:t>Pandita</a:t>
            </a:r>
            <a:r>
              <a:rPr lang="en-IN" sz="1000" dirty="0">
                <a:latin typeface="Times New Roman" pitchFamily="18" charset="0"/>
                <a:cs typeface="Times New Roman" pitchFamily="18" charset="0"/>
              </a:rPr>
              <a:t>, 2019)</a:t>
            </a:r>
            <a:endParaRPr lang="en-US" sz="10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Times New Roman" pitchFamily="18" charset="0"/>
                <a:cs typeface="Times New Roman" pitchFamily="18" charset="0"/>
              </a:rPr>
              <a:t>Incentive methods for attracting potential individuals</a:t>
            </a:r>
            <a:br>
              <a:rPr lang="en-US" sz="3200" b="1" dirty="0">
                <a:latin typeface="Times New Roman" pitchFamily="18" charset="0"/>
                <a:cs typeface="Times New Roman" pitchFamily="18" charset="0"/>
              </a:rPr>
            </a:b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1"/>
            <a:ext cx="5114932" cy="4472006"/>
          </a:xfrm>
        </p:spPr>
        <p:txBody>
          <a:bodyPr>
            <a:normAutofit/>
          </a:bodyPr>
          <a:lstStyle/>
          <a:p>
            <a:pPr algn="ctr">
              <a:lnSpc>
                <a:spcPct val="150000"/>
              </a:lnSpc>
              <a:buNone/>
            </a:pPr>
            <a:r>
              <a:rPr lang="en-US" sz="1800" dirty="0">
                <a:latin typeface="Times New Roman" pitchFamily="18" charset="0"/>
                <a:cs typeface="Times New Roman" pitchFamily="18" charset="0"/>
              </a:rPr>
              <a:t>Monetary incentives</a:t>
            </a:r>
          </a:p>
          <a:p>
            <a:pPr algn="just">
              <a:lnSpc>
                <a:spcPct val="150000"/>
              </a:lnSpc>
              <a:buNone/>
            </a:pPr>
            <a:r>
              <a:rPr lang="en-GB" sz="1800" b="1" i="1" dirty="0">
                <a:latin typeface="Times New Roman" pitchFamily="18" charset="0"/>
                <a:cs typeface="Times New Roman" pitchFamily="18" charset="0"/>
              </a:rPr>
              <a:t>Scheduled bonuses:</a:t>
            </a:r>
            <a:r>
              <a:rPr lang="en-GB" sz="1800" dirty="0">
                <a:latin typeface="Times New Roman" pitchFamily="18" charset="0"/>
                <a:cs typeface="Times New Roman" pitchFamily="18" charset="0"/>
              </a:rPr>
              <a:t> Monetary bonuses in the form of schedule or project bonus has a direct linkage with motivation for the employees (NP and DHANALAKSHMI, 2019).  </a:t>
            </a:r>
          </a:p>
          <a:p>
            <a:pPr algn="just">
              <a:lnSpc>
                <a:spcPct val="150000"/>
              </a:lnSpc>
              <a:buNone/>
            </a:pPr>
            <a:r>
              <a:rPr lang="en-GB" sz="1800" b="1" i="1" dirty="0">
                <a:latin typeface="Times New Roman" pitchFamily="18" charset="0"/>
                <a:cs typeface="Times New Roman" pitchFamily="18" charset="0"/>
              </a:rPr>
              <a:t>Profit sharing: </a:t>
            </a:r>
            <a:r>
              <a:rPr lang="en-GB" sz="1800" dirty="0">
                <a:latin typeface="Times New Roman" pitchFamily="18" charset="0"/>
                <a:cs typeface="Times New Roman" pitchFamily="18" charset="0"/>
              </a:rPr>
              <a:t>In general, this refers to the pension plan, which assures the employees, a share of the organisational annual or quarterly profit (</a:t>
            </a:r>
            <a:r>
              <a:rPr lang="en-GB" sz="1800" dirty="0" err="1">
                <a:latin typeface="Times New Roman" pitchFamily="18" charset="0"/>
                <a:cs typeface="Times New Roman" pitchFamily="18" charset="0"/>
              </a:rPr>
              <a:t>Ngwa</a:t>
            </a:r>
            <a:r>
              <a:rPr lang="en-GB" sz="1800" dirty="0">
                <a:latin typeface="Times New Roman" pitchFamily="18" charset="0"/>
                <a:cs typeface="Times New Roman" pitchFamily="18" charset="0"/>
              </a:rPr>
              <a:t> </a:t>
            </a:r>
            <a:r>
              <a:rPr lang="en-GB" sz="1800" i="1" dirty="0">
                <a:latin typeface="Times New Roman" pitchFamily="18" charset="0"/>
                <a:cs typeface="Times New Roman" pitchFamily="18" charset="0"/>
              </a:rPr>
              <a:t>et al.</a:t>
            </a:r>
            <a:r>
              <a:rPr lang="en-GB" sz="1800" dirty="0">
                <a:latin typeface="Times New Roman" pitchFamily="18" charset="0"/>
                <a:cs typeface="Times New Roman" pitchFamily="18" charset="0"/>
              </a:rPr>
              <a:t>, 2019).</a:t>
            </a:r>
            <a:endParaRPr lang="en-US" sz="1800" dirty="0">
              <a:latin typeface="Times New Roman" pitchFamily="18" charset="0"/>
              <a:cs typeface="Times New Roman" pitchFamily="18" charset="0"/>
            </a:endParaRPr>
          </a:p>
        </p:txBody>
      </p:sp>
      <p:pic>
        <p:nvPicPr>
          <p:cNvPr id="8194" name="Picture 2" descr="16 Types of Bonus Every Employee should be Entitled To"/>
          <p:cNvPicPr>
            <a:picLocks noChangeAspect="1" noChangeArrowheads="1"/>
          </p:cNvPicPr>
          <p:nvPr/>
        </p:nvPicPr>
        <p:blipFill>
          <a:blip r:embed="rId3" cstate="print"/>
          <a:srcRect r="13098" b="1437"/>
          <a:stretch>
            <a:fillRect/>
          </a:stretch>
        </p:blipFill>
        <p:spPr bwMode="auto">
          <a:xfrm>
            <a:off x="5715008" y="2143116"/>
            <a:ext cx="3143272" cy="20097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786446" y="4500570"/>
            <a:ext cx="3071834" cy="246221"/>
          </a:xfrm>
          <a:prstGeom prst="rect">
            <a:avLst/>
          </a:prstGeom>
          <a:noFill/>
        </p:spPr>
        <p:txBody>
          <a:bodyPr wrap="square" rtlCol="0">
            <a:spAutoFit/>
          </a:bodyPr>
          <a:lstStyle/>
          <a:p>
            <a:pPr algn="ctr"/>
            <a:r>
              <a:rPr lang="en-IN" sz="1000" dirty="0">
                <a:latin typeface="Times New Roman" pitchFamily="18" charset="0"/>
                <a:cs typeface="Times New Roman" pitchFamily="18" charset="0"/>
              </a:rPr>
              <a:t>(Source: Inspired by</a:t>
            </a:r>
            <a:r>
              <a:rPr lang="en-GB" sz="1000" dirty="0">
                <a:latin typeface="Times New Roman" pitchFamily="18" charset="0"/>
                <a:cs typeface="Times New Roman" pitchFamily="18" charset="0"/>
              </a:rPr>
              <a:t> NP and DHANALAKSHMI, 2019</a:t>
            </a:r>
            <a:r>
              <a:rPr lang="en-IN" sz="1000" dirty="0">
                <a:latin typeface="Times New Roman" pitchFamily="18" charset="0"/>
                <a:cs typeface="Times New Roman" pitchFamily="18" charset="0"/>
              </a:rPr>
              <a:t>)</a:t>
            </a:r>
            <a:endParaRPr lang="en-US" sz="10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Non-monetary incentives</a:t>
            </a:r>
            <a:br>
              <a:rPr lang="en-US" sz="3200" b="1" dirty="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4714876" y="1600201"/>
            <a:ext cx="3971924" cy="4114816"/>
          </a:xfrm>
        </p:spPr>
        <p:txBody>
          <a:bodyPr>
            <a:normAutofit lnSpcReduction="10000"/>
          </a:bodyPr>
          <a:lstStyle/>
          <a:p>
            <a:pPr algn="just">
              <a:lnSpc>
                <a:spcPct val="150000"/>
              </a:lnSpc>
            </a:pPr>
            <a:r>
              <a:rPr lang="en-GB" sz="1800" b="1" i="1" dirty="0">
                <a:latin typeface="Times New Roman" pitchFamily="18" charset="0"/>
                <a:cs typeface="Times New Roman" pitchFamily="18" charset="0"/>
              </a:rPr>
              <a:t>Flexible working </a:t>
            </a:r>
            <a:r>
              <a:rPr lang="en-GB" sz="1800" dirty="0">
                <a:latin typeface="Times New Roman" pitchFamily="18" charset="0"/>
                <a:cs typeface="Times New Roman" pitchFamily="18" charset="0"/>
              </a:rPr>
              <a:t>could be utilised as an incentive, as it helps in moralising employees and has a direct impact on the employee intent. </a:t>
            </a:r>
          </a:p>
          <a:p>
            <a:pPr algn="just">
              <a:lnSpc>
                <a:spcPct val="150000"/>
              </a:lnSpc>
            </a:pPr>
            <a:r>
              <a:rPr lang="en-GB" sz="1800" b="1" i="1" dirty="0">
                <a:latin typeface="Times New Roman" pitchFamily="18" charset="0"/>
                <a:cs typeface="Times New Roman" pitchFamily="18" charset="0"/>
              </a:rPr>
              <a:t>Promotion </a:t>
            </a:r>
            <a:r>
              <a:rPr lang="en-GB" sz="1800" dirty="0">
                <a:latin typeface="Times New Roman" pitchFamily="18" charset="0"/>
                <a:cs typeface="Times New Roman" pitchFamily="18" charset="0"/>
              </a:rPr>
              <a:t>is one of the harbinger elements of professional incentives, as organisation tend to recognise good work through this along with employees gets motivated to deliver better work (</a:t>
            </a:r>
            <a:r>
              <a:rPr lang="en-GB" sz="1800" dirty="0">
                <a:solidFill>
                  <a:srgbClr val="000000"/>
                </a:solidFill>
                <a:latin typeface="Times New Roman"/>
                <a:ea typeface="Calibri"/>
              </a:rPr>
              <a:t>Burgin, 2023</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p:txBody>
      </p:sp>
      <p:pic>
        <p:nvPicPr>
          <p:cNvPr id="7170" name="Picture 2" descr="5 Important Reasons To Start Offering Flexible Working Hours"/>
          <p:cNvPicPr>
            <a:picLocks noChangeAspect="1" noChangeArrowheads="1"/>
          </p:cNvPicPr>
          <p:nvPr/>
        </p:nvPicPr>
        <p:blipFill>
          <a:blip r:embed="rId3" cstate="print"/>
          <a:srcRect/>
          <a:stretch>
            <a:fillRect/>
          </a:stretch>
        </p:blipFill>
        <p:spPr bwMode="auto">
          <a:xfrm>
            <a:off x="285720" y="1857364"/>
            <a:ext cx="3939443" cy="22097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00034" y="4357694"/>
            <a:ext cx="3429024" cy="246221"/>
          </a:xfrm>
          <a:prstGeom prst="rect">
            <a:avLst/>
          </a:prstGeom>
          <a:noFill/>
        </p:spPr>
        <p:txBody>
          <a:bodyPr wrap="square" rtlCol="0">
            <a:spAutoFit/>
          </a:bodyPr>
          <a:lstStyle/>
          <a:p>
            <a:pPr algn="ctr"/>
            <a:r>
              <a:rPr lang="en-IN" sz="1000" dirty="0">
                <a:latin typeface="Times New Roman" pitchFamily="18" charset="0"/>
                <a:cs typeface="Times New Roman" pitchFamily="18" charset="0"/>
              </a:rPr>
              <a:t>(Source: Inspired by Burgin, 2023 )</a:t>
            </a:r>
            <a:endParaRPr lang="en-US" sz="10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Times New Roman" pitchFamily="18" charset="0"/>
                <a:cs typeface="Times New Roman" pitchFamily="18" charset="0"/>
              </a:rPr>
              <a:t>Conclusion</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1"/>
            <a:ext cx="8229600" cy="2471742"/>
          </a:xfrm>
        </p:spPr>
        <p:txBody>
          <a:bodyPr>
            <a:normAutofit/>
          </a:bodyPr>
          <a:lstStyle/>
          <a:p>
            <a:pPr algn="just">
              <a:lnSpc>
                <a:spcPct val="150000"/>
              </a:lnSpc>
              <a:buNone/>
            </a:pPr>
            <a:r>
              <a:rPr lang="en-IN" sz="1800" dirty="0">
                <a:latin typeface="Times New Roman" pitchFamily="18" charset="0"/>
                <a:cs typeface="Times New Roman" pitchFamily="18" charset="0"/>
              </a:rPr>
              <a:t>This presentation evidently discusses the importance of  Talent acquisition and workforce development in the recent times, as the industry is going through staff shortage.  In addition, short and long both kinds of acquisition strategy is explored. Furthermore incentive programs are also explained along with discussion regarding the practices impact on the business of restaurants like Whitbread UK. </a:t>
            </a:r>
            <a:endParaRPr lang="en-US" sz="18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References</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20000"/>
          </a:bodyPr>
          <a:lstStyle/>
          <a:p>
            <a:pPr algn="just">
              <a:lnSpc>
                <a:spcPct val="150000"/>
              </a:lnSpc>
            </a:pPr>
            <a:r>
              <a:rPr lang="en-US" sz="2000" dirty="0" err="1">
                <a:latin typeface="Times New Roman" pitchFamily="18" charset="0"/>
                <a:cs typeface="Times New Roman" pitchFamily="18" charset="0"/>
              </a:rPr>
              <a:t>Alashmawy</a:t>
            </a:r>
            <a:r>
              <a:rPr lang="en-US" sz="2000" dirty="0">
                <a:latin typeface="Times New Roman" pitchFamily="18" charset="0"/>
                <a:cs typeface="Times New Roman" pitchFamily="18" charset="0"/>
              </a:rPr>
              <a:t>, A. and </a:t>
            </a:r>
            <a:r>
              <a:rPr lang="en-US" sz="2000" dirty="0" err="1">
                <a:latin typeface="Times New Roman" pitchFamily="18" charset="0"/>
                <a:cs typeface="Times New Roman" pitchFamily="18" charset="0"/>
              </a:rPr>
              <a:t>Yazdanifard</a:t>
            </a:r>
            <a:r>
              <a:rPr lang="en-US" sz="2000" dirty="0">
                <a:latin typeface="Times New Roman" pitchFamily="18" charset="0"/>
                <a:cs typeface="Times New Roman" pitchFamily="18" charset="0"/>
              </a:rPr>
              <a:t>, R., 2019. A review of the role of marketing in recruitment and talent acquisition. International Journal of Management, Accounting and Economics, 6(7), pp.569-581.</a:t>
            </a:r>
          </a:p>
          <a:p>
            <a:pPr algn="just">
              <a:lnSpc>
                <a:spcPct val="150000"/>
              </a:lnSpc>
            </a:pPr>
            <a:r>
              <a:rPr lang="en-US" sz="2000" dirty="0" err="1">
                <a:latin typeface="Times New Roman" pitchFamily="18" charset="0"/>
                <a:cs typeface="Times New Roman" pitchFamily="18" charset="0"/>
              </a:rPr>
              <a:t>Barlage</a:t>
            </a:r>
            <a:r>
              <a:rPr lang="en-US" sz="2000" dirty="0">
                <a:latin typeface="Times New Roman" pitchFamily="18" charset="0"/>
                <a:cs typeface="Times New Roman" pitchFamily="18" charset="0"/>
              </a:rPr>
              <a:t>, M., van den Born, A. and van </a:t>
            </a:r>
            <a:r>
              <a:rPr lang="en-US" sz="2000" dirty="0" err="1">
                <a:latin typeface="Times New Roman" pitchFamily="18" charset="0"/>
                <a:cs typeface="Times New Roman" pitchFamily="18" charset="0"/>
              </a:rPr>
              <a:t>Witteloostuijn</a:t>
            </a:r>
            <a:r>
              <a:rPr lang="en-US" sz="2000" dirty="0">
                <a:latin typeface="Times New Roman" pitchFamily="18" charset="0"/>
                <a:cs typeface="Times New Roman" pitchFamily="18" charset="0"/>
              </a:rPr>
              <a:t>, A., 2019. The needs of freelancers and the characteristics of ‘gigs’: Creating beneficial relations between freelancers and their hiring organizations. Emerald Open Research, 1, p.8.</a:t>
            </a:r>
          </a:p>
          <a:p>
            <a:pPr algn="just">
              <a:lnSpc>
                <a:spcPct val="150000"/>
              </a:lnSpc>
            </a:pPr>
            <a:r>
              <a:rPr lang="en-US" sz="2000" dirty="0">
                <a:latin typeface="Times New Roman" pitchFamily="18" charset="0"/>
                <a:cs typeface="Times New Roman" pitchFamily="18" charset="0"/>
              </a:rPr>
              <a:t>Burgin, K., 2023.  How Your New Restaurant Training Supervisor Can Make it Happen! [Online] Available at: https://www.kenburgin.com.au/productivity-cost-control/kitchen-management/what-your-restaurant-training-supervisor-can-do-to-make-it-happen/ [Accessed 21 March 2023]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Thank you Vectors &amp; Illustrations for Free Download | Freepik"/>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204</TotalTime>
  <Words>3021</Words>
  <Application>Microsoft Office PowerPoint</Application>
  <PresentationFormat>On-screen Show (4:3)</PresentationFormat>
  <Paragraphs>83</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BA Business Management  Modul: Managing People Modul code: LCBB5004  Lecturer: Piyumika Kithulgoda Gamage  Student name: Tatiana Cebotari(2123377)  Assessment 1: Individual Presentation </vt:lpstr>
      <vt:lpstr>Introduction </vt:lpstr>
      <vt:lpstr>Importance for talent acquisition </vt:lpstr>
      <vt:lpstr>Talent Acquisition Short-term talent acquisition strategies </vt:lpstr>
      <vt:lpstr>Continuation</vt:lpstr>
      <vt:lpstr>Long-term talent acquisition </vt:lpstr>
      <vt:lpstr>Continuation</vt:lpstr>
      <vt:lpstr>Incentive methods for attracting potential individuals </vt:lpstr>
      <vt:lpstr>Non-monetary incentives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Modul: Managing People Modul code: LCBB5004  Lecturer: Piyumika Kithulgoda Gamage  Student name: Tatiana Cebotari(2123377)  Assessment 1: Individual Presentation </dc:title>
  <dc:creator>Admin;Tatiana</dc:creator>
  <cp:lastModifiedBy>tatiana cebotari</cp:lastModifiedBy>
  <cp:revision>1</cp:revision>
  <dcterms:created xsi:type="dcterms:W3CDTF">2023-03-21T19:45:13Z</dcterms:created>
  <dcterms:modified xsi:type="dcterms:W3CDTF">2023-04-01T18:18:40Z</dcterms:modified>
</cp:coreProperties>
</file>