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7"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B7EAD9-B86C-4858-95F0-05EFF39BBB8C}" v="23" dt="2026-07-01T19:30:54.3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1906" y="-2285"/>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ybron" userId="3c5021818c4ae8fa" providerId="LiveId" clId="{DE22E557-3CFF-42C4-896C-81530058F27D}"/>
    <pc:docChg chg="custSel delSld modSld">
      <pc:chgData name="James Wybron" userId="3c5021818c4ae8fa" providerId="LiveId" clId="{DE22E557-3CFF-42C4-896C-81530058F27D}" dt="2026-07-01T19:31:32.804" v="581" actId="313"/>
      <pc:docMkLst>
        <pc:docMk/>
      </pc:docMkLst>
      <pc:sldChg chg="addSp delSp modSp mod">
        <pc:chgData name="James Wybron" userId="3c5021818c4ae8fa" providerId="LiveId" clId="{DE22E557-3CFF-42C4-896C-81530058F27D}" dt="2026-07-01T19:31:32.804" v="581" actId="313"/>
        <pc:sldMkLst>
          <pc:docMk/>
          <pc:sldMk cId="3924774051" sldId="257"/>
        </pc:sldMkLst>
        <pc:spChg chg="add mod">
          <ac:chgData name="James Wybron" userId="3c5021818c4ae8fa" providerId="LiveId" clId="{DE22E557-3CFF-42C4-896C-81530058F27D}" dt="2026-07-01T19:31:32.804" v="581" actId="313"/>
          <ac:spMkLst>
            <pc:docMk/>
            <pc:sldMk cId="3924774051" sldId="257"/>
            <ac:spMk id="5" creationId="{D9054FE7-20C3-0BC2-4A59-794368CBCA0A}"/>
          </ac:spMkLst>
        </pc:spChg>
        <pc:spChg chg="mod">
          <ac:chgData name="James Wybron" userId="3c5021818c4ae8fa" providerId="LiveId" clId="{DE22E557-3CFF-42C4-896C-81530058F27D}" dt="2026-06-28T14:58:33.261" v="66" actId="20577"/>
          <ac:spMkLst>
            <pc:docMk/>
            <pc:sldMk cId="3924774051" sldId="257"/>
            <ac:spMk id="7" creationId="{00000000-0000-0000-0000-000000000000}"/>
          </ac:spMkLst>
        </pc:spChg>
        <pc:spChg chg="del">
          <ac:chgData name="James Wybron" userId="3c5021818c4ae8fa" providerId="LiveId" clId="{DE22E557-3CFF-42C4-896C-81530058F27D}" dt="2026-07-01T19:22:03.953" v="71" actId="21"/>
          <ac:spMkLst>
            <pc:docMk/>
            <pc:sldMk cId="3924774051" sldId="257"/>
            <ac:spMk id="13" creationId="{00000000-0000-0000-0000-000000000000}"/>
          </ac:spMkLst>
        </pc:spChg>
        <pc:spChg chg="mod">
          <ac:chgData name="James Wybron" userId="3c5021818c4ae8fa" providerId="LiveId" clId="{DE22E557-3CFF-42C4-896C-81530058F27D}" dt="2026-07-01T19:28:43.083" v="525" actId="1076"/>
          <ac:spMkLst>
            <pc:docMk/>
            <pc:sldMk cId="3924774051" sldId="257"/>
            <ac:spMk id="23" creationId="{00000000-0000-0000-0000-000000000000}"/>
          </ac:spMkLst>
        </pc:spChg>
        <pc:spChg chg="mod">
          <ac:chgData name="James Wybron" userId="3c5021818c4ae8fa" providerId="LiveId" clId="{DE22E557-3CFF-42C4-896C-81530058F27D}" dt="2026-07-01T19:28:52.548" v="527" actId="1076"/>
          <ac:spMkLst>
            <pc:docMk/>
            <pc:sldMk cId="3924774051" sldId="257"/>
            <ac:spMk id="48" creationId="{00000000-0000-0000-0000-000000000000}"/>
          </ac:spMkLst>
        </pc:spChg>
        <pc:spChg chg="mod">
          <ac:chgData name="James Wybron" userId="3c5021818c4ae8fa" providerId="LiveId" clId="{DE22E557-3CFF-42C4-896C-81530058F27D}" dt="2026-07-01T19:30:49.136" v="576" actId="1076"/>
          <ac:spMkLst>
            <pc:docMk/>
            <pc:sldMk cId="3924774051" sldId="257"/>
            <ac:spMk id="50" creationId="{00000000-0000-0000-0000-000000000000}"/>
          </ac:spMkLst>
        </pc:spChg>
        <pc:spChg chg="del">
          <ac:chgData name="James Wybron" userId="3c5021818c4ae8fa" providerId="LiveId" clId="{DE22E557-3CFF-42C4-896C-81530058F27D}" dt="2026-07-01T19:25:42.386" v="194" actId="21"/>
          <ac:spMkLst>
            <pc:docMk/>
            <pc:sldMk cId="3924774051" sldId="257"/>
            <ac:spMk id="53" creationId="{00000000-0000-0000-0000-000000000000}"/>
          </ac:spMkLst>
        </pc:spChg>
        <pc:spChg chg="mod">
          <ac:chgData name="James Wybron" userId="3c5021818c4ae8fa" providerId="LiveId" clId="{DE22E557-3CFF-42C4-896C-81530058F27D}" dt="2026-07-01T19:30:54.316" v="577" actId="1076"/>
          <ac:spMkLst>
            <pc:docMk/>
            <pc:sldMk cId="3924774051" sldId="257"/>
            <ac:spMk id="54" creationId="{00000000-0000-0000-0000-000000000000}"/>
          </ac:spMkLst>
        </pc:spChg>
        <pc:spChg chg="del mod">
          <ac:chgData name="James Wybron" userId="3c5021818c4ae8fa" providerId="LiveId" clId="{DE22E557-3CFF-42C4-896C-81530058F27D}" dt="2026-07-01T19:23:52.837" v="187" actId="21"/>
          <ac:spMkLst>
            <pc:docMk/>
            <pc:sldMk cId="3924774051" sldId="257"/>
            <ac:spMk id="58" creationId="{00000000-0000-0000-0000-000000000000}"/>
          </ac:spMkLst>
        </pc:spChg>
        <pc:spChg chg="del mod">
          <ac:chgData name="James Wybron" userId="3c5021818c4ae8fa" providerId="LiveId" clId="{DE22E557-3CFF-42C4-896C-81530058F27D}" dt="2026-07-01T19:21:54.351" v="70"/>
          <ac:spMkLst>
            <pc:docMk/>
            <pc:sldMk cId="3924774051" sldId="257"/>
            <ac:spMk id="60" creationId="{00000000-0000-0000-0000-000000000000}"/>
          </ac:spMkLst>
        </pc:spChg>
        <pc:graphicFrameChg chg="del">
          <ac:chgData name="James Wybron" userId="3c5021818c4ae8fa" providerId="LiveId" clId="{DE22E557-3CFF-42C4-896C-81530058F27D}" dt="2026-07-01T19:21:39.839" v="67" actId="478"/>
          <ac:graphicFrameMkLst>
            <pc:docMk/>
            <pc:sldMk cId="3924774051" sldId="257"/>
            <ac:graphicFrameMk id="61" creationId="{00000000-0000-0000-0000-000000000000}"/>
          </ac:graphicFrameMkLst>
        </pc:graphicFrameChg>
        <pc:picChg chg="add mod">
          <ac:chgData name="James Wybron" userId="3c5021818c4ae8fa" providerId="LiveId" clId="{DE22E557-3CFF-42C4-896C-81530058F27D}" dt="2026-07-01T19:25:18.895" v="191" actId="14100"/>
          <ac:picMkLst>
            <pc:docMk/>
            <pc:sldMk cId="3924774051" sldId="257"/>
            <ac:picMk id="3" creationId="{62B95926-24FD-90D6-9B78-3083CE24C368}"/>
          </ac:picMkLst>
        </pc:picChg>
        <pc:picChg chg="add mod modCrop">
          <ac:chgData name="James Wybron" userId="3c5021818c4ae8fa" providerId="LiveId" clId="{DE22E557-3CFF-42C4-896C-81530058F27D}" dt="2026-07-01T19:31:12.744" v="580" actId="732"/>
          <ac:picMkLst>
            <pc:docMk/>
            <pc:sldMk cId="3924774051" sldId="257"/>
            <ac:picMk id="10" creationId="{CA22FFE0-240E-DBFA-512C-D50E91F22D85}"/>
          </ac:picMkLst>
        </pc:picChg>
        <pc:picChg chg="add mod">
          <ac:chgData name="James Wybron" userId="3c5021818c4ae8fa" providerId="LiveId" clId="{DE22E557-3CFF-42C4-896C-81530058F27D}" dt="2026-07-01T19:30:58.120" v="578" actId="14100"/>
          <ac:picMkLst>
            <pc:docMk/>
            <pc:sldMk cId="3924774051" sldId="257"/>
            <ac:picMk id="11" creationId="{5C12AB44-30EE-C125-0505-E9819F3EE68D}"/>
          </ac:picMkLst>
        </pc:picChg>
        <pc:picChg chg="add mod">
          <ac:chgData name="James Wybron" userId="3c5021818c4ae8fa" providerId="LiveId" clId="{DE22E557-3CFF-42C4-896C-81530058F27D}" dt="2026-06-28T14:58:06.851" v="18" actId="1076"/>
          <ac:picMkLst>
            <pc:docMk/>
            <pc:sldMk cId="3924774051" sldId="257"/>
            <ac:picMk id="14" creationId="{E59CDD71-E6B1-6864-0A0D-5799A5F9CB4A}"/>
          </ac:picMkLst>
        </pc:picChg>
        <pc:picChg chg="del">
          <ac:chgData name="James Wybron" userId="3c5021818c4ae8fa" providerId="LiveId" clId="{DE22E557-3CFF-42C4-896C-81530058F27D}" dt="2026-07-01T19:22:09.659" v="73" actId="478"/>
          <ac:picMkLst>
            <pc:docMk/>
            <pc:sldMk cId="3924774051" sldId="257"/>
            <ac:picMk id="40" creationId="{00000000-0000-0000-0000-000000000000}"/>
          </ac:picMkLst>
        </pc:picChg>
        <pc:picChg chg="del">
          <ac:chgData name="James Wybron" userId="3c5021818c4ae8fa" providerId="LiveId" clId="{DE22E557-3CFF-42C4-896C-81530058F27D}" dt="2026-07-01T19:22:10.966" v="74" actId="478"/>
          <ac:picMkLst>
            <pc:docMk/>
            <pc:sldMk cId="3924774051" sldId="257"/>
            <ac:picMk id="42" creationId="{00000000-0000-0000-0000-000000000000}"/>
          </ac:picMkLst>
        </pc:picChg>
        <pc:picChg chg="del">
          <ac:chgData name="James Wybron" userId="3c5021818c4ae8fa" providerId="LiveId" clId="{DE22E557-3CFF-42C4-896C-81530058F27D}" dt="2026-07-01T19:22:07.624" v="72" actId="478"/>
          <ac:picMkLst>
            <pc:docMk/>
            <pc:sldMk cId="3924774051" sldId="257"/>
            <ac:picMk id="43" creationId="{00000000-0000-0000-0000-000000000000}"/>
          </ac:picMkLst>
        </pc:picChg>
        <pc:picChg chg="del mod">
          <ac:chgData name="James Wybron" userId="3c5021818c4ae8fa" providerId="LiveId" clId="{DE22E557-3CFF-42C4-896C-81530058F27D}" dt="2026-07-01T19:26:20.059" v="249" actId="478"/>
          <ac:picMkLst>
            <pc:docMk/>
            <pc:sldMk cId="3924774051" sldId="257"/>
            <ac:picMk id="51" creationId="{00000000-0000-0000-0000-000000000000}"/>
          </ac:picMkLst>
        </pc:picChg>
        <pc:picChg chg="del">
          <ac:chgData name="James Wybron" userId="3c5021818c4ae8fa" providerId="LiveId" clId="{DE22E557-3CFF-42C4-896C-81530058F27D}" dt="2026-07-01T19:23:54.938" v="188" actId="478"/>
          <ac:picMkLst>
            <pc:docMk/>
            <pc:sldMk cId="3924774051" sldId="257"/>
            <ac:picMk id="52" creationId="{00000000-0000-0000-0000-000000000000}"/>
          </ac:picMkLst>
        </pc:picChg>
        <pc:picChg chg="del mod">
          <ac:chgData name="James Wybron" userId="3c5021818c4ae8fa" providerId="LiveId" clId="{DE22E557-3CFF-42C4-896C-81530058F27D}" dt="2026-07-01T19:23:40.560" v="185" actId="478"/>
          <ac:picMkLst>
            <pc:docMk/>
            <pc:sldMk cId="3924774051" sldId="257"/>
            <ac:picMk id="59"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7/1/2026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7/1/2026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7/1/2026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7/1/2026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charset="0"/>
                <a:ea typeface="Calibri" charset="0"/>
                <a:cs typeface="Calibri" charset="0"/>
              </a:rPr>
              <a:t>The cost savings and carbon reduction of distribution Transformers and </a:t>
            </a:r>
          </a:p>
          <a:p>
            <a:pPr>
              <a:lnSpc>
                <a:spcPct val="110000"/>
              </a:lnSpc>
              <a:spcBef>
                <a:spcPct val="0"/>
              </a:spcBef>
              <a:buNone/>
            </a:pPr>
            <a:r>
              <a:rPr lang="en-GB" altLang="en-US" sz="4800" dirty="0">
                <a:solidFill>
                  <a:srgbClr val="002060"/>
                </a:solidFill>
                <a:latin typeface="Calibri" charset="0"/>
                <a:ea typeface="Calibri" charset="0"/>
                <a:cs typeface="Calibri" charset="0"/>
              </a:rPr>
              <a:t>Energy-efficient lighting systems</a:t>
            </a:r>
          </a:p>
          <a:p>
            <a:pPr>
              <a:lnSpc>
                <a:spcPct val="110000"/>
              </a:lnSpc>
              <a:spcBef>
                <a:spcPct val="0"/>
              </a:spcBef>
              <a:buNone/>
            </a:pPr>
            <a:r>
              <a:rPr lang="en-GB" altLang="en-US" sz="4000" b="1" dirty="0">
                <a:solidFill>
                  <a:srgbClr val="002060"/>
                </a:solidFill>
                <a:latin typeface="Calibri" charset="0"/>
                <a:ea typeface="Calibri" charset="0"/>
                <a:cs typeface="Calibri" charset="0"/>
              </a:rPr>
              <a:t>James Wybron</a:t>
            </a:r>
          </a:p>
          <a:p>
            <a:pPr>
              <a:lnSpc>
                <a:spcPct val="110000"/>
              </a:lnSpc>
              <a:spcBef>
                <a:spcPct val="0"/>
              </a:spcBef>
              <a:buNone/>
            </a:pPr>
            <a:r>
              <a:rPr lang="en-GB" altLang="en-US" sz="3600" dirty="0">
                <a:solidFill>
                  <a:srgbClr val="002060"/>
                </a:solidFill>
                <a:latin typeface="Calibri" charset="0"/>
                <a:ea typeface="Calibri" charset="0"/>
                <a:cs typeface="Calibri" charset="0"/>
              </a:rPr>
              <a:t>Mr Andrew Thorn</a:t>
            </a:r>
          </a:p>
          <a:p>
            <a:pPr>
              <a:lnSpc>
                <a:spcPct val="110000"/>
              </a:lnSpc>
              <a:spcBef>
                <a:spcPct val="0"/>
              </a:spcBef>
              <a:buNone/>
            </a:pPr>
            <a:r>
              <a:rPr lang="en-GB" altLang="en-US" sz="3600" dirty="0">
                <a:solidFill>
                  <a:srgbClr val="002060"/>
                </a:solidFill>
                <a:latin typeface="Calibri" charset="0"/>
                <a:ea typeface="Calibri" charset="0"/>
                <a:cs typeface="Calibri" charset="0"/>
              </a:rPr>
              <a:t>University of Wales Trinity Saint Davids</a:t>
            </a:r>
            <a:endParaRPr lang="en-GB" altLang="en-US" sz="36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charset="0"/>
                <a:ea typeface="Calibri" charset="0"/>
                <a:cs typeface="Calibri" charset="0"/>
              </a:rPr>
              <a:t>BEng (Hons) Manufacturing Systems</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70531" y="5974551"/>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US" sz="2800" dirty="0"/>
              <a:t>This project investigated opportunities to improve electrical efficiency, infrastructure resilience, and maintenance performance at the Vale site through assessment of transformer modernisation and implementation of LED lighting upgrades. The investigation evaluated energy reduction, lifecycle performance, operational practicality, and long-term infrastructure planning within a live industrial environment.</a:t>
            </a:r>
            <a:endParaRPr lang="en-US" altLang="en-US" sz="2800" dirty="0"/>
          </a:p>
        </p:txBody>
      </p:sp>
      <p:sp>
        <p:nvSpPr>
          <p:cNvPr id="23" name="Text Box 11"/>
          <p:cNvSpPr txBox="1">
            <a:spLocks noChangeArrowheads="1"/>
          </p:cNvSpPr>
          <p:nvPr/>
        </p:nvSpPr>
        <p:spPr bwMode="auto">
          <a:xfrm>
            <a:off x="14454312" y="21686425"/>
            <a:ext cx="6415087" cy="7367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US" dirty="0"/>
              <a:t>Boyce, P.R. (2014) </a:t>
            </a:r>
            <a:r>
              <a:rPr lang="en-US" i="1" dirty="0"/>
              <a:t>Human Factors in Lighting</a:t>
            </a:r>
            <a:r>
              <a:rPr lang="en-US" dirty="0"/>
              <a:t>. 3rd </a:t>
            </a:r>
            <a:r>
              <a:rPr lang="en-US" dirty="0" err="1"/>
              <a:t>edn</a:t>
            </a:r>
            <a:r>
              <a:rPr lang="en-US" dirty="0"/>
              <a:t>. Boca Raton: CRC Press.</a:t>
            </a:r>
          </a:p>
          <a:p>
            <a:r>
              <a:rPr lang="en-US" dirty="0"/>
              <a:t>Capehart, B.L., Turner, W.C. and Kennedy, W.J. (2020) </a:t>
            </a:r>
            <a:r>
              <a:rPr lang="en-US" i="1" dirty="0"/>
              <a:t>Guide to Energy Management</a:t>
            </a:r>
            <a:r>
              <a:rPr lang="en-US" dirty="0"/>
              <a:t>. 9th </a:t>
            </a:r>
            <a:r>
              <a:rPr lang="en-US" dirty="0" err="1"/>
              <a:t>edn</a:t>
            </a:r>
            <a:r>
              <a:rPr lang="en-US" dirty="0"/>
              <a:t>. Lilburn, GA: Fairmont Press.</a:t>
            </a:r>
          </a:p>
          <a:p>
            <a:r>
              <a:rPr lang="en-US" dirty="0"/>
              <a:t>Carbon Trust (2012) </a:t>
            </a:r>
            <a:r>
              <a:rPr lang="en-US" i="1" dirty="0"/>
              <a:t>Lighting Overview: Technology Guide</a:t>
            </a:r>
            <a:r>
              <a:rPr lang="en-US" dirty="0"/>
              <a:t>. London: Carbon Trust.</a:t>
            </a:r>
          </a:p>
          <a:p>
            <a:r>
              <a:rPr lang="en-US" dirty="0"/>
              <a:t>Chapman, S.J. (2012) </a:t>
            </a:r>
            <a:r>
              <a:rPr lang="en-US" i="1" dirty="0"/>
              <a:t>Electric Machinery Fundamentals</a:t>
            </a:r>
            <a:r>
              <a:rPr lang="en-US" dirty="0"/>
              <a:t>. 5th </a:t>
            </a:r>
            <a:r>
              <a:rPr lang="en-US" dirty="0" err="1"/>
              <a:t>edn</a:t>
            </a:r>
            <a:r>
              <a:rPr lang="en-US" dirty="0"/>
              <a:t>. New York: McGraw-Hill Education.</a:t>
            </a:r>
          </a:p>
          <a:p>
            <a:r>
              <a:rPr lang="en-US" dirty="0"/>
              <a:t>Dawood, A., Mahmood, S., Abbas, M. and Hassan, M. (2024) ‘Reduction of transformer core losses through improved grain-oriented electrical steel design’, </a:t>
            </a:r>
            <a:r>
              <a:rPr lang="en-US" i="1" dirty="0"/>
              <a:t>Results in Engineering</a:t>
            </a:r>
            <a:r>
              <a:rPr lang="en-US" dirty="0"/>
              <a:t>, 21, pp. 1–12.</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28476" y="12281419"/>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US" sz="2800" dirty="0"/>
              <a:t>The project aimed to improve electrical efficiency and infrastructure resilience at the Vale site through assessment of transformer modernisation and implementation of LED lighting upgrades. Objectives included reducing electricity consumption, lowering maintenance requirements, evaluating ageing infrastructure, improving operational reliability, and supporting future investment decisions through practical engineering assessment.</a:t>
            </a:r>
            <a:endParaRPr lang="en-US" altLang="en-US" sz="2800" dirty="0"/>
          </a:p>
        </p:txBody>
      </p:sp>
      <p:sp>
        <p:nvSpPr>
          <p:cNvPr id="46" name="Text Box 6"/>
          <p:cNvSpPr txBox="1">
            <a:spLocks noChangeArrowheads="1"/>
          </p:cNvSpPr>
          <p:nvPr/>
        </p:nvSpPr>
        <p:spPr bwMode="auto">
          <a:xfrm>
            <a:off x="373227" y="19230066"/>
            <a:ext cx="6415087" cy="97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r>
              <a:rPr lang="en-US" sz="2800" dirty="0"/>
              <a:t>The methodology adopted a structured engineering approach incorporating literature review, site investigation, technical assessment, and practical implementation within a live industrial environment. Project planning utilised </a:t>
            </a:r>
            <a:r>
              <a:rPr lang="en-US" sz="2800" dirty="0" err="1"/>
              <a:t>recognised</a:t>
            </a:r>
            <a:r>
              <a:rPr lang="en-US" sz="2800" dirty="0"/>
              <a:t> industry tools including Gantt scheduling, critical path planning, lifecycle costing, and condition-based assessment. Existing transformer and lighting systems were surveyed, supplier quotations obtained, and electricity savings modelled. LED lighting upgrades were implemented and evaluated, while transformer replacement feasibility was assessed using infrastructure inspection, financial analysis, and operational risk considerations.</a:t>
            </a:r>
            <a:endParaRPr lang="en-GB" sz="2800" dirty="0"/>
          </a:p>
        </p:txBody>
      </p:sp>
      <p:sp>
        <p:nvSpPr>
          <p:cNvPr id="47" name="Text Box 6"/>
          <p:cNvSpPr txBox="1">
            <a:spLocks noChangeArrowheads="1"/>
          </p:cNvSpPr>
          <p:nvPr/>
        </p:nvSpPr>
        <p:spPr bwMode="auto">
          <a:xfrm>
            <a:off x="7346319" y="13436760"/>
            <a:ext cx="6415087"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US" sz="2800" dirty="0"/>
              <a:t>The investigation achieved full LED implementation across two operational buildings, significantly reducing electrical demand and maintenance requirements. Transformer assessment identified opportunities for future eco-loss replacement, while infrastructure condition, PILC cabling, and lifecycle cost highlighted the need for phased investment and resilience planning.</a:t>
            </a:r>
            <a:endParaRPr lang="en-US" altLang="en-US" sz="2800" dirty="0"/>
          </a:p>
        </p:txBody>
      </p:sp>
      <p:sp>
        <p:nvSpPr>
          <p:cNvPr id="48" name="Text Box 6"/>
          <p:cNvSpPr txBox="1">
            <a:spLocks noChangeArrowheads="1"/>
          </p:cNvSpPr>
          <p:nvPr/>
        </p:nvSpPr>
        <p:spPr bwMode="auto">
          <a:xfrm>
            <a:off x="14375201" y="14349904"/>
            <a:ext cx="6415087"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US" sz="2800" dirty="0"/>
              <a:t>The investigation demonstrated that electrical efficiency and infrastructure resilience at the Vale site can be improved through practical engineering intervention. LED implementation achieved substantial reductions in electrical demand and maintenance requirements, while transformer assessment identified future opportunities for efficiency improvement. The findings support phased infrastructure modernisation supported by lifecycle, operational, and financial assessment.</a:t>
            </a:r>
            <a:endParaRPr lang="en-US" altLang="en-US" sz="2800" dirty="0"/>
          </a:p>
        </p:txBody>
      </p:sp>
      <p:sp>
        <p:nvSpPr>
          <p:cNvPr id="50" name="Text Box 19"/>
          <p:cNvSpPr txBox="1">
            <a:spLocks noChangeArrowheads="1"/>
          </p:cNvSpPr>
          <p:nvPr/>
        </p:nvSpPr>
        <p:spPr bwMode="auto">
          <a:xfrm>
            <a:off x="14257395" y="11812636"/>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Reduction in CO2 of energy efficient lighting systems</a:t>
            </a:r>
          </a:p>
        </p:txBody>
      </p:sp>
      <p:sp>
        <p:nvSpPr>
          <p:cNvPr id="54" name="Text Box 16"/>
          <p:cNvSpPr txBox="1">
            <a:spLocks noChangeArrowheads="1"/>
          </p:cNvSpPr>
          <p:nvPr/>
        </p:nvSpPr>
        <p:spPr bwMode="auto">
          <a:xfrm>
            <a:off x="7431827" y="12451678"/>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Image of fixed fin transformer, ONAN oil filled. With pitch filled termination boxes</a:t>
            </a:r>
          </a:p>
        </p:txBody>
      </p:sp>
      <p:pic>
        <p:nvPicPr>
          <p:cNvPr id="11" name="Picture 10">
            <a:extLst>
              <a:ext uri="{FF2B5EF4-FFF2-40B4-BE49-F238E27FC236}">
                <a16:creationId xmlns:a16="http://schemas.microsoft.com/office/drawing/2014/main" id="{5C12AB44-30EE-C125-0505-E9819F3EE68D}"/>
              </a:ext>
            </a:extLst>
          </p:cNvPr>
          <p:cNvPicPr>
            <a:picLocks noChangeAspect="1"/>
          </p:cNvPicPr>
          <p:nvPr/>
        </p:nvPicPr>
        <p:blipFill>
          <a:blip r:embed="rId4"/>
          <a:stretch>
            <a:fillRect/>
          </a:stretch>
        </p:blipFill>
        <p:spPr>
          <a:xfrm>
            <a:off x="8318410" y="6139447"/>
            <a:ext cx="4421857" cy="5841034"/>
          </a:xfrm>
          <a:prstGeom prst="rect">
            <a:avLst/>
          </a:prstGeom>
        </p:spPr>
      </p:pic>
      <p:pic>
        <p:nvPicPr>
          <p:cNvPr id="14" name="Picture 13">
            <a:extLst>
              <a:ext uri="{FF2B5EF4-FFF2-40B4-BE49-F238E27FC236}">
                <a16:creationId xmlns:a16="http://schemas.microsoft.com/office/drawing/2014/main" id="{E59CDD71-E6B1-6864-0A0D-5799A5F9CB4A}"/>
              </a:ext>
            </a:extLst>
          </p:cNvPr>
          <p:cNvPicPr>
            <a:picLocks noChangeAspect="1"/>
          </p:cNvPicPr>
          <p:nvPr/>
        </p:nvPicPr>
        <p:blipFill>
          <a:blip r:embed="rId5"/>
          <a:stretch>
            <a:fillRect/>
          </a:stretch>
        </p:blipFill>
        <p:spPr>
          <a:xfrm>
            <a:off x="373227" y="2086259"/>
            <a:ext cx="2598645" cy="3513124"/>
          </a:xfrm>
          <a:prstGeom prst="rect">
            <a:avLst/>
          </a:prstGeom>
        </p:spPr>
      </p:pic>
      <p:pic>
        <p:nvPicPr>
          <p:cNvPr id="3" name="Picture 2">
            <a:extLst>
              <a:ext uri="{FF2B5EF4-FFF2-40B4-BE49-F238E27FC236}">
                <a16:creationId xmlns:a16="http://schemas.microsoft.com/office/drawing/2014/main" id="{62B95926-24FD-90D6-9B78-3083CE24C368}"/>
              </a:ext>
            </a:extLst>
          </p:cNvPr>
          <p:cNvPicPr>
            <a:picLocks noChangeAspect="1"/>
          </p:cNvPicPr>
          <p:nvPr/>
        </p:nvPicPr>
        <p:blipFill>
          <a:blip r:embed="rId6"/>
          <a:stretch>
            <a:fillRect/>
          </a:stretch>
        </p:blipFill>
        <p:spPr>
          <a:xfrm>
            <a:off x="7346319" y="19951816"/>
            <a:ext cx="6733562" cy="6352417"/>
          </a:xfrm>
          <a:prstGeom prst="rect">
            <a:avLst/>
          </a:prstGeom>
        </p:spPr>
      </p:pic>
      <p:sp>
        <p:nvSpPr>
          <p:cNvPr id="5" name="Text Box 16">
            <a:extLst>
              <a:ext uri="{FF2B5EF4-FFF2-40B4-BE49-F238E27FC236}">
                <a16:creationId xmlns:a16="http://schemas.microsoft.com/office/drawing/2014/main" id="{D9054FE7-20C3-0BC2-4A59-794368CBCA0A}"/>
              </a:ext>
            </a:extLst>
          </p:cNvPr>
          <p:cNvSpPr txBox="1">
            <a:spLocks noChangeArrowheads="1"/>
          </p:cNvSpPr>
          <p:nvPr/>
        </p:nvSpPr>
        <p:spPr bwMode="auto">
          <a:xfrm>
            <a:off x="7431827" y="26627941"/>
            <a:ext cx="56388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Calculated potential savings dependent on KWH costs. Showing how the cost against installation trade off over a 10 year period and annually.</a:t>
            </a:r>
          </a:p>
        </p:txBody>
      </p:sp>
      <p:pic>
        <p:nvPicPr>
          <p:cNvPr id="10" name="Picture 9">
            <a:extLst>
              <a:ext uri="{FF2B5EF4-FFF2-40B4-BE49-F238E27FC236}">
                <a16:creationId xmlns:a16="http://schemas.microsoft.com/office/drawing/2014/main" id="{CA22FFE0-240E-DBFA-512C-D50E91F22D85}"/>
              </a:ext>
            </a:extLst>
          </p:cNvPr>
          <p:cNvPicPr>
            <a:picLocks noChangeAspect="1"/>
          </p:cNvPicPr>
          <p:nvPr/>
        </p:nvPicPr>
        <p:blipFill>
          <a:blip r:embed="rId7"/>
          <a:srcRect l="4329" t="2202" r="3199" b="2313"/>
          <a:stretch>
            <a:fillRect/>
          </a:stretch>
        </p:blipFill>
        <p:spPr>
          <a:xfrm>
            <a:off x="13343127" y="6069980"/>
            <a:ext cx="7324593" cy="5385103"/>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BCEDCB0A13E24B9F084ADC54387FAB" ma:contentTypeVersion="7" ma:contentTypeDescription="Create a new document." ma:contentTypeScope="" ma:versionID="dc635af1387656cfb4c2a3c10ca0f674">
  <xsd:schema xmlns:xsd="http://www.w3.org/2001/XMLSchema" xmlns:xs="http://www.w3.org/2001/XMLSchema" xmlns:p="http://schemas.microsoft.com/office/2006/metadata/properties" xmlns:ns2="89e56c63-a953-42dc-a043-e059f94b1806" targetNamespace="http://schemas.microsoft.com/office/2006/metadata/properties" ma:root="true" ma:fieldsID="a1c5432592241538f323e4970834860d" ns2:_="">
    <xsd:import namespace="89e56c63-a953-42dc-a043-e059f94b180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e56c63-a953-42dc-a043-e059f94b18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DBD2512-2368-4359-98A8-B9FD98A9C045}">
  <ds:schemaRefs>
    <ds:schemaRef ds:uri="http://schemas.microsoft.com/sharepoint/v3/contenttype/forms"/>
  </ds:schemaRefs>
</ds:datastoreItem>
</file>

<file path=customXml/itemProps2.xml><?xml version="1.0" encoding="utf-8"?>
<ds:datastoreItem xmlns:ds="http://schemas.openxmlformats.org/officeDocument/2006/customXml" ds:itemID="{F6F464EE-8569-4D18-8FB9-D78A604509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9e56c63-a953-42dc-a043-e059f94b18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6A7622-A37D-4E60-913F-B47BA0D18193}">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302</TotalTime>
  <Words>532</Words>
  <Application>Microsoft Office PowerPoint</Application>
  <PresentationFormat>Custom</PresentationFormat>
  <Paragraphs>26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James Wybron</cp:lastModifiedBy>
  <cp:revision>23</cp:revision>
  <dcterms:created xsi:type="dcterms:W3CDTF">2016-02-25T08:27:32Z</dcterms:created>
  <dcterms:modified xsi:type="dcterms:W3CDTF">2026-07-01T19:31:41Z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0x01010089BCEDCB0A13E24B9F084ADC54387FAB</vt:lpwstr>
  </property>
</Properties>
</file>