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  <p:sldMasterId id="2147483699" r:id="rId2"/>
  </p:sldMasterIdLst>
  <p:notesMasterIdLst>
    <p:notesMasterId r:id="rId29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3319" r:id="rId10"/>
    <p:sldId id="3322" r:id="rId11"/>
    <p:sldId id="3323" r:id="rId12"/>
    <p:sldId id="298" r:id="rId13"/>
    <p:sldId id="4099" r:id="rId14"/>
    <p:sldId id="4115" r:id="rId15"/>
    <p:sldId id="3321" r:id="rId16"/>
    <p:sldId id="4116" r:id="rId17"/>
    <p:sldId id="4119" r:id="rId18"/>
    <p:sldId id="4118" r:id="rId19"/>
    <p:sldId id="4128" r:id="rId20"/>
    <p:sldId id="301" r:id="rId21"/>
    <p:sldId id="275" r:id="rId22"/>
    <p:sldId id="4129" r:id="rId23"/>
    <p:sldId id="302" r:id="rId24"/>
    <p:sldId id="4122" r:id="rId25"/>
    <p:sldId id="4131" r:id="rId26"/>
    <p:sldId id="4124" r:id="rId27"/>
    <p:sldId id="413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72" d="100"/>
          <a:sy n="72" d="100"/>
        </p:scale>
        <p:origin x="53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Relationship Id="rId8" Type="http://schemas.openxmlformats.org/officeDocument/2006/relationships/slide" Target="slides/slide6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Geographic Spread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VC"/>
        </a:p>
      </c:txPr>
    </c:title>
    <c:autoTitleDeleted val="0"/>
    <c:view3D>
      <c:rotX val="5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"/>
          <c:y val="0.21894742425896249"/>
          <c:w val="0.71825980559887914"/>
          <c:h val="0.77673408611068318"/>
        </c:manualLayout>
      </c:layout>
      <c:pie3D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  <a:sp3d/>
            </c:spPr>
            <c:extLst>
              <c:ext xmlns:c16="http://schemas.microsoft.com/office/drawing/2014/chart" uri="{C3380CC4-5D6E-409C-BE32-E72D297353CC}">
                <c16:uniqueId val="{00000001-1419-4E3D-A54F-F4FB31A23C62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  <a:sp3d/>
            </c:spPr>
            <c:extLst>
              <c:ext xmlns:c16="http://schemas.microsoft.com/office/drawing/2014/chart" uri="{C3380CC4-5D6E-409C-BE32-E72D297353CC}">
                <c16:uniqueId val="{00000003-1419-4E3D-A54F-F4FB31A23C62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  <a:sp3d/>
            </c:spPr>
            <c:extLst>
              <c:ext xmlns:c16="http://schemas.microsoft.com/office/drawing/2014/chart" uri="{C3380CC4-5D6E-409C-BE32-E72D297353CC}">
                <c16:uniqueId val="{00000005-1419-4E3D-A54F-F4FB31A23C62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VC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Sheet1!$A$4:$A$6</c:f>
              <c:strCache>
                <c:ptCount val="3"/>
                <c:pt idx="0">
                  <c:v>Local</c:v>
                </c:pt>
                <c:pt idx="1">
                  <c:v>Regional</c:v>
                </c:pt>
                <c:pt idx="2">
                  <c:v>International</c:v>
                </c:pt>
              </c:strCache>
            </c:strRef>
          </c:cat>
          <c:val>
            <c:numRef>
              <c:f>Sheet1!$B$4:$B$6</c:f>
              <c:numCache>
                <c:formatCode>0%</c:formatCode>
                <c:ptCount val="3"/>
                <c:pt idx="0">
                  <c:v>0.57999999999999996</c:v>
                </c:pt>
                <c:pt idx="1">
                  <c:v>0.19</c:v>
                </c:pt>
                <c:pt idx="2">
                  <c:v>0.23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1419-4E3D-A54F-F4FB31A23C62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VC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VC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VC"/>
        </a:p>
      </c:txPr>
    </c:title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904E-4D95-861A-BC5E5DF9FCE4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904E-4D95-861A-BC5E5DF9FCE4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904E-4D95-861A-BC5E5DF9FCE4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904E-4D95-861A-BC5E5DF9FCE4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904E-4D95-861A-BC5E5DF9FCE4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VC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Sheet2!$A$5:$A$9</c:f>
              <c:strCache>
                <c:ptCount val="5"/>
                <c:pt idx="0">
                  <c:v>Bonds</c:v>
                </c:pt>
                <c:pt idx="1">
                  <c:v>Equity</c:v>
                </c:pt>
                <c:pt idx="2">
                  <c:v>Loans</c:v>
                </c:pt>
                <c:pt idx="3">
                  <c:v>Deposits</c:v>
                </c:pt>
                <c:pt idx="4">
                  <c:v>Real Estate</c:v>
                </c:pt>
              </c:strCache>
            </c:strRef>
          </c:cat>
          <c:val>
            <c:numRef>
              <c:f>Sheet2!$B$5:$B$9</c:f>
              <c:numCache>
                <c:formatCode>0%</c:formatCode>
                <c:ptCount val="5"/>
                <c:pt idx="0">
                  <c:v>0.23</c:v>
                </c:pt>
                <c:pt idx="1">
                  <c:v>0.25</c:v>
                </c:pt>
                <c:pt idx="2">
                  <c:v>0.09</c:v>
                </c:pt>
                <c:pt idx="3">
                  <c:v>0.28999999999999998</c:v>
                </c:pt>
                <c:pt idx="4">
                  <c:v>0.14000000000000001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904E-4D95-861A-BC5E5DF9FCE4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VC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VC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64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B3C0AF-F127-4D2F-9B1A-F085FEB53BE4}" type="doc">
      <dgm:prSet loTypeId="urn:microsoft.com/office/officeart/2008/layout/LinedList" loCatId="list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4817CB9-E1CA-4474-928B-EE9FE475F0F4}">
      <dgm:prSet/>
      <dgm:spPr/>
      <dgm:t>
        <a:bodyPr/>
        <a:lstStyle/>
        <a:p>
          <a:r>
            <a:rPr lang="en-US" baseline="0"/>
            <a:t>WHY ARE WE HERE?</a:t>
          </a:r>
          <a:endParaRPr lang="en-US"/>
        </a:p>
      </dgm:t>
    </dgm:pt>
    <dgm:pt modelId="{208F8652-72D7-44B7-A207-124D0FA3E336}" type="parTrans" cxnId="{9B0A767A-0ACF-4DB5-9A9D-AFB1D63B6247}">
      <dgm:prSet/>
      <dgm:spPr/>
      <dgm:t>
        <a:bodyPr/>
        <a:lstStyle/>
        <a:p>
          <a:endParaRPr lang="en-US"/>
        </a:p>
      </dgm:t>
    </dgm:pt>
    <dgm:pt modelId="{7E71A088-A0AD-4389-B268-5C2CA251D931}" type="sibTrans" cxnId="{9B0A767A-0ACF-4DB5-9A9D-AFB1D63B6247}">
      <dgm:prSet/>
      <dgm:spPr/>
      <dgm:t>
        <a:bodyPr/>
        <a:lstStyle/>
        <a:p>
          <a:endParaRPr lang="en-US"/>
        </a:p>
      </dgm:t>
    </dgm:pt>
    <dgm:pt modelId="{9EF56732-0BBC-4065-A76A-B68759105AB6}">
      <dgm:prSet/>
      <dgm:spPr/>
      <dgm:t>
        <a:bodyPr/>
        <a:lstStyle/>
        <a:p>
          <a:r>
            <a:rPr lang="en-US" baseline="0"/>
            <a:t>WHAT IS SOCIAL SECURITY?</a:t>
          </a:r>
          <a:endParaRPr lang="en-US"/>
        </a:p>
      </dgm:t>
    </dgm:pt>
    <dgm:pt modelId="{5743DB6D-12C2-400A-8CB7-3E2F81B497F5}" type="parTrans" cxnId="{CF3052CB-C4B5-46C7-B97C-285B91CF064E}">
      <dgm:prSet/>
      <dgm:spPr/>
      <dgm:t>
        <a:bodyPr/>
        <a:lstStyle/>
        <a:p>
          <a:endParaRPr lang="en-US"/>
        </a:p>
      </dgm:t>
    </dgm:pt>
    <dgm:pt modelId="{B6CC7222-138C-4B7E-B5D7-827EBE1EC218}" type="sibTrans" cxnId="{CF3052CB-C4B5-46C7-B97C-285B91CF064E}">
      <dgm:prSet/>
      <dgm:spPr/>
      <dgm:t>
        <a:bodyPr/>
        <a:lstStyle/>
        <a:p>
          <a:endParaRPr lang="en-US"/>
        </a:p>
      </dgm:t>
    </dgm:pt>
    <dgm:pt modelId="{92FAB67D-0980-4229-87D8-740FA7ED253A}">
      <dgm:prSet/>
      <dgm:spPr/>
      <dgm:t>
        <a:bodyPr/>
        <a:lstStyle/>
        <a:p>
          <a:r>
            <a:rPr lang="en-US" baseline="0"/>
            <a:t>HOW IS SOCIAL SECURITY IMPORTANT TO YOU?</a:t>
          </a:r>
          <a:endParaRPr lang="en-US"/>
        </a:p>
      </dgm:t>
    </dgm:pt>
    <dgm:pt modelId="{25B2751E-00D7-461A-B591-962AFCFF7510}" type="parTrans" cxnId="{ABDBBA79-3FF3-4010-88E3-8D82528B6CED}">
      <dgm:prSet/>
      <dgm:spPr/>
      <dgm:t>
        <a:bodyPr/>
        <a:lstStyle/>
        <a:p>
          <a:endParaRPr lang="en-US"/>
        </a:p>
      </dgm:t>
    </dgm:pt>
    <dgm:pt modelId="{D21ED94E-2F69-4705-8CDD-B2DE24AE6EB0}" type="sibTrans" cxnId="{ABDBBA79-3FF3-4010-88E3-8D82528B6CED}">
      <dgm:prSet/>
      <dgm:spPr/>
      <dgm:t>
        <a:bodyPr/>
        <a:lstStyle/>
        <a:p>
          <a:endParaRPr lang="en-US"/>
        </a:p>
      </dgm:t>
    </dgm:pt>
    <dgm:pt modelId="{7CFE2040-3E9B-4413-970B-795EC3592A90}">
      <dgm:prSet/>
      <dgm:spPr/>
      <dgm:t>
        <a:bodyPr/>
        <a:lstStyle/>
        <a:p>
          <a:r>
            <a:rPr lang="en-US" baseline="0" dirty="0"/>
            <a:t>HOW IS SOCIAL SECURITY DESIGNED IN SVG?</a:t>
          </a:r>
          <a:endParaRPr lang="en-US" dirty="0"/>
        </a:p>
      </dgm:t>
    </dgm:pt>
    <dgm:pt modelId="{EDBF7000-7516-4BCD-ACBE-88BFD6545B4D}" type="parTrans" cxnId="{5934899C-242E-46D9-A396-AC6E2260189D}">
      <dgm:prSet/>
      <dgm:spPr/>
      <dgm:t>
        <a:bodyPr/>
        <a:lstStyle/>
        <a:p>
          <a:endParaRPr lang="en-US"/>
        </a:p>
      </dgm:t>
    </dgm:pt>
    <dgm:pt modelId="{0CB6B2D4-087A-4288-B567-2AC92B80C19C}" type="sibTrans" cxnId="{5934899C-242E-46D9-A396-AC6E2260189D}">
      <dgm:prSet/>
      <dgm:spPr/>
      <dgm:t>
        <a:bodyPr/>
        <a:lstStyle/>
        <a:p>
          <a:endParaRPr lang="en-US"/>
        </a:p>
      </dgm:t>
    </dgm:pt>
    <dgm:pt modelId="{ED0EA691-51C3-420A-A8E7-63F37937CE9E}">
      <dgm:prSet/>
      <dgm:spPr/>
      <dgm:t>
        <a:bodyPr/>
        <a:lstStyle/>
        <a:p>
          <a:r>
            <a:rPr lang="en-US" baseline="0"/>
            <a:t>WHAT IS NIS’ CURRENT FINANCIAL SITUATION?</a:t>
          </a:r>
          <a:endParaRPr lang="en-US"/>
        </a:p>
      </dgm:t>
    </dgm:pt>
    <dgm:pt modelId="{9C5ABC35-6F71-4C54-9A3D-55301DBA0F46}" type="parTrans" cxnId="{8EBFD2C5-57E3-4855-B781-04945C8F5E63}">
      <dgm:prSet/>
      <dgm:spPr/>
      <dgm:t>
        <a:bodyPr/>
        <a:lstStyle/>
        <a:p>
          <a:endParaRPr lang="en-US"/>
        </a:p>
      </dgm:t>
    </dgm:pt>
    <dgm:pt modelId="{9F0C6691-8162-4854-95BE-912B7431E987}" type="sibTrans" cxnId="{8EBFD2C5-57E3-4855-B781-04945C8F5E63}">
      <dgm:prSet/>
      <dgm:spPr/>
      <dgm:t>
        <a:bodyPr/>
        <a:lstStyle/>
        <a:p>
          <a:endParaRPr lang="en-US"/>
        </a:p>
      </dgm:t>
    </dgm:pt>
    <dgm:pt modelId="{2569C9A3-98AB-4EBB-8014-E5EABEDAE397}">
      <dgm:prSet/>
      <dgm:spPr/>
      <dgm:t>
        <a:bodyPr/>
        <a:lstStyle/>
        <a:p>
          <a:r>
            <a:rPr lang="en-US" baseline="0"/>
            <a:t>WHAT IS THE FINANCIAL OUTLOOK FOR THE NIS?</a:t>
          </a:r>
          <a:endParaRPr lang="en-US"/>
        </a:p>
      </dgm:t>
    </dgm:pt>
    <dgm:pt modelId="{5837B4D0-A7F3-4806-93E7-3F4E6EF43313}" type="parTrans" cxnId="{191B82F3-C15B-4814-B22B-3EE61005089E}">
      <dgm:prSet/>
      <dgm:spPr/>
      <dgm:t>
        <a:bodyPr/>
        <a:lstStyle/>
        <a:p>
          <a:endParaRPr lang="en-US"/>
        </a:p>
      </dgm:t>
    </dgm:pt>
    <dgm:pt modelId="{C18FBFF1-C869-406B-84A9-3B1E18B6DB28}" type="sibTrans" cxnId="{191B82F3-C15B-4814-B22B-3EE61005089E}">
      <dgm:prSet/>
      <dgm:spPr/>
      <dgm:t>
        <a:bodyPr/>
        <a:lstStyle/>
        <a:p>
          <a:endParaRPr lang="en-US"/>
        </a:p>
      </dgm:t>
    </dgm:pt>
    <dgm:pt modelId="{1C40C029-0A52-4958-ADE7-0A1C988374A2}">
      <dgm:prSet/>
      <dgm:spPr/>
      <dgm:t>
        <a:bodyPr/>
        <a:lstStyle/>
        <a:p>
          <a:r>
            <a:rPr lang="en-US" baseline="0" dirty="0"/>
            <a:t>HOW WOULD THE NIS SAFEGUARD ITS FINANCIAL SUSTAINABLE  FUTURE?</a:t>
          </a:r>
          <a:endParaRPr lang="en-US" dirty="0"/>
        </a:p>
      </dgm:t>
    </dgm:pt>
    <dgm:pt modelId="{09DFCFC3-C71B-4DCF-98E6-B6EACA58415B}" type="parTrans" cxnId="{6587FE35-A960-43D5-81B9-F75D9AA594BA}">
      <dgm:prSet/>
      <dgm:spPr/>
      <dgm:t>
        <a:bodyPr/>
        <a:lstStyle/>
        <a:p>
          <a:endParaRPr lang="en-US"/>
        </a:p>
      </dgm:t>
    </dgm:pt>
    <dgm:pt modelId="{C02BF1DC-6211-4B58-90CA-13AA037856C4}" type="sibTrans" cxnId="{6587FE35-A960-43D5-81B9-F75D9AA594BA}">
      <dgm:prSet/>
      <dgm:spPr/>
      <dgm:t>
        <a:bodyPr/>
        <a:lstStyle/>
        <a:p>
          <a:endParaRPr lang="en-US"/>
        </a:p>
      </dgm:t>
    </dgm:pt>
    <dgm:pt modelId="{B396D22A-E70B-4681-A34D-6FB9D0D27062}" type="pres">
      <dgm:prSet presAssocID="{36B3C0AF-F127-4D2F-9B1A-F085FEB53BE4}" presName="vert0" presStyleCnt="0">
        <dgm:presLayoutVars>
          <dgm:dir/>
          <dgm:animOne val="branch"/>
          <dgm:animLvl val="lvl"/>
        </dgm:presLayoutVars>
      </dgm:prSet>
      <dgm:spPr/>
    </dgm:pt>
    <dgm:pt modelId="{4D847386-D329-4710-8580-5F39BD84ABBE}" type="pres">
      <dgm:prSet presAssocID="{24817CB9-E1CA-4474-928B-EE9FE475F0F4}" presName="thickLine" presStyleLbl="alignNode1" presStyleIdx="0" presStyleCnt="7"/>
      <dgm:spPr/>
    </dgm:pt>
    <dgm:pt modelId="{996D29E5-5556-44DC-994E-8C6A3B3DB30C}" type="pres">
      <dgm:prSet presAssocID="{24817CB9-E1CA-4474-928B-EE9FE475F0F4}" presName="horz1" presStyleCnt="0"/>
      <dgm:spPr/>
    </dgm:pt>
    <dgm:pt modelId="{CFD6D910-8D7E-4FAF-AC31-619CE2F400D6}" type="pres">
      <dgm:prSet presAssocID="{24817CB9-E1CA-4474-928B-EE9FE475F0F4}" presName="tx1" presStyleLbl="revTx" presStyleIdx="0" presStyleCnt="7"/>
      <dgm:spPr/>
    </dgm:pt>
    <dgm:pt modelId="{C10B3AA5-030C-4BF5-9056-756E516D3D8A}" type="pres">
      <dgm:prSet presAssocID="{24817CB9-E1CA-4474-928B-EE9FE475F0F4}" presName="vert1" presStyleCnt="0"/>
      <dgm:spPr/>
    </dgm:pt>
    <dgm:pt modelId="{5EE30ABC-76C7-4EA5-82B9-26FABD71171B}" type="pres">
      <dgm:prSet presAssocID="{9EF56732-0BBC-4065-A76A-B68759105AB6}" presName="thickLine" presStyleLbl="alignNode1" presStyleIdx="1" presStyleCnt="7"/>
      <dgm:spPr/>
    </dgm:pt>
    <dgm:pt modelId="{52EBAEFF-B550-4190-9154-00596FE1A4EE}" type="pres">
      <dgm:prSet presAssocID="{9EF56732-0BBC-4065-A76A-B68759105AB6}" presName="horz1" presStyleCnt="0"/>
      <dgm:spPr/>
    </dgm:pt>
    <dgm:pt modelId="{64336D5E-46A5-46E5-84DF-16E8A296DA42}" type="pres">
      <dgm:prSet presAssocID="{9EF56732-0BBC-4065-A76A-B68759105AB6}" presName="tx1" presStyleLbl="revTx" presStyleIdx="1" presStyleCnt="7"/>
      <dgm:spPr/>
    </dgm:pt>
    <dgm:pt modelId="{09149D9B-87D8-4897-8D26-BDBB2838BB5D}" type="pres">
      <dgm:prSet presAssocID="{9EF56732-0BBC-4065-A76A-B68759105AB6}" presName="vert1" presStyleCnt="0"/>
      <dgm:spPr/>
    </dgm:pt>
    <dgm:pt modelId="{9CB82ECF-3373-45D0-AEB8-C105482516D3}" type="pres">
      <dgm:prSet presAssocID="{92FAB67D-0980-4229-87D8-740FA7ED253A}" presName="thickLine" presStyleLbl="alignNode1" presStyleIdx="2" presStyleCnt="7"/>
      <dgm:spPr/>
    </dgm:pt>
    <dgm:pt modelId="{6888AD9A-E18B-4AE2-A421-0044FB22B290}" type="pres">
      <dgm:prSet presAssocID="{92FAB67D-0980-4229-87D8-740FA7ED253A}" presName="horz1" presStyleCnt="0"/>
      <dgm:spPr/>
    </dgm:pt>
    <dgm:pt modelId="{81F32AB6-D055-4A3F-B004-A75B2C8C7080}" type="pres">
      <dgm:prSet presAssocID="{92FAB67D-0980-4229-87D8-740FA7ED253A}" presName="tx1" presStyleLbl="revTx" presStyleIdx="2" presStyleCnt="7"/>
      <dgm:spPr/>
    </dgm:pt>
    <dgm:pt modelId="{0165E5BB-1E8D-4695-BEFB-1FFA4446C98B}" type="pres">
      <dgm:prSet presAssocID="{92FAB67D-0980-4229-87D8-740FA7ED253A}" presName="vert1" presStyleCnt="0"/>
      <dgm:spPr/>
    </dgm:pt>
    <dgm:pt modelId="{61DF3810-F0AE-4936-8EE1-2B5FEE4A6247}" type="pres">
      <dgm:prSet presAssocID="{7CFE2040-3E9B-4413-970B-795EC3592A90}" presName="thickLine" presStyleLbl="alignNode1" presStyleIdx="3" presStyleCnt="7"/>
      <dgm:spPr/>
    </dgm:pt>
    <dgm:pt modelId="{4CC55A53-6B42-41F6-8F04-541D4AE37DBF}" type="pres">
      <dgm:prSet presAssocID="{7CFE2040-3E9B-4413-970B-795EC3592A90}" presName="horz1" presStyleCnt="0"/>
      <dgm:spPr/>
    </dgm:pt>
    <dgm:pt modelId="{831DE373-5186-4D49-AC68-0720DA4F3675}" type="pres">
      <dgm:prSet presAssocID="{7CFE2040-3E9B-4413-970B-795EC3592A90}" presName="tx1" presStyleLbl="revTx" presStyleIdx="3" presStyleCnt="7"/>
      <dgm:spPr/>
    </dgm:pt>
    <dgm:pt modelId="{82650B4C-D8BE-490A-B208-837E60703213}" type="pres">
      <dgm:prSet presAssocID="{7CFE2040-3E9B-4413-970B-795EC3592A90}" presName="vert1" presStyleCnt="0"/>
      <dgm:spPr/>
    </dgm:pt>
    <dgm:pt modelId="{0DABD9B4-93A0-4A3F-A7AA-07767BD52FF5}" type="pres">
      <dgm:prSet presAssocID="{ED0EA691-51C3-420A-A8E7-63F37937CE9E}" presName="thickLine" presStyleLbl="alignNode1" presStyleIdx="4" presStyleCnt="7"/>
      <dgm:spPr/>
    </dgm:pt>
    <dgm:pt modelId="{79B24F79-2B2C-47A0-917B-6FF847D0E71F}" type="pres">
      <dgm:prSet presAssocID="{ED0EA691-51C3-420A-A8E7-63F37937CE9E}" presName="horz1" presStyleCnt="0"/>
      <dgm:spPr/>
    </dgm:pt>
    <dgm:pt modelId="{00C10C35-F2E4-446C-A3F8-3CEFA1A886BE}" type="pres">
      <dgm:prSet presAssocID="{ED0EA691-51C3-420A-A8E7-63F37937CE9E}" presName="tx1" presStyleLbl="revTx" presStyleIdx="4" presStyleCnt="7"/>
      <dgm:spPr/>
    </dgm:pt>
    <dgm:pt modelId="{F6E0FE85-642D-4FB9-9ECA-DA0A49ED4B68}" type="pres">
      <dgm:prSet presAssocID="{ED0EA691-51C3-420A-A8E7-63F37937CE9E}" presName="vert1" presStyleCnt="0"/>
      <dgm:spPr/>
    </dgm:pt>
    <dgm:pt modelId="{389AA889-4F8F-43D9-9C63-AC99DCF43DF8}" type="pres">
      <dgm:prSet presAssocID="{2569C9A3-98AB-4EBB-8014-E5EABEDAE397}" presName="thickLine" presStyleLbl="alignNode1" presStyleIdx="5" presStyleCnt="7"/>
      <dgm:spPr/>
    </dgm:pt>
    <dgm:pt modelId="{5FB16F11-BD61-4B3B-8EDE-BC08074DF66C}" type="pres">
      <dgm:prSet presAssocID="{2569C9A3-98AB-4EBB-8014-E5EABEDAE397}" presName="horz1" presStyleCnt="0"/>
      <dgm:spPr/>
    </dgm:pt>
    <dgm:pt modelId="{C75B2F87-8933-417E-B1A9-D8E01A15E119}" type="pres">
      <dgm:prSet presAssocID="{2569C9A3-98AB-4EBB-8014-E5EABEDAE397}" presName="tx1" presStyleLbl="revTx" presStyleIdx="5" presStyleCnt="7"/>
      <dgm:spPr/>
    </dgm:pt>
    <dgm:pt modelId="{B204829B-880B-4714-91C5-C4D4DF92F715}" type="pres">
      <dgm:prSet presAssocID="{2569C9A3-98AB-4EBB-8014-E5EABEDAE397}" presName="vert1" presStyleCnt="0"/>
      <dgm:spPr/>
    </dgm:pt>
    <dgm:pt modelId="{753A1C04-8A6A-4A89-A508-8172375F1BDB}" type="pres">
      <dgm:prSet presAssocID="{1C40C029-0A52-4958-ADE7-0A1C988374A2}" presName="thickLine" presStyleLbl="alignNode1" presStyleIdx="6" presStyleCnt="7"/>
      <dgm:spPr/>
    </dgm:pt>
    <dgm:pt modelId="{A1FB4DBE-5E73-4BEA-9BFE-4FBBAC60BE9C}" type="pres">
      <dgm:prSet presAssocID="{1C40C029-0A52-4958-ADE7-0A1C988374A2}" presName="horz1" presStyleCnt="0"/>
      <dgm:spPr/>
    </dgm:pt>
    <dgm:pt modelId="{11D5C15A-D9FD-40E2-A4D6-63441CD55002}" type="pres">
      <dgm:prSet presAssocID="{1C40C029-0A52-4958-ADE7-0A1C988374A2}" presName="tx1" presStyleLbl="revTx" presStyleIdx="6" presStyleCnt="7"/>
      <dgm:spPr/>
    </dgm:pt>
    <dgm:pt modelId="{26E895AB-BB77-46F2-8293-738F29D28A59}" type="pres">
      <dgm:prSet presAssocID="{1C40C029-0A52-4958-ADE7-0A1C988374A2}" presName="vert1" presStyleCnt="0"/>
      <dgm:spPr/>
    </dgm:pt>
  </dgm:ptLst>
  <dgm:cxnLst>
    <dgm:cxn modelId="{6587FE35-A960-43D5-81B9-F75D9AA594BA}" srcId="{36B3C0AF-F127-4D2F-9B1A-F085FEB53BE4}" destId="{1C40C029-0A52-4958-ADE7-0A1C988374A2}" srcOrd="6" destOrd="0" parTransId="{09DFCFC3-C71B-4DCF-98E6-B6EACA58415B}" sibTransId="{C02BF1DC-6211-4B58-90CA-13AA037856C4}"/>
    <dgm:cxn modelId="{25C0FA69-364D-4A65-B2EB-7C8B0648457D}" type="presOf" srcId="{2569C9A3-98AB-4EBB-8014-E5EABEDAE397}" destId="{C75B2F87-8933-417E-B1A9-D8E01A15E119}" srcOrd="0" destOrd="0" presId="urn:microsoft.com/office/officeart/2008/layout/LinedList"/>
    <dgm:cxn modelId="{1B8CB46F-7D11-4B27-AB7D-ECC5E0029AAB}" type="presOf" srcId="{ED0EA691-51C3-420A-A8E7-63F37937CE9E}" destId="{00C10C35-F2E4-446C-A3F8-3CEFA1A886BE}" srcOrd="0" destOrd="0" presId="urn:microsoft.com/office/officeart/2008/layout/LinedList"/>
    <dgm:cxn modelId="{ABDBBA79-3FF3-4010-88E3-8D82528B6CED}" srcId="{36B3C0AF-F127-4D2F-9B1A-F085FEB53BE4}" destId="{92FAB67D-0980-4229-87D8-740FA7ED253A}" srcOrd="2" destOrd="0" parTransId="{25B2751E-00D7-461A-B591-962AFCFF7510}" sibTransId="{D21ED94E-2F69-4705-8CDD-B2DE24AE6EB0}"/>
    <dgm:cxn modelId="{9B0A767A-0ACF-4DB5-9A9D-AFB1D63B6247}" srcId="{36B3C0AF-F127-4D2F-9B1A-F085FEB53BE4}" destId="{24817CB9-E1CA-4474-928B-EE9FE475F0F4}" srcOrd="0" destOrd="0" parTransId="{208F8652-72D7-44B7-A207-124D0FA3E336}" sibTransId="{7E71A088-A0AD-4389-B268-5C2CA251D931}"/>
    <dgm:cxn modelId="{E33CF09A-E595-4728-B87D-B4DC164DDE76}" type="presOf" srcId="{9EF56732-0BBC-4065-A76A-B68759105AB6}" destId="{64336D5E-46A5-46E5-84DF-16E8A296DA42}" srcOrd="0" destOrd="0" presId="urn:microsoft.com/office/officeart/2008/layout/LinedList"/>
    <dgm:cxn modelId="{5934899C-242E-46D9-A396-AC6E2260189D}" srcId="{36B3C0AF-F127-4D2F-9B1A-F085FEB53BE4}" destId="{7CFE2040-3E9B-4413-970B-795EC3592A90}" srcOrd="3" destOrd="0" parTransId="{EDBF7000-7516-4BCD-ACBE-88BFD6545B4D}" sibTransId="{0CB6B2D4-087A-4288-B567-2AC92B80C19C}"/>
    <dgm:cxn modelId="{8EBFD2C5-57E3-4855-B781-04945C8F5E63}" srcId="{36B3C0AF-F127-4D2F-9B1A-F085FEB53BE4}" destId="{ED0EA691-51C3-420A-A8E7-63F37937CE9E}" srcOrd="4" destOrd="0" parTransId="{9C5ABC35-6F71-4C54-9A3D-55301DBA0F46}" sibTransId="{9F0C6691-8162-4854-95BE-912B7431E987}"/>
    <dgm:cxn modelId="{C97EF7C6-FFB7-4878-B0EA-11F8843A7597}" type="presOf" srcId="{24817CB9-E1CA-4474-928B-EE9FE475F0F4}" destId="{CFD6D910-8D7E-4FAF-AC31-619CE2F400D6}" srcOrd="0" destOrd="0" presId="urn:microsoft.com/office/officeart/2008/layout/LinedList"/>
    <dgm:cxn modelId="{CF3052CB-C4B5-46C7-B97C-285B91CF064E}" srcId="{36B3C0AF-F127-4D2F-9B1A-F085FEB53BE4}" destId="{9EF56732-0BBC-4065-A76A-B68759105AB6}" srcOrd="1" destOrd="0" parTransId="{5743DB6D-12C2-400A-8CB7-3E2F81B497F5}" sibTransId="{B6CC7222-138C-4B7E-B5D7-827EBE1EC218}"/>
    <dgm:cxn modelId="{21B737D2-DFD6-4206-AF67-BED2371AF029}" type="presOf" srcId="{92FAB67D-0980-4229-87D8-740FA7ED253A}" destId="{81F32AB6-D055-4A3F-B004-A75B2C8C7080}" srcOrd="0" destOrd="0" presId="urn:microsoft.com/office/officeart/2008/layout/LinedList"/>
    <dgm:cxn modelId="{974939DD-0C77-4B27-BB49-9442DE732ED2}" type="presOf" srcId="{7CFE2040-3E9B-4413-970B-795EC3592A90}" destId="{831DE373-5186-4D49-AC68-0720DA4F3675}" srcOrd="0" destOrd="0" presId="urn:microsoft.com/office/officeart/2008/layout/LinedList"/>
    <dgm:cxn modelId="{3F85E2E0-8295-4A00-8993-B67577298B3A}" type="presOf" srcId="{36B3C0AF-F127-4D2F-9B1A-F085FEB53BE4}" destId="{B396D22A-E70B-4681-A34D-6FB9D0D27062}" srcOrd="0" destOrd="0" presId="urn:microsoft.com/office/officeart/2008/layout/LinedList"/>
    <dgm:cxn modelId="{191B82F3-C15B-4814-B22B-3EE61005089E}" srcId="{36B3C0AF-F127-4D2F-9B1A-F085FEB53BE4}" destId="{2569C9A3-98AB-4EBB-8014-E5EABEDAE397}" srcOrd="5" destOrd="0" parTransId="{5837B4D0-A7F3-4806-93E7-3F4E6EF43313}" sibTransId="{C18FBFF1-C869-406B-84A9-3B1E18B6DB28}"/>
    <dgm:cxn modelId="{F0EB4BF6-1E49-43AA-9E31-946F29BB5B73}" type="presOf" srcId="{1C40C029-0A52-4958-ADE7-0A1C988374A2}" destId="{11D5C15A-D9FD-40E2-A4D6-63441CD55002}" srcOrd="0" destOrd="0" presId="urn:microsoft.com/office/officeart/2008/layout/LinedList"/>
    <dgm:cxn modelId="{35DAC04B-DC05-4B8F-A7F2-6AF9FE845196}" type="presParOf" srcId="{B396D22A-E70B-4681-A34D-6FB9D0D27062}" destId="{4D847386-D329-4710-8580-5F39BD84ABBE}" srcOrd="0" destOrd="0" presId="urn:microsoft.com/office/officeart/2008/layout/LinedList"/>
    <dgm:cxn modelId="{4AD0D862-6052-42C2-BCA1-E122E0F6A315}" type="presParOf" srcId="{B396D22A-E70B-4681-A34D-6FB9D0D27062}" destId="{996D29E5-5556-44DC-994E-8C6A3B3DB30C}" srcOrd="1" destOrd="0" presId="urn:microsoft.com/office/officeart/2008/layout/LinedList"/>
    <dgm:cxn modelId="{CC905E60-C3E4-42D5-89C9-911F22B07D8F}" type="presParOf" srcId="{996D29E5-5556-44DC-994E-8C6A3B3DB30C}" destId="{CFD6D910-8D7E-4FAF-AC31-619CE2F400D6}" srcOrd="0" destOrd="0" presId="urn:microsoft.com/office/officeart/2008/layout/LinedList"/>
    <dgm:cxn modelId="{64644516-5EC1-430D-854B-FEEB2209A00C}" type="presParOf" srcId="{996D29E5-5556-44DC-994E-8C6A3B3DB30C}" destId="{C10B3AA5-030C-4BF5-9056-756E516D3D8A}" srcOrd="1" destOrd="0" presId="urn:microsoft.com/office/officeart/2008/layout/LinedList"/>
    <dgm:cxn modelId="{00695ABA-2499-468E-A223-66693D09CACB}" type="presParOf" srcId="{B396D22A-E70B-4681-A34D-6FB9D0D27062}" destId="{5EE30ABC-76C7-4EA5-82B9-26FABD71171B}" srcOrd="2" destOrd="0" presId="urn:microsoft.com/office/officeart/2008/layout/LinedList"/>
    <dgm:cxn modelId="{CE525344-5D0B-4591-BA90-1FB615D68C9B}" type="presParOf" srcId="{B396D22A-E70B-4681-A34D-6FB9D0D27062}" destId="{52EBAEFF-B550-4190-9154-00596FE1A4EE}" srcOrd="3" destOrd="0" presId="urn:microsoft.com/office/officeart/2008/layout/LinedList"/>
    <dgm:cxn modelId="{66DCA928-D99D-4B27-9E2E-6D473B0EE7A0}" type="presParOf" srcId="{52EBAEFF-B550-4190-9154-00596FE1A4EE}" destId="{64336D5E-46A5-46E5-84DF-16E8A296DA42}" srcOrd="0" destOrd="0" presId="urn:microsoft.com/office/officeart/2008/layout/LinedList"/>
    <dgm:cxn modelId="{CAEB6AC5-68C2-493E-9FFD-64AFACC7368F}" type="presParOf" srcId="{52EBAEFF-B550-4190-9154-00596FE1A4EE}" destId="{09149D9B-87D8-4897-8D26-BDBB2838BB5D}" srcOrd="1" destOrd="0" presId="urn:microsoft.com/office/officeart/2008/layout/LinedList"/>
    <dgm:cxn modelId="{4334D3A1-5618-4978-A4F0-A43CEB70F0A8}" type="presParOf" srcId="{B396D22A-E70B-4681-A34D-6FB9D0D27062}" destId="{9CB82ECF-3373-45D0-AEB8-C105482516D3}" srcOrd="4" destOrd="0" presId="urn:microsoft.com/office/officeart/2008/layout/LinedList"/>
    <dgm:cxn modelId="{1F9755B9-46E5-466B-9D26-5E37F451E760}" type="presParOf" srcId="{B396D22A-E70B-4681-A34D-6FB9D0D27062}" destId="{6888AD9A-E18B-4AE2-A421-0044FB22B290}" srcOrd="5" destOrd="0" presId="urn:microsoft.com/office/officeart/2008/layout/LinedList"/>
    <dgm:cxn modelId="{8B2EA64A-995E-4441-BE1A-C62DB2F8A591}" type="presParOf" srcId="{6888AD9A-E18B-4AE2-A421-0044FB22B290}" destId="{81F32AB6-D055-4A3F-B004-A75B2C8C7080}" srcOrd="0" destOrd="0" presId="urn:microsoft.com/office/officeart/2008/layout/LinedList"/>
    <dgm:cxn modelId="{65A5D7F3-6AB4-44E8-877E-3E1DBD93CBB5}" type="presParOf" srcId="{6888AD9A-E18B-4AE2-A421-0044FB22B290}" destId="{0165E5BB-1E8D-4695-BEFB-1FFA4446C98B}" srcOrd="1" destOrd="0" presId="urn:microsoft.com/office/officeart/2008/layout/LinedList"/>
    <dgm:cxn modelId="{FF1071DC-BFDD-4BCD-89F8-2F0CC8F15C36}" type="presParOf" srcId="{B396D22A-E70B-4681-A34D-6FB9D0D27062}" destId="{61DF3810-F0AE-4936-8EE1-2B5FEE4A6247}" srcOrd="6" destOrd="0" presId="urn:microsoft.com/office/officeart/2008/layout/LinedList"/>
    <dgm:cxn modelId="{BB6DAAA0-BD4E-4258-9C5A-002ED3FD758D}" type="presParOf" srcId="{B396D22A-E70B-4681-A34D-6FB9D0D27062}" destId="{4CC55A53-6B42-41F6-8F04-541D4AE37DBF}" srcOrd="7" destOrd="0" presId="urn:microsoft.com/office/officeart/2008/layout/LinedList"/>
    <dgm:cxn modelId="{FC569763-E3B8-46FB-B7AC-E166F796DAC1}" type="presParOf" srcId="{4CC55A53-6B42-41F6-8F04-541D4AE37DBF}" destId="{831DE373-5186-4D49-AC68-0720DA4F3675}" srcOrd="0" destOrd="0" presId="urn:microsoft.com/office/officeart/2008/layout/LinedList"/>
    <dgm:cxn modelId="{76628D10-D2F5-4618-8E63-3737E550D9E0}" type="presParOf" srcId="{4CC55A53-6B42-41F6-8F04-541D4AE37DBF}" destId="{82650B4C-D8BE-490A-B208-837E60703213}" srcOrd="1" destOrd="0" presId="urn:microsoft.com/office/officeart/2008/layout/LinedList"/>
    <dgm:cxn modelId="{1D959DF5-7E0F-41DE-8435-2BD6874FCE17}" type="presParOf" srcId="{B396D22A-E70B-4681-A34D-6FB9D0D27062}" destId="{0DABD9B4-93A0-4A3F-A7AA-07767BD52FF5}" srcOrd="8" destOrd="0" presId="urn:microsoft.com/office/officeart/2008/layout/LinedList"/>
    <dgm:cxn modelId="{1B1AA1E1-F264-417C-B537-69572FD46B5C}" type="presParOf" srcId="{B396D22A-E70B-4681-A34D-6FB9D0D27062}" destId="{79B24F79-2B2C-47A0-917B-6FF847D0E71F}" srcOrd="9" destOrd="0" presId="urn:microsoft.com/office/officeart/2008/layout/LinedList"/>
    <dgm:cxn modelId="{D0159F48-5330-40CB-B4B7-31D13749BB3E}" type="presParOf" srcId="{79B24F79-2B2C-47A0-917B-6FF847D0E71F}" destId="{00C10C35-F2E4-446C-A3F8-3CEFA1A886BE}" srcOrd="0" destOrd="0" presId="urn:microsoft.com/office/officeart/2008/layout/LinedList"/>
    <dgm:cxn modelId="{6DEEF59B-DAD8-4EE0-97E8-58BBFBF4873B}" type="presParOf" srcId="{79B24F79-2B2C-47A0-917B-6FF847D0E71F}" destId="{F6E0FE85-642D-4FB9-9ECA-DA0A49ED4B68}" srcOrd="1" destOrd="0" presId="urn:microsoft.com/office/officeart/2008/layout/LinedList"/>
    <dgm:cxn modelId="{44DEEF99-60A0-4EA7-88B2-96B1DEA35F1C}" type="presParOf" srcId="{B396D22A-E70B-4681-A34D-6FB9D0D27062}" destId="{389AA889-4F8F-43D9-9C63-AC99DCF43DF8}" srcOrd="10" destOrd="0" presId="urn:microsoft.com/office/officeart/2008/layout/LinedList"/>
    <dgm:cxn modelId="{FBA23488-F413-4CFE-B375-D3198CE55A1E}" type="presParOf" srcId="{B396D22A-E70B-4681-A34D-6FB9D0D27062}" destId="{5FB16F11-BD61-4B3B-8EDE-BC08074DF66C}" srcOrd="11" destOrd="0" presId="urn:microsoft.com/office/officeart/2008/layout/LinedList"/>
    <dgm:cxn modelId="{26C2B0DF-4A8C-45DC-ADD9-6FBEEA7DF1FB}" type="presParOf" srcId="{5FB16F11-BD61-4B3B-8EDE-BC08074DF66C}" destId="{C75B2F87-8933-417E-B1A9-D8E01A15E119}" srcOrd="0" destOrd="0" presId="urn:microsoft.com/office/officeart/2008/layout/LinedList"/>
    <dgm:cxn modelId="{FC4344F4-D118-4F67-89BE-FA19B245921B}" type="presParOf" srcId="{5FB16F11-BD61-4B3B-8EDE-BC08074DF66C}" destId="{B204829B-880B-4714-91C5-C4D4DF92F715}" srcOrd="1" destOrd="0" presId="urn:microsoft.com/office/officeart/2008/layout/LinedList"/>
    <dgm:cxn modelId="{463188F6-8F59-4B85-AF41-987EC987EDF3}" type="presParOf" srcId="{B396D22A-E70B-4681-A34D-6FB9D0D27062}" destId="{753A1C04-8A6A-4A89-A508-8172375F1BDB}" srcOrd="12" destOrd="0" presId="urn:microsoft.com/office/officeart/2008/layout/LinedList"/>
    <dgm:cxn modelId="{7572E974-5476-476E-8326-20ABB4995B98}" type="presParOf" srcId="{B396D22A-E70B-4681-A34D-6FB9D0D27062}" destId="{A1FB4DBE-5E73-4BEA-9BFE-4FBBAC60BE9C}" srcOrd="13" destOrd="0" presId="urn:microsoft.com/office/officeart/2008/layout/LinedList"/>
    <dgm:cxn modelId="{9F6EDF2E-B20B-4FFC-BDB9-4CE7940F88FD}" type="presParOf" srcId="{A1FB4DBE-5E73-4BEA-9BFE-4FBBAC60BE9C}" destId="{11D5C15A-D9FD-40E2-A4D6-63441CD55002}" srcOrd="0" destOrd="0" presId="urn:microsoft.com/office/officeart/2008/layout/LinedList"/>
    <dgm:cxn modelId="{B186F003-CA36-4C8F-A97C-5F1F51AE3E4B}" type="presParOf" srcId="{A1FB4DBE-5E73-4BEA-9BFE-4FBBAC60BE9C}" destId="{26E895AB-BB77-46F2-8293-738F29D28A5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7A8914-B405-43ED-8B1F-2CA52F8C944F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51F6F6-4FCB-49FC-BCCC-8569D445D26C}">
      <dgm:prSet/>
      <dgm:spPr/>
      <dgm:t>
        <a:bodyPr/>
        <a:lstStyle/>
        <a:p>
          <a:r>
            <a:rPr lang="en-US" baseline="0"/>
            <a:t>TO HOLD AN HONEST AND OPEN CONVERSATION ON NIS AND PENSION REFORM</a:t>
          </a:r>
          <a:endParaRPr lang="en-US"/>
        </a:p>
      </dgm:t>
    </dgm:pt>
    <dgm:pt modelId="{20DBE6DF-973B-4762-B21D-DE6AE3B08226}" type="parTrans" cxnId="{24E0F101-05F3-4DF5-ADAD-DDAF3A8CD43F}">
      <dgm:prSet/>
      <dgm:spPr/>
      <dgm:t>
        <a:bodyPr/>
        <a:lstStyle/>
        <a:p>
          <a:endParaRPr lang="en-US"/>
        </a:p>
      </dgm:t>
    </dgm:pt>
    <dgm:pt modelId="{6356A824-CC2E-48A5-811D-C4D082EB6AD7}" type="sibTrans" cxnId="{24E0F101-05F3-4DF5-ADAD-DDAF3A8CD43F}">
      <dgm:prSet/>
      <dgm:spPr/>
      <dgm:t>
        <a:bodyPr/>
        <a:lstStyle/>
        <a:p>
          <a:endParaRPr lang="en-US"/>
        </a:p>
      </dgm:t>
    </dgm:pt>
    <dgm:pt modelId="{409E2CA9-CEBD-4BFC-9695-3F8F5C47589E}">
      <dgm:prSet/>
      <dgm:spPr/>
      <dgm:t>
        <a:bodyPr/>
        <a:lstStyle/>
        <a:p>
          <a:r>
            <a:rPr lang="en-US" baseline="0" dirty="0"/>
            <a:t>TO GENERATE IDEAS FOR NIS TO BETTER SERVE ITS CONSTITUENTS</a:t>
          </a:r>
          <a:endParaRPr lang="en-US" dirty="0"/>
        </a:p>
      </dgm:t>
    </dgm:pt>
    <dgm:pt modelId="{9B5465D4-7D48-4595-A8B2-3F0D100C4638}" type="parTrans" cxnId="{1663DC31-94C3-4E60-A2CA-C20EB993CC8D}">
      <dgm:prSet/>
      <dgm:spPr/>
      <dgm:t>
        <a:bodyPr/>
        <a:lstStyle/>
        <a:p>
          <a:endParaRPr lang="en-US"/>
        </a:p>
      </dgm:t>
    </dgm:pt>
    <dgm:pt modelId="{3348C12B-A280-4CEF-9E31-DDB8502A7225}" type="sibTrans" cxnId="{1663DC31-94C3-4E60-A2CA-C20EB993CC8D}">
      <dgm:prSet/>
      <dgm:spPr/>
      <dgm:t>
        <a:bodyPr/>
        <a:lstStyle/>
        <a:p>
          <a:endParaRPr lang="en-US"/>
        </a:p>
      </dgm:t>
    </dgm:pt>
    <dgm:pt modelId="{DFFC3150-496C-4C69-805A-B0627DD8635A}">
      <dgm:prSet/>
      <dgm:spPr/>
      <dgm:t>
        <a:bodyPr/>
        <a:lstStyle/>
        <a:p>
          <a:r>
            <a:rPr lang="en-US" baseline="0"/>
            <a:t>TO PROMOTE THE SUSTAINABILITY OF THE NIS</a:t>
          </a:r>
          <a:endParaRPr lang="en-US"/>
        </a:p>
      </dgm:t>
    </dgm:pt>
    <dgm:pt modelId="{53429CA4-E8ED-4A3C-8779-58176D1EEB44}" type="parTrans" cxnId="{E51D78DB-B6A4-438C-BC31-59D60264CF6A}">
      <dgm:prSet/>
      <dgm:spPr/>
      <dgm:t>
        <a:bodyPr/>
        <a:lstStyle/>
        <a:p>
          <a:endParaRPr lang="en-US"/>
        </a:p>
      </dgm:t>
    </dgm:pt>
    <dgm:pt modelId="{CA424B83-F739-41AE-9468-5DCE0C1D0AC5}" type="sibTrans" cxnId="{E51D78DB-B6A4-438C-BC31-59D60264CF6A}">
      <dgm:prSet/>
      <dgm:spPr/>
      <dgm:t>
        <a:bodyPr/>
        <a:lstStyle/>
        <a:p>
          <a:endParaRPr lang="en-US"/>
        </a:p>
      </dgm:t>
    </dgm:pt>
    <dgm:pt modelId="{1A827E9A-C590-464F-9A87-03E66CB608D3}" type="pres">
      <dgm:prSet presAssocID="{847A8914-B405-43ED-8B1F-2CA52F8C944F}" presName="linear" presStyleCnt="0">
        <dgm:presLayoutVars>
          <dgm:animLvl val="lvl"/>
          <dgm:resizeHandles val="exact"/>
        </dgm:presLayoutVars>
      </dgm:prSet>
      <dgm:spPr/>
    </dgm:pt>
    <dgm:pt modelId="{D2A475D8-26BE-4861-B8A1-546975194178}" type="pres">
      <dgm:prSet presAssocID="{0151F6F6-4FCB-49FC-BCCC-8569D445D26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7B39FA6-B08D-45A3-853B-9AACFD746A49}" type="pres">
      <dgm:prSet presAssocID="{6356A824-CC2E-48A5-811D-C4D082EB6AD7}" presName="spacer" presStyleCnt="0"/>
      <dgm:spPr/>
    </dgm:pt>
    <dgm:pt modelId="{79D45BE9-EB45-4EF1-8EB7-20DB4C835C4C}" type="pres">
      <dgm:prSet presAssocID="{409E2CA9-CEBD-4BFC-9695-3F8F5C47589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151CF11-85AE-4969-9CDF-8437757D3228}" type="pres">
      <dgm:prSet presAssocID="{3348C12B-A280-4CEF-9E31-DDB8502A7225}" presName="spacer" presStyleCnt="0"/>
      <dgm:spPr/>
    </dgm:pt>
    <dgm:pt modelId="{1A251334-ABDF-40D9-B228-E06F8A40D0F2}" type="pres">
      <dgm:prSet presAssocID="{DFFC3150-496C-4C69-805A-B0627DD8635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4E0F101-05F3-4DF5-ADAD-DDAF3A8CD43F}" srcId="{847A8914-B405-43ED-8B1F-2CA52F8C944F}" destId="{0151F6F6-4FCB-49FC-BCCC-8569D445D26C}" srcOrd="0" destOrd="0" parTransId="{20DBE6DF-973B-4762-B21D-DE6AE3B08226}" sibTransId="{6356A824-CC2E-48A5-811D-C4D082EB6AD7}"/>
    <dgm:cxn modelId="{28696A2A-3BD3-46FD-87E6-79A9B099FCE5}" type="presOf" srcId="{409E2CA9-CEBD-4BFC-9695-3F8F5C47589E}" destId="{79D45BE9-EB45-4EF1-8EB7-20DB4C835C4C}" srcOrd="0" destOrd="0" presId="urn:microsoft.com/office/officeart/2005/8/layout/vList2"/>
    <dgm:cxn modelId="{1663DC31-94C3-4E60-A2CA-C20EB993CC8D}" srcId="{847A8914-B405-43ED-8B1F-2CA52F8C944F}" destId="{409E2CA9-CEBD-4BFC-9695-3F8F5C47589E}" srcOrd="1" destOrd="0" parTransId="{9B5465D4-7D48-4595-A8B2-3F0D100C4638}" sibTransId="{3348C12B-A280-4CEF-9E31-DDB8502A7225}"/>
    <dgm:cxn modelId="{4AC3103A-B515-40F2-9137-A10F202AC5F7}" type="presOf" srcId="{847A8914-B405-43ED-8B1F-2CA52F8C944F}" destId="{1A827E9A-C590-464F-9A87-03E66CB608D3}" srcOrd="0" destOrd="0" presId="urn:microsoft.com/office/officeart/2005/8/layout/vList2"/>
    <dgm:cxn modelId="{E51D78DB-B6A4-438C-BC31-59D60264CF6A}" srcId="{847A8914-B405-43ED-8B1F-2CA52F8C944F}" destId="{DFFC3150-496C-4C69-805A-B0627DD8635A}" srcOrd="2" destOrd="0" parTransId="{53429CA4-E8ED-4A3C-8779-58176D1EEB44}" sibTransId="{CA424B83-F739-41AE-9468-5DCE0C1D0AC5}"/>
    <dgm:cxn modelId="{3B4A59E2-C246-4BB3-8D0A-86ACF0E97E92}" type="presOf" srcId="{0151F6F6-4FCB-49FC-BCCC-8569D445D26C}" destId="{D2A475D8-26BE-4861-B8A1-546975194178}" srcOrd="0" destOrd="0" presId="urn:microsoft.com/office/officeart/2005/8/layout/vList2"/>
    <dgm:cxn modelId="{0E60CEE4-0728-4BDE-BBBD-2F735E4D4B90}" type="presOf" srcId="{DFFC3150-496C-4C69-805A-B0627DD8635A}" destId="{1A251334-ABDF-40D9-B228-E06F8A40D0F2}" srcOrd="0" destOrd="0" presId="urn:microsoft.com/office/officeart/2005/8/layout/vList2"/>
    <dgm:cxn modelId="{DF858FB1-D959-430D-BA16-245DBC9E77E1}" type="presParOf" srcId="{1A827E9A-C590-464F-9A87-03E66CB608D3}" destId="{D2A475D8-26BE-4861-B8A1-546975194178}" srcOrd="0" destOrd="0" presId="urn:microsoft.com/office/officeart/2005/8/layout/vList2"/>
    <dgm:cxn modelId="{37DEF50E-0F84-4822-9D2F-FD5E3F4FCA84}" type="presParOf" srcId="{1A827E9A-C590-464F-9A87-03E66CB608D3}" destId="{A7B39FA6-B08D-45A3-853B-9AACFD746A49}" srcOrd="1" destOrd="0" presId="urn:microsoft.com/office/officeart/2005/8/layout/vList2"/>
    <dgm:cxn modelId="{EC9F472F-C25B-4CCF-91D7-DF22E2098EA2}" type="presParOf" srcId="{1A827E9A-C590-464F-9A87-03E66CB608D3}" destId="{79D45BE9-EB45-4EF1-8EB7-20DB4C835C4C}" srcOrd="2" destOrd="0" presId="urn:microsoft.com/office/officeart/2005/8/layout/vList2"/>
    <dgm:cxn modelId="{A43DA4F3-E925-4D32-AD86-040AD173068D}" type="presParOf" srcId="{1A827E9A-C590-464F-9A87-03E66CB608D3}" destId="{D151CF11-85AE-4969-9CDF-8437757D3228}" srcOrd="3" destOrd="0" presId="urn:microsoft.com/office/officeart/2005/8/layout/vList2"/>
    <dgm:cxn modelId="{82127B2A-2B7C-4FD1-83AC-12A4EF638B3C}" type="presParOf" srcId="{1A827E9A-C590-464F-9A87-03E66CB608D3}" destId="{1A251334-ABDF-40D9-B228-E06F8A40D0F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612A94E-51BD-490E-9CA1-D06F9F1E72F7}" type="doc">
      <dgm:prSet loTypeId="urn:microsoft.com/office/officeart/2005/8/layout/hList1" loCatId="list" qsTypeId="urn:microsoft.com/office/officeart/2005/8/quickstyle/simple3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1BAE001-BA6D-47BB-85B4-07FB61B26949}">
      <dgm:prSet/>
      <dgm:spPr/>
      <dgm:t>
        <a:bodyPr/>
        <a:lstStyle/>
        <a:p>
          <a:r>
            <a:rPr lang="en-US" baseline="0"/>
            <a:t>AN INDISPENSABLE TOOL FOR THE GOVERNMENT AND PEOPLE OF SVG TO ACHIEVE KEY SUSTAINABLE DEVELOPMENT GOALS</a:t>
          </a:r>
          <a:endParaRPr lang="en-US"/>
        </a:p>
      </dgm:t>
    </dgm:pt>
    <dgm:pt modelId="{5C2EDBD4-3F34-4F81-BBA0-632F5FC4B13D}" type="parTrans" cxnId="{09E38CC3-DDAD-40E5-9367-51CCCFCA93F1}">
      <dgm:prSet/>
      <dgm:spPr/>
      <dgm:t>
        <a:bodyPr/>
        <a:lstStyle/>
        <a:p>
          <a:endParaRPr lang="en-US"/>
        </a:p>
      </dgm:t>
    </dgm:pt>
    <dgm:pt modelId="{27E01C60-5AEE-4F7A-9A3B-ADD8119E74DF}" type="sibTrans" cxnId="{09E38CC3-DDAD-40E5-9367-51CCCFCA93F1}">
      <dgm:prSet/>
      <dgm:spPr/>
      <dgm:t>
        <a:bodyPr/>
        <a:lstStyle/>
        <a:p>
          <a:endParaRPr lang="en-US"/>
        </a:p>
      </dgm:t>
    </dgm:pt>
    <dgm:pt modelId="{B166E34D-E92C-417F-BDD3-8D9592AC1A3D}">
      <dgm:prSet/>
      <dgm:spPr/>
      <dgm:t>
        <a:bodyPr/>
        <a:lstStyle/>
        <a:p>
          <a:r>
            <a:rPr lang="en-US" baseline="0"/>
            <a:t>NO POVERTY</a:t>
          </a:r>
          <a:endParaRPr lang="en-US"/>
        </a:p>
      </dgm:t>
    </dgm:pt>
    <dgm:pt modelId="{DB265816-34EE-4022-98D0-52E7411105A2}" type="parTrans" cxnId="{BB6F7E17-46EB-48E4-A657-64207EAB7717}">
      <dgm:prSet/>
      <dgm:spPr/>
      <dgm:t>
        <a:bodyPr/>
        <a:lstStyle/>
        <a:p>
          <a:endParaRPr lang="en-US"/>
        </a:p>
      </dgm:t>
    </dgm:pt>
    <dgm:pt modelId="{788524E5-A617-4ECA-B4AF-1D345FC74902}" type="sibTrans" cxnId="{BB6F7E17-46EB-48E4-A657-64207EAB7717}">
      <dgm:prSet/>
      <dgm:spPr/>
      <dgm:t>
        <a:bodyPr/>
        <a:lstStyle/>
        <a:p>
          <a:endParaRPr lang="en-US"/>
        </a:p>
      </dgm:t>
    </dgm:pt>
    <dgm:pt modelId="{79D11ECB-6F01-4C8D-BC38-4DEC0395FF32}">
      <dgm:prSet/>
      <dgm:spPr/>
      <dgm:t>
        <a:bodyPr/>
        <a:lstStyle/>
        <a:p>
          <a:r>
            <a:rPr lang="en-US" baseline="0"/>
            <a:t>ZERO HUNGER</a:t>
          </a:r>
          <a:endParaRPr lang="en-US"/>
        </a:p>
      </dgm:t>
    </dgm:pt>
    <dgm:pt modelId="{574EDDE7-05A1-4003-AD3C-D673C74B0984}" type="parTrans" cxnId="{8A0E6151-6754-46B0-ACBA-7F1CA2C8C143}">
      <dgm:prSet/>
      <dgm:spPr/>
      <dgm:t>
        <a:bodyPr/>
        <a:lstStyle/>
        <a:p>
          <a:endParaRPr lang="en-US"/>
        </a:p>
      </dgm:t>
    </dgm:pt>
    <dgm:pt modelId="{86754871-3029-44D8-85B1-94E869D77E71}" type="sibTrans" cxnId="{8A0E6151-6754-46B0-ACBA-7F1CA2C8C143}">
      <dgm:prSet/>
      <dgm:spPr/>
      <dgm:t>
        <a:bodyPr/>
        <a:lstStyle/>
        <a:p>
          <a:endParaRPr lang="en-US"/>
        </a:p>
      </dgm:t>
    </dgm:pt>
    <dgm:pt modelId="{F1231C09-69AB-4C38-BBE3-21906DE3153A}">
      <dgm:prSet/>
      <dgm:spPr/>
      <dgm:t>
        <a:bodyPr/>
        <a:lstStyle/>
        <a:p>
          <a:r>
            <a:rPr lang="en-US" baseline="0"/>
            <a:t>DECENT WORK AND ECONOMIC DEVELOPOMENT</a:t>
          </a:r>
          <a:endParaRPr lang="en-US"/>
        </a:p>
      </dgm:t>
    </dgm:pt>
    <dgm:pt modelId="{AC555418-B6B9-4CD8-AC12-D85268DE0B83}" type="parTrans" cxnId="{843FD632-3E3D-4204-A5C8-849F5F4E1083}">
      <dgm:prSet/>
      <dgm:spPr/>
      <dgm:t>
        <a:bodyPr/>
        <a:lstStyle/>
        <a:p>
          <a:endParaRPr lang="en-US"/>
        </a:p>
      </dgm:t>
    </dgm:pt>
    <dgm:pt modelId="{40A1AD7C-935D-42E1-975A-97FE94B43BD9}" type="sibTrans" cxnId="{843FD632-3E3D-4204-A5C8-849F5F4E1083}">
      <dgm:prSet/>
      <dgm:spPr/>
      <dgm:t>
        <a:bodyPr/>
        <a:lstStyle/>
        <a:p>
          <a:endParaRPr lang="en-US"/>
        </a:p>
      </dgm:t>
    </dgm:pt>
    <dgm:pt modelId="{ACBCC2B1-93BB-434F-AB96-ED00765A75A8}">
      <dgm:prSet/>
      <dgm:spPr/>
      <dgm:t>
        <a:bodyPr/>
        <a:lstStyle/>
        <a:p>
          <a:r>
            <a:rPr lang="en-US" baseline="0"/>
            <a:t>MONUMENTAL SOCIO-ECONOMIC PRESENCE</a:t>
          </a:r>
          <a:endParaRPr lang="en-US"/>
        </a:p>
      </dgm:t>
    </dgm:pt>
    <dgm:pt modelId="{35F688FB-3D7E-436D-8010-095EEAAA4992}" type="parTrans" cxnId="{9208C282-3CD1-4C6A-A880-B401BDAD16B9}">
      <dgm:prSet/>
      <dgm:spPr/>
      <dgm:t>
        <a:bodyPr/>
        <a:lstStyle/>
        <a:p>
          <a:endParaRPr lang="en-US"/>
        </a:p>
      </dgm:t>
    </dgm:pt>
    <dgm:pt modelId="{78CEB107-C974-475D-92A7-19EE52914DAA}" type="sibTrans" cxnId="{9208C282-3CD1-4C6A-A880-B401BDAD16B9}">
      <dgm:prSet/>
      <dgm:spPr/>
      <dgm:t>
        <a:bodyPr/>
        <a:lstStyle/>
        <a:p>
          <a:endParaRPr lang="en-US"/>
        </a:p>
      </dgm:t>
    </dgm:pt>
    <dgm:pt modelId="{ADC86022-48D9-4422-A3CE-485010C7983B}">
      <dgm:prSet/>
      <dgm:spPr/>
      <dgm:t>
        <a:bodyPr/>
        <a:lstStyle/>
        <a:p>
          <a:r>
            <a:rPr lang="en-US" baseline="0"/>
            <a:t>COVERAGE EXTENDS TO 50% OF POPULATION</a:t>
          </a:r>
          <a:endParaRPr lang="en-US"/>
        </a:p>
      </dgm:t>
    </dgm:pt>
    <dgm:pt modelId="{7DB1811F-C63A-45B3-B44A-E81858E20ED2}" type="parTrans" cxnId="{66F02417-63E3-4049-850F-02EBED8C43E8}">
      <dgm:prSet/>
      <dgm:spPr/>
      <dgm:t>
        <a:bodyPr/>
        <a:lstStyle/>
        <a:p>
          <a:endParaRPr lang="en-US"/>
        </a:p>
      </dgm:t>
    </dgm:pt>
    <dgm:pt modelId="{DBD06D18-319B-4AEC-8BBC-ACC389EE90B1}" type="sibTrans" cxnId="{66F02417-63E3-4049-850F-02EBED8C43E8}">
      <dgm:prSet/>
      <dgm:spPr/>
      <dgm:t>
        <a:bodyPr/>
        <a:lstStyle/>
        <a:p>
          <a:endParaRPr lang="en-US"/>
        </a:p>
      </dgm:t>
    </dgm:pt>
    <dgm:pt modelId="{03225A7F-7677-415D-84BA-B0D7952B8C63}">
      <dgm:prSet/>
      <dgm:spPr/>
      <dgm:t>
        <a:bodyPr/>
        <a:lstStyle/>
        <a:p>
          <a:r>
            <a:rPr lang="en-US" baseline="0"/>
            <a:t>ASSET BASE IS $476M ABOUT 25% OF GDP</a:t>
          </a:r>
          <a:endParaRPr lang="en-US"/>
        </a:p>
      </dgm:t>
    </dgm:pt>
    <dgm:pt modelId="{4C06536B-8D07-4CF6-BEFA-F5FD37E63E57}" type="parTrans" cxnId="{75DB2163-8615-4A80-BFD4-DB93A129D6F3}">
      <dgm:prSet/>
      <dgm:spPr/>
      <dgm:t>
        <a:bodyPr/>
        <a:lstStyle/>
        <a:p>
          <a:endParaRPr lang="en-US"/>
        </a:p>
      </dgm:t>
    </dgm:pt>
    <dgm:pt modelId="{1174256F-E206-48CB-A5F3-3C412BB6BF96}" type="sibTrans" cxnId="{75DB2163-8615-4A80-BFD4-DB93A129D6F3}">
      <dgm:prSet/>
      <dgm:spPr/>
      <dgm:t>
        <a:bodyPr/>
        <a:lstStyle/>
        <a:p>
          <a:endParaRPr lang="en-US"/>
        </a:p>
      </dgm:t>
    </dgm:pt>
    <dgm:pt modelId="{B101867A-4E3C-4423-9664-CF794852BCCB}">
      <dgm:prSet/>
      <dgm:spPr/>
      <dgm:t>
        <a:bodyPr/>
        <a:lstStyle/>
        <a:p>
          <a:r>
            <a:rPr lang="en-US" baseline="0"/>
            <a:t>EXPENDED $85M TO  20% OF POPULATION IN 2022</a:t>
          </a:r>
          <a:endParaRPr lang="en-US"/>
        </a:p>
      </dgm:t>
    </dgm:pt>
    <dgm:pt modelId="{AFA9AF0C-B1F6-424F-9DD5-3C711054C7D9}" type="parTrans" cxnId="{69330F4B-C0CD-42F7-B7A1-3B687B1B292E}">
      <dgm:prSet/>
      <dgm:spPr/>
      <dgm:t>
        <a:bodyPr/>
        <a:lstStyle/>
        <a:p>
          <a:endParaRPr lang="en-US"/>
        </a:p>
      </dgm:t>
    </dgm:pt>
    <dgm:pt modelId="{BFF7B70D-CC45-444D-9FC5-85C772BE3793}" type="sibTrans" cxnId="{69330F4B-C0CD-42F7-B7A1-3B687B1B292E}">
      <dgm:prSet/>
      <dgm:spPr/>
      <dgm:t>
        <a:bodyPr/>
        <a:lstStyle/>
        <a:p>
          <a:endParaRPr lang="en-US"/>
        </a:p>
      </dgm:t>
    </dgm:pt>
    <dgm:pt modelId="{01B8A8E5-C197-43E7-BFF4-B93D014C1834}" type="pres">
      <dgm:prSet presAssocID="{7612A94E-51BD-490E-9CA1-D06F9F1E72F7}" presName="Name0" presStyleCnt="0">
        <dgm:presLayoutVars>
          <dgm:dir/>
          <dgm:animLvl val="lvl"/>
          <dgm:resizeHandles val="exact"/>
        </dgm:presLayoutVars>
      </dgm:prSet>
      <dgm:spPr/>
    </dgm:pt>
    <dgm:pt modelId="{AF59F89D-4B36-495F-858B-C7FC80AD2A83}" type="pres">
      <dgm:prSet presAssocID="{F1BAE001-BA6D-47BB-85B4-07FB61B26949}" presName="composite" presStyleCnt="0"/>
      <dgm:spPr/>
    </dgm:pt>
    <dgm:pt modelId="{39F7E832-0E43-4BA4-AEB2-83E444BD21AD}" type="pres">
      <dgm:prSet presAssocID="{F1BAE001-BA6D-47BB-85B4-07FB61B26949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81B1CA99-1D5A-45F1-8D43-C7AC6C8A5A69}" type="pres">
      <dgm:prSet presAssocID="{F1BAE001-BA6D-47BB-85B4-07FB61B26949}" presName="desTx" presStyleLbl="alignAccFollowNode1" presStyleIdx="0" presStyleCnt="2">
        <dgm:presLayoutVars>
          <dgm:bulletEnabled val="1"/>
        </dgm:presLayoutVars>
      </dgm:prSet>
      <dgm:spPr/>
    </dgm:pt>
    <dgm:pt modelId="{CB2D5ACB-899B-4F4A-A7E5-4879CDD1A814}" type="pres">
      <dgm:prSet presAssocID="{27E01C60-5AEE-4F7A-9A3B-ADD8119E74DF}" presName="space" presStyleCnt="0"/>
      <dgm:spPr/>
    </dgm:pt>
    <dgm:pt modelId="{E8B7946F-3604-46BA-ADF1-96735D7859AF}" type="pres">
      <dgm:prSet presAssocID="{ACBCC2B1-93BB-434F-AB96-ED00765A75A8}" presName="composite" presStyleCnt="0"/>
      <dgm:spPr/>
    </dgm:pt>
    <dgm:pt modelId="{A7E48A3F-BFEB-4224-AB0B-EC6370167091}" type="pres">
      <dgm:prSet presAssocID="{ACBCC2B1-93BB-434F-AB96-ED00765A75A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A3036BBC-1108-4EC0-A356-3DF27466A291}" type="pres">
      <dgm:prSet presAssocID="{ACBCC2B1-93BB-434F-AB96-ED00765A75A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66F02417-63E3-4049-850F-02EBED8C43E8}" srcId="{ACBCC2B1-93BB-434F-AB96-ED00765A75A8}" destId="{ADC86022-48D9-4422-A3CE-485010C7983B}" srcOrd="0" destOrd="0" parTransId="{7DB1811F-C63A-45B3-B44A-E81858E20ED2}" sibTransId="{DBD06D18-319B-4AEC-8BBC-ACC389EE90B1}"/>
    <dgm:cxn modelId="{BB6F7E17-46EB-48E4-A657-64207EAB7717}" srcId="{F1BAE001-BA6D-47BB-85B4-07FB61B26949}" destId="{B166E34D-E92C-417F-BDD3-8D9592AC1A3D}" srcOrd="0" destOrd="0" parTransId="{DB265816-34EE-4022-98D0-52E7411105A2}" sibTransId="{788524E5-A617-4ECA-B4AF-1D345FC74902}"/>
    <dgm:cxn modelId="{843FD632-3E3D-4204-A5C8-849F5F4E1083}" srcId="{F1BAE001-BA6D-47BB-85B4-07FB61B26949}" destId="{F1231C09-69AB-4C38-BBE3-21906DE3153A}" srcOrd="2" destOrd="0" parTransId="{AC555418-B6B9-4CD8-AC12-D85268DE0B83}" sibTransId="{40A1AD7C-935D-42E1-975A-97FE94B43BD9}"/>
    <dgm:cxn modelId="{75DB2163-8615-4A80-BFD4-DB93A129D6F3}" srcId="{ACBCC2B1-93BB-434F-AB96-ED00765A75A8}" destId="{03225A7F-7677-415D-84BA-B0D7952B8C63}" srcOrd="1" destOrd="0" parTransId="{4C06536B-8D07-4CF6-BEFA-F5FD37E63E57}" sibTransId="{1174256F-E206-48CB-A5F3-3C412BB6BF96}"/>
    <dgm:cxn modelId="{69330F4B-C0CD-42F7-B7A1-3B687B1B292E}" srcId="{ACBCC2B1-93BB-434F-AB96-ED00765A75A8}" destId="{B101867A-4E3C-4423-9664-CF794852BCCB}" srcOrd="2" destOrd="0" parTransId="{AFA9AF0C-B1F6-424F-9DD5-3C711054C7D9}" sibTransId="{BFF7B70D-CC45-444D-9FC5-85C772BE3793}"/>
    <dgm:cxn modelId="{8A0E6151-6754-46B0-ACBA-7F1CA2C8C143}" srcId="{F1BAE001-BA6D-47BB-85B4-07FB61B26949}" destId="{79D11ECB-6F01-4C8D-BC38-4DEC0395FF32}" srcOrd="1" destOrd="0" parTransId="{574EDDE7-05A1-4003-AD3C-D673C74B0984}" sibTransId="{86754871-3029-44D8-85B1-94E869D77E71}"/>
    <dgm:cxn modelId="{01BE1158-62FD-4D5E-8A27-24016D109DED}" type="presOf" srcId="{B166E34D-E92C-417F-BDD3-8D9592AC1A3D}" destId="{81B1CA99-1D5A-45F1-8D43-C7AC6C8A5A69}" srcOrd="0" destOrd="0" presId="urn:microsoft.com/office/officeart/2005/8/layout/hList1"/>
    <dgm:cxn modelId="{A4CA2378-F1F5-4486-9FFE-AC1AB69A0178}" type="presOf" srcId="{ACBCC2B1-93BB-434F-AB96-ED00765A75A8}" destId="{A7E48A3F-BFEB-4224-AB0B-EC6370167091}" srcOrd="0" destOrd="0" presId="urn:microsoft.com/office/officeart/2005/8/layout/hList1"/>
    <dgm:cxn modelId="{3EDEBE79-3010-4080-B58C-1E3BD1194396}" type="presOf" srcId="{7612A94E-51BD-490E-9CA1-D06F9F1E72F7}" destId="{01B8A8E5-C197-43E7-BFF4-B93D014C1834}" srcOrd="0" destOrd="0" presId="urn:microsoft.com/office/officeart/2005/8/layout/hList1"/>
    <dgm:cxn modelId="{CB37C97E-C3E0-40ED-BF22-FDCFF3A41459}" type="presOf" srcId="{F1BAE001-BA6D-47BB-85B4-07FB61B26949}" destId="{39F7E832-0E43-4BA4-AEB2-83E444BD21AD}" srcOrd="0" destOrd="0" presId="urn:microsoft.com/office/officeart/2005/8/layout/hList1"/>
    <dgm:cxn modelId="{9208C282-3CD1-4C6A-A880-B401BDAD16B9}" srcId="{7612A94E-51BD-490E-9CA1-D06F9F1E72F7}" destId="{ACBCC2B1-93BB-434F-AB96-ED00765A75A8}" srcOrd="1" destOrd="0" parTransId="{35F688FB-3D7E-436D-8010-095EEAAA4992}" sibTransId="{78CEB107-C974-475D-92A7-19EE52914DAA}"/>
    <dgm:cxn modelId="{B5C63EBA-F2BB-431D-884E-43DC5A7B15BF}" type="presOf" srcId="{79D11ECB-6F01-4C8D-BC38-4DEC0395FF32}" destId="{81B1CA99-1D5A-45F1-8D43-C7AC6C8A5A69}" srcOrd="0" destOrd="1" presId="urn:microsoft.com/office/officeart/2005/8/layout/hList1"/>
    <dgm:cxn modelId="{1EB4E4BE-749D-4A04-A99D-4FB7B5D31905}" type="presOf" srcId="{F1231C09-69AB-4C38-BBE3-21906DE3153A}" destId="{81B1CA99-1D5A-45F1-8D43-C7AC6C8A5A69}" srcOrd="0" destOrd="2" presId="urn:microsoft.com/office/officeart/2005/8/layout/hList1"/>
    <dgm:cxn modelId="{09E38CC3-DDAD-40E5-9367-51CCCFCA93F1}" srcId="{7612A94E-51BD-490E-9CA1-D06F9F1E72F7}" destId="{F1BAE001-BA6D-47BB-85B4-07FB61B26949}" srcOrd="0" destOrd="0" parTransId="{5C2EDBD4-3F34-4F81-BBA0-632F5FC4B13D}" sibTransId="{27E01C60-5AEE-4F7A-9A3B-ADD8119E74DF}"/>
    <dgm:cxn modelId="{6DA550D2-A7E6-4BCE-8FA3-D72C76E136DD}" type="presOf" srcId="{03225A7F-7677-415D-84BA-B0D7952B8C63}" destId="{A3036BBC-1108-4EC0-A356-3DF27466A291}" srcOrd="0" destOrd="1" presId="urn:microsoft.com/office/officeart/2005/8/layout/hList1"/>
    <dgm:cxn modelId="{32AED4E5-8383-45D5-92FF-CFBC774A73BE}" type="presOf" srcId="{B101867A-4E3C-4423-9664-CF794852BCCB}" destId="{A3036BBC-1108-4EC0-A356-3DF27466A291}" srcOrd="0" destOrd="2" presId="urn:microsoft.com/office/officeart/2005/8/layout/hList1"/>
    <dgm:cxn modelId="{9D01DEF2-A71C-4E26-87D6-5B699D84FEEA}" type="presOf" srcId="{ADC86022-48D9-4422-A3CE-485010C7983B}" destId="{A3036BBC-1108-4EC0-A356-3DF27466A291}" srcOrd="0" destOrd="0" presId="urn:microsoft.com/office/officeart/2005/8/layout/hList1"/>
    <dgm:cxn modelId="{85D23B7A-D59C-4E71-AB2A-BF6FF44B3CA8}" type="presParOf" srcId="{01B8A8E5-C197-43E7-BFF4-B93D014C1834}" destId="{AF59F89D-4B36-495F-858B-C7FC80AD2A83}" srcOrd="0" destOrd="0" presId="urn:microsoft.com/office/officeart/2005/8/layout/hList1"/>
    <dgm:cxn modelId="{AB2450CE-520B-4396-BEE9-23310FECA19B}" type="presParOf" srcId="{AF59F89D-4B36-495F-858B-C7FC80AD2A83}" destId="{39F7E832-0E43-4BA4-AEB2-83E444BD21AD}" srcOrd="0" destOrd="0" presId="urn:microsoft.com/office/officeart/2005/8/layout/hList1"/>
    <dgm:cxn modelId="{1C089DBF-5BA7-4BF7-A639-BFA6497D9D17}" type="presParOf" srcId="{AF59F89D-4B36-495F-858B-C7FC80AD2A83}" destId="{81B1CA99-1D5A-45F1-8D43-C7AC6C8A5A69}" srcOrd="1" destOrd="0" presId="urn:microsoft.com/office/officeart/2005/8/layout/hList1"/>
    <dgm:cxn modelId="{F19456DF-0FD8-4D38-9FB7-381161426E6C}" type="presParOf" srcId="{01B8A8E5-C197-43E7-BFF4-B93D014C1834}" destId="{CB2D5ACB-899B-4F4A-A7E5-4879CDD1A814}" srcOrd="1" destOrd="0" presId="urn:microsoft.com/office/officeart/2005/8/layout/hList1"/>
    <dgm:cxn modelId="{F82EC78D-C43F-4AA4-9DFD-7F2FFF55E352}" type="presParOf" srcId="{01B8A8E5-C197-43E7-BFF4-B93D014C1834}" destId="{E8B7946F-3604-46BA-ADF1-96735D7859AF}" srcOrd="2" destOrd="0" presId="urn:microsoft.com/office/officeart/2005/8/layout/hList1"/>
    <dgm:cxn modelId="{2777623F-DD80-483E-8D2E-7A1B91D77B75}" type="presParOf" srcId="{E8B7946F-3604-46BA-ADF1-96735D7859AF}" destId="{A7E48A3F-BFEB-4224-AB0B-EC6370167091}" srcOrd="0" destOrd="0" presId="urn:microsoft.com/office/officeart/2005/8/layout/hList1"/>
    <dgm:cxn modelId="{2EBAECA4-9FDD-4723-95CC-9D204F897003}" type="presParOf" srcId="{E8B7946F-3604-46BA-ADF1-96735D7859AF}" destId="{A3036BBC-1108-4EC0-A356-3DF27466A29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416E16-5D46-4C34-9FF6-891F418FFD28}" type="doc">
      <dgm:prSet loTypeId="urn:microsoft.com/office/officeart/2005/8/layout/vList5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D787CFD-166F-47AF-B0C0-79D2A2F5EFD1}">
      <dgm:prSet/>
      <dgm:spPr/>
      <dgm:t>
        <a:bodyPr/>
        <a:lstStyle/>
        <a:p>
          <a:r>
            <a:rPr lang="en-US"/>
            <a:t>DEFINED BENEFIT PROGRAM</a:t>
          </a:r>
        </a:p>
      </dgm:t>
    </dgm:pt>
    <dgm:pt modelId="{7910F1B5-F7E3-4081-9769-51C932B65A6A}" type="parTrans" cxnId="{E350790C-F61E-420C-B31A-356848E6E44B}">
      <dgm:prSet/>
      <dgm:spPr/>
      <dgm:t>
        <a:bodyPr/>
        <a:lstStyle/>
        <a:p>
          <a:endParaRPr lang="en-US"/>
        </a:p>
      </dgm:t>
    </dgm:pt>
    <dgm:pt modelId="{D18B0669-8D3F-450D-B02F-43E38B59525B}" type="sibTrans" cxnId="{E350790C-F61E-420C-B31A-356848E6E44B}">
      <dgm:prSet/>
      <dgm:spPr/>
      <dgm:t>
        <a:bodyPr/>
        <a:lstStyle/>
        <a:p>
          <a:endParaRPr lang="en-US"/>
        </a:p>
      </dgm:t>
    </dgm:pt>
    <dgm:pt modelId="{E04DD286-C9AE-4840-B413-D12DEC4779A5}">
      <dgm:prSet/>
      <dgm:spPr/>
      <dgm:t>
        <a:bodyPr/>
        <a:lstStyle/>
        <a:p>
          <a:r>
            <a:rPr lang="en-US"/>
            <a:t>BENEFITS ARE DEFINED BY THE LAW</a:t>
          </a:r>
        </a:p>
      </dgm:t>
    </dgm:pt>
    <dgm:pt modelId="{1271427A-35AF-40E3-A186-69B7740B8C62}" type="parTrans" cxnId="{843E69F3-1809-45F3-89AC-532E23EAF362}">
      <dgm:prSet/>
      <dgm:spPr/>
      <dgm:t>
        <a:bodyPr/>
        <a:lstStyle/>
        <a:p>
          <a:endParaRPr lang="en-US"/>
        </a:p>
      </dgm:t>
    </dgm:pt>
    <dgm:pt modelId="{B8C6A60B-57B0-4379-BC70-3C2A2BAE0524}" type="sibTrans" cxnId="{843E69F3-1809-45F3-89AC-532E23EAF362}">
      <dgm:prSet/>
      <dgm:spPr/>
      <dgm:t>
        <a:bodyPr/>
        <a:lstStyle/>
        <a:p>
          <a:endParaRPr lang="en-US"/>
        </a:p>
      </dgm:t>
    </dgm:pt>
    <dgm:pt modelId="{BB122E46-8395-4E64-AADC-9F8C647D9962}">
      <dgm:prSet/>
      <dgm:spPr/>
      <dgm:t>
        <a:bodyPr/>
        <a:lstStyle/>
        <a:p>
          <a:r>
            <a:rPr lang="en-US"/>
            <a:t>BENEFITS ARE BASED ON CONTRIBUTION HISTORY AND EARNINGS</a:t>
          </a:r>
        </a:p>
      </dgm:t>
    </dgm:pt>
    <dgm:pt modelId="{B279E457-9FAA-4247-8D20-5B8F82AB73D1}" type="parTrans" cxnId="{3E1FD59E-1977-4A15-8C6D-D4BE4BAD3859}">
      <dgm:prSet/>
      <dgm:spPr/>
      <dgm:t>
        <a:bodyPr/>
        <a:lstStyle/>
        <a:p>
          <a:endParaRPr lang="en-US"/>
        </a:p>
      </dgm:t>
    </dgm:pt>
    <dgm:pt modelId="{2C454945-962B-4999-9F92-3C2537F4C0B3}" type="sibTrans" cxnId="{3E1FD59E-1977-4A15-8C6D-D4BE4BAD3859}">
      <dgm:prSet/>
      <dgm:spPr/>
      <dgm:t>
        <a:bodyPr/>
        <a:lstStyle/>
        <a:p>
          <a:endParaRPr lang="en-US"/>
        </a:p>
      </dgm:t>
    </dgm:pt>
    <dgm:pt modelId="{04D584AC-B30D-428F-AF9B-B8A0788393C7}">
      <dgm:prSet/>
      <dgm:spPr/>
      <dgm:t>
        <a:bodyPr/>
        <a:lstStyle/>
        <a:p>
          <a:r>
            <a:rPr lang="en-US"/>
            <a:t>PAY-AS-YOU-GO</a:t>
          </a:r>
        </a:p>
      </dgm:t>
    </dgm:pt>
    <dgm:pt modelId="{983A7588-9AF6-4DCA-9FA8-72F6CD054C4E}" type="parTrans" cxnId="{6891AF8C-ACB2-419B-8ACB-3E10BF4F2F45}">
      <dgm:prSet/>
      <dgm:spPr/>
      <dgm:t>
        <a:bodyPr/>
        <a:lstStyle/>
        <a:p>
          <a:endParaRPr lang="en-US"/>
        </a:p>
      </dgm:t>
    </dgm:pt>
    <dgm:pt modelId="{0067539A-8AF4-4AD1-8391-FFD0EB0D66D2}" type="sibTrans" cxnId="{6891AF8C-ACB2-419B-8ACB-3E10BF4F2F45}">
      <dgm:prSet/>
      <dgm:spPr/>
      <dgm:t>
        <a:bodyPr/>
        <a:lstStyle/>
        <a:p>
          <a:endParaRPr lang="en-US"/>
        </a:p>
      </dgm:t>
    </dgm:pt>
    <dgm:pt modelId="{5EF94CF6-720F-4ED5-AB53-32A3DDECF2D0}">
      <dgm:prSet/>
      <dgm:spPr/>
      <dgm:t>
        <a:bodyPr/>
        <a:lstStyle/>
        <a:p>
          <a:r>
            <a:rPr lang="en-US"/>
            <a:t>CURRENT CONTRIBUTORS PAY CURRENT PENSIONERS</a:t>
          </a:r>
        </a:p>
      </dgm:t>
    </dgm:pt>
    <dgm:pt modelId="{BCBDA8CD-D72B-4B3F-A4B3-4E378E9B1006}" type="parTrans" cxnId="{A25A5844-9787-492A-AC53-2CFF476DBD3E}">
      <dgm:prSet/>
      <dgm:spPr/>
      <dgm:t>
        <a:bodyPr/>
        <a:lstStyle/>
        <a:p>
          <a:endParaRPr lang="en-US"/>
        </a:p>
      </dgm:t>
    </dgm:pt>
    <dgm:pt modelId="{939AFFB6-FCF5-400C-9AA8-366EDB4C9A7E}" type="sibTrans" cxnId="{A25A5844-9787-492A-AC53-2CFF476DBD3E}">
      <dgm:prSet/>
      <dgm:spPr/>
      <dgm:t>
        <a:bodyPr/>
        <a:lstStyle/>
        <a:p>
          <a:endParaRPr lang="en-US"/>
        </a:p>
      </dgm:t>
    </dgm:pt>
    <dgm:pt modelId="{834F28D0-8AD3-4D9D-B086-8458699547D2}">
      <dgm:prSet/>
      <dgm:spPr/>
      <dgm:t>
        <a:bodyPr/>
        <a:lstStyle/>
        <a:p>
          <a:r>
            <a:rPr lang="en-US" dirty="0"/>
            <a:t>SOU </a:t>
          </a:r>
          <a:r>
            <a:rPr lang="en-US" dirty="0" err="1"/>
            <a:t>SOU</a:t>
          </a:r>
          <a:r>
            <a:rPr lang="en-US" dirty="0"/>
            <a:t> HAND ARRANGEMENT ACROSS GENERATIONS</a:t>
          </a:r>
        </a:p>
      </dgm:t>
    </dgm:pt>
    <dgm:pt modelId="{547C5390-AF0E-49FC-9CDC-365BEC627F34}" type="parTrans" cxnId="{83648C97-0ABA-4255-848F-A75B97578762}">
      <dgm:prSet/>
      <dgm:spPr/>
      <dgm:t>
        <a:bodyPr/>
        <a:lstStyle/>
        <a:p>
          <a:endParaRPr lang="en-US"/>
        </a:p>
      </dgm:t>
    </dgm:pt>
    <dgm:pt modelId="{CBCF5A73-BB73-4EB1-8596-2E562CCA7A3D}" type="sibTrans" cxnId="{83648C97-0ABA-4255-848F-A75B97578762}">
      <dgm:prSet/>
      <dgm:spPr/>
      <dgm:t>
        <a:bodyPr/>
        <a:lstStyle/>
        <a:p>
          <a:endParaRPr lang="en-US"/>
        </a:p>
      </dgm:t>
    </dgm:pt>
    <dgm:pt modelId="{A52546D1-A4E6-417E-B8C9-181042D5E264}">
      <dgm:prSet/>
      <dgm:spPr/>
      <dgm:t>
        <a:bodyPr/>
        <a:lstStyle/>
        <a:p>
          <a:r>
            <a:rPr lang="en-US"/>
            <a:t>PARTIALLY FUND</a:t>
          </a:r>
        </a:p>
      </dgm:t>
    </dgm:pt>
    <dgm:pt modelId="{B75AC9F1-C721-4AF0-AEE8-F1D1F1259A61}" type="parTrans" cxnId="{A0902E1C-CE7F-429C-AD00-8A8C99C27F01}">
      <dgm:prSet/>
      <dgm:spPr/>
      <dgm:t>
        <a:bodyPr/>
        <a:lstStyle/>
        <a:p>
          <a:endParaRPr lang="en-US"/>
        </a:p>
      </dgm:t>
    </dgm:pt>
    <dgm:pt modelId="{627A66DA-ECFC-4AE5-948A-62E71FC68B26}" type="sibTrans" cxnId="{A0902E1C-CE7F-429C-AD00-8A8C99C27F01}">
      <dgm:prSet/>
      <dgm:spPr/>
      <dgm:t>
        <a:bodyPr/>
        <a:lstStyle/>
        <a:p>
          <a:endParaRPr lang="en-US"/>
        </a:p>
      </dgm:t>
    </dgm:pt>
    <dgm:pt modelId="{E4B41EB6-3F53-4110-94F5-59148FED678C}">
      <dgm:prSet/>
      <dgm:spPr/>
      <dgm:t>
        <a:bodyPr/>
        <a:lstStyle/>
        <a:p>
          <a:r>
            <a:rPr lang="en-US" dirty="0"/>
            <a:t>EXCESS FUNDS THAT ARE NOT USED TO PAY BENEFITS ARE INVESTED LOCALLY, REGIONALLY AND INTERNATIONALLY</a:t>
          </a:r>
        </a:p>
      </dgm:t>
    </dgm:pt>
    <dgm:pt modelId="{1A7039A1-AC6F-45BB-B598-93D551FE7348}" type="parTrans" cxnId="{8E650BF3-48B1-4439-B4C0-5B0512E3DF5F}">
      <dgm:prSet/>
      <dgm:spPr/>
      <dgm:t>
        <a:bodyPr/>
        <a:lstStyle/>
        <a:p>
          <a:endParaRPr lang="en-US"/>
        </a:p>
      </dgm:t>
    </dgm:pt>
    <dgm:pt modelId="{EC000581-3BEF-4A26-856F-9C0B42855683}" type="sibTrans" cxnId="{8E650BF3-48B1-4439-B4C0-5B0512E3DF5F}">
      <dgm:prSet/>
      <dgm:spPr/>
      <dgm:t>
        <a:bodyPr/>
        <a:lstStyle/>
        <a:p>
          <a:endParaRPr lang="en-US"/>
        </a:p>
      </dgm:t>
    </dgm:pt>
    <dgm:pt modelId="{41CC39FD-4EFE-4108-A59B-9F0F9577BD85}" type="pres">
      <dgm:prSet presAssocID="{36416E16-5D46-4C34-9FF6-891F418FFD28}" presName="Name0" presStyleCnt="0">
        <dgm:presLayoutVars>
          <dgm:dir/>
          <dgm:animLvl val="lvl"/>
          <dgm:resizeHandles val="exact"/>
        </dgm:presLayoutVars>
      </dgm:prSet>
      <dgm:spPr/>
    </dgm:pt>
    <dgm:pt modelId="{D364D3E8-9FED-4C76-989C-A34125B8E1C5}" type="pres">
      <dgm:prSet presAssocID="{9D787CFD-166F-47AF-B0C0-79D2A2F5EFD1}" presName="linNode" presStyleCnt="0"/>
      <dgm:spPr/>
    </dgm:pt>
    <dgm:pt modelId="{457E5ADB-D262-4D56-86EA-18221384F1E3}" type="pres">
      <dgm:prSet presAssocID="{9D787CFD-166F-47AF-B0C0-79D2A2F5EFD1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98457267-2FAF-47C3-9DAD-D3104B35E285}" type="pres">
      <dgm:prSet presAssocID="{9D787CFD-166F-47AF-B0C0-79D2A2F5EFD1}" presName="descendantText" presStyleLbl="alignAccFollowNode1" presStyleIdx="0" presStyleCnt="3">
        <dgm:presLayoutVars>
          <dgm:bulletEnabled val="1"/>
        </dgm:presLayoutVars>
      </dgm:prSet>
      <dgm:spPr/>
    </dgm:pt>
    <dgm:pt modelId="{4A28F87B-CEE5-4D88-BC13-A9017C278C43}" type="pres">
      <dgm:prSet presAssocID="{D18B0669-8D3F-450D-B02F-43E38B59525B}" presName="sp" presStyleCnt="0"/>
      <dgm:spPr/>
    </dgm:pt>
    <dgm:pt modelId="{D4BC0113-FB27-4985-87ED-B43DCB47B0E9}" type="pres">
      <dgm:prSet presAssocID="{04D584AC-B30D-428F-AF9B-B8A0788393C7}" presName="linNode" presStyleCnt="0"/>
      <dgm:spPr/>
    </dgm:pt>
    <dgm:pt modelId="{CB3FA837-68C0-4B74-868A-5A0164A9FDB0}" type="pres">
      <dgm:prSet presAssocID="{04D584AC-B30D-428F-AF9B-B8A0788393C7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0446C436-2FE3-4984-BA3B-AB05AD3B7059}" type="pres">
      <dgm:prSet presAssocID="{04D584AC-B30D-428F-AF9B-B8A0788393C7}" presName="descendantText" presStyleLbl="alignAccFollowNode1" presStyleIdx="1" presStyleCnt="3">
        <dgm:presLayoutVars>
          <dgm:bulletEnabled val="1"/>
        </dgm:presLayoutVars>
      </dgm:prSet>
      <dgm:spPr/>
    </dgm:pt>
    <dgm:pt modelId="{5CE5996D-8F6D-4B28-B6B8-0CA5A5497B45}" type="pres">
      <dgm:prSet presAssocID="{0067539A-8AF4-4AD1-8391-FFD0EB0D66D2}" presName="sp" presStyleCnt="0"/>
      <dgm:spPr/>
    </dgm:pt>
    <dgm:pt modelId="{5E7E52FC-A125-46AC-97D0-9CEFC21D81CE}" type="pres">
      <dgm:prSet presAssocID="{A52546D1-A4E6-417E-B8C9-181042D5E264}" presName="linNode" presStyleCnt="0"/>
      <dgm:spPr/>
    </dgm:pt>
    <dgm:pt modelId="{A7A875F8-2E57-480C-A1B8-0DCB2AC24BD4}" type="pres">
      <dgm:prSet presAssocID="{A52546D1-A4E6-417E-B8C9-181042D5E264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874BA9ED-64A8-43BC-9B03-F3201C73FD09}" type="pres">
      <dgm:prSet presAssocID="{A52546D1-A4E6-417E-B8C9-181042D5E264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E350790C-F61E-420C-B31A-356848E6E44B}" srcId="{36416E16-5D46-4C34-9FF6-891F418FFD28}" destId="{9D787CFD-166F-47AF-B0C0-79D2A2F5EFD1}" srcOrd="0" destOrd="0" parTransId="{7910F1B5-F7E3-4081-9769-51C932B65A6A}" sibTransId="{D18B0669-8D3F-450D-B02F-43E38B59525B}"/>
    <dgm:cxn modelId="{A0902E1C-CE7F-429C-AD00-8A8C99C27F01}" srcId="{36416E16-5D46-4C34-9FF6-891F418FFD28}" destId="{A52546D1-A4E6-417E-B8C9-181042D5E264}" srcOrd="2" destOrd="0" parTransId="{B75AC9F1-C721-4AF0-AEE8-F1D1F1259A61}" sibTransId="{627A66DA-ECFC-4AE5-948A-62E71FC68B26}"/>
    <dgm:cxn modelId="{F98A375D-1EA9-4254-A50C-E25B31349D86}" type="presOf" srcId="{BB122E46-8395-4E64-AADC-9F8C647D9962}" destId="{98457267-2FAF-47C3-9DAD-D3104B35E285}" srcOrd="0" destOrd="1" presId="urn:microsoft.com/office/officeart/2005/8/layout/vList5"/>
    <dgm:cxn modelId="{A25A5844-9787-492A-AC53-2CFF476DBD3E}" srcId="{04D584AC-B30D-428F-AF9B-B8A0788393C7}" destId="{5EF94CF6-720F-4ED5-AB53-32A3DDECF2D0}" srcOrd="0" destOrd="0" parTransId="{BCBDA8CD-D72B-4B3F-A4B3-4E378E9B1006}" sibTransId="{939AFFB6-FCF5-400C-9AA8-366EDB4C9A7E}"/>
    <dgm:cxn modelId="{85BF5976-6F08-4961-A5D5-7660D9AB7B3E}" type="presOf" srcId="{5EF94CF6-720F-4ED5-AB53-32A3DDECF2D0}" destId="{0446C436-2FE3-4984-BA3B-AB05AD3B7059}" srcOrd="0" destOrd="0" presId="urn:microsoft.com/office/officeart/2005/8/layout/vList5"/>
    <dgm:cxn modelId="{1328247A-61BC-4D01-B43B-5D5261472261}" type="presOf" srcId="{A52546D1-A4E6-417E-B8C9-181042D5E264}" destId="{A7A875F8-2E57-480C-A1B8-0DCB2AC24BD4}" srcOrd="0" destOrd="0" presId="urn:microsoft.com/office/officeart/2005/8/layout/vList5"/>
    <dgm:cxn modelId="{7FF3725A-09EA-4038-8770-5D73E5857739}" type="presOf" srcId="{04D584AC-B30D-428F-AF9B-B8A0788393C7}" destId="{CB3FA837-68C0-4B74-868A-5A0164A9FDB0}" srcOrd="0" destOrd="0" presId="urn:microsoft.com/office/officeart/2005/8/layout/vList5"/>
    <dgm:cxn modelId="{FCDF8D7C-41D4-44E0-93A2-408C8B59E91A}" type="presOf" srcId="{9D787CFD-166F-47AF-B0C0-79D2A2F5EFD1}" destId="{457E5ADB-D262-4D56-86EA-18221384F1E3}" srcOrd="0" destOrd="0" presId="urn:microsoft.com/office/officeart/2005/8/layout/vList5"/>
    <dgm:cxn modelId="{21DB5382-FE19-4C85-81F7-3CC130BA4CFD}" type="presOf" srcId="{36416E16-5D46-4C34-9FF6-891F418FFD28}" destId="{41CC39FD-4EFE-4108-A59B-9F0F9577BD85}" srcOrd="0" destOrd="0" presId="urn:microsoft.com/office/officeart/2005/8/layout/vList5"/>
    <dgm:cxn modelId="{6891AF8C-ACB2-419B-8ACB-3E10BF4F2F45}" srcId="{36416E16-5D46-4C34-9FF6-891F418FFD28}" destId="{04D584AC-B30D-428F-AF9B-B8A0788393C7}" srcOrd="1" destOrd="0" parTransId="{983A7588-9AF6-4DCA-9FA8-72F6CD054C4E}" sibTransId="{0067539A-8AF4-4AD1-8391-FFD0EB0D66D2}"/>
    <dgm:cxn modelId="{83648C97-0ABA-4255-848F-A75B97578762}" srcId="{04D584AC-B30D-428F-AF9B-B8A0788393C7}" destId="{834F28D0-8AD3-4D9D-B086-8458699547D2}" srcOrd="1" destOrd="0" parTransId="{547C5390-AF0E-49FC-9CDC-365BEC627F34}" sibTransId="{CBCF5A73-BB73-4EB1-8596-2E562CCA7A3D}"/>
    <dgm:cxn modelId="{3E1FD59E-1977-4A15-8C6D-D4BE4BAD3859}" srcId="{9D787CFD-166F-47AF-B0C0-79D2A2F5EFD1}" destId="{BB122E46-8395-4E64-AADC-9F8C647D9962}" srcOrd="1" destOrd="0" parTransId="{B279E457-9FAA-4247-8D20-5B8F82AB73D1}" sibTransId="{2C454945-962B-4999-9F92-3C2537F4C0B3}"/>
    <dgm:cxn modelId="{FA8E32A0-000B-4EEB-83DA-07757DDF9A0D}" type="presOf" srcId="{E04DD286-C9AE-4840-B413-D12DEC4779A5}" destId="{98457267-2FAF-47C3-9DAD-D3104B35E285}" srcOrd="0" destOrd="0" presId="urn:microsoft.com/office/officeart/2005/8/layout/vList5"/>
    <dgm:cxn modelId="{719D09B3-3048-4D41-AB41-B034AE0EC743}" type="presOf" srcId="{834F28D0-8AD3-4D9D-B086-8458699547D2}" destId="{0446C436-2FE3-4984-BA3B-AB05AD3B7059}" srcOrd="0" destOrd="1" presId="urn:microsoft.com/office/officeart/2005/8/layout/vList5"/>
    <dgm:cxn modelId="{C9526BEF-29AE-4AA2-9D51-141C244C9CAB}" type="presOf" srcId="{E4B41EB6-3F53-4110-94F5-59148FED678C}" destId="{874BA9ED-64A8-43BC-9B03-F3201C73FD09}" srcOrd="0" destOrd="0" presId="urn:microsoft.com/office/officeart/2005/8/layout/vList5"/>
    <dgm:cxn modelId="{8E650BF3-48B1-4439-B4C0-5B0512E3DF5F}" srcId="{A52546D1-A4E6-417E-B8C9-181042D5E264}" destId="{E4B41EB6-3F53-4110-94F5-59148FED678C}" srcOrd="0" destOrd="0" parTransId="{1A7039A1-AC6F-45BB-B598-93D551FE7348}" sibTransId="{EC000581-3BEF-4A26-856F-9C0B42855683}"/>
    <dgm:cxn modelId="{843E69F3-1809-45F3-89AC-532E23EAF362}" srcId="{9D787CFD-166F-47AF-B0C0-79D2A2F5EFD1}" destId="{E04DD286-C9AE-4840-B413-D12DEC4779A5}" srcOrd="0" destOrd="0" parTransId="{1271427A-35AF-40E3-A186-69B7740B8C62}" sibTransId="{B8C6A60B-57B0-4379-BC70-3C2A2BAE0524}"/>
    <dgm:cxn modelId="{AFACC2B4-2073-4015-BCAC-E42A3D81FA54}" type="presParOf" srcId="{41CC39FD-4EFE-4108-A59B-9F0F9577BD85}" destId="{D364D3E8-9FED-4C76-989C-A34125B8E1C5}" srcOrd="0" destOrd="0" presId="urn:microsoft.com/office/officeart/2005/8/layout/vList5"/>
    <dgm:cxn modelId="{04B14B7A-27A8-426C-AE82-A26886850A5B}" type="presParOf" srcId="{D364D3E8-9FED-4C76-989C-A34125B8E1C5}" destId="{457E5ADB-D262-4D56-86EA-18221384F1E3}" srcOrd="0" destOrd="0" presId="urn:microsoft.com/office/officeart/2005/8/layout/vList5"/>
    <dgm:cxn modelId="{E9ACF111-5CFB-4CD3-9367-171F0C8D0A4E}" type="presParOf" srcId="{D364D3E8-9FED-4C76-989C-A34125B8E1C5}" destId="{98457267-2FAF-47C3-9DAD-D3104B35E285}" srcOrd="1" destOrd="0" presId="urn:microsoft.com/office/officeart/2005/8/layout/vList5"/>
    <dgm:cxn modelId="{EDFA0414-0381-460D-B465-46A189FB8F3C}" type="presParOf" srcId="{41CC39FD-4EFE-4108-A59B-9F0F9577BD85}" destId="{4A28F87B-CEE5-4D88-BC13-A9017C278C43}" srcOrd="1" destOrd="0" presId="urn:microsoft.com/office/officeart/2005/8/layout/vList5"/>
    <dgm:cxn modelId="{09B84231-1EBA-4AA4-979D-E7900D8E99BF}" type="presParOf" srcId="{41CC39FD-4EFE-4108-A59B-9F0F9577BD85}" destId="{D4BC0113-FB27-4985-87ED-B43DCB47B0E9}" srcOrd="2" destOrd="0" presId="urn:microsoft.com/office/officeart/2005/8/layout/vList5"/>
    <dgm:cxn modelId="{711AFB46-B252-41CF-8EBE-6C4A8317BDDF}" type="presParOf" srcId="{D4BC0113-FB27-4985-87ED-B43DCB47B0E9}" destId="{CB3FA837-68C0-4B74-868A-5A0164A9FDB0}" srcOrd="0" destOrd="0" presId="urn:microsoft.com/office/officeart/2005/8/layout/vList5"/>
    <dgm:cxn modelId="{95291CAC-A985-4BD7-9F37-BF6F57E2CB4A}" type="presParOf" srcId="{D4BC0113-FB27-4985-87ED-B43DCB47B0E9}" destId="{0446C436-2FE3-4984-BA3B-AB05AD3B7059}" srcOrd="1" destOrd="0" presId="urn:microsoft.com/office/officeart/2005/8/layout/vList5"/>
    <dgm:cxn modelId="{C7713321-388F-449F-9722-D188116FFE68}" type="presParOf" srcId="{41CC39FD-4EFE-4108-A59B-9F0F9577BD85}" destId="{5CE5996D-8F6D-4B28-B6B8-0CA5A5497B45}" srcOrd="3" destOrd="0" presId="urn:microsoft.com/office/officeart/2005/8/layout/vList5"/>
    <dgm:cxn modelId="{D82B5953-7205-45C5-8BF9-9C48677B5CFB}" type="presParOf" srcId="{41CC39FD-4EFE-4108-A59B-9F0F9577BD85}" destId="{5E7E52FC-A125-46AC-97D0-9CEFC21D81CE}" srcOrd="4" destOrd="0" presId="urn:microsoft.com/office/officeart/2005/8/layout/vList5"/>
    <dgm:cxn modelId="{6F767326-7141-41A7-AC21-F589CBAF711B}" type="presParOf" srcId="{5E7E52FC-A125-46AC-97D0-9CEFC21D81CE}" destId="{A7A875F8-2E57-480C-A1B8-0DCB2AC24BD4}" srcOrd="0" destOrd="0" presId="urn:microsoft.com/office/officeart/2005/8/layout/vList5"/>
    <dgm:cxn modelId="{2D958BEA-727C-49A6-89AE-07A5D878CE63}" type="presParOf" srcId="{5E7E52FC-A125-46AC-97D0-9CEFC21D81CE}" destId="{874BA9ED-64A8-43BC-9B03-F3201C73FD0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F328867-795C-4C69-8071-2DEBC94ED462}" type="doc">
      <dgm:prSet loTypeId="urn:microsoft.com/office/officeart/2005/8/layout/matrix3" loCatId="matrix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7F7CEEE-8350-42FE-A1B3-9E73AB2CB9E4}">
      <dgm:prSet/>
      <dgm:spPr/>
      <dgm:t>
        <a:bodyPr/>
        <a:lstStyle/>
        <a:p>
          <a:r>
            <a:rPr lang="en-US" baseline="0" dirty="0"/>
            <a:t>THE COST OF PROVIDING SOCIAL SECURITY BENEFITS WOULD DRAMATICALLY INCREASE OVER THE NEXT 60 YEARS</a:t>
          </a:r>
          <a:endParaRPr lang="en-US" dirty="0"/>
        </a:p>
      </dgm:t>
    </dgm:pt>
    <dgm:pt modelId="{D1923E49-8769-4253-9C8A-885125742391}" type="parTrans" cxnId="{5C224502-A292-437B-8850-C5C14B4CC06E}">
      <dgm:prSet/>
      <dgm:spPr/>
      <dgm:t>
        <a:bodyPr/>
        <a:lstStyle/>
        <a:p>
          <a:endParaRPr lang="en-US"/>
        </a:p>
      </dgm:t>
    </dgm:pt>
    <dgm:pt modelId="{15C9C2B8-AE6B-4784-8256-37FDA0B4F767}" type="sibTrans" cxnId="{5C224502-A292-437B-8850-C5C14B4CC06E}">
      <dgm:prSet/>
      <dgm:spPr/>
      <dgm:t>
        <a:bodyPr/>
        <a:lstStyle/>
        <a:p>
          <a:endParaRPr lang="en-US"/>
        </a:p>
      </dgm:t>
    </dgm:pt>
    <dgm:pt modelId="{2DF284E3-3459-4ADE-982C-2988E4AED42E}">
      <dgm:prSet/>
      <dgm:spPr/>
      <dgm:t>
        <a:bodyPr/>
        <a:lstStyle/>
        <a:p>
          <a:r>
            <a:rPr lang="en-US" baseline="0"/>
            <a:t>THE BENEFITS WOULD CONTINUE TO EXCEED INCOME OVER THE NEXT 60 YEARS</a:t>
          </a:r>
          <a:endParaRPr lang="en-US"/>
        </a:p>
      </dgm:t>
    </dgm:pt>
    <dgm:pt modelId="{EABEECA6-228F-4D1C-BF2F-F7B5C7E2D212}" type="parTrans" cxnId="{5244520A-42B0-4E38-B702-94F194B35C17}">
      <dgm:prSet/>
      <dgm:spPr/>
      <dgm:t>
        <a:bodyPr/>
        <a:lstStyle/>
        <a:p>
          <a:endParaRPr lang="en-US"/>
        </a:p>
      </dgm:t>
    </dgm:pt>
    <dgm:pt modelId="{61328C1A-F866-47E4-B7CC-33C7D289979D}" type="sibTrans" cxnId="{5244520A-42B0-4E38-B702-94F194B35C17}">
      <dgm:prSet/>
      <dgm:spPr/>
      <dgm:t>
        <a:bodyPr/>
        <a:lstStyle/>
        <a:p>
          <a:endParaRPr lang="en-US"/>
        </a:p>
      </dgm:t>
    </dgm:pt>
    <dgm:pt modelId="{86118A14-1A92-4D00-A282-F8A6366158ED}">
      <dgm:prSet/>
      <dgm:spPr/>
      <dgm:t>
        <a:bodyPr/>
        <a:lstStyle/>
        <a:p>
          <a:r>
            <a:rPr lang="en-US" baseline="0"/>
            <a:t>THE FUNDS WOULD BE DEPLETED IN 2034 IF THERE ARE NO CHANGES</a:t>
          </a:r>
          <a:endParaRPr lang="en-US"/>
        </a:p>
      </dgm:t>
    </dgm:pt>
    <dgm:pt modelId="{AE4BD22D-FC6D-4409-A271-4B1092BFE569}" type="parTrans" cxnId="{2EA43879-6E67-4E2E-9148-71DFEDCD0871}">
      <dgm:prSet/>
      <dgm:spPr/>
      <dgm:t>
        <a:bodyPr/>
        <a:lstStyle/>
        <a:p>
          <a:endParaRPr lang="en-US"/>
        </a:p>
      </dgm:t>
    </dgm:pt>
    <dgm:pt modelId="{9EBDBD70-9237-4B78-BBE9-B84D379A9B3C}" type="sibTrans" cxnId="{2EA43879-6E67-4E2E-9148-71DFEDCD0871}">
      <dgm:prSet/>
      <dgm:spPr/>
      <dgm:t>
        <a:bodyPr/>
        <a:lstStyle/>
        <a:p>
          <a:endParaRPr lang="en-US"/>
        </a:p>
      </dgm:t>
    </dgm:pt>
    <dgm:pt modelId="{7422CCDF-C1D0-4665-848F-76D26D094C93}">
      <dgm:prSet/>
      <dgm:spPr/>
      <dgm:t>
        <a:bodyPr/>
        <a:lstStyle/>
        <a:p>
          <a:r>
            <a:rPr lang="en-US" baseline="0" dirty="0"/>
            <a:t>IN 2034 THE CONTRIBUTION WOULD COVER APPROXIMATELY 66% OF BENFITS</a:t>
          </a:r>
          <a:endParaRPr lang="en-US" dirty="0"/>
        </a:p>
      </dgm:t>
    </dgm:pt>
    <dgm:pt modelId="{AAA75250-C549-42E1-8550-9F44AC7B6417}" type="parTrans" cxnId="{D2EBA129-762F-4FEB-8DA0-B6AB42943724}">
      <dgm:prSet/>
      <dgm:spPr/>
      <dgm:t>
        <a:bodyPr/>
        <a:lstStyle/>
        <a:p>
          <a:endParaRPr lang="en-US"/>
        </a:p>
      </dgm:t>
    </dgm:pt>
    <dgm:pt modelId="{84BF9196-33CA-4C0B-B747-5D995CB4FBCD}" type="sibTrans" cxnId="{D2EBA129-762F-4FEB-8DA0-B6AB42943724}">
      <dgm:prSet/>
      <dgm:spPr/>
      <dgm:t>
        <a:bodyPr/>
        <a:lstStyle/>
        <a:p>
          <a:endParaRPr lang="en-US"/>
        </a:p>
      </dgm:t>
    </dgm:pt>
    <dgm:pt modelId="{0FF3E119-F0D5-45C7-85F6-E2CF2838A851}" type="pres">
      <dgm:prSet presAssocID="{EF328867-795C-4C69-8071-2DEBC94ED462}" presName="matrix" presStyleCnt="0">
        <dgm:presLayoutVars>
          <dgm:chMax val="1"/>
          <dgm:dir/>
          <dgm:resizeHandles val="exact"/>
        </dgm:presLayoutVars>
      </dgm:prSet>
      <dgm:spPr/>
    </dgm:pt>
    <dgm:pt modelId="{E46A556E-C1AE-44DE-95F7-5FDE3FC001F3}" type="pres">
      <dgm:prSet presAssocID="{EF328867-795C-4C69-8071-2DEBC94ED462}" presName="diamond" presStyleLbl="bgShp" presStyleIdx="0" presStyleCnt="1"/>
      <dgm:spPr/>
    </dgm:pt>
    <dgm:pt modelId="{B8909D7F-14FB-4050-9DC3-042C67C80A66}" type="pres">
      <dgm:prSet presAssocID="{EF328867-795C-4C69-8071-2DEBC94ED462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03D4117F-8109-4EE0-A9B7-CEA470649CBD}" type="pres">
      <dgm:prSet presAssocID="{EF328867-795C-4C69-8071-2DEBC94ED462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CB34F56-BA7C-483C-B9DD-DCF50904DB36}" type="pres">
      <dgm:prSet presAssocID="{EF328867-795C-4C69-8071-2DEBC94ED462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D213A68-C0BA-4772-95AA-A6871E26D631}" type="pres">
      <dgm:prSet presAssocID="{EF328867-795C-4C69-8071-2DEBC94ED462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5C224502-A292-437B-8850-C5C14B4CC06E}" srcId="{EF328867-795C-4C69-8071-2DEBC94ED462}" destId="{B7F7CEEE-8350-42FE-A1B3-9E73AB2CB9E4}" srcOrd="0" destOrd="0" parTransId="{D1923E49-8769-4253-9C8A-885125742391}" sibTransId="{15C9C2B8-AE6B-4784-8256-37FDA0B4F767}"/>
    <dgm:cxn modelId="{5244520A-42B0-4E38-B702-94F194B35C17}" srcId="{EF328867-795C-4C69-8071-2DEBC94ED462}" destId="{2DF284E3-3459-4ADE-982C-2988E4AED42E}" srcOrd="1" destOrd="0" parTransId="{EABEECA6-228F-4D1C-BF2F-F7B5C7E2D212}" sibTransId="{61328C1A-F866-47E4-B7CC-33C7D289979D}"/>
    <dgm:cxn modelId="{C194601C-A8EA-44B2-8777-B8FDF66EE7FC}" type="presOf" srcId="{2DF284E3-3459-4ADE-982C-2988E4AED42E}" destId="{03D4117F-8109-4EE0-A9B7-CEA470649CBD}" srcOrd="0" destOrd="0" presId="urn:microsoft.com/office/officeart/2005/8/layout/matrix3"/>
    <dgm:cxn modelId="{F998E820-06BD-4E60-AAD1-4DCDBCEF9C5D}" type="presOf" srcId="{86118A14-1A92-4D00-A282-F8A6366158ED}" destId="{2CB34F56-BA7C-483C-B9DD-DCF50904DB36}" srcOrd="0" destOrd="0" presId="urn:microsoft.com/office/officeart/2005/8/layout/matrix3"/>
    <dgm:cxn modelId="{D2EBA129-762F-4FEB-8DA0-B6AB42943724}" srcId="{EF328867-795C-4C69-8071-2DEBC94ED462}" destId="{7422CCDF-C1D0-4665-848F-76D26D094C93}" srcOrd="3" destOrd="0" parTransId="{AAA75250-C549-42E1-8550-9F44AC7B6417}" sibTransId="{84BF9196-33CA-4C0B-B747-5D995CB4FBCD}"/>
    <dgm:cxn modelId="{2EA43879-6E67-4E2E-9148-71DFEDCD0871}" srcId="{EF328867-795C-4C69-8071-2DEBC94ED462}" destId="{86118A14-1A92-4D00-A282-F8A6366158ED}" srcOrd="2" destOrd="0" parTransId="{AE4BD22D-FC6D-4409-A271-4B1092BFE569}" sibTransId="{9EBDBD70-9237-4B78-BBE9-B84D379A9B3C}"/>
    <dgm:cxn modelId="{CF16CDB4-909C-4405-BB59-B2AEC46CB6DE}" type="presOf" srcId="{B7F7CEEE-8350-42FE-A1B3-9E73AB2CB9E4}" destId="{B8909D7F-14FB-4050-9DC3-042C67C80A66}" srcOrd="0" destOrd="0" presId="urn:microsoft.com/office/officeart/2005/8/layout/matrix3"/>
    <dgm:cxn modelId="{8BA72BB6-2A63-4BD4-9829-88D584184124}" type="presOf" srcId="{7422CCDF-C1D0-4665-848F-76D26D094C93}" destId="{0D213A68-C0BA-4772-95AA-A6871E26D631}" srcOrd="0" destOrd="0" presId="urn:microsoft.com/office/officeart/2005/8/layout/matrix3"/>
    <dgm:cxn modelId="{DF75E2E2-3A9A-46AD-BA4D-AB02A134FFF1}" type="presOf" srcId="{EF328867-795C-4C69-8071-2DEBC94ED462}" destId="{0FF3E119-F0D5-45C7-85F6-E2CF2838A851}" srcOrd="0" destOrd="0" presId="urn:microsoft.com/office/officeart/2005/8/layout/matrix3"/>
    <dgm:cxn modelId="{A79A1B38-82C0-4B60-A652-5B48C2DCFD33}" type="presParOf" srcId="{0FF3E119-F0D5-45C7-85F6-E2CF2838A851}" destId="{E46A556E-C1AE-44DE-95F7-5FDE3FC001F3}" srcOrd="0" destOrd="0" presId="urn:microsoft.com/office/officeart/2005/8/layout/matrix3"/>
    <dgm:cxn modelId="{4955FA4C-3632-4E0A-A589-34891F044BA1}" type="presParOf" srcId="{0FF3E119-F0D5-45C7-85F6-E2CF2838A851}" destId="{B8909D7F-14FB-4050-9DC3-042C67C80A66}" srcOrd="1" destOrd="0" presId="urn:microsoft.com/office/officeart/2005/8/layout/matrix3"/>
    <dgm:cxn modelId="{B92A4F16-E608-4727-B296-F278121810E0}" type="presParOf" srcId="{0FF3E119-F0D5-45C7-85F6-E2CF2838A851}" destId="{03D4117F-8109-4EE0-A9B7-CEA470649CBD}" srcOrd="2" destOrd="0" presId="urn:microsoft.com/office/officeart/2005/8/layout/matrix3"/>
    <dgm:cxn modelId="{0701AF99-14AC-4850-92CB-6A4F1CBFDB30}" type="presParOf" srcId="{0FF3E119-F0D5-45C7-85F6-E2CF2838A851}" destId="{2CB34F56-BA7C-483C-B9DD-DCF50904DB36}" srcOrd="3" destOrd="0" presId="urn:microsoft.com/office/officeart/2005/8/layout/matrix3"/>
    <dgm:cxn modelId="{8BDAE4FD-FD93-4A24-8DEB-EFDBC329A3ED}" type="presParOf" srcId="{0FF3E119-F0D5-45C7-85F6-E2CF2838A851}" destId="{0D213A68-C0BA-4772-95AA-A6871E26D63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4ED6993-A933-4F4E-B544-E65A7F19B688}" type="doc">
      <dgm:prSet loTypeId="urn:microsoft.com/office/officeart/2016/7/layout/LinearBlockProcessNumbered" loCatId="process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A41277B-293A-4CE4-BDC8-9268BAC533E8}">
      <dgm:prSet/>
      <dgm:spPr/>
      <dgm:t>
        <a:bodyPr/>
        <a:lstStyle/>
        <a:p>
          <a:r>
            <a:rPr lang="en-US" baseline="0"/>
            <a:t>STRENGTHENING CONTRIBUTION COLLECTIONS THROUGH TAKING LEGAL ACTIONS</a:t>
          </a:r>
          <a:endParaRPr lang="en-US"/>
        </a:p>
      </dgm:t>
    </dgm:pt>
    <dgm:pt modelId="{B7F0F220-DA76-4364-AA5A-E876F52E0835}" type="parTrans" cxnId="{41557933-210D-47F0-BE39-BC62488F56D9}">
      <dgm:prSet/>
      <dgm:spPr/>
      <dgm:t>
        <a:bodyPr/>
        <a:lstStyle/>
        <a:p>
          <a:endParaRPr lang="en-US"/>
        </a:p>
      </dgm:t>
    </dgm:pt>
    <dgm:pt modelId="{283E47FB-66ED-463E-BC2C-83CA4572A9CB}" type="sibTrans" cxnId="{41557933-210D-47F0-BE39-BC62488F56D9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A8DF8B1A-EDF6-4B9A-BD03-7CC9D3694B27}">
      <dgm:prSet/>
      <dgm:spPr/>
      <dgm:t>
        <a:bodyPr/>
        <a:lstStyle/>
        <a:p>
          <a:r>
            <a:rPr lang="en-US" baseline="0"/>
            <a:t>IMPROVING INVESTMENTS TO ENSURE SAFE AND INCOME GENERATING ASSETS</a:t>
          </a:r>
          <a:endParaRPr lang="en-US"/>
        </a:p>
      </dgm:t>
    </dgm:pt>
    <dgm:pt modelId="{24E7B87D-9636-469B-A635-22C4CDFE9888}" type="parTrans" cxnId="{A1852808-DA7C-4466-B6C0-D1E9310433D6}">
      <dgm:prSet/>
      <dgm:spPr/>
      <dgm:t>
        <a:bodyPr/>
        <a:lstStyle/>
        <a:p>
          <a:endParaRPr lang="en-US"/>
        </a:p>
      </dgm:t>
    </dgm:pt>
    <dgm:pt modelId="{5FF457CC-47B4-4D95-8B28-EBCF690D43D5}" type="sibTrans" cxnId="{A1852808-DA7C-4466-B6C0-D1E9310433D6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831BE05B-4D8E-4190-9D00-FFE63F362B1E}">
      <dgm:prSet/>
      <dgm:spPr/>
      <dgm:t>
        <a:bodyPr/>
        <a:lstStyle/>
        <a:p>
          <a:r>
            <a:rPr lang="en-US" baseline="0" dirty="0"/>
            <a:t>CONTAINING COST AND ADHERING TO PRUDENT PROCUREMENT PRACTICES</a:t>
          </a:r>
          <a:endParaRPr lang="en-US" dirty="0"/>
        </a:p>
      </dgm:t>
    </dgm:pt>
    <dgm:pt modelId="{AD0167EF-F41B-4DCF-991B-E748DB3E0D2C}" type="parTrans" cxnId="{6372254D-3E30-43F4-9C81-2B938970937F}">
      <dgm:prSet/>
      <dgm:spPr/>
      <dgm:t>
        <a:bodyPr/>
        <a:lstStyle/>
        <a:p>
          <a:endParaRPr lang="en-US"/>
        </a:p>
      </dgm:t>
    </dgm:pt>
    <dgm:pt modelId="{83847678-0BEE-4894-BB71-7C0942277AEE}" type="sibTrans" cxnId="{6372254D-3E30-43F4-9C81-2B938970937F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D9201DAE-8203-4650-89BE-91D385FCA13D}">
      <dgm:prSet/>
      <dgm:spPr/>
      <dgm:t>
        <a:bodyPr/>
        <a:lstStyle/>
        <a:p>
          <a:r>
            <a:rPr lang="en-US" baseline="0"/>
            <a:t>EXTENDING COVERAGE TO SELF-EMPLOYED AND INFORMAL SECTOR WORKERS</a:t>
          </a:r>
          <a:endParaRPr lang="en-US"/>
        </a:p>
      </dgm:t>
    </dgm:pt>
    <dgm:pt modelId="{88EC9512-F776-49E4-B1A7-CC85297F3391}" type="parTrans" cxnId="{2213DE58-0D99-4EDE-A6BB-0A67811D22CD}">
      <dgm:prSet/>
      <dgm:spPr/>
      <dgm:t>
        <a:bodyPr/>
        <a:lstStyle/>
        <a:p>
          <a:endParaRPr lang="en-US"/>
        </a:p>
      </dgm:t>
    </dgm:pt>
    <dgm:pt modelId="{46FBD86F-9719-4C57-A314-2A3302982FBA}" type="sibTrans" cxnId="{2213DE58-0D99-4EDE-A6BB-0A67811D22CD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028C3750-F0BC-4929-A1A9-E1EAB5ED5250}" type="pres">
      <dgm:prSet presAssocID="{04ED6993-A933-4F4E-B544-E65A7F19B688}" presName="Name0" presStyleCnt="0">
        <dgm:presLayoutVars>
          <dgm:animLvl val="lvl"/>
          <dgm:resizeHandles val="exact"/>
        </dgm:presLayoutVars>
      </dgm:prSet>
      <dgm:spPr/>
    </dgm:pt>
    <dgm:pt modelId="{C9C86774-D123-4C25-8ED7-65B41A048C3D}" type="pres">
      <dgm:prSet presAssocID="{7A41277B-293A-4CE4-BDC8-9268BAC533E8}" presName="compositeNode" presStyleCnt="0">
        <dgm:presLayoutVars>
          <dgm:bulletEnabled val="1"/>
        </dgm:presLayoutVars>
      </dgm:prSet>
      <dgm:spPr/>
    </dgm:pt>
    <dgm:pt modelId="{0D00E792-9939-47D4-8913-695AF03DE6CD}" type="pres">
      <dgm:prSet presAssocID="{7A41277B-293A-4CE4-BDC8-9268BAC533E8}" presName="bgRect" presStyleLbl="alignNode1" presStyleIdx="0" presStyleCnt="4"/>
      <dgm:spPr/>
    </dgm:pt>
    <dgm:pt modelId="{68D11334-7C31-4A9A-ADC1-9A98070E880A}" type="pres">
      <dgm:prSet presAssocID="{283E47FB-66ED-463E-BC2C-83CA4572A9CB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55FDA932-25BC-41C2-907F-25BABFD66005}" type="pres">
      <dgm:prSet presAssocID="{7A41277B-293A-4CE4-BDC8-9268BAC533E8}" presName="nodeRect" presStyleLbl="alignNode1" presStyleIdx="0" presStyleCnt="4">
        <dgm:presLayoutVars>
          <dgm:bulletEnabled val="1"/>
        </dgm:presLayoutVars>
      </dgm:prSet>
      <dgm:spPr/>
    </dgm:pt>
    <dgm:pt modelId="{7EFD0608-1C94-4F2F-8D50-68F0B71EC578}" type="pres">
      <dgm:prSet presAssocID="{283E47FB-66ED-463E-BC2C-83CA4572A9CB}" presName="sibTrans" presStyleCnt="0"/>
      <dgm:spPr/>
    </dgm:pt>
    <dgm:pt modelId="{D22F2E12-83A7-44AD-ADCE-CFC5DFEC2DF5}" type="pres">
      <dgm:prSet presAssocID="{A8DF8B1A-EDF6-4B9A-BD03-7CC9D3694B27}" presName="compositeNode" presStyleCnt="0">
        <dgm:presLayoutVars>
          <dgm:bulletEnabled val="1"/>
        </dgm:presLayoutVars>
      </dgm:prSet>
      <dgm:spPr/>
    </dgm:pt>
    <dgm:pt modelId="{714F6529-3F61-40BA-B229-6EBE95370703}" type="pres">
      <dgm:prSet presAssocID="{A8DF8B1A-EDF6-4B9A-BD03-7CC9D3694B27}" presName="bgRect" presStyleLbl="alignNode1" presStyleIdx="1" presStyleCnt="4"/>
      <dgm:spPr/>
    </dgm:pt>
    <dgm:pt modelId="{1DB6D513-618E-4543-900E-C8B444C8B018}" type="pres">
      <dgm:prSet presAssocID="{5FF457CC-47B4-4D95-8B28-EBCF690D43D5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9342722A-B946-48C2-BBD1-DF0C30C2230C}" type="pres">
      <dgm:prSet presAssocID="{A8DF8B1A-EDF6-4B9A-BD03-7CC9D3694B27}" presName="nodeRect" presStyleLbl="alignNode1" presStyleIdx="1" presStyleCnt="4">
        <dgm:presLayoutVars>
          <dgm:bulletEnabled val="1"/>
        </dgm:presLayoutVars>
      </dgm:prSet>
      <dgm:spPr/>
    </dgm:pt>
    <dgm:pt modelId="{B19C77C6-F11C-45AB-A9BC-938223E00C4C}" type="pres">
      <dgm:prSet presAssocID="{5FF457CC-47B4-4D95-8B28-EBCF690D43D5}" presName="sibTrans" presStyleCnt="0"/>
      <dgm:spPr/>
    </dgm:pt>
    <dgm:pt modelId="{CB72431E-682D-4E4B-B79C-BCB3FA390804}" type="pres">
      <dgm:prSet presAssocID="{831BE05B-4D8E-4190-9D00-FFE63F362B1E}" presName="compositeNode" presStyleCnt="0">
        <dgm:presLayoutVars>
          <dgm:bulletEnabled val="1"/>
        </dgm:presLayoutVars>
      </dgm:prSet>
      <dgm:spPr/>
    </dgm:pt>
    <dgm:pt modelId="{35CCDE33-DEC6-4BC9-BE29-C6210892E9CA}" type="pres">
      <dgm:prSet presAssocID="{831BE05B-4D8E-4190-9D00-FFE63F362B1E}" presName="bgRect" presStyleLbl="alignNode1" presStyleIdx="2" presStyleCnt="4"/>
      <dgm:spPr/>
    </dgm:pt>
    <dgm:pt modelId="{B91E8E0B-734A-49EA-9C3A-2F6C1F028BB8}" type="pres">
      <dgm:prSet presAssocID="{83847678-0BEE-4894-BB71-7C0942277AEE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34A737F8-5E38-4207-AC9C-9DA2A74D7CCE}" type="pres">
      <dgm:prSet presAssocID="{831BE05B-4D8E-4190-9D00-FFE63F362B1E}" presName="nodeRect" presStyleLbl="alignNode1" presStyleIdx="2" presStyleCnt="4">
        <dgm:presLayoutVars>
          <dgm:bulletEnabled val="1"/>
        </dgm:presLayoutVars>
      </dgm:prSet>
      <dgm:spPr/>
    </dgm:pt>
    <dgm:pt modelId="{D7AC8F73-CBB9-4F80-B3EF-DF52E6A58CEB}" type="pres">
      <dgm:prSet presAssocID="{83847678-0BEE-4894-BB71-7C0942277AEE}" presName="sibTrans" presStyleCnt="0"/>
      <dgm:spPr/>
    </dgm:pt>
    <dgm:pt modelId="{2F35B89C-077B-4065-BECC-9B2D455ADA59}" type="pres">
      <dgm:prSet presAssocID="{D9201DAE-8203-4650-89BE-91D385FCA13D}" presName="compositeNode" presStyleCnt="0">
        <dgm:presLayoutVars>
          <dgm:bulletEnabled val="1"/>
        </dgm:presLayoutVars>
      </dgm:prSet>
      <dgm:spPr/>
    </dgm:pt>
    <dgm:pt modelId="{042FB5B3-6564-47BC-83B4-8FA62DC6D7FD}" type="pres">
      <dgm:prSet presAssocID="{D9201DAE-8203-4650-89BE-91D385FCA13D}" presName="bgRect" presStyleLbl="alignNode1" presStyleIdx="3" presStyleCnt="4"/>
      <dgm:spPr/>
    </dgm:pt>
    <dgm:pt modelId="{C36A800F-317F-437C-ACF9-2E46FEE2460D}" type="pres">
      <dgm:prSet presAssocID="{46FBD86F-9719-4C57-A314-2A3302982FBA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E59791C8-9FA2-4101-BEEC-3C0056CD1315}" type="pres">
      <dgm:prSet presAssocID="{D9201DAE-8203-4650-89BE-91D385FCA13D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A1852808-DA7C-4466-B6C0-D1E9310433D6}" srcId="{04ED6993-A933-4F4E-B544-E65A7F19B688}" destId="{A8DF8B1A-EDF6-4B9A-BD03-7CC9D3694B27}" srcOrd="1" destOrd="0" parTransId="{24E7B87D-9636-469B-A635-22C4CDFE9888}" sibTransId="{5FF457CC-47B4-4D95-8B28-EBCF690D43D5}"/>
    <dgm:cxn modelId="{F55AE70F-D104-4616-96F6-B0BEA350D987}" type="presOf" srcId="{831BE05B-4D8E-4190-9D00-FFE63F362B1E}" destId="{34A737F8-5E38-4207-AC9C-9DA2A74D7CCE}" srcOrd="1" destOrd="0" presId="urn:microsoft.com/office/officeart/2016/7/layout/LinearBlockProcessNumbered"/>
    <dgm:cxn modelId="{41557933-210D-47F0-BE39-BC62488F56D9}" srcId="{04ED6993-A933-4F4E-B544-E65A7F19B688}" destId="{7A41277B-293A-4CE4-BDC8-9268BAC533E8}" srcOrd="0" destOrd="0" parTransId="{B7F0F220-DA76-4364-AA5A-E876F52E0835}" sibTransId="{283E47FB-66ED-463E-BC2C-83CA4572A9CB}"/>
    <dgm:cxn modelId="{85479F37-C46D-4DC3-80AA-3AB59FEAABB5}" type="presOf" srcId="{5FF457CC-47B4-4D95-8B28-EBCF690D43D5}" destId="{1DB6D513-618E-4543-900E-C8B444C8B018}" srcOrd="0" destOrd="0" presId="urn:microsoft.com/office/officeart/2016/7/layout/LinearBlockProcessNumbered"/>
    <dgm:cxn modelId="{06F60749-1E09-4997-A961-648D1B57992F}" type="presOf" srcId="{7A41277B-293A-4CE4-BDC8-9268BAC533E8}" destId="{55FDA932-25BC-41C2-907F-25BABFD66005}" srcOrd="1" destOrd="0" presId="urn:microsoft.com/office/officeart/2016/7/layout/LinearBlockProcessNumbered"/>
    <dgm:cxn modelId="{522D1D4B-63A4-413D-A386-672DECB84434}" type="presOf" srcId="{A8DF8B1A-EDF6-4B9A-BD03-7CC9D3694B27}" destId="{714F6529-3F61-40BA-B229-6EBE95370703}" srcOrd="0" destOrd="0" presId="urn:microsoft.com/office/officeart/2016/7/layout/LinearBlockProcessNumbered"/>
    <dgm:cxn modelId="{A506496B-E4F8-44DE-961C-D83DB644FB62}" type="presOf" srcId="{A8DF8B1A-EDF6-4B9A-BD03-7CC9D3694B27}" destId="{9342722A-B946-48C2-BBD1-DF0C30C2230C}" srcOrd="1" destOrd="0" presId="urn:microsoft.com/office/officeart/2016/7/layout/LinearBlockProcessNumbered"/>
    <dgm:cxn modelId="{6372254D-3E30-43F4-9C81-2B938970937F}" srcId="{04ED6993-A933-4F4E-B544-E65A7F19B688}" destId="{831BE05B-4D8E-4190-9D00-FFE63F362B1E}" srcOrd="2" destOrd="0" parTransId="{AD0167EF-F41B-4DCF-991B-E748DB3E0D2C}" sibTransId="{83847678-0BEE-4894-BB71-7C0942277AEE}"/>
    <dgm:cxn modelId="{177B3D77-B68B-4C64-B11C-C8F4BA8E8C70}" type="presOf" srcId="{831BE05B-4D8E-4190-9D00-FFE63F362B1E}" destId="{35CCDE33-DEC6-4BC9-BE29-C6210892E9CA}" srcOrd="0" destOrd="0" presId="urn:microsoft.com/office/officeart/2016/7/layout/LinearBlockProcessNumbered"/>
    <dgm:cxn modelId="{689BB278-8CE4-45A4-BD9D-AA9242898665}" type="presOf" srcId="{83847678-0BEE-4894-BB71-7C0942277AEE}" destId="{B91E8E0B-734A-49EA-9C3A-2F6C1F028BB8}" srcOrd="0" destOrd="0" presId="urn:microsoft.com/office/officeart/2016/7/layout/LinearBlockProcessNumbered"/>
    <dgm:cxn modelId="{2213DE58-0D99-4EDE-A6BB-0A67811D22CD}" srcId="{04ED6993-A933-4F4E-B544-E65A7F19B688}" destId="{D9201DAE-8203-4650-89BE-91D385FCA13D}" srcOrd="3" destOrd="0" parTransId="{88EC9512-F776-49E4-B1A7-CC85297F3391}" sibTransId="{46FBD86F-9719-4C57-A314-2A3302982FBA}"/>
    <dgm:cxn modelId="{BDE1CA95-FCB5-4AAE-88B2-20CD420A13FD}" type="presOf" srcId="{46FBD86F-9719-4C57-A314-2A3302982FBA}" destId="{C36A800F-317F-437C-ACF9-2E46FEE2460D}" srcOrd="0" destOrd="0" presId="urn:microsoft.com/office/officeart/2016/7/layout/LinearBlockProcessNumbered"/>
    <dgm:cxn modelId="{C46EEC97-590B-43FA-9779-C9F855A50201}" type="presOf" srcId="{7A41277B-293A-4CE4-BDC8-9268BAC533E8}" destId="{0D00E792-9939-47D4-8913-695AF03DE6CD}" srcOrd="0" destOrd="0" presId="urn:microsoft.com/office/officeart/2016/7/layout/LinearBlockProcessNumbered"/>
    <dgm:cxn modelId="{C09A93BD-41F0-45E0-9329-AB2D71E36026}" type="presOf" srcId="{04ED6993-A933-4F4E-B544-E65A7F19B688}" destId="{028C3750-F0BC-4929-A1A9-E1EAB5ED5250}" srcOrd="0" destOrd="0" presId="urn:microsoft.com/office/officeart/2016/7/layout/LinearBlockProcessNumbered"/>
    <dgm:cxn modelId="{90809CDB-F485-4D92-9209-B035620F878D}" type="presOf" srcId="{283E47FB-66ED-463E-BC2C-83CA4572A9CB}" destId="{68D11334-7C31-4A9A-ADC1-9A98070E880A}" srcOrd="0" destOrd="0" presId="urn:microsoft.com/office/officeart/2016/7/layout/LinearBlockProcessNumbered"/>
    <dgm:cxn modelId="{0CAF45E0-5BE5-40D9-BDAF-73E21901E7E1}" type="presOf" srcId="{D9201DAE-8203-4650-89BE-91D385FCA13D}" destId="{042FB5B3-6564-47BC-83B4-8FA62DC6D7FD}" srcOrd="0" destOrd="0" presId="urn:microsoft.com/office/officeart/2016/7/layout/LinearBlockProcessNumbered"/>
    <dgm:cxn modelId="{A9BD9DEB-DEC2-4BEB-A1DB-A2187C6B8E28}" type="presOf" srcId="{D9201DAE-8203-4650-89BE-91D385FCA13D}" destId="{E59791C8-9FA2-4101-BEEC-3C0056CD1315}" srcOrd="1" destOrd="0" presId="urn:microsoft.com/office/officeart/2016/7/layout/LinearBlockProcessNumbered"/>
    <dgm:cxn modelId="{2AD7FF9B-0C08-438B-9576-DD617EA7F60E}" type="presParOf" srcId="{028C3750-F0BC-4929-A1A9-E1EAB5ED5250}" destId="{C9C86774-D123-4C25-8ED7-65B41A048C3D}" srcOrd="0" destOrd="0" presId="urn:microsoft.com/office/officeart/2016/7/layout/LinearBlockProcessNumbered"/>
    <dgm:cxn modelId="{46D8FBBE-C1F1-4C4C-8881-8AB7CDA80C55}" type="presParOf" srcId="{C9C86774-D123-4C25-8ED7-65B41A048C3D}" destId="{0D00E792-9939-47D4-8913-695AF03DE6CD}" srcOrd="0" destOrd="0" presId="urn:microsoft.com/office/officeart/2016/7/layout/LinearBlockProcessNumbered"/>
    <dgm:cxn modelId="{F84A116E-EBC2-4CB2-931A-DD35B341A68B}" type="presParOf" srcId="{C9C86774-D123-4C25-8ED7-65B41A048C3D}" destId="{68D11334-7C31-4A9A-ADC1-9A98070E880A}" srcOrd="1" destOrd="0" presId="urn:microsoft.com/office/officeart/2016/7/layout/LinearBlockProcessNumbered"/>
    <dgm:cxn modelId="{E2D45C8C-D3AD-4FDD-BA1F-A61E0B4FD746}" type="presParOf" srcId="{C9C86774-D123-4C25-8ED7-65B41A048C3D}" destId="{55FDA932-25BC-41C2-907F-25BABFD66005}" srcOrd="2" destOrd="0" presId="urn:microsoft.com/office/officeart/2016/7/layout/LinearBlockProcessNumbered"/>
    <dgm:cxn modelId="{79E04109-5C36-44A1-ABD7-98D280D866FE}" type="presParOf" srcId="{028C3750-F0BC-4929-A1A9-E1EAB5ED5250}" destId="{7EFD0608-1C94-4F2F-8D50-68F0B71EC578}" srcOrd="1" destOrd="0" presId="urn:microsoft.com/office/officeart/2016/7/layout/LinearBlockProcessNumbered"/>
    <dgm:cxn modelId="{D232A8E9-AA6A-42D8-931B-237B84C96A60}" type="presParOf" srcId="{028C3750-F0BC-4929-A1A9-E1EAB5ED5250}" destId="{D22F2E12-83A7-44AD-ADCE-CFC5DFEC2DF5}" srcOrd="2" destOrd="0" presId="urn:microsoft.com/office/officeart/2016/7/layout/LinearBlockProcessNumbered"/>
    <dgm:cxn modelId="{33FAEF23-05B4-466A-8700-A4628A5D1383}" type="presParOf" srcId="{D22F2E12-83A7-44AD-ADCE-CFC5DFEC2DF5}" destId="{714F6529-3F61-40BA-B229-6EBE95370703}" srcOrd="0" destOrd="0" presId="urn:microsoft.com/office/officeart/2016/7/layout/LinearBlockProcessNumbered"/>
    <dgm:cxn modelId="{CCC7B8B7-7147-4283-B698-F696CA03251A}" type="presParOf" srcId="{D22F2E12-83A7-44AD-ADCE-CFC5DFEC2DF5}" destId="{1DB6D513-618E-4543-900E-C8B444C8B018}" srcOrd="1" destOrd="0" presId="urn:microsoft.com/office/officeart/2016/7/layout/LinearBlockProcessNumbered"/>
    <dgm:cxn modelId="{3ED62AAC-3426-40E5-9D70-92383AD46F96}" type="presParOf" srcId="{D22F2E12-83A7-44AD-ADCE-CFC5DFEC2DF5}" destId="{9342722A-B946-48C2-BBD1-DF0C30C2230C}" srcOrd="2" destOrd="0" presId="urn:microsoft.com/office/officeart/2016/7/layout/LinearBlockProcessNumbered"/>
    <dgm:cxn modelId="{86C9D590-A6E0-4237-9907-649AEB47E713}" type="presParOf" srcId="{028C3750-F0BC-4929-A1A9-E1EAB5ED5250}" destId="{B19C77C6-F11C-45AB-A9BC-938223E00C4C}" srcOrd="3" destOrd="0" presId="urn:microsoft.com/office/officeart/2016/7/layout/LinearBlockProcessNumbered"/>
    <dgm:cxn modelId="{E5AC61F4-54C4-4679-85C2-6E99BF1C0159}" type="presParOf" srcId="{028C3750-F0BC-4929-A1A9-E1EAB5ED5250}" destId="{CB72431E-682D-4E4B-B79C-BCB3FA390804}" srcOrd="4" destOrd="0" presId="urn:microsoft.com/office/officeart/2016/7/layout/LinearBlockProcessNumbered"/>
    <dgm:cxn modelId="{203F4F2F-A823-457B-ADEF-A0434250D589}" type="presParOf" srcId="{CB72431E-682D-4E4B-B79C-BCB3FA390804}" destId="{35CCDE33-DEC6-4BC9-BE29-C6210892E9CA}" srcOrd="0" destOrd="0" presId="urn:microsoft.com/office/officeart/2016/7/layout/LinearBlockProcessNumbered"/>
    <dgm:cxn modelId="{4AB8CFD3-A4ED-4673-99C4-DEB9CB2160C6}" type="presParOf" srcId="{CB72431E-682D-4E4B-B79C-BCB3FA390804}" destId="{B91E8E0B-734A-49EA-9C3A-2F6C1F028BB8}" srcOrd="1" destOrd="0" presId="urn:microsoft.com/office/officeart/2016/7/layout/LinearBlockProcessNumbered"/>
    <dgm:cxn modelId="{93876417-218D-438B-A229-DD45FC6F3F4A}" type="presParOf" srcId="{CB72431E-682D-4E4B-B79C-BCB3FA390804}" destId="{34A737F8-5E38-4207-AC9C-9DA2A74D7CCE}" srcOrd="2" destOrd="0" presId="urn:microsoft.com/office/officeart/2016/7/layout/LinearBlockProcessNumbered"/>
    <dgm:cxn modelId="{5B088D00-5D42-4CB9-8D70-51E117E39434}" type="presParOf" srcId="{028C3750-F0BC-4929-A1A9-E1EAB5ED5250}" destId="{D7AC8F73-CBB9-4F80-B3EF-DF52E6A58CEB}" srcOrd="5" destOrd="0" presId="urn:microsoft.com/office/officeart/2016/7/layout/LinearBlockProcessNumbered"/>
    <dgm:cxn modelId="{0DF0EF80-69D6-4BA1-949D-969F5165DABD}" type="presParOf" srcId="{028C3750-F0BC-4929-A1A9-E1EAB5ED5250}" destId="{2F35B89C-077B-4065-BECC-9B2D455ADA59}" srcOrd="6" destOrd="0" presId="urn:microsoft.com/office/officeart/2016/7/layout/LinearBlockProcessNumbered"/>
    <dgm:cxn modelId="{22EEDA46-9FD7-4B76-9A04-7A2DD4E54547}" type="presParOf" srcId="{2F35B89C-077B-4065-BECC-9B2D455ADA59}" destId="{042FB5B3-6564-47BC-83B4-8FA62DC6D7FD}" srcOrd="0" destOrd="0" presId="urn:microsoft.com/office/officeart/2016/7/layout/LinearBlockProcessNumbered"/>
    <dgm:cxn modelId="{8FA0C264-048C-42A4-9A55-8DC7D73DCBDA}" type="presParOf" srcId="{2F35B89C-077B-4065-BECC-9B2D455ADA59}" destId="{C36A800F-317F-437C-ACF9-2E46FEE2460D}" srcOrd="1" destOrd="0" presId="urn:microsoft.com/office/officeart/2016/7/layout/LinearBlockProcessNumbered"/>
    <dgm:cxn modelId="{430F7CDC-C715-439E-B1F1-E42A8AF1DDE3}" type="presParOf" srcId="{2F35B89C-077B-4065-BECC-9B2D455ADA59}" destId="{E59791C8-9FA2-4101-BEEC-3C0056CD1315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12552D7-88EA-4C3E-A952-1834C1F09D8F}" type="doc">
      <dgm:prSet loTypeId="urn:microsoft.com/office/officeart/2005/8/layout/bProcess4" loCatId="process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566F5AD9-FB9A-459A-9530-19B6C85D830F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Key stakeholders to deliberate on reform initiatives</a:t>
          </a:r>
        </a:p>
      </dgm:t>
    </dgm:pt>
    <dgm:pt modelId="{B23F5F80-BD15-4181-B3C2-637D85DEAF9C}" type="parTrans" cxnId="{4DDE7FC7-29B5-4F28-A2E2-2BBF1FFF4664}">
      <dgm:prSet/>
      <dgm:spPr/>
      <dgm:t>
        <a:bodyPr/>
        <a:lstStyle/>
        <a:p>
          <a:endParaRPr lang="en-US"/>
        </a:p>
      </dgm:t>
    </dgm:pt>
    <dgm:pt modelId="{FCB40990-0BB6-4F00-AD34-3A953FB3B20E}" type="sibTrans" cxnId="{4DDE7FC7-29B5-4F28-A2E2-2BBF1FFF4664}">
      <dgm:prSet/>
      <dgm:spPr/>
      <dgm:t>
        <a:bodyPr/>
        <a:lstStyle/>
        <a:p>
          <a:endParaRPr lang="en-US"/>
        </a:p>
      </dgm:t>
    </dgm:pt>
    <dgm:pt modelId="{52C727A7-8438-480D-BC46-AD177B6CA699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Educating the public</a:t>
          </a:r>
        </a:p>
      </dgm:t>
    </dgm:pt>
    <dgm:pt modelId="{6CC6455A-CDA8-4355-B19F-6AF5C514D643}" type="parTrans" cxnId="{EFAFACF3-4145-4C2A-BFD6-635C7D998248}">
      <dgm:prSet/>
      <dgm:spPr/>
      <dgm:t>
        <a:bodyPr/>
        <a:lstStyle/>
        <a:p>
          <a:endParaRPr lang="en-US"/>
        </a:p>
      </dgm:t>
    </dgm:pt>
    <dgm:pt modelId="{85A4772C-9E80-4AB6-9C68-FE8743170FEE}" type="sibTrans" cxnId="{EFAFACF3-4145-4C2A-BFD6-635C7D998248}">
      <dgm:prSet/>
      <dgm:spPr/>
      <dgm:t>
        <a:bodyPr/>
        <a:lstStyle/>
        <a:p>
          <a:endParaRPr lang="en-US"/>
        </a:p>
      </dgm:t>
    </dgm:pt>
    <dgm:pt modelId="{05605E49-DED3-421F-8A26-4A43C02C3430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Dealing with disagreements over reform</a:t>
          </a:r>
        </a:p>
      </dgm:t>
    </dgm:pt>
    <dgm:pt modelId="{5CBC8222-5A92-476A-AC21-8C378E86AF02}" type="parTrans" cxnId="{446E12AD-2CA4-4132-ACBD-DEC7985455D7}">
      <dgm:prSet/>
      <dgm:spPr/>
      <dgm:t>
        <a:bodyPr/>
        <a:lstStyle/>
        <a:p>
          <a:endParaRPr lang="en-US"/>
        </a:p>
      </dgm:t>
    </dgm:pt>
    <dgm:pt modelId="{8A74262D-B6FC-404D-9A84-909F9A9B288E}" type="sibTrans" cxnId="{446E12AD-2CA4-4132-ACBD-DEC7985455D7}">
      <dgm:prSet/>
      <dgm:spPr/>
      <dgm:t>
        <a:bodyPr/>
        <a:lstStyle/>
        <a:p>
          <a:endParaRPr lang="en-US"/>
        </a:p>
      </dgm:t>
    </dgm:pt>
    <dgm:pt modelId="{FCDE31B6-7477-4AAE-A153-DA6CCB9E4F87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Increasing social acceptability of reform</a:t>
          </a:r>
        </a:p>
      </dgm:t>
    </dgm:pt>
    <dgm:pt modelId="{62AB8EE3-B6E8-4982-A03A-322330D884C6}" type="parTrans" cxnId="{6D4D7095-7DE7-4157-9922-93BD87D5B562}">
      <dgm:prSet/>
      <dgm:spPr/>
      <dgm:t>
        <a:bodyPr/>
        <a:lstStyle/>
        <a:p>
          <a:endParaRPr lang="en-US"/>
        </a:p>
      </dgm:t>
    </dgm:pt>
    <dgm:pt modelId="{0D4B6F00-C03E-4A13-B89C-75347EE56193}" type="sibTrans" cxnId="{6D4D7095-7DE7-4157-9922-93BD87D5B562}">
      <dgm:prSet/>
      <dgm:spPr/>
      <dgm:t>
        <a:bodyPr/>
        <a:lstStyle/>
        <a:p>
          <a:endParaRPr lang="en-US"/>
        </a:p>
      </dgm:t>
    </dgm:pt>
    <dgm:pt modelId="{43577E6C-5089-4D20-A3A0-B378C9BF191A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Reaching consensus on solution</a:t>
          </a:r>
        </a:p>
      </dgm:t>
    </dgm:pt>
    <dgm:pt modelId="{0A94072E-49BA-4932-9E26-B5C2235B1738}" type="parTrans" cxnId="{8D878649-CE1A-4B43-AC0B-0DF8E5909F83}">
      <dgm:prSet/>
      <dgm:spPr/>
      <dgm:t>
        <a:bodyPr/>
        <a:lstStyle/>
        <a:p>
          <a:endParaRPr lang="en-US"/>
        </a:p>
      </dgm:t>
    </dgm:pt>
    <dgm:pt modelId="{E834366F-15AE-48B4-8043-E74907F18004}" type="sibTrans" cxnId="{8D878649-CE1A-4B43-AC0B-0DF8E5909F83}">
      <dgm:prSet/>
      <dgm:spPr/>
      <dgm:t>
        <a:bodyPr/>
        <a:lstStyle/>
        <a:p>
          <a:endParaRPr lang="en-US"/>
        </a:p>
      </dgm:t>
    </dgm:pt>
    <dgm:pt modelId="{20077013-3203-44FD-9E36-BD4CA7F25B92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Drafting proposal for reforms</a:t>
          </a:r>
        </a:p>
      </dgm:t>
    </dgm:pt>
    <dgm:pt modelId="{2592646C-BB1E-42F3-8B63-D8AB3B232543}" type="parTrans" cxnId="{CE5964E2-9E5E-4F15-867D-F7525F5456C9}">
      <dgm:prSet/>
      <dgm:spPr/>
      <dgm:t>
        <a:bodyPr/>
        <a:lstStyle/>
        <a:p>
          <a:endParaRPr lang="en-US"/>
        </a:p>
      </dgm:t>
    </dgm:pt>
    <dgm:pt modelId="{D55A0D9F-CC61-407F-9BB3-10F06F3FE3DD}" type="sibTrans" cxnId="{CE5964E2-9E5E-4F15-867D-F7525F5456C9}">
      <dgm:prSet/>
      <dgm:spPr/>
      <dgm:t>
        <a:bodyPr/>
        <a:lstStyle/>
        <a:p>
          <a:endParaRPr lang="en-US"/>
        </a:p>
      </dgm:t>
    </dgm:pt>
    <dgm:pt modelId="{24CE9C9C-3E76-4903-B80E-A2A45EF92FF0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Implementing reforms</a:t>
          </a:r>
        </a:p>
      </dgm:t>
    </dgm:pt>
    <dgm:pt modelId="{DB35A545-FA0A-4D8A-9266-9715BBFDF93B}" type="parTrans" cxnId="{F34BF6E2-8176-45CB-9D37-772BC6E6069D}">
      <dgm:prSet/>
      <dgm:spPr/>
      <dgm:t>
        <a:bodyPr/>
        <a:lstStyle/>
        <a:p>
          <a:endParaRPr lang="en-US"/>
        </a:p>
      </dgm:t>
    </dgm:pt>
    <dgm:pt modelId="{6A025730-819E-4EB3-A7EF-E4441BB56DAC}" type="sibTrans" cxnId="{F34BF6E2-8176-45CB-9D37-772BC6E6069D}">
      <dgm:prSet/>
      <dgm:spPr/>
      <dgm:t>
        <a:bodyPr/>
        <a:lstStyle/>
        <a:p>
          <a:endParaRPr lang="en-US"/>
        </a:p>
      </dgm:t>
    </dgm:pt>
    <dgm:pt modelId="{1CFF7031-B2E3-43A7-AB4A-6BA5354055B5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Evaluation</a:t>
          </a:r>
        </a:p>
      </dgm:t>
    </dgm:pt>
    <dgm:pt modelId="{75BB2329-625F-4ABB-BE35-42C9B6396B28}" type="parTrans" cxnId="{39005421-4821-451A-A8DF-FD6BB6DD97E4}">
      <dgm:prSet/>
      <dgm:spPr/>
      <dgm:t>
        <a:bodyPr/>
        <a:lstStyle/>
        <a:p>
          <a:endParaRPr lang="en-US"/>
        </a:p>
      </dgm:t>
    </dgm:pt>
    <dgm:pt modelId="{17B8095A-8573-46AC-BA4B-6A94067A1009}" type="sibTrans" cxnId="{39005421-4821-451A-A8DF-FD6BB6DD97E4}">
      <dgm:prSet/>
      <dgm:spPr/>
      <dgm:t>
        <a:bodyPr/>
        <a:lstStyle/>
        <a:p>
          <a:endParaRPr lang="en-US"/>
        </a:p>
      </dgm:t>
    </dgm:pt>
    <dgm:pt modelId="{62BDA76B-2F3E-46D7-9066-A1B15D5FA286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Subsequent refinement</a:t>
          </a:r>
        </a:p>
      </dgm:t>
    </dgm:pt>
    <dgm:pt modelId="{782314E7-B696-4B7D-A9D3-1928540CEA3A}" type="parTrans" cxnId="{7CF21386-9236-4B2A-A6F9-391013518997}">
      <dgm:prSet/>
      <dgm:spPr/>
      <dgm:t>
        <a:bodyPr/>
        <a:lstStyle/>
        <a:p>
          <a:endParaRPr lang="en-US"/>
        </a:p>
      </dgm:t>
    </dgm:pt>
    <dgm:pt modelId="{B5018B65-61DD-4314-BC1A-C5F726C9591D}" type="sibTrans" cxnId="{7CF21386-9236-4B2A-A6F9-391013518997}">
      <dgm:prSet/>
      <dgm:spPr/>
      <dgm:t>
        <a:bodyPr/>
        <a:lstStyle/>
        <a:p>
          <a:endParaRPr lang="en-US"/>
        </a:p>
      </dgm:t>
    </dgm:pt>
    <dgm:pt modelId="{88DE8B0A-3212-41E5-8921-E2F7273B3BFA}" type="pres">
      <dgm:prSet presAssocID="{212552D7-88EA-4C3E-A952-1834C1F09D8F}" presName="Name0" presStyleCnt="0">
        <dgm:presLayoutVars>
          <dgm:dir/>
          <dgm:resizeHandles/>
        </dgm:presLayoutVars>
      </dgm:prSet>
      <dgm:spPr/>
    </dgm:pt>
    <dgm:pt modelId="{B2B03F9E-DDA8-4C36-BD5F-20F1577C248B}" type="pres">
      <dgm:prSet presAssocID="{566F5AD9-FB9A-459A-9530-19B6C85D830F}" presName="compNode" presStyleCnt="0"/>
      <dgm:spPr/>
    </dgm:pt>
    <dgm:pt modelId="{C1D5C440-4B3B-4374-8504-C6CCDBEA3B9E}" type="pres">
      <dgm:prSet presAssocID="{566F5AD9-FB9A-459A-9530-19B6C85D830F}" presName="dummyConnPt" presStyleCnt="0"/>
      <dgm:spPr/>
    </dgm:pt>
    <dgm:pt modelId="{FEB72128-57C3-470A-AC79-C53DF72A9232}" type="pres">
      <dgm:prSet presAssocID="{566F5AD9-FB9A-459A-9530-19B6C85D830F}" presName="node" presStyleLbl="node1" presStyleIdx="0" presStyleCnt="9">
        <dgm:presLayoutVars>
          <dgm:bulletEnabled val="1"/>
        </dgm:presLayoutVars>
      </dgm:prSet>
      <dgm:spPr/>
    </dgm:pt>
    <dgm:pt modelId="{035DE51F-729A-4591-9710-8034D262D449}" type="pres">
      <dgm:prSet presAssocID="{FCB40990-0BB6-4F00-AD34-3A953FB3B20E}" presName="sibTrans" presStyleLbl="bgSibTrans2D1" presStyleIdx="0" presStyleCnt="8"/>
      <dgm:spPr/>
    </dgm:pt>
    <dgm:pt modelId="{E1B5DAA6-2CF2-4DE1-A88A-390D0707F606}" type="pres">
      <dgm:prSet presAssocID="{52C727A7-8438-480D-BC46-AD177B6CA699}" presName="compNode" presStyleCnt="0"/>
      <dgm:spPr/>
    </dgm:pt>
    <dgm:pt modelId="{1F6228C0-4C13-4FF6-A3A3-D4929ED6C208}" type="pres">
      <dgm:prSet presAssocID="{52C727A7-8438-480D-BC46-AD177B6CA699}" presName="dummyConnPt" presStyleCnt="0"/>
      <dgm:spPr/>
    </dgm:pt>
    <dgm:pt modelId="{BF42C3CC-7FF7-4E64-B7BB-B623DC85C5D7}" type="pres">
      <dgm:prSet presAssocID="{52C727A7-8438-480D-BC46-AD177B6CA699}" presName="node" presStyleLbl="node1" presStyleIdx="1" presStyleCnt="9">
        <dgm:presLayoutVars>
          <dgm:bulletEnabled val="1"/>
        </dgm:presLayoutVars>
      </dgm:prSet>
      <dgm:spPr/>
    </dgm:pt>
    <dgm:pt modelId="{CDBB2BC8-800D-4645-9887-BF1F729C0326}" type="pres">
      <dgm:prSet presAssocID="{85A4772C-9E80-4AB6-9C68-FE8743170FEE}" presName="sibTrans" presStyleLbl="bgSibTrans2D1" presStyleIdx="1" presStyleCnt="8"/>
      <dgm:spPr/>
    </dgm:pt>
    <dgm:pt modelId="{B0C43BD1-CD0B-4F3C-8C7B-D7ECF555FF30}" type="pres">
      <dgm:prSet presAssocID="{05605E49-DED3-421F-8A26-4A43C02C3430}" presName="compNode" presStyleCnt="0"/>
      <dgm:spPr/>
    </dgm:pt>
    <dgm:pt modelId="{D01AD16A-9A94-4B65-BCB5-7111917606C1}" type="pres">
      <dgm:prSet presAssocID="{05605E49-DED3-421F-8A26-4A43C02C3430}" presName="dummyConnPt" presStyleCnt="0"/>
      <dgm:spPr/>
    </dgm:pt>
    <dgm:pt modelId="{56ACA915-A5E5-4BFF-BEF1-046F4735A072}" type="pres">
      <dgm:prSet presAssocID="{05605E49-DED3-421F-8A26-4A43C02C3430}" presName="node" presStyleLbl="node1" presStyleIdx="2" presStyleCnt="9">
        <dgm:presLayoutVars>
          <dgm:bulletEnabled val="1"/>
        </dgm:presLayoutVars>
      </dgm:prSet>
      <dgm:spPr/>
    </dgm:pt>
    <dgm:pt modelId="{0FFCFA05-95BF-4647-87A5-838492A9B8AB}" type="pres">
      <dgm:prSet presAssocID="{8A74262D-B6FC-404D-9A84-909F9A9B288E}" presName="sibTrans" presStyleLbl="bgSibTrans2D1" presStyleIdx="2" presStyleCnt="8"/>
      <dgm:spPr/>
    </dgm:pt>
    <dgm:pt modelId="{AA4C5B3E-D645-46EA-B6D3-77C7F5807625}" type="pres">
      <dgm:prSet presAssocID="{FCDE31B6-7477-4AAE-A153-DA6CCB9E4F87}" presName="compNode" presStyleCnt="0"/>
      <dgm:spPr/>
    </dgm:pt>
    <dgm:pt modelId="{35AF9ADB-DD5F-46F7-9579-E94EDC6CA68E}" type="pres">
      <dgm:prSet presAssocID="{FCDE31B6-7477-4AAE-A153-DA6CCB9E4F87}" presName="dummyConnPt" presStyleCnt="0"/>
      <dgm:spPr/>
    </dgm:pt>
    <dgm:pt modelId="{8416CE7B-ECA0-4216-985A-67642BEB8919}" type="pres">
      <dgm:prSet presAssocID="{FCDE31B6-7477-4AAE-A153-DA6CCB9E4F87}" presName="node" presStyleLbl="node1" presStyleIdx="3" presStyleCnt="9">
        <dgm:presLayoutVars>
          <dgm:bulletEnabled val="1"/>
        </dgm:presLayoutVars>
      </dgm:prSet>
      <dgm:spPr/>
    </dgm:pt>
    <dgm:pt modelId="{58F2BA5D-2BBC-40DD-9F68-65BBEDBDF132}" type="pres">
      <dgm:prSet presAssocID="{0D4B6F00-C03E-4A13-B89C-75347EE56193}" presName="sibTrans" presStyleLbl="bgSibTrans2D1" presStyleIdx="3" presStyleCnt="8"/>
      <dgm:spPr/>
    </dgm:pt>
    <dgm:pt modelId="{F423E658-4CF1-4ECF-82B4-CEF518BAE4BD}" type="pres">
      <dgm:prSet presAssocID="{43577E6C-5089-4D20-A3A0-B378C9BF191A}" presName="compNode" presStyleCnt="0"/>
      <dgm:spPr/>
    </dgm:pt>
    <dgm:pt modelId="{EDA80A5A-7C9D-4E42-A428-54FC8D620CDA}" type="pres">
      <dgm:prSet presAssocID="{43577E6C-5089-4D20-A3A0-B378C9BF191A}" presName="dummyConnPt" presStyleCnt="0"/>
      <dgm:spPr/>
    </dgm:pt>
    <dgm:pt modelId="{1A6CABA6-ED30-4C39-91B6-1E5798E9CC6A}" type="pres">
      <dgm:prSet presAssocID="{43577E6C-5089-4D20-A3A0-B378C9BF191A}" presName="node" presStyleLbl="node1" presStyleIdx="4" presStyleCnt="9">
        <dgm:presLayoutVars>
          <dgm:bulletEnabled val="1"/>
        </dgm:presLayoutVars>
      </dgm:prSet>
      <dgm:spPr/>
    </dgm:pt>
    <dgm:pt modelId="{F5BE9649-3A20-4260-88BC-C50860D56E37}" type="pres">
      <dgm:prSet presAssocID="{E834366F-15AE-48B4-8043-E74907F18004}" presName="sibTrans" presStyleLbl="bgSibTrans2D1" presStyleIdx="4" presStyleCnt="8"/>
      <dgm:spPr/>
    </dgm:pt>
    <dgm:pt modelId="{6167C7C2-83D8-4EA2-AFB0-76161E3F54CC}" type="pres">
      <dgm:prSet presAssocID="{20077013-3203-44FD-9E36-BD4CA7F25B92}" presName="compNode" presStyleCnt="0"/>
      <dgm:spPr/>
    </dgm:pt>
    <dgm:pt modelId="{86B96B6C-45E1-4C8F-96FD-015833D969D5}" type="pres">
      <dgm:prSet presAssocID="{20077013-3203-44FD-9E36-BD4CA7F25B92}" presName="dummyConnPt" presStyleCnt="0"/>
      <dgm:spPr/>
    </dgm:pt>
    <dgm:pt modelId="{0BA36F7E-1E22-4605-AEDE-2210F406DB87}" type="pres">
      <dgm:prSet presAssocID="{20077013-3203-44FD-9E36-BD4CA7F25B92}" presName="node" presStyleLbl="node1" presStyleIdx="5" presStyleCnt="9">
        <dgm:presLayoutVars>
          <dgm:bulletEnabled val="1"/>
        </dgm:presLayoutVars>
      </dgm:prSet>
      <dgm:spPr/>
    </dgm:pt>
    <dgm:pt modelId="{F3877187-5DC6-49DD-8D32-DA582180C450}" type="pres">
      <dgm:prSet presAssocID="{D55A0D9F-CC61-407F-9BB3-10F06F3FE3DD}" presName="sibTrans" presStyleLbl="bgSibTrans2D1" presStyleIdx="5" presStyleCnt="8"/>
      <dgm:spPr/>
    </dgm:pt>
    <dgm:pt modelId="{27AE5E69-296C-40C7-8319-DF6CBAD564C7}" type="pres">
      <dgm:prSet presAssocID="{24CE9C9C-3E76-4903-B80E-A2A45EF92FF0}" presName="compNode" presStyleCnt="0"/>
      <dgm:spPr/>
    </dgm:pt>
    <dgm:pt modelId="{5416478D-75A2-4FA8-8932-F4C7BA50F192}" type="pres">
      <dgm:prSet presAssocID="{24CE9C9C-3E76-4903-B80E-A2A45EF92FF0}" presName="dummyConnPt" presStyleCnt="0"/>
      <dgm:spPr/>
    </dgm:pt>
    <dgm:pt modelId="{8E57E2E6-EDF8-4007-B5B4-E040077519FD}" type="pres">
      <dgm:prSet presAssocID="{24CE9C9C-3E76-4903-B80E-A2A45EF92FF0}" presName="node" presStyleLbl="node1" presStyleIdx="6" presStyleCnt="9" custLinFactNeighborX="216" custLinFactNeighborY="-213">
        <dgm:presLayoutVars>
          <dgm:bulletEnabled val="1"/>
        </dgm:presLayoutVars>
      </dgm:prSet>
      <dgm:spPr/>
    </dgm:pt>
    <dgm:pt modelId="{C7926908-2031-4DB9-AF9C-0909AF210743}" type="pres">
      <dgm:prSet presAssocID="{6A025730-819E-4EB3-A7EF-E4441BB56DAC}" presName="sibTrans" presStyleLbl="bgSibTrans2D1" presStyleIdx="6" presStyleCnt="8"/>
      <dgm:spPr/>
    </dgm:pt>
    <dgm:pt modelId="{1FAE53C8-A29F-4B7E-A1C9-A139837689B0}" type="pres">
      <dgm:prSet presAssocID="{1CFF7031-B2E3-43A7-AB4A-6BA5354055B5}" presName="compNode" presStyleCnt="0"/>
      <dgm:spPr/>
    </dgm:pt>
    <dgm:pt modelId="{B9D9F666-2816-44C6-B625-D028D44413EE}" type="pres">
      <dgm:prSet presAssocID="{1CFF7031-B2E3-43A7-AB4A-6BA5354055B5}" presName="dummyConnPt" presStyleCnt="0"/>
      <dgm:spPr/>
    </dgm:pt>
    <dgm:pt modelId="{EFBF4D56-0E15-4FD3-AA47-B4DFEDF78952}" type="pres">
      <dgm:prSet presAssocID="{1CFF7031-B2E3-43A7-AB4A-6BA5354055B5}" presName="node" presStyleLbl="node1" presStyleIdx="7" presStyleCnt="9">
        <dgm:presLayoutVars>
          <dgm:bulletEnabled val="1"/>
        </dgm:presLayoutVars>
      </dgm:prSet>
      <dgm:spPr/>
    </dgm:pt>
    <dgm:pt modelId="{D0D1CB0C-2F63-4E3A-AC31-8C019FF4E7BC}" type="pres">
      <dgm:prSet presAssocID="{17B8095A-8573-46AC-BA4B-6A94067A1009}" presName="sibTrans" presStyleLbl="bgSibTrans2D1" presStyleIdx="7" presStyleCnt="8"/>
      <dgm:spPr/>
    </dgm:pt>
    <dgm:pt modelId="{0B858BEB-5663-46CC-9C9D-1B90E7FB88FD}" type="pres">
      <dgm:prSet presAssocID="{62BDA76B-2F3E-46D7-9066-A1B15D5FA286}" presName="compNode" presStyleCnt="0"/>
      <dgm:spPr/>
    </dgm:pt>
    <dgm:pt modelId="{D6544B74-E24E-46B7-979B-68B807F6A1E8}" type="pres">
      <dgm:prSet presAssocID="{62BDA76B-2F3E-46D7-9066-A1B15D5FA286}" presName="dummyConnPt" presStyleCnt="0"/>
      <dgm:spPr/>
    </dgm:pt>
    <dgm:pt modelId="{6868E60B-0738-4C0E-BE48-5CC2784E2A92}" type="pres">
      <dgm:prSet presAssocID="{62BDA76B-2F3E-46D7-9066-A1B15D5FA286}" presName="node" presStyleLbl="node1" presStyleIdx="8" presStyleCnt="9">
        <dgm:presLayoutVars>
          <dgm:bulletEnabled val="1"/>
        </dgm:presLayoutVars>
      </dgm:prSet>
      <dgm:spPr/>
    </dgm:pt>
  </dgm:ptLst>
  <dgm:cxnLst>
    <dgm:cxn modelId="{989D0712-2F87-441B-BB77-0F3B39A6B8E2}" type="presOf" srcId="{E834366F-15AE-48B4-8043-E74907F18004}" destId="{F5BE9649-3A20-4260-88BC-C50860D56E37}" srcOrd="0" destOrd="0" presId="urn:microsoft.com/office/officeart/2005/8/layout/bProcess4"/>
    <dgm:cxn modelId="{39005421-4821-451A-A8DF-FD6BB6DD97E4}" srcId="{212552D7-88EA-4C3E-A952-1834C1F09D8F}" destId="{1CFF7031-B2E3-43A7-AB4A-6BA5354055B5}" srcOrd="7" destOrd="0" parTransId="{75BB2329-625F-4ABB-BE35-42C9B6396B28}" sibTransId="{17B8095A-8573-46AC-BA4B-6A94067A1009}"/>
    <dgm:cxn modelId="{1DDFE221-4292-42F2-B2A0-E99B686A787D}" type="presOf" srcId="{52C727A7-8438-480D-BC46-AD177B6CA699}" destId="{BF42C3CC-7FF7-4E64-B7BB-B623DC85C5D7}" srcOrd="0" destOrd="0" presId="urn:microsoft.com/office/officeart/2005/8/layout/bProcess4"/>
    <dgm:cxn modelId="{8D878649-CE1A-4B43-AC0B-0DF8E5909F83}" srcId="{212552D7-88EA-4C3E-A952-1834C1F09D8F}" destId="{43577E6C-5089-4D20-A3A0-B378C9BF191A}" srcOrd="4" destOrd="0" parTransId="{0A94072E-49BA-4932-9E26-B5C2235B1738}" sibTransId="{E834366F-15AE-48B4-8043-E74907F18004}"/>
    <dgm:cxn modelId="{0C3AB96C-DD39-4E4B-B7B0-26ED455FE122}" type="presOf" srcId="{1CFF7031-B2E3-43A7-AB4A-6BA5354055B5}" destId="{EFBF4D56-0E15-4FD3-AA47-B4DFEDF78952}" srcOrd="0" destOrd="0" presId="urn:microsoft.com/office/officeart/2005/8/layout/bProcess4"/>
    <dgm:cxn modelId="{D80E2C76-E02B-4FA1-BF63-5DFA75666938}" type="presOf" srcId="{D55A0D9F-CC61-407F-9BB3-10F06F3FE3DD}" destId="{F3877187-5DC6-49DD-8D32-DA582180C450}" srcOrd="0" destOrd="0" presId="urn:microsoft.com/office/officeart/2005/8/layout/bProcess4"/>
    <dgm:cxn modelId="{04F38256-9C16-4153-9DA4-F9EB1DC257B1}" type="presOf" srcId="{05605E49-DED3-421F-8A26-4A43C02C3430}" destId="{56ACA915-A5E5-4BFF-BEF1-046F4735A072}" srcOrd="0" destOrd="0" presId="urn:microsoft.com/office/officeart/2005/8/layout/bProcess4"/>
    <dgm:cxn modelId="{23F9047D-5006-4E1B-90BD-39AEF50FEBC2}" type="presOf" srcId="{43577E6C-5089-4D20-A3A0-B378C9BF191A}" destId="{1A6CABA6-ED30-4C39-91B6-1E5798E9CC6A}" srcOrd="0" destOrd="0" presId="urn:microsoft.com/office/officeart/2005/8/layout/bProcess4"/>
    <dgm:cxn modelId="{7CF21386-9236-4B2A-A6F9-391013518997}" srcId="{212552D7-88EA-4C3E-A952-1834C1F09D8F}" destId="{62BDA76B-2F3E-46D7-9066-A1B15D5FA286}" srcOrd="8" destOrd="0" parTransId="{782314E7-B696-4B7D-A9D3-1928540CEA3A}" sibTransId="{B5018B65-61DD-4314-BC1A-C5F726C9591D}"/>
    <dgm:cxn modelId="{44696D87-D6D6-4CA7-B798-AED1900D27AC}" type="presOf" srcId="{FCDE31B6-7477-4AAE-A153-DA6CCB9E4F87}" destId="{8416CE7B-ECA0-4216-985A-67642BEB8919}" srcOrd="0" destOrd="0" presId="urn:microsoft.com/office/officeart/2005/8/layout/bProcess4"/>
    <dgm:cxn modelId="{E192AA8B-D24A-4F00-B384-B45E4A76328F}" type="presOf" srcId="{85A4772C-9E80-4AB6-9C68-FE8743170FEE}" destId="{CDBB2BC8-800D-4645-9887-BF1F729C0326}" srcOrd="0" destOrd="0" presId="urn:microsoft.com/office/officeart/2005/8/layout/bProcess4"/>
    <dgm:cxn modelId="{B8EF4791-F786-4512-885B-73390D08BDC5}" type="presOf" srcId="{62BDA76B-2F3E-46D7-9066-A1B15D5FA286}" destId="{6868E60B-0738-4C0E-BE48-5CC2784E2A92}" srcOrd="0" destOrd="0" presId="urn:microsoft.com/office/officeart/2005/8/layout/bProcess4"/>
    <dgm:cxn modelId="{6D4D7095-7DE7-4157-9922-93BD87D5B562}" srcId="{212552D7-88EA-4C3E-A952-1834C1F09D8F}" destId="{FCDE31B6-7477-4AAE-A153-DA6CCB9E4F87}" srcOrd="3" destOrd="0" parTransId="{62AB8EE3-B6E8-4982-A03A-322330D884C6}" sibTransId="{0D4B6F00-C03E-4A13-B89C-75347EE56193}"/>
    <dgm:cxn modelId="{1D32349B-C869-4D00-AD03-9AD4EF7130BD}" type="presOf" srcId="{20077013-3203-44FD-9E36-BD4CA7F25B92}" destId="{0BA36F7E-1E22-4605-AEDE-2210F406DB87}" srcOrd="0" destOrd="0" presId="urn:microsoft.com/office/officeart/2005/8/layout/bProcess4"/>
    <dgm:cxn modelId="{B583789B-7924-436C-A31E-7F2CFABC6D33}" type="presOf" srcId="{FCB40990-0BB6-4F00-AD34-3A953FB3B20E}" destId="{035DE51F-729A-4591-9710-8034D262D449}" srcOrd="0" destOrd="0" presId="urn:microsoft.com/office/officeart/2005/8/layout/bProcess4"/>
    <dgm:cxn modelId="{BEA7A09F-ADF5-401F-A5A5-2DF39B40359C}" type="presOf" srcId="{0D4B6F00-C03E-4A13-B89C-75347EE56193}" destId="{58F2BA5D-2BBC-40DD-9F68-65BBEDBDF132}" srcOrd="0" destOrd="0" presId="urn:microsoft.com/office/officeart/2005/8/layout/bProcess4"/>
    <dgm:cxn modelId="{446E12AD-2CA4-4132-ACBD-DEC7985455D7}" srcId="{212552D7-88EA-4C3E-A952-1834C1F09D8F}" destId="{05605E49-DED3-421F-8A26-4A43C02C3430}" srcOrd="2" destOrd="0" parTransId="{5CBC8222-5A92-476A-AC21-8C378E86AF02}" sibTransId="{8A74262D-B6FC-404D-9A84-909F9A9B288E}"/>
    <dgm:cxn modelId="{42C985B5-4F51-4DB0-BFF9-E24CE72D8806}" type="presOf" srcId="{212552D7-88EA-4C3E-A952-1834C1F09D8F}" destId="{88DE8B0A-3212-41E5-8921-E2F7273B3BFA}" srcOrd="0" destOrd="0" presId="urn:microsoft.com/office/officeart/2005/8/layout/bProcess4"/>
    <dgm:cxn modelId="{570499BB-5BB8-4F6A-ABCA-F709C8B3ECFC}" type="presOf" srcId="{24CE9C9C-3E76-4903-B80E-A2A45EF92FF0}" destId="{8E57E2E6-EDF8-4007-B5B4-E040077519FD}" srcOrd="0" destOrd="0" presId="urn:microsoft.com/office/officeart/2005/8/layout/bProcess4"/>
    <dgm:cxn modelId="{4DDE7FC7-29B5-4F28-A2E2-2BBF1FFF4664}" srcId="{212552D7-88EA-4C3E-A952-1834C1F09D8F}" destId="{566F5AD9-FB9A-459A-9530-19B6C85D830F}" srcOrd="0" destOrd="0" parTransId="{B23F5F80-BD15-4181-B3C2-637D85DEAF9C}" sibTransId="{FCB40990-0BB6-4F00-AD34-3A953FB3B20E}"/>
    <dgm:cxn modelId="{E55B16CE-ED1C-4250-9D41-1BF7C170D920}" type="presOf" srcId="{17B8095A-8573-46AC-BA4B-6A94067A1009}" destId="{D0D1CB0C-2F63-4E3A-AC31-8C019FF4E7BC}" srcOrd="0" destOrd="0" presId="urn:microsoft.com/office/officeart/2005/8/layout/bProcess4"/>
    <dgm:cxn modelId="{53CEBDE1-ACC0-4A17-B621-A13F13F51648}" type="presOf" srcId="{8A74262D-B6FC-404D-9A84-909F9A9B288E}" destId="{0FFCFA05-95BF-4647-87A5-838492A9B8AB}" srcOrd="0" destOrd="0" presId="urn:microsoft.com/office/officeart/2005/8/layout/bProcess4"/>
    <dgm:cxn modelId="{CE5964E2-9E5E-4F15-867D-F7525F5456C9}" srcId="{212552D7-88EA-4C3E-A952-1834C1F09D8F}" destId="{20077013-3203-44FD-9E36-BD4CA7F25B92}" srcOrd="5" destOrd="0" parTransId="{2592646C-BB1E-42F3-8B63-D8AB3B232543}" sibTransId="{D55A0D9F-CC61-407F-9BB3-10F06F3FE3DD}"/>
    <dgm:cxn modelId="{F34BF6E2-8176-45CB-9D37-772BC6E6069D}" srcId="{212552D7-88EA-4C3E-A952-1834C1F09D8F}" destId="{24CE9C9C-3E76-4903-B80E-A2A45EF92FF0}" srcOrd="6" destOrd="0" parTransId="{DB35A545-FA0A-4D8A-9266-9715BBFDF93B}" sibTransId="{6A025730-819E-4EB3-A7EF-E4441BB56DAC}"/>
    <dgm:cxn modelId="{9CE05AF0-76E7-4778-AA8D-07A8543E2860}" type="presOf" srcId="{566F5AD9-FB9A-459A-9530-19B6C85D830F}" destId="{FEB72128-57C3-470A-AC79-C53DF72A9232}" srcOrd="0" destOrd="0" presId="urn:microsoft.com/office/officeart/2005/8/layout/bProcess4"/>
    <dgm:cxn modelId="{EFAFACF3-4145-4C2A-BFD6-635C7D998248}" srcId="{212552D7-88EA-4C3E-A952-1834C1F09D8F}" destId="{52C727A7-8438-480D-BC46-AD177B6CA699}" srcOrd="1" destOrd="0" parTransId="{6CC6455A-CDA8-4355-B19F-6AF5C514D643}" sibTransId="{85A4772C-9E80-4AB6-9C68-FE8743170FEE}"/>
    <dgm:cxn modelId="{F844A6FF-6777-4BFA-BCC2-E1F355BD7099}" type="presOf" srcId="{6A025730-819E-4EB3-A7EF-E4441BB56DAC}" destId="{C7926908-2031-4DB9-AF9C-0909AF210743}" srcOrd="0" destOrd="0" presId="urn:microsoft.com/office/officeart/2005/8/layout/bProcess4"/>
    <dgm:cxn modelId="{7F685A29-62AB-4AE8-983E-B4126E705241}" type="presParOf" srcId="{88DE8B0A-3212-41E5-8921-E2F7273B3BFA}" destId="{B2B03F9E-DDA8-4C36-BD5F-20F1577C248B}" srcOrd="0" destOrd="0" presId="urn:microsoft.com/office/officeart/2005/8/layout/bProcess4"/>
    <dgm:cxn modelId="{93FF9F93-5982-40D8-8EDC-34D4C9FD0474}" type="presParOf" srcId="{B2B03F9E-DDA8-4C36-BD5F-20F1577C248B}" destId="{C1D5C440-4B3B-4374-8504-C6CCDBEA3B9E}" srcOrd="0" destOrd="0" presId="urn:microsoft.com/office/officeart/2005/8/layout/bProcess4"/>
    <dgm:cxn modelId="{217907CB-4EDB-446E-8979-CB713180795D}" type="presParOf" srcId="{B2B03F9E-DDA8-4C36-BD5F-20F1577C248B}" destId="{FEB72128-57C3-470A-AC79-C53DF72A9232}" srcOrd="1" destOrd="0" presId="urn:microsoft.com/office/officeart/2005/8/layout/bProcess4"/>
    <dgm:cxn modelId="{23C2C2E0-3349-4F47-95C7-3BC83F287A10}" type="presParOf" srcId="{88DE8B0A-3212-41E5-8921-E2F7273B3BFA}" destId="{035DE51F-729A-4591-9710-8034D262D449}" srcOrd="1" destOrd="0" presId="urn:microsoft.com/office/officeart/2005/8/layout/bProcess4"/>
    <dgm:cxn modelId="{49E463C0-0FEB-487D-A18E-2C32A3143BD1}" type="presParOf" srcId="{88DE8B0A-3212-41E5-8921-E2F7273B3BFA}" destId="{E1B5DAA6-2CF2-4DE1-A88A-390D0707F606}" srcOrd="2" destOrd="0" presId="urn:microsoft.com/office/officeart/2005/8/layout/bProcess4"/>
    <dgm:cxn modelId="{3E1C951C-E69D-4B76-9D6B-88D1E1788F23}" type="presParOf" srcId="{E1B5DAA6-2CF2-4DE1-A88A-390D0707F606}" destId="{1F6228C0-4C13-4FF6-A3A3-D4929ED6C208}" srcOrd="0" destOrd="0" presId="urn:microsoft.com/office/officeart/2005/8/layout/bProcess4"/>
    <dgm:cxn modelId="{1EDA006F-2541-4173-8D94-490D7204B174}" type="presParOf" srcId="{E1B5DAA6-2CF2-4DE1-A88A-390D0707F606}" destId="{BF42C3CC-7FF7-4E64-B7BB-B623DC85C5D7}" srcOrd="1" destOrd="0" presId="urn:microsoft.com/office/officeart/2005/8/layout/bProcess4"/>
    <dgm:cxn modelId="{F76023D2-29A7-4925-881E-C82AC31C173E}" type="presParOf" srcId="{88DE8B0A-3212-41E5-8921-E2F7273B3BFA}" destId="{CDBB2BC8-800D-4645-9887-BF1F729C0326}" srcOrd="3" destOrd="0" presId="urn:microsoft.com/office/officeart/2005/8/layout/bProcess4"/>
    <dgm:cxn modelId="{558ADA0B-E234-46C6-AE7E-6FC0F017CB44}" type="presParOf" srcId="{88DE8B0A-3212-41E5-8921-E2F7273B3BFA}" destId="{B0C43BD1-CD0B-4F3C-8C7B-D7ECF555FF30}" srcOrd="4" destOrd="0" presId="urn:microsoft.com/office/officeart/2005/8/layout/bProcess4"/>
    <dgm:cxn modelId="{20F85B9D-AB68-47A3-B262-6C255CDFA478}" type="presParOf" srcId="{B0C43BD1-CD0B-4F3C-8C7B-D7ECF555FF30}" destId="{D01AD16A-9A94-4B65-BCB5-7111917606C1}" srcOrd="0" destOrd="0" presId="urn:microsoft.com/office/officeart/2005/8/layout/bProcess4"/>
    <dgm:cxn modelId="{4C456540-5188-47A3-9706-821B92A6E103}" type="presParOf" srcId="{B0C43BD1-CD0B-4F3C-8C7B-D7ECF555FF30}" destId="{56ACA915-A5E5-4BFF-BEF1-046F4735A072}" srcOrd="1" destOrd="0" presId="urn:microsoft.com/office/officeart/2005/8/layout/bProcess4"/>
    <dgm:cxn modelId="{06472E04-4C82-4E88-8983-BF8BE2972BC2}" type="presParOf" srcId="{88DE8B0A-3212-41E5-8921-E2F7273B3BFA}" destId="{0FFCFA05-95BF-4647-87A5-838492A9B8AB}" srcOrd="5" destOrd="0" presId="urn:microsoft.com/office/officeart/2005/8/layout/bProcess4"/>
    <dgm:cxn modelId="{D59723CC-F44B-4EE2-9249-990AFDF09DC1}" type="presParOf" srcId="{88DE8B0A-3212-41E5-8921-E2F7273B3BFA}" destId="{AA4C5B3E-D645-46EA-B6D3-77C7F5807625}" srcOrd="6" destOrd="0" presId="urn:microsoft.com/office/officeart/2005/8/layout/bProcess4"/>
    <dgm:cxn modelId="{5DB71C84-217C-4F4D-8E54-FA1AC9729013}" type="presParOf" srcId="{AA4C5B3E-D645-46EA-B6D3-77C7F5807625}" destId="{35AF9ADB-DD5F-46F7-9579-E94EDC6CA68E}" srcOrd="0" destOrd="0" presId="urn:microsoft.com/office/officeart/2005/8/layout/bProcess4"/>
    <dgm:cxn modelId="{9148EED7-2666-4A96-8D55-5C43104583C3}" type="presParOf" srcId="{AA4C5B3E-D645-46EA-B6D3-77C7F5807625}" destId="{8416CE7B-ECA0-4216-985A-67642BEB8919}" srcOrd="1" destOrd="0" presId="urn:microsoft.com/office/officeart/2005/8/layout/bProcess4"/>
    <dgm:cxn modelId="{0615121B-95C8-4D37-9688-A062B64AE80E}" type="presParOf" srcId="{88DE8B0A-3212-41E5-8921-E2F7273B3BFA}" destId="{58F2BA5D-2BBC-40DD-9F68-65BBEDBDF132}" srcOrd="7" destOrd="0" presId="urn:microsoft.com/office/officeart/2005/8/layout/bProcess4"/>
    <dgm:cxn modelId="{DDE27FFA-1A9E-4486-A36D-3485C5D100FC}" type="presParOf" srcId="{88DE8B0A-3212-41E5-8921-E2F7273B3BFA}" destId="{F423E658-4CF1-4ECF-82B4-CEF518BAE4BD}" srcOrd="8" destOrd="0" presId="urn:microsoft.com/office/officeart/2005/8/layout/bProcess4"/>
    <dgm:cxn modelId="{3392F67B-A557-47BE-B806-D08BB48C3AD9}" type="presParOf" srcId="{F423E658-4CF1-4ECF-82B4-CEF518BAE4BD}" destId="{EDA80A5A-7C9D-4E42-A428-54FC8D620CDA}" srcOrd="0" destOrd="0" presId="urn:microsoft.com/office/officeart/2005/8/layout/bProcess4"/>
    <dgm:cxn modelId="{9B1F9E28-4AAF-42A2-A476-3E7466EDFC63}" type="presParOf" srcId="{F423E658-4CF1-4ECF-82B4-CEF518BAE4BD}" destId="{1A6CABA6-ED30-4C39-91B6-1E5798E9CC6A}" srcOrd="1" destOrd="0" presId="urn:microsoft.com/office/officeart/2005/8/layout/bProcess4"/>
    <dgm:cxn modelId="{5445EB7D-D91A-4442-8DB8-BF52584009DE}" type="presParOf" srcId="{88DE8B0A-3212-41E5-8921-E2F7273B3BFA}" destId="{F5BE9649-3A20-4260-88BC-C50860D56E37}" srcOrd="9" destOrd="0" presId="urn:microsoft.com/office/officeart/2005/8/layout/bProcess4"/>
    <dgm:cxn modelId="{573F5F7F-3584-401D-8477-F0E753181244}" type="presParOf" srcId="{88DE8B0A-3212-41E5-8921-E2F7273B3BFA}" destId="{6167C7C2-83D8-4EA2-AFB0-76161E3F54CC}" srcOrd="10" destOrd="0" presId="urn:microsoft.com/office/officeart/2005/8/layout/bProcess4"/>
    <dgm:cxn modelId="{72256199-D927-4A62-B268-07116B11287C}" type="presParOf" srcId="{6167C7C2-83D8-4EA2-AFB0-76161E3F54CC}" destId="{86B96B6C-45E1-4C8F-96FD-015833D969D5}" srcOrd="0" destOrd="0" presId="urn:microsoft.com/office/officeart/2005/8/layout/bProcess4"/>
    <dgm:cxn modelId="{CF25D80B-1B49-4781-86BE-0AF4C330F4BE}" type="presParOf" srcId="{6167C7C2-83D8-4EA2-AFB0-76161E3F54CC}" destId="{0BA36F7E-1E22-4605-AEDE-2210F406DB87}" srcOrd="1" destOrd="0" presId="urn:microsoft.com/office/officeart/2005/8/layout/bProcess4"/>
    <dgm:cxn modelId="{79DE8875-F2BA-4D78-9E0D-4E947BB952CD}" type="presParOf" srcId="{88DE8B0A-3212-41E5-8921-E2F7273B3BFA}" destId="{F3877187-5DC6-49DD-8D32-DA582180C450}" srcOrd="11" destOrd="0" presId="urn:microsoft.com/office/officeart/2005/8/layout/bProcess4"/>
    <dgm:cxn modelId="{E60EAC1F-945D-4322-B984-9DF427F12C33}" type="presParOf" srcId="{88DE8B0A-3212-41E5-8921-E2F7273B3BFA}" destId="{27AE5E69-296C-40C7-8319-DF6CBAD564C7}" srcOrd="12" destOrd="0" presId="urn:microsoft.com/office/officeart/2005/8/layout/bProcess4"/>
    <dgm:cxn modelId="{280C593E-9F6C-4B7C-BAE5-E5A8A282B5BD}" type="presParOf" srcId="{27AE5E69-296C-40C7-8319-DF6CBAD564C7}" destId="{5416478D-75A2-4FA8-8932-F4C7BA50F192}" srcOrd="0" destOrd="0" presId="urn:microsoft.com/office/officeart/2005/8/layout/bProcess4"/>
    <dgm:cxn modelId="{FC54BA08-068F-45A3-A5DB-DE00A26F987C}" type="presParOf" srcId="{27AE5E69-296C-40C7-8319-DF6CBAD564C7}" destId="{8E57E2E6-EDF8-4007-B5B4-E040077519FD}" srcOrd="1" destOrd="0" presId="urn:microsoft.com/office/officeart/2005/8/layout/bProcess4"/>
    <dgm:cxn modelId="{9A45F13E-C4E9-44F9-90A4-077925B9720B}" type="presParOf" srcId="{88DE8B0A-3212-41E5-8921-E2F7273B3BFA}" destId="{C7926908-2031-4DB9-AF9C-0909AF210743}" srcOrd="13" destOrd="0" presId="urn:microsoft.com/office/officeart/2005/8/layout/bProcess4"/>
    <dgm:cxn modelId="{5CB213D2-A70E-48D6-A87C-8AF46A494190}" type="presParOf" srcId="{88DE8B0A-3212-41E5-8921-E2F7273B3BFA}" destId="{1FAE53C8-A29F-4B7E-A1C9-A139837689B0}" srcOrd="14" destOrd="0" presId="urn:microsoft.com/office/officeart/2005/8/layout/bProcess4"/>
    <dgm:cxn modelId="{115F2580-FEF0-4E0C-8197-B35264ECD16C}" type="presParOf" srcId="{1FAE53C8-A29F-4B7E-A1C9-A139837689B0}" destId="{B9D9F666-2816-44C6-B625-D028D44413EE}" srcOrd="0" destOrd="0" presId="urn:microsoft.com/office/officeart/2005/8/layout/bProcess4"/>
    <dgm:cxn modelId="{DA5DAEB5-9251-4437-9CA9-54660D9CEF77}" type="presParOf" srcId="{1FAE53C8-A29F-4B7E-A1C9-A139837689B0}" destId="{EFBF4D56-0E15-4FD3-AA47-B4DFEDF78952}" srcOrd="1" destOrd="0" presId="urn:microsoft.com/office/officeart/2005/8/layout/bProcess4"/>
    <dgm:cxn modelId="{F29AC49A-9437-4023-BC62-AB2199EFC215}" type="presParOf" srcId="{88DE8B0A-3212-41E5-8921-E2F7273B3BFA}" destId="{D0D1CB0C-2F63-4E3A-AC31-8C019FF4E7BC}" srcOrd="15" destOrd="0" presId="urn:microsoft.com/office/officeart/2005/8/layout/bProcess4"/>
    <dgm:cxn modelId="{109638D8-E005-4C66-9552-519091371515}" type="presParOf" srcId="{88DE8B0A-3212-41E5-8921-E2F7273B3BFA}" destId="{0B858BEB-5663-46CC-9C9D-1B90E7FB88FD}" srcOrd="16" destOrd="0" presId="urn:microsoft.com/office/officeart/2005/8/layout/bProcess4"/>
    <dgm:cxn modelId="{8D9DD559-717D-456E-9927-AA0E8E6F4528}" type="presParOf" srcId="{0B858BEB-5663-46CC-9C9D-1B90E7FB88FD}" destId="{D6544B74-E24E-46B7-979B-68B807F6A1E8}" srcOrd="0" destOrd="0" presId="urn:microsoft.com/office/officeart/2005/8/layout/bProcess4"/>
    <dgm:cxn modelId="{66794AF1-B9A4-41B0-AFD4-024003DA0170}" type="presParOf" srcId="{0B858BEB-5663-46CC-9C9D-1B90E7FB88FD}" destId="{6868E60B-0738-4C0E-BE48-5CC2784E2A92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847386-D329-4710-8580-5F39BD84ABBE}">
      <dsp:nvSpPr>
        <dsp:cNvPr id="0" name=""/>
        <dsp:cNvSpPr/>
      </dsp:nvSpPr>
      <dsp:spPr>
        <a:xfrm>
          <a:off x="0" y="660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FD6D910-8D7E-4FAF-AC31-619CE2F400D6}">
      <dsp:nvSpPr>
        <dsp:cNvPr id="0" name=""/>
        <dsp:cNvSpPr/>
      </dsp:nvSpPr>
      <dsp:spPr>
        <a:xfrm>
          <a:off x="0" y="660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WHY ARE WE HERE?</a:t>
          </a:r>
          <a:endParaRPr lang="en-US" sz="2200" kern="1200"/>
        </a:p>
      </dsp:txBody>
      <dsp:txXfrm>
        <a:off x="0" y="660"/>
        <a:ext cx="6188689" cy="772573"/>
      </dsp:txXfrm>
    </dsp:sp>
    <dsp:sp modelId="{5EE30ABC-76C7-4EA5-82B9-26FABD71171B}">
      <dsp:nvSpPr>
        <dsp:cNvPr id="0" name=""/>
        <dsp:cNvSpPr/>
      </dsp:nvSpPr>
      <dsp:spPr>
        <a:xfrm>
          <a:off x="0" y="773233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251164"/>
                <a:satOff val="44"/>
                <a:lumOff val="-117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251164"/>
                <a:satOff val="44"/>
                <a:lumOff val="-117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251164"/>
                <a:satOff val="44"/>
                <a:lumOff val="-117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251164"/>
              <a:satOff val="44"/>
              <a:lumOff val="-117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4336D5E-46A5-46E5-84DF-16E8A296DA42}">
      <dsp:nvSpPr>
        <dsp:cNvPr id="0" name=""/>
        <dsp:cNvSpPr/>
      </dsp:nvSpPr>
      <dsp:spPr>
        <a:xfrm>
          <a:off x="0" y="773233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WHAT IS SOCIAL SECURITY?</a:t>
          </a:r>
          <a:endParaRPr lang="en-US" sz="2200" kern="1200"/>
        </a:p>
      </dsp:txBody>
      <dsp:txXfrm>
        <a:off x="0" y="773233"/>
        <a:ext cx="6188689" cy="772573"/>
      </dsp:txXfrm>
    </dsp:sp>
    <dsp:sp modelId="{9CB82ECF-3373-45D0-AEB8-C105482516D3}">
      <dsp:nvSpPr>
        <dsp:cNvPr id="0" name=""/>
        <dsp:cNvSpPr/>
      </dsp:nvSpPr>
      <dsp:spPr>
        <a:xfrm>
          <a:off x="0" y="1545807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502329"/>
                <a:satOff val="89"/>
                <a:lumOff val="-235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502329"/>
                <a:satOff val="89"/>
                <a:lumOff val="-235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502329"/>
                <a:satOff val="89"/>
                <a:lumOff val="-235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502329"/>
              <a:satOff val="89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1F32AB6-D055-4A3F-B004-A75B2C8C7080}">
      <dsp:nvSpPr>
        <dsp:cNvPr id="0" name=""/>
        <dsp:cNvSpPr/>
      </dsp:nvSpPr>
      <dsp:spPr>
        <a:xfrm>
          <a:off x="0" y="1545807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HOW IS SOCIAL SECURITY IMPORTANT TO YOU?</a:t>
          </a:r>
          <a:endParaRPr lang="en-US" sz="2200" kern="1200"/>
        </a:p>
      </dsp:txBody>
      <dsp:txXfrm>
        <a:off x="0" y="1545807"/>
        <a:ext cx="6188689" cy="772573"/>
      </dsp:txXfrm>
    </dsp:sp>
    <dsp:sp modelId="{61DF3810-F0AE-4936-8EE1-2B5FEE4A6247}">
      <dsp:nvSpPr>
        <dsp:cNvPr id="0" name=""/>
        <dsp:cNvSpPr/>
      </dsp:nvSpPr>
      <dsp:spPr>
        <a:xfrm>
          <a:off x="0" y="2318381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753493"/>
                <a:satOff val="133"/>
                <a:lumOff val="-353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753493"/>
                <a:satOff val="133"/>
                <a:lumOff val="-353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753493"/>
                <a:satOff val="133"/>
                <a:lumOff val="-353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753493"/>
              <a:satOff val="133"/>
              <a:lumOff val="-353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31DE373-5186-4D49-AC68-0720DA4F3675}">
      <dsp:nvSpPr>
        <dsp:cNvPr id="0" name=""/>
        <dsp:cNvSpPr/>
      </dsp:nvSpPr>
      <dsp:spPr>
        <a:xfrm>
          <a:off x="0" y="2318381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 dirty="0"/>
            <a:t>HOW IS SOCIAL SECURITY DESIGNED IN SVG?</a:t>
          </a:r>
          <a:endParaRPr lang="en-US" sz="2200" kern="1200" dirty="0"/>
        </a:p>
      </dsp:txBody>
      <dsp:txXfrm>
        <a:off x="0" y="2318381"/>
        <a:ext cx="6188689" cy="772573"/>
      </dsp:txXfrm>
    </dsp:sp>
    <dsp:sp modelId="{0DABD9B4-93A0-4A3F-A7AA-07767BD52FF5}">
      <dsp:nvSpPr>
        <dsp:cNvPr id="0" name=""/>
        <dsp:cNvSpPr/>
      </dsp:nvSpPr>
      <dsp:spPr>
        <a:xfrm>
          <a:off x="0" y="3090954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1004657"/>
                <a:satOff val="177"/>
                <a:lumOff val="-4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1004657"/>
                <a:satOff val="177"/>
                <a:lumOff val="-4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1004657"/>
                <a:satOff val="177"/>
                <a:lumOff val="-4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1004657"/>
              <a:satOff val="177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0C10C35-F2E4-446C-A3F8-3CEFA1A886BE}">
      <dsp:nvSpPr>
        <dsp:cNvPr id="0" name=""/>
        <dsp:cNvSpPr/>
      </dsp:nvSpPr>
      <dsp:spPr>
        <a:xfrm>
          <a:off x="0" y="3090954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WHAT IS NIS’ CURRENT FINANCIAL SITUATION?</a:t>
          </a:r>
          <a:endParaRPr lang="en-US" sz="2200" kern="1200"/>
        </a:p>
      </dsp:txBody>
      <dsp:txXfrm>
        <a:off x="0" y="3090954"/>
        <a:ext cx="6188689" cy="772573"/>
      </dsp:txXfrm>
    </dsp:sp>
    <dsp:sp modelId="{389AA889-4F8F-43D9-9C63-AC99DCF43DF8}">
      <dsp:nvSpPr>
        <dsp:cNvPr id="0" name=""/>
        <dsp:cNvSpPr/>
      </dsp:nvSpPr>
      <dsp:spPr>
        <a:xfrm>
          <a:off x="0" y="3863528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1255821"/>
                <a:satOff val="222"/>
                <a:lumOff val="-588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1255821"/>
                <a:satOff val="222"/>
                <a:lumOff val="-588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1255821"/>
                <a:satOff val="222"/>
                <a:lumOff val="-588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1255821"/>
              <a:satOff val="222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75B2F87-8933-417E-B1A9-D8E01A15E119}">
      <dsp:nvSpPr>
        <dsp:cNvPr id="0" name=""/>
        <dsp:cNvSpPr/>
      </dsp:nvSpPr>
      <dsp:spPr>
        <a:xfrm>
          <a:off x="0" y="3863528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WHAT IS THE FINANCIAL OUTLOOK FOR THE NIS?</a:t>
          </a:r>
          <a:endParaRPr lang="en-US" sz="2200" kern="1200"/>
        </a:p>
      </dsp:txBody>
      <dsp:txXfrm>
        <a:off x="0" y="3863528"/>
        <a:ext cx="6188689" cy="772573"/>
      </dsp:txXfrm>
    </dsp:sp>
    <dsp:sp modelId="{753A1C04-8A6A-4A89-A508-8172375F1BDB}">
      <dsp:nvSpPr>
        <dsp:cNvPr id="0" name=""/>
        <dsp:cNvSpPr/>
      </dsp:nvSpPr>
      <dsp:spPr>
        <a:xfrm>
          <a:off x="0" y="4636102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1506985"/>
                <a:satOff val="266"/>
                <a:lumOff val="-705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1506985"/>
                <a:satOff val="266"/>
                <a:lumOff val="-705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1506985"/>
                <a:satOff val="266"/>
                <a:lumOff val="-705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1506985"/>
              <a:satOff val="266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1D5C15A-D9FD-40E2-A4D6-63441CD55002}">
      <dsp:nvSpPr>
        <dsp:cNvPr id="0" name=""/>
        <dsp:cNvSpPr/>
      </dsp:nvSpPr>
      <dsp:spPr>
        <a:xfrm>
          <a:off x="0" y="4636102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 dirty="0"/>
            <a:t>HOW WOULD THE NIS SAFEGUARD ITS FINANCIAL SUSTAINABLE  FUTURE?</a:t>
          </a:r>
          <a:endParaRPr lang="en-US" sz="2200" kern="1200" dirty="0"/>
        </a:p>
      </dsp:txBody>
      <dsp:txXfrm>
        <a:off x="0" y="4636102"/>
        <a:ext cx="6188689" cy="7725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A475D8-26BE-4861-B8A1-546975194178}">
      <dsp:nvSpPr>
        <dsp:cNvPr id="0" name=""/>
        <dsp:cNvSpPr/>
      </dsp:nvSpPr>
      <dsp:spPr>
        <a:xfrm>
          <a:off x="0" y="58352"/>
          <a:ext cx="6188689" cy="17046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baseline="0"/>
            <a:t>TO HOLD AN HONEST AND OPEN CONVERSATION ON NIS AND PENSION REFORM</a:t>
          </a:r>
          <a:endParaRPr lang="en-US" sz="3100" kern="1200"/>
        </a:p>
      </dsp:txBody>
      <dsp:txXfrm>
        <a:off x="83216" y="141568"/>
        <a:ext cx="6022257" cy="1538258"/>
      </dsp:txXfrm>
    </dsp:sp>
    <dsp:sp modelId="{79D45BE9-EB45-4EF1-8EB7-20DB4C835C4C}">
      <dsp:nvSpPr>
        <dsp:cNvPr id="0" name=""/>
        <dsp:cNvSpPr/>
      </dsp:nvSpPr>
      <dsp:spPr>
        <a:xfrm>
          <a:off x="0" y="1852322"/>
          <a:ext cx="6188689" cy="1704690"/>
        </a:xfrm>
        <a:prstGeom prst="roundRect">
          <a:avLst/>
        </a:prstGeom>
        <a:gradFill rotWithShape="0">
          <a:gsLst>
            <a:gs pos="0">
              <a:schemeClr val="accent2">
                <a:hueOff val="-9300232"/>
                <a:satOff val="-153"/>
                <a:lumOff val="-98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9300232"/>
                <a:satOff val="-153"/>
                <a:lumOff val="-98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9300232"/>
                <a:satOff val="-153"/>
                <a:lumOff val="-98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baseline="0" dirty="0"/>
            <a:t>TO GENERATE IDEAS FOR NIS TO BETTER SERVE ITS CONSTITUENTS</a:t>
          </a:r>
          <a:endParaRPr lang="en-US" sz="3100" kern="1200" dirty="0"/>
        </a:p>
      </dsp:txBody>
      <dsp:txXfrm>
        <a:off x="83216" y="1935538"/>
        <a:ext cx="6022257" cy="1538258"/>
      </dsp:txXfrm>
    </dsp:sp>
    <dsp:sp modelId="{1A251334-ABDF-40D9-B228-E06F8A40D0F2}">
      <dsp:nvSpPr>
        <dsp:cNvPr id="0" name=""/>
        <dsp:cNvSpPr/>
      </dsp:nvSpPr>
      <dsp:spPr>
        <a:xfrm>
          <a:off x="0" y="3646293"/>
          <a:ext cx="6188689" cy="1704690"/>
        </a:xfrm>
        <a:prstGeom prst="roundRect">
          <a:avLst/>
        </a:prstGeom>
        <a:gradFill rotWithShape="0">
          <a:gsLst>
            <a:gs pos="0">
              <a:schemeClr val="accent2">
                <a:hueOff val="-18600463"/>
                <a:satOff val="-305"/>
                <a:lumOff val="-196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18600463"/>
                <a:satOff val="-305"/>
                <a:lumOff val="-196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18600463"/>
                <a:satOff val="-305"/>
                <a:lumOff val="-196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baseline="0"/>
            <a:t>TO PROMOTE THE SUSTAINABILITY OF THE NIS</a:t>
          </a:r>
          <a:endParaRPr lang="en-US" sz="3100" kern="1200"/>
        </a:p>
      </dsp:txBody>
      <dsp:txXfrm>
        <a:off x="83216" y="3729509"/>
        <a:ext cx="6022257" cy="15382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F7E832-0E43-4BA4-AEB2-83E444BD21AD}">
      <dsp:nvSpPr>
        <dsp:cNvPr id="0" name=""/>
        <dsp:cNvSpPr/>
      </dsp:nvSpPr>
      <dsp:spPr>
        <a:xfrm>
          <a:off x="52" y="148346"/>
          <a:ext cx="5013187" cy="12906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AN INDISPENSABLE TOOL FOR THE GOVERNMENT AND PEOPLE OF SVG TO ACHIEVE KEY SUSTAINABLE DEVELOPMENT GOALS</a:t>
          </a:r>
          <a:endParaRPr lang="en-US" sz="2000" kern="1200"/>
        </a:p>
      </dsp:txBody>
      <dsp:txXfrm>
        <a:off x="52" y="148346"/>
        <a:ext cx="5013187" cy="1290637"/>
      </dsp:txXfrm>
    </dsp:sp>
    <dsp:sp modelId="{81B1CA99-1D5A-45F1-8D43-C7AC6C8A5A69}">
      <dsp:nvSpPr>
        <dsp:cNvPr id="0" name=""/>
        <dsp:cNvSpPr/>
      </dsp:nvSpPr>
      <dsp:spPr>
        <a:xfrm>
          <a:off x="52" y="1438984"/>
          <a:ext cx="5013187" cy="200041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baseline="0"/>
            <a:t>NO POVERTY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baseline="0"/>
            <a:t>ZERO HUNGER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baseline="0"/>
            <a:t>DECENT WORK AND ECONOMIC DEVELOPOMENT</a:t>
          </a:r>
          <a:endParaRPr lang="en-US" sz="2000" kern="1200"/>
        </a:p>
      </dsp:txBody>
      <dsp:txXfrm>
        <a:off x="52" y="1438984"/>
        <a:ext cx="5013187" cy="2000418"/>
      </dsp:txXfrm>
    </dsp:sp>
    <dsp:sp modelId="{A7E48A3F-BFEB-4224-AB0B-EC6370167091}">
      <dsp:nvSpPr>
        <dsp:cNvPr id="0" name=""/>
        <dsp:cNvSpPr/>
      </dsp:nvSpPr>
      <dsp:spPr>
        <a:xfrm>
          <a:off x="5715085" y="148346"/>
          <a:ext cx="5013187" cy="129063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/>
            <a:t>MONUMENTAL SOCIO-ECONOMIC PRESENCE</a:t>
          </a:r>
          <a:endParaRPr lang="en-US" sz="2000" kern="1200"/>
        </a:p>
      </dsp:txBody>
      <dsp:txXfrm>
        <a:off x="5715085" y="148346"/>
        <a:ext cx="5013187" cy="1290637"/>
      </dsp:txXfrm>
    </dsp:sp>
    <dsp:sp modelId="{A3036BBC-1108-4EC0-A356-3DF27466A291}">
      <dsp:nvSpPr>
        <dsp:cNvPr id="0" name=""/>
        <dsp:cNvSpPr/>
      </dsp:nvSpPr>
      <dsp:spPr>
        <a:xfrm>
          <a:off x="5715085" y="1438984"/>
          <a:ext cx="5013187" cy="2000418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baseline="0"/>
            <a:t>COVERAGE EXTENDS TO 50% OF POPULATION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baseline="0"/>
            <a:t>ASSET BASE IS $476M ABOUT 25% OF GDP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baseline="0"/>
            <a:t>EXPENDED $85M TO  20% OF POPULATION IN 2022</a:t>
          </a:r>
          <a:endParaRPr lang="en-US" sz="2000" kern="1200"/>
        </a:p>
      </dsp:txBody>
      <dsp:txXfrm>
        <a:off x="5715085" y="1438984"/>
        <a:ext cx="5013187" cy="20004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457267-2FAF-47C3-9DAD-D3104B35E285}">
      <dsp:nvSpPr>
        <dsp:cNvPr id="0" name=""/>
        <dsp:cNvSpPr/>
      </dsp:nvSpPr>
      <dsp:spPr>
        <a:xfrm rot="5400000">
          <a:off x="6832777" y="-2853207"/>
          <a:ext cx="924966" cy="6866128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BENEFITS ARE DEFINED BY THE LAW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BENEFITS ARE BASED ON CONTRIBUTION HISTORY AND EARNINGS</a:t>
          </a:r>
        </a:p>
      </dsp:txBody>
      <dsp:txXfrm rot="-5400000">
        <a:off x="3862197" y="162526"/>
        <a:ext cx="6820975" cy="834660"/>
      </dsp:txXfrm>
    </dsp:sp>
    <dsp:sp modelId="{457E5ADB-D262-4D56-86EA-18221384F1E3}">
      <dsp:nvSpPr>
        <dsp:cNvPr id="0" name=""/>
        <dsp:cNvSpPr/>
      </dsp:nvSpPr>
      <dsp:spPr>
        <a:xfrm>
          <a:off x="0" y="1751"/>
          <a:ext cx="3862197" cy="115620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DEFINED BENEFIT PROGRAM</a:t>
          </a:r>
        </a:p>
      </dsp:txBody>
      <dsp:txXfrm>
        <a:off x="56441" y="58192"/>
        <a:ext cx="3749315" cy="1043326"/>
      </dsp:txXfrm>
    </dsp:sp>
    <dsp:sp modelId="{0446C436-2FE3-4984-BA3B-AB05AD3B7059}">
      <dsp:nvSpPr>
        <dsp:cNvPr id="0" name=""/>
        <dsp:cNvSpPr/>
      </dsp:nvSpPr>
      <dsp:spPr>
        <a:xfrm rot="5400000">
          <a:off x="6832777" y="-1639189"/>
          <a:ext cx="924966" cy="6866128"/>
        </a:xfrm>
        <a:prstGeom prst="round2SameRect">
          <a:avLst/>
        </a:prstGeom>
        <a:solidFill>
          <a:schemeClr val="accent2">
            <a:tint val="40000"/>
            <a:alpha val="90000"/>
            <a:hueOff val="-9547845"/>
            <a:satOff val="-486"/>
            <a:lumOff val="-217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9547845"/>
              <a:satOff val="-486"/>
              <a:lumOff val="-21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/>
            <a:t>CURRENT CONTRIBUTORS PAY CURRENT PENSIONERS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SOU </a:t>
          </a:r>
          <a:r>
            <a:rPr lang="en-US" sz="1700" kern="1200" dirty="0" err="1"/>
            <a:t>SOU</a:t>
          </a:r>
          <a:r>
            <a:rPr lang="en-US" sz="1700" kern="1200" dirty="0"/>
            <a:t> HAND ARRANGEMENT ACROSS GENERATIONS</a:t>
          </a:r>
        </a:p>
      </dsp:txBody>
      <dsp:txXfrm rot="-5400000">
        <a:off x="3862197" y="1376544"/>
        <a:ext cx="6820975" cy="834660"/>
      </dsp:txXfrm>
    </dsp:sp>
    <dsp:sp modelId="{CB3FA837-68C0-4B74-868A-5A0164A9FDB0}">
      <dsp:nvSpPr>
        <dsp:cNvPr id="0" name=""/>
        <dsp:cNvSpPr/>
      </dsp:nvSpPr>
      <dsp:spPr>
        <a:xfrm>
          <a:off x="0" y="1215770"/>
          <a:ext cx="3862197" cy="1156208"/>
        </a:xfrm>
        <a:prstGeom prst="roundRect">
          <a:avLst/>
        </a:prstGeom>
        <a:gradFill rotWithShape="0">
          <a:gsLst>
            <a:gs pos="0">
              <a:schemeClr val="accent2">
                <a:hueOff val="-9300232"/>
                <a:satOff val="-153"/>
                <a:lumOff val="-98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9300232"/>
                <a:satOff val="-153"/>
                <a:lumOff val="-98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9300232"/>
                <a:satOff val="-153"/>
                <a:lumOff val="-98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PAY-AS-YOU-GO</a:t>
          </a:r>
        </a:p>
      </dsp:txBody>
      <dsp:txXfrm>
        <a:off x="56441" y="1272211"/>
        <a:ext cx="3749315" cy="1043326"/>
      </dsp:txXfrm>
    </dsp:sp>
    <dsp:sp modelId="{874BA9ED-64A8-43BC-9B03-F3201C73FD09}">
      <dsp:nvSpPr>
        <dsp:cNvPr id="0" name=""/>
        <dsp:cNvSpPr/>
      </dsp:nvSpPr>
      <dsp:spPr>
        <a:xfrm rot="5400000">
          <a:off x="6832777" y="-425170"/>
          <a:ext cx="924966" cy="6866128"/>
        </a:xfrm>
        <a:prstGeom prst="round2SameRect">
          <a:avLst/>
        </a:prstGeom>
        <a:solidFill>
          <a:schemeClr val="accent2">
            <a:tint val="40000"/>
            <a:alpha val="90000"/>
            <a:hueOff val="-19095690"/>
            <a:satOff val="-973"/>
            <a:lumOff val="-434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9095690"/>
              <a:satOff val="-973"/>
              <a:lumOff val="-43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EXCESS FUNDS THAT ARE NOT USED TO PAY BENEFITS ARE INVESTED LOCALLY, REGIONALLY AND INTERNATIONALLY</a:t>
          </a:r>
        </a:p>
      </dsp:txBody>
      <dsp:txXfrm rot="-5400000">
        <a:off x="3862197" y="2590563"/>
        <a:ext cx="6820975" cy="834660"/>
      </dsp:txXfrm>
    </dsp:sp>
    <dsp:sp modelId="{A7A875F8-2E57-480C-A1B8-0DCB2AC24BD4}">
      <dsp:nvSpPr>
        <dsp:cNvPr id="0" name=""/>
        <dsp:cNvSpPr/>
      </dsp:nvSpPr>
      <dsp:spPr>
        <a:xfrm>
          <a:off x="0" y="2429789"/>
          <a:ext cx="3862197" cy="1156208"/>
        </a:xfrm>
        <a:prstGeom prst="roundRect">
          <a:avLst/>
        </a:prstGeom>
        <a:gradFill rotWithShape="0">
          <a:gsLst>
            <a:gs pos="0">
              <a:schemeClr val="accent2">
                <a:hueOff val="-18600463"/>
                <a:satOff val="-305"/>
                <a:lumOff val="-196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18600463"/>
                <a:satOff val="-305"/>
                <a:lumOff val="-196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18600463"/>
                <a:satOff val="-305"/>
                <a:lumOff val="-196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PARTIALLY FUND</a:t>
          </a:r>
        </a:p>
      </dsp:txBody>
      <dsp:txXfrm>
        <a:off x="56441" y="2486230"/>
        <a:ext cx="3749315" cy="10433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6A556E-C1AE-44DE-95F7-5FDE3FC001F3}">
      <dsp:nvSpPr>
        <dsp:cNvPr id="0" name=""/>
        <dsp:cNvSpPr/>
      </dsp:nvSpPr>
      <dsp:spPr>
        <a:xfrm>
          <a:off x="750094" y="0"/>
          <a:ext cx="5400673" cy="5400673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8909D7F-14FB-4050-9DC3-042C67C80A66}">
      <dsp:nvSpPr>
        <dsp:cNvPr id="0" name=""/>
        <dsp:cNvSpPr/>
      </dsp:nvSpPr>
      <dsp:spPr>
        <a:xfrm>
          <a:off x="1263158" y="513064"/>
          <a:ext cx="2106262" cy="210626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 dirty="0"/>
            <a:t>THE COST OF PROVIDING SOCIAL SECURITY BENEFITS WOULD DRAMATICALLY INCREASE OVER THE NEXT 60 YEARS</a:t>
          </a:r>
          <a:endParaRPr lang="en-US" sz="1500" kern="1200" dirty="0"/>
        </a:p>
      </dsp:txBody>
      <dsp:txXfrm>
        <a:off x="1365977" y="615883"/>
        <a:ext cx="1900624" cy="1900624"/>
      </dsp:txXfrm>
    </dsp:sp>
    <dsp:sp modelId="{03D4117F-8109-4EE0-A9B7-CEA470649CBD}">
      <dsp:nvSpPr>
        <dsp:cNvPr id="0" name=""/>
        <dsp:cNvSpPr/>
      </dsp:nvSpPr>
      <dsp:spPr>
        <a:xfrm>
          <a:off x="3531441" y="513064"/>
          <a:ext cx="2106262" cy="2106262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/>
            <a:t>THE BENEFITS WOULD CONTINUE TO EXCEED INCOME OVER THE NEXT 60 YEARS</a:t>
          </a:r>
          <a:endParaRPr lang="en-US" sz="1500" kern="1200"/>
        </a:p>
      </dsp:txBody>
      <dsp:txXfrm>
        <a:off x="3634260" y="615883"/>
        <a:ext cx="1900624" cy="1900624"/>
      </dsp:txXfrm>
    </dsp:sp>
    <dsp:sp modelId="{2CB34F56-BA7C-483C-B9DD-DCF50904DB36}">
      <dsp:nvSpPr>
        <dsp:cNvPr id="0" name=""/>
        <dsp:cNvSpPr/>
      </dsp:nvSpPr>
      <dsp:spPr>
        <a:xfrm>
          <a:off x="1263158" y="2781347"/>
          <a:ext cx="2106262" cy="2106262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/>
            <a:t>THE FUNDS WOULD BE DEPLETED IN 2034 IF THERE ARE NO CHANGES</a:t>
          </a:r>
          <a:endParaRPr lang="en-US" sz="1500" kern="1200"/>
        </a:p>
      </dsp:txBody>
      <dsp:txXfrm>
        <a:off x="1365977" y="2884166"/>
        <a:ext cx="1900624" cy="1900624"/>
      </dsp:txXfrm>
    </dsp:sp>
    <dsp:sp modelId="{0D213A68-C0BA-4772-95AA-A6871E26D631}">
      <dsp:nvSpPr>
        <dsp:cNvPr id="0" name=""/>
        <dsp:cNvSpPr/>
      </dsp:nvSpPr>
      <dsp:spPr>
        <a:xfrm>
          <a:off x="3531441" y="2781347"/>
          <a:ext cx="2106262" cy="210626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baseline="0" dirty="0"/>
            <a:t>IN 2034 THE CONTRIBUTION WOULD COVER APPROXIMATELY 66% OF BENFITS</a:t>
          </a:r>
          <a:endParaRPr lang="en-US" sz="1500" kern="1200" dirty="0"/>
        </a:p>
      </dsp:txBody>
      <dsp:txXfrm>
        <a:off x="3634260" y="2884166"/>
        <a:ext cx="1900624" cy="19006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00E792-9939-47D4-8913-695AF03DE6CD}">
      <dsp:nvSpPr>
        <dsp:cNvPr id="0" name=""/>
        <dsp:cNvSpPr/>
      </dsp:nvSpPr>
      <dsp:spPr>
        <a:xfrm>
          <a:off x="209" y="275775"/>
          <a:ext cx="2530166" cy="303619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9924" tIns="0" rIns="249924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/>
            <a:t>STRENGTHENING CONTRIBUTION COLLECTIONS THROUGH TAKING LEGAL ACTIONS</a:t>
          </a:r>
          <a:endParaRPr lang="en-US" sz="1700" kern="1200"/>
        </a:p>
      </dsp:txBody>
      <dsp:txXfrm>
        <a:off x="209" y="1490255"/>
        <a:ext cx="2530166" cy="1821719"/>
      </dsp:txXfrm>
    </dsp:sp>
    <dsp:sp modelId="{68D11334-7C31-4A9A-ADC1-9A98070E880A}">
      <dsp:nvSpPr>
        <dsp:cNvPr id="0" name=""/>
        <dsp:cNvSpPr/>
      </dsp:nvSpPr>
      <dsp:spPr>
        <a:xfrm>
          <a:off x="209" y="275775"/>
          <a:ext cx="2530166" cy="1214479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9924" tIns="165100" rIns="249924" bIns="165100" numCol="1" spcCol="1270" anchor="ctr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400" kern="1200"/>
            <a:t>01</a:t>
          </a:r>
        </a:p>
      </dsp:txBody>
      <dsp:txXfrm>
        <a:off x="209" y="275775"/>
        <a:ext cx="2530166" cy="1214479"/>
      </dsp:txXfrm>
    </dsp:sp>
    <dsp:sp modelId="{714F6529-3F61-40BA-B229-6EBE95370703}">
      <dsp:nvSpPr>
        <dsp:cNvPr id="0" name=""/>
        <dsp:cNvSpPr/>
      </dsp:nvSpPr>
      <dsp:spPr>
        <a:xfrm>
          <a:off x="2732789" y="275775"/>
          <a:ext cx="2530166" cy="3036199"/>
        </a:xfrm>
        <a:prstGeom prst="rect">
          <a:avLst/>
        </a:prstGeom>
        <a:gradFill rotWithShape="0">
          <a:gsLst>
            <a:gs pos="0">
              <a:schemeClr val="accent2">
                <a:hueOff val="-6200154"/>
                <a:satOff val="-102"/>
                <a:lumOff val="-65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6200154"/>
                <a:satOff val="-102"/>
                <a:lumOff val="-65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6200154"/>
                <a:satOff val="-102"/>
                <a:lumOff val="-65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6200154"/>
              <a:satOff val="-102"/>
              <a:lumOff val="-65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9924" tIns="0" rIns="249924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/>
            <a:t>IMPROVING INVESTMENTS TO ENSURE SAFE AND INCOME GENERATING ASSETS</a:t>
          </a:r>
          <a:endParaRPr lang="en-US" sz="1700" kern="1200"/>
        </a:p>
      </dsp:txBody>
      <dsp:txXfrm>
        <a:off x="2732789" y="1490255"/>
        <a:ext cx="2530166" cy="1821719"/>
      </dsp:txXfrm>
    </dsp:sp>
    <dsp:sp modelId="{1DB6D513-618E-4543-900E-C8B444C8B018}">
      <dsp:nvSpPr>
        <dsp:cNvPr id="0" name=""/>
        <dsp:cNvSpPr/>
      </dsp:nvSpPr>
      <dsp:spPr>
        <a:xfrm>
          <a:off x="2732789" y="275775"/>
          <a:ext cx="2530166" cy="1214479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9924" tIns="165100" rIns="249924" bIns="165100" numCol="1" spcCol="1270" anchor="ctr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400" kern="1200"/>
            <a:t>02</a:t>
          </a:r>
        </a:p>
      </dsp:txBody>
      <dsp:txXfrm>
        <a:off x="2732789" y="275775"/>
        <a:ext cx="2530166" cy="1214479"/>
      </dsp:txXfrm>
    </dsp:sp>
    <dsp:sp modelId="{35CCDE33-DEC6-4BC9-BE29-C6210892E9CA}">
      <dsp:nvSpPr>
        <dsp:cNvPr id="0" name=""/>
        <dsp:cNvSpPr/>
      </dsp:nvSpPr>
      <dsp:spPr>
        <a:xfrm>
          <a:off x="5465369" y="275775"/>
          <a:ext cx="2530166" cy="3036199"/>
        </a:xfrm>
        <a:prstGeom prst="rect">
          <a:avLst/>
        </a:prstGeom>
        <a:gradFill rotWithShape="0">
          <a:gsLst>
            <a:gs pos="0">
              <a:schemeClr val="accent2">
                <a:hueOff val="-12400309"/>
                <a:satOff val="-203"/>
                <a:lumOff val="-130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12400309"/>
                <a:satOff val="-203"/>
                <a:lumOff val="-130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12400309"/>
                <a:satOff val="-203"/>
                <a:lumOff val="-130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2400309"/>
              <a:satOff val="-203"/>
              <a:lumOff val="-13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9924" tIns="0" rIns="249924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 dirty="0"/>
            <a:t>CONTAINING COST AND ADHERING TO PRUDENT PROCUREMENT PRACTICES</a:t>
          </a:r>
          <a:endParaRPr lang="en-US" sz="1700" kern="1200" dirty="0"/>
        </a:p>
      </dsp:txBody>
      <dsp:txXfrm>
        <a:off x="5465369" y="1490255"/>
        <a:ext cx="2530166" cy="1821719"/>
      </dsp:txXfrm>
    </dsp:sp>
    <dsp:sp modelId="{B91E8E0B-734A-49EA-9C3A-2F6C1F028BB8}">
      <dsp:nvSpPr>
        <dsp:cNvPr id="0" name=""/>
        <dsp:cNvSpPr/>
      </dsp:nvSpPr>
      <dsp:spPr>
        <a:xfrm>
          <a:off x="5465369" y="275775"/>
          <a:ext cx="2530166" cy="1214479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9924" tIns="165100" rIns="249924" bIns="165100" numCol="1" spcCol="1270" anchor="ctr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400" kern="1200"/>
            <a:t>03</a:t>
          </a:r>
        </a:p>
      </dsp:txBody>
      <dsp:txXfrm>
        <a:off x="5465369" y="275775"/>
        <a:ext cx="2530166" cy="1214479"/>
      </dsp:txXfrm>
    </dsp:sp>
    <dsp:sp modelId="{042FB5B3-6564-47BC-83B4-8FA62DC6D7FD}">
      <dsp:nvSpPr>
        <dsp:cNvPr id="0" name=""/>
        <dsp:cNvSpPr/>
      </dsp:nvSpPr>
      <dsp:spPr>
        <a:xfrm>
          <a:off x="8197948" y="275775"/>
          <a:ext cx="2530166" cy="3036199"/>
        </a:xfrm>
        <a:prstGeom prst="rect">
          <a:avLst/>
        </a:prstGeom>
        <a:gradFill rotWithShape="0">
          <a:gsLst>
            <a:gs pos="0">
              <a:schemeClr val="accent2">
                <a:hueOff val="-18600463"/>
                <a:satOff val="-305"/>
                <a:lumOff val="-196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-18600463"/>
                <a:satOff val="-305"/>
                <a:lumOff val="-196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-18600463"/>
                <a:satOff val="-305"/>
                <a:lumOff val="-196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8600463"/>
              <a:satOff val="-305"/>
              <a:lumOff val="-196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9924" tIns="0" rIns="249924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/>
            <a:t>EXTENDING COVERAGE TO SELF-EMPLOYED AND INFORMAL SECTOR WORKERS</a:t>
          </a:r>
          <a:endParaRPr lang="en-US" sz="1700" kern="1200"/>
        </a:p>
      </dsp:txBody>
      <dsp:txXfrm>
        <a:off x="8197948" y="1490255"/>
        <a:ext cx="2530166" cy="1821719"/>
      </dsp:txXfrm>
    </dsp:sp>
    <dsp:sp modelId="{C36A800F-317F-437C-ACF9-2E46FEE2460D}">
      <dsp:nvSpPr>
        <dsp:cNvPr id="0" name=""/>
        <dsp:cNvSpPr/>
      </dsp:nvSpPr>
      <dsp:spPr>
        <a:xfrm>
          <a:off x="8197948" y="275775"/>
          <a:ext cx="2530166" cy="1214479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9924" tIns="165100" rIns="249924" bIns="165100" numCol="1" spcCol="1270" anchor="ctr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400" kern="1200"/>
            <a:t>04</a:t>
          </a:r>
        </a:p>
      </dsp:txBody>
      <dsp:txXfrm>
        <a:off x="8197948" y="275775"/>
        <a:ext cx="2530166" cy="121447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5DE51F-729A-4591-9710-8034D262D449}">
      <dsp:nvSpPr>
        <dsp:cNvPr id="0" name=""/>
        <dsp:cNvSpPr/>
      </dsp:nvSpPr>
      <dsp:spPr>
        <a:xfrm rot="5400000">
          <a:off x="1337307" y="1008007"/>
          <a:ext cx="1575118" cy="189833"/>
        </a:xfrm>
        <a:prstGeom prst="rect">
          <a:avLst/>
        </a:prstGeom>
        <a:gradFill rotWithShape="0">
          <a:gsLst>
            <a:gs pos="0">
              <a:schemeClr val="accent3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EB72128-57C3-470A-AC79-C53DF72A9232}">
      <dsp:nvSpPr>
        <dsp:cNvPr id="0" name=""/>
        <dsp:cNvSpPr/>
      </dsp:nvSpPr>
      <dsp:spPr>
        <a:xfrm>
          <a:off x="1699599" y="2693"/>
          <a:ext cx="2109263" cy="126555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Key stakeholders to deliberate on reform initiatives</a:t>
          </a:r>
        </a:p>
      </dsp:txBody>
      <dsp:txXfrm>
        <a:off x="1736666" y="39760"/>
        <a:ext cx="2035129" cy="1191424"/>
      </dsp:txXfrm>
    </dsp:sp>
    <dsp:sp modelId="{CDBB2BC8-800D-4645-9887-BF1F729C0326}">
      <dsp:nvSpPr>
        <dsp:cNvPr id="0" name=""/>
        <dsp:cNvSpPr/>
      </dsp:nvSpPr>
      <dsp:spPr>
        <a:xfrm rot="5400000">
          <a:off x="1337307" y="2589955"/>
          <a:ext cx="1575118" cy="189833"/>
        </a:xfrm>
        <a:prstGeom prst="rect">
          <a:avLst/>
        </a:prstGeom>
        <a:gradFill rotWithShape="0">
          <a:gsLst>
            <a:gs pos="0">
              <a:schemeClr val="accent3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F42C3CC-7FF7-4E64-B7BB-B623DC85C5D7}">
      <dsp:nvSpPr>
        <dsp:cNvPr id="0" name=""/>
        <dsp:cNvSpPr/>
      </dsp:nvSpPr>
      <dsp:spPr>
        <a:xfrm>
          <a:off x="1699599" y="1584640"/>
          <a:ext cx="2109263" cy="126555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Educating the public</a:t>
          </a:r>
        </a:p>
      </dsp:txBody>
      <dsp:txXfrm>
        <a:off x="1736666" y="1621707"/>
        <a:ext cx="2035129" cy="1191424"/>
      </dsp:txXfrm>
    </dsp:sp>
    <dsp:sp modelId="{0FFCFA05-95BF-4647-87A5-838492A9B8AB}">
      <dsp:nvSpPr>
        <dsp:cNvPr id="0" name=""/>
        <dsp:cNvSpPr/>
      </dsp:nvSpPr>
      <dsp:spPr>
        <a:xfrm>
          <a:off x="2128281" y="3380929"/>
          <a:ext cx="2798491" cy="189833"/>
        </a:xfrm>
        <a:prstGeom prst="rect">
          <a:avLst/>
        </a:prstGeom>
        <a:gradFill rotWithShape="0">
          <a:gsLst>
            <a:gs pos="0">
              <a:schemeClr val="accent3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ACA915-A5E5-4BFF-BEF1-046F4735A072}">
      <dsp:nvSpPr>
        <dsp:cNvPr id="0" name=""/>
        <dsp:cNvSpPr/>
      </dsp:nvSpPr>
      <dsp:spPr>
        <a:xfrm>
          <a:off x="1699599" y="3166588"/>
          <a:ext cx="2109263" cy="126555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Dealing with disagreements over reform</a:t>
          </a:r>
        </a:p>
      </dsp:txBody>
      <dsp:txXfrm>
        <a:off x="1736666" y="3203655"/>
        <a:ext cx="2035129" cy="1191424"/>
      </dsp:txXfrm>
    </dsp:sp>
    <dsp:sp modelId="{58F2BA5D-2BBC-40DD-9F68-65BBEDBDF132}">
      <dsp:nvSpPr>
        <dsp:cNvPr id="0" name=""/>
        <dsp:cNvSpPr/>
      </dsp:nvSpPr>
      <dsp:spPr>
        <a:xfrm rot="16200000">
          <a:off x="4142628" y="2589955"/>
          <a:ext cx="1575118" cy="189833"/>
        </a:xfrm>
        <a:prstGeom prst="rect">
          <a:avLst/>
        </a:prstGeom>
        <a:gradFill rotWithShape="0">
          <a:gsLst>
            <a:gs pos="0">
              <a:schemeClr val="accent3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416CE7B-ECA0-4216-985A-67642BEB8919}">
      <dsp:nvSpPr>
        <dsp:cNvPr id="0" name=""/>
        <dsp:cNvSpPr/>
      </dsp:nvSpPr>
      <dsp:spPr>
        <a:xfrm>
          <a:off x="4504920" y="3166588"/>
          <a:ext cx="2109263" cy="126555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Increasing social acceptability of reform</a:t>
          </a:r>
        </a:p>
      </dsp:txBody>
      <dsp:txXfrm>
        <a:off x="4541987" y="3203655"/>
        <a:ext cx="2035129" cy="1191424"/>
      </dsp:txXfrm>
    </dsp:sp>
    <dsp:sp modelId="{F5BE9649-3A20-4260-88BC-C50860D56E37}">
      <dsp:nvSpPr>
        <dsp:cNvPr id="0" name=""/>
        <dsp:cNvSpPr/>
      </dsp:nvSpPr>
      <dsp:spPr>
        <a:xfrm rot="16200000">
          <a:off x="4142628" y="1008007"/>
          <a:ext cx="1575118" cy="189833"/>
        </a:xfrm>
        <a:prstGeom prst="rect">
          <a:avLst/>
        </a:prstGeom>
        <a:gradFill rotWithShape="0">
          <a:gsLst>
            <a:gs pos="0">
              <a:schemeClr val="accent3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A6CABA6-ED30-4C39-91B6-1E5798E9CC6A}">
      <dsp:nvSpPr>
        <dsp:cNvPr id="0" name=""/>
        <dsp:cNvSpPr/>
      </dsp:nvSpPr>
      <dsp:spPr>
        <a:xfrm>
          <a:off x="4504920" y="1584640"/>
          <a:ext cx="2109263" cy="126555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Reaching consensus on solution</a:t>
          </a:r>
        </a:p>
      </dsp:txBody>
      <dsp:txXfrm>
        <a:off x="4541987" y="1621707"/>
        <a:ext cx="2035129" cy="1191424"/>
      </dsp:txXfrm>
    </dsp:sp>
    <dsp:sp modelId="{F3877187-5DC6-49DD-8D32-DA582180C450}">
      <dsp:nvSpPr>
        <dsp:cNvPr id="0" name=""/>
        <dsp:cNvSpPr/>
      </dsp:nvSpPr>
      <dsp:spPr>
        <a:xfrm rot="21596697">
          <a:off x="4933601" y="215687"/>
          <a:ext cx="2803048" cy="189833"/>
        </a:xfrm>
        <a:prstGeom prst="rect">
          <a:avLst/>
        </a:prstGeom>
        <a:gradFill rotWithShape="0">
          <a:gsLst>
            <a:gs pos="0">
              <a:schemeClr val="accent3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BA36F7E-1E22-4605-AEDE-2210F406DB87}">
      <dsp:nvSpPr>
        <dsp:cNvPr id="0" name=""/>
        <dsp:cNvSpPr/>
      </dsp:nvSpPr>
      <dsp:spPr>
        <a:xfrm>
          <a:off x="4504920" y="2693"/>
          <a:ext cx="2109263" cy="126555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Drafting proposal for reforms</a:t>
          </a:r>
        </a:p>
      </dsp:txBody>
      <dsp:txXfrm>
        <a:off x="4541987" y="39760"/>
        <a:ext cx="2035129" cy="1191424"/>
      </dsp:txXfrm>
    </dsp:sp>
    <dsp:sp modelId="{C7926908-2031-4DB9-AF9C-0909AF210743}">
      <dsp:nvSpPr>
        <dsp:cNvPr id="0" name=""/>
        <dsp:cNvSpPr/>
      </dsp:nvSpPr>
      <dsp:spPr>
        <a:xfrm rot="5409927">
          <a:off x="6948876" y="1006661"/>
          <a:ext cx="1577818" cy="189833"/>
        </a:xfrm>
        <a:prstGeom prst="rect">
          <a:avLst/>
        </a:prstGeom>
        <a:gradFill rotWithShape="0">
          <a:gsLst>
            <a:gs pos="0">
              <a:schemeClr val="accent3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E57E2E6-EDF8-4007-B5B4-E040077519FD}">
      <dsp:nvSpPr>
        <dsp:cNvPr id="0" name=""/>
        <dsp:cNvSpPr/>
      </dsp:nvSpPr>
      <dsp:spPr>
        <a:xfrm>
          <a:off x="7314796" y="0"/>
          <a:ext cx="2109263" cy="126555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Implementing reforms</a:t>
          </a:r>
        </a:p>
      </dsp:txBody>
      <dsp:txXfrm>
        <a:off x="7351863" y="37067"/>
        <a:ext cx="2035129" cy="1191424"/>
      </dsp:txXfrm>
    </dsp:sp>
    <dsp:sp modelId="{D0D1CB0C-2F63-4E3A-AC31-8C019FF4E7BC}">
      <dsp:nvSpPr>
        <dsp:cNvPr id="0" name=""/>
        <dsp:cNvSpPr/>
      </dsp:nvSpPr>
      <dsp:spPr>
        <a:xfrm rot="5400000">
          <a:off x="6947948" y="2589955"/>
          <a:ext cx="1575118" cy="189833"/>
        </a:xfrm>
        <a:prstGeom prst="rect">
          <a:avLst/>
        </a:prstGeom>
        <a:gradFill rotWithShape="0">
          <a:gsLst>
            <a:gs pos="0">
              <a:schemeClr val="accent3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FBF4D56-0E15-4FD3-AA47-B4DFEDF78952}">
      <dsp:nvSpPr>
        <dsp:cNvPr id="0" name=""/>
        <dsp:cNvSpPr/>
      </dsp:nvSpPr>
      <dsp:spPr>
        <a:xfrm>
          <a:off x="7310240" y="1584640"/>
          <a:ext cx="2109263" cy="126555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Evaluation</a:t>
          </a:r>
        </a:p>
      </dsp:txBody>
      <dsp:txXfrm>
        <a:off x="7347307" y="1621707"/>
        <a:ext cx="2035129" cy="1191424"/>
      </dsp:txXfrm>
    </dsp:sp>
    <dsp:sp modelId="{6868E60B-0738-4C0E-BE48-5CC2784E2A92}">
      <dsp:nvSpPr>
        <dsp:cNvPr id="0" name=""/>
        <dsp:cNvSpPr/>
      </dsp:nvSpPr>
      <dsp:spPr>
        <a:xfrm>
          <a:off x="7310240" y="3166588"/>
          <a:ext cx="2109263" cy="126555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Subsequent refinement</a:t>
          </a:r>
        </a:p>
      </dsp:txBody>
      <dsp:txXfrm>
        <a:off x="7347307" y="3203655"/>
        <a:ext cx="2035129" cy="11914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B748BD-1E53-4800-A2A4-78ACE86F404B}" type="datetimeFigureOut">
              <a:rPr lang="en-US" smtClean="0"/>
              <a:t>2/5/2023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000E8B-71B3-49C9-B967-1CE58C4819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656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17B7832-C012-A04C-9AC0-4D98D69366D7}"/>
              </a:ext>
            </a:extLst>
          </p:cNvPr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pPr marL="0" marR="0" lvl="0" indent="0" algn="r" defTabSz="182843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C04D59-C4FA-FC43-B683-E2D4CC89FDF3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oppins" pitchFamily="2" charset="77"/>
                <a:ea typeface="+mn-ea"/>
                <a:cs typeface="+mn-cs"/>
              </a:rPr>
              <a:pPr marL="0" marR="0" lvl="0" indent="0" algn="r" defTabSz="182843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Poppins" pitchFamily="2" charset="77"/>
              <a:ea typeface="+mn-ea"/>
              <a:cs typeface="+mn-cs"/>
            </a:endParaRPr>
          </a:p>
        </p:txBody>
      </p:sp>
      <p:sp>
        <p:nvSpPr>
          <p:cNvPr id="29697" name="Text Box 1">
            <a:extLst>
              <a:ext uri="{FF2B5EF4-FFF2-40B4-BE49-F238E27FC236}">
                <a16:creationId xmlns:a16="http://schemas.microsoft.com/office/drawing/2014/main" id="{320CE78D-1748-BA45-A9F3-0B6F7B1E14E1}"/>
              </a:ext>
            </a:extLst>
          </p:cNvPr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533400" y="763588"/>
            <a:ext cx="6705600" cy="37719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698" name="Text Box 2">
            <a:extLst>
              <a:ext uri="{FF2B5EF4-FFF2-40B4-BE49-F238E27FC236}">
                <a16:creationId xmlns:a16="http://schemas.microsoft.com/office/drawing/2014/main" id="{18EC9465-6CC5-BC4D-86C8-73BBA203600C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77875" y="4776788"/>
            <a:ext cx="6218238" cy="452596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cap="all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Sunday, February 5,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637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Sunday, February 5,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228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Sunday, February 5,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376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Sunday, February 5,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380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Sunday, February 5, 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140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Sunday, February 5, 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601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Sunday, February 5, 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549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Sunday, February 5,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184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Sunday, February 5,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369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Sunday, February 5,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719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Sunday, February 5,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9571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efaul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281450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459EA3C-8B88-5F1F-531E-7DA7DE55710B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496" y="2103120"/>
            <a:ext cx="11119104" cy="44348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50517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 descr="preencoded.png">
            <a:extLst>
              <a:ext uri="{FF2B5EF4-FFF2-40B4-BE49-F238E27FC236}">
                <a16:creationId xmlns:a16="http://schemas.microsoft.com/office/drawing/2014/main" id="{BA5D5A72-CB6F-F8DE-E2C9-90459C8C3DC1}"/>
              </a:ext>
            </a:extLst>
          </p:cNvPr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6FD7FF-2869-7902-36B2-2B229AB9AB19}"/>
              </a:ext>
            </a:extLst>
          </p:cNvPr>
          <p:cNvSpPr/>
          <p:nvPr userDrawn="1"/>
        </p:nvSpPr>
        <p:spPr>
          <a:xfrm>
            <a:off x="1600201" y="1153228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457C88-4472-81CF-02AF-4421E0A3084B}"/>
              </a:ext>
            </a:extLst>
          </p:cNvPr>
          <p:cNvSpPr/>
          <p:nvPr userDrawn="1"/>
        </p:nvSpPr>
        <p:spPr>
          <a:xfrm>
            <a:off x="2795588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03092" y="1984248"/>
            <a:ext cx="5385816" cy="1225296"/>
          </a:xfrm>
        </p:spPr>
        <p:txBody>
          <a:bodyPr tIns="0" anchor="t">
            <a:no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49496" y="3483864"/>
            <a:ext cx="3493008" cy="878908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9325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5923D9E-9381-3D11-B31A-1BF5C97F35B0}"/>
              </a:ext>
            </a:extLst>
          </p:cNvPr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E777D0-3240-08CE-6B6C-B33B910B8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FEA81A2-6893-518C-6AF3-37C987789C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F297964-0B81-31DC-6D6D-1414832238B1}"/>
              </a:ext>
            </a:extLst>
          </p:cNvPr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E4FDB43-7466-4B74-330E-836DA9504C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2EA39DB9-F1B4-F4E9-CF4D-717B0CD747D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 descr="preencoded.png">
            <a:extLst>
              <a:ext uri="{FF2B5EF4-FFF2-40B4-BE49-F238E27FC236}">
                <a16:creationId xmlns:a16="http://schemas.microsoft.com/office/drawing/2014/main" id="{EFFAEAD9-58A9-096B-C6D0-58F7AD08EB20}"/>
              </a:ext>
            </a:extLst>
          </p:cNvPr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CFBBA-B680-A6A7-3C4B-5FEAC4253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6" y="1901952"/>
            <a:ext cx="5693664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386C43-DD10-E892-08AD-D6F4AE961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616" y="2770632"/>
            <a:ext cx="5693664" cy="3122168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8642748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35EFB42-020B-1DF4-3D42-26092CE45F08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0 w 3430200"/>
              <a:gd name="connsiteY0" fmla="*/ 0 h 3430665"/>
              <a:gd name="connsiteX1" fmla="*/ 3430200 w 3430200"/>
              <a:gd name="connsiteY1" fmla="*/ 0 h 3430665"/>
              <a:gd name="connsiteX2" fmla="*/ 3430200 w 3430200"/>
              <a:gd name="connsiteY2" fmla="*/ 3430665 h 3430665"/>
              <a:gd name="connsiteX3" fmla="*/ 0 w 3430200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0" y="0"/>
                </a:moveTo>
                <a:lnTo>
                  <a:pt x="3430200" y="0"/>
                </a:lnTo>
                <a:lnTo>
                  <a:pt x="3430200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B4DD322-D1E0-74CB-BBFF-057426E58EBC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3430200 w 3430200"/>
              <a:gd name="connsiteY0" fmla="*/ 0 h 3430665"/>
              <a:gd name="connsiteX1" fmla="*/ 3430200 w 3430200"/>
              <a:gd name="connsiteY1" fmla="*/ 3430665 h 3430665"/>
              <a:gd name="connsiteX2" fmla="*/ 0 w 3430200"/>
              <a:gd name="connsiteY2" fmla="*/ 3430665 h 3430665"/>
              <a:gd name="connsiteX3" fmla="*/ 0 w 3430200"/>
              <a:gd name="connsiteY3" fmla="*/ 3417531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3430200" y="0"/>
                </a:moveTo>
                <a:lnTo>
                  <a:pt x="3430200" y="3430665"/>
                </a:lnTo>
                <a:lnTo>
                  <a:pt x="0" y="3430665"/>
                </a:lnTo>
                <a:lnTo>
                  <a:pt x="0" y="341753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11D3FCE-EC92-8558-A3E5-04DB12477A3B}"/>
              </a:ext>
            </a:extLst>
          </p:cNvPr>
          <p:cNvSpPr/>
          <p:nvPr userDrawn="1"/>
        </p:nvSpPr>
        <p:spPr>
          <a:xfrm>
            <a:off x="1" y="1"/>
            <a:ext cx="3423785" cy="3437345"/>
          </a:xfrm>
          <a:custGeom>
            <a:avLst/>
            <a:gdLst>
              <a:gd name="connsiteX0" fmla="*/ 0 w 3423785"/>
              <a:gd name="connsiteY0" fmla="*/ 0 h 3437345"/>
              <a:gd name="connsiteX1" fmla="*/ 3423785 w 3423785"/>
              <a:gd name="connsiteY1" fmla="*/ 0 h 3437345"/>
              <a:gd name="connsiteX2" fmla="*/ 3423785 w 3423785"/>
              <a:gd name="connsiteY2" fmla="*/ 3437345 h 3437345"/>
              <a:gd name="connsiteX3" fmla="*/ 0 w 342378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3785" h="3437345">
                <a:moveTo>
                  <a:pt x="0" y="0"/>
                </a:moveTo>
                <a:lnTo>
                  <a:pt x="3423785" y="0"/>
                </a:lnTo>
                <a:lnTo>
                  <a:pt x="342378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4224528" y="2276856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4224528" y="3222752"/>
            <a:ext cx="6766560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>
            <a:off x="4224528" y="457200"/>
            <a:ext cx="3200400" cy="274320"/>
          </a:xfrm>
        </p:spPr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17CBC9E-B934-828F-2AE5-211CEF5B1D25}"/>
              </a:ext>
            </a:extLst>
          </p:cNvPr>
          <p:cNvSpPr/>
          <p:nvPr userDrawn="1"/>
        </p:nvSpPr>
        <p:spPr>
          <a:xfrm>
            <a:off x="1" y="869"/>
            <a:ext cx="3423785" cy="3436477"/>
          </a:xfrm>
          <a:custGeom>
            <a:avLst/>
            <a:gdLst>
              <a:gd name="connsiteX0" fmla="*/ 0 w 3423785"/>
              <a:gd name="connsiteY0" fmla="*/ 0 h 3436477"/>
              <a:gd name="connsiteX1" fmla="*/ 3423785 w 3423785"/>
              <a:gd name="connsiteY1" fmla="*/ 3436477 h 3436477"/>
              <a:gd name="connsiteX2" fmla="*/ 0 w 3423785"/>
              <a:gd name="connsiteY2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23785" h="3436477">
                <a:moveTo>
                  <a:pt x="0" y="0"/>
                </a:moveTo>
                <a:lnTo>
                  <a:pt x="3423785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0256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D352B04-96E6-839B-9D92-EE98385C4D49}"/>
              </a:ext>
            </a:extLst>
          </p:cNvPr>
          <p:cNvSpPr/>
          <p:nvPr userDrawn="1"/>
        </p:nvSpPr>
        <p:spPr>
          <a:xfrm>
            <a:off x="2062836" y="686475"/>
            <a:ext cx="7774629" cy="6193018"/>
          </a:xfrm>
          <a:custGeom>
            <a:avLst/>
            <a:gdLst>
              <a:gd name="connsiteX0" fmla="*/ 3887320 w 7774629"/>
              <a:gd name="connsiteY0" fmla="*/ 0 h 6193018"/>
              <a:gd name="connsiteX1" fmla="*/ 7774629 w 7774629"/>
              <a:gd name="connsiteY1" fmla="*/ 3884811 h 6193018"/>
              <a:gd name="connsiteX2" fmla="*/ 7774629 w 7774629"/>
              <a:gd name="connsiteY2" fmla="*/ 6193018 h 6193018"/>
              <a:gd name="connsiteX3" fmla="*/ 0 w 7774629"/>
              <a:gd name="connsiteY3" fmla="*/ 6193018 h 6193018"/>
              <a:gd name="connsiteX4" fmla="*/ 0 w 7774629"/>
              <a:gd name="connsiteY4" fmla="*/ 3884811 h 6193018"/>
              <a:gd name="connsiteX5" fmla="*/ 3887320 w 7774629"/>
              <a:gd name="connsiteY5" fmla="*/ 0 h 619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4629" h="6193018">
                <a:moveTo>
                  <a:pt x="3887320" y="0"/>
                </a:moveTo>
                <a:cubicBezTo>
                  <a:pt x="6034243" y="0"/>
                  <a:pt x="7774629" y="1739299"/>
                  <a:pt x="7774629" y="3884811"/>
                </a:cubicBezTo>
                <a:lnTo>
                  <a:pt x="7774629" y="6193018"/>
                </a:lnTo>
                <a:lnTo>
                  <a:pt x="0" y="6193018"/>
                </a:lnTo>
                <a:lnTo>
                  <a:pt x="0" y="3884811"/>
                </a:lnTo>
                <a:cubicBezTo>
                  <a:pt x="0" y="1739299"/>
                  <a:pt x="1740414" y="0"/>
                  <a:pt x="388732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99000"/>
            </a:schemeClr>
          </a:solidFill>
          <a:ln w="543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23D98FB-5EB7-A8DF-8470-B23A80D669E4}"/>
              </a:ext>
            </a:extLst>
          </p:cNvPr>
          <p:cNvSpPr/>
          <p:nvPr userDrawn="1"/>
        </p:nvSpPr>
        <p:spPr>
          <a:xfrm>
            <a:off x="7610252" y="1"/>
            <a:ext cx="2273668" cy="3147998"/>
          </a:xfrm>
          <a:custGeom>
            <a:avLst/>
            <a:gdLst>
              <a:gd name="connsiteX0" fmla="*/ 183295 w 2273668"/>
              <a:gd name="connsiteY0" fmla="*/ 0 h 3147998"/>
              <a:gd name="connsiteX1" fmla="*/ 2273668 w 2273668"/>
              <a:gd name="connsiteY1" fmla="*/ 0 h 3147998"/>
              <a:gd name="connsiteX2" fmla="*/ 2273668 w 2273668"/>
              <a:gd name="connsiteY2" fmla="*/ 3147998 h 3147998"/>
              <a:gd name="connsiteX3" fmla="*/ 2096300 w 2273668"/>
              <a:gd name="connsiteY3" fmla="*/ 3147998 h 3147998"/>
              <a:gd name="connsiteX4" fmla="*/ 2033714 w 2273668"/>
              <a:gd name="connsiteY4" fmla="*/ 3144814 h 3147998"/>
              <a:gd name="connsiteX5" fmla="*/ 0 w 2273668"/>
              <a:gd name="connsiteY5" fmla="*/ 886966 h 3147998"/>
              <a:gd name="connsiteX6" fmla="*/ 178732 w 2273668"/>
              <a:gd name="connsiteY6" fmla="*/ 9417 h 314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73668" h="3147998">
                <a:moveTo>
                  <a:pt x="183295" y="0"/>
                </a:moveTo>
                <a:lnTo>
                  <a:pt x="2273668" y="0"/>
                </a:lnTo>
                <a:lnTo>
                  <a:pt x="2273668" y="3147998"/>
                </a:lnTo>
                <a:lnTo>
                  <a:pt x="2096300" y="3147998"/>
                </a:lnTo>
                <a:lnTo>
                  <a:pt x="2033714" y="3144814"/>
                </a:lnTo>
                <a:cubicBezTo>
                  <a:pt x="895944" y="3028420"/>
                  <a:pt x="0" y="2060597"/>
                  <a:pt x="0" y="886966"/>
                </a:cubicBezTo>
                <a:cubicBezTo>
                  <a:pt x="0" y="576250"/>
                  <a:pt x="63712" y="279606"/>
                  <a:pt x="178732" y="94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550F3CE-BAE9-3916-42CA-F4D906FA5173}"/>
              </a:ext>
            </a:extLst>
          </p:cNvPr>
          <p:cNvSpPr/>
          <p:nvPr userDrawn="1"/>
        </p:nvSpPr>
        <p:spPr>
          <a:xfrm>
            <a:off x="9883919" y="2"/>
            <a:ext cx="2254928" cy="3141557"/>
          </a:xfrm>
          <a:custGeom>
            <a:avLst/>
            <a:gdLst>
              <a:gd name="connsiteX0" fmla="*/ 0 w 2254928"/>
              <a:gd name="connsiteY0" fmla="*/ 0 h 3141557"/>
              <a:gd name="connsiteX1" fmla="*/ 2080472 w 2254928"/>
              <a:gd name="connsiteY1" fmla="*/ 0 h 3141557"/>
              <a:gd name="connsiteX2" fmla="*/ 2154269 w 2254928"/>
              <a:gd name="connsiteY2" fmla="*/ 202607 h 3141557"/>
              <a:gd name="connsiteX3" fmla="*/ 2254928 w 2254928"/>
              <a:gd name="connsiteY3" fmla="*/ 871976 h 3141557"/>
              <a:gd name="connsiteX4" fmla="*/ 231934 w 2254928"/>
              <a:gd name="connsiteY4" fmla="*/ 3128339 h 3141557"/>
              <a:gd name="connsiteX5" fmla="*/ 19 w 2254928"/>
              <a:gd name="connsiteY5" fmla="*/ 3141557 h 3141557"/>
              <a:gd name="connsiteX6" fmla="*/ 0 w 2254928"/>
              <a:gd name="connsiteY6" fmla="*/ 3141557 h 3141557"/>
              <a:gd name="connsiteX7" fmla="*/ 0 w 2254928"/>
              <a:gd name="connsiteY7" fmla="*/ 2729990 h 3141557"/>
              <a:gd name="connsiteX8" fmla="*/ 0 w 2254928"/>
              <a:gd name="connsiteY8" fmla="*/ 2344136 h 3141557"/>
              <a:gd name="connsiteX9" fmla="*/ 0 w 2254928"/>
              <a:gd name="connsiteY9" fmla="*/ 1983167 h 3141557"/>
              <a:gd name="connsiteX10" fmla="*/ 0 w 2254928"/>
              <a:gd name="connsiteY10" fmla="*/ 1646252 h 3141557"/>
              <a:gd name="connsiteX11" fmla="*/ 0 w 2254928"/>
              <a:gd name="connsiteY11" fmla="*/ 1332565 h 3141557"/>
              <a:gd name="connsiteX12" fmla="*/ 0 w 2254928"/>
              <a:gd name="connsiteY12" fmla="*/ 1041273 h 3141557"/>
              <a:gd name="connsiteX13" fmla="*/ 0 w 2254928"/>
              <a:gd name="connsiteY13" fmla="*/ 771549 h 3141557"/>
              <a:gd name="connsiteX14" fmla="*/ 0 w 2254928"/>
              <a:gd name="connsiteY14" fmla="*/ 522561 h 3141557"/>
              <a:gd name="connsiteX15" fmla="*/ 0 w 2254928"/>
              <a:gd name="connsiteY15" fmla="*/ 293482 h 3141557"/>
              <a:gd name="connsiteX16" fmla="*/ 0 w 2254928"/>
              <a:gd name="connsiteY16" fmla="*/ 83481 h 314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54928" h="3141557">
                <a:moveTo>
                  <a:pt x="0" y="0"/>
                </a:moveTo>
                <a:lnTo>
                  <a:pt x="2080472" y="0"/>
                </a:lnTo>
                <a:lnTo>
                  <a:pt x="2154269" y="202607"/>
                </a:lnTo>
                <a:cubicBezTo>
                  <a:pt x="2219730" y="414134"/>
                  <a:pt x="2254928" y="638939"/>
                  <a:pt x="2254928" y="871976"/>
                </a:cubicBezTo>
                <a:cubicBezTo>
                  <a:pt x="2254928" y="2045607"/>
                  <a:pt x="1374977" y="3005515"/>
                  <a:pt x="231934" y="3128339"/>
                </a:cubicBezTo>
                <a:lnTo>
                  <a:pt x="19" y="3141557"/>
                </a:lnTo>
                <a:lnTo>
                  <a:pt x="0" y="3141557"/>
                </a:lnTo>
                <a:lnTo>
                  <a:pt x="0" y="2729990"/>
                </a:lnTo>
                <a:lnTo>
                  <a:pt x="0" y="2344136"/>
                </a:lnTo>
                <a:lnTo>
                  <a:pt x="0" y="1983167"/>
                </a:lnTo>
                <a:lnTo>
                  <a:pt x="0" y="1646252"/>
                </a:lnTo>
                <a:lnTo>
                  <a:pt x="0" y="1332565"/>
                </a:lnTo>
                <a:lnTo>
                  <a:pt x="0" y="1041273"/>
                </a:lnTo>
                <a:lnTo>
                  <a:pt x="0" y="771549"/>
                </a:lnTo>
                <a:lnTo>
                  <a:pt x="0" y="522561"/>
                </a:lnTo>
                <a:lnTo>
                  <a:pt x="0" y="293482"/>
                </a:lnTo>
                <a:lnTo>
                  <a:pt x="0" y="8348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D83F65A0-0C52-48AD-DC5D-B5D3BF3CC188}"/>
              </a:ext>
            </a:extLst>
          </p:cNvPr>
          <p:cNvSpPr/>
          <p:nvPr userDrawn="1"/>
        </p:nvSpPr>
        <p:spPr>
          <a:xfrm>
            <a:off x="8395730" y="2"/>
            <a:ext cx="2959203" cy="2352793"/>
          </a:xfrm>
          <a:custGeom>
            <a:avLst/>
            <a:gdLst>
              <a:gd name="connsiteX0" fmla="*/ 289830 w 2959203"/>
              <a:gd name="connsiteY0" fmla="*/ 0 h 2352793"/>
              <a:gd name="connsiteX1" fmla="*/ 2669374 w 2959203"/>
              <a:gd name="connsiteY1" fmla="*/ 0 h 2352793"/>
              <a:gd name="connsiteX2" fmla="*/ 2706511 w 2959203"/>
              <a:gd name="connsiteY2" fmla="*/ 49584 h 2352793"/>
              <a:gd name="connsiteX3" fmla="*/ 2951565 w 2959203"/>
              <a:gd name="connsiteY3" fmla="*/ 724493 h 2352793"/>
              <a:gd name="connsiteX4" fmla="*/ 2959203 w 2959203"/>
              <a:gd name="connsiteY4" fmla="*/ 875514 h 2352793"/>
              <a:gd name="connsiteX5" fmla="*/ 2959203 w 2959203"/>
              <a:gd name="connsiteY5" fmla="*/ 875554 h 2352793"/>
              <a:gd name="connsiteX6" fmla="*/ 2951565 w 2959203"/>
              <a:gd name="connsiteY6" fmla="*/ 1026575 h 2352793"/>
              <a:gd name="connsiteX7" fmla="*/ 1479602 w 2959203"/>
              <a:gd name="connsiteY7" fmla="*/ 2352793 h 2352793"/>
              <a:gd name="connsiteX8" fmla="*/ 0 w 2959203"/>
              <a:gd name="connsiteY8" fmla="*/ 875534 h 2352793"/>
              <a:gd name="connsiteX9" fmla="*/ 252694 w 2959203"/>
              <a:gd name="connsiteY9" fmla="*/ 49584 h 2352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9203" h="2352793">
                <a:moveTo>
                  <a:pt x="289830" y="0"/>
                </a:moveTo>
                <a:lnTo>
                  <a:pt x="2669374" y="0"/>
                </a:lnTo>
                <a:lnTo>
                  <a:pt x="2706511" y="49584"/>
                </a:lnTo>
                <a:cubicBezTo>
                  <a:pt x="2839459" y="246061"/>
                  <a:pt x="2926309" y="476187"/>
                  <a:pt x="2951565" y="724493"/>
                </a:cubicBezTo>
                <a:lnTo>
                  <a:pt x="2959203" y="875514"/>
                </a:lnTo>
                <a:lnTo>
                  <a:pt x="2959203" y="875554"/>
                </a:lnTo>
                <a:lnTo>
                  <a:pt x="2951565" y="1026575"/>
                </a:lnTo>
                <a:cubicBezTo>
                  <a:pt x="2875795" y="1771492"/>
                  <a:pt x="2245691" y="2352793"/>
                  <a:pt x="1479602" y="2352793"/>
                </a:cubicBezTo>
                <a:cubicBezTo>
                  <a:pt x="662440" y="2352793"/>
                  <a:pt x="0" y="1691401"/>
                  <a:pt x="0" y="875534"/>
                </a:cubicBezTo>
                <a:cubicBezTo>
                  <a:pt x="0" y="569583"/>
                  <a:pt x="93156" y="285356"/>
                  <a:pt x="252694" y="4958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8FA7F58-C470-6376-9DB1-DE7034C491E8}"/>
              </a:ext>
            </a:extLst>
          </p:cNvPr>
          <p:cNvSpPr/>
          <p:nvPr userDrawn="1"/>
        </p:nvSpPr>
        <p:spPr>
          <a:xfrm>
            <a:off x="1390854" y="3130662"/>
            <a:ext cx="3106248" cy="3748831"/>
          </a:xfrm>
          <a:custGeom>
            <a:avLst/>
            <a:gdLst>
              <a:gd name="connsiteX0" fmla="*/ 0 w 3106248"/>
              <a:gd name="connsiteY0" fmla="*/ 0 h 3748831"/>
              <a:gd name="connsiteX1" fmla="*/ 3106248 w 3106248"/>
              <a:gd name="connsiteY1" fmla="*/ 3748831 h 3748831"/>
              <a:gd name="connsiteX2" fmla="*/ 0 w 3106248"/>
              <a:gd name="connsiteY2" fmla="*/ 3748831 h 3748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6248" h="3748831">
                <a:moveTo>
                  <a:pt x="0" y="0"/>
                </a:moveTo>
                <a:lnTo>
                  <a:pt x="3106248" y="3748831"/>
                </a:lnTo>
                <a:lnTo>
                  <a:pt x="0" y="3748831"/>
                </a:lnTo>
                <a:close/>
              </a:path>
            </a:pathLst>
          </a:custGeom>
          <a:solidFill>
            <a:schemeClr val="accent2">
              <a:alpha val="99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27C9E57-563E-7980-7B3C-45FAD9C386F4}"/>
              </a:ext>
            </a:extLst>
          </p:cNvPr>
          <p:cNvSpPr/>
          <p:nvPr userDrawn="1"/>
        </p:nvSpPr>
        <p:spPr>
          <a:xfrm>
            <a:off x="0" y="3130661"/>
            <a:ext cx="1400640" cy="3748832"/>
          </a:xfrm>
          <a:custGeom>
            <a:avLst/>
            <a:gdLst>
              <a:gd name="connsiteX0" fmla="*/ 1400640 w 1400640"/>
              <a:gd name="connsiteY0" fmla="*/ 0 h 3748832"/>
              <a:gd name="connsiteX1" fmla="*/ 1400640 w 1400640"/>
              <a:gd name="connsiteY1" fmla="*/ 3748832 h 3748832"/>
              <a:gd name="connsiteX2" fmla="*/ 0 w 1400640"/>
              <a:gd name="connsiteY2" fmla="*/ 3748832 h 3748832"/>
              <a:gd name="connsiteX3" fmla="*/ 0 w 1400640"/>
              <a:gd name="connsiteY3" fmla="*/ 1684743 h 374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0640" h="3748832">
                <a:moveTo>
                  <a:pt x="1400640" y="0"/>
                </a:moveTo>
                <a:lnTo>
                  <a:pt x="1400640" y="3748832"/>
                </a:lnTo>
                <a:lnTo>
                  <a:pt x="0" y="3748832"/>
                </a:lnTo>
                <a:lnTo>
                  <a:pt x="0" y="1684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3776472"/>
            <a:ext cx="6400800" cy="768096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95600" y="4718304"/>
            <a:ext cx="6400800" cy="512064"/>
          </a:xfrm>
        </p:spPr>
        <p:txBody>
          <a:bodyPr lIns="0" tIns="0" rIns="0" bIns="0">
            <a:no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accent6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77544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459EA3C-8B88-5F1F-531E-7DA7DE55710B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496" y="2103120"/>
            <a:ext cx="11119104" cy="44348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2681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0C0F070-237F-C60F-3458-4D4D9BA0A222}"/>
              </a:ext>
            </a:extLst>
          </p:cNvPr>
          <p:cNvSpPr/>
          <p:nvPr userDrawn="1"/>
        </p:nvSpPr>
        <p:spPr>
          <a:xfrm>
            <a:off x="9866106" y="0"/>
            <a:ext cx="2325894" cy="2180854"/>
          </a:xfrm>
          <a:custGeom>
            <a:avLst/>
            <a:gdLst>
              <a:gd name="connsiteX0" fmla="*/ 2066927 w 2325894"/>
              <a:gd name="connsiteY0" fmla="*/ 0 h 2180854"/>
              <a:gd name="connsiteX1" fmla="*/ 2098882 w 2325894"/>
              <a:gd name="connsiteY1" fmla="*/ 0 h 2180854"/>
              <a:gd name="connsiteX2" fmla="*/ 2128893 w 2325894"/>
              <a:gd name="connsiteY2" fmla="*/ 44463 h 2180854"/>
              <a:gd name="connsiteX3" fmla="*/ 2269798 w 2325894"/>
              <a:gd name="connsiteY3" fmla="*/ 120493 h 2180854"/>
              <a:gd name="connsiteX4" fmla="*/ 2325894 w 2325894"/>
              <a:gd name="connsiteY4" fmla="*/ 126162 h 2180854"/>
              <a:gd name="connsiteX5" fmla="*/ 2325894 w 2325894"/>
              <a:gd name="connsiteY5" fmla="*/ 149263 h 2180854"/>
              <a:gd name="connsiteX6" fmla="*/ 2265120 w 2325894"/>
              <a:gd name="connsiteY6" fmla="*/ 143117 h 2180854"/>
              <a:gd name="connsiteX7" fmla="*/ 2075647 w 2325894"/>
              <a:gd name="connsiteY7" fmla="*/ 16048 h 2180854"/>
              <a:gd name="connsiteX8" fmla="*/ 1926448 w 2325894"/>
              <a:gd name="connsiteY8" fmla="*/ 0 h 2180854"/>
              <a:gd name="connsiteX9" fmla="*/ 1950522 w 2325894"/>
              <a:gd name="connsiteY9" fmla="*/ 0 h 2180854"/>
              <a:gd name="connsiteX10" fmla="*/ 1952130 w 2325894"/>
              <a:gd name="connsiteY10" fmla="*/ 5167 h 2180854"/>
              <a:gd name="connsiteX11" fmla="*/ 2244242 w 2325894"/>
              <a:gd name="connsiteY11" fmla="*/ 244834 h 2180854"/>
              <a:gd name="connsiteX12" fmla="*/ 2325894 w 2325894"/>
              <a:gd name="connsiteY12" fmla="*/ 253091 h 2180854"/>
              <a:gd name="connsiteX13" fmla="*/ 2325894 w 2325894"/>
              <a:gd name="connsiteY13" fmla="*/ 276192 h 2180854"/>
              <a:gd name="connsiteX14" fmla="*/ 2239598 w 2325894"/>
              <a:gd name="connsiteY14" fmla="*/ 267464 h 2180854"/>
              <a:gd name="connsiteX15" fmla="*/ 1930848 w 2325894"/>
              <a:gd name="connsiteY15" fmla="*/ 14141 h 2180854"/>
              <a:gd name="connsiteX16" fmla="*/ 1794114 w 2325894"/>
              <a:gd name="connsiteY16" fmla="*/ 0 h 2180854"/>
              <a:gd name="connsiteX17" fmla="*/ 1818202 w 2325894"/>
              <a:gd name="connsiteY17" fmla="*/ 0 h 2180854"/>
              <a:gd name="connsiteX18" fmla="*/ 1835170 w 2325894"/>
              <a:gd name="connsiteY18" fmla="*/ 54535 h 2180854"/>
              <a:gd name="connsiteX19" fmla="*/ 2218687 w 2325894"/>
              <a:gd name="connsiteY19" fmla="*/ 369191 h 2180854"/>
              <a:gd name="connsiteX20" fmla="*/ 2325894 w 2325894"/>
              <a:gd name="connsiteY20" fmla="*/ 380032 h 2180854"/>
              <a:gd name="connsiteX21" fmla="*/ 2325894 w 2325894"/>
              <a:gd name="connsiteY21" fmla="*/ 403132 h 2180854"/>
              <a:gd name="connsiteX22" fmla="*/ 2214043 w 2325894"/>
              <a:gd name="connsiteY22" fmla="*/ 391825 h 2180854"/>
              <a:gd name="connsiteX23" fmla="*/ 1813889 w 2325894"/>
              <a:gd name="connsiteY23" fmla="*/ 63559 h 2180854"/>
              <a:gd name="connsiteX24" fmla="*/ 1661683 w 2325894"/>
              <a:gd name="connsiteY24" fmla="*/ 0 h 2180854"/>
              <a:gd name="connsiteX25" fmla="*/ 1685874 w 2325894"/>
              <a:gd name="connsiteY25" fmla="*/ 0 h 2180854"/>
              <a:gd name="connsiteX26" fmla="*/ 1718212 w 2325894"/>
              <a:gd name="connsiteY26" fmla="*/ 103965 h 2180854"/>
              <a:gd name="connsiteX27" fmla="*/ 2193133 w 2325894"/>
              <a:gd name="connsiteY27" fmla="*/ 493659 h 2180854"/>
              <a:gd name="connsiteX28" fmla="*/ 2325894 w 2325894"/>
              <a:gd name="connsiteY28" fmla="*/ 507083 h 2180854"/>
              <a:gd name="connsiteX29" fmla="*/ 2325894 w 2325894"/>
              <a:gd name="connsiteY29" fmla="*/ 530183 h 2180854"/>
              <a:gd name="connsiteX30" fmla="*/ 2188450 w 2325894"/>
              <a:gd name="connsiteY30" fmla="*/ 516288 h 2180854"/>
              <a:gd name="connsiteX31" fmla="*/ 1696817 w 2325894"/>
              <a:gd name="connsiteY31" fmla="*/ 112939 h 2180854"/>
              <a:gd name="connsiteX32" fmla="*/ 1531553 w 2325894"/>
              <a:gd name="connsiteY32" fmla="*/ 0 h 2180854"/>
              <a:gd name="connsiteX33" fmla="*/ 1554659 w 2325894"/>
              <a:gd name="connsiteY33" fmla="*/ 0 h 2180854"/>
              <a:gd name="connsiteX34" fmla="*/ 1555243 w 2325894"/>
              <a:gd name="connsiteY34" fmla="*/ 5776 h 2180854"/>
              <a:gd name="connsiteX35" fmla="*/ 2245588 w 2325894"/>
              <a:gd name="connsiteY35" fmla="*/ 629962 h 2180854"/>
              <a:gd name="connsiteX36" fmla="*/ 2325894 w 2325894"/>
              <a:gd name="connsiteY36" fmla="*/ 634030 h 2180854"/>
              <a:gd name="connsiteX37" fmla="*/ 2325894 w 2325894"/>
              <a:gd name="connsiteY37" fmla="*/ 657131 h 2180854"/>
              <a:gd name="connsiteX38" fmla="*/ 2243214 w 2325894"/>
              <a:gd name="connsiteY38" fmla="*/ 652943 h 2180854"/>
              <a:gd name="connsiteX39" fmla="*/ 1532607 w 2325894"/>
              <a:gd name="connsiteY39" fmla="*/ 10419 h 2180854"/>
              <a:gd name="connsiteX40" fmla="*/ 1404609 w 2325894"/>
              <a:gd name="connsiteY40" fmla="*/ 0 h 2180854"/>
              <a:gd name="connsiteX41" fmla="*/ 1427709 w 2325894"/>
              <a:gd name="connsiteY41" fmla="*/ 0 h 2180854"/>
              <a:gd name="connsiteX42" fmla="*/ 1430873 w 2325894"/>
              <a:gd name="connsiteY42" fmla="*/ 31287 h 2180854"/>
              <a:gd name="connsiteX43" fmla="*/ 2232606 w 2325894"/>
              <a:gd name="connsiteY43" fmla="*/ 756233 h 2180854"/>
              <a:gd name="connsiteX44" fmla="*/ 2325894 w 2325894"/>
              <a:gd name="connsiteY44" fmla="*/ 760959 h 2180854"/>
              <a:gd name="connsiteX45" fmla="*/ 2325894 w 2325894"/>
              <a:gd name="connsiteY45" fmla="*/ 784060 h 2180854"/>
              <a:gd name="connsiteX46" fmla="*/ 2230270 w 2325894"/>
              <a:gd name="connsiteY46" fmla="*/ 779216 h 2180854"/>
              <a:gd name="connsiteX47" fmla="*/ 1408246 w 2325894"/>
              <a:gd name="connsiteY47" fmla="*/ 35964 h 2180854"/>
              <a:gd name="connsiteX48" fmla="*/ 1274343 w 2325894"/>
              <a:gd name="connsiteY48" fmla="*/ 0 h 2180854"/>
              <a:gd name="connsiteX49" fmla="*/ 1300756 w 2325894"/>
              <a:gd name="connsiteY49" fmla="*/ 0 h 2180854"/>
              <a:gd name="connsiteX50" fmla="*/ 1306507 w 2325894"/>
              <a:gd name="connsiteY50" fmla="*/ 56884 h 2180854"/>
              <a:gd name="connsiteX51" fmla="*/ 2219643 w 2325894"/>
              <a:gd name="connsiteY51" fmla="*/ 882640 h 2180854"/>
              <a:gd name="connsiteX52" fmla="*/ 2325894 w 2325894"/>
              <a:gd name="connsiteY52" fmla="*/ 888022 h 2180854"/>
              <a:gd name="connsiteX53" fmla="*/ 2325894 w 2325894"/>
              <a:gd name="connsiteY53" fmla="*/ 911123 h 2180854"/>
              <a:gd name="connsiteX54" fmla="*/ 2217286 w 2325894"/>
              <a:gd name="connsiteY54" fmla="*/ 905621 h 2180854"/>
              <a:gd name="connsiteX55" fmla="*/ 1283761 w 2325894"/>
              <a:gd name="connsiteY55" fmla="*/ 61528 h 2180854"/>
              <a:gd name="connsiteX56" fmla="*/ 1146071 w 2325894"/>
              <a:gd name="connsiteY56" fmla="*/ 0 h 2180854"/>
              <a:gd name="connsiteX57" fmla="*/ 1169414 w 2325894"/>
              <a:gd name="connsiteY57" fmla="*/ 0 h 2180854"/>
              <a:gd name="connsiteX58" fmla="*/ 1182030 w 2325894"/>
              <a:gd name="connsiteY58" fmla="*/ 82429 h 2180854"/>
              <a:gd name="connsiteX59" fmla="*/ 2206679 w 2325894"/>
              <a:gd name="connsiteY59" fmla="*/ 1008912 h 2180854"/>
              <a:gd name="connsiteX60" fmla="*/ 2325894 w 2325894"/>
              <a:gd name="connsiteY60" fmla="*/ 1014951 h 2180854"/>
              <a:gd name="connsiteX61" fmla="*/ 2325894 w 2325894"/>
              <a:gd name="connsiteY61" fmla="*/ 1038052 h 2180854"/>
              <a:gd name="connsiteX62" fmla="*/ 2204323 w 2325894"/>
              <a:gd name="connsiteY62" fmla="*/ 1031893 h 2180854"/>
              <a:gd name="connsiteX63" fmla="*/ 1159398 w 2325894"/>
              <a:gd name="connsiteY63" fmla="*/ 87072 h 2180854"/>
              <a:gd name="connsiteX64" fmla="*/ 1017789 w 2325894"/>
              <a:gd name="connsiteY64" fmla="*/ 0 h 2180854"/>
              <a:gd name="connsiteX65" fmla="*/ 1041132 w 2325894"/>
              <a:gd name="connsiteY65" fmla="*/ 0 h 2180854"/>
              <a:gd name="connsiteX66" fmla="*/ 1057661 w 2325894"/>
              <a:gd name="connsiteY66" fmla="*/ 107992 h 2180854"/>
              <a:gd name="connsiteX67" fmla="*/ 2193716 w 2325894"/>
              <a:gd name="connsiteY67" fmla="*/ 1135208 h 2180854"/>
              <a:gd name="connsiteX68" fmla="*/ 2325894 w 2325894"/>
              <a:gd name="connsiteY68" fmla="*/ 1141903 h 2180854"/>
              <a:gd name="connsiteX69" fmla="*/ 2325894 w 2325894"/>
              <a:gd name="connsiteY69" fmla="*/ 1165004 h 2180854"/>
              <a:gd name="connsiteX70" fmla="*/ 2191361 w 2325894"/>
              <a:gd name="connsiteY70" fmla="*/ 1158189 h 2180854"/>
              <a:gd name="connsiteX71" fmla="*/ 1035029 w 2325894"/>
              <a:gd name="connsiteY71" fmla="*/ 112636 h 2180854"/>
              <a:gd name="connsiteX72" fmla="*/ 889397 w 2325894"/>
              <a:gd name="connsiteY72" fmla="*/ 0 h 2180854"/>
              <a:gd name="connsiteX73" fmla="*/ 912837 w 2325894"/>
              <a:gd name="connsiteY73" fmla="*/ 0 h 2180854"/>
              <a:gd name="connsiteX74" fmla="*/ 933296 w 2325894"/>
              <a:gd name="connsiteY74" fmla="*/ 133667 h 2180854"/>
              <a:gd name="connsiteX75" fmla="*/ 2180754 w 2325894"/>
              <a:gd name="connsiteY75" fmla="*/ 1261608 h 2180854"/>
              <a:gd name="connsiteX76" fmla="*/ 2325894 w 2325894"/>
              <a:gd name="connsiteY76" fmla="*/ 1268960 h 2180854"/>
              <a:gd name="connsiteX77" fmla="*/ 2325894 w 2325894"/>
              <a:gd name="connsiteY77" fmla="*/ 1292061 h 2180854"/>
              <a:gd name="connsiteX78" fmla="*/ 2178378 w 2325894"/>
              <a:gd name="connsiteY78" fmla="*/ 1284588 h 2180854"/>
              <a:gd name="connsiteX79" fmla="*/ 910550 w 2325894"/>
              <a:gd name="connsiteY79" fmla="*/ 138199 h 2180854"/>
              <a:gd name="connsiteX80" fmla="*/ 761929 w 2325894"/>
              <a:gd name="connsiteY80" fmla="*/ 0 h 2180854"/>
              <a:gd name="connsiteX81" fmla="*/ 785032 w 2325894"/>
              <a:gd name="connsiteY81" fmla="*/ 0 h 2180854"/>
              <a:gd name="connsiteX82" fmla="*/ 785312 w 2325894"/>
              <a:gd name="connsiteY82" fmla="*/ 5523 h 2180854"/>
              <a:gd name="connsiteX83" fmla="*/ 2167790 w 2325894"/>
              <a:gd name="connsiteY83" fmla="*/ 1387884 h 2180854"/>
              <a:gd name="connsiteX84" fmla="*/ 2325894 w 2325894"/>
              <a:gd name="connsiteY84" fmla="*/ 1395894 h 2180854"/>
              <a:gd name="connsiteX85" fmla="*/ 2325894 w 2325894"/>
              <a:gd name="connsiteY85" fmla="*/ 1418995 h 2180854"/>
              <a:gd name="connsiteX86" fmla="*/ 2165434 w 2325894"/>
              <a:gd name="connsiteY86" fmla="*/ 1410866 h 2180854"/>
              <a:gd name="connsiteX87" fmla="*/ 762328 w 2325894"/>
              <a:gd name="connsiteY87" fmla="*/ 7877 h 2180854"/>
              <a:gd name="connsiteX88" fmla="*/ 634980 w 2325894"/>
              <a:gd name="connsiteY88" fmla="*/ 0 h 2180854"/>
              <a:gd name="connsiteX89" fmla="*/ 658083 w 2325894"/>
              <a:gd name="connsiteY89" fmla="*/ 0 h 2180854"/>
              <a:gd name="connsiteX90" fmla="*/ 659019 w 2325894"/>
              <a:gd name="connsiteY90" fmla="*/ 18476 h 2180854"/>
              <a:gd name="connsiteX91" fmla="*/ 2154827 w 2325894"/>
              <a:gd name="connsiteY91" fmla="*/ 1514157 h 2180854"/>
              <a:gd name="connsiteX92" fmla="*/ 2325894 w 2325894"/>
              <a:gd name="connsiteY92" fmla="*/ 1522823 h 2180854"/>
              <a:gd name="connsiteX93" fmla="*/ 2325894 w 2325894"/>
              <a:gd name="connsiteY93" fmla="*/ 1545924 h 2180854"/>
              <a:gd name="connsiteX94" fmla="*/ 2152472 w 2325894"/>
              <a:gd name="connsiteY94" fmla="*/ 1537138 h 2180854"/>
              <a:gd name="connsiteX95" fmla="*/ 636036 w 2325894"/>
              <a:gd name="connsiteY95" fmla="*/ 20831 h 2180854"/>
              <a:gd name="connsiteX96" fmla="*/ 507911 w 2325894"/>
              <a:gd name="connsiteY96" fmla="*/ 0 h 2180854"/>
              <a:gd name="connsiteX97" fmla="*/ 531128 w 2325894"/>
              <a:gd name="connsiteY97" fmla="*/ 0 h 2180854"/>
              <a:gd name="connsiteX98" fmla="*/ 532727 w 2325894"/>
              <a:gd name="connsiteY98" fmla="*/ 31559 h 2180854"/>
              <a:gd name="connsiteX99" fmla="*/ 2141864 w 2325894"/>
              <a:gd name="connsiteY99" fmla="*/ 1640562 h 2180854"/>
              <a:gd name="connsiteX100" fmla="*/ 2325894 w 2325894"/>
              <a:gd name="connsiteY100" fmla="*/ 1649885 h 2180854"/>
              <a:gd name="connsiteX101" fmla="*/ 2325894 w 2325894"/>
              <a:gd name="connsiteY101" fmla="*/ 1672981 h 2180854"/>
              <a:gd name="connsiteX102" fmla="*/ 2139488 w 2325894"/>
              <a:gd name="connsiteY102" fmla="*/ 1663539 h 2180854"/>
              <a:gd name="connsiteX103" fmla="*/ 509624 w 2325894"/>
              <a:gd name="connsiteY103" fmla="*/ 33818 h 2180854"/>
              <a:gd name="connsiteX104" fmla="*/ 380961 w 2325894"/>
              <a:gd name="connsiteY104" fmla="*/ 0 h 2180854"/>
              <a:gd name="connsiteX105" fmla="*/ 404065 w 2325894"/>
              <a:gd name="connsiteY105" fmla="*/ 0 h 2180854"/>
              <a:gd name="connsiteX106" fmla="*/ 406316 w 2325894"/>
              <a:gd name="connsiteY106" fmla="*/ 44437 h 2180854"/>
              <a:gd name="connsiteX107" fmla="*/ 2128900 w 2325894"/>
              <a:gd name="connsiteY107" fmla="*/ 1766854 h 2180854"/>
              <a:gd name="connsiteX108" fmla="*/ 2325894 w 2325894"/>
              <a:gd name="connsiteY108" fmla="*/ 1776833 h 2180854"/>
              <a:gd name="connsiteX109" fmla="*/ 2325894 w 2325894"/>
              <a:gd name="connsiteY109" fmla="*/ 1799934 h 2180854"/>
              <a:gd name="connsiteX110" fmla="*/ 2126525 w 2325894"/>
              <a:gd name="connsiteY110" fmla="*/ 1789835 h 2180854"/>
              <a:gd name="connsiteX111" fmla="*/ 383332 w 2325894"/>
              <a:gd name="connsiteY111" fmla="*/ 46792 h 2180854"/>
              <a:gd name="connsiteX112" fmla="*/ 254013 w 2325894"/>
              <a:gd name="connsiteY112" fmla="*/ 0 h 2180854"/>
              <a:gd name="connsiteX113" fmla="*/ 277116 w 2325894"/>
              <a:gd name="connsiteY113" fmla="*/ 0 h 2180854"/>
              <a:gd name="connsiteX114" fmla="*/ 280023 w 2325894"/>
              <a:gd name="connsiteY114" fmla="*/ 57371 h 2180854"/>
              <a:gd name="connsiteX115" fmla="*/ 2115917 w 2325894"/>
              <a:gd name="connsiteY115" fmla="*/ 1893125 h 2180854"/>
              <a:gd name="connsiteX116" fmla="*/ 2325894 w 2325894"/>
              <a:gd name="connsiteY116" fmla="*/ 1903762 h 2180854"/>
              <a:gd name="connsiteX117" fmla="*/ 2325894 w 2325894"/>
              <a:gd name="connsiteY117" fmla="*/ 1926863 h 2180854"/>
              <a:gd name="connsiteX118" fmla="*/ 2113563 w 2325894"/>
              <a:gd name="connsiteY118" fmla="*/ 1916107 h 2180854"/>
              <a:gd name="connsiteX119" fmla="*/ 257040 w 2325894"/>
              <a:gd name="connsiteY119" fmla="*/ 59745 h 2180854"/>
              <a:gd name="connsiteX120" fmla="*/ 126949 w 2325894"/>
              <a:gd name="connsiteY120" fmla="*/ 0 h 2180854"/>
              <a:gd name="connsiteX121" fmla="*/ 150160 w 2325894"/>
              <a:gd name="connsiteY121" fmla="*/ 0 h 2180854"/>
              <a:gd name="connsiteX122" fmla="*/ 153729 w 2325894"/>
              <a:gd name="connsiteY122" fmla="*/ 70454 h 2180854"/>
              <a:gd name="connsiteX123" fmla="*/ 2102955 w 2325894"/>
              <a:gd name="connsiteY123" fmla="*/ 2019530 h 2180854"/>
              <a:gd name="connsiteX124" fmla="*/ 2325894 w 2325894"/>
              <a:gd name="connsiteY124" fmla="*/ 2030824 h 2180854"/>
              <a:gd name="connsiteX125" fmla="*/ 2325894 w 2325894"/>
              <a:gd name="connsiteY125" fmla="*/ 2053925 h 2180854"/>
              <a:gd name="connsiteX126" fmla="*/ 2100598 w 2325894"/>
              <a:gd name="connsiteY126" fmla="*/ 2042512 h 2180854"/>
              <a:gd name="connsiteX127" fmla="*/ 130633 w 2325894"/>
              <a:gd name="connsiteY127" fmla="*/ 72714 h 2180854"/>
              <a:gd name="connsiteX128" fmla="*/ 0 w 2325894"/>
              <a:gd name="connsiteY128" fmla="*/ 0 h 2180854"/>
              <a:gd name="connsiteX129" fmla="*/ 23103 w 2325894"/>
              <a:gd name="connsiteY129" fmla="*/ 0 h 2180854"/>
              <a:gd name="connsiteX130" fmla="*/ 27324 w 2325894"/>
              <a:gd name="connsiteY130" fmla="*/ 83311 h 2180854"/>
              <a:gd name="connsiteX131" fmla="*/ 2089991 w 2325894"/>
              <a:gd name="connsiteY131" fmla="*/ 2145803 h 2180854"/>
              <a:gd name="connsiteX132" fmla="*/ 2325894 w 2325894"/>
              <a:gd name="connsiteY132" fmla="*/ 2157753 h 2180854"/>
              <a:gd name="connsiteX133" fmla="*/ 2325894 w 2325894"/>
              <a:gd name="connsiteY133" fmla="*/ 2180854 h 2180854"/>
              <a:gd name="connsiteX134" fmla="*/ 2087636 w 2325894"/>
              <a:gd name="connsiteY134" fmla="*/ 2168784 h 2180854"/>
              <a:gd name="connsiteX135" fmla="*/ 4341 w 2325894"/>
              <a:gd name="connsiteY135" fmla="*/ 85667 h 218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2325894" h="2180854">
                <a:moveTo>
                  <a:pt x="2066927" y="0"/>
                </a:moveTo>
                <a:lnTo>
                  <a:pt x="2098882" y="0"/>
                </a:lnTo>
                <a:lnTo>
                  <a:pt x="2128893" y="44463"/>
                </a:lnTo>
                <a:cubicBezTo>
                  <a:pt x="2166753" y="82308"/>
                  <a:pt x="2215417" y="109341"/>
                  <a:pt x="2269798" y="120493"/>
                </a:cubicBezTo>
                <a:lnTo>
                  <a:pt x="2325894" y="126162"/>
                </a:lnTo>
                <a:lnTo>
                  <a:pt x="2325894" y="149263"/>
                </a:lnTo>
                <a:lnTo>
                  <a:pt x="2265120" y="143117"/>
                </a:lnTo>
                <a:cubicBezTo>
                  <a:pt x="2186576" y="127002"/>
                  <a:pt x="2119077" y="80290"/>
                  <a:pt x="2075647" y="16048"/>
                </a:cubicBezTo>
                <a:close/>
                <a:moveTo>
                  <a:pt x="1926448" y="0"/>
                </a:moveTo>
                <a:lnTo>
                  <a:pt x="1950522" y="0"/>
                </a:lnTo>
                <a:lnTo>
                  <a:pt x="1952130" y="5167"/>
                </a:lnTo>
                <a:cubicBezTo>
                  <a:pt x="2003529" y="126455"/>
                  <a:pt x="2112323" y="217766"/>
                  <a:pt x="2244242" y="244834"/>
                </a:cubicBezTo>
                <a:lnTo>
                  <a:pt x="2325894" y="253091"/>
                </a:lnTo>
                <a:lnTo>
                  <a:pt x="2325894" y="276192"/>
                </a:lnTo>
                <a:lnTo>
                  <a:pt x="2239598" y="267464"/>
                </a:lnTo>
                <a:cubicBezTo>
                  <a:pt x="2100173" y="238852"/>
                  <a:pt x="1985178" y="142334"/>
                  <a:pt x="1930848" y="14141"/>
                </a:cubicBezTo>
                <a:close/>
                <a:moveTo>
                  <a:pt x="1794114" y="0"/>
                </a:moveTo>
                <a:lnTo>
                  <a:pt x="1818202" y="0"/>
                </a:lnTo>
                <a:lnTo>
                  <a:pt x="1835170" y="54535"/>
                </a:lnTo>
                <a:cubicBezTo>
                  <a:pt x="1902650" y="213778"/>
                  <a:pt x="2045483" y="333656"/>
                  <a:pt x="2218687" y="369191"/>
                </a:cubicBezTo>
                <a:lnTo>
                  <a:pt x="2325894" y="380032"/>
                </a:lnTo>
                <a:lnTo>
                  <a:pt x="2325894" y="403132"/>
                </a:lnTo>
                <a:lnTo>
                  <a:pt x="2214043" y="391825"/>
                </a:lnTo>
                <a:cubicBezTo>
                  <a:pt x="2033333" y="354761"/>
                  <a:pt x="1884299" y="229720"/>
                  <a:pt x="1813889" y="63559"/>
                </a:cubicBezTo>
                <a:close/>
                <a:moveTo>
                  <a:pt x="1661683" y="0"/>
                </a:moveTo>
                <a:lnTo>
                  <a:pt x="1685874" y="0"/>
                </a:lnTo>
                <a:lnTo>
                  <a:pt x="1718212" y="103965"/>
                </a:lnTo>
                <a:cubicBezTo>
                  <a:pt x="1801772" y="301203"/>
                  <a:pt x="1978643" y="449654"/>
                  <a:pt x="2193133" y="493659"/>
                </a:cubicBezTo>
                <a:lnTo>
                  <a:pt x="2325894" y="507083"/>
                </a:lnTo>
                <a:lnTo>
                  <a:pt x="2325894" y="530183"/>
                </a:lnTo>
                <a:lnTo>
                  <a:pt x="2188450" y="516288"/>
                </a:lnTo>
                <a:cubicBezTo>
                  <a:pt x="1966399" y="470740"/>
                  <a:pt x="1783312" y="317082"/>
                  <a:pt x="1696817" y="112939"/>
                </a:cubicBezTo>
                <a:close/>
                <a:moveTo>
                  <a:pt x="1531553" y="0"/>
                </a:moveTo>
                <a:lnTo>
                  <a:pt x="1554659" y="0"/>
                </a:lnTo>
                <a:lnTo>
                  <a:pt x="1555243" y="5776"/>
                </a:lnTo>
                <a:cubicBezTo>
                  <a:pt x="1623483" y="338327"/>
                  <a:pt x="1902268" y="594992"/>
                  <a:pt x="2245588" y="629962"/>
                </a:cubicBezTo>
                <a:lnTo>
                  <a:pt x="2325894" y="634030"/>
                </a:lnTo>
                <a:lnTo>
                  <a:pt x="2325894" y="657131"/>
                </a:lnTo>
                <a:lnTo>
                  <a:pt x="2243214" y="652943"/>
                </a:lnTo>
                <a:cubicBezTo>
                  <a:pt x="1889750" y="616944"/>
                  <a:pt x="1602834" y="352727"/>
                  <a:pt x="1532607" y="10419"/>
                </a:cubicBezTo>
                <a:close/>
                <a:moveTo>
                  <a:pt x="1404609" y="0"/>
                </a:moveTo>
                <a:lnTo>
                  <a:pt x="1427709" y="0"/>
                </a:lnTo>
                <a:lnTo>
                  <a:pt x="1430873" y="31287"/>
                </a:lnTo>
                <a:cubicBezTo>
                  <a:pt x="1510102" y="417452"/>
                  <a:pt x="1833798" y="715609"/>
                  <a:pt x="2232606" y="756233"/>
                </a:cubicBezTo>
                <a:lnTo>
                  <a:pt x="2325894" y="760959"/>
                </a:lnTo>
                <a:lnTo>
                  <a:pt x="2325894" y="784060"/>
                </a:lnTo>
                <a:lnTo>
                  <a:pt x="2230270" y="779216"/>
                </a:lnTo>
                <a:cubicBezTo>
                  <a:pt x="1821463" y="737574"/>
                  <a:pt x="1489501" y="431938"/>
                  <a:pt x="1408246" y="35964"/>
                </a:cubicBezTo>
                <a:close/>
                <a:moveTo>
                  <a:pt x="1274343" y="0"/>
                </a:moveTo>
                <a:lnTo>
                  <a:pt x="1300756" y="0"/>
                </a:lnTo>
                <a:lnTo>
                  <a:pt x="1306507" y="56884"/>
                </a:lnTo>
                <a:cubicBezTo>
                  <a:pt x="1396745" y="496788"/>
                  <a:pt x="1765420" y="836372"/>
                  <a:pt x="2219643" y="882640"/>
                </a:cubicBezTo>
                <a:lnTo>
                  <a:pt x="2325894" y="888022"/>
                </a:lnTo>
                <a:lnTo>
                  <a:pt x="2325894" y="911123"/>
                </a:lnTo>
                <a:lnTo>
                  <a:pt x="2217286" y="905621"/>
                </a:lnTo>
                <a:cubicBezTo>
                  <a:pt x="1752979" y="858324"/>
                  <a:pt x="1376027" y="511189"/>
                  <a:pt x="1283761" y="61528"/>
                </a:cubicBezTo>
                <a:close/>
                <a:moveTo>
                  <a:pt x="1146071" y="0"/>
                </a:moveTo>
                <a:lnTo>
                  <a:pt x="1169414" y="0"/>
                </a:lnTo>
                <a:lnTo>
                  <a:pt x="1182030" y="82429"/>
                </a:lnTo>
                <a:cubicBezTo>
                  <a:pt x="1283296" y="576000"/>
                  <a:pt x="1697029" y="957001"/>
                  <a:pt x="2206679" y="1008912"/>
                </a:cubicBezTo>
                <a:lnTo>
                  <a:pt x="2325894" y="1014951"/>
                </a:lnTo>
                <a:lnTo>
                  <a:pt x="2325894" y="1038052"/>
                </a:lnTo>
                <a:lnTo>
                  <a:pt x="2204323" y="1031893"/>
                </a:lnTo>
                <a:cubicBezTo>
                  <a:pt x="1684600" y="978953"/>
                  <a:pt x="1262670" y="590398"/>
                  <a:pt x="1159398" y="87072"/>
                </a:cubicBezTo>
                <a:close/>
                <a:moveTo>
                  <a:pt x="1017789" y="0"/>
                </a:moveTo>
                <a:lnTo>
                  <a:pt x="1041132" y="0"/>
                </a:lnTo>
                <a:lnTo>
                  <a:pt x="1057661" y="107992"/>
                </a:lnTo>
                <a:cubicBezTo>
                  <a:pt x="1169939" y="655229"/>
                  <a:pt x="1628650" y="1077653"/>
                  <a:pt x="2193716" y="1135208"/>
                </a:cubicBezTo>
                <a:lnTo>
                  <a:pt x="2325894" y="1141903"/>
                </a:lnTo>
                <a:lnTo>
                  <a:pt x="2325894" y="1165004"/>
                </a:lnTo>
                <a:lnTo>
                  <a:pt x="2191361" y="1158189"/>
                </a:lnTo>
                <a:cubicBezTo>
                  <a:pt x="1616222" y="1099606"/>
                  <a:pt x="1149313" y="669630"/>
                  <a:pt x="1035029" y="112636"/>
                </a:cubicBezTo>
                <a:close/>
                <a:moveTo>
                  <a:pt x="889397" y="0"/>
                </a:moveTo>
                <a:lnTo>
                  <a:pt x="912837" y="0"/>
                </a:lnTo>
                <a:lnTo>
                  <a:pt x="933296" y="133667"/>
                </a:lnTo>
                <a:cubicBezTo>
                  <a:pt x="1056582" y="734570"/>
                  <a:pt x="1560272" y="1198411"/>
                  <a:pt x="2180754" y="1261608"/>
                </a:cubicBezTo>
                <a:lnTo>
                  <a:pt x="2325894" y="1268960"/>
                </a:lnTo>
                <a:lnTo>
                  <a:pt x="2325894" y="1292061"/>
                </a:lnTo>
                <a:lnTo>
                  <a:pt x="2178378" y="1284588"/>
                </a:lnTo>
                <a:cubicBezTo>
                  <a:pt x="1547742" y="1220351"/>
                  <a:pt x="1035844" y="748879"/>
                  <a:pt x="910550" y="138199"/>
                </a:cubicBezTo>
                <a:close/>
                <a:moveTo>
                  <a:pt x="761929" y="0"/>
                </a:moveTo>
                <a:lnTo>
                  <a:pt x="785032" y="0"/>
                </a:lnTo>
                <a:lnTo>
                  <a:pt x="785312" y="5523"/>
                </a:lnTo>
                <a:cubicBezTo>
                  <a:pt x="859466" y="733364"/>
                  <a:pt x="1439889" y="1313736"/>
                  <a:pt x="2167790" y="1387884"/>
                </a:cubicBezTo>
                <a:lnTo>
                  <a:pt x="2325894" y="1395894"/>
                </a:lnTo>
                <a:lnTo>
                  <a:pt x="2325894" y="1418995"/>
                </a:lnTo>
                <a:lnTo>
                  <a:pt x="2165434" y="1410866"/>
                </a:lnTo>
                <a:cubicBezTo>
                  <a:pt x="1426685" y="1335609"/>
                  <a:pt x="837591" y="746563"/>
                  <a:pt x="762328" y="7877"/>
                </a:cubicBezTo>
                <a:close/>
                <a:moveTo>
                  <a:pt x="634980" y="0"/>
                </a:moveTo>
                <a:lnTo>
                  <a:pt x="658083" y="0"/>
                </a:lnTo>
                <a:lnTo>
                  <a:pt x="659019" y="18476"/>
                </a:lnTo>
                <a:cubicBezTo>
                  <a:pt x="739252" y="805990"/>
                  <a:pt x="1367247" y="1433931"/>
                  <a:pt x="2154827" y="1514157"/>
                </a:cubicBezTo>
                <a:lnTo>
                  <a:pt x="2325894" y="1522823"/>
                </a:lnTo>
                <a:lnTo>
                  <a:pt x="2325894" y="1545924"/>
                </a:lnTo>
                <a:lnTo>
                  <a:pt x="2152472" y="1537138"/>
                </a:lnTo>
                <a:cubicBezTo>
                  <a:pt x="1354048" y="1455804"/>
                  <a:pt x="717377" y="819188"/>
                  <a:pt x="636036" y="20831"/>
                </a:cubicBezTo>
                <a:close/>
                <a:moveTo>
                  <a:pt x="507911" y="0"/>
                </a:moveTo>
                <a:lnTo>
                  <a:pt x="531128" y="0"/>
                </a:lnTo>
                <a:lnTo>
                  <a:pt x="532727" y="31559"/>
                </a:lnTo>
                <a:cubicBezTo>
                  <a:pt x="619037" y="878744"/>
                  <a:pt x="1294606" y="1554259"/>
                  <a:pt x="2141864" y="1640562"/>
                </a:cubicBezTo>
                <a:lnTo>
                  <a:pt x="2325894" y="1649885"/>
                </a:lnTo>
                <a:lnTo>
                  <a:pt x="2325894" y="1672981"/>
                </a:lnTo>
                <a:lnTo>
                  <a:pt x="2139488" y="1663539"/>
                </a:lnTo>
                <a:cubicBezTo>
                  <a:pt x="1281294" y="1576127"/>
                  <a:pt x="597044" y="891939"/>
                  <a:pt x="509624" y="33818"/>
                </a:cubicBezTo>
                <a:close/>
                <a:moveTo>
                  <a:pt x="380961" y="0"/>
                </a:moveTo>
                <a:lnTo>
                  <a:pt x="404065" y="0"/>
                </a:lnTo>
                <a:lnTo>
                  <a:pt x="406316" y="44437"/>
                </a:lnTo>
                <a:cubicBezTo>
                  <a:pt x="498717" y="951387"/>
                  <a:pt x="1221951" y="1674473"/>
                  <a:pt x="2128900" y="1766854"/>
                </a:cubicBezTo>
                <a:lnTo>
                  <a:pt x="2325894" y="1776833"/>
                </a:lnTo>
                <a:lnTo>
                  <a:pt x="2325894" y="1799934"/>
                </a:lnTo>
                <a:lnTo>
                  <a:pt x="2126525" y="1789835"/>
                </a:lnTo>
                <a:cubicBezTo>
                  <a:pt x="1208653" y="1696346"/>
                  <a:pt x="476829" y="964585"/>
                  <a:pt x="383332" y="46792"/>
                </a:cubicBezTo>
                <a:close/>
                <a:moveTo>
                  <a:pt x="254013" y="0"/>
                </a:moveTo>
                <a:lnTo>
                  <a:pt x="277116" y="0"/>
                </a:lnTo>
                <a:lnTo>
                  <a:pt x="280023" y="57371"/>
                </a:lnTo>
                <a:cubicBezTo>
                  <a:pt x="378489" y="1023914"/>
                  <a:pt x="1149211" y="1794655"/>
                  <a:pt x="2115917" y="1893125"/>
                </a:cubicBezTo>
                <a:lnTo>
                  <a:pt x="2325894" y="1903762"/>
                </a:lnTo>
                <a:lnTo>
                  <a:pt x="2325894" y="1926863"/>
                </a:lnTo>
                <a:lnTo>
                  <a:pt x="2113563" y="1916107"/>
                </a:lnTo>
                <a:cubicBezTo>
                  <a:pt x="1136012" y="1816541"/>
                  <a:pt x="356615" y="1037211"/>
                  <a:pt x="257040" y="59745"/>
                </a:cubicBezTo>
                <a:close/>
                <a:moveTo>
                  <a:pt x="126949" y="0"/>
                </a:moveTo>
                <a:lnTo>
                  <a:pt x="150160" y="0"/>
                </a:lnTo>
                <a:lnTo>
                  <a:pt x="153729" y="70454"/>
                </a:lnTo>
                <a:cubicBezTo>
                  <a:pt x="258274" y="1096671"/>
                  <a:pt x="1076570" y="1914983"/>
                  <a:pt x="2102955" y="2019530"/>
                </a:cubicBezTo>
                <a:lnTo>
                  <a:pt x="2325894" y="2030824"/>
                </a:lnTo>
                <a:lnTo>
                  <a:pt x="2325894" y="2053925"/>
                </a:lnTo>
                <a:lnTo>
                  <a:pt x="2100598" y="2042512"/>
                </a:lnTo>
                <a:cubicBezTo>
                  <a:pt x="1063358" y="1936856"/>
                  <a:pt x="236298" y="1109866"/>
                  <a:pt x="130633" y="72714"/>
                </a:cubicBezTo>
                <a:close/>
                <a:moveTo>
                  <a:pt x="0" y="0"/>
                </a:moveTo>
                <a:lnTo>
                  <a:pt x="23103" y="0"/>
                </a:lnTo>
                <a:lnTo>
                  <a:pt x="27324" y="83311"/>
                </a:lnTo>
                <a:cubicBezTo>
                  <a:pt x="137958" y="1169290"/>
                  <a:pt x="1003916" y="2035178"/>
                  <a:pt x="2089991" y="2145803"/>
                </a:cubicBezTo>
                <a:lnTo>
                  <a:pt x="2325894" y="2157753"/>
                </a:lnTo>
                <a:lnTo>
                  <a:pt x="2325894" y="2180854"/>
                </a:lnTo>
                <a:lnTo>
                  <a:pt x="2087636" y="2168784"/>
                </a:lnTo>
                <a:cubicBezTo>
                  <a:pt x="990717" y="2057051"/>
                  <a:pt x="116084" y="1182492"/>
                  <a:pt x="4341" y="85667"/>
                </a:cubicBezTo>
                <a:close/>
              </a:path>
            </a:pathLst>
          </a:custGeom>
          <a:solidFill>
            <a:srgbClr val="E6F0FE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904" y="2825496"/>
            <a:ext cx="10680192" cy="28346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783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120" y="2395728"/>
            <a:ext cx="7013448" cy="1627632"/>
          </a:xfrm>
        </p:spPr>
        <p:txBody>
          <a:bodyPr lIns="0" tIns="0" rIns="0" bIns="0">
            <a:noAutofit/>
          </a:bodyPr>
          <a:lstStyle>
            <a:lvl1pPr algn="l">
              <a:lnSpc>
                <a:spcPct val="100000"/>
              </a:lnSpc>
              <a:defRPr sz="33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Text Placeholder 54">
            <a:extLst>
              <a:ext uri="{FF2B5EF4-FFF2-40B4-BE49-F238E27FC236}">
                <a16:creationId xmlns:a16="http://schemas.microsoft.com/office/drawing/2014/main" id="{A493C80D-2813-9E70-8901-D4B9EA4DD7E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11880" y="1984248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A2733C45-7C53-2BC5-3F62-D069650A79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89120" y="4308475"/>
            <a:ext cx="3932238" cy="588963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54">
            <a:extLst>
              <a:ext uri="{FF2B5EF4-FFF2-40B4-BE49-F238E27FC236}">
                <a16:creationId xmlns:a16="http://schemas.microsoft.com/office/drawing/2014/main" id="{B1D62231-87CB-21EC-CF8C-46276AD1F95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500616" y="3209544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2" name="Image 1" descr="preencoded.png">
            <a:extLst>
              <a:ext uri="{FF2B5EF4-FFF2-40B4-BE49-F238E27FC236}">
                <a16:creationId xmlns:a16="http://schemas.microsoft.com/office/drawing/2014/main" id="{2A3EC91E-4089-D366-06D3-3E66F93DFAF3}"/>
              </a:ext>
            </a:extLst>
          </p:cNvPr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0F595E1-C910-3710-90E9-AF5FFCE05861}"/>
              </a:ext>
            </a:extLst>
          </p:cNvPr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33" name="Image 4" descr="preencoded.png">
            <a:extLst>
              <a:ext uri="{FF2B5EF4-FFF2-40B4-BE49-F238E27FC236}">
                <a16:creationId xmlns:a16="http://schemas.microsoft.com/office/drawing/2014/main" id="{EC46DC71-C12A-96C8-3FE2-AA95AB58B349}"/>
              </a:ext>
            </a:extLst>
          </p:cNvPr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/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>
            <a:extLst>
              <a:ext uri="{FF2B5EF4-FFF2-40B4-BE49-F238E27FC236}">
                <a16:creationId xmlns:a16="http://schemas.microsoft.com/office/drawing/2014/main" id="{AA39EF58-54F1-4AC9-1D83-2E7DEEAAEA6A}"/>
              </a:ext>
            </a:extLst>
          </p:cNvPr>
          <p:cNvSpPr>
            <a:spLocks/>
          </p:cNvSpPr>
          <p:nvPr userDrawn="1"/>
        </p:nvSpPr>
        <p:spPr bwMode="auto">
          <a:xfrm flipH="1">
            <a:off x="2535251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1" name="Freeform 70">
            <a:extLst>
              <a:ext uri="{FF2B5EF4-FFF2-40B4-BE49-F238E27FC236}">
                <a16:creationId xmlns:a16="http://schemas.microsoft.com/office/drawing/2014/main" id="{0C320934-59CC-4123-C7C1-FEEE89F3045F}"/>
              </a:ext>
            </a:extLst>
          </p:cNvPr>
          <p:cNvSpPr>
            <a:spLocks/>
          </p:cNvSpPr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7099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C43996-DAC9-130F-CB05-4A8A90381D37}"/>
              </a:ext>
            </a:extLst>
          </p:cNvPr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05" y="2392023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8905" y="4989515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6885" y="5599755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517361" y="2392619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16747" y="4990111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74073" y="5600351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5817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74589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32529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34272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32431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90984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8969813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539496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71016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71016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271016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0" name="Picture Placeholder 16">
            <a:extLst>
              <a:ext uri="{FF2B5EF4-FFF2-40B4-BE49-F238E27FC236}">
                <a16:creationId xmlns:a16="http://schemas.microsoft.com/office/drawing/2014/main" id="{BB749B9A-080F-37C0-08E6-909A5DA554D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71016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4C7516E-0853-87BE-108B-697DD8E0DA7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271016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0">
            <a:extLst>
              <a:ext uri="{FF2B5EF4-FFF2-40B4-BE49-F238E27FC236}">
                <a16:creationId xmlns:a16="http://schemas.microsoft.com/office/drawing/2014/main" id="{FB1A74E1-7CEB-F501-F998-7361A20F734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271016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828288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828288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828288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1" name="Picture Placeholder 16">
            <a:extLst>
              <a:ext uri="{FF2B5EF4-FFF2-40B4-BE49-F238E27FC236}">
                <a16:creationId xmlns:a16="http://schemas.microsoft.com/office/drawing/2014/main" id="{B5D5100A-3D51-45DB-3A84-9E7FB85261E3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828288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B775B771-678A-D917-7FE0-5DA7A23CCE2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28288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8" name="Text Placeholder 20">
            <a:extLst>
              <a:ext uri="{FF2B5EF4-FFF2-40B4-BE49-F238E27FC236}">
                <a16:creationId xmlns:a16="http://schemas.microsoft.com/office/drawing/2014/main" id="{AA2B9540-B92A-AD9C-C01A-B08A98BF845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28288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385560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85560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85560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Picture Placeholder 16">
            <a:extLst>
              <a:ext uri="{FF2B5EF4-FFF2-40B4-BE49-F238E27FC236}">
                <a16:creationId xmlns:a16="http://schemas.microsoft.com/office/drawing/2014/main" id="{3D2AAC25-9404-1F6F-200C-5660F499585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85560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AE4677E1-AC1B-AB9C-5E0C-794903DD1CE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85560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1" name="Text Placeholder 20">
            <a:extLst>
              <a:ext uri="{FF2B5EF4-FFF2-40B4-BE49-F238E27FC236}">
                <a16:creationId xmlns:a16="http://schemas.microsoft.com/office/drawing/2014/main" id="{826BBF6C-7198-3C15-CDCB-E72B08709C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385560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942832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942832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2832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90CBAA5D-3D9B-0CB5-E527-996433638BE3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8942832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5B47333C-2F5E-FA7D-5DD1-191E0F421B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42832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3" name="Text Placeholder 20">
            <a:extLst>
              <a:ext uri="{FF2B5EF4-FFF2-40B4-BE49-F238E27FC236}">
                <a16:creationId xmlns:a16="http://schemas.microsoft.com/office/drawing/2014/main" id="{D0AA2AE2-5A11-76D4-4D9C-B6B24D1419D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42832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4273206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950ED98-B5D1-206C-403F-FA954F9D2CFF}"/>
              </a:ext>
            </a:extLst>
          </p:cNvPr>
          <p:cNvSpPr/>
          <p:nvPr userDrawn="1"/>
        </p:nvSpPr>
        <p:spPr>
          <a:xfrm>
            <a:off x="685338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8643CE-01D9-3E5E-15F6-20689F775F15}"/>
              </a:ext>
            </a:extLst>
          </p:cNvPr>
          <p:cNvSpPr/>
          <p:nvPr userDrawn="1"/>
        </p:nvSpPr>
        <p:spPr>
          <a:xfrm>
            <a:off x="2900911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AF82DDD-EDEC-7D87-F43A-113C5E4A4FE7}"/>
              </a:ext>
            </a:extLst>
          </p:cNvPr>
          <p:cNvSpPr/>
          <p:nvPr userDrawn="1"/>
        </p:nvSpPr>
        <p:spPr>
          <a:xfrm>
            <a:off x="5116484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47E492E-967F-54B7-55B1-08A5E1C3615B}"/>
              </a:ext>
            </a:extLst>
          </p:cNvPr>
          <p:cNvSpPr/>
          <p:nvPr userDrawn="1"/>
        </p:nvSpPr>
        <p:spPr>
          <a:xfrm>
            <a:off x="9547629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0053FE-E44A-CA97-F782-67FC633E722E}"/>
              </a:ext>
            </a:extLst>
          </p:cNvPr>
          <p:cNvSpPr/>
          <p:nvPr userDrawn="1"/>
        </p:nvSpPr>
        <p:spPr>
          <a:xfrm>
            <a:off x="7332057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841248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338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339134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31058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79F9AD31-B0C5-3563-C73A-8B6297FCF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900910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Picture Placeholder 62">
            <a:extLst>
              <a:ext uri="{FF2B5EF4-FFF2-40B4-BE49-F238E27FC236}">
                <a16:creationId xmlns:a16="http://schemas.microsoft.com/office/drawing/2014/main" id="{05E8E8EF-4954-870B-04E5-82BC660A673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3554707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8" name="Text Placeholder 51">
            <a:extLst>
              <a:ext uri="{FF2B5EF4-FFF2-40B4-BE49-F238E27FC236}">
                <a16:creationId xmlns:a16="http://schemas.microsoft.com/office/drawing/2014/main" id="{75981CD1-EA26-D1CF-F19E-B58C16BA8A6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46630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3A09BBD1-5CBC-B0EF-71C0-054FCB989B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16484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7" name="Picture Placeholder 62">
            <a:extLst>
              <a:ext uri="{FF2B5EF4-FFF2-40B4-BE49-F238E27FC236}">
                <a16:creationId xmlns:a16="http://schemas.microsoft.com/office/drawing/2014/main" id="{4AD0C8C9-DB5A-6DC8-2729-A21F1A5CF174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770280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Text Placeholder 51">
            <a:extLst>
              <a:ext uri="{FF2B5EF4-FFF2-40B4-BE49-F238E27FC236}">
                <a16:creationId xmlns:a16="http://schemas.microsoft.com/office/drawing/2014/main" id="{F02DE2DC-F65C-32A5-5821-89FB2F53C32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2204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32057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985853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77777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7629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0201425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93349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036313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2DECB02-D9CE-E57A-0604-BFF41EC38AFA}"/>
              </a:ext>
            </a:extLst>
          </p:cNvPr>
          <p:cNvSpPr/>
          <p:nvPr userDrawn="1"/>
        </p:nvSpPr>
        <p:spPr>
          <a:xfrm>
            <a:off x="0" y="0"/>
            <a:ext cx="2838450" cy="2857958"/>
          </a:xfrm>
          <a:custGeom>
            <a:avLst/>
            <a:gdLst>
              <a:gd name="connsiteX0" fmla="*/ 1971005 w 2838450"/>
              <a:gd name="connsiteY0" fmla="*/ 0 h 2857958"/>
              <a:gd name="connsiteX1" fmla="*/ 2838450 w 2838450"/>
              <a:gd name="connsiteY1" fmla="*/ 0 h 2857958"/>
              <a:gd name="connsiteX2" fmla="*/ 2838450 w 2838450"/>
              <a:gd name="connsiteY2" fmla="*/ 7240 h 2857958"/>
              <a:gd name="connsiteX3" fmla="*/ 278890 w 2838450"/>
              <a:gd name="connsiteY3" fmla="*/ 2843883 h 2857958"/>
              <a:gd name="connsiteX4" fmla="*/ 0 w 2838450"/>
              <a:gd name="connsiteY4" fmla="*/ 2857958 h 2857958"/>
              <a:gd name="connsiteX5" fmla="*/ 0 w 2838450"/>
              <a:gd name="connsiteY5" fmla="*/ 1990580 h 2857958"/>
              <a:gd name="connsiteX6" fmla="*/ 190293 w 2838450"/>
              <a:gd name="connsiteY6" fmla="*/ 1980883 h 2857958"/>
              <a:gd name="connsiteX7" fmla="*/ 1960910 w 2838450"/>
              <a:gd name="connsiteY7" fmla="*/ 200390 h 2857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38450" h="2857958">
                <a:moveTo>
                  <a:pt x="1971005" y="0"/>
                </a:moveTo>
                <a:lnTo>
                  <a:pt x="2838450" y="0"/>
                </a:lnTo>
                <a:lnTo>
                  <a:pt x="2838450" y="7240"/>
                </a:lnTo>
                <a:cubicBezTo>
                  <a:pt x="2838450" y="1484015"/>
                  <a:pt x="1716931" y="2697914"/>
                  <a:pt x="278890" y="2843883"/>
                </a:cubicBezTo>
                <a:lnTo>
                  <a:pt x="0" y="2857958"/>
                </a:lnTo>
                <a:lnTo>
                  <a:pt x="0" y="1990580"/>
                </a:lnTo>
                <a:lnTo>
                  <a:pt x="190293" y="1980883"/>
                </a:lnTo>
                <a:cubicBezTo>
                  <a:pt x="1124600" y="1885128"/>
                  <a:pt x="1866185" y="1135788"/>
                  <a:pt x="1960910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8E760EA-7D83-1DF2-A8EE-4F218084E74F}"/>
              </a:ext>
            </a:extLst>
          </p:cNvPr>
          <p:cNvSpPr/>
          <p:nvPr userDrawn="1"/>
        </p:nvSpPr>
        <p:spPr>
          <a:xfrm>
            <a:off x="1" y="-1"/>
            <a:ext cx="1970627" cy="1990267"/>
          </a:xfrm>
          <a:custGeom>
            <a:avLst/>
            <a:gdLst>
              <a:gd name="connsiteX0" fmla="*/ 0 w 1970627"/>
              <a:gd name="connsiteY0" fmla="*/ 0 h 1990267"/>
              <a:gd name="connsiteX1" fmla="*/ 1970627 w 1970627"/>
              <a:gd name="connsiteY1" fmla="*/ 0 h 1990267"/>
              <a:gd name="connsiteX2" fmla="*/ 1960534 w 1970627"/>
              <a:gd name="connsiteY2" fmla="*/ 200357 h 1990267"/>
              <a:gd name="connsiteX3" fmla="*/ 190254 w 1970627"/>
              <a:gd name="connsiteY3" fmla="*/ 1980571 h 1990267"/>
              <a:gd name="connsiteX4" fmla="*/ 0 w 1970627"/>
              <a:gd name="connsiteY4" fmla="*/ 1990267 h 1990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0627" h="1990267">
                <a:moveTo>
                  <a:pt x="0" y="0"/>
                </a:moveTo>
                <a:lnTo>
                  <a:pt x="1970627" y="0"/>
                </a:lnTo>
                <a:lnTo>
                  <a:pt x="1960534" y="200357"/>
                </a:lnTo>
                <a:cubicBezTo>
                  <a:pt x="1865827" y="1135608"/>
                  <a:pt x="1124383" y="1884831"/>
                  <a:pt x="190254" y="1980571"/>
                </a:cubicBezTo>
                <a:lnTo>
                  <a:pt x="0" y="1990267"/>
                </a:lnTo>
                <a:close/>
              </a:path>
            </a:pathLst>
          </a:custGeom>
          <a:solidFill>
            <a:srgbClr val="F5CDCE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F3F3353-78A1-F584-81A6-9513382DF18F}"/>
              </a:ext>
            </a:extLst>
          </p:cNvPr>
          <p:cNvSpPr/>
          <p:nvPr userDrawn="1"/>
        </p:nvSpPr>
        <p:spPr>
          <a:xfrm>
            <a:off x="1" y="1"/>
            <a:ext cx="1003449" cy="1013015"/>
          </a:xfrm>
          <a:custGeom>
            <a:avLst/>
            <a:gdLst>
              <a:gd name="connsiteX0" fmla="*/ 0 w 1003449"/>
              <a:gd name="connsiteY0" fmla="*/ 0 h 1013015"/>
              <a:gd name="connsiteX1" fmla="*/ 1003449 w 1003449"/>
              <a:gd name="connsiteY1" fmla="*/ 0 h 1013015"/>
              <a:gd name="connsiteX2" fmla="*/ 998306 w 1003449"/>
              <a:gd name="connsiteY2" fmla="*/ 100639 h 1013015"/>
              <a:gd name="connsiteX3" fmla="*/ 90663 w 1003449"/>
              <a:gd name="connsiteY3" fmla="*/ 1008380 h 1013015"/>
              <a:gd name="connsiteX4" fmla="*/ 0 w 1003449"/>
              <a:gd name="connsiteY4" fmla="*/ 1013015 h 101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3449" h="1013015">
                <a:moveTo>
                  <a:pt x="0" y="0"/>
                </a:moveTo>
                <a:lnTo>
                  <a:pt x="1003449" y="0"/>
                </a:lnTo>
                <a:lnTo>
                  <a:pt x="998306" y="100639"/>
                </a:lnTo>
                <a:cubicBezTo>
                  <a:pt x="949402" y="576784"/>
                  <a:pt x="566756" y="959471"/>
                  <a:pt x="90663" y="1008380"/>
                </a:cubicBezTo>
                <a:lnTo>
                  <a:pt x="0" y="101301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A846E-CBB1-9805-456D-0C0B89091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Image 2" descr="preencoded.png">
            <a:extLst>
              <a:ext uri="{FF2B5EF4-FFF2-40B4-BE49-F238E27FC236}">
                <a16:creationId xmlns:a16="http://schemas.microsoft.com/office/drawing/2014/main" id="{790E862E-398F-571C-EC2C-3D17164DE059}"/>
              </a:ext>
            </a:extLst>
          </p:cNvPr>
          <p:cNvSpPr/>
          <p:nvPr/>
        </p:nvSpPr>
        <p:spPr>
          <a:xfrm>
            <a:off x="1458332" y="590133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AB1DF8DE-0EED-2627-4B5E-266C0BC276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5338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5AE99EEE-38C4-CB2D-EEA0-8A2EB6F129E4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2900911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AA90F0AE-69F4-EBD3-AED1-81E98D34811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16484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F9E49243-B04A-D7AF-B4C7-8E1AE776F8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332057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4780DCD4-46DE-8C31-9F39-FC6E45FC1E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547629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6" name="Text Placeholder 51">
            <a:extLst>
              <a:ext uri="{FF2B5EF4-FFF2-40B4-BE49-F238E27FC236}">
                <a16:creationId xmlns:a16="http://schemas.microsoft.com/office/drawing/2014/main" id="{9FBDF935-4925-03EC-CBC9-1EBA90DF84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85338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51">
            <a:extLst>
              <a:ext uri="{FF2B5EF4-FFF2-40B4-BE49-F238E27FC236}">
                <a16:creationId xmlns:a16="http://schemas.microsoft.com/office/drawing/2014/main" id="{9BB76AA7-442D-54A7-D075-C67F4743896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00911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51">
            <a:extLst>
              <a:ext uri="{FF2B5EF4-FFF2-40B4-BE49-F238E27FC236}">
                <a16:creationId xmlns:a16="http://schemas.microsoft.com/office/drawing/2014/main" id="{9E419856-1586-F2D8-A1B4-F67FEE9839D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16484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51">
            <a:extLst>
              <a:ext uri="{FF2B5EF4-FFF2-40B4-BE49-F238E27FC236}">
                <a16:creationId xmlns:a16="http://schemas.microsoft.com/office/drawing/2014/main" id="{AED74DD2-EAE3-76BF-56B9-C04FCED1F2D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32057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51">
            <a:extLst>
              <a:ext uri="{FF2B5EF4-FFF2-40B4-BE49-F238E27FC236}">
                <a16:creationId xmlns:a16="http://schemas.microsoft.com/office/drawing/2014/main" id="{0A39AD48-2F98-C0C9-DE08-CED7EBF816B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47629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6BE61D7-B0A3-902B-4F58-727982880EF5}"/>
              </a:ext>
            </a:extLst>
          </p:cNvPr>
          <p:cNvCxnSpPr>
            <a:cxnSpLocks/>
          </p:cNvCxnSpPr>
          <p:nvPr userDrawn="1"/>
        </p:nvCxnSpPr>
        <p:spPr>
          <a:xfrm>
            <a:off x="739398" y="4187681"/>
            <a:ext cx="10812360" cy="0"/>
          </a:xfrm>
          <a:prstGeom prst="line">
            <a:avLst/>
          </a:prstGeom>
          <a:ln w="127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47572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Image 0" descr="preencoded.png">
            <a:extLst>
              <a:ext uri="{FF2B5EF4-FFF2-40B4-BE49-F238E27FC236}">
                <a16:creationId xmlns:a16="http://schemas.microsoft.com/office/drawing/2014/main" id="{CD2D664E-6702-6607-A37E-2E996144917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951C5737-DF7E-D671-AC74-9E488335BCA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 descr="preencoded.png">
            <a:extLst>
              <a:ext uri="{FF2B5EF4-FFF2-40B4-BE49-F238E27FC236}">
                <a16:creationId xmlns:a16="http://schemas.microsoft.com/office/drawing/2014/main" id="{B9036D42-A06F-E6EE-BB91-8BAF045198BE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 descr="preencoded.png">
            <a:extLst>
              <a:ext uri="{FF2B5EF4-FFF2-40B4-BE49-F238E27FC236}">
                <a16:creationId xmlns:a16="http://schemas.microsoft.com/office/drawing/2014/main" id="{86E0540C-3355-A50D-AC61-047B54B70C6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7764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503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4672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75411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263561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34440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3232" y="2743200"/>
            <a:ext cx="3328416" cy="3557016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 noChangeAspect="1"/>
          </p:cNvSpPr>
          <p:nvPr>
            <p:ph type="pic" sz="quarter" idx="23"/>
          </p:nvPr>
        </p:nvSpPr>
        <p:spPr>
          <a:xfrm>
            <a:off x="1911096" y="2258568"/>
            <a:ext cx="932688" cy="9326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92124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43984" y="2743200"/>
            <a:ext cx="3328416" cy="3557016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5641848" y="2258568"/>
            <a:ext cx="932688" cy="9326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22876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92440" y="2743200"/>
            <a:ext cx="3328416" cy="3557016"/>
          </a:xfrm>
          <a:noFill/>
          <a:ln w="12700">
            <a:solidFill>
              <a:schemeClr val="accent4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 noChangeAspect="1"/>
          </p:cNvSpPr>
          <p:nvPr>
            <p:ph type="pic" sz="quarter" idx="24"/>
          </p:nvPr>
        </p:nvSpPr>
        <p:spPr>
          <a:xfrm>
            <a:off x="9290304" y="2258568"/>
            <a:ext cx="932688" cy="932688"/>
          </a:xfrm>
          <a:prstGeom prst="ellipse">
            <a:avLst/>
          </a:prstGeom>
          <a:solidFill>
            <a:schemeClr val="accent4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71332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1685038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Image 2" descr="preencoded.png">
            <a:extLst>
              <a:ext uri="{FF2B5EF4-FFF2-40B4-BE49-F238E27FC236}">
                <a16:creationId xmlns:a16="http://schemas.microsoft.com/office/drawing/2014/main" id="{ABC388A2-FFC7-1A87-02FB-C97B50161FD3}"/>
              </a:ext>
            </a:extLst>
          </p:cNvPr>
          <p:cNvSpPr/>
          <p:nvPr/>
        </p:nvSpPr>
        <p:spPr>
          <a:xfrm>
            <a:off x="8758238" y="-14287"/>
            <a:ext cx="3433763" cy="3452812"/>
          </a:xfrm>
          <a:custGeom>
            <a:avLst/>
            <a:gdLst>
              <a:gd name="connsiteX0" fmla="*/ 3433763 w 3433763"/>
              <a:gd name="connsiteY0" fmla="*/ 0 h 3452812"/>
              <a:gd name="connsiteX1" fmla="*/ 3433763 w 3433763"/>
              <a:gd name="connsiteY1" fmla="*/ 3452813 h 3452812"/>
              <a:gd name="connsiteX2" fmla="*/ 0 w 3433763"/>
              <a:gd name="connsiteY2" fmla="*/ 3452813 h 3452812"/>
              <a:gd name="connsiteX3" fmla="*/ 3433763 w 3433763"/>
              <a:gd name="connsiteY3" fmla="*/ 0 h 345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52812">
                <a:moveTo>
                  <a:pt x="3433763" y="0"/>
                </a:moveTo>
                <a:lnTo>
                  <a:pt x="3433763" y="3452813"/>
                </a:lnTo>
                <a:lnTo>
                  <a:pt x="0" y="3452813"/>
                </a:lnTo>
                <a:cubicBezTo>
                  <a:pt x="0" y="1545912"/>
                  <a:pt x="1537383" y="0"/>
                  <a:pt x="3433763" y="0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Image 3" descr="preencoded.png">
            <a:extLst>
              <a:ext uri="{FF2B5EF4-FFF2-40B4-BE49-F238E27FC236}">
                <a16:creationId xmlns:a16="http://schemas.microsoft.com/office/drawing/2014/main" id="{D64C4994-B525-F4C0-B74F-D5E8296DFC43}"/>
              </a:ext>
            </a:extLst>
          </p:cNvPr>
          <p:cNvSpPr/>
          <p:nvPr/>
        </p:nvSpPr>
        <p:spPr>
          <a:xfrm>
            <a:off x="8758238" y="3438525"/>
            <a:ext cx="3433763" cy="3433762"/>
          </a:xfrm>
          <a:custGeom>
            <a:avLst/>
            <a:gdLst>
              <a:gd name="connsiteX0" fmla="*/ 0 w 3433763"/>
              <a:gd name="connsiteY0" fmla="*/ 0 h 3433762"/>
              <a:gd name="connsiteX1" fmla="*/ 3433763 w 3433763"/>
              <a:gd name="connsiteY1" fmla="*/ 0 h 3433762"/>
              <a:gd name="connsiteX2" fmla="*/ 3433763 w 3433763"/>
              <a:gd name="connsiteY2" fmla="*/ 3433763 h 3433762"/>
              <a:gd name="connsiteX3" fmla="*/ 0 w 3433763"/>
              <a:gd name="connsiteY3" fmla="*/ 0 h 343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33762">
                <a:moveTo>
                  <a:pt x="0" y="0"/>
                </a:moveTo>
                <a:lnTo>
                  <a:pt x="3433763" y="0"/>
                </a:lnTo>
                <a:lnTo>
                  <a:pt x="3433763" y="3433763"/>
                </a:lnTo>
                <a:cubicBezTo>
                  <a:pt x="1537383" y="3433763"/>
                  <a:pt x="0" y="18963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Image 4" descr="preencoded.png">
            <a:extLst>
              <a:ext uri="{FF2B5EF4-FFF2-40B4-BE49-F238E27FC236}">
                <a16:creationId xmlns:a16="http://schemas.microsoft.com/office/drawing/2014/main" id="{9019DA73-2516-F3D2-ECDB-620C90483DB3}"/>
              </a:ext>
            </a:extLst>
          </p:cNvPr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3" name="Image 7" descr="preencoded.png">
            <a:extLst>
              <a:ext uri="{FF2B5EF4-FFF2-40B4-BE49-F238E27FC236}">
                <a16:creationId xmlns:a16="http://schemas.microsoft.com/office/drawing/2014/main" id="{FEA70E9F-C506-413C-11EF-5915A2296643}"/>
              </a:ext>
            </a:extLst>
          </p:cNvPr>
          <p:cNvSpPr/>
          <p:nvPr/>
        </p:nvSpPr>
        <p:spPr>
          <a:xfrm flipV="1">
            <a:off x="-20086" y="4580051"/>
            <a:ext cx="2277948" cy="2277948"/>
          </a:xfrm>
          <a:custGeom>
            <a:avLst/>
            <a:gdLst>
              <a:gd name="connsiteX0" fmla="*/ 0 w 2277948"/>
              <a:gd name="connsiteY0" fmla="*/ 2277948 h 2277948"/>
              <a:gd name="connsiteX1" fmla="*/ 2277948 w 2277948"/>
              <a:gd name="connsiteY1" fmla="*/ 0 h 2277948"/>
              <a:gd name="connsiteX2" fmla="*/ 0 w 2277948"/>
              <a:gd name="connsiteY2" fmla="*/ 0 h 2277948"/>
              <a:gd name="connsiteX3" fmla="*/ 0 w 2277948"/>
              <a:gd name="connsiteY3" fmla="*/ 2277948 h 2277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77948" h="2277948">
                <a:moveTo>
                  <a:pt x="0" y="2277948"/>
                </a:moveTo>
                <a:cubicBezTo>
                  <a:pt x="1258034" y="2277948"/>
                  <a:pt x="2277948" y="1258034"/>
                  <a:pt x="2277948" y="0"/>
                </a:cubicBezTo>
                <a:lnTo>
                  <a:pt x="0" y="0"/>
                </a:lnTo>
                <a:lnTo>
                  <a:pt x="0" y="2277948"/>
                </a:lnTo>
                <a:close/>
              </a:path>
            </a:pathLst>
          </a:custGeom>
          <a:solidFill>
            <a:schemeClr val="accent4"/>
          </a:solidFill>
          <a:ln w="508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21" name="Image 2" descr="preencoded.png">
            <a:extLst>
              <a:ext uri="{FF2B5EF4-FFF2-40B4-BE49-F238E27FC236}">
                <a16:creationId xmlns:a16="http://schemas.microsoft.com/office/drawing/2014/main" id="{A8B7F1F1-806C-8D65-7340-220A0C4653C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991886" y="3441269"/>
            <a:ext cx="2200114" cy="2200114"/>
          </a:xfrm>
          <a:prstGeom prst="rect">
            <a:avLst/>
          </a:prstGeom>
        </p:spPr>
      </p:pic>
      <p:sp>
        <p:nvSpPr>
          <p:cNvPr id="54" name="Image 2" descr="preencoded.png">
            <a:extLst>
              <a:ext uri="{FF2B5EF4-FFF2-40B4-BE49-F238E27FC236}">
                <a16:creationId xmlns:a16="http://schemas.microsoft.com/office/drawing/2014/main" id="{F19C81EC-0322-58A2-C455-6E2C84D1E6E8}"/>
              </a:ext>
            </a:extLst>
          </p:cNvPr>
          <p:cNvSpPr/>
          <p:nvPr/>
        </p:nvSpPr>
        <p:spPr>
          <a:xfrm>
            <a:off x="1707959" y="5667616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8760" y="1883664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8760" y="2837688"/>
            <a:ext cx="5879592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F9FD95-086F-282B-820C-8CDAD4A6EEB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51904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1F750-031C-BDB7-BD7B-9CBE17406FDB}"/>
              </a:ext>
            </a:extLst>
          </p:cNvPr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 descr="preencoded.png">
            <a:extLst>
              <a:ext uri="{FF2B5EF4-FFF2-40B4-BE49-F238E27FC236}">
                <a16:creationId xmlns:a16="http://schemas.microsoft.com/office/drawing/2014/main" id="{FEB515B5-2D9F-58E1-6E3C-CCBF105D891E}"/>
              </a:ext>
            </a:extLst>
          </p:cNvPr>
          <p:cNvSpPr/>
          <p:nvPr userDrawn="1"/>
        </p:nvSpPr>
        <p:spPr>
          <a:xfrm>
            <a:off x="7538626" y="13142"/>
            <a:ext cx="4653374" cy="6831717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 descr="preencoded.png">
            <a:extLst>
              <a:ext uri="{FF2B5EF4-FFF2-40B4-BE49-F238E27FC236}">
                <a16:creationId xmlns:a16="http://schemas.microsoft.com/office/drawing/2014/main" id="{5CCFEDF9-5B69-87BA-8A33-35033DA4013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737234" y="-25041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1975104"/>
            <a:ext cx="4169664" cy="667512"/>
          </a:xfrm>
        </p:spPr>
        <p:txBody>
          <a:bodyPr tIns="0" anchor="ctr">
            <a:no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5336" y="2846832"/>
            <a:ext cx="4169664" cy="2176272"/>
          </a:xfrm>
        </p:spPr>
        <p:txBody>
          <a:bodyPr lIns="91440" tIns="0" rIns="91440" bIns="0">
            <a:noAutofit/>
          </a:bodyPr>
          <a:lstStyle>
            <a:lvl1pPr marL="0" indent="0" algn="l">
              <a:spcBef>
                <a:spcPts val="576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17803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mage 0" descr="preencoded.png">
            <a:extLst>
              <a:ext uri="{FF2B5EF4-FFF2-40B4-BE49-F238E27FC236}">
                <a16:creationId xmlns:a16="http://schemas.microsoft.com/office/drawing/2014/main" id="{8D5D10FF-3DE5-39CA-FA9A-29A09DC47BF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BFA89E6A-8342-AE30-45E0-BC1DFE3276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8309FA-889A-E2F2-1EDA-F872245F5FDF}"/>
              </a:ext>
            </a:extLst>
          </p:cNvPr>
          <p:cNvSpPr/>
          <p:nvPr userDrawn="1"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Image 5" descr="preencoded.png">
            <a:extLst>
              <a:ext uri="{FF2B5EF4-FFF2-40B4-BE49-F238E27FC236}">
                <a16:creationId xmlns:a16="http://schemas.microsoft.com/office/drawing/2014/main" id="{D9D7EB49-4BC9-040F-C4CC-5771C5FB312B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7" name="Image 6" descr="preencoded.png">
            <a:extLst>
              <a:ext uri="{FF2B5EF4-FFF2-40B4-BE49-F238E27FC236}">
                <a16:creationId xmlns:a16="http://schemas.microsoft.com/office/drawing/2014/main" id="{3CE04498-C285-EFB8-340C-1A064078152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8" name="Title 19">
            <a:extLst>
              <a:ext uri="{FF2B5EF4-FFF2-40B4-BE49-F238E27FC236}">
                <a16:creationId xmlns:a16="http://schemas.microsoft.com/office/drawing/2014/main" id="{9CBE0ADC-7FA0-F7E3-96EF-BBACB6A90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0F9C0517-D83A-CC55-35B8-B2F990C96D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CF8BFBBE-0EAE-B647-2648-A5FB0094BF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251726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C6B5F91-ABF5-D0B6-E43F-40CEDC3A6DF8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2D64F1-27B6-A1E5-4F44-A6029FAB307B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44847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626DE4B-D4E5-B36A-89FA-7C0E87AFC31D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243571-BE64-3777-F992-88FC43A60537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034222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FAE2CB-0EAD-E788-FCB7-FB12F6939199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77276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A6B609-D718-DB49-892F-7E49376CC913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28000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2/5/2023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43570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efaul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71771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1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16.xml"/><Relationship Id="rId21" Type="http://schemas.openxmlformats.org/officeDocument/2006/relationships/slideLayout" Target="../slideLayouts/slideLayout34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1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29.xml"/><Relationship Id="rId20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slideLayout" Target="../slideLayouts/slideLayout28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23.xml"/><Relationship Id="rId19" Type="http://schemas.openxmlformats.org/officeDocument/2006/relationships/slideLayout" Target="../slideLayouts/slideLayout32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Relationship Id="rId22" Type="http://schemas.openxmlformats.org/officeDocument/2006/relationships/slideLayout" Target="../slideLayouts/slideLayout3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Sunday, February 5,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42989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  <p:sldLayoutId id="2147483697" r:id="rId12"/>
    <p:sldLayoutId id="2147483698" r:id="rId13"/>
  </p:sldLayoutIdLst>
  <p:hf sldNum="0" hdr="0" ftr="0" dt="0"/>
  <p:txStyles>
    <p:titleStyle>
      <a:lvl1pPr algn="l" defTabSz="914400" rtl="0" eaLnBrk="1" latinLnBrk="0" hangingPunct="1">
        <a:lnSpc>
          <a:spcPct val="88000"/>
        </a:lnSpc>
        <a:spcBef>
          <a:spcPct val="0"/>
        </a:spcBef>
        <a:buNone/>
        <a:defRPr sz="4400" kern="1200" cap="none" spc="4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1792" y="457200"/>
            <a:ext cx="3200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5368" y="457200"/>
            <a:ext cx="98755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230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  <p:sldLayoutId id="2147483714" r:id="rId15"/>
    <p:sldLayoutId id="2147483715" r:id="rId16"/>
    <p:sldLayoutId id="2147483716" r:id="rId17"/>
    <p:sldLayoutId id="2147483717" r:id="rId18"/>
    <p:sldLayoutId id="2147483718" r:id="rId19"/>
    <p:sldLayoutId id="2147483719" r:id="rId20"/>
    <p:sldLayoutId id="2147483720" r:id="rId21"/>
    <p:sldLayoutId id="2147483721" r:id="rId22"/>
  </p:sldLayoutIdLst>
  <p:hf hd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44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6AE383-06A1-42D3-B1AF-CE22194F5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D70B90B-BED1-4715-9BFE-9622C47A2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520399-3325-52AE-3A0B-4D96B413E2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000" y="728663"/>
            <a:ext cx="5015638" cy="2795738"/>
          </a:xfrm>
        </p:spPr>
        <p:txBody>
          <a:bodyPr>
            <a:normAutofit/>
          </a:bodyPr>
          <a:lstStyle/>
          <a:p>
            <a:r>
              <a:rPr lang="en-US" dirty="0"/>
              <a:t>Pension Reform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2399BB-342C-4636-59F1-11139DEC3D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000" y="3830398"/>
            <a:ext cx="5015638" cy="2298939"/>
          </a:xfrm>
        </p:spPr>
        <p:txBody>
          <a:bodyPr>
            <a:normAutofit/>
          </a:bodyPr>
          <a:lstStyle/>
          <a:p>
            <a:r>
              <a:rPr lang="en-US" dirty="0"/>
              <a:t>Road Map to sustainability SVG NIS</a:t>
            </a:r>
          </a:p>
          <a:p>
            <a:r>
              <a:rPr lang="en-US" dirty="0"/>
              <a:t>Angie Williams-Jackson</a:t>
            </a:r>
          </a:p>
        </p:txBody>
      </p:sp>
      <p:pic>
        <p:nvPicPr>
          <p:cNvPr id="4" name="Picture 3" descr="A black umbrella over a piggybank">
            <a:extLst>
              <a:ext uri="{FF2B5EF4-FFF2-40B4-BE49-F238E27FC236}">
                <a16:creationId xmlns:a16="http://schemas.microsoft.com/office/drawing/2014/main" id="{7ABA67D0-F8FB-F3E9-6057-1A43FFC42A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05" r="16296"/>
          <a:stretch/>
        </p:blipFill>
        <p:spPr>
          <a:xfrm>
            <a:off x="6288276" y="10"/>
            <a:ext cx="5903725" cy="6857990"/>
          </a:xfrm>
          <a:custGeom>
            <a:avLst/>
            <a:gdLst/>
            <a:ahLst/>
            <a:cxnLst/>
            <a:rect l="l" t="t" r="r" b="b"/>
            <a:pathLst>
              <a:path w="5903725" h="6858000">
                <a:moveTo>
                  <a:pt x="17547" y="0"/>
                </a:moveTo>
                <a:lnTo>
                  <a:pt x="5903725" y="0"/>
                </a:lnTo>
                <a:lnTo>
                  <a:pt x="5903725" y="6858000"/>
                </a:lnTo>
                <a:lnTo>
                  <a:pt x="57217" y="6858000"/>
                </a:lnTo>
                <a:lnTo>
                  <a:pt x="57185" y="6699667"/>
                </a:lnTo>
                <a:cubicBezTo>
                  <a:pt x="57923" y="6526851"/>
                  <a:pt x="61039" y="6384211"/>
                  <a:pt x="67005" y="6279216"/>
                </a:cubicBezTo>
                <a:cubicBezTo>
                  <a:pt x="108514" y="5194623"/>
                  <a:pt x="-44577" y="788432"/>
                  <a:pt x="13203" y="4200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33155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8879B-2142-7CA4-3F10-F7F2FF8D7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US" dirty="0"/>
              <a:t>AGENDA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889A26-5FE1-CB48-3883-E91702D18F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9811774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96519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AF1C42-0E36-37B5-414F-89C625129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US" dirty="0"/>
              <a:t>WHY ARE WE HERE?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DF341B-D6F4-C940-444D-5704BF770E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744104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36285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30D63-FA84-8ECB-313B-777E8C049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SOCIAL SECURITY?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8F4F8-A0FD-26F3-6114-27793F5948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SECURITY BRINGS TOGETHER SOCIETY AND PROTECTION</a:t>
            </a:r>
          </a:p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 SUCH IT IS BASED ON SOLIDARITY, EQUITY AND UNIVERSALITY</a:t>
            </a:r>
          </a:p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DESIGNED TO ALLIVIATE POVERTY</a:t>
            </a:r>
          </a:p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PROGRAMME A SOCIETY PROVIDES TO PROVIDE PROTECTION TO INDIVIDUALS AND HOUSEHOLDS FROM LOSS OF INCOME DUE TO SICKNESS, DEATH, MATERNITY, INVALIDITY AND RETIREMENT</a:t>
            </a:r>
          </a:p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FUNDAMENTAL PILLARS IN SVG</a:t>
            </a:r>
          </a:p>
          <a:p>
            <a:pPr lvl="1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INSURANCE- NIS</a:t>
            </a:r>
          </a:p>
          <a:p>
            <a:pPr lvl="1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ASSISTANCE-GOVERNMENT</a:t>
            </a:r>
          </a:p>
        </p:txBody>
      </p:sp>
    </p:spTree>
    <p:extLst>
      <p:ext uri="{BB962C8B-B14F-4D97-AF65-F5344CB8AC3E}">
        <p14:creationId xmlns:p14="http://schemas.microsoft.com/office/powerpoint/2010/main" val="15205634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2E2836-9095-4D3C-85DB-A013CBD51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92B8916-626C-4C83-B808-82B7DF02C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14DAEE6D-D7E7-4E31-9E45-96B6E2F6E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4896809 h 6858000"/>
              <a:gd name="connsiteX3" fmla="*/ 12035397 w 12192000"/>
              <a:gd name="connsiteY3" fmla="*/ 5061653 h 6858000"/>
              <a:gd name="connsiteX4" fmla="*/ 9984875 w 12192000"/>
              <a:gd name="connsiteY4" fmla="*/ 6788992 h 6858000"/>
              <a:gd name="connsiteX5" fmla="*/ 9851219 w 12192000"/>
              <a:gd name="connsiteY5" fmla="*/ 6858000 h 6858000"/>
              <a:gd name="connsiteX6" fmla="*/ 3573504 w 12192000"/>
              <a:gd name="connsiteY6" fmla="*/ 6858000 h 6858000"/>
              <a:gd name="connsiteX7" fmla="*/ 3556746 w 12192000"/>
              <a:gd name="connsiteY7" fmla="*/ 6850756 h 6858000"/>
              <a:gd name="connsiteX8" fmla="*/ 3261231 w 12192000"/>
              <a:gd name="connsiteY8" fmla="*/ 6719645 h 6858000"/>
              <a:gd name="connsiteX9" fmla="*/ 956496 w 12192000"/>
              <a:gd name="connsiteY9" fmla="*/ 4131559 h 6858000"/>
              <a:gd name="connsiteX10" fmla="*/ 26515 w 12192000"/>
              <a:gd name="connsiteY10" fmla="*/ 2316866 h 6858000"/>
              <a:gd name="connsiteX11" fmla="*/ 0 w 12192000"/>
              <a:gd name="connsiteY11" fmla="*/ 2231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4896809"/>
                </a:lnTo>
                <a:lnTo>
                  <a:pt x="12035397" y="5061653"/>
                </a:lnTo>
                <a:cubicBezTo>
                  <a:pt x="11302532" y="5870430"/>
                  <a:pt x="10648639" y="6426464"/>
                  <a:pt x="9984875" y="6788992"/>
                </a:cubicBezTo>
                <a:lnTo>
                  <a:pt x="9851219" y="6858000"/>
                </a:lnTo>
                <a:lnTo>
                  <a:pt x="3573504" y="6858000"/>
                </a:lnTo>
                <a:lnTo>
                  <a:pt x="3556746" y="6850756"/>
                </a:lnTo>
                <a:cubicBezTo>
                  <a:pt x="3450765" y="6804314"/>
                  <a:pt x="3352207" y="6760084"/>
                  <a:pt x="3261231" y="6719645"/>
                </a:cubicBezTo>
                <a:cubicBezTo>
                  <a:pt x="2573854" y="6234379"/>
                  <a:pt x="1765175" y="5425602"/>
                  <a:pt x="956496" y="4131559"/>
                </a:cubicBezTo>
                <a:cubicBezTo>
                  <a:pt x="552156" y="3565416"/>
                  <a:pt x="238793" y="2958833"/>
                  <a:pt x="26515" y="2316866"/>
                </a:cubicBezTo>
                <a:lnTo>
                  <a:pt x="0" y="2231000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F21C4-7EEB-2834-99CD-B855CC6AC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1"/>
            <a:ext cx="3095626" cy="3238964"/>
          </a:xfrm>
        </p:spPr>
        <p:txBody>
          <a:bodyPr>
            <a:normAutofit/>
          </a:bodyPr>
          <a:lstStyle/>
          <a:p>
            <a:r>
              <a:rPr lang="en-US" sz="3200"/>
              <a:t>HOW IS THE NIS IMPORTANT TO YOU?</a:t>
            </a:r>
          </a:p>
        </p:txBody>
      </p:sp>
      <p:sp>
        <p:nvSpPr>
          <p:cNvPr id="14" name="Freeform 10">
            <a:extLst>
              <a:ext uri="{FF2B5EF4-FFF2-40B4-BE49-F238E27FC236}">
                <a16:creationId xmlns:a16="http://schemas.microsoft.com/office/drawing/2014/main" id="{5D976E54-F014-4833-9EB7-2588113E1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5824556">
            <a:off x="607106" y="4045531"/>
            <a:ext cx="2158648" cy="2020521"/>
          </a:xfrm>
          <a:custGeom>
            <a:avLst/>
            <a:gdLst>
              <a:gd name="T0" fmla="*/ 43 w 250"/>
              <a:gd name="T1" fmla="*/ 167 h 234"/>
              <a:gd name="T2" fmla="*/ 70 w 250"/>
              <a:gd name="T3" fmla="*/ 133 h 234"/>
              <a:gd name="T4" fmla="*/ 48 w 250"/>
              <a:gd name="T5" fmla="*/ 134 h 234"/>
              <a:gd name="T6" fmla="*/ 19 w 250"/>
              <a:gd name="T7" fmla="*/ 130 h 234"/>
              <a:gd name="T8" fmla="*/ 6 w 250"/>
              <a:gd name="T9" fmla="*/ 123 h 234"/>
              <a:gd name="T10" fmla="*/ 1 w 250"/>
              <a:gd name="T11" fmla="*/ 103 h 234"/>
              <a:gd name="T12" fmla="*/ 11 w 250"/>
              <a:gd name="T13" fmla="*/ 81 h 234"/>
              <a:gd name="T14" fmla="*/ 23 w 250"/>
              <a:gd name="T15" fmla="*/ 76 h 234"/>
              <a:gd name="T16" fmla="*/ 81 w 250"/>
              <a:gd name="T17" fmla="*/ 78 h 234"/>
              <a:gd name="T18" fmla="*/ 65 w 250"/>
              <a:gd name="T19" fmla="*/ 49 h 234"/>
              <a:gd name="T20" fmla="*/ 57 w 250"/>
              <a:gd name="T21" fmla="*/ 27 h 234"/>
              <a:gd name="T22" fmla="*/ 67 w 250"/>
              <a:gd name="T23" fmla="*/ 12 h 234"/>
              <a:gd name="T24" fmla="*/ 85 w 250"/>
              <a:gd name="T25" fmla="*/ 1 h 234"/>
              <a:gd name="T26" fmla="*/ 101 w 250"/>
              <a:gd name="T27" fmla="*/ 8 h 234"/>
              <a:gd name="T28" fmla="*/ 107 w 250"/>
              <a:gd name="T29" fmla="*/ 15 h 234"/>
              <a:gd name="T30" fmla="*/ 120 w 250"/>
              <a:gd name="T31" fmla="*/ 37 h 234"/>
              <a:gd name="T32" fmla="*/ 131 w 250"/>
              <a:gd name="T33" fmla="*/ 60 h 234"/>
              <a:gd name="T34" fmla="*/ 164 w 250"/>
              <a:gd name="T35" fmla="*/ 25 h 234"/>
              <a:gd name="T36" fmla="*/ 187 w 250"/>
              <a:gd name="T37" fmla="*/ 11 h 234"/>
              <a:gd name="T38" fmla="*/ 205 w 250"/>
              <a:gd name="T39" fmla="*/ 19 h 234"/>
              <a:gd name="T40" fmla="*/ 214 w 250"/>
              <a:gd name="T41" fmla="*/ 34 h 234"/>
              <a:gd name="T42" fmla="*/ 203 w 250"/>
              <a:gd name="T43" fmla="*/ 57 h 234"/>
              <a:gd name="T44" fmla="*/ 166 w 250"/>
              <a:gd name="T45" fmla="*/ 100 h 234"/>
              <a:gd name="T46" fmla="*/ 217 w 250"/>
              <a:gd name="T47" fmla="*/ 98 h 234"/>
              <a:gd name="T48" fmla="*/ 244 w 250"/>
              <a:gd name="T49" fmla="*/ 104 h 234"/>
              <a:gd name="T50" fmla="*/ 249 w 250"/>
              <a:gd name="T51" fmla="*/ 115 h 234"/>
              <a:gd name="T52" fmla="*/ 247 w 250"/>
              <a:gd name="T53" fmla="*/ 129 h 234"/>
              <a:gd name="T54" fmla="*/ 245 w 250"/>
              <a:gd name="T55" fmla="*/ 134 h 234"/>
              <a:gd name="T56" fmla="*/ 241 w 250"/>
              <a:gd name="T57" fmla="*/ 141 h 234"/>
              <a:gd name="T58" fmla="*/ 227 w 250"/>
              <a:gd name="T59" fmla="*/ 147 h 234"/>
              <a:gd name="T60" fmla="*/ 187 w 250"/>
              <a:gd name="T61" fmla="*/ 151 h 234"/>
              <a:gd name="T62" fmla="*/ 160 w 250"/>
              <a:gd name="T63" fmla="*/ 148 h 234"/>
              <a:gd name="T64" fmla="*/ 168 w 250"/>
              <a:gd name="T65" fmla="*/ 168 h 234"/>
              <a:gd name="T66" fmla="*/ 176 w 250"/>
              <a:gd name="T67" fmla="*/ 194 h 234"/>
              <a:gd name="T68" fmla="*/ 176 w 250"/>
              <a:gd name="T69" fmla="*/ 211 h 234"/>
              <a:gd name="T70" fmla="*/ 170 w 250"/>
              <a:gd name="T71" fmla="*/ 221 h 234"/>
              <a:gd name="T72" fmla="*/ 156 w 250"/>
              <a:gd name="T73" fmla="*/ 230 h 234"/>
              <a:gd name="T74" fmla="*/ 130 w 250"/>
              <a:gd name="T75" fmla="*/ 226 h 234"/>
              <a:gd name="T76" fmla="*/ 122 w 250"/>
              <a:gd name="T77" fmla="*/ 213 h 234"/>
              <a:gd name="T78" fmla="*/ 110 w 250"/>
              <a:gd name="T79" fmla="*/ 169 h 234"/>
              <a:gd name="T80" fmla="*/ 92 w 250"/>
              <a:gd name="T81" fmla="*/ 192 h 234"/>
              <a:gd name="T82" fmla="*/ 87 w 250"/>
              <a:gd name="T83" fmla="*/ 197 h 234"/>
              <a:gd name="T84" fmla="*/ 84 w 250"/>
              <a:gd name="T85" fmla="*/ 201 h 234"/>
              <a:gd name="T86" fmla="*/ 65 w 250"/>
              <a:gd name="T87" fmla="*/ 212 h 234"/>
              <a:gd name="T88" fmla="*/ 50 w 250"/>
              <a:gd name="T89" fmla="*/ 204 h 234"/>
              <a:gd name="T90" fmla="*/ 44 w 250"/>
              <a:gd name="T91" fmla="*/ 198 h 234"/>
              <a:gd name="T92" fmla="*/ 38 w 250"/>
              <a:gd name="T93" fmla="*/ 185 h 234"/>
              <a:gd name="T94" fmla="*/ 43 w 250"/>
              <a:gd name="T95" fmla="*/ 167 h 2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50" h="234">
                <a:moveTo>
                  <a:pt x="43" y="167"/>
                </a:moveTo>
                <a:cubicBezTo>
                  <a:pt x="70" y="133"/>
                  <a:pt x="70" y="133"/>
                  <a:pt x="70" y="133"/>
                </a:cubicBezTo>
                <a:cubicBezTo>
                  <a:pt x="60" y="134"/>
                  <a:pt x="61" y="134"/>
                  <a:pt x="48" y="134"/>
                </a:cubicBezTo>
                <a:cubicBezTo>
                  <a:pt x="34" y="133"/>
                  <a:pt x="24" y="132"/>
                  <a:pt x="19" y="130"/>
                </a:cubicBezTo>
                <a:cubicBezTo>
                  <a:pt x="13" y="128"/>
                  <a:pt x="9" y="126"/>
                  <a:pt x="6" y="123"/>
                </a:cubicBezTo>
                <a:cubicBezTo>
                  <a:pt x="1" y="119"/>
                  <a:pt x="0" y="112"/>
                  <a:pt x="1" y="103"/>
                </a:cubicBezTo>
                <a:cubicBezTo>
                  <a:pt x="2" y="93"/>
                  <a:pt x="6" y="86"/>
                  <a:pt x="11" y="81"/>
                </a:cubicBezTo>
                <a:cubicBezTo>
                  <a:pt x="15" y="77"/>
                  <a:pt x="18" y="76"/>
                  <a:pt x="23" y="76"/>
                </a:cubicBezTo>
                <a:cubicBezTo>
                  <a:pt x="81" y="78"/>
                  <a:pt x="81" y="78"/>
                  <a:pt x="81" y="78"/>
                </a:cubicBezTo>
                <a:cubicBezTo>
                  <a:pt x="65" y="49"/>
                  <a:pt x="65" y="49"/>
                  <a:pt x="65" y="49"/>
                </a:cubicBezTo>
                <a:cubicBezTo>
                  <a:pt x="58" y="40"/>
                  <a:pt x="56" y="33"/>
                  <a:pt x="57" y="27"/>
                </a:cubicBezTo>
                <a:cubicBezTo>
                  <a:pt x="58" y="21"/>
                  <a:pt x="62" y="16"/>
                  <a:pt x="67" y="12"/>
                </a:cubicBezTo>
                <a:cubicBezTo>
                  <a:pt x="74" y="6"/>
                  <a:pt x="80" y="2"/>
                  <a:pt x="85" y="1"/>
                </a:cubicBezTo>
                <a:cubicBezTo>
                  <a:pt x="90" y="0"/>
                  <a:pt x="95" y="2"/>
                  <a:pt x="101" y="8"/>
                </a:cubicBezTo>
                <a:cubicBezTo>
                  <a:pt x="104" y="11"/>
                  <a:pt x="106" y="13"/>
                  <a:pt x="107" y="15"/>
                </a:cubicBezTo>
                <a:cubicBezTo>
                  <a:pt x="110" y="19"/>
                  <a:pt x="112" y="20"/>
                  <a:pt x="120" y="37"/>
                </a:cubicBezTo>
                <a:cubicBezTo>
                  <a:pt x="129" y="55"/>
                  <a:pt x="128" y="51"/>
                  <a:pt x="131" y="60"/>
                </a:cubicBezTo>
                <a:cubicBezTo>
                  <a:pt x="164" y="25"/>
                  <a:pt x="164" y="25"/>
                  <a:pt x="164" y="25"/>
                </a:cubicBezTo>
                <a:cubicBezTo>
                  <a:pt x="173" y="16"/>
                  <a:pt x="180" y="11"/>
                  <a:pt x="187" y="11"/>
                </a:cubicBezTo>
                <a:cubicBezTo>
                  <a:pt x="193" y="10"/>
                  <a:pt x="200" y="13"/>
                  <a:pt x="205" y="19"/>
                </a:cubicBezTo>
                <a:cubicBezTo>
                  <a:pt x="210" y="24"/>
                  <a:pt x="213" y="29"/>
                  <a:pt x="214" y="34"/>
                </a:cubicBezTo>
                <a:cubicBezTo>
                  <a:pt x="214" y="39"/>
                  <a:pt x="211" y="47"/>
                  <a:pt x="203" y="57"/>
                </a:cubicBezTo>
                <a:cubicBezTo>
                  <a:pt x="166" y="100"/>
                  <a:pt x="166" y="100"/>
                  <a:pt x="166" y="100"/>
                </a:cubicBezTo>
                <a:cubicBezTo>
                  <a:pt x="217" y="98"/>
                  <a:pt x="217" y="98"/>
                  <a:pt x="217" y="98"/>
                </a:cubicBezTo>
                <a:cubicBezTo>
                  <a:pt x="229" y="96"/>
                  <a:pt x="238" y="98"/>
                  <a:pt x="244" y="104"/>
                </a:cubicBezTo>
                <a:cubicBezTo>
                  <a:pt x="247" y="107"/>
                  <a:pt x="249" y="111"/>
                  <a:pt x="249" y="115"/>
                </a:cubicBezTo>
                <a:cubicBezTo>
                  <a:pt x="250" y="120"/>
                  <a:pt x="249" y="124"/>
                  <a:pt x="247" y="129"/>
                </a:cubicBezTo>
                <a:cubicBezTo>
                  <a:pt x="247" y="130"/>
                  <a:pt x="246" y="132"/>
                  <a:pt x="245" y="134"/>
                </a:cubicBezTo>
                <a:cubicBezTo>
                  <a:pt x="244" y="137"/>
                  <a:pt x="243" y="140"/>
                  <a:pt x="241" y="141"/>
                </a:cubicBezTo>
                <a:cubicBezTo>
                  <a:pt x="239" y="144"/>
                  <a:pt x="234" y="146"/>
                  <a:pt x="227" y="147"/>
                </a:cubicBezTo>
                <a:cubicBezTo>
                  <a:pt x="221" y="149"/>
                  <a:pt x="207" y="150"/>
                  <a:pt x="187" y="151"/>
                </a:cubicBezTo>
                <a:cubicBezTo>
                  <a:pt x="175" y="152"/>
                  <a:pt x="161" y="148"/>
                  <a:pt x="160" y="148"/>
                </a:cubicBezTo>
                <a:cubicBezTo>
                  <a:pt x="161" y="151"/>
                  <a:pt x="165" y="161"/>
                  <a:pt x="168" y="168"/>
                </a:cubicBezTo>
                <a:cubicBezTo>
                  <a:pt x="168" y="171"/>
                  <a:pt x="173" y="181"/>
                  <a:pt x="176" y="194"/>
                </a:cubicBezTo>
                <a:cubicBezTo>
                  <a:pt x="179" y="206"/>
                  <a:pt x="176" y="203"/>
                  <a:pt x="176" y="211"/>
                </a:cubicBezTo>
                <a:cubicBezTo>
                  <a:pt x="176" y="214"/>
                  <a:pt x="174" y="217"/>
                  <a:pt x="170" y="221"/>
                </a:cubicBezTo>
                <a:cubicBezTo>
                  <a:pt x="166" y="226"/>
                  <a:pt x="161" y="228"/>
                  <a:pt x="156" y="230"/>
                </a:cubicBezTo>
                <a:cubicBezTo>
                  <a:pt x="147" y="234"/>
                  <a:pt x="137" y="233"/>
                  <a:pt x="130" y="226"/>
                </a:cubicBezTo>
                <a:cubicBezTo>
                  <a:pt x="127" y="223"/>
                  <a:pt x="125" y="219"/>
                  <a:pt x="122" y="213"/>
                </a:cubicBezTo>
                <a:cubicBezTo>
                  <a:pt x="118" y="188"/>
                  <a:pt x="117" y="189"/>
                  <a:pt x="110" y="169"/>
                </a:cubicBezTo>
                <a:cubicBezTo>
                  <a:pt x="92" y="192"/>
                  <a:pt x="92" y="192"/>
                  <a:pt x="92" y="192"/>
                </a:cubicBezTo>
                <a:cubicBezTo>
                  <a:pt x="90" y="193"/>
                  <a:pt x="88" y="195"/>
                  <a:pt x="87" y="197"/>
                </a:cubicBezTo>
                <a:cubicBezTo>
                  <a:pt x="86" y="198"/>
                  <a:pt x="85" y="200"/>
                  <a:pt x="84" y="201"/>
                </a:cubicBezTo>
                <a:cubicBezTo>
                  <a:pt x="76" y="209"/>
                  <a:pt x="70" y="212"/>
                  <a:pt x="65" y="212"/>
                </a:cubicBezTo>
                <a:cubicBezTo>
                  <a:pt x="60" y="211"/>
                  <a:pt x="55" y="209"/>
                  <a:pt x="50" y="204"/>
                </a:cubicBezTo>
                <a:cubicBezTo>
                  <a:pt x="50" y="203"/>
                  <a:pt x="48" y="202"/>
                  <a:pt x="44" y="198"/>
                </a:cubicBezTo>
                <a:cubicBezTo>
                  <a:pt x="41" y="195"/>
                  <a:pt x="39" y="191"/>
                  <a:pt x="38" y="185"/>
                </a:cubicBezTo>
                <a:cubicBezTo>
                  <a:pt x="37" y="179"/>
                  <a:pt x="39" y="173"/>
                  <a:pt x="43" y="16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25CB7-8E9A-780C-E786-15C7BCD537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8188" y="633600"/>
            <a:ext cx="6900137" cy="513537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900" dirty="0"/>
              <a:t>PROMOTE HUMAN DIGNITY AND HUMAN DEVELOPMENT</a:t>
            </a:r>
          </a:p>
          <a:p>
            <a:pPr>
              <a:lnSpc>
                <a:spcPct val="110000"/>
              </a:lnSpc>
            </a:pP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HUMAN DIGNITY</a:t>
            </a:r>
          </a:p>
          <a:p>
            <a:pPr lvl="1">
              <a:lnSpc>
                <a:spcPct val="110000"/>
              </a:lnSpc>
            </a:pPr>
            <a:r>
              <a:rPr lang="en-US" sz="1900" dirty="0"/>
              <a:t>INCOME REPLACEMENT PROGRAMME</a:t>
            </a:r>
          </a:p>
          <a:p>
            <a:pPr lvl="1">
              <a:lnSpc>
                <a:spcPct val="110000"/>
              </a:lnSpc>
            </a:pPr>
            <a:r>
              <a:rPr lang="en-US" sz="1900" dirty="0"/>
              <a:t>SAFETY NET FOR RETIREES</a:t>
            </a:r>
          </a:p>
          <a:p>
            <a:pPr lvl="1">
              <a:lnSpc>
                <a:spcPct val="110000"/>
              </a:lnSpc>
            </a:pPr>
            <a:r>
              <a:rPr lang="en-US" sz="1900" dirty="0"/>
              <a:t>ONLY SOURCE OF INCOME/BASIC RETIREMENT PILLAR</a:t>
            </a:r>
          </a:p>
          <a:p>
            <a:pPr>
              <a:lnSpc>
                <a:spcPct val="110000"/>
              </a:lnSpc>
            </a:pPr>
            <a:r>
              <a:rPr lang="en-US" sz="1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HUMAN DEVELOPMENT</a:t>
            </a:r>
          </a:p>
          <a:p>
            <a:pPr lvl="1">
              <a:lnSpc>
                <a:spcPct val="110000"/>
              </a:lnSpc>
            </a:pPr>
            <a:r>
              <a:rPr lang="en-US" sz="1900" dirty="0"/>
              <a:t>INVESTMENT IN ECONOMIC DEVELOPMENT FOR JOB CREATION</a:t>
            </a:r>
          </a:p>
          <a:p>
            <a:pPr lvl="1">
              <a:lnSpc>
                <a:spcPct val="110000"/>
              </a:lnSpc>
            </a:pPr>
            <a:r>
              <a:rPr lang="en-US" sz="1900" dirty="0"/>
              <a:t>INVESTMENT IN SOCIAL DEVELOPMENT THROUGH HEALTH, HOUSING, EDUCATION, POVERTY ALLEVIATION AND SOCIAL INCLUSION INITIAVES</a:t>
            </a:r>
          </a:p>
        </p:txBody>
      </p:sp>
    </p:spTree>
    <p:extLst>
      <p:ext uri="{BB962C8B-B14F-4D97-AF65-F5344CB8AC3E}">
        <p14:creationId xmlns:p14="http://schemas.microsoft.com/office/powerpoint/2010/main" val="1298741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FB0E95-9CAE-4968-A118-2B9F7C8BB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BBC371-361C-45F7-9235-C3252E336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635BDE-03A4-6624-7CC4-4D1F87875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681586"/>
          </a:xfrm>
        </p:spPr>
        <p:txBody>
          <a:bodyPr wrap="square">
            <a:normAutofit/>
          </a:bodyPr>
          <a:lstStyle/>
          <a:p>
            <a:r>
              <a:rPr lang="en-US" sz="3200"/>
              <a:t>HOW IS NIS IMPORTANT?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4172FA92-6FD3-495F-95A0-4FD85861D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" y="1734458"/>
            <a:ext cx="12191501" cy="5123544"/>
          </a:xfrm>
          <a:custGeom>
            <a:avLst/>
            <a:gdLst>
              <a:gd name="connsiteX0" fmla="*/ 9255953 w 12191501"/>
              <a:gd name="connsiteY0" fmla="*/ 0 h 4430825"/>
              <a:gd name="connsiteX1" fmla="*/ 10762189 w 12191501"/>
              <a:gd name="connsiteY1" fmla="*/ 67992 h 4430825"/>
              <a:gd name="connsiteX2" fmla="*/ 11364025 w 12191501"/>
              <a:gd name="connsiteY2" fmla="*/ 57486 h 4430825"/>
              <a:gd name="connsiteX3" fmla="*/ 12096632 w 12191501"/>
              <a:gd name="connsiteY3" fmla="*/ 44699 h 4430825"/>
              <a:gd name="connsiteX4" fmla="*/ 12191501 w 12191501"/>
              <a:gd name="connsiteY4" fmla="*/ 43042 h 4430825"/>
              <a:gd name="connsiteX5" fmla="*/ 12191501 w 12191501"/>
              <a:gd name="connsiteY5" fmla="*/ 4430825 h 4430825"/>
              <a:gd name="connsiteX6" fmla="*/ 0 w 12191501"/>
              <a:gd name="connsiteY6" fmla="*/ 4430825 h 4430825"/>
              <a:gd name="connsiteX7" fmla="*/ 10182 w 12191501"/>
              <a:gd name="connsiteY7" fmla="*/ 95053 h 4430825"/>
              <a:gd name="connsiteX8" fmla="*/ 70972 w 12191501"/>
              <a:gd name="connsiteY8" fmla="*/ 97164 h 4430825"/>
              <a:gd name="connsiteX9" fmla="*/ 1281624 w 12191501"/>
              <a:gd name="connsiteY9" fmla="*/ 139193 h 4430825"/>
              <a:gd name="connsiteX10" fmla="*/ 2485297 w 12191501"/>
              <a:gd name="connsiteY10" fmla="*/ 118183 h 4430825"/>
              <a:gd name="connsiteX11" fmla="*/ 3237591 w 12191501"/>
              <a:gd name="connsiteY11" fmla="*/ 105051 h 4430825"/>
              <a:gd name="connsiteX12" fmla="*/ 3989887 w 12191501"/>
              <a:gd name="connsiteY12" fmla="*/ 91920 h 4430825"/>
              <a:gd name="connsiteX13" fmla="*/ 9255953 w 12191501"/>
              <a:gd name="connsiteY13" fmla="*/ 0 h 4430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1501" h="4430825">
                <a:moveTo>
                  <a:pt x="9255953" y="0"/>
                </a:moveTo>
                <a:cubicBezTo>
                  <a:pt x="10762189" y="67992"/>
                  <a:pt x="10762189" y="67992"/>
                  <a:pt x="10762189" y="67992"/>
                </a:cubicBezTo>
                <a:cubicBezTo>
                  <a:pt x="11364025" y="57486"/>
                  <a:pt x="11364025" y="57486"/>
                  <a:pt x="11364025" y="57486"/>
                </a:cubicBezTo>
                <a:cubicBezTo>
                  <a:pt x="11589714" y="53547"/>
                  <a:pt x="11836561" y="49238"/>
                  <a:pt x="12096632" y="44699"/>
                </a:cubicBezTo>
                <a:lnTo>
                  <a:pt x="12191501" y="43042"/>
                </a:lnTo>
                <a:lnTo>
                  <a:pt x="12191501" y="4430825"/>
                </a:lnTo>
                <a:lnTo>
                  <a:pt x="0" y="4430825"/>
                </a:lnTo>
                <a:lnTo>
                  <a:pt x="10182" y="95053"/>
                </a:lnTo>
                <a:lnTo>
                  <a:pt x="70972" y="97164"/>
                </a:lnTo>
                <a:cubicBezTo>
                  <a:pt x="1281624" y="139193"/>
                  <a:pt x="1281624" y="139193"/>
                  <a:pt x="1281624" y="139193"/>
                </a:cubicBezTo>
                <a:cubicBezTo>
                  <a:pt x="2485297" y="118183"/>
                  <a:pt x="2485297" y="118183"/>
                  <a:pt x="2485297" y="118183"/>
                </a:cubicBezTo>
                <a:cubicBezTo>
                  <a:pt x="2786215" y="112930"/>
                  <a:pt x="2936672" y="110304"/>
                  <a:pt x="3237591" y="105051"/>
                </a:cubicBezTo>
                <a:cubicBezTo>
                  <a:pt x="3538508" y="99800"/>
                  <a:pt x="3839426" y="94546"/>
                  <a:pt x="3989887" y="91920"/>
                </a:cubicBezTo>
                <a:cubicBezTo>
                  <a:pt x="9255953" y="0"/>
                  <a:pt x="9255953" y="0"/>
                  <a:pt x="9255953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D48734-5677-2A93-9FD7-A4B62DE5C5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065123"/>
              </p:ext>
            </p:extLst>
          </p:nvPr>
        </p:nvGraphicFramePr>
        <p:xfrm>
          <a:off x="720725" y="2541588"/>
          <a:ext cx="10728325" cy="3587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5934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FB0E95-9CAE-4968-A118-2B9F7C8BB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BBC371-361C-45F7-9235-C3252E336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B5855A-315E-2282-78D6-D77F7C324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681586"/>
          </a:xfrm>
        </p:spPr>
        <p:txBody>
          <a:bodyPr wrap="square">
            <a:normAutofit/>
          </a:bodyPr>
          <a:lstStyle/>
          <a:p>
            <a:r>
              <a:rPr lang="en-US" sz="3200" dirty="0"/>
              <a:t>HOW IS THE NIS DESIGNED IN SVG AND THE CARIBBEAN?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4172FA92-6FD3-495F-95A0-4FD85861D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" y="1734458"/>
            <a:ext cx="12191501" cy="5123544"/>
          </a:xfrm>
          <a:custGeom>
            <a:avLst/>
            <a:gdLst>
              <a:gd name="connsiteX0" fmla="*/ 9255953 w 12191501"/>
              <a:gd name="connsiteY0" fmla="*/ 0 h 4430825"/>
              <a:gd name="connsiteX1" fmla="*/ 10762189 w 12191501"/>
              <a:gd name="connsiteY1" fmla="*/ 67992 h 4430825"/>
              <a:gd name="connsiteX2" fmla="*/ 11364025 w 12191501"/>
              <a:gd name="connsiteY2" fmla="*/ 57486 h 4430825"/>
              <a:gd name="connsiteX3" fmla="*/ 12096632 w 12191501"/>
              <a:gd name="connsiteY3" fmla="*/ 44699 h 4430825"/>
              <a:gd name="connsiteX4" fmla="*/ 12191501 w 12191501"/>
              <a:gd name="connsiteY4" fmla="*/ 43042 h 4430825"/>
              <a:gd name="connsiteX5" fmla="*/ 12191501 w 12191501"/>
              <a:gd name="connsiteY5" fmla="*/ 4430825 h 4430825"/>
              <a:gd name="connsiteX6" fmla="*/ 0 w 12191501"/>
              <a:gd name="connsiteY6" fmla="*/ 4430825 h 4430825"/>
              <a:gd name="connsiteX7" fmla="*/ 10182 w 12191501"/>
              <a:gd name="connsiteY7" fmla="*/ 95053 h 4430825"/>
              <a:gd name="connsiteX8" fmla="*/ 70972 w 12191501"/>
              <a:gd name="connsiteY8" fmla="*/ 97164 h 4430825"/>
              <a:gd name="connsiteX9" fmla="*/ 1281624 w 12191501"/>
              <a:gd name="connsiteY9" fmla="*/ 139193 h 4430825"/>
              <a:gd name="connsiteX10" fmla="*/ 2485297 w 12191501"/>
              <a:gd name="connsiteY10" fmla="*/ 118183 h 4430825"/>
              <a:gd name="connsiteX11" fmla="*/ 3237591 w 12191501"/>
              <a:gd name="connsiteY11" fmla="*/ 105051 h 4430825"/>
              <a:gd name="connsiteX12" fmla="*/ 3989887 w 12191501"/>
              <a:gd name="connsiteY12" fmla="*/ 91920 h 4430825"/>
              <a:gd name="connsiteX13" fmla="*/ 9255953 w 12191501"/>
              <a:gd name="connsiteY13" fmla="*/ 0 h 4430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1501" h="4430825">
                <a:moveTo>
                  <a:pt x="9255953" y="0"/>
                </a:moveTo>
                <a:cubicBezTo>
                  <a:pt x="10762189" y="67992"/>
                  <a:pt x="10762189" y="67992"/>
                  <a:pt x="10762189" y="67992"/>
                </a:cubicBezTo>
                <a:cubicBezTo>
                  <a:pt x="11364025" y="57486"/>
                  <a:pt x="11364025" y="57486"/>
                  <a:pt x="11364025" y="57486"/>
                </a:cubicBezTo>
                <a:cubicBezTo>
                  <a:pt x="11589714" y="53547"/>
                  <a:pt x="11836561" y="49238"/>
                  <a:pt x="12096632" y="44699"/>
                </a:cubicBezTo>
                <a:lnTo>
                  <a:pt x="12191501" y="43042"/>
                </a:lnTo>
                <a:lnTo>
                  <a:pt x="12191501" y="4430825"/>
                </a:lnTo>
                <a:lnTo>
                  <a:pt x="0" y="4430825"/>
                </a:lnTo>
                <a:lnTo>
                  <a:pt x="10182" y="95053"/>
                </a:lnTo>
                <a:lnTo>
                  <a:pt x="70972" y="97164"/>
                </a:lnTo>
                <a:cubicBezTo>
                  <a:pt x="1281624" y="139193"/>
                  <a:pt x="1281624" y="139193"/>
                  <a:pt x="1281624" y="139193"/>
                </a:cubicBezTo>
                <a:cubicBezTo>
                  <a:pt x="2485297" y="118183"/>
                  <a:pt x="2485297" y="118183"/>
                  <a:pt x="2485297" y="118183"/>
                </a:cubicBezTo>
                <a:cubicBezTo>
                  <a:pt x="2786215" y="112930"/>
                  <a:pt x="2936672" y="110304"/>
                  <a:pt x="3237591" y="105051"/>
                </a:cubicBezTo>
                <a:cubicBezTo>
                  <a:pt x="3538508" y="99800"/>
                  <a:pt x="3839426" y="94546"/>
                  <a:pt x="3989887" y="91920"/>
                </a:cubicBezTo>
                <a:cubicBezTo>
                  <a:pt x="9255953" y="0"/>
                  <a:pt x="9255953" y="0"/>
                  <a:pt x="9255953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B050F1-3D18-7FA4-7D12-2C9D85E251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9867739"/>
              </p:ext>
            </p:extLst>
          </p:nvPr>
        </p:nvGraphicFramePr>
        <p:xfrm>
          <a:off x="720725" y="2541588"/>
          <a:ext cx="10728325" cy="3587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17139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3CD2F9C-8D63-8447-BAD7-9AFFC15B9319}"/>
              </a:ext>
            </a:extLst>
          </p:cNvPr>
          <p:cNvSpPr txBox="1"/>
          <p:nvPr/>
        </p:nvSpPr>
        <p:spPr>
          <a:xfrm>
            <a:off x="1901602" y="306186"/>
            <a:ext cx="838883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000" b="1" dirty="0">
                <a:solidFill>
                  <a:schemeClr val="tx2"/>
                </a:solidFill>
                <a:latin typeface="Poppins" pitchFamily="2" charset="77"/>
                <a:cs typeface="Poppins" pitchFamily="2" charset="77"/>
              </a:rPr>
              <a:t>WHAT ARE THE POLICY PRIORITIES FOR NIS?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67A7AB4-1E04-944B-BD4F-5CEF5019F2D9}"/>
              </a:ext>
            </a:extLst>
          </p:cNvPr>
          <p:cNvSpPr/>
          <p:nvPr/>
        </p:nvSpPr>
        <p:spPr>
          <a:xfrm>
            <a:off x="762000" y="1419741"/>
            <a:ext cx="3062288" cy="2336800"/>
          </a:xfrm>
          <a:prstGeom prst="roundRect">
            <a:avLst>
              <a:gd name="adj" fmla="val 16522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Lato Light" panose="020F0502020204030203" pitchFamily="34" charset="0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35479EDA-49B2-4447-8B5B-C229DD058681}"/>
              </a:ext>
            </a:extLst>
          </p:cNvPr>
          <p:cNvSpPr/>
          <p:nvPr/>
        </p:nvSpPr>
        <p:spPr>
          <a:xfrm>
            <a:off x="1080294" y="1696601"/>
            <a:ext cx="2425700" cy="520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2"/>
              </a:solidFill>
              <a:latin typeface="Lato Light" panose="020F0502020204030203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3C98164-1142-CA44-A7B2-E889B1E03444}"/>
              </a:ext>
            </a:extLst>
          </p:cNvPr>
          <p:cNvSpPr txBox="1"/>
          <p:nvPr/>
        </p:nvSpPr>
        <p:spPr>
          <a:xfrm>
            <a:off x="1376068" y="1664564"/>
            <a:ext cx="1834156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1600" b="1" dirty="0">
                <a:solidFill>
                  <a:schemeClr val="tx2"/>
                </a:solidFill>
                <a:latin typeface="Poppins" pitchFamily="2" charset="77"/>
                <a:cs typeface="Poppins" pitchFamily="2" charset="77"/>
              </a:rPr>
              <a:t>FINANCIAL</a:t>
            </a:r>
          </a:p>
          <a:p>
            <a:pPr algn="ctr"/>
            <a:r>
              <a:rPr lang="en-US" sz="1600" b="1" dirty="0">
                <a:solidFill>
                  <a:schemeClr val="tx2"/>
                </a:solidFill>
                <a:latin typeface="Poppins" pitchFamily="2" charset="77"/>
                <a:cs typeface="Poppins" pitchFamily="2" charset="77"/>
              </a:rPr>
              <a:t>SUSTAINABILITY</a:t>
            </a:r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88116CA4-96D1-844C-9566-CCE42766F368}"/>
              </a:ext>
            </a:extLst>
          </p:cNvPr>
          <p:cNvSpPr/>
          <p:nvPr/>
        </p:nvSpPr>
        <p:spPr>
          <a:xfrm>
            <a:off x="4564856" y="1419741"/>
            <a:ext cx="3062288" cy="2336800"/>
          </a:xfrm>
          <a:prstGeom prst="roundRect">
            <a:avLst>
              <a:gd name="adj" fmla="val 16522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Lato Light" panose="020F0502020204030203" pitchFamily="34" charset="0"/>
            </a:endParaRPr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3048C2EB-44A3-F543-9541-CA85624BE91E}"/>
              </a:ext>
            </a:extLst>
          </p:cNvPr>
          <p:cNvSpPr/>
          <p:nvPr/>
        </p:nvSpPr>
        <p:spPr>
          <a:xfrm>
            <a:off x="4883149" y="1696601"/>
            <a:ext cx="2425700" cy="520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2"/>
              </a:solidFill>
              <a:latin typeface="Lato Light" panose="020F0502020204030203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DC4326A-7293-D441-9134-DB0DD82A6430}"/>
              </a:ext>
            </a:extLst>
          </p:cNvPr>
          <p:cNvSpPr txBox="1"/>
          <p:nvPr/>
        </p:nvSpPr>
        <p:spPr>
          <a:xfrm>
            <a:off x="5438608" y="1787674"/>
            <a:ext cx="1314784" cy="33855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1600" b="1" dirty="0">
                <a:solidFill>
                  <a:schemeClr val="tx2"/>
                </a:solidFill>
                <a:latin typeface="Poppins" pitchFamily="2" charset="77"/>
                <a:cs typeface="Poppins" pitchFamily="2" charset="77"/>
              </a:rPr>
              <a:t>COVERAGE</a:t>
            </a:r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BAC87F29-AD40-5B46-BAEB-791F7D813AB4}"/>
              </a:ext>
            </a:extLst>
          </p:cNvPr>
          <p:cNvSpPr/>
          <p:nvPr/>
        </p:nvSpPr>
        <p:spPr>
          <a:xfrm>
            <a:off x="8367714" y="1419741"/>
            <a:ext cx="3062288" cy="2336800"/>
          </a:xfrm>
          <a:prstGeom prst="roundRect">
            <a:avLst>
              <a:gd name="adj" fmla="val 16522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Lato Light" panose="020F0502020204030203" pitchFamily="34" charset="0"/>
            </a:endParaRPr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6DF4308D-25F2-4947-8045-E6CD7C920ACB}"/>
              </a:ext>
            </a:extLst>
          </p:cNvPr>
          <p:cNvSpPr/>
          <p:nvPr/>
        </p:nvSpPr>
        <p:spPr>
          <a:xfrm>
            <a:off x="8686007" y="1696601"/>
            <a:ext cx="2425700" cy="520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2"/>
              </a:solidFill>
              <a:latin typeface="Lato Light" panose="020F0502020204030203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FD06D02-70E5-1047-AC4C-184812402D85}"/>
              </a:ext>
            </a:extLst>
          </p:cNvPr>
          <p:cNvSpPr txBox="1"/>
          <p:nvPr/>
        </p:nvSpPr>
        <p:spPr>
          <a:xfrm>
            <a:off x="8801445" y="1787674"/>
            <a:ext cx="2194833" cy="33855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1600" b="1" dirty="0">
                <a:solidFill>
                  <a:schemeClr val="tx2"/>
                </a:solidFill>
                <a:latin typeface="Poppins" pitchFamily="2" charset="77"/>
                <a:cs typeface="Poppins" pitchFamily="2" charset="77"/>
              </a:rPr>
              <a:t>BENEFIT ADEQUACY</a:t>
            </a:r>
          </a:p>
        </p:txBody>
      </p:sp>
      <p:sp>
        <p:nvSpPr>
          <p:cNvPr id="39" name="Rounded Rectangle 38">
            <a:extLst>
              <a:ext uri="{FF2B5EF4-FFF2-40B4-BE49-F238E27FC236}">
                <a16:creationId xmlns:a16="http://schemas.microsoft.com/office/drawing/2014/main" id="{F780E226-0A88-8C4F-8DC6-6A59E7D045C0}"/>
              </a:ext>
            </a:extLst>
          </p:cNvPr>
          <p:cNvSpPr/>
          <p:nvPr/>
        </p:nvSpPr>
        <p:spPr>
          <a:xfrm>
            <a:off x="2663427" y="4140200"/>
            <a:ext cx="3062288" cy="2336800"/>
          </a:xfrm>
          <a:prstGeom prst="roundRect">
            <a:avLst>
              <a:gd name="adj" fmla="val 16522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Lato Light" panose="020F0502020204030203" pitchFamily="34" charset="0"/>
            </a:endParaRPr>
          </a:p>
        </p:txBody>
      </p:sp>
      <p:sp>
        <p:nvSpPr>
          <p:cNvPr id="40" name="Rounded Rectangle 39">
            <a:extLst>
              <a:ext uri="{FF2B5EF4-FFF2-40B4-BE49-F238E27FC236}">
                <a16:creationId xmlns:a16="http://schemas.microsoft.com/office/drawing/2014/main" id="{EF0DA068-C45D-E14A-A2F6-3268971F9CF3}"/>
              </a:ext>
            </a:extLst>
          </p:cNvPr>
          <p:cNvSpPr/>
          <p:nvPr/>
        </p:nvSpPr>
        <p:spPr>
          <a:xfrm>
            <a:off x="2981721" y="4417060"/>
            <a:ext cx="2425700" cy="520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2"/>
              </a:solidFill>
              <a:latin typeface="Lato Light" panose="020F0502020204030203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58A35E9-0ABE-B64F-820F-A4858595448D}"/>
              </a:ext>
            </a:extLst>
          </p:cNvPr>
          <p:cNvSpPr txBox="1"/>
          <p:nvPr/>
        </p:nvSpPr>
        <p:spPr>
          <a:xfrm>
            <a:off x="3232611" y="4385023"/>
            <a:ext cx="1923924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1600" b="1" dirty="0">
                <a:solidFill>
                  <a:schemeClr val="tx2"/>
                </a:solidFill>
                <a:latin typeface="Poppins" pitchFamily="2" charset="77"/>
                <a:cs typeface="Poppins" pitchFamily="2" charset="77"/>
              </a:rPr>
              <a:t>ADMINISTRATIVE</a:t>
            </a:r>
          </a:p>
          <a:p>
            <a:pPr algn="ctr"/>
            <a:r>
              <a:rPr lang="en-US" sz="1600" b="1" dirty="0">
                <a:solidFill>
                  <a:schemeClr val="tx2"/>
                </a:solidFill>
                <a:latin typeface="Poppins" pitchFamily="2" charset="77"/>
                <a:cs typeface="Poppins" pitchFamily="2" charset="77"/>
              </a:rPr>
              <a:t>EFFICIENCY</a:t>
            </a: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97EE5DB6-D0E0-AB40-9C2F-B4A91A0CB3B3}"/>
              </a:ext>
            </a:extLst>
          </p:cNvPr>
          <p:cNvSpPr/>
          <p:nvPr/>
        </p:nvSpPr>
        <p:spPr>
          <a:xfrm>
            <a:off x="6466285" y="4140200"/>
            <a:ext cx="3062288" cy="2336800"/>
          </a:xfrm>
          <a:prstGeom prst="roundRect">
            <a:avLst>
              <a:gd name="adj" fmla="val 16522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Lato Light" panose="020F0502020204030203" pitchFamily="34" charset="0"/>
            </a:endParaRPr>
          </a:p>
        </p:txBody>
      </p:sp>
      <p:sp>
        <p:nvSpPr>
          <p:cNvPr id="37" name="Rounded Rectangle 36">
            <a:extLst>
              <a:ext uri="{FF2B5EF4-FFF2-40B4-BE49-F238E27FC236}">
                <a16:creationId xmlns:a16="http://schemas.microsoft.com/office/drawing/2014/main" id="{5B238157-1360-8342-BDE2-F8C4FD517D56}"/>
              </a:ext>
            </a:extLst>
          </p:cNvPr>
          <p:cNvSpPr/>
          <p:nvPr/>
        </p:nvSpPr>
        <p:spPr>
          <a:xfrm>
            <a:off x="6784579" y="4417060"/>
            <a:ext cx="2425700" cy="520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2"/>
              </a:solidFill>
              <a:latin typeface="Lato Light" panose="020F0502020204030203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9C4A02D-B271-F546-B2B7-47D3C554DC86}"/>
              </a:ext>
            </a:extLst>
          </p:cNvPr>
          <p:cNvSpPr txBox="1"/>
          <p:nvPr/>
        </p:nvSpPr>
        <p:spPr>
          <a:xfrm>
            <a:off x="7186152" y="4385023"/>
            <a:ext cx="1622560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1600" b="1" dirty="0">
                <a:solidFill>
                  <a:schemeClr val="tx2"/>
                </a:solidFill>
                <a:latin typeface="Poppins" pitchFamily="2" charset="77"/>
                <a:cs typeface="Poppins" pitchFamily="2" charset="77"/>
              </a:rPr>
              <a:t>CORPORATE </a:t>
            </a:r>
          </a:p>
          <a:p>
            <a:pPr algn="ctr"/>
            <a:r>
              <a:rPr lang="en-US" sz="1600" b="1" dirty="0">
                <a:solidFill>
                  <a:schemeClr val="tx2"/>
                </a:solidFill>
                <a:latin typeface="Poppins" pitchFamily="2" charset="77"/>
                <a:cs typeface="Poppins" pitchFamily="2" charset="77"/>
              </a:rPr>
              <a:t>GOVERNANCE</a:t>
            </a:r>
          </a:p>
        </p:txBody>
      </p:sp>
      <p:sp>
        <p:nvSpPr>
          <p:cNvPr id="42" name="Subtitle 2">
            <a:extLst>
              <a:ext uri="{FF2B5EF4-FFF2-40B4-BE49-F238E27FC236}">
                <a16:creationId xmlns:a16="http://schemas.microsoft.com/office/drawing/2014/main" id="{68484AF0-C3D0-B94C-9CB4-A0651F55CC7C}"/>
              </a:ext>
            </a:extLst>
          </p:cNvPr>
          <p:cNvSpPr txBox="1">
            <a:spLocks/>
          </p:cNvSpPr>
          <p:nvPr/>
        </p:nvSpPr>
        <p:spPr>
          <a:xfrm>
            <a:off x="1080294" y="2414456"/>
            <a:ext cx="2425700" cy="969496"/>
          </a:xfrm>
          <a:prstGeom prst="rect">
            <a:avLst/>
          </a:prstGeom>
        </p:spPr>
        <p:txBody>
          <a:bodyPr vert="horz" wrap="square" lIns="45720" tIns="22860" rIns="45720" bIns="22860" rtlCol="0" anchor="t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750"/>
              </a:lnSpc>
            </a:pPr>
            <a:r>
              <a:rPr lang="en-US" sz="1600" dirty="0">
                <a:solidFill>
                  <a:schemeClr val="tx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To ensure the income protection system is financially and actuarially sound</a:t>
            </a:r>
          </a:p>
        </p:txBody>
      </p:sp>
      <p:sp>
        <p:nvSpPr>
          <p:cNvPr id="43" name="Subtitle 2">
            <a:extLst>
              <a:ext uri="{FF2B5EF4-FFF2-40B4-BE49-F238E27FC236}">
                <a16:creationId xmlns:a16="http://schemas.microsoft.com/office/drawing/2014/main" id="{C96A6D87-4009-4444-9774-CFFFBEBEFBD5}"/>
              </a:ext>
            </a:extLst>
          </p:cNvPr>
          <p:cNvSpPr txBox="1">
            <a:spLocks/>
          </p:cNvSpPr>
          <p:nvPr/>
        </p:nvSpPr>
        <p:spPr>
          <a:xfrm>
            <a:off x="4883149" y="2414456"/>
            <a:ext cx="2425700" cy="507831"/>
          </a:xfrm>
          <a:prstGeom prst="rect">
            <a:avLst/>
          </a:prstGeom>
        </p:spPr>
        <p:txBody>
          <a:bodyPr vert="horz" wrap="square" lIns="45720" tIns="22860" rIns="45720" bIns="22860" rtlCol="0" anchor="t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750"/>
              </a:lnSpc>
            </a:pPr>
            <a:r>
              <a:rPr lang="en-US" sz="1600" dirty="0">
                <a:solidFill>
                  <a:schemeClr val="tx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To ensure coverage for all categories of workers</a:t>
            </a:r>
          </a:p>
        </p:txBody>
      </p:sp>
      <p:sp>
        <p:nvSpPr>
          <p:cNvPr id="44" name="Subtitle 2">
            <a:extLst>
              <a:ext uri="{FF2B5EF4-FFF2-40B4-BE49-F238E27FC236}">
                <a16:creationId xmlns:a16="http://schemas.microsoft.com/office/drawing/2014/main" id="{9DEE34F2-1130-0C40-A624-AA3F3A91F204}"/>
              </a:ext>
            </a:extLst>
          </p:cNvPr>
          <p:cNvSpPr txBox="1">
            <a:spLocks/>
          </p:cNvSpPr>
          <p:nvPr/>
        </p:nvSpPr>
        <p:spPr>
          <a:xfrm>
            <a:off x="8686007" y="2414456"/>
            <a:ext cx="2425700" cy="738664"/>
          </a:xfrm>
          <a:prstGeom prst="rect">
            <a:avLst/>
          </a:prstGeom>
        </p:spPr>
        <p:txBody>
          <a:bodyPr vert="horz" wrap="square" lIns="45720" tIns="22860" rIns="45720" bIns="22860" rtlCol="0" anchor="t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750"/>
              </a:lnSpc>
            </a:pPr>
            <a:r>
              <a:rPr lang="en-US" sz="1600" dirty="0">
                <a:solidFill>
                  <a:schemeClr val="tx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To ensure a dignified benefit to all beneficiaries  </a:t>
            </a:r>
          </a:p>
        </p:txBody>
      </p:sp>
      <p:sp>
        <p:nvSpPr>
          <p:cNvPr id="45" name="Subtitle 2">
            <a:extLst>
              <a:ext uri="{FF2B5EF4-FFF2-40B4-BE49-F238E27FC236}">
                <a16:creationId xmlns:a16="http://schemas.microsoft.com/office/drawing/2014/main" id="{C04F392F-93BE-C044-814C-0CE2B426C8E0}"/>
              </a:ext>
            </a:extLst>
          </p:cNvPr>
          <p:cNvSpPr txBox="1">
            <a:spLocks/>
          </p:cNvSpPr>
          <p:nvPr/>
        </p:nvSpPr>
        <p:spPr>
          <a:xfrm>
            <a:off x="6784579" y="5134916"/>
            <a:ext cx="2425700" cy="969496"/>
          </a:xfrm>
          <a:prstGeom prst="rect">
            <a:avLst/>
          </a:prstGeom>
        </p:spPr>
        <p:txBody>
          <a:bodyPr vert="horz" wrap="square" lIns="45720" tIns="22860" rIns="45720" bIns="22860" rtlCol="0" anchor="t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750"/>
              </a:lnSpc>
            </a:pPr>
            <a:r>
              <a:rPr lang="en-US" sz="1600" dirty="0">
                <a:solidFill>
                  <a:schemeClr val="tx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To ensure compliance with legislations and promote transparency and good governance.</a:t>
            </a:r>
          </a:p>
        </p:txBody>
      </p:sp>
      <p:sp>
        <p:nvSpPr>
          <p:cNvPr id="46" name="Subtitle 2">
            <a:extLst>
              <a:ext uri="{FF2B5EF4-FFF2-40B4-BE49-F238E27FC236}">
                <a16:creationId xmlns:a16="http://schemas.microsoft.com/office/drawing/2014/main" id="{99B1584F-5E50-0F4D-8A35-7EAEDD0EB57F}"/>
              </a:ext>
            </a:extLst>
          </p:cNvPr>
          <p:cNvSpPr txBox="1">
            <a:spLocks/>
          </p:cNvSpPr>
          <p:nvPr/>
        </p:nvSpPr>
        <p:spPr>
          <a:xfrm>
            <a:off x="2981721" y="5134916"/>
            <a:ext cx="2425700" cy="969496"/>
          </a:xfrm>
          <a:prstGeom prst="rect">
            <a:avLst/>
          </a:prstGeom>
        </p:spPr>
        <p:txBody>
          <a:bodyPr vert="horz" wrap="square" lIns="45720" tIns="22860" rIns="45720" bIns="22860" rtlCol="0" anchor="t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750"/>
              </a:lnSpc>
            </a:pPr>
            <a:r>
              <a:rPr lang="en-US" sz="1600" dirty="0">
                <a:solidFill>
                  <a:schemeClr val="tx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To ensure prudence and efficiency in registration, collection of contribution and payment of benefits</a:t>
            </a:r>
          </a:p>
        </p:txBody>
      </p:sp>
    </p:spTree>
    <p:extLst>
      <p:ext uri="{BB962C8B-B14F-4D97-AF65-F5344CB8AC3E}">
        <p14:creationId xmlns:p14="http://schemas.microsoft.com/office/powerpoint/2010/main" val="3123633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DC9D-2785-6F8A-7E6F-BFEE344B5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THE CURRENT FINANCIAL EXPERIENCE OF THE NIS?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822D4-225E-36EF-FF05-00D0416D72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TOTAL EXPENDITURE IS GROWING FASTER THAN TOTAL INCOME</a:t>
            </a:r>
          </a:p>
          <a:p>
            <a:r>
              <a:rPr lang="en-US" dirty="0"/>
              <a:t>THE EXPENDITURE RATE (13%) EXCEEDED THE CONTRIBUTION RATE OF (10%)</a:t>
            </a:r>
          </a:p>
          <a:p>
            <a:r>
              <a:rPr lang="en-US" dirty="0"/>
              <a:t>IN 2021 THE NIS USED A PROPORTION OF RESERVES TO MEET TOTAL EXPENDITURE</a:t>
            </a:r>
          </a:p>
          <a:p>
            <a:r>
              <a:rPr lang="en-US" dirty="0"/>
              <a:t>THE RESERVES THAT IS SET ASSIDE TO MEET FUTURE EXPENSES IS DECLINING AS BENEFITS RAPIDLY INCREASE</a:t>
            </a:r>
          </a:p>
        </p:txBody>
      </p:sp>
    </p:spTree>
    <p:extLst>
      <p:ext uri="{BB962C8B-B14F-4D97-AF65-F5344CB8AC3E}">
        <p14:creationId xmlns:p14="http://schemas.microsoft.com/office/powerpoint/2010/main" val="4057997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00983D2-6CCD-8DA1-1CFB-895AEECF6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NIS’ FINANCIAL EXPERIENCE?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E7BA5A-E4E2-A858-71CF-79C3C1C5F9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CONTRIBUTORS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E8D566B8-3A4B-7C45-3166-A88C2F100F6C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076437096"/>
              </p:ext>
            </p:extLst>
          </p:nvPr>
        </p:nvGraphicFramePr>
        <p:xfrm>
          <a:off x="720725" y="2557785"/>
          <a:ext cx="5039001" cy="328145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4186">
                  <a:extLst>
                    <a:ext uri="{9D8B030D-6E8A-4147-A177-3AD203B41FA5}">
                      <a16:colId xmlns:a16="http://schemas.microsoft.com/office/drawing/2014/main" val="2223383988"/>
                    </a:ext>
                  </a:extLst>
                </a:gridCol>
                <a:gridCol w="1207389">
                  <a:extLst>
                    <a:ext uri="{9D8B030D-6E8A-4147-A177-3AD203B41FA5}">
                      <a16:colId xmlns:a16="http://schemas.microsoft.com/office/drawing/2014/main" val="838442837"/>
                    </a:ext>
                  </a:extLst>
                </a:gridCol>
                <a:gridCol w="1305951">
                  <a:extLst>
                    <a:ext uri="{9D8B030D-6E8A-4147-A177-3AD203B41FA5}">
                      <a16:colId xmlns:a16="http://schemas.microsoft.com/office/drawing/2014/main" val="2026390851"/>
                    </a:ext>
                  </a:extLst>
                </a:gridCol>
                <a:gridCol w="1441475">
                  <a:extLst>
                    <a:ext uri="{9D8B030D-6E8A-4147-A177-3AD203B41FA5}">
                      <a16:colId xmlns:a16="http://schemas.microsoft.com/office/drawing/2014/main" val="1722202032"/>
                    </a:ext>
                  </a:extLst>
                </a:gridCol>
              </a:tblGrid>
              <a:tr h="929236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YEARS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CONTRIBUTION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CONTRIBUTORS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AVG. MONTHLY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100957049"/>
                  </a:ext>
                </a:extLst>
              </a:tr>
              <a:tr h="47044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2000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$6.5M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30,385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$14,374.00 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999423970"/>
                  </a:ext>
                </a:extLst>
              </a:tr>
              <a:tr h="47044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2010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$25.5M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36,212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$21,003.00 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587117971"/>
                  </a:ext>
                </a:extLst>
              </a:tr>
              <a:tr h="47044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2020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effectLst/>
                        </a:rPr>
                        <a:t>$67.0M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43,459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$23,958.00 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27293693"/>
                  </a:ext>
                </a:extLst>
              </a:tr>
              <a:tr h="47044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2021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effectLst/>
                        </a:rPr>
                        <a:t>$68.2M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41,521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$24,419.00 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405605759"/>
                  </a:ext>
                </a:extLst>
              </a:tr>
              <a:tr h="47044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2022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effectLst/>
                        </a:rPr>
                        <a:t>$73.4M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43,307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effectLst/>
                        </a:rPr>
                        <a:t>$25,091.00 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4101612923"/>
                  </a:ext>
                </a:extLst>
              </a:tr>
            </a:tbl>
          </a:graphicData>
        </a:graphic>
      </p:graphicFrame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D65F1B9-3BB3-1C91-77CE-CE5EF5ED7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PENSIONERS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9B1E9B54-137A-554C-E21B-3FB3C31C9C31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620603282"/>
              </p:ext>
            </p:extLst>
          </p:nvPr>
        </p:nvGraphicFramePr>
        <p:xfrm>
          <a:off x="6502400" y="2494723"/>
          <a:ext cx="4914900" cy="328145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17600">
                  <a:extLst>
                    <a:ext uri="{9D8B030D-6E8A-4147-A177-3AD203B41FA5}">
                      <a16:colId xmlns:a16="http://schemas.microsoft.com/office/drawing/2014/main" val="559593669"/>
                    </a:ext>
                  </a:extLst>
                </a:gridCol>
                <a:gridCol w="1117600">
                  <a:extLst>
                    <a:ext uri="{9D8B030D-6E8A-4147-A177-3AD203B41FA5}">
                      <a16:colId xmlns:a16="http://schemas.microsoft.com/office/drawing/2014/main" val="171945891"/>
                    </a:ext>
                  </a:extLst>
                </a:gridCol>
                <a:gridCol w="1193800">
                  <a:extLst>
                    <a:ext uri="{9D8B030D-6E8A-4147-A177-3AD203B41FA5}">
                      <a16:colId xmlns:a16="http://schemas.microsoft.com/office/drawing/2014/main" val="798552626"/>
                    </a:ext>
                  </a:extLst>
                </a:gridCol>
                <a:gridCol w="1485900">
                  <a:extLst>
                    <a:ext uri="{9D8B030D-6E8A-4147-A177-3AD203B41FA5}">
                      <a16:colId xmlns:a16="http://schemas.microsoft.com/office/drawing/2014/main" val="391224890"/>
                    </a:ext>
                  </a:extLst>
                </a:gridCol>
              </a:tblGrid>
              <a:tr h="92923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YEARS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PENSION ($)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# OF PENSIONERS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AVG WEEKLY PENSIONS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051796133"/>
                  </a:ext>
                </a:extLst>
              </a:tr>
              <a:tr h="47044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2000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$6.5M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2954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$44.27 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533948772"/>
                  </a:ext>
                </a:extLst>
              </a:tr>
              <a:tr h="47044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2010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effectLst/>
                        </a:rPr>
                        <a:t>$25.5M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5692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$93.50 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827054996"/>
                  </a:ext>
                </a:extLst>
              </a:tr>
              <a:tr h="47044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2020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$65.0M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8728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$156.20 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3480833778"/>
                  </a:ext>
                </a:extLst>
              </a:tr>
              <a:tr h="47044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2021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$75.0M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9140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$161.14 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4225697705"/>
                  </a:ext>
                </a:extLst>
              </a:tr>
              <a:tr h="47044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2022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$77.0M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>
                          <a:effectLst/>
                        </a:rPr>
                        <a:t>9383</a:t>
                      </a:r>
                      <a:endParaRPr lang="en-US" sz="1200" b="0" i="0" u="none" strike="noStrike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200" u="none" strike="noStrike" dirty="0">
                          <a:effectLst/>
                        </a:rPr>
                        <a:t>$162.19 </a:t>
                      </a:r>
                      <a:endParaRPr lang="en-US" sz="1200" b="0" i="0" u="none" strike="noStrike" dirty="0">
                        <a:solidFill>
                          <a:srgbClr val="000000"/>
                        </a:solidFill>
                        <a:effectLst/>
                        <a:latin typeface="Garamond" panose="02020404030301010803" pitchFamily="18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41636945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64903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5DDDC5F4-6A8D-0B51-BBD7-A9825FB3F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</p:spPr>
        <p:txBody>
          <a:bodyPr anchor="t">
            <a:normAutofit/>
          </a:bodyPr>
          <a:lstStyle/>
          <a:p>
            <a:r>
              <a:rPr lang="en-US" dirty="0"/>
              <a:t>WHAT IS THE NIS’ FINANCIAL EXPERIENCE?</a:t>
            </a:r>
            <a:endParaRPr lang="en-VC" dirty="0"/>
          </a:p>
        </p:txBody>
      </p:sp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42CFF79A-C7BE-E8D6-45E0-1E8C5952AE1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607047" y="2103120"/>
            <a:ext cx="6984001" cy="4434840"/>
          </a:xfrm>
          <a:noFill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73ECEA-BB71-BC0D-EDC6-19B00464C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5368" y="457200"/>
            <a:ext cx="987552" cy="274320"/>
          </a:xfrm>
        </p:spPr>
        <p:txBody>
          <a:bodyPr anchor="ctr">
            <a:normAutofit fontScale="25000" lnSpcReduction="20000"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4083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435">
            <a:extLst>
              <a:ext uri="{FF2B5EF4-FFF2-40B4-BE49-F238E27FC236}">
                <a16:creationId xmlns:a16="http://schemas.microsoft.com/office/drawing/2014/main" id="{EAC5AD6F-4DE2-B042-AC3E-51C8412E21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35797" y="3703683"/>
            <a:ext cx="755374" cy="618031"/>
          </a:xfrm>
          <a:custGeom>
            <a:avLst/>
            <a:gdLst>
              <a:gd name="T0" fmla="*/ 0 w 1211"/>
              <a:gd name="T1" fmla="*/ 991 h 992"/>
              <a:gd name="T2" fmla="*/ 1210 w 1211"/>
              <a:gd name="T3" fmla="*/ 991 h 992"/>
              <a:gd name="T4" fmla="*/ 1210 w 1211"/>
              <a:gd name="T5" fmla="*/ 0 h 992"/>
              <a:gd name="T6" fmla="*/ 0 w 1211"/>
              <a:gd name="T7" fmla="*/ 0 h 992"/>
              <a:gd name="T8" fmla="*/ 0 w 1211"/>
              <a:gd name="T9" fmla="*/ 991 h 9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11" h="992">
                <a:moveTo>
                  <a:pt x="0" y="991"/>
                </a:moveTo>
                <a:lnTo>
                  <a:pt x="1210" y="991"/>
                </a:lnTo>
                <a:lnTo>
                  <a:pt x="1210" y="0"/>
                </a:lnTo>
                <a:lnTo>
                  <a:pt x="0" y="0"/>
                </a:lnTo>
                <a:lnTo>
                  <a:pt x="0" y="991"/>
                </a:lnTo>
              </a:path>
            </a:pathLst>
          </a:custGeom>
          <a:solidFill>
            <a:schemeClr val="tx1">
              <a:lumMod val="20000"/>
              <a:lumOff val="8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19" name="Freeform 436">
            <a:extLst>
              <a:ext uri="{FF2B5EF4-FFF2-40B4-BE49-F238E27FC236}">
                <a16:creationId xmlns:a16="http://schemas.microsoft.com/office/drawing/2014/main" id="{09EE4655-4200-114D-9818-2354227C56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0" y="3703683"/>
            <a:ext cx="755372" cy="618031"/>
          </a:xfrm>
          <a:custGeom>
            <a:avLst/>
            <a:gdLst>
              <a:gd name="T0" fmla="*/ 0 w 1211"/>
              <a:gd name="T1" fmla="*/ 991 h 992"/>
              <a:gd name="T2" fmla="*/ 1210 w 1211"/>
              <a:gd name="T3" fmla="*/ 991 h 992"/>
              <a:gd name="T4" fmla="*/ 1210 w 1211"/>
              <a:gd name="T5" fmla="*/ 0 h 992"/>
              <a:gd name="T6" fmla="*/ 0 w 1211"/>
              <a:gd name="T7" fmla="*/ 0 h 992"/>
              <a:gd name="T8" fmla="*/ 0 w 1211"/>
              <a:gd name="T9" fmla="*/ 991 h 9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11" h="992">
                <a:moveTo>
                  <a:pt x="0" y="991"/>
                </a:moveTo>
                <a:lnTo>
                  <a:pt x="1210" y="991"/>
                </a:lnTo>
                <a:lnTo>
                  <a:pt x="1210" y="0"/>
                </a:lnTo>
                <a:lnTo>
                  <a:pt x="0" y="0"/>
                </a:lnTo>
                <a:lnTo>
                  <a:pt x="0" y="991"/>
                </a:lnTo>
              </a:path>
            </a:pathLst>
          </a:custGeom>
          <a:solidFill>
            <a:schemeClr val="tx1">
              <a:lumMod val="20000"/>
              <a:lumOff val="8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20" name="Freeform 437">
            <a:extLst>
              <a:ext uri="{FF2B5EF4-FFF2-40B4-BE49-F238E27FC236}">
                <a16:creationId xmlns:a16="http://schemas.microsoft.com/office/drawing/2014/main" id="{3FB3D2CB-903F-724D-9870-7E3E1D4550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3208" y="2783499"/>
            <a:ext cx="60430" cy="988851"/>
          </a:xfrm>
          <a:custGeom>
            <a:avLst/>
            <a:gdLst>
              <a:gd name="T0" fmla="*/ 94 w 95"/>
              <a:gd name="T1" fmla="*/ 0 h 1587"/>
              <a:gd name="T2" fmla="*/ 0 w 95"/>
              <a:gd name="T3" fmla="*/ 0 h 1587"/>
              <a:gd name="T4" fmla="*/ 0 w 95"/>
              <a:gd name="T5" fmla="*/ 1586 h 1587"/>
              <a:gd name="T6" fmla="*/ 94 w 95"/>
              <a:gd name="T7" fmla="*/ 1586 h 1587"/>
              <a:gd name="T8" fmla="*/ 94 w 95"/>
              <a:gd name="T9" fmla="*/ 0 h 158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5" h="1587">
                <a:moveTo>
                  <a:pt x="94" y="0"/>
                </a:moveTo>
                <a:lnTo>
                  <a:pt x="0" y="0"/>
                </a:lnTo>
                <a:lnTo>
                  <a:pt x="0" y="1586"/>
                </a:lnTo>
                <a:lnTo>
                  <a:pt x="94" y="1586"/>
                </a:lnTo>
                <a:lnTo>
                  <a:pt x="94" y="0"/>
                </a:lnTo>
              </a:path>
            </a:pathLst>
          </a:custGeom>
          <a:solidFill>
            <a:schemeClr val="accent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21" name="Freeform 438">
            <a:extLst>
              <a:ext uri="{FF2B5EF4-FFF2-40B4-BE49-F238E27FC236}">
                <a16:creationId xmlns:a16="http://schemas.microsoft.com/office/drawing/2014/main" id="{0C001E4C-C3D5-EA4B-80F3-61B9F1A2EF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457" y="3703683"/>
            <a:ext cx="1782678" cy="618031"/>
          </a:xfrm>
          <a:custGeom>
            <a:avLst/>
            <a:gdLst>
              <a:gd name="T0" fmla="*/ 2859 w 2860"/>
              <a:gd name="T1" fmla="*/ 991 h 992"/>
              <a:gd name="T2" fmla="*/ 0 w 2860"/>
              <a:gd name="T3" fmla="*/ 991 h 992"/>
              <a:gd name="T4" fmla="*/ 0 w 2860"/>
              <a:gd name="T5" fmla="*/ 0 h 992"/>
              <a:gd name="T6" fmla="*/ 2859 w 2860"/>
              <a:gd name="T7" fmla="*/ 0 h 992"/>
              <a:gd name="T8" fmla="*/ 2859 w 2860"/>
              <a:gd name="T9" fmla="*/ 991 h 9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60" h="992">
                <a:moveTo>
                  <a:pt x="2859" y="991"/>
                </a:moveTo>
                <a:lnTo>
                  <a:pt x="0" y="991"/>
                </a:lnTo>
                <a:lnTo>
                  <a:pt x="0" y="0"/>
                </a:lnTo>
                <a:lnTo>
                  <a:pt x="2859" y="0"/>
                </a:lnTo>
                <a:lnTo>
                  <a:pt x="2859" y="991"/>
                </a:lnTo>
              </a:path>
            </a:pathLst>
          </a:custGeom>
          <a:solidFill>
            <a:schemeClr val="accent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22" name="Freeform 439">
            <a:extLst>
              <a:ext uri="{FF2B5EF4-FFF2-40B4-BE49-F238E27FC236}">
                <a16:creationId xmlns:a16="http://schemas.microsoft.com/office/drawing/2014/main" id="{D53C8E5A-34EB-2E43-B7B7-4BE9565755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44536" y="3912438"/>
            <a:ext cx="195023" cy="197770"/>
          </a:xfrm>
          <a:custGeom>
            <a:avLst/>
            <a:gdLst>
              <a:gd name="T0" fmla="*/ 314 w 315"/>
              <a:gd name="T1" fmla="*/ 157 h 316"/>
              <a:gd name="T2" fmla="*/ 314 w 315"/>
              <a:gd name="T3" fmla="*/ 157 h 316"/>
              <a:gd name="T4" fmla="*/ 157 w 315"/>
              <a:gd name="T5" fmla="*/ 315 h 316"/>
              <a:gd name="T6" fmla="*/ 157 w 315"/>
              <a:gd name="T7" fmla="*/ 315 h 316"/>
              <a:gd name="T8" fmla="*/ 0 w 315"/>
              <a:gd name="T9" fmla="*/ 157 h 316"/>
              <a:gd name="T10" fmla="*/ 0 w 315"/>
              <a:gd name="T11" fmla="*/ 157 h 316"/>
              <a:gd name="T12" fmla="*/ 157 w 315"/>
              <a:gd name="T13" fmla="*/ 0 h 316"/>
              <a:gd name="T14" fmla="*/ 157 w 315"/>
              <a:gd name="T15" fmla="*/ 0 h 316"/>
              <a:gd name="T16" fmla="*/ 314 w 315"/>
              <a:gd name="T17" fmla="*/ 157 h 3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15" h="316">
                <a:moveTo>
                  <a:pt x="314" y="157"/>
                </a:moveTo>
                <a:lnTo>
                  <a:pt x="314" y="157"/>
                </a:lnTo>
                <a:cubicBezTo>
                  <a:pt x="314" y="244"/>
                  <a:pt x="244" y="315"/>
                  <a:pt x="157" y="315"/>
                </a:cubicBezTo>
                <a:lnTo>
                  <a:pt x="157" y="315"/>
                </a:lnTo>
                <a:cubicBezTo>
                  <a:pt x="70" y="315"/>
                  <a:pt x="0" y="244"/>
                  <a:pt x="0" y="157"/>
                </a:cubicBezTo>
                <a:lnTo>
                  <a:pt x="0" y="157"/>
                </a:lnTo>
                <a:cubicBezTo>
                  <a:pt x="0" y="70"/>
                  <a:pt x="70" y="0"/>
                  <a:pt x="157" y="0"/>
                </a:cubicBezTo>
                <a:lnTo>
                  <a:pt x="157" y="0"/>
                </a:lnTo>
                <a:cubicBezTo>
                  <a:pt x="244" y="0"/>
                  <a:pt x="314" y="70"/>
                  <a:pt x="314" y="157"/>
                </a:cubicBezTo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23" name="Freeform 440">
            <a:extLst>
              <a:ext uri="{FF2B5EF4-FFF2-40B4-BE49-F238E27FC236}">
                <a16:creationId xmlns:a16="http://schemas.microsoft.com/office/drawing/2014/main" id="{53F7F89A-64EF-2640-B99E-1D46849345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6182" y="5189705"/>
            <a:ext cx="994345" cy="994345"/>
          </a:xfrm>
          <a:custGeom>
            <a:avLst/>
            <a:gdLst>
              <a:gd name="T0" fmla="*/ 1595 w 1596"/>
              <a:gd name="T1" fmla="*/ 797 h 1595"/>
              <a:gd name="T2" fmla="*/ 1595 w 1596"/>
              <a:gd name="T3" fmla="*/ 797 h 1595"/>
              <a:gd name="T4" fmla="*/ 798 w 1596"/>
              <a:gd name="T5" fmla="*/ 1594 h 1595"/>
              <a:gd name="T6" fmla="*/ 798 w 1596"/>
              <a:gd name="T7" fmla="*/ 1594 h 1595"/>
              <a:gd name="T8" fmla="*/ 0 w 1596"/>
              <a:gd name="T9" fmla="*/ 797 h 1595"/>
              <a:gd name="T10" fmla="*/ 0 w 1596"/>
              <a:gd name="T11" fmla="*/ 797 h 1595"/>
              <a:gd name="T12" fmla="*/ 798 w 1596"/>
              <a:gd name="T13" fmla="*/ 0 h 1595"/>
              <a:gd name="T14" fmla="*/ 798 w 1596"/>
              <a:gd name="T15" fmla="*/ 0 h 1595"/>
              <a:gd name="T16" fmla="*/ 1595 w 1596"/>
              <a:gd name="T17" fmla="*/ 797 h 159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596" h="1595">
                <a:moveTo>
                  <a:pt x="1595" y="797"/>
                </a:moveTo>
                <a:lnTo>
                  <a:pt x="1595" y="797"/>
                </a:lnTo>
                <a:cubicBezTo>
                  <a:pt x="1595" y="1237"/>
                  <a:pt x="1238" y="1594"/>
                  <a:pt x="798" y="1594"/>
                </a:cubicBezTo>
                <a:lnTo>
                  <a:pt x="798" y="1594"/>
                </a:lnTo>
                <a:cubicBezTo>
                  <a:pt x="357" y="1594"/>
                  <a:pt x="0" y="1237"/>
                  <a:pt x="0" y="797"/>
                </a:cubicBezTo>
                <a:lnTo>
                  <a:pt x="0" y="797"/>
                </a:lnTo>
                <a:cubicBezTo>
                  <a:pt x="0" y="357"/>
                  <a:pt x="357" y="0"/>
                  <a:pt x="798" y="0"/>
                </a:cubicBezTo>
                <a:lnTo>
                  <a:pt x="798" y="0"/>
                </a:lnTo>
                <a:cubicBezTo>
                  <a:pt x="1238" y="0"/>
                  <a:pt x="1595" y="357"/>
                  <a:pt x="1595" y="797"/>
                </a:cubicBezTo>
              </a:path>
            </a:pathLst>
          </a:custGeom>
          <a:solidFill>
            <a:schemeClr val="accent2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24" name="Freeform 441">
            <a:extLst>
              <a:ext uri="{FF2B5EF4-FFF2-40B4-BE49-F238E27FC236}">
                <a16:creationId xmlns:a16="http://schemas.microsoft.com/office/drawing/2014/main" id="{36CD49BE-44CD-6E48-97E6-5259BC81C4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3140" y="4255789"/>
            <a:ext cx="60430" cy="988851"/>
          </a:xfrm>
          <a:custGeom>
            <a:avLst/>
            <a:gdLst>
              <a:gd name="T0" fmla="*/ 94 w 95"/>
              <a:gd name="T1" fmla="*/ 0 h 1588"/>
              <a:gd name="T2" fmla="*/ 0 w 95"/>
              <a:gd name="T3" fmla="*/ 0 h 1588"/>
              <a:gd name="T4" fmla="*/ 0 w 95"/>
              <a:gd name="T5" fmla="*/ 1587 h 1588"/>
              <a:gd name="T6" fmla="*/ 94 w 95"/>
              <a:gd name="T7" fmla="*/ 1587 h 1588"/>
              <a:gd name="T8" fmla="*/ 94 w 95"/>
              <a:gd name="T9" fmla="*/ 0 h 15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5" h="1588">
                <a:moveTo>
                  <a:pt x="94" y="0"/>
                </a:moveTo>
                <a:lnTo>
                  <a:pt x="0" y="0"/>
                </a:lnTo>
                <a:lnTo>
                  <a:pt x="0" y="1587"/>
                </a:lnTo>
                <a:lnTo>
                  <a:pt x="94" y="1587"/>
                </a:lnTo>
                <a:lnTo>
                  <a:pt x="94" y="0"/>
                </a:lnTo>
              </a:path>
            </a:pathLst>
          </a:custGeom>
          <a:solidFill>
            <a:schemeClr val="accent2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25" name="Freeform 442">
            <a:extLst>
              <a:ext uri="{FF2B5EF4-FFF2-40B4-BE49-F238E27FC236}">
                <a16:creationId xmlns:a16="http://schemas.microsoft.com/office/drawing/2014/main" id="{D9A6B042-FE50-A74F-B3E1-28A3516DFE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3389" y="3703683"/>
            <a:ext cx="1782678" cy="618031"/>
          </a:xfrm>
          <a:custGeom>
            <a:avLst/>
            <a:gdLst>
              <a:gd name="T0" fmla="*/ 2859 w 2860"/>
              <a:gd name="T1" fmla="*/ 991 h 992"/>
              <a:gd name="T2" fmla="*/ 0 w 2860"/>
              <a:gd name="T3" fmla="*/ 991 h 992"/>
              <a:gd name="T4" fmla="*/ 0 w 2860"/>
              <a:gd name="T5" fmla="*/ 0 h 992"/>
              <a:gd name="T6" fmla="*/ 2859 w 2860"/>
              <a:gd name="T7" fmla="*/ 0 h 992"/>
              <a:gd name="T8" fmla="*/ 2859 w 2860"/>
              <a:gd name="T9" fmla="*/ 991 h 9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60" h="992">
                <a:moveTo>
                  <a:pt x="2859" y="991"/>
                </a:moveTo>
                <a:lnTo>
                  <a:pt x="0" y="991"/>
                </a:lnTo>
                <a:lnTo>
                  <a:pt x="0" y="0"/>
                </a:lnTo>
                <a:lnTo>
                  <a:pt x="2859" y="0"/>
                </a:lnTo>
                <a:lnTo>
                  <a:pt x="2859" y="991"/>
                </a:lnTo>
              </a:path>
            </a:pathLst>
          </a:custGeom>
          <a:solidFill>
            <a:schemeClr val="accent2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26" name="Freeform 443">
            <a:extLst>
              <a:ext uri="{FF2B5EF4-FFF2-40B4-BE49-F238E27FC236}">
                <a16:creationId xmlns:a16="http://schemas.microsoft.com/office/drawing/2014/main" id="{273F1CDB-48C8-6E48-9728-8650503917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4469" y="3912438"/>
            <a:ext cx="197771" cy="197770"/>
          </a:xfrm>
          <a:custGeom>
            <a:avLst/>
            <a:gdLst>
              <a:gd name="T0" fmla="*/ 315 w 316"/>
              <a:gd name="T1" fmla="*/ 157 h 316"/>
              <a:gd name="T2" fmla="*/ 315 w 316"/>
              <a:gd name="T3" fmla="*/ 157 h 316"/>
              <a:gd name="T4" fmla="*/ 158 w 316"/>
              <a:gd name="T5" fmla="*/ 315 h 316"/>
              <a:gd name="T6" fmla="*/ 158 w 316"/>
              <a:gd name="T7" fmla="*/ 315 h 316"/>
              <a:gd name="T8" fmla="*/ 0 w 316"/>
              <a:gd name="T9" fmla="*/ 157 h 316"/>
              <a:gd name="T10" fmla="*/ 0 w 316"/>
              <a:gd name="T11" fmla="*/ 157 h 316"/>
              <a:gd name="T12" fmla="*/ 158 w 316"/>
              <a:gd name="T13" fmla="*/ 0 h 316"/>
              <a:gd name="T14" fmla="*/ 158 w 316"/>
              <a:gd name="T15" fmla="*/ 0 h 316"/>
              <a:gd name="T16" fmla="*/ 315 w 316"/>
              <a:gd name="T17" fmla="*/ 157 h 3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16" h="316">
                <a:moveTo>
                  <a:pt x="315" y="157"/>
                </a:moveTo>
                <a:lnTo>
                  <a:pt x="315" y="157"/>
                </a:lnTo>
                <a:cubicBezTo>
                  <a:pt x="315" y="244"/>
                  <a:pt x="244" y="315"/>
                  <a:pt x="158" y="315"/>
                </a:cubicBezTo>
                <a:lnTo>
                  <a:pt x="158" y="315"/>
                </a:lnTo>
                <a:cubicBezTo>
                  <a:pt x="71" y="315"/>
                  <a:pt x="0" y="244"/>
                  <a:pt x="0" y="157"/>
                </a:cubicBezTo>
                <a:lnTo>
                  <a:pt x="0" y="157"/>
                </a:lnTo>
                <a:cubicBezTo>
                  <a:pt x="0" y="70"/>
                  <a:pt x="71" y="0"/>
                  <a:pt x="158" y="0"/>
                </a:cubicBezTo>
                <a:lnTo>
                  <a:pt x="158" y="0"/>
                </a:lnTo>
                <a:cubicBezTo>
                  <a:pt x="244" y="0"/>
                  <a:pt x="315" y="70"/>
                  <a:pt x="315" y="157"/>
                </a:cubicBezTo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27" name="Freeform 444">
            <a:extLst>
              <a:ext uri="{FF2B5EF4-FFF2-40B4-BE49-F238E27FC236}">
                <a16:creationId xmlns:a16="http://schemas.microsoft.com/office/drawing/2014/main" id="{45CA762C-292D-D448-8CF7-6337717E5E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08862" y="2225900"/>
            <a:ext cx="994345" cy="994345"/>
          </a:xfrm>
          <a:custGeom>
            <a:avLst/>
            <a:gdLst>
              <a:gd name="T0" fmla="*/ 1595 w 1596"/>
              <a:gd name="T1" fmla="*/ 797 h 1596"/>
              <a:gd name="T2" fmla="*/ 1595 w 1596"/>
              <a:gd name="T3" fmla="*/ 797 h 1596"/>
              <a:gd name="T4" fmla="*/ 797 w 1596"/>
              <a:gd name="T5" fmla="*/ 1595 h 1596"/>
              <a:gd name="T6" fmla="*/ 797 w 1596"/>
              <a:gd name="T7" fmla="*/ 1595 h 1596"/>
              <a:gd name="T8" fmla="*/ 0 w 1596"/>
              <a:gd name="T9" fmla="*/ 797 h 1596"/>
              <a:gd name="T10" fmla="*/ 0 w 1596"/>
              <a:gd name="T11" fmla="*/ 797 h 1596"/>
              <a:gd name="T12" fmla="*/ 797 w 1596"/>
              <a:gd name="T13" fmla="*/ 0 h 1596"/>
              <a:gd name="T14" fmla="*/ 797 w 1596"/>
              <a:gd name="T15" fmla="*/ 0 h 1596"/>
              <a:gd name="T16" fmla="*/ 1595 w 1596"/>
              <a:gd name="T17" fmla="*/ 797 h 15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596" h="1596">
                <a:moveTo>
                  <a:pt x="1595" y="797"/>
                </a:moveTo>
                <a:lnTo>
                  <a:pt x="1595" y="797"/>
                </a:lnTo>
                <a:cubicBezTo>
                  <a:pt x="1595" y="1238"/>
                  <a:pt x="1238" y="1595"/>
                  <a:pt x="797" y="1595"/>
                </a:cubicBezTo>
                <a:lnTo>
                  <a:pt x="797" y="1595"/>
                </a:lnTo>
                <a:cubicBezTo>
                  <a:pt x="357" y="1595"/>
                  <a:pt x="0" y="1238"/>
                  <a:pt x="0" y="797"/>
                </a:cubicBezTo>
                <a:lnTo>
                  <a:pt x="0" y="797"/>
                </a:lnTo>
                <a:cubicBezTo>
                  <a:pt x="0" y="357"/>
                  <a:pt x="357" y="0"/>
                  <a:pt x="797" y="0"/>
                </a:cubicBezTo>
                <a:lnTo>
                  <a:pt x="797" y="0"/>
                </a:lnTo>
                <a:cubicBezTo>
                  <a:pt x="1238" y="0"/>
                  <a:pt x="1595" y="357"/>
                  <a:pt x="1595" y="797"/>
                </a:cubicBezTo>
              </a:path>
            </a:pathLst>
          </a:custGeom>
          <a:solidFill>
            <a:schemeClr val="accent3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28" name="Freeform 445">
            <a:extLst>
              <a:ext uri="{FF2B5EF4-FFF2-40B4-BE49-F238E27FC236}">
                <a16:creationId xmlns:a16="http://schemas.microsoft.com/office/drawing/2014/main" id="{F050135B-8D66-F24C-8FA3-8684BDF677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75820" y="2780753"/>
            <a:ext cx="60430" cy="988851"/>
          </a:xfrm>
          <a:custGeom>
            <a:avLst/>
            <a:gdLst>
              <a:gd name="T0" fmla="*/ 95 w 96"/>
              <a:gd name="T1" fmla="*/ 0 h 1586"/>
              <a:gd name="T2" fmla="*/ 0 w 96"/>
              <a:gd name="T3" fmla="*/ 0 h 1586"/>
              <a:gd name="T4" fmla="*/ 0 w 96"/>
              <a:gd name="T5" fmla="*/ 1585 h 1586"/>
              <a:gd name="T6" fmla="*/ 95 w 96"/>
              <a:gd name="T7" fmla="*/ 1585 h 1586"/>
              <a:gd name="T8" fmla="*/ 95 w 96"/>
              <a:gd name="T9" fmla="*/ 0 h 15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6" h="1586">
                <a:moveTo>
                  <a:pt x="95" y="0"/>
                </a:moveTo>
                <a:lnTo>
                  <a:pt x="0" y="0"/>
                </a:lnTo>
                <a:lnTo>
                  <a:pt x="0" y="1585"/>
                </a:lnTo>
                <a:lnTo>
                  <a:pt x="95" y="1585"/>
                </a:lnTo>
                <a:lnTo>
                  <a:pt x="95" y="0"/>
                </a:lnTo>
              </a:path>
            </a:pathLst>
          </a:custGeom>
          <a:solidFill>
            <a:schemeClr val="accent3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29" name="Freeform 446">
            <a:extLst>
              <a:ext uri="{FF2B5EF4-FFF2-40B4-BE49-F238E27FC236}">
                <a16:creationId xmlns:a16="http://schemas.microsoft.com/office/drawing/2014/main" id="{0F64B11E-53E7-0244-8599-1C3B079499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3322" y="3703683"/>
            <a:ext cx="1782678" cy="618031"/>
          </a:xfrm>
          <a:custGeom>
            <a:avLst/>
            <a:gdLst>
              <a:gd name="T0" fmla="*/ 2859 w 2860"/>
              <a:gd name="T1" fmla="*/ 991 h 992"/>
              <a:gd name="T2" fmla="*/ 0 w 2860"/>
              <a:gd name="T3" fmla="*/ 991 h 992"/>
              <a:gd name="T4" fmla="*/ 0 w 2860"/>
              <a:gd name="T5" fmla="*/ 0 h 992"/>
              <a:gd name="T6" fmla="*/ 2859 w 2860"/>
              <a:gd name="T7" fmla="*/ 0 h 992"/>
              <a:gd name="T8" fmla="*/ 2859 w 2860"/>
              <a:gd name="T9" fmla="*/ 991 h 9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60" h="992">
                <a:moveTo>
                  <a:pt x="2859" y="991"/>
                </a:moveTo>
                <a:lnTo>
                  <a:pt x="0" y="991"/>
                </a:lnTo>
                <a:lnTo>
                  <a:pt x="0" y="0"/>
                </a:lnTo>
                <a:lnTo>
                  <a:pt x="2859" y="0"/>
                </a:lnTo>
                <a:lnTo>
                  <a:pt x="2859" y="991"/>
                </a:lnTo>
              </a:path>
            </a:pathLst>
          </a:custGeom>
          <a:solidFill>
            <a:schemeClr val="accent3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30" name="Freeform 447">
            <a:extLst>
              <a:ext uri="{FF2B5EF4-FFF2-40B4-BE49-F238E27FC236}">
                <a16:creationId xmlns:a16="http://schemas.microsoft.com/office/drawing/2014/main" id="{F3BA9174-845A-184E-AF4E-0F6C6597D7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07149" y="3912438"/>
            <a:ext cx="195025" cy="197770"/>
          </a:xfrm>
          <a:custGeom>
            <a:avLst/>
            <a:gdLst>
              <a:gd name="T0" fmla="*/ 314 w 315"/>
              <a:gd name="T1" fmla="*/ 157 h 316"/>
              <a:gd name="T2" fmla="*/ 314 w 315"/>
              <a:gd name="T3" fmla="*/ 157 h 316"/>
              <a:gd name="T4" fmla="*/ 157 w 315"/>
              <a:gd name="T5" fmla="*/ 315 h 316"/>
              <a:gd name="T6" fmla="*/ 157 w 315"/>
              <a:gd name="T7" fmla="*/ 315 h 316"/>
              <a:gd name="T8" fmla="*/ 0 w 315"/>
              <a:gd name="T9" fmla="*/ 157 h 316"/>
              <a:gd name="T10" fmla="*/ 0 w 315"/>
              <a:gd name="T11" fmla="*/ 157 h 316"/>
              <a:gd name="T12" fmla="*/ 157 w 315"/>
              <a:gd name="T13" fmla="*/ 0 h 316"/>
              <a:gd name="T14" fmla="*/ 157 w 315"/>
              <a:gd name="T15" fmla="*/ 0 h 316"/>
              <a:gd name="T16" fmla="*/ 314 w 315"/>
              <a:gd name="T17" fmla="*/ 157 h 3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15" h="316">
                <a:moveTo>
                  <a:pt x="314" y="157"/>
                </a:moveTo>
                <a:lnTo>
                  <a:pt x="314" y="157"/>
                </a:lnTo>
                <a:cubicBezTo>
                  <a:pt x="314" y="244"/>
                  <a:pt x="244" y="315"/>
                  <a:pt x="157" y="315"/>
                </a:cubicBezTo>
                <a:lnTo>
                  <a:pt x="157" y="315"/>
                </a:lnTo>
                <a:cubicBezTo>
                  <a:pt x="71" y="315"/>
                  <a:pt x="0" y="244"/>
                  <a:pt x="0" y="157"/>
                </a:cubicBezTo>
                <a:lnTo>
                  <a:pt x="0" y="157"/>
                </a:lnTo>
                <a:cubicBezTo>
                  <a:pt x="0" y="70"/>
                  <a:pt x="71" y="0"/>
                  <a:pt x="157" y="0"/>
                </a:cubicBezTo>
                <a:lnTo>
                  <a:pt x="157" y="0"/>
                </a:lnTo>
                <a:cubicBezTo>
                  <a:pt x="244" y="0"/>
                  <a:pt x="314" y="70"/>
                  <a:pt x="314" y="157"/>
                </a:cubicBezTo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31" name="Freeform 448">
            <a:extLst>
              <a:ext uri="{FF2B5EF4-FFF2-40B4-BE49-F238E27FC236}">
                <a16:creationId xmlns:a16="http://schemas.microsoft.com/office/drawing/2014/main" id="{29BD4A4D-823C-DF44-B994-EDC08396EA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88795" y="4807900"/>
            <a:ext cx="994345" cy="994345"/>
          </a:xfrm>
          <a:custGeom>
            <a:avLst/>
            <a:gdLst>
              <a:gd name="T0" fmla="*/ 1595 w 1596"/>
              <a:gd name="T1" fmla="*/ 797 h 1596"/>
              <a:gd name="T2" fmla="*/ 1595 w 1596"/>
              <a:gd name="T3" fmla="*/ 797 h 1596"/>
              <a:gd name="T4" fmla="*/ 797 w 1596"/>
              <a:gd name="T5" fmla="*/ 1595 h 1596"/>
              <a:gd name="T6" fmla="*/ 797 w 1596"/>
              <a:gd name="T7" fmla="*/ 1595 h 1596"/>
              <a:gd name="T8" fmla="*/ 0 w 1596"/>
              <a:gd name="T9" fmla="*/ 797 h 1596"/>
              <a:gd name="T10" fmla="*/ 0 w 1596"/>
              <a:gd name="T11" fmla="*/ 797 h 1596"/>
              <a:gd name="T12" fmla="*/ 797 w 1596"/>
              <a:gd name="T13" fmla="*/ 0 h 1596"/>
              <a:gd name="T14" fmla="*/ 797 w 1596"/>
              <a:gd name="T15" fmla="*/ 0 h 1596"/>
              <a:gd name="T16" fmla="*/ 1595 w 1596"/>
              <a:gd name="T17" fmla="*/ 797 h 15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596" h="1596">
                <a:moveTo>
                  <a:pt x="1595" y="797"/>
                </a:moveTo>
                <a:lnTo>
                  <a:pt x="1595" y="797"/>
                </a:lnTo>
                <a:cubicBezTo>
                  <a:pt x="1595" y="1238"/>
                  <a:pt x="1237" y="1595"/>
                  <a:pt x="797" y="1595"/>
                </a:cubicBezTo>
                <a:lnTo>
                  <a:pt x="797" y="1595"/>
                </a:lnTo>
                <a:cubicBezTo>
                  <a:pt x="357" y="1595"/>
                  <a:pt x="0" y="1238"/>
                  <a:pt x="0" y="797"/>
                </a:cubicBezTo>
                <a:lnTo>
                  <a:pt x="0" y="797"/>
                </a:lnTo>
                <a:cubicBezTo>
                  <a:pt x="0" y="357"/>
                  <a:pt x="357" y="0"/>
                  <a:pt x="797" y="0"/>
                </a:cubicBezTo>
                <a:lnTo>
                  <a:pt x="797" y="0"/>
                </a:lnTo>
                <a:cubicBezTo>
                  <a:pt x="1237" y="0"/>
                  <a:pt x="1595" y="357"/>
                  <a:pt x="1595" y="797"/>
                </a:cubicBezTo>
              </a:path>
            </a:pathLst>
          </a:custGeom>
          <a:solidFill>
            <a:schemeClr val="accent4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32" name="Freeform 449">
            <a:extLst>
              <a:ext uri="{FF2B5EF4-FFF2-40B4-BE49-F238E27FC236}">
                <a16:creationId xmlns:a16="http://schemas.microsoft.com/office/drawing/2014/main" id="{8BA43156-AE28-EA4B-9AF8-CF279986AE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5752" y="4255789"/>
            <a:ext cx="60430" cy="988851"/>
          </a:xfrm>
          <a:custGeom>
            <a:avLst/>
            <a:gdLst>
              <a:gd name="T0" fmla="*/ 94 w 95"/>
              <a:gd name="T1" fmla="*/ 0 h 1588"/>
              <a:gd name="T2" fmla="*/ 0 w 95"/>
              <a:gd name="T3" fmla="*/ 0 h 1588"/>
              <a:gd name="T4" fmla="*/ 0 w 95"/>
              <a:gd name="T5" fmla="*/ 1587 h 1588"/>
              <a:gd name="T6" fmla="*/ 94 w 95"/>
              <a:gd name="T7" fmla="*/ 1587 h 1588"/>
              <a:gd name="T8" fmla="*/ 94 w 95"/>
              <a:gd name="T9" fmla="*/ 0 h 15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5" h="1588">
                <a:moveTo>
                  <a:pt x="94" y="0"/>
                </a:moveTo>
                <a:lnTo>
                  <a:pt x="0" y="0"/>
                </a:lnTo>
                <a:lnTo>
                  <a:pt x="0" y="1587"/>
                </a:lnTo>
                <a:lnTo>
                  <a:pt x="94" y="1587"/>
                </a:lnTo>
                <a:lnTo>
                  <a:pt x="94" y="0"/>
                </a:lnTo>
              </a:path>
            </a:pathLst>
          </a:custGeom>
          <a:solidFill>
            <a:schemeClr val="accent4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33" name="Freeform 450">
            <a:extLst>
              <a:ext uri="{FF2B5EF4-FFF2-40B4-BE49-F238E27FC236}">
                <a16:creationId xmlns:a16="http://schemas.microsoft.com/office/drawing/2014/main" id="{2125732B-B541-8A4B-858B-03FFDE4E85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5998" y="3703683"/>
            <a:ext cx="1779933" cy="618031"/>
          </a:xfrm>
          <a:custGeom>
            <a:avLst/>
            <a:gdLst>
              <a:gd name="T0" fmla="*/ 2857 w 2858"/>
              <a:gd name="T1" fmla="*/ 991 h 992"/>
              <a:gd name="T2" fmla="*/ 0 w 2858"/>
              <a:gd name="T3" fmla="*/ 991 h 992"/>
              <a:gd name="T4" fmla="*/ 0 w 2858"/>
              <a:gd name="T5" fmla="*/ 0 h 992"/>
              <a:gd name="T6" fmla="*/ 2857 w 2858"/>
              <a:gd name="T7" fmla="*/ 0 h 992"/>
              <a:gd name="T8" fmla="*/ 2857 w 2858"/>
              <a:gd name="T9" fmla="*/ 991 h 9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58" h="992">
                <a:moveTo>
                  <a:pt x="2857" y="991"/>
                </a:moveTo>
                <a:lnTo>
                  <a:pt x="0" y="991"/>
                </a:lnTo>
                <a:lnTo>
                  <a:pt x="0" y="0"/>
                </a:lnTo>
                <a:lnTo>
                  <a:pt x="2857" y="0"/>
                </a:lnTo>
                <a:lnTo>
                  <a:pt x="2857" y="991"/>
                </a:lnTo>
              </a:path>
            </a:pathLst>
          </a:custGeom>
          <a:solidFill>
            <a:schemeClr val="accent4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34" name="Freeform 451">
            <a:extLst>
              <a:ext uri="{FF2B5EF4-FFF2-40B4-BE49-F238E27FC236}">
                <a16:creationId xmlns:a16="http://schemas.microsoft.com/office/drawing/2014/main" id="{6BAA9646-6BA7-E64D-9545-4D07AEE120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87081" y="3912438"/>
            <a:ext cx="195025" cy="197770"/>
          </a:xfrm>
          <a:custGeom>
            <a:avLst/>
            <a:gdLst>
              <a:gd name="T0" fmla="*/ 314 w 315"/>
              <a:gd name="T1" fmla="*/ 157 h 316"/>
              <a:gd name="T2" fmla="*/ 314 w 315"/>
              <a:gd name="T3" fmla="*/ 157 h 316"/>
              <a:gd name="T4" fmla="*/ 157 w 315"/>
              <a:gd name="T5" fmla="*/ 315 h 316"/>
              <a:gd name="T6" fmla="*/ 157 w 315"/>
              <a:gd name="T7" fmla="*/ 315 h 316"/>
              <a:gd name="T8" fmla="*/ 0 w 315"/>
              <a:gd name="T9" fmla="*/ 157 h 316"/>
              <a:gd name="T10" fmla="*/ 0 w 315"/>
              <a:gd name="T11" fmla="*/ 157 h 316"/>
              <a:gd name="T12" fmla="*/ 157 w 315"/>
              <a:gd name="T13" fmla="*/ 0 h 316"/>
              <a:gd name="T14" fmla="*/ 157 w 315"/>
              <a:gd name="T15" fmla="*/ 0 h 316"/>
              <a:gd name="T16" fmla="*/ 314 w 315"/>
              <a:gd name="T17" fmla="*/ 157 h 3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15" h="316">
                <a:moveTo>
                  <a:pt x="314" y="157"/>
                </a:moveTo>
                <a:lnTo>
                  <a:pt x="314" y="157"/>
                </a:lnTo>
                <a:cubicBezTo>
                  <a:pt x="314" y="244"/>
                  <a:pt x="244" y="315"/>
                  <a:pt x="157" y="315"/>
                </a:cubicBezTo>
                <a:lnTo>
                  <a:pt x="157" y="315"/>
                </a:lnTo>
                <a:cubicBezTo>
                  <a:pt x="70" y="315"/>
                  <a:pt x="0" y="244"/>
                  <a:pt x="0" y="157"/>
                </a:cubicBezTo>
                <a:lnTo>
                  <a:pt x="0" y="157"/>
                </a:lnTo>
                <a:cubicBezTo>
                  <a:pt x="0" y="70"/>
                  <a:pt x="70" y="0"/>
                  <a:pt x="157" y="0"/>
                </a:cubicBezTo>
                <a:lnTo>
                  <a:pt x="157" y="0"/>
                </a:lnTo>
                <a:cubicBezTo>
                  <a:pt x="244" y="0"/>
                  <a:pt x="314" y="70"/>
                  <a:pt x="314" y="157"/>
                </a:cubicBezTo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35" name="Freeform 452">
            <a:extLst>
              <a:ext uri="{FF2B5EF4-FFF2-40B4-BE49-F238E27FC236}">
                <a16:creationId xmlns:a16="http://schemas.microsoft.com/office/drawing/2014/main" id="{1C25D29B-F18D-B640-84BA-F07C048C3C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68727" y="1844092"/>
            <a:ext cx="994345" cy="994345"/>
          </a:xfrm>
          <a:custGeom>
            <a:avLst/>
            <a:gdLst>
              <a:gd name="T0" fmla="*/ 0 w 1597"/>
              <a:gd name="T1" fmla="*/ 797 h 1596"/>
              <a:gd name="T2" fmla="*/ 0 w 1597"/>
              <a:gd name="T3" fmla="*/ 797 h 1596"/>
              <a:gd name="T4" fmla="*/ 798 w 1597"/>
              <a:gd name="T5" fmla="*/ 0 h 1596"/>
              <a:gd name="T6" fmla="*/ 798 w 1597"/>
              <a:gd name="T7" fmla="*/ 0 h 1596"/>
              <a:gd name="T8" fmla="*/ 1596 w 1597"/>
              <a:gd name="T9" fmla="*/ 797 h 1596"/>
              <a:gd name="T10" fmla="*/ 1596 w 1597"/>
              <a:gd name="T11" fmla="*/ 797 h 1596"/>
              <a:gd name="T12" fmla="*/ 798 w 1597"/>
              <a:gd name="T13" fmla="*/ 1595 h 1596"/>
              <a:gd name="T14" fmla="*/ 798 w 1597"/>
              <a:gd name="T15" fmla="*/ 1595 h 1596"/>
              <a:gd name="T16" fmla="*/ 0 w 1597"/>
              <a:gd name="T17" fmla="*/ 797 h 15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597" h="1596">
                <a:moveTo>
                  <a:pt x="0" y="797"/>
                </a:moveTo>
                <a:lnTo>
                  <a:pt x="0" y="797"/>
                </a:lnTo>
                <a:cubicBezTo>
                  <a:pt x="0" y="357"/>
                  <a:pt x="357" y="0"/>
                  <a:pt x="798" y="0"/>
                </a:cubicBezTo>
                <a:lnTo>
                  <a:pt x="798" y="0"/>
                </a:lnTo>
                <a:cubicBezTo>
                  <a:pt x="1238" y="0"/>
                  <a:pt x="1596" y="357"/>
                  <a:pt x="1596" y="797"/>
                </a:cubicBezTo>
                <a:lnTo>
                  <a:pt x="1596" y="797"/>
                </a:lnTo>
                <a:cubicBezTo>
                  <a:pt x="1596" y="1238"/>
                  <a:pt x="1238" y="1595"/>
                  <a:pt x="798" y="1595"/>
                </a:cubicBezTo>
                <a:lnTo>
                  <a:pt x="798" y="1595"/>
                </a:lnTo>
                <a:cubicBezTo>
                  <a:pt x="357" y="1595"/>
                  <a:pt x="0" y="1238"/>
                  <a:pt x="0" y="797"/>
                </a:cubicBezTo>
              </a:path>
            </a:pathLst>
          </a:custGeom>
          <a:solidFill>
            <a:schemeClr val="accent5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36" name="Freeform 453">
            <a:extLst>
              <a:ext uri="{FF2B5EF4-FFF2-40B4-BE49-F238E27FC236}">
                <a16:creationId xmlns:a16="http://schemas.microsoft.com/office/drawing/2014/main" id="{4C2BE643-E40F-124F-AACA-3EB7FB8682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35684" y="2783499"/>
            <a:ext cx="60430" cy="988851"/>
          </a:xfrm>
          <a:custGeom>
            <a:avLst/>
            <a:gdLst>
              <a:gd name="T0" fmla="*/ 95 w 96"/>
              <a:gd name="T1" fmla="*/ 0 h 1587"/>
              <a:gd name="T2" fmla="*/ 0 w 96"/>
              <a:gd name="T3" fmla="*/ 0 h 1587"/>
              <a:gd name="T4" fmla="*/ 0 w 96"/>
              <a:gd name="T5" fmla="*/ 1586 h 1587"/>
              <a:gd name="T6" fmla="*/ 95 w 96"/>
              <a:gd name="T7" fmla="*/ 1586 h 1587"/>
              <a:gd name="T8" fmla="*/ 95 w 96"/>
              <a:gd name="T9" fmla="*/ 0 h 158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6" h="1587">
                <a:moveTo>
                  <a:pt x="95" y="0"/>
                </a:moveTo>
                <a:lnTo>
                  <a:pt x="0" y="0"/>
                </a:lnTo>
                <a:lnTo>
                  <a:pt x="0" y="1586"/>
                </a:lnTo>
                <a:lnTo>
                  <a:pt x="95" y="1586"/>
                </a:lnTo>
                <a:lnTo>
                  <a:pt x="95" y="0"/>
                </a:lnTo>
              </a:path>
            </a:pathLst>
          </a:custGeom>
          <a:solidFill>
            <a:schemeClr val="accent5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37" name="Freeform 454">
            <a:extLst>
              <a:ext uri="{FF2B5EF4-FFF2-40B4-BE49-F238E27FC236}">
                <a16:creationId xmlns:a16="http://schemas.microsoft.com/office/drawing/2014/main" id="{F98F6D58-CBEF-8C49-B741-AF0EBA5333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73186" y="3703683"/>
            <a:ext cx="1782678" cy="618031"/>
          </a:xfrm>
          <a:custGeom>
            <a:avLst/>
            <a:gdLst>
              <a:gd name="T0" fmla="*/ 2860 w 2861"/>
              <a:gd name="T1" fmla="*/ 991 h 992"/>
              <a:gd name="T2" fmla="*/ 0 w 2861"/>
              <a:gd name="T3" fmla="*/ 991 h 992"/>
              <a:gd name="T4" fmla="*/ 0 w 2861"/>
              <a:gd name="T5" fmla="*/ 0 h 992"/>
              <a:gd name="T6" fmla="*/ 2860 w 2861"/>
              <a:gd name="T7" fmla="*/ 0 h 992"/>
              <a:gd name="T8" fmla="*/ 2860 w 2861"/>
              <a:gd name="T9" fmla="*/ 991 h 9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61" h="992">
                <a:moveTo>
                  <a:pt x="2860" y="991"/>
                </a:moveTo>
                <a:lnTo>
                  <a:pt x="0" y="991"/>
                </a:lnTo>
                <a:lnTo>
                  <a:pt x="0" y="0"/>
                </a:lnTo>
                <a:lnTo>
                  <a:pt x="2860" y="0"/>
                </a:lnTo>
                <a:lnTo>
                  <a:pt x="2860" y="991"/>
                </a:lnTo>
              </a:path>
            </a:pathLst>
          </a:custGeom>
          <a:solidFill>
            <a:schemeClr val="accent5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38" name="Freeform 455">
            <a:extLst>
              <a:ext uri="{FF2B5EF4-FFF2-40B4-BE49-F238E27FC236}">
                <a16:creationId xmlns:a16="http://schemas.microsoft.com/office/drawing/2014/main" id="{098437D0-AF11-4941-9475-53CB3B8A41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67012" y="3912438"/>
            <a:ext cx="197771" cy="197770"/>
          </a:xfrm>
          <a:custGeom>
            <a:avLst/>
            <a:gdLst>
              <a:gd name="T0" fmla="*/ 315 w 316"/>
              <a:gd name="T1" fmla="*/ 157 h 316"/>
              <a:gd name="T2" fmla="*/ 315 w 316"/>
              <a:gd name="T3" fmla="*/ 157 h 316"/>
              <a:gd name="T4" fmla="*/ 158 w 316"/>
              <a:gd name="T5" fmla="*/ 315 h 316"/>
              <a:gd name="T6" fmla="*/ 158 w 316"/>
              <a:gd name="T7" fmla="*/ 315 h 316"/>
              <a:gd name="T8" fmla="*/ 0 w 316"/>
              <a:gd name="T9" fmla="*/ 157 h 316"/>
              <a:gd name="T10" fmla="*/ 0 w 316"/>
              <a:gd name="T11" fmla="*/ 157 h 316"/>
              <a:gd name="T12" fmla="*/ 158 w 316"/>
              <a:gd name="T13" fmla="*/ 0 h 316"/>
              <a:gd name="T14" fmla="*/ 158 w 316"/>
              <a:gd name="T15" fmla="*/ 0 h 316"/>
              <a:gd name="T16" fmla="*/ 315 w 316"/>
              <a:gd name="T17" fmla="*/ 157 h 3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16" h="316">
                <a:moveTo>
                  <a:pt x="315" y="157"/>
                </a:moveTo>
                <a:lnTo>
                  <a:pt x="315" y="157"/>
                </a:lnTo>
                <a:cubicBezTo>
                  <a:pt x="315" y="244"/>
                  <a:pt x="245" y="315"/>
                  <a:pt x="158" y="315"/>
                </a:cubicBezTo>
                <a:lnTo>
                  <a:pt x="158" y="315"/>
                </a:lnTo>
                <a:cubicBezTo>
                  <a:pt x="71" y="315"/>
                  <a:pt x="0" y="244"/>
                  <a:pt x="0" y="157"/>
                </a:cubicBezTo>
                <a:lnTo>
                  <a:pt x="0" y="157"/>
                </a:lnTo>
                <a:cubicBezTo>
                  <a:pt x="0" y="70"/>
                  <a:pt x="71" y="0"/>
                  <a:pt x="158" y="0"/>
                </a:cubicBezTo>
                <a:lnTo>
                  <a:pt x="158" y="0"/>
                </a:lnTo>
                <a:cubicBezTo>
                  <a:pt x="245" y="0"/>
                  <a:pt x="315" y="70"/>
                  <a:pt x="315" y="157"/>
                </a:cubicBezTo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39" name="Freeform 456">
            <a:extLst>
              <a:ext uri="{FF2B5EF4-FFF2-40B4-BE49-F238E27FC236}">
                <a16:creationId xmlns:a16="http://schemas.microsoft.com/office/drawing/2014/main" id="{CD8D1E38-6668-7544-9A68-94C38B34D2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48659" y="5189705"/>
            <a:ext cx="994345" cy="994345"/>
          </a:xfrm>
          <a:custGeom>
            <a:avLst/>
            <a:gdLst>
              <a:gd name="T0" fmla="*/ 1596 w 1597"/>
              <a:gd name="T1" fmla="*/ 797 h 1595"/>
              <a:gd name="T2" fmla="*/ 1596 w 1597"/>
              <a:gd name="T3" fmla="*/ 797 h 1595"/>
              <a:gd name="T4" fmla="*/ 798 w 1597"/>
              <a:gd name="T5" fmla="*/ 1594 h 1595"/>
              <a:gd name="T6" fmla="*/ 798 w 1597"/>
              <a:gd name="T7" fmla="*/ 1594 h 1595"/>
              <a:gd name="T8" fmla="*/ 0 w 1597"/>
              <a:gd name="T9" fmla="*/ 797 h 1595"/>
              <a:gd name="T10" fmla="*/ 0 w 1597"/>
              <a:gd name="T11" fmla="*/ 797 h 1595"/>
              <a:gd name="T12" fmla="*/ 798 w 1597"/>
              <a:gd name="T13" fmla="*/ 0 h 1595"/>
              <a:gd name="T14" fmla="*/ 798 w 1597"/>
              <a:gd name="T15" fmla="*/ 0 h 1595"/>
              <a:gd name="T16" fmla="*/ 1596 w 1597"/>
              <a:gd name="T17" fmla="*/ 797 h 159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597" h="1595">
                <a:moveTo>
                  <a:pt x="1596" y="797"/>
                </a:moveTo>
                <a:lnTo>
                  <a:pt x="1596" y="797"/>
                </a:lnTo>
                <a:cubicBezTo>
                  <a:pt x="1596" y="1237"/>
                  <a:pt x="1239" y="1594"/>
                  <a:pt x="798" y="1594"/>
                </a:cubicBezTo>
                <a:lnTo>
                  <a:pt x="798" y="1594"/>
                </a:lnTo>
                <a:cubicBezTo>
                  <a:pt x="357" y="1594"/>
                  <a:pt x="0" y="1237"/>
                  <a:pt x="0" y="797"/>
                </a:cubicBezTo>
                <a:lnTo>
                  <a:pt x="0" y="797"/>
                </a:lnTo>
                <a:cubicBezTo>
                  <a:pt x="0" y="357"/>
                  <a:pt x="357" y="0"/>
                  <a:pt x="798" y="0"/>
                </a:cubicBezTo>
                <a:lnTo>
                  <a:pt x="798" y="0"/>
                </a:lnTo>
                <a:cubicBezTo>
                  <a:pt x="1239" y="0"/>
                  <a:pt x="1596" y="357"/>
                  <a:pt x="1596" y="797"/>
                </a:cubicBezTo>
              </a:path>
            </a:pathLst>
          </a:custGeom>
          <a:solidFill>
            <a:schemeClr val="accent6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40" name="Freeform 457">
            <a:extLst>
              <a:ext uri="{FF2B5EF4-FFF2-40B4-BE49-F238E27FC236}">
                <a16:creationId xmlns:a16="http://schemas.microsoft.com/office/drawing/2014/main" id="{58680892-D28A-5041-9DBD-7698B7E5CF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18363" y="4255789"/>
            <a:ext cx="60430" cy="988851"/>
          </a:xfrm>
          <a:custGeom>
            <a:avLst/>
            <a:gdLst>
              <a:gd name="T0" fmla="*/ 95 w 96"/>
              <a:gd name="T1" fmla="*/ 0 h 1588"/>
              <a:gd name="T2" fmla="*/ 0 w 96"/>
              <a:gd name="T3" fmla="*/ 0 h 1588"/>
              <a:gd name="T4" fmla="*/ 0 w 96"/>
              <a:gd name="T5" fmla="*/ 1587 h 1588"/>
              <a:gd name="T6" fmla="*/ 95 w 96"/>
              <a:gd name="T7" fmla="*/ 1587 h 1588"/>
              <a:gd name="T8" fmla="*/ 95 w 96"/>
              <a:gd name="T9" fmla="*/ 0 h 15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6" h="1588">
                <a:moveTo>
                  <a:pt x="95" y="0"/>
                </a:moveTo>
                <a:lnTo>
                  <a:pt x="0" y="0"/>
                </a:lnTo>
                <a:lnTo>
                  <a:pt x="0" y="1587"/>
                </a:lnTo>
                <a:lnTo>
                  <a:pt x="95" y="1587"/>
                </a:lnTo>
                <a:lnTo>
                  <a:pt x="95" y="0"/>
                </a:lnTo>
              </a:path>
            </a:pathLst>
          </a:custGeom>
          <a:solidFill>
            <a:schemeClr val="accent6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41" name="Freeform 458">
            <a:extLst>
              <a:ext uri="{FF2B5EF4-FFF2-40B4-BE49-F238E27FC236}">
                <a16:creationId xmlns:a16="http://schemas.microsoft.com/office/drawing/2014/main" id="{4C9F6816-B586-9245-9964-135CBC6150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55863" y="3703683"/>
            <a:ext cx="1779933" cy="618031"/>
          </a:xfrm>
          <a:custGeom>
            <a:avLst/>
            <a:gdLst>
              <a:gd name="T0" fmla="*/ 2858 w 2859"/>
              <a:gd name="T1" fmla="*/ 991 h 992"/>
              <a:gd name="T2" fmla="*/ 0 w 2859"/>
              <a:gd name="T3" fmla="*/ 991 h 992"/>
              <a:gd name="T4" fmla="*/ 0 w 2859"/>
              <a:gd name="T5" fmla="*/ 0 h 992"/>
              <a:gd name="T6" fmla="*/ 2858 w 2859"/>
              <a:gd name="T7" fmla="*/ 0 h 992"/>
              <a:gd name="T8" fmla="*/ 2858 w 2859"/>
              <a:gd name="T9" fmla="*/ 991 h 9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59" h="992">
                <a:moveTo>
                  <a:pt x="2858" y="991"/>
                </a:moveTo>
                <a:lnTo>
                  <a:pt x="0" y="991"/>
                </a:lnTo>
                <a:lnTo>
                  <a:pt x="0" y="0"/>
                </a:lnTo>
                <a:lnTo>
                  <a:pt x="2858" y="0"/>
                </a:lnTo>
                <a:lnTo>
                  <a:pt x="2858" y="991"/>
                </a:lnTo>
              </a:path>
            </a:pathLst>
          </a:custGeom>
          <a:solidFill>
            <a:schemeClr val="accent6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42" name="Freeform 459">
            <a:extLst>
              <a:ext uri="{FF2B5EF4-FFF2-40B4-BE49-F238E27FC236}">
                <a16:creationId xmlns:a16="http://schemas.microsoft.com/office/drawing/2014/main" id="{EC91C826-3C43-194A-B3C5-D282E66191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46946" y="3912438"/>
            <a:ext cx="195025" cy="197770"/>
          </a:xfrm>
          <a:custGeom>
            <a:avLst/>
            <a:gdLst>
              <a:gd name="T0" fmla="*/ 314 w 315"/>
              <a:gd name="T1" fmla="*/ 157 h 316"/>
              <a:gd name="T2" fmla="*/ 314 w 315"/>
              <a:gd name="T3" fmla="*/ 157 h 316"/>
              <a:gd name="T4" fmla="*/ 156 w 315"/>
              <a:gd name="T5" fmla="*/ 315 h 316"/>
              <a:gd name="T6" fmla="*/ 156 w 315"/>
              <a:gd name="T7" fmla="*/ 315 h 316"/>
              <a:gd name="T8" fmla="*/ 0 w 315"/>
              <a:gd name="T9" fmla="*/ 157 h 316"/>
              <a:gd name="T10" fmla="*/ 0 w 315"/>
              <a:gd name="T11" fmla="*/ 157 h 316"/>
              <a:gd name="T12" fmla="*/ 156 w 315"/>
              <a:gd name="T13" fmla="*/ 0 h 316"/>
              <a:gd name="T14" fmla="*/ 156 w 315"/>
              <a:gd name="T15" fmla="*/ 0 h 316"/>
              <a:gd name="T16" fmla="*/ 314 w 315"/>
              <a:gd name="T17" fmla="*/ 157 h 3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15" h="316">
                <a:moveTo>
                  <a:pt x="314" y="157"/>
                </a:moveTo>
                <a:lnTo>
                  <a:pt x="314" y="157"/>
                </a:lnTo>
                <a:cubicBezTo>
                  <a:pt x="314" y="244"/>
                  <a:pt x="243" y="315"/>
                  <a:pt x="156" y="315"/>
                </a:cubicBezTo>
                <a:lnTo>
                  <a:pt x="156" y="315"/>
                </a:lnTo>
                <a:cubicBezTo>
                  <a:pt x="70" y="315"/>
                  <a:pt x="0" y="244"/>
                  <a:pt x="0" y="157"/>
                </a:cubicBezTo>
                <a:lnTo>
                  <a:pt x="0" y="157"/>
                </a:lnTo>
                <a:cubicBezTo>
                  <a:pt x="0" y="70"/>
                  <a:pt x="70" y="0"/>
                  <a:pt x="156" y="0"/>
                </a:cubicBezTo>
                <a:lnTo>
                  <a:pt x="156" y="0"/>
                </a:lnTo>
                <a:cubicBezTo>
                  <a:pt x="243" y="0"/>
                  <a:pt x="314" y="70"/>
                  <a:pt x="314" y="157"/>
                </a:cubicBezTo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43" name="Freeform 460">
            <a:extLst>
              <a:ext uri="{FF2B5EF4-FFF2-40B4-BE49-F238E27FC236}">
                <a16:creationId xmlns:a16="http://schemas.microsoft.com/office/drawing/2014/main" id="{E4AEBFB3-0316-7443-BF02-8FB3241747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90103" y="2127013"/>
            <a:ext cx="348846" cy="425755"/>
          </a:xfrm>
          <a:custGeom>
            <a:avLst/>
            <a:gdLst>
              <a:gd name="T0" fmla="*/ 526 w 558"/>
              <a:gd name="T1" fmla="*/ 619 h 682"/>
              <a:gd name="T2" fmla="*/ 526 w 558"/>
              <a:gd name="T3" fmla="*/ 619 h 682"/>
              <a:gd name="T4" fmla="*/ 495 w 558"/>
              <a:gd name="T5" fmla="*/ 650 h 682"/>
              <a:gd name="T6" fmla="*/ 154 w 558"/>
              <a:gd name="T7" fmla="*/ 650 h 682"/>
              <a:gd name="T8" fmla="*/ 154 w 558"/>
              <a:gd name="T9" fmla="*/ 31 h 682"/>
              <a:gd name="T10" fmla="*/ 340 w 558"/>
              <a:gd name="T11" fmla="*/ 31 h 682"/>
              <a:gd name="T12" fmla="*/ 340 w 558"/>
              <a:gd name="T13" fmla="*/ 217 h 682"/>
              <a:gd name="T14" fmla="*/ 402 w 558"/>
              <a:gd name="T15" fmla="*/ 155 h 682"/>
              <a:gd name="T16" fmla="*/ 464 w 558"/>
              <a:gd name="T17" fmla="*/ 217 h 682"/>
              <a:gd name="T18" fmla="*/ 464 w 558"/>
              <a:gd name="T19" fmla="*/ 31 h 682"/>
              <a:gd name="T20" fmla="*/ 495 w 558"/>
              <a:gd name="T21" fmla="*/ 31 h 682"/>
              <a:gd name="T22" fmla="*/ 495 w 558"/>
              <a:gd name="T23" fmla="*/ 31 h 682"/>
              <a:gd name="T24" fmla="*/ 526 w 558"/>
              <a:gd name="T25" fmla="*/ 62 h 682"/>
              <a:gd name="T26" fmla="*/ 526 w 558"/>
              <a:gd name="T27" fmla="*/ 619 h 682"/>
              <a:gd name="T28" fmla="*/ 124 w 558"/>
              <a:gd name="T29" fmla="*/ 650 h 682"/>
              <a:gd name="T30" fmla="*/ 62 w 558"/>
              <a:gd name="T31" fmla="*/ 650 h 682"/>
              <a:gd name="T32" fmla="*/ 62 w 558"/>
              <a:gd name="T33" fmla="*/ 650 h 682"/>
              <a:gd name="T34" fmla="*/ 31 w 558"/>
              <a:gd name="T35" fmla="*/ 619 h 682"/>
              <a:gd name="T36" fmla="*/ 31 w 558"/>
              <a:gd name="T37" fmla="*/ 62 h 682"/>
              <a:gd name="T38" fmla="*/ 31 w 558"/>
              <a:gd name="T39" fmla="*/ 62 h 682"/>
              <a:gd name="T40" fmla="*/ 62 w 558"/>
              <a:gd name="T41" fmla="*/ 31 h 682"/>
              <a:gd name="T42" fmla="*/ 124 w 558"/>
              <a:gd name="T43" fmla="*/ 31 h 682"/>
              <a:gd name="T44" fmla="*/ 124 w 558"/>
              <a:gd name="T45" fmla="*/ 650 h 682"/>
              <a:gd name="T46" fmla="*/ 371 w 558"/>
              <a:gd name="T47" fmla="*/ 31 h 682"/>
              <a:gd name="T48" fmla="*/ 433 w 558"/>
              <a:gd name="T49" fmla="*/ 31 h 682"/>
              <a:gd name="T50" fmla="*/ 433 w 558"/>
              <a:gd name="T51" fmla="*/ 139 h 682"/>
              <a:gd name="T52" fmla="*/ 402 w 558"/>
              <a:gd name="T53" fmla="*/ 109 h 682"/>
              <a:gd name="T54" fmla="*/ 371 w 558"/>
              <a:gd name="T55" fmla="*/ 139 h 682"/>
              <a:gd name="T56" fmla="*/ 371 w 558"/>
              <a:gd name="T57" fmla="*/ 31 h 682"/>
              <a:gd name="T58" fmla="*/ 495 w 558"/>
              <a:gd name="T59" fmla="*/ 0 h 682"/>
              <a:gd name="T60" fmla="*/ 62 w 558"/>
              <a:gd name="T61" fmla="*/ 0 h 682"/>
              <a:gd name="T62" fmla="*/ 62 w 558"/>
              <a:gd name="T63" fmla="*/ 0 h 682"/>
              <a:gd name="T64" fmla="*/ 0 w 558"/>
              <a:gd name="T65" fmla="*/ 62 h 682"/>
              <a:gd name="T66" fmla="*/ 0 w 558"/>
              <a:gd name="T67" fmla="*/ 619 h 682"/>
              <a:gd name="T68" fmla="*/ 0 w 558"/>
              <a:gd name="T69" fmla="*/ 619 h 682"/>
              <a:gd name="T70" fmla="*/ 62 w 558"/>
              <a:gd name="T71" fmla="*/ 681 h 682"/>
              <a:gd name="T72" fmla="*/ 495 w 558"/>
              <a:gd name="T73" fmla="*/ 681 h 682"/>
              <a:gd name="T74" fmla="*/ 495 w 558"/>
              <a:gd name="T75" fmla="*/ 681 h 682"/>
              <a:gd name="T76" fmla="*/ 557 w 558"/>
              <a:gd name="T77" fmla="*/ 619 h 682"/>
              <a:gd name="T78" fmla="*/ 557 w 558"/>
              <a:gd name="T79" fmla="*/ 62 h 682"/>
              <a:gd name="T80" fmla="*/ 557 w 558"/>
              <a:gd name="T81" fmla="*/ 62 h 682"/>
              <a:gd name="T82" fmla="*/ 495 w 558"/>
              <a:gd name="T83" fmla="*/ 0 h 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</a:cxnLst>
            <a:rect l="0" t="0" r="r" b="b"/>
            <a:pathLst>
              <a:path w="558" h="682">
                <a:moveTo>
                  <a:pt x="526" y="619"/>
                </a:moveTo>
                <a:lnTo>
                  <a:pt x="526" y="619"/>
                </a:lnTo>
                <a:cubicBezTo>
                  <a:pt x="526" y="636"/>
                  <a:pt x="512" y="650"/>
                  <a:pt x="495" y="650"/>
                </a:cubicBezTo>
                <a:lnTo>
                  <a:pt x="154" y="650"/>
                </a:lnTo>
                <a:lnTo>
                  <a:pt x="154" y="31"/>
                </a:lnTo>
                <a:lnTo>
                  <a:pt x="340" y="31"/>
                </a:lnTo>
                <a:lnTo>
                  <a:pt x="340" y="217"/>
                </a:lnTo>
                <a:lnTo>
                  <a:pt x="402" y="155"/>
                </a:lnTo>
                <a:lnTo>
                  <a:pt x="464" y="217"/>
                </a:lnTo>
                <a:lnTo>
                  <a:pt x="464" y="31"/>
                </a:lnTo>
                <a:lnTo>
                  <a:pt x="495" y="31"/>
                </a:lnTo>
                <a:lnTo>
                  <a:pt x="495" y="31"/>
                </a:lnTo>
                <a:cubicBezTo>
                  <a:pt x="512" y="31"/>
                  <a:pt x="526" y="45"/>
                  <a:pt x="526" y="62"/>
                </a:cubicBezTo>
                <a:lnTo>
                  <a:pt x="526" y="619"/>
                </a:lnTo>
                <a:close/>
                <a:moveTo>
                  <a:pt x="124" y="650"/>
                </a:moveTo>
                <a:lnTo>
                  <a:pt x="62" y="650"/>
                </a:lnTo>
                <a:lnTo>
                  <a:pt x="62" y="650"/>
                </a:lnTo>
                <a:cubicBezTo>
                  <a:pt x="44" y="650"/>
                  <a:pt x="31" y="636"/>
                  <a:pt x="31" y="619"/>
                </a:cubicBezTo>
                <a:lnTo>
                  <a:pt x="31" y="62"/>
                </a:lnTo>
                <a:lnTo>
                  <a:pt x="31" y="62"/>
                </a:lnTo>
                <a:cubicBezTo>
                  <a:pt x="31" y="45"/>
                  <a:pt x="44" y="31"/>
                  <a:pt x="62" y="31"/>
                </a:cubicBezTo>
                <a:lnTo>
                  <a:pt x="124" y="31"/>
                </a:lnTo>
                <a:lnTo>
                  <a:pt x="124" y="650"/>
                </a:lnTo>
                <a:close/>
                <a:moveTo>
                  <a:pt x="371" y="31"/>
                </a:moveTo>
                <a:lnTo>
                  <a:pt x="433" y="31"/>
                </a:lnTo>
                <a:lnTo>
                  <a:pt x="433" y="139"/>
                </a:lnTo>
                <a:lnTo>
                  <a:pt x="402" y="109"/>
                </a:lnTo>
                <a:lnTo>
                  <a:pt x="371" y="139"/>
                </a:lnTo>
                <a:lnTo>
                  <a:pt x="371" y="31"/>
                </a:lnTo>
                <a:close/>
                <a:moveTo>
                  <a:pt x="495" y="0"/>
                </a:moveTo>
                <a:lnTo>
                  <a:pt x="62" y="0"/>
                </a:lnTo>
                <a:lnTo>
                  <a:pt x="62" y="0"/>
                </a:lnTo>
                <a:cubicBezTo>
                  <a:pt x="28" y="0"/>
                  <a:pt x="0" y="28"/>
                  <a:pt x="0" y="62"/>
                </a:cubicBezTo>
                <a:lnTo>
                  <a:pt x="0" y="619"/>
                </a:lnTo>
                <a:lnTo>
                  <a:pt x="0" y="619"/>
                </a:lnTo>
                <a:cubicBezTo>
                  <a:pt x="0" y="654"/>
                  <a:pt x="28" y="681"/>
                  <a:pt x="62" y="681"/>
                </a:cubicBezTo>
                <a:lnTo>
                  <a:pt x="495" y="681"/>
                </a:lnTo>
                <a:lnTo>
                  <a:pt x="495" y="681"/>
                </a:lnTo>
                <a:cubicBezTo>
                  <a:pt x="529" y="681"/>
                  <a:pt x="557" y="654"/>
                  <a:pt x="557" y="619"/>
                </a:cubicBezTo>
                <a:lnTo>
                  <a:pt x="557" y="62"/>
                </a:lnTo>
                <a:lnTo>
                  <a:pt x="557" y="62"/>
                </a:lnTo>
                <a:cubicBezTo>
                  <a:pt x="557" y="28"/>
                  <a:pt x="529" y="0"/>
                  <a:pt x="495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44" name="Freeform 461">
            <a:extLst>
              <a:ext uri="{FF2B5EF4-FFF2-40B4-BE49-F238E27FC236}">
                <a16:creationId xmlns:a16="http://schemas.microsoft.com/office/drawing/2014/main" id="{9583B02D-2B10-7A4E-A6B5-1FBFB0A6A7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32984" y="2511566"/>
            <a:ext cx="348844" cy="425755"/>
          </a:xfrm>
          <a:custGeom>
            <a:avLst/>
            <a:gdLst>
              <a:gd name="T0" fmla="*/ 371 w 558"/>
              <a:gd name="T1" fmla="*/ 185 h 682"/>
              <a:gd name="T2" fmla="*/ 371 w 558"/>
              <a:gd name="T3" fmla="*/ 31 h 682"/>
              <a:gd name="T4" fmla="*/ 387 w 558"/>
              <a:gd name="T5" fmla="*/ 31 h 682"/>
              <a:gd name="T6" fmla="*/ 526 w 558"/>
              <a:gd name="T7" fmla="*/ 185 h 682"/>
              <a:gd name="T8" fmla="*/ 371 w 558"/>
              <a:gd name="T9" fmla="*/ 185 h 682"/>
              <a:gd name="T10" fmla="*/ 526 w 558"/>
              <a:gd name="T11" fmla="*/ 619 h 682"/>
              <a:gd name="T12" fmla="*/ 526 w 558"/>
              <a:gd name="T13" fmla="*/ 619 h 682"/>
              <a:gd name="T14" fmla="*/ 496 w 558"/>
              <a:gd name="T15" fmla="*/ 649 h 682"/>
              <a:gd name="T16" fmla="*/ 62 w 558"/>
              <a:gd name="T17" fmla="*/ 649 h 682"/>
              <a:gd name="T18" fmla="*/ 62 w 558"/>
              <a:gd name="T19" fmla="*/ 649 h 682"/>
              <a:gd name="T20" fmla="*/ 31 w 558"/>
              <a:gd name="T21" fmla="*/ 619 h 682"/>
              <a:gd name="T22" fmla="*/ 31 w 558"/>
              <a:gd name="T23" fmla="*/ 62 h 682"/>
              <a:gd name="T24" fmla="*/ 31 w 558"/>
              <a:gd name="T25" fmla="*/ 62 h 682"/>
              <a:gd name="T26" fmla="*/ 62 w 558"/>
              <a:gd name="T27" fmla="*/ 31 h 682"/>
              <a:gd name="T28" fmla="*/ 341 w 558"/>
              <a:gd name="T29" fmla="*/ 31 h 682"/>
              <a:gd name="T30" fmla="*/ 341 w 558"/>
              <a:gd name="T31" fmla="*/ 185 h 682"/>
              <a:gd name="T32" fmla="*/ 341 w 558"/>
              <a:gd name="T33" fmla="*/ 185 h 682"/>
              <a:gd name="T34" fmla="*/ 371 w 558"/>
              <a:gd name="T35" fmla="*/ 217 h 682"/>
              <a:gd name="T36" fmla="*/ 526 w 558"/>
              <a:gd name="T37" fmla="*/ 217 h 682"/>
              <a:gd name="T38" fmla="*/ 526 w 558"/>
              <a:gd name="T39" fmla="*/ 619 h 682"/>
              <a:gd name="T40" fmla="*/ 403 w 558"/>
              <a:gd name="T41" fmla="*/ 0 h 682"/>
              <a:gd name="T42" fmla="*/ 62 w 558"/>
              <a:gd name="T43" fmla="*/ 0 h 682"/>
              <a:gd name="T44" fmla="*/ 62 w 558"/>
              <a:gd name="T45" fmla="*/ 0 h 682"/>
              <a:gd name="T46" fmla="*/ 0 w 558"/>
              <a:gd name="T47" fmla="*/ 62 h 682"/>
              <a:gd name="T48" fmla="*/ 0 w 558"/>
              <a:gd name="T49" fmla="*/ 619 h 682"/>
              <a:gd name="T50" fmla="*/ 0 w 558"/>
              <a:gd name="T51" fmla="*/ 619 h 682"/>
              <a:gd name="T52" fmla="*/ 62 w 558"/>
              <a:gd name="T53" fmla="*/ 681 h 682"/>
              <a:gd name="T54" fmla="*/ 496 w 558"/>
              <a:gd name="T55" fmla="*/ 681 h 682"/>
              <a:gd name="T56" fmla="*/ 496 w 558"/>
              <a:gd name="T57" fmla="*/ 681 h 682"/>
              <a:gd name="T58" fmla="*/ 557 w 558"/>
              <a:gd name="T59" fmla="*/ 619 h 682"/>
              <a:gd name="T60" fmla="*/ 557 w 558"/>
              <a:gd name="T61" fmla="*/ 170 h 682"/>
              <a:gd name="T62" fmla="*/ 403 w 558"/>
              <a:gd name="T63" fmla="*/ 0 h 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558" h="682">
                <a:moveTo>
                  <a:pt x="371" y="185"/>
                </a:moveTo>
                <a:lnTo>
                  <a:pt x="371" y="31"/>
                </a:lnTo>
                <a:lnTo>
                  <a:pt x="387" y="31"/>
                </a:lnTo>
                <a:lnTo>
                  <a:pt x="526" y="185"/>
                </a:lnTo>
                <a:lnTo>
                  <a:pt x="371" y="185"/>
                </a:lnTo>
                <a:close/>
                <a:moveTo>
                  <a:pt x="526" y="619"/>
                </a:moveTo>
                <a:lnTo>
                  <a:pt x="526" y="619"/>
                </a:lnTo>
                <a:cubicBezTo>
                  <a:pt x="526" y="636"/>
                  <a:pt x="513" y="649"/>
                  <a:pt x="496" y="649"/>
                </a:cubicBezTo>
                <a:lnTo>
                  <a:pt x="62" y="649"/>
                </a:lnTo>
                <a:lnTo>
                  <a:pt x="62" y="649"/>
                </a:lnTo>
                <a:cubicBezTo>
                  <a:pt x="45" y="649"/>
                  <a:pt x="31" y="636"/>
                  <a:pt x="31" y="619"/>
                </a:cubicBezTo>
                <a:lnTo>
                  <a:pt x="31" y="62"/>
                </a:lnTo>
                <a:lnTo>
                  <a:pt x="31" y="62"/>
                </a:lnTo>
                <a:cubicBezTo>
                  <a:pt x="31" y="45"/>
                  <a:pt x="45" y="31"/>
                  <a:pt x="62" y="31"/>
                </a:cubicBezTo>
                <a:lnTo>
                  <a:pt x="341" y="31"/>
                </a:lnTo>
                <a:lnTo>
                  <a:pt x="341" y="185"/>
                </a:lnTo>
                <a:lnTo>
                  <a:pt x="341" y="185"/>
                </a:lnTo>
                <a:cubicBezTo>
                  <a:pt x="341" y="202"/>
                  <a:pt x="354" y="217"/>
                  <a:pt x="371" y="217"/>
                </a:cubicBezTo>
                <a:lnTo>
                  <a:pt x="526" y="217"/>
                </a:lnTo>
                <a:lnTo>
                  <a:pt x="526" y="619"/>
                </a:lnTo>
                <a:close/>
                <a:moveTo>
                  <a:pt x="403" y="0"/>
                </a:moveTo>
                <a:lnTo>
                  <a:pt x="62" y="0"/>
                </a:lnTo>
                <a:lnTo>
                  <a:pt x="62" y="0"/>
                </a:lnTo>
                <a:cubicBezTo>
                  <a:pt x="28" y="0"/>
                  <a:pt x="0" y="28"/>
                  <a:pt x="0" y="62"/>
                </a:cubicBezTo>
                <a:lnTo>
                  <a:pt x="0" y="619"/>
                </a:lnTo>
                <a:lnTo>
                  <a:pt x="0" y="619"/>
                </a:lnTo>
                <a:cubicBezTo>
                  <a:pt x="0" y="653"/>
                  <a:pt x="28" y="681"/>
                  <a:pt x="62" y="681"/>
                </a:cubicBezTo>
                <a:lnTo>
                  <a:pt x="496" y="681"/>
                </a:lnTo>
                <a:lnTo>
                  <a:pt x="496" y="681"/>
                </a:lnTo>
                <a:cubicBezTo>
                  <a:pt x="530" y="681"/>
                  <a:pt x="557" y="653"/>
                  <a:pt x="557" y="619"/>
                </a:cubicBezTo>
                <a:lnTo>
                  <a:pt x="557" y="170"/>
                </a:lnTo>
                <a:lnTo>
                  <a:pt x="40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45" name="Freeform 462">
            <a:extLst>
              <a:ext uri="{FF2B5EF4-FFF2-40B4-BE49-F238E27FC236}">
                <a16:creationId xmlns:a16="http://schemas.microsoft.com/office/drawing/2014/main" id="{F6C1DFDA-C42F-9042-93A9-8FE38AC6D5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6250" y="1844092"/>
            <a:ext cx="994345" cy="994345"/>
          </a:xfrm>
          <a:custGeom>
            <a:avLst/>
            <a:gdLst>
              <a:gd name="T0" fmla="*/ 0 w 1596"/>
              <a:gd name="T1" fmla="*/ 797 h 1596"/>
              <a:gd name="T2" fmla="*/ 0 w 1596"/>
              <a:gd name="T3" fmla="*/ 797 h 1596"/>
              <a:gd name="T4" fmla="*/ 797 w 1596"/>
              <a:gd name="T5" fmla="*/ 0 h 1596"/>
              <a:gd name="T6" fmla="*/ 797 w 1596"/>
              <a:gd name="T7" fmla="*/ 0 h 1596"/>
              <a:gd name="T8" fmla="*/ 1595 w 1596"/>
              <a:gd name="T9" fmla="*/ 797 h 1596"/>
              <a:gd name="T10" fmla="*/ 1595 w 1596"/>
              <a:gd name="T11" fmla="*/ 797 h 1596"/>
              <a:gd name="T12" fmla="*/ 797 w 1596"/>
              <a:gd name="T13" fmla="*/ 1595 h 1596"/>
              <a:gd name="T14" fmla="*/ 797 w 1596"/>
              <a:gd name="T15" fmla="*/ 1595 h 1596"/>
              <a:gd name="T16" fmla="*/ 0 w 1596"/>
              <a:gd name="T17" fmla="*/ 797 h 15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596" h="1596">
                <a:moveTo>
                  <a:pt x="0" y="797"/>
                </a:moveTo>
                <a:lnTo>
                  <a:pt x="0" y="797"/>
                </a:lnTo>
                <a:cubicBezTo>
                  <a:pt x="0" y="357"/>
                  <a:pt x="357" y="0"/>
                  <a:pt x="797" y="0"/>
                </a:cubicBezTo>
                <a:lnTo>
                  <a:pt x="797" y="0"/>
                </a:lnTo>
                <a:cubicBezTo>
                  <a:pt x="1238" y="0"/>
                  <a:pt x="1595" y="357"/>
                  <a:pt x="1595" y="797"/>
                </a:cubicBezTo>
                <a:lnTo>
                  <a:pt x="1595" y="797"/>
                </a:lnTo>
                <a:cubicBezTo>
                  <a:pt x="1595" y="1238"/>
                  <a:pt x="1238" y="1595"/>
                  <a:pt x="797" y="1595"/>
                </a:cubicBezTo>
                <a:lnTo>
                  <a:pt x="797" y="1595"/>
                </a:lnTo>
                <a:cubicBezTo>
                  <a:pt x="357" y="1595"/>
                  <a:pt x="0" y="1238"/>
                  <a:pt x="0" y="797"/>
                </a:cubicBezTo>
              </a:path>
            </a:pathLst>
          </a:custGeom>
          <a:solidFill>
            <a:schemeClr val="accent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46" name="Freeform 463">
            <a:extLst>
              <a:ext uri="{FF2B5EF4-FFF2-40B4-BE49-F238E27FC236}">
                <a16:creationId xmlns:a16="http://schemas.microsoft.com/office/drawing/2014/main" id="{0AD58B43-A4AE-8D4A-8601-EE5E4DD003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31918" y="2127013"/>
            <a:ext cx="425757" cy="425755"/>
          </a:xfrm>
          <a:custGeom>
            <a:avLst/>
            <a:gdLst>
              <a:gd name="T0" fmla="*/ 283 w 682"/>
              <a:gd name="T1" fmla="*/ 469 h 682"/>
              <a:gd name="T2" fmla="*/ 278 w 682"/>
              <a:gd name="T3" fmla="*/ 480 h 682"/>
              <a:gd name="T4" fmla="*/ 294 w 682"/>
              <a:gd name="T5" fmla="*/ 495 h 682"/>
              <a:gd name="T6" fmla="*/ 335 w 682"/>
              <a:gd name="T7" fmla="*/ 460 h 682"/>
              <a:gd name="T8" fmla="*/ 340 w 682"/>
              <a:gd name="T9" fmla="*/ 449 h 682"/>
              <a:gd name="T10" fmla="*/ 325 w 682"/>
              <a:gd name="T11" fmla="*/ 433 h 682"/>
              <a:gd name="T12" fmla="*/ 314 w 682"/>
              <a:gd name="T13" fmla="*/ 438 h 682"/>
              <a:gd name="T14" fmla="*/ 356 w 682"/>
              <a:gd name="T15" fmla="*/ 644 h 682"/>
              <a:gd name="T16" fmla="*/ 31 w 682"/>
              <a:gd name="T17" fmla="*/ 47 h 682"/>
              <a:gd name="T18" fmla="*/ 46 w 682"/>
              <a:gd name="T19" fmla="*/ 31 h 682"/>
              <a:gd name="T20" fmla="*/ 643 w 682"/>
              <a:gd name="T21" fmla="*/ 356 h 682"/>
              <a:gd name="T22" fmla="*/ 676 w 682"/>
              <a:gd name="T23" fmla="*/ 345 h 682"/>
              <a:gd name="T24" fmla="*/ 335 w 682"/>
              <a:gd name="T25" fmla="*/ 5 h 682"/>
              <a:gd name="T26" fmla="*/ 46 w 682"/>
              <a:gd name="T27" fmla="*/ 0 h 682"/>
              <a:gd name="T28" fmla="*/ 0 w 682"/>
              <a:gd name="T29" fmla="*/ 47 h 682"/>
              <a:gd name="T30" fmla="*/ 0 w 682"/>
              <a:gd name="T31" fmla="*/ 325 h 682"/>
              <a:gd name="T32" fmla="*/ 345 w 682"/>
              <a:gd name="T33" fmla="*/ 677 h 682"/>
              <a:gd name="T34" fmla="*/ 356 w 682"/>
              <a:gd name="T35" fmla="*/ 681 h 682"/>
              <a:gd name="T36" fmla="*/ 367 w 682"/>
              <a:gd name="T37" fmla="*/ 677 h 682"/>
              <a:gd name="T38" fmla="*/ 676 w 682"/>
              <a:gd name="T39" fmla="*/ 367 h 682"/>
              <a:gd name="T40" fmla="*/ 681 w 682"/>
              <a:gd name="T41" fmla="*/ 356 h 682"/>
              <a:gd name="T42" fmla="*/ 356 w 682"/>
              <a:gd name="T43" fmla="*/ 557 h 682"/>
              <a:gd name="T44" fmla="*/ 367 w 682"/>
              <a:gd name="T45" fmla="*/ 553 h 682"/>
              <a:gd name="T46" fmla="*/ 460 w 682"/>
              <a:gd name="T47" fmla="*/ 460 h 682"/>
              <a:gd name="T48" fmla="*/ 464 w 682"/>
              <a:gd name="T49" fmla="*/ 449 h 682"/>
              <a:gd name="T50" fmla="*/ 449 w 682"/>
              <a:gd name="T51" fmla="*/ 433 h 682"/>
              <a:gd name="T52" fmla="*/ 345 w 682"/>
              <a:gd name="T53" fmla="*/ 531 h 682"/>
              <a:gd name="T54" fmla="*/ 340 w 682"/>
              <a:gd name="T55" fmla="*/ 542 h 682"/>
              <a:gd name="T56" fmla="*/ 356 w 682"/>
              <a:gd name="T57" fmla="*/ 557 h 682"/>
              <a:gd name="T58" fmla="*/ 371 w 682"/>
              <a:gd name="T59" fmla="*/ 418 h 682"/>
              <a:gd name="T60" fmla="*/ 444 w 682"/>
              <a:gd name="T61" fmla="*/ 351 h 682"/>
              <a:gd name="T62" fmla="*/ 449 w 682"/>
              <a:gd name="T63" fmla="*/ 340 h 682"/>
              <a:gd name="T64" fmla="*/ 433 w 682"/>
              <a:gd name="T65" fmla="*/ 325 h 682"/>
              <a:gd name="T66" fmla="*/ 422 w 682"/>
              <a:gd name="T67" fmla="*/ 330 h 682"/>
              <a:gd name="T68" fmla="*/ 361 w 682"/>
              <a:gd name="T69" fmla="*/ 392 h 682"/>
              <a:gd name="T70" fmla="*/ 356 w 682"/>
              <a:gd name="T71" fmla="*/ 403 h 682"/>
              <a:gd name="T72" fmla="*/ 139 w 682"/>
              <a:gd name="T73" fmla="*/ 155 h 682"/>
              <a:gd name="T74" fmla="*/ 124 w 682"/>
              <a:gd name="T75" fmla="*/ 139 h 682"/>
              <a:gd name="T76" fmla="*/ 139 w 682"/>
              <a:gd name="T77" fmla="*/ 124 h 682"/>
              <a:gd name="T78" fmla="*/ 155 w 682"/>
              <a:gd name="T79" fmla="*/ 139 h 682"/>
              <a:gd name="T80" fmla="*/ 139 w 682"/>
              <a:gd name="T81" fmla="*/ 155 h 682"/>
              <a:gd name="T82" fmla="*/ 139 w 682"/>
              <a:gd name="T83" fmla="*/ 93 h 682"/>
              <a:gd name="T84" fmla="*/ 93 w 682"/>
              <a:gd name="T85" fmla="*/ 139 h 682"/>
              <a:gd name="T86" fmla="*/ 139 w 682"/>
              <a:gd name="T87" fmla="*/ 186 h 682"/>
              <a:gd name="T88" fmla="*/ 186 w 682"/>
              <a:gd name="T89" fmla="*/ 139 h 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682" h="682">
                <a:moveTo>
                  <a:pt x="283" y="469"/>
                </a:moveTo>
                <a:lnTo>
                  <a:pt x="283" y="469"/>
                </a:lnTo>
                <a:cubicBezTo>
                  <a:pt x="280" y="472"/>
                  <a:pt x="278" y="476"/>
                  <a:pt x="278" y="480"/>
                </a:cubicBezTo>
                <a:lnTo>
                  <a:pt x="278" y="480"/>
                </a:lnTo>
                <a:cubicBezTo>
                  <a:pt x="278" y="488"/>
                  <a:pt x="285" y="495"/>
                  <a:pt x="294" y="495"/>
                </a:cubicBezTo>
                <a:lnTo>
                  <a:pt x="294" y="495"/>
                </a:lnTo>
                <a:cubicBezTo>
                  <a:pt x="298" y="495"/>
                  <a:pt x="302" y="494"/>
                  <a:pt x="305" y="491"/>
                </a:cubicBezTo>
                <a:lnTo>
                  <a:pt x="335" y="460"/>
                </a:lnTo>
                <a:lnTo>
                  <a:pt x="335" y="460"/>
                </a:lnTo>
                <a:cubicBezTo>
                  <a:pt x="339" y="457"/>
                  <a:pt x="340" y="453"/>
                  <a:pt x="340" y="449"/>
                </a:cubicBezTo>
                <a:lnTo>
                  <a:pt x="340" y="449"/>
                </a:lnTo>
                <a:cubicBezTo>
                  <a:pt x="340" y="441"/>
                  <a:pt x="334" y="433"/>
                  <a:pt x="325" y="433"/>
                </a:cubicBezTo>
                <a:lnTo>
                  <a:pt x="325" y="433"/>
                </a:lnTo>
                <a:cubicBezTo>
                  <a:pt x="321" y="433"/>
                  <a:pt x="317" y="435"/>
                  <a:pt x="314" y="438"/>
                </a:cubicBezTo>
                <a:lnTo>
                  <a:pt x="283" y="469"/>
                </a:lnTo>
                <a:close/>
                <a:moveTo>
                  <a:pt x="356" y="644"/>
                </a:moveTo>
                <a:lnTo>
                  <a:pt x="31" y="319"/>
                </a:lnTo>
                <a:lnTo>
                  <a:pt x="31" y="47"/>
                </a:lnTo>
                <a:lnTo>
                  <a:pt x="31" y="47"/>
                </a:lnTo>
                <a:cubicBezTo>
                  <a:pt x="31" y="38"/>
                  <a:pt x="37" y="31"/>
                  <a:pt x="46" y="31"/>
                </a:cubicBezTo>
                <a:lnTo>
                  <a:pt x="318" y="31"/>
                </a:lnTo>
                <a:lnTo>
                  <a:pt x="643" y="356"/>
                </a:lnTo>
                <a:lnTo>
                  <a:pt x="356" y="644"/>
                </a:lnTo>
                <a:close/>
                <a:moveTo>
                  <a:pt x="676" y="345"/>
                </a:moveTo>
                <a:lnTo>
                  <a:pt x="335" y="5"/>
                </a:lnTo>
                <a:lnTo>
                  <a:pt x="335" y="5"/>
                </a:lnTo>
                <a:cubicBezTo>
                  <a:pt x="333" y="2"/>
                  <a:pt x="329" y="0"/>
                  <a:pt x="325" y="0"/>
                </a:cubicBezTo>
                <a:lnTo>
                  <a:pt x="46" y="0"/>
                </a:lnTo>
                <a:lnTo>
                  <a:pt x="46" y="0"/>
                </a:lnTo>
                <a:cubicBezTo>
                  <a:pt x="20" y="0"/>
                  <a:pt x="0" y="21"/>
                  <a:pt x="0" y="47"/>
                </a:cubicBezTo>
                <a:lnTo>
                  <a:pt x="0" y="325"/>
                </a:lnTo>
                <a:lnTo>
                  <a:pt x="0" y="325"/>
                </a:lnTo>
                <a:cubicBezTo>
                  <a:pt x="0" y="329"/>
                  <a:pt x="1" y="333"/>
                  <a:pt x="5" y="336"/>
                </a:cubicBezTo>
                <a:lnTo>
                  <a:pt x="345" y="677"/>
                </a:lnTo>
                <a:lnTo>
                  <a:pt x="345" y="677"/>
                </a:lnTo>
                <a:cubicBezTo>
                  <a:pt x="348" y="679"/>
                  <a:pt x="351" y="681"/>
                  <a:pt x="356" y="681"/>
                </a:cubicBezTo>
                <a:lnTo>
                  <a:pt x="356" y="681"/>
                </a:lnTo>
                <a:cubicBezTo>
                  <a:pt x="360" y="681"/>
                  <a:pt x="364" y="679"/>
                  <a:pt x="367" y="677"/>
                </a:cubicBezTo>
                <a:lnTo>
                  <a:pt x="676" y="367"/>
                </a:lnTo>
                <a:lnTo>
                  <a:pt x="676" y="367"/>
                </a:lnTo>
                <a:cubicBezTo>
                  <a:pt x="679" y="364"/>
                  <a:pt x="681" y="361"/>
                  <a:pt x="681" y="356"/>
                </a:cubicBezTo>
                <a:lnTo>
                  <a:pt x="681" y="356"/>
                </a:lnTo>
                <a:cubicBezTo>
                  <a:pt x="681" y="352"/>
                  <a:pt x="679" y="348"/>
                  <a:pt x="676" y="345"/>
                </a:cubicBezTo>
                <a:close/>
                <a:moveTo>
                  <a:pt x="356" y="557"/>
                </a:moveTo>
                <a:lnTo>
                  <a:pt x="356" y="557"/>
                </a:lnTo>
                <a:cubicBezTo>
                  <a:pt x="360" y="557"/>
                  <a:pt x="364" y="556"/>
                  <a:pt x="367" y="553"/>
                </a:cubicBezTo>
                <a:lnTo>
                  <a:pt x="460" y="460"/>
                </a:lnTo>
                <a:lnTo>
                  <a:pt x="460" y="460"/>
                </a:lnTo>
                <a:cubicBezTo>
                  <a:pt x="462" y="457"/>
                  <a:pt x="464" y="453"/>
                  <a:pt x="464" y="449"/>
                </a:cubicBezTo>
                <a:lnTo>
                  <a:pt x="464" y="449"/>
                </a:lnTo>
                <a:cubicBezTo>
                  <a:pt x="464" y="441"/>
                  <a:pt x="457" y="433"/>
                  <a:pt x="449" y="433"/>
                </a:cubicBezTo>
                <a:lnTo>
                  <a:pt x="449" y="433"/>
                </a:lnTo>
                <a:cubicBezTo>
                  <a:pt x="444" y="433"/>
                  <a:pt x="441" y="435"/>
                  <a:pt x="438" y="438"/>
                </a:cubicBezTo>
                <a:lnTo>
                  <a:pt x="345" y="531"/>
                </a:lnTo>
                <a:lnTo>
                  <a:pt x="345" y="531"/>
                </a:lnTo>
                <a:cubicBezTo>
                  <a:pt x="342" y="534"/>
                  <a:pt x="340" y="537"/>
                  <a:pt x="340" y="542"/>
                </a:cubicBezTo>
                <a:lnTo>
                  <a:pt x="340" y="542"/>
                </a:lnTo>
                <a:cubicBezTo>
                  <a:pt x="340" y="550"/>
                  <a:pt x="347" y="557"/>
                  <a:pt x="356" y="557"/>
                </a:cubicBezTo>
                <a:close/>
                <a:moveTo>
                  <a:pt x="371" y="418"/>
                </a:moveTo>
                <a:lnTo>
                  <a:pt x="371" y="418"/>
                </a:lnTo>
                <a:cubicBezTo>
                  <a:pt x="375" y="418"/>
                  <a:pt x="380" y="416"/>
                  <a:pt x="382" y="413"/>
                </a:cubicBezTo>
                <a:lnTo>
                  <a:pt x="444" y="351"/>
                </a:lnTo>
                <a:lnTo>
                  <a:pt x="444" y="351"/>
                </a:lnTo>
                <a:cubicBezTo>
                  <a:pt x="447" y="349"/>
                  <a:pt x="449" y="345"/>
                  <a:pt x="449" y="340"/>
                </a:cubicBezTo>
                <a:lnTo>
                  <a:pt x="449" y="340"/>
                </a:lnTo>
                <a:cubicBezTo>
                  <a:pt x="449" y="332"/>
                  <a:pt x="442" y="325"/>
                  <a:pt x="433" y="325"/>
                </a:cubicBezTo>
                <a:lnTo>
                  <a:pt x="433" y="325"/>
                </a:lnTo>
                <a:cubicBezTo>
                  <a:pt x="429" y="325"/>
                  <a:pt x="425" y="327"/>
                  <a:pt x="422" y="330"/>
                </a:cubicBezTo>
                <a:lnTo>
                  <a:pt x="361" y="392"/>
                </a:lnTo>
                <a:lnTo>
                  <a:pt x="361" y="392"/>
                </a:lnTo>
                <a:cubicBezTo>
                  <a:pt x="357" y="394"/>
                  <a:pt x="356" y="399"/>
                  <a:pt x="356" y="403"/>
                </a:cubicBezTo>
                <a:lnTo>
                  <a:pt x="356" y="403"/>
                </a:lnTo>
                <a:cubicBezTo>
                  <a:pt x="356" y="411"/>
                  <a:pt x="363" y="418"/>
                  <a:pt x="371" y="418"/>
                </a:cubicBezTo>
                <a:close/>
                <a:moveTo>
                  <a:pt x="139" y="155"/>
                </a:moveTo>
                <a:lnTo>
                  <a:pt x="139" y="155"/>
                </a:lnTo>
                <a:cubicBezTo>
                  <a:pt x="131" y="155"/>
                  <a:pt x="124" y="148"/>
                  <a:pt x="124" y="139"/>
                </a:cubicBezTo>
                <a:lnTo>
                  <a:pt x="124" y="139"/>
                </a:lnTo>
                <a:cubicBezTo>
                  <a:pt x="124" y="131"/>
                  <a:pt x="131" y="124"/>
                  <a:pt x="139" y="124"/>
                </a:cubicBezTo>
                <a:lnTo>
                  <a:pt x="139" y="124"/>
                </a:lnTo>
                <a:cubicBezTo>
                  <a:pt x="148" y="124"/>
                  <a:pt x="155" y="131"/>
                  <a:pt x="155" y="139"/>
                </a:cubicBezTo>
                <a:lnTo>
                  <a:pt x="155" y="139"/>
                </a:lnTo>
                <a:cubicBezTo>
                  <a:pt x="155" y="148"/>
                  <a:pt x="148" y="155"/>
                  <a:pt x="139" y="155"/>
                </a:cubicBezTo>
                <a:close/>
                <a:moveTo>
                  <a:pt x="139" y="93"/>
                </a:moveTo>
                <a:lnTo>
                  <a:pt x="139" y="93"/>
                </a:lnTo>
                <a:cubicBezTo>
                  <a:pt x="113" y="93"/>
                  <a:pt x="93" y="114"/>
                  <a:pt x="93" y="139"/>
                </a:cubicBezTo>
                <a:lnTo>
                  <a:pt x="93" y="139"/>
                </a:lnTo>
                <a:cubicBezTo>
                  <a:pt x="93" y="165"/>
                  <a:pt x="113" y="186"/>
                  <a:pt x="139" y="186"/>
                </a:cubicBezTo>
                <a:lnTo>
                  <a:pt x="139" y="186"/>
                </a:lnTo>
                <a:cubicBezTo>
                  <a:pt x="165" y="186"/>
                  <a:pt x="186" y="165"/>
                  <a:pt x="186" y="139"/>
                </a:cubicBezTo>
                <a:lnTo>
                  <a:pt x="186" y="139"/>
                </a:lnTo>
                <a:cubicBezTo>
                  <a:pt x="186" y="114"/>
                  <a:pt x="165" y="93"/>
                  <a:pt x="139" y="93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47" name="Freeform 464">
            <a:extLst>
              <a:ext uri="{FF2B5EF4-FFF2-40B4-BE49-F238E27FC236}">
                <a16:creationId xmlns:a16="http://schemas.microsoft.com/office/drawing/2014/main" id="{240AD932-8924-774B-8CF3-06F54277CA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66221" y="5132022"/>
            <a:ext cx="425757" cy="348844"/>
          </a:xfrm>
          <a:custGeom>
            <a:avLst/>
            <a:gdLst>
              <a:gd name="T0" fmla="*/ 217 w 682"/>
              <a:gd name="T1" fmla="*/ 108 h 558"/>
              <a:gd name="T2" fmla="*/ 202 w 682"/>
              <a:gd name="T3" fmla="*/ 93 h 558"/>
              <a:gd name="T4" fmla="*/ 202 w 682"/>
              <a:gd name="T5" fmla="*/ 124 h 558"/>
              <a:gd name="T6" fmla="*/ 341 w 682"/>
              <a:gd name="T7" fmla="*/ 310 h 558"/>
              <a:gd name="T8" fmla="*/ 202 w 682"/>
              <a:gd name="T9" fmla="*/ 340 h 558"/>
              <a:gd name="T10" fmla="*/ 371 w 682"/>
              <a:gd name="T11" fmla="*/ 325 h 558"/>
              <a:gd name="T12" fmla="*/ 356 w 682"/>
              <a:gd name="T13" fmla="*/ 186 h 558"/>
              <a:gd name="T14" fmla="*/ 186 w 682"/>
              <a:gd name="T15" fmla="*/ 201 h 558"/>
              <a:gd name="T16" fmla="*/ 202 w 682"/>
              <a:gd name="T17" fmla="*/ 340 h 558"/>
              <a:gd name="T18" fmla="*/ 278 w 682"/>
              <a:gd name="T19" fmla="*/ 108 h 558"/>
              <a:gd name="T20" fmla="*/ 263 w 682"/>
              <a:gd name="T21" fmla="*/ 93 h 558"/>
              <a:gd name="T22" fmla="*/ 263 w 682"/>
              <a:gd name="T23" fmla="*/ 124 h 558"/>
              <a:gd name="T24" fmla="*/ 573 w 682"/>
              <a:gd name="T25" fmla="*/ 402 h 558"/>
              <a:gd name="T26" fmla="*/ 573 w 682"/>
              <a:gd name="T27" fmla="*/ 371 h 558"/>
              <a:gd name="T28" fmla="*/ 186 w 682"/>
              <a:gd name="T29" fmla="*/ 387 h 558"/>
              <a:gd name="T30" fmla="*/ 650 w 682"/>
              <a:gd name="T31" fmla="*/ 526 h 558"/>
              <a:gd name="T32" fmla="*/ 31 w 682"/>
              <a:gd name="T33" fmla="*/ 464 h 558"/>
              <a:gd name="T34" fmla="*/ 93 w 682"/>
              <a:gd name="T35" fmla="*/ 449 h 558"/>
              <a:gd name="T36" fmla="*/ 109 w 682"/>
              <a:gd name="T37" fmla="*/ 464 h 558"/>
              <a:gd name="T38" fmla="*/ 650 w 682"/>
              <a:gd name="T39" fmla="*/ 31 h 558"/>
              <a:gd name="T40" fmla="*/ 124 w 682"/>
              <a:gd name="T41" fmla="*/ 0 h 558"/>
              <a:gd name="T42" fmla="*/ 93 w 682"/>
              <a:gd name="T43" fmla="*/ 93 h 558"/>
              <a:gd name="T44" fmla="*/ 0 w 682"/>
              <a:gd name="T45" fmla="*/ 124 h 558"/>
              <a:gd name="T46" fmla="*/ 93 w 682"/>
              <a:gd name="T47" fmla="*/ 557 h 558"/>
              <a:gd name="T48" fmla="*/ 681 w 682"/>
              <a:gd name="T49" fmla="*/ 526 h 558"/>
              <a:gd name="T50" fmla="*/ 650 w 682"/>
              <a:gd name="T51" fmla="*/ 0 h 558"/>
              <a:gd name="T52" fmla="*/ 573 w 682"/>
              <a:gd name="T53" fmla="*/ 464 h 558"/>
              <a:gd name="T54" fmla="*/ 573 w 682"/>
              <a:gd name="T55" fmla="*/ 433 h 558"/>
              <a:gd name="T56" fmla="*/ 186 w 682"/>
              <a:gd name="T57" fmla="*/ 449 h 558"/>
              <a:gd name="T58" fmla="*/ 573 w 682"/>
              <a:gd name="T59" fmla="*/ 186 h 558"/>
              <a:gd name="T60" fmla="*/ 433 w 682"/>
              <a:gd name="T61" fmla="*/ 201 h 558"/>
              <a:gd name="T62" fmla="*/ 573 w 682"/>
              <a:gd name="T63" fmla="*/ 217 h 558"/>
              <a:gd name="T64" fmla="*/ 588 w 682"/>
              <a:gd name="T65" fmla="*/ 201 h 558"/>
              <a:gd name="T66" fmla="*/ 449 w 682"/>
              <a:gd name="T67" fmla="*/ 124 h 558"/>
              <a:gd name="T68" fmla="*/ 465 w 682"/>
              <a:gd name="T69" fmla="*/ 108 h 558"/>
              <a:gd name="T70" fmla="*/ 325 w 682"/>
              <a:gd name="T71" fmla="*/ 93 h 558"/>
              <a:gd name="T72" fmla="*/ 325 w 682"/>
              <a:gd name="T73" fmla="*/ 124 h 558"/>
              <a:gd name="T74" fmla="*/ 449 w 682"/>
              <a:gd name="T75" fmla="*/ 247 h 558"/>
              <a:gd name="T76" fmla="*/ 449 w 682"/>
              <a:gd name="T77" fmla="*/ 278 h 558"/>
              <a:gd name="T78" fmla="*/ 588 w 682"/>
              <a:gd name="T79" fmla="*/ 263 h 558"/>
              <a:gd name="T80" fmla="*/ 573 w 682"/>
              <a:gd name="T81" fmla="*/ 310 h 558"/>
              <a:gd name="T82" fmla="*/ 433 w 682"/>
              <a:gd name="T83" fmla="*/ 325 h 558"/>
              <a:gd name="T84" fmla="*/ 573 w 682"/>
              <a:gd name="T85" fmla="*/ 340 h 558"/>
              <a:gd name="T86" fmla="*/ 588 w 682"/>
              <a:gd name="T87" fmla="*/ 325 h 558"/>
              <a:gd name="T88" fmla="*/ 573 w 682"/>
              <a:gd name="T89" fmla="*/ 124 h 558"/>
              <a:gd name="T90" fmla="*/ 573 w 682"/>
              <a:gd name="T91" fmla="*/ 93 h 558"/>
              <a:gd name="T92" fmla="*/ 558 w 682"/>
              <a:gd name="T93" fmla="*/ 108 h 558"/>
              <a:gd name="T94" fmla="*/ 511 w 682"/>
              <a:gd name="T95" fmla="*/ 124 h 558"/>
              <a:gd name="T96" fmla="*/ 511 w 682"/>
              <a:gd name="T97" fmla="*/ 93 h 558"/>
              <a:gd name="T98" fmla="*/ 496 w 682"/>
              <a:gd name="T99" fmla="*/ 108 h 5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682" h="558">
                <a:moveTo>
                  <a:pt x="202" y="124"/>
                </a:moveTo>
                <a:lnTo>
                  <a:pt x="202" y="124"/>
                </a:lnTo>
                <a:cubicBezTo>
                  <a:pt x="210" y="124"/>
                  <a:pt x="217" y="117"/>
                  <a:pt x="217" y="108"/>
                </a:cubicBezTo>
                <a:lnTo>
                  <a:pt x="217" y="108"/>
                </a:lnTo>
                <a:cubicBezTo>
                  <a:pt x="217" y="100"/>
                  <a:pt x="210" y="93"/>
                  <a:pt x="202" y="93"/>
                </a:cubicBezTo>
                <a:lnTo>
                  <a:pt x="202" y="93"/>
                </a:lnTo>
                <a:cubicBezTo>
                  <a:pt x="193" y="93"/>
                  <a:pt x="186" y="100"/>
                  <a:pt x="186" y="108"/>
                </a:cubicBezTo>
                <a:lnTo>
                  <a:pt x="186" y="108"/>
                </a:lnTo>
                <a:cubicBezTo>
                  <a:pt x="186" y="117"/>
                  <a:pt x="193" y="124"/>
                  <a:pt x="202" y="124"/>
                </a:cubicBezTo>
                <a:close/>
                <a:moveTo>
                  <a:pt x="217" y="217"/>
                </a:moveTo>
                <a:lnTo>
                  <a:pt x="341" y="217"/>
                </a:lnTo>
                <a:lnTo>
                  <a:pt x="341" y="310"/>
                </a:lnTo>
                <a:lnTo>
                  <a:pt x="217" y="310"/>
                </a:lnTo>
                <a:lnTo>
                  <a:pt x="217" y="217"/>
                </a:lnTo>
                <a:close/>
                <a:moveTo>
                  <a:pt x="202" y="340"/>
                </a:moveTo>
                <a:lnTo>
                  <a:pt x="356" y="340"/>
                </a:lnTo>
                <a:lnTo>
                  <a:pt x="356" y="340"/>
                </a:lnTo>
                <a:cubicBezTo>
                  <a:pt x="365" y="340"/>
                  <a:pt x="371" y="334"/>
                  <a:pt x="371" y="325"/>
                </a:cubicBezTo>
                <a:lnTo>
                  <a:pt x="371" y="201"/>
                </a:lnTo>
                <a:lnTo>
                  <a:pt x="371" y="201"/>
                </a:lnTo>
                <a:cubicBezTo>
                  <a:pt x="371" y="192"/>
                  <a:pt x="365" y="186"/>
                  <a:pt x="356" y="186"/>
                </a:cubicBezTo>
                <a:lnTo>
                  <a:pt x="202" y="186"/>
                </a:lnTo>
                <a:lnTo>
                  <a:pt x="202" y="186"/>
                </a:lnTo>
                <a:cubicBezTo>
                  <a:pt x="193" y="186"/>
                  <a:pt x="186" y="192"/>
                  <a:pt x="186" y="201"/>
                </a:cubicBezTo>
                <a:lnTo>
                  <a:pt x="186" y="325"/>
                </a:lnTo>
                <a:lnTo>
                  <a:pt x="186" y="325"/>
                </a:lnTo>
                <a:cubicBezTo>
                  <a:pt x="186" y="334"/>
                  <a:pt x="193" y="340"/>
                  <a:pt x="202" y="340"/>
                </a:cubicBezTo>
                <a:close/>
                <a:moveTo>
                  <a:pt x="263" y="124"/>
                </a:moveTo>
                <a:lnTo>
                  <a:pt x="263" y="124"/>
                </a:lnTo>
                <a:cubicBezTo>
                  <a:pt x="272" y="124"/>
                  <a:pt x="278" y="117"/>
                  <a:pt x="278" y="108"/>
                </a:cubicBezTo>
                <a:lnTo>
                  <a:pt x="278" y="108"/>
                </a:lnTo>
                <a:cubicBezTo>
                  <a:pt x="278" y="100"/>
                  <a:pt x="272" y="93"/>
                  <a:pt x="263" y="93"/>
                </a:cubicBezTo>
                <a:lnTo>
                  <a:pt x="263" y="93"/>
                </a:lnTo>
                <a:cubicBezTo>
                  <a:pt x="255" y="93"/>
                  <a:pt x="248" y="100"/>
                  <a:pt x="248" y="108"/>
                </a:cubicBezTo>
                <a:lnTo>
                  <a:pt x="248" y="108"/>
                </a:lnTo>
                <a:cubicBezTo>
                  <a:pt x="248" y="117"/>
                  <a:pt x="255" y="124"/>
                  <a:pt x="263" y="124"/>
                </a:cubicBezTo>
                <a:close/>
                <a:moveTo>
                  <a:pt x="202" y="402"/>
                </a:moveTo>
                <a:lnTo>
                  <a:pt x="573" y="402"/>
                </a:lnTo>
                <a:lnTo>
                  <a:pt x="573" y="402"/>
                </a:lnTo>
                <a:cubicBezTo>
                  <a:pt x="581" y="402"/>
                  <a:pt x="588" y="395"/>
                  <a:pt x="588" y="387"/>
                </a:cubicBezTo>
                <a:lnTo>
                  <a:pt x="588" y="387"/>
                </a:lnTo>
                <a:cubicBezTo>
                  <a:pt x="588" y="378"/>
                  <a:pt x="581" y="371"/>
                  <a:pt x="573" y="371"/>
                </a:cubicBezTo>
                <a:lnTo>
                  <a:pt x="202" y="371"/>
                </a:lnTo>
                <a:lnTo>
                  <a:pt x="202" y="371"/>
                </a:lnTo>
                <a:cubicBezTo>
                  <a:pt x="193" y="371"/>
                  <a:pt x="186" y="378"/>
                  <a:pt x="186" y="387"/>
                </a:cubicBezTo>
                <a:lnTo>
                  <a:pt x="186" y="387"/>
                </a:lnTo>
                <a:cubicBezTo>
                  <a:pt x="186" y="395"/>
                  <a:pt x="193" y="402"/>
                  <a:pt x="202" y="402"/>
                </a:cubicBezTo>
                <a:close/>
                <a:moveTo>
                  <a:pt x="650" y="526"/>
                </a:moveTo>
                <a:lnTo>
                  <a:pt x="93" y="526"/>
                </a:lnTo>
                <a:lnTo>
                  <a:pt x="93" y="526"/>
                </a:lnTo>
                <a:cubicBezTo>
                  <a:pt x="59" y="526"/>
                  <a:pt x="31" y="498"/>
                  <a:pt x="31" y="464"/>
                </a:cubicBezTo>
                <a:lnTo>
                  <a:pt x="31" y="124"/>
                </a:lnTo>
                <a:lnTo>
                  <a:pt x="93" y="124"/>
                </a:lnTo>
                <a:lnTo>
                  <a:pt x="93" y="449"/>
                </a:lnTo>
                <a:lnTo>
                  <a:pt x="93" y="449"/>
                </a:lnTo>
                <a:cubicBezTo>
                  <a:pt x="93" y="457"/>
                  <a:pt x="100" y="464"/>
                  <a:pt x="109" y="464"/>
                </a:cubicBezTo>
                <a:lnTo>
                  <a:pt x="109" y="464"/>
                </a:lnTo>
                <a:cubicBezTo>
                  <a:pt x="117" y="464"/>
                  <a:pt x="124" y="457"/>
                  <a:pt x="124" y="449"/>
                </a:cubicBezTo>
                <a:lnTo>
                  <a:pt x="124" y="31"/>
                </a:lnTo>
                <a:lnTo>
                  <a:pt x="650" y="31"/>
                </a:lnTo>
                <a:lnTo>
                  <a:pt x="650" y="526"/>
                </a:lnTo>
                <a:close/>
                <a:moveTo>
                  <a:pt x="650" y="0"/>
                </a:moveTo>
                <a:lnTo>
                  <a:pt x="124" y="0"/>
                </a:lnTo>
                <a:lnTo>
                  <a:pt x="124" y="0"/>
                </a:lnTo>
                <a:cubicBezTo>
                  <a:pt x="107" y="0"/>
                  <a:pt x="93" y="14"/>
                  <a:pt x="93" y="31"/>
                </a:cubicBezTo>
                <a:lnTo>
                  <a:pt x="93" y="93"/>
                </a:lnTo>
                <a:lnTo>
                  <a:pt x="31" y="93"/>
                </a:lnTo>
                <a:lnTo>
                  <a:pt x="31" y="93"/>
                </a:lnTo>
                <a:cubicBezTo>
                  <a:pt x="14" y="93"/>
                  <a:pt x="0" y="106"/>
                  <a:pt x="0" y="124"/>
                </a:cubicBezTo>
                <a:lnTo>
                  <a:pt x="0" y="464"/>
                </a:lnTo>
                <a:lnTo>
                  <a:pt x="0" y="464"/>
                </a:lnTo>
                <a:cubicBezTo>
                  <a:pt x="0" y="515"/>
                  <a:pt x="42" y="557"/>
                  <a:pt x="93" y="557"/>
                </a:cubicBezTo>
                <a:lnTo>
                  <a:pt x="650" y="557"/>
                </a:lnTo>
                <a:lnTo>
                  <a:pt x="650" y="557"/>
                </a:lnTo>
                <a:cubicBezTo>
                  <a:pt x="668" y="557"/>
                  <a:pt x="681" y="543"/>
                  <a:pt x="681" y="526"/>
                </a:cubicBezTo>
                <a:lnTo>
                  <a:pt x="681" y="31"/>
                </a:lnTo>
                <a:lnTo>
                  <a:pt x="681" y="31"/>
                </a:lnTo>
                <a:cubicBezTo>
                  <a:pt x="681" y="14"/>
                  <a:pt x="668" y="0"/>
                  <a:pt x="650" y="0"/>
                </a:cubicBezTo>
                <a:close/>
                <a:moveTo>
                  <a:pt x="202" y="464"/>
                </a:moveTo>
                <a:lnTo>
                  <a:pt x="573" y="464"/>
                </a:lnTo>
                <a:lnTo>
                  <a:pt x="573" y="464"/>
                </a:lnTo>
                <a:cubicBezTo>
                  <a:pt x="581" y="464"/>
                  <a:pt x="588" y="457"/>
                  <a:pt x="588" y="449"/>
                </a:cubicBezTo>
                <a:lnTo>
                  <a:pt x="588" y="449"/>
                </a:lnTo>
                <a:cubicBezTo>
                  <a:pt x="588" y="440"/>
                  <a:pt x="581" y="433"/>
                  <a:pt x="573" y="433"/>
                </a:cubicBezTo>
                <a:lnTo>
                  <a:pt x="202" y="433"/>
                </a:lnTo>
                <a:lnTo>
                  <a:pt x="202" y="433"/>
                </a:lnTo>
                <a:cubicBezTo>
                  <a:pt x="193" y="433"/>
                  <a:pt x="186" y="440"/>
                  <a:pt x="186" y="449"/>
                </a:cubicBezTo>
                <a:lnTo>
                  <a:pt x="186" y="449"/>
                </a:lnTo>
                <a:cubicBezTo>
                  <a:pt x="186" y="457"/>
                  <a:pt x="193" y="464"/>
                  <a:pt x="202" y="464"/>
                </a:cubicBezTo>
                <a:close/>
                <a:moveTo>
                  <a:pt x="573" y="186"/>
                </a:moveTo>
                <a:lnTo>
                  <a:pt x="449" y="186"/>
                </a:lnTo>
                <a:lnTo>
                  <a:pt x="449" y="186"/>
                </a:lnTo>
                <a:cubicBezTo>
                  <a:pt x="441" y="186"/>
                  <a:pt x="433" y="192"/>
                  <a:pt x="433" y="201"/>
                </a:cubicBezTo>
                <a:lnTo>
                  <a:pt x="433" y="201"/>
                </a:lnTo>
                <a:cubicBezTo>
                  <a:pt x="433" y="209"/>
                  <a:pt x="441" y="217"/>
                  <a:pt x="449" y="217"/>
                </a:cubicBezTo>
                <a:lnTo>
                  <a:pt x="573" y="217"/>
                </a:lnTo>
                <a:lnTo>
                  <a:pt x="573" y="217"/>
                </a:lnTo>
                <a:cubicBezTo>
                  <a:pt x="581" y="217"/>
                  <a:pt x="588" y="209"/>
                  <a:pt x="588" y="201"/>
                </a:cubicBezTo>
                <a:lnTo>
                  <a:pt x="588" y="201"/>
                </a:lnTo>
                <a:cubicBezTo>
                  <a:pt x="588" y="192"/>
                  <a:pt x="581" y="186"/>
                  <a:pt x="573" y="186"/>
                </a:cubicBezTo>
                <a:close/>
                <a:moveTo>
                  <a:pt x="325" y="124"/>
                </a:moveTo>
                <a:lnTo>
                  <a:pt x="449" y="124"/>
                </a:lnTo>
                <a:lnTo>
                  <a:pt x="449" y="124"/>
                </a:lnTo>
                <a:cubicBezTo>
                  <a:pt x="458" y="124"/>
                  <a:pt x="465" y="117"/>
                  <a:pt x="465" y="108"/>
                </a:cubicBezTo>
                <a:lnTo>
                  <a:pt x="465" y="108"/>
                </a:lnTo>
                <a:cubicBezTo>
                  <a:pt x="465" y="100"/>
                  <a:pt x="458" y="93"/>
                  <a:pt x="449" y="93"/>
                </a:cubicBezTo>
                <a:lnTo>
                  <a:pt x="325" y="93"/>
                </a:lnTo>
                <a:lnTo>
                  <a:pt x="325" y="93"/>
                </a:lnTo>
                <a:cubicBezTo>
                  <a:pt x="317" y="93"/>
                  <a:pt x="310" y="100"/>
                  <a:pt x="310" y="108"/>
                </a:cubicBezTo>
                <a:lnTo>
                  <a:pt x="310" y="108"/>
                </a:lnTo>
                <a:cubicBezTo>
                  <a:pt x="310" y="117"/>
                  <a:pt x="317" y="124"/>
                  <a:pt x="325" y="124"/>
                </a:cubicBezTo>
                <a:close/>
                <a:moveTo>
                  <a:pt x="573" y="247"/>
                </a:moveTo>
                <a:lnTo>
                  <a:pt x="449" y="247"/>
                </a:lnTo>
                <a:lnTo>
                  <a:pt x="449" y="247"/>
                </a:lnTo>
                <a:cubicBezTo>
                  <a:pt x="441" y="247"/>
                  <a:pt x="433" y="255"/>
                  <a:pt x="433" y="263"/>
                </a:cubicBezTo>
                <a:lnTo>
                  <a:pt x="433" y="263"/>
                </a:lnTo>
                <a:cubicBezTo>
                  <a:pt x="433" y="272"/>
                  <a:pt x="441" y="278"/>
                  <a:pt x="449" y="278"/>
                </a:cubicBezTo>
                <a:lnTo>
                  <a:pt x="573" y="278"/>
                </a:lnTo>
                <a:lnTo>
                  <a:pt x="573" y="278"/>
                </a:lnTo>
                <a:cubicBezTo>
                  <a:pt x="581" y="278"/>
                  <a:pt x="588" y="272"/>
                  <a:pt x="588" y="263"/>
                </a:cubicBezTo>
                <a:lnTo>
                  <a:pt x="588" y="263"/>
                </a:lnTo>
                <a:cubicBezTo>
                  <a:pt x="588" y="255"/>
                  <a:pt x="581" y="247"/>
                  <a:pt x="573" y="247"/>
                </a:cubicBezTo>
                <a:close/>
                <a:moveTo>
                  <a:pt x="573" y="310"/>
                </a:moveTo>
                <a:lnTo>
                  <a:pt x="449" y="310"/>
                </a:lnTo>
                <a:lnTo>
                  <a:pt x="449" y="310"/>
                </a:lnTo>
                <a:cubicBezTo>
                  <a:pt x="441" y="310"/>
                  <a:pt x="433" y="316"/>
                  <a:pt x="433" y="325"/>
                </a:cubicBezTo>
                <a:lnTo>
                  <a:pt x="433" y="325"/>
                </a:lnTo>
                <a:cubicBezTo>
                  <a:pt x="433" y="334"/>
                  <a:pt x="441" y="340"/>
                  <a:pt x="449" y="340"/>
                </a:cubicBezTo>
                <a:lnTo>
                  <a:pt x="573" y="340"/>
                </a:lnTo>
                <a:lnTo>
                  <a:pt x="573" y="340"/>
                </a:lnTo>
                <a:cubicBezTo>
                  <a:pt x="581" y="340"/>
                  <a:pt x="588" y="334"/>
                  <a:pt x="588" y="325"/>
                </a:cubicBezTo>
                <a:lnTo>
                  <a:pt x="588" y="325"/>
                </a:lnTo>
                <a:cubicBezTo>
                  <a:pt x="588" y="316"/>
                  <a:pt x="581" y="310"/>
                  <a:pt x="573" y="310"/>
                </a:cubicBezTo>
                <a:close/>
                <a:moveTo>
                  <a:pt x="573" y="124"/>
                </a:moveTo>
                <a:lnTo>
                  <a:pt x="573" y="124"/>
                </a:lnTo>
                <a:cubicBezTo>
                  <a:pt x="581" y="124"/>
                  <a:pt x="588" y="117"/>
                  <a:pt x="588" y="108"/>
                </a:cubicBezTo>
                <a:lnTo>
                  <a:pt x="588" y="108"/>
                </a:lnTo>
                <a:cubicBezTo>
                  <a:pt x="588" y="100"/>
                  <a:pt x="581" y="93"/>
                  <a:pt x="573" y="93"/>
                </a:cubicBezTo>
                <a:lnTo>
                  <a:pt x="573" y="93"/>
                </a:lnTo>
                <a:cubicBezTo>
                  <a:pt x="564" y="93"/>
                  <a:pt x="558" y="100"/>
                  <a:pt x="558" y="108"/>
                </a:cubicBezTo>
                <a:lnTo>
                  <a:pt x="558" y="108"/>
                </a:lnTo>
                <a:cubicBezTo>
                  <a:pt x="558" y="117"/>
                  <a:pt x="564" y="124"/>
                  <a:pt x="573" y="124"/>
                </a:cubicBezTo>
                <a:close/>
                <a:moveTo>
                  <a:pt x="511" y="124"/>
                </a:moveTo>
                <a:lnTo>
                  <a:pt x="511" y="124"/>
                </a:lnTo>
                <a:cubicBezTo>
                  <a:pt x="519" y="124"/>
                  <a:pt x="526" y="117"/>
                  <a:pt x="526" y="108"/>
                </a:cubicBezTo>
                <a:lnTo>
                  <a:pt x="526" y="108"/>
                </a:lnTo>
                <a:cubicBezTo>
                  <a:pt x="526" y="100"/>
                  <a:pt x="519" y="93"/>
                  <a:pt x="511" y="93"/>
                </a:cubicBezTo>
                <a:lnTo>
                  <a:pt x="511" y="93"/>
                </a:lnTo>
                <a:cubicBezTo>
                  <a:pt x="502" y="93"/>
                  <a:pt x="496" y="100"/>
                  <a:pt x="496" y="108"/>
                </a:cubicBezTo>
                <a:lnTo>
                  <a:pt x="496" y="108"/>
                </a:lnTo>
                <a:cubicBezTo>
                  <a:pt x="496" y="117"/>
                  <a:pt x="502" y="124"/>
                  <a:pt x="511" y="12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2873C2-A848-AD4B-869F-C09D4E1E23D0}"/>
              </a:ext>
            </a:extLst>
          </p:cNvPr>
          <p:cNvSpPr txBox="1"/>
          <p:nvPr/>
        </p:nvSpPr>
        <p:spPr>
          <a:xfrm>
            <a:off x="3300756" y="49169"/>
            <a:ext cx="5581976" cy="1220847"/>
          </a:xfrm>
          <a:prstGeom prst="rect">
            <a:avLst/>
          </a:prstGeom>
          <a:noFill/>
        </p:spPr>
        <p:txBody>
          <a:bodyPr wrap="none" rtlCol="0" anchor="b">
            <a:spAutoFit/>
          </a:bodyPr>
          <a:lstStyle/>
          <a:p>
            <a:pPr algn="ctr" defTabSz="914217">
              <a:lnSpc>
                <a:spcPts val="4440"/>
              </a:lnSpc>
            </a:pPr>
            <a:r>
              <a:rPr lang="en-US" sz="3700" b="1" spc="-145" dirty="0">
                <a:solidFill>
                  <a:srgbClr val="111340"/>
                </a:solidFill>
                <a:latin typeface="DM Sans" pitchFamily="2" charset="77"/>
              </a:rPr>
              <a:t>NIS Financial Experience-</a:t>
            </a:r>
          </a:p>
          <a:p>
            <a:pPr algn="ctr" defTabSz="914217">
              <a:lnSpc>
                <a:spcPts val="4440"/>
              </a:lnSpc>
            </a:pPr>
            <a:r>
              <a:rPr lang="en-US" sz="3700" b="1" spc="-145" dirty="0">
                <a:solidFill>
                  <a:srgbClr val="111340"/>
                </a:solidFill>
                <a:latin typeface="DM Sans" pitchFamily="2" charset="77"/>
              </a:rPr>
              <a:t>Benefits Modifications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B011CE-EDF5-6E4F-8518-18A8E8F6F5D1}"/>
              </a:ext>
            </a:extLst>
          </p:cNvPr>
          <p:cNvSpPr txBox="1"/>
          <p:nvPr/>
        </p:nvSpPr>
        <p:spPr>
          <a:xfrm>
            <a:off x="1049470" y="4453947"/>
            <a:ext cx="1181093" cy="65659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 defTabSz="914217">
              <a:lnSpc>
                <a:spcPts val="4440"/>
              </a:lnSpc>
            </a:pPr>
            <a:r>
              <a:rPr lang="en-US" sz="3700" b="1" spc="-145" dirty="0">
                <a:solidFill>
                  <a:srgbClr val="5C9EE6"/>
                </a:solidFill>
                <a:latin typeface="DM Sans" pitchFamily="2" charset="77"/>
              </a:rPr>
              <a:t>1994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FCEFCB-17A9-754D-87AC-3371D885D588}"/>
              </a:ext>
            </a:extLst>
          </p:cNvPr>
          <p:cNvSpPr txBox="1"/>
          <p:nvPr/>
        </p:nvSpPr>
        <p:spPr>
          <a:xfrm>
            <a:off x="2833575" y="2891364"/>
            <a:ext cx="1177888" cy="65659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 defTabSz="914217">
              <a:lnSpc>
                <a:spcPts val="4440"/>
              </a:lnSpc>
            </a:pPr>
            <a:r>
              <a:rPr lang="en-US" sz="3700" b="1" spc="-145" dirty="0">
                <a:solidFill>
                  <a:srgbClr val="4CCCAC"/>
                </a:solidFill>
                <a:latin typeface="DM Sans" pitchFamily="2" charset="77"/>
              </a:rPr>
              <a:t>1999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A69D156-CEFB-7941-8B9C-852954D74E9D}"/>
              </a:ext>
            </a:extLst>
          </p:cNvPr>
          <p:cNvSpPr txBox="1"/>
          <p:nvPr/>
        </p:nvSpPr>
        <p:spPr>
          <a:xfrm>
            <a:off x="4536550" y="4390286"/>
            <a:ext cx="1325364" cy="65659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 defTabSz="914217">
              <a:lnSpc>
                <a:spcPts val="4440"/>
              </a:lnSpc>
            </a:pPr>
            <a:r>
              <a:rPr lang="en-US" sz="3700" b="1" spc="-145" dirty="0">
                <a:solidFill>
                  <a:srgbClr val="9FD468"/>
                </a:solidFill>
                <a:latin typeface="DM Sans" pitchFamily="2" charset="77"/>
              </a:rPr>
              <a:t>2002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67B302-4E1E-E44F-9C51-6320A53917C4}"/>
              </a:ext>
            </a:extLst>
          </p:cNvPr>
          <p:cNvSpPr txBox="1"/>
          <p:nvPr/>
        </p:nvSpPr>
        <p:spPr>
          <a:xfrm>
            <a:off x="6307028" y="2955025"/>
            <a:ext cx="1349408" cy="65659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 defTabSz="914217">
              <a:lnSpc>
                <a:spcPts val="4440"/>
              </a:lnSpc>
            </a:pPr>
            <a:r>
              <a:rPr lang="en-US" sz="3700" b="1" spc="-145" dirty="0">
                <a:solidFill>
                  <a:srgbClr val="FCCA5E"/>
                </a:solidFill>
                <a:latin typeface="DM Sans" pitchFamily="2" charset="77"/>
              </a:rPr>
              <a:t>2005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DC1373-D46E-2242-B87B-D6F993B6AEC7}"/>
              </a:ext>
            </a:extLst>
          </p:cNvPr>
          <p:cNvSpPr txBox="1"/>
          <p:nvPr/>
        </p:nvSpPr>
        <p:spPr>
          <a:xfrm>
            <a:off x="8082139" y="4390286"/>
            <a:ext cx="1352614" cy="65659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 defTabSz="914217">
              <a:lnSpc>
                <a:spcPts val="4440"/>
              </a:lnSpc>
            </a:pPr>
            <a:r>
              <a:rPr lang="en-US" sz="3700" b="1" spc="-145" dirty="0">
                <a:solidFill>
                  <a:srgbClr val="EA5362"/>
                </a:solidFill>
                <a:latin typeface="DM Sans" pitchFamily="2" charset="77"/>
              </a:rPr>
              <a:t>2008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29058FA-954C-4540-AA37-FF95E9F7147B}"/>
              </a:ext>
            </a:extLst>
          </p:cNvPr>
          <p:cNvSpPr txBox="1"/>
          <p:nvPr/>
        </p:nvSpPr>
        <p:spPr>
          <a:xfrm>
            <a:off x="9947997" y="2955025"/>
            <a:ext cx="1185902" cy="65659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 defTabSz="914217">
              <a:lnSpc>
                <a:spcPts val="4440"/>
              </a:lnSpc>
            </a:pPr>
            <a:r>
              <a:rPr lang="en-US" sz="3700" b="1" spc="-145" dirty="0">
                <a:solidFill>
                  <a:srgbClr val="52647F"/>
                </a:solidFill>
                <a:latin typeface="DM Sans" pitchFamily="2" charset="77"/>
              </a:rPr>
              <a:t>2014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8ED75D6-3A2E-D844-AF2C-CB23D97F4878}"/>
              </a:ext>
            </a:extLst>
          </p:cNvPr>
          <p:cNvSpPr txBox="1"/>
          <p:nvPr/>
        </p:nvSpPr>
        <p:spPr>
          <a:xfrm>
            <a:off x="577662" y="5190063"/>
            <a:ext cx="2012143" cy="126207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defTabSz="914217">
              <a:lnSpc>
                <a:spcPts val="1800"/>
              </a:lnSpc>
            </a:pPr>
            <a:r>
              <a:rPr lang="en-US" sz="2000" b="1" spc="-15" dirty="0">
                <a:solidFill>
                  <a:srgbClr val="747993"/>
                </a:solidFill>
                <a:latin typeface="DM Sans" pitchFamily="2" charset="77"/>
              </a:rPr>
              <a:t>Pensions increased 11% due to establishment of Min pen $40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4CAF8C0-4B30-264C-92B6-488D217A42C4}"/>
              </a:ext>
            </a:extLst>
          </p:cNvPr>
          <p:cNvSpPr txBox="1"/>
          <p:nvPr/>
        </p:nvSpPr>
        <p:spPr>
          <a:xfrm>
            <a:off x="2487554" y="2042500"/>
            <a:ext cx="1878555" cy="103124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defTabSz="914217">
              <a:lnSpc>
                <a:spcPts val="1800"/>
              </a:lnSpc>
            </a:pPr>
            <a:r>
              <a:rPr lang="en-US" sz="2000" b="1" spc="-15" dirty="0">
                <a:solidFill>
                  <a:srgbClr val="747993"/>
                </a:solidFill>
                <a:latin typeface="DM Sans" pitchFamily="2" charset="77"/>
              </a:rPr>
              <a:t>Pensions increased 3%-18%</a:t>
            </a:r>
          </a:p>
          <a:p>
            <a:pPr algn="ctr" defTabSz="914217">
              <a:lnSpc>
                <a:spcPts val="1800"/>
              </a:lnSpc>
            </a:pPr>
            <a:r>
              <a:rPr lang="en-US" sz="2000" b="1" spc="-15" dirty="0">
                <a:solidFill>
                  <a:srgbClr val="747993"/>
                </a:solidFill>
                <a:latin typeface="DM Sans" pitchFamily="2" charset="77"/>
              </a:rPr>
              <a:t>Min pen $50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8FC726A-DE95-F042-BC7E-0ADE590F27FB}"/>
              </a:ext>
            </a:extLst>
          </p:cNvPr>
          <p:cNvSpPr txBox="1"/>
          <p:nvPr/>
        </p:nvSpPr>
        <p:spPr>
          <a:xfrm>
            <a:off x="4267703" y="5190063"/>
            <a:ext cx="1878555" cy="103124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defTabSz="914217">
              <a:lnSpc>
                <a:spcPts val="1800"/>
              </a:lnSpc>
            </a:pPr>
            <a:r>
              <a:rPr lang="en-US" sz="2000" b="1" spc="-15" dirty="0">
                <a:solidFill>
                  <a:srgbClr val="747993"/>
                </a:solidFill>
                <a:latin typeface="DM Sans" pitchFamily="2" charset="77"/>
              </a:rPr>
              <a:t>Pensions increased</a:t>
            </a:r>
          </a:p>
          <a:p>
            <a:pPr algn="ctr" defTabSz="914217">
              <a:lnSpc>
                <a:spcPts val="1800"/>
              </a:lnSpc>
            </a:pPr>
            <a:r>
              <a:rPr lang="en-US" sz="2000" b="1" spc="-15" dirty="0">
                <a:solidFill>
                  <a:srgbClr val="747993"/>
                </a:solidFill>
                <a:latin typeface="DM Sans" pitchFamily="2" charset="77"/>
              </a:rPr>
              <a:t>3%-6%</a:t>
            </a:r>
          </a:p>
          <a:p>
            <a:pPr algn="ctr" defTabSz="914217">
              <a:lnSpc>
                <a:spcPts val="1800"/>
              </a:lnSpc>
            </a:pPr>
            <a:r>
              <a:rPr lang="en-US" sz="2000" b="1" spc="-15" dirty="0">
                <a:solidFill>
                  <a:srgbClr val="747993"/>
                </a:solidFill>
                <a:latin typeface="DM Sans" pitchFamily="2" charset="77"/>
              </a:rPr>
              <a:t>Min pen $55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738F2B8-30B3-C94D-84B2-C94137A80BB1}"/>
              </a:ext>
            </a:extLst>
          </p:cNvPr>
          <p:cNvSpPr txBox="1"/>
          <p:nvPr/>
        </p:nvSpPr>
        <p:spPr>
          <a:xfrm>
            <a:off x="6049488" y="2042500"/>
            <a:ext cx="1878555" cy="103124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defTabSz="914217">
              <a:lnSpc>
                <a:spcPts val="1800"/>
              </a:lnSpc>
            </a:pPr>
            <a:r>
              <a:rPr lang="en-US" sz="2000" b="1" spc="-15" dirty="0">
                <a:solidFill>
                  <a:srgbClr val="747993"/>
                </a:solidFill>
                <a:latin typeface="DM Sans" pitchFamily="2" charset="77"/>
              </a:rPr>
              <a:t>Pensions increased 3.0%-6.0%</a:t>
            </a:r>
          </a:p>
          <a:p>
            <a:pPr algn="ctr" defTabSz="914217">
              <a:lnSpc>
                <a:spcPts val="1800"/>
              </a:lnSpc>
            </a:pPr>
            <a:r>
              <a:rPr lang="en-US" sz="2000" b="1" spc="-15" dirty="0">
                <a:solidFill>
                  <a:srgbClr val="747993"/>
                </a:solidFill>
                <a:latin typeface="DM Sans" pitchFamily="2" charset="77"/>
              </a:rPr>
              <a:t>Min pen $60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554DDAD-6E0F-814A-BB84-0E4395E60E38}"/>
              </a:ext>
            </a:extLst>
          </p:cNvPr>
          <p:cNvSpPr txBox="1"/>
          <p:nvPr/>
        </p:nvSpPr>
        <p:spPr>
          <a:xfrm>
            <a:off x="7826918" y="5190063"/>
            <a:ext cx="1878555" cy="103124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defTabSz="914217">
              <a:lnSpc>
                <a:spcPts val="1800"/>
              </a:lnSpc>
            </a:pPr>
            <a:r>
              <a:rPr lang="en-US" sz="2000" b="1" spc="-15" dirty="0">
                <a:solidFill>
                  <a:srgbClr val="747993"/>
                </a:solidFill>
                <a:latin typeface="DM Sans" pitchFamily="2" charset="77"/>
              </a:rPr>
              <a:t>Pensions increased</a:t>
            </a:r>
          </a:p>
          <a:p>
            <a:pPr algn="ctr" defTabSz="914217">
              <a:lnSpc>
                <a:spcPts val="1800"/>
              </a:lnSpc>
            </a:pPr>
            <a:r>
              <a:rPr lang="en-US" sz="2000" b="1" spc="-15" dirty="0">
                <a:solidFill>
                  <a:srgbClr val="747993"/>
                </a:solidFill>
                <a:latin typeface="DM Sans" pitchFamily="2" charset="77"/>
              </a:rPr>
              <a:t>4.5%-9.0%</a:t>
            </a:r>
          </a:p>
          <a:p>
            <a:pPr algn="ctr" defTabSz="914217">
              <a:lnSpc>
                <a:spcPts val="1800"/>
              </a:lnSpc>
            </a:pPr>
            <a:r>
              <a:rPr lang="en-US" sz="2000" b="1" spc="-15" dirty="0">
                <a:solidFill>
                  <a:srgbClr val="747993"/>
                </a:solidFill>
                <a:latin typeface="DM Sans" pitchFamily="2" charset="77"/>
              </a:rPr>
              <a:t>Min pen $70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383BB95-1CDE-E54E-AAD1-8CB32EB2117C}"/>
              </a:ext>
            </a:extLst>
          </p:cNvPr>
          <p:cNvSpPr txBox="1"/>
          <p:nvPr/>
        </p:nvSpPr>
        <p:spPr>
          <a:xfrm>
            <a:off x="9606716" y="2042500"/>
            <a:ext cx="1878555" cy="80041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defTabSz="914217">
              <a:lnSpc>
                <a:spcPts val="1800"/>
              </a:lnSpc>
            </a:pPr>
            <a:r>
              <a:rPr lang="en-US" sz="2000" b="1" spc="-15" dirty="0">
                <a:solidFill>
                  <a:srgbClr val="747993"/>
                </a:solidFill>
                <a:latin typeface="DM Sans" pitchFamily="2" charset="77"/>
              </a:rPr>
              <a:t>Pensions increased</a:t>
            </a:r>
          </a:p>
          <a:p>
            <a:pPr algn="ctr" defTabSz="914217">
              <a:lnSpc>
                <a:spcPts val="1800"/>
              </a:lnSpc>
            </a:pPr>
            <a:r>
              <a:rPr lang="en-US" sz="2000" b="1" spc="-15" dirty="0">
                <a:solidFill>
                  <a:srgbClr val="747993"/>
                </a:solidFill>
                <a:latin typeface="DM Sans" pitchFamily="2" charset="77"/>
              </a:rPr>
              <a:t>1.5%-4.5%</a:t>
            </a:r>
          </a:p>
        </p:txBody>
      </p:sp>
      <p:sp>
        <p:nvSpPr>
          <p:cNvPr id="86" name="Freeform 85">
            <a:extLst>
              <a:ext uri="{FF2B5EF4-FFF2-40B4-BE49-F238E27FC236}">
                <a16:creationId xmlns:a16="http://schemas.microsoft.com/office/drawing/2014/main" id="{85D08689-2163-BA41-82FC-341A091C3D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20090" y="5472625"/>
            <a:ext cx="425131" cy="425131"/>
          </a:xfrm>
          <a:custGeom>
            <a:avLst/>
            <a:gdLst>
              <a:gd name="connsiteX0" fmla="*/ 444483 w 850261"/>
              <a:gd name="connsiteY0" fmla="*/ 657021 h 850262"/>
              <a:gd name="connsiteX1" fmla="*/ 521893 w 850261"/>
              <a:gd name="connsiteY1" fmla="*/ 657021 h 850262"/>
              <a:gd name="connsiteX2" fmla="*/ 521893 w 850261"/>
              <a:gd name="connsiteY2" fmla="*/ 734317 h 850262"/>
              <a:gd name="connsiteX3" fmla="*/ 444483 w 850261"/>
              <a:gd name="connsiteY3" fmla="*/ 734317 h 850262"/>
              <a:gd name="connsiteX4" fmla="*/ 328368 w 850261"/>
              <a:gd name="connsiteY4" fmla="*/ 657021 h 850262"/>
              <a:gd name="connsiteX5" fmla="*/ 346617 w 850261"/>
              <a:gd name="connsiteY5" fmla="*/ 657021 h 850262"/>
              <a:gd name="connsiteX6" fmla="*/ 405778 w 850261"/>
              <a:gd name="connsiteY6" fmla="*/ 657021 h 850262"/>
              <a:gd name="connsiteX7" fmla="*/ 405778 w 850261"/>
              <a:gd name="connsiteY7" fmla="*/ 734317 h 850262"/>
              <a:gd name="connsiteX8" fmla="*/ 328368 w 850261"/>
              <a:gd name="connsiteY8" fmla="*/ 734317 h 850262"/>
              <a:gd name="connsiteX9" fmla="*/ 328368 w 850261"/>
              <a:gd name="connsiteY9" fmla="*/ 681787 h 850262"/>
              <a:gd name="connsiteX10" fmla="*/ 212253 w 850261"/>
              <a:gd name="connsiteY10" fmla="*/ 657021 h 850262"/>
              <a:gd name="connsiteX11" fmla="*/ 289663 w 850261"/>
              <a:gd name="connsiteY11" fmla="*/ 657021 h 850262"/>
              <a:gd name="connsiteX12" fmla="*/ 289663 w 850261"/>
              <a:gd name="connsiteY12" fmla="*/ 735564 h 850262"/>
              <a:gd name="connsiteX13" fmla="*/ 212253 w 850261"/>
              <a:gd name="connsiteY13" fmla="*/ 735564 h 850262"/>
              <a:gd name="connsiteX14" fmla="*/ 96138 w 850261"/>
              <a:gd name="connsiteY14" fmla="*/ 657021 h 850262"/>
              <a:gd name="connsiteX15" fmla="*/ 173548 w 850261"/>
              <a:gd name="connsiteY15" fmla="*/ 657021 h 850262"/>
              <a:gd name="connsiteX16" fmla="*/ 173548 w 850261"/>
              <a:gd name="connsiteY16" fmla="*/ 734317 h 850262"/>
              <a:gd name="connsiteX17" fmla="*/ 96138 w 850261"/>
              <a:gd name="connsiteY17" fmla="*/ 734317 h 850262"/>
              <a:gd name="connsiteX18" fmla="*/ 675464 w 850261"/>
              <a:gd name="connsiteY18" fmla="*/ 521129 h 850262"/>
              <a:gd name="connsiteX19" fmla="*/ 752874 w 850261"/>
              <a:gd name="connsiteY19" fmla="*/ 521129 h 850262"/>
              <a:gd name="connsiteX20" fmla="*/ 752874 w 850261"/>
              <a:gd name="connsiteY20" fmla="*/ 599672 h 850262"/>
              <a:gd name="connsiteX21" fmla="*/ 675464 w 850261"/>
              <a:gd name="connsiteY21" fmla="*/ 599672 h 850262"/>
              <a:gd name="connsiteX22" fmla="*/ 559349 w 850261"/>
              <a:gd name="connsiteY22" fmla="*/ 521129 h 850262"/>
              <a:gd name="connsiteX23" fmla="*/ 636759 w 850261"/>
              <a:gd name="connsiteY23" fmla="*/ 521129 h 850262"/>
              <a:gd name="connsiteX24" fmla="*/ 636759 w 850261"/>
              <a:gd name="connsiteY24" fmla="*/ 599672 h 850262"/>
              <a:gd name="connsiteX25" fmla="*/ 559349 w 850261"/>
              <a:gd name="connsiteY25" fmla="*/ 599672 h 850262"/>
              <a:gd name="connsiteX26" fmla="*/ 444483 w 850261"/>
              <a:gd name="connsiteY26" fmla="*/ 521129 h 850262"/>
              <a:gd name="connsiteX27" fmla="*/ 446745 w 850261"/>
              <a:gd name="connsiteY27" fmla="*/ 521129 h 850262"/>
              <a:gd name="connsiteX28" fmla="*/ 521893 w 850261"/>
              <a:gd name="connsiteY28" fmla="*/ 521129 h 850262"/>
              <a:gd name="connsiteX29" fmla="*/ 521893 w 850261"/>
              <a:gd name="connsiteY29" fmla="*/ 599672 h 850262"/>
              <a:gd name="connsiteX30" fmla="*/ 444483 w 850261"/>
              <a:gd name="connsiteY30" fmla="*/ 599672 h 850262"/>
              <a:gd name="connsiteX31" fmla="*/ 444483 w 850261"/>
              <a:gd name="connsiteY31" fmla="*/ 524198 h 850262"/>
              <a:gd name="connsiteX32" fmla="*/ 328368 w 850261"/>
              <a:gd name="connsiteY32" fmla="*/ 521129 h 850262"/>
              <a:gd name="connsiteX33" fmla="*/ 403170 w 850261"/>
              <a:gd name="connsiteY33" fmla="*/ 521129 h 850262"/>
              <a:gd name="connsiteX34" fmla="*/ 405778 w 850261"/>
              <a:gd name="connsiteY34" fmla="*/ 521129 h 850262"/>
              <a:gd name="connsiteX35" fmla="*/ 405778 w 850261"/>
              <a:gd name="connsiteY35" fmla="*/ 576728 h 850262"/>
              <a:gd name="connsiteX36" fmla="*/ 405778 w 850261"/>
              <a:gd name="connsiteY36" fmla="*/ 599672 h 850262"/>
              <a:gd name="connsiteX37" fmla="*/ 388873 w 850261"/>
              <a:gd name="connsiteY37" fmla="*/ 599672 h 850262"/>
              <a:gd name="connsiteX38" fmla="*/ 337565 w 850261"/>
              <a:gd name="connsiteY38" fmla="*/ 599672 h 850262"/>
              <a:gd name="connsiteX39" fmla="*/ 328368 w 850261"/>
              <a:gd name="connsiteY39" fmla="*/ 599672 h 850262"/>
              <a:gd name="connsiteX40" fmla="*/ 212253 w 850261"/>
              <a:gd name="connsiteY40" fmla="*/ 521129 h 850262"/>
              <a:gd name="connsiteX41" fmla="*/ 289663 w 850261"/>
              <a:gd name="connsiteY41" fmla="*/ 521129 h 850262"/>
              <a:gd name="connsiteX42" fmla="*/ 289663 w 850261"/>
              <a:gd name="connsiteY42" fmla="*/ 599672 h 850262"/>
              <a:gd name="connsiteX43" fmla="*/ 212253 w 850261"/>
              <a:gd name="connsiteY43" fmla="*/ 599672 h 850262"/>
              <a:gd name="connsiteX44" fmla="*/ 96138 w 850261"/>
              <a:gd name="connsiteY44" fmla="*/ 521129 h 850262"/>
              <a:gd name="connsiteX45" fmla="*/ 173548 w 850261"/>
              <a:gd name="connsiteY45" fmla="*/ 521129 h 850262"/>
              <a:gd name="connsiteX46" fmla="*/ 173548 w 850261"/>
              <a:gd name="connsiteY46" fmla="*/ 599672 h 850262"/>
              <a:gd name="connsiteX47" fmla="*/ 96138 w 850261"/>
              <a:gd name="connsiteY47" fmla="*/ 599672 h 850262"/>
              <a:gd name="connsiteX48" fmla="*/ 675464 w 850261"/>
              <a:gd name="connsiteY48" fmla="*/ 386483 h 850262"/>
              <a:gd name="connsiteX49" fmla="*/ 752874 w 850261"/>
              <a:gd name="connsiteY49" fmla="*/ 386483 h 850262"/>
              <a:gd name="connsiteX50" fmla="*/ 752874 w 850261"/>
              <a:gd name="connsiteY50" fmla="*/ 463779 h 850262"/>
              <a:gd name="connsiteX51" fmla="*/ 675464 w 850261"/>
              <a:gd name="connsiteY51" fmla="*/ 463779 h 850262"/>
              <a:gd name="connsiteX52" fmla="*/ 559349 w 850261"/>
              <a:gd name="connsiteY52" fmla="*/ 386483 h 850262"/>
              <a:gd name="connsiteX53" fmla="*/ 636759 w 850261"/>
              <a:gd name="connsiteY53" fmla="*/ 386483 h 850262"/>
              <a:gd name="connsiteX54" fmla="*/ 636759 w 850261"/>
              <a:gd name="connsiteY54" fmla="*/ 463779 h 850262"/>
              <a:gd name="connsiteX55" fmla="*/ 559349 w 850261"/>
              <a:gd name="connsiteY55" fmla="*/ 463779 h 850262"/>
              <a:gd name="connsiteX56" fmla="*/ 444483 w 850261"/>
              <a:gd name="connsiteY56" fmla="*/ 386483 h 850262"/>
              <a:gd name="connsiteX57" fmla="*/ 515637 w 850261"/>
              <a:gd name="connsiteY57" fmla="*/ 386483 h 850262"/>
              <a:gd name="connsiteX58" fmla="*/ 521893 w 850261"/>
              <a:gd name="connsiteY58" fmla="*/ 386483 h 850262"/>
              <a:gd name="connsiteX59" fmla="*/ 521893 w 850261"/>
              <a:gd name="connsiteY59" fmla="*/ 419139 h 850262"/>
              <a:gd name="connsiteX60" fmla="*/ 521893 w 850261"/>
              <a:gd name="connsiteY60" fmla="*/ 463779 h 850262"/>
              <a:gd name="connsiteX61" fmla="*/ 489001 w 850261"/>
              <a:gd name="connsiteY61" fmla="*/ 463779 h 850262"/>
              <a:gd name="connsiteX62" fmla="*/ 451073 w 850261"/>
              <a:gd name="connsiteY62" fmla="*/ 463779 h 850262"/>
              <a:gd name="connsiteX63" fmla="*/ 444483 w 850261"/>
              <a:gd name="connsiteY63" fmla="*/ 463779 h 850262"/>
              <a:gd name="connsiteX64" fmla="*/ 328368 w 850261"/>
              <a:gd name="connsiteY64" fmla="*/ 386483 h 850262"/>
              <a:gd name="connsiteX65" fmla="*/ 405778 w 850261"/>
              <a:gd name="connsiteY65" fmla="*/ 386483 h 850262"/>
              <a:gd name="connsiteX66" fmla="*/ 405778 w 850261"/>
              <a:gd name="connsiteY66" fmla="*/ 463779 h 850262"/>
              <a:gd name="connsiteX67" fmla="*/ 328368 w 850261"/>
              <a:gd name="connsiteY67" fmla="*/ 463779 h 850262"/>
              <a:gd name="connsiteX68" fmla="*/ 212253 w 850261"/>
              <a:gd name="connsiteY68" fmla="*/ 386483 h 850262"/>
              <a:gd name="connsiteX69" fmla="*/ 289663 w 850261"/>
              <a:gd name="connsiteY69" fmla="*/ 386483 h 850262"/>
              <a:gd name="connsiteX70" fmla="*/ 289663 w 850261"/>
              <a:gd name="connsiteY70" fmla="*/ 463779 h 850262"/>
              <a:gd name="connsiteX71" fmla="*/ 212253 w 850261"/>
              <a:gd name="connsiteY71" fmla="*/ 463779 h 850262"/>
              <a:gd name="connsiteX72" fmla="*/ 96138 w 850261"/>
              <a:gd name="connsiteY72" fmla="*/ 386483 h 850262"/>
              <a:gd name="connsiteX73" fmla="*/ 173548 w 850261"/>
              <a:gd name="connsiteY73" fmla="*/ 386483 h 850262"/>
              <a:gd name="connsiteX74" fmla="*/ 173548 w 850261"/>
              <a:gd name="connsiteY74" fmla="*/ 463779 h 850262"/>
              <a:gd name="connsiteX75" fmla="*/ 96138 w 850261"/>
              <a:gd name="connsiteY75" fmla="*/ 463779 h 850262"/>
              <a:gd name="connsiteX76" fmla="*/ 37457 w 850261"/>
              <a:gd name="connsiteY76" fmla="*/ 309186 h 850262"/>
              <a:gd name="connsiteX77" fmla="*/ 37457 w 850261"/>
              <a:gd name="connsiteY77" fmla="*/ 771719 h 850262"/>
              <a:gd name="connsiteX78" fmla="*/ 77410 w 850261"/>
              <a:gd name="connsiteY78" fmla="*/ 810367 h 850262"/>
              <a:gd name="connsiteX79" fmla="*/ 772851 w 850261"/>
              <a:gd name="connsiteY79" fmla="*/ 810367 h 850262"/>
              <a:gd name="connsiteX80" fmla="*/ 810307 w 850261"/>
              <a:gd name="connsiteY80" fmla="*/ 771719 h 850262"/>
              <a:gd name="connsiteX81" fmla="*/ 810307 w 850261"/>
              <a:gd name="connsiteY81" fmla="*/ 309186 h 850262"/>
              <a:gd name="connsiteX82" fmla="*/ 602909 w 850261"/>
              <a:gd name="connsiteY82" fmla="*/ 309186 h 850262"/>
              <a:gd name="connsiteX83" fmla="*/ 580201 w 850261"/>
              <a:gd name="connsiteY83" fmla="*/ 309186 h 850262"/>
              <a:gd name="connsiteX84" fmla="*/ 77410 w 850261"/>
              <a:gd name="connsiteY84" fmla="*/ 115945 h 850262"/>
              <a:gd name="connsiteX85" fmla="*/ 37457 w 850261"/>
              <a:gd name="connsiteY85" fmla="*/ 155840 h 850262"/>
              <a:gd name="connsiteX86" fmla="*/ 37457 w 850261"/>
              <a:gd name="connsiteY86" fmla="*/ 270538 h 850262"/>
              <a:gd name="connsiteX87" fmla="*/ 612483 w 850261"/>
              <a:gd name="connsiteY87" fmla="*/ 270538 h 850262"/>
              <a:gd name="connsiteX88" fmla="*/ 631385 w 850261"/>
              <a:gd name="connsiteY88" fmla="*/ 270538 h 850262"/>
              <a:gd name="connsiteX89" fmla="*/ 810307 w 850261"/>
              <a:gd name="connsiteY89" fmla="*/ 270538 h 850262"/>
              <a:gd name="connsiteX90" fmla="*/ 810307 w 850261"/>
              <a:gd name="connsiteY90" fmla="*/ 155840 h 850262"/>
              <a:gd name="connsiteX91" fmla="*/ 772851 w 850261"/>
              <a:gd name="connsiteY91" fmla="*/ 115945 h 850262"/>
              <a:gd name="connsiteX92" fmla="*/ 745293 w 850261"/>
              <a:gd name="connsiteY92" fmla="*/ 115945 h 850262"/>
              <a:gd name="connsiteX93" fmla="*/ 741610 w 850261"/>
              <a:gd name="connsiteY93" fmla="*/ 115945 h 850262"/>
              <a:gd name="connsiteX94" fmla="*/ 695441 w 850261"/>
              <a:gd name="connsiteY94" fmla="*/ 115945 h 850262"/>
              <a:gd name="connsiteX95" fmla="*/ 695441 w 850261"/>
              <a:gd name="connsiteY95" fmla="*/ 171219 h 850262"/>
              <a:gd name="connsiteX96" fmla="*/ 695441 w 850261"/>
              <a:gd name="connsiteY96" fmla="*/ 174541 h 850262"/>
              <a:gd name="connsiteX97" fmla="*/ 689666 w 850261"/>
              <a:gd name="connsiteY97" fmla="*/ 187631 h 850262"/>
              <a:gd name="connsiteX98" fmla="*/ 677826 w 850261"/>
              <a:gd name="connsiteY98" fmla="*/ 192308 h 850262"/>
              <a:gd name="connsiteX99" fmla="*/ 675464 w 850261"/>
              <a:gd name="connsiteY99" fmla="*/ 193241 h 850262"/>
              <a:gd name="connsiteX100" fmla="*/ 656736 w 850261"/>
              <a:gd name="connsiteY100" fmla="*/ 174541 h 850262"/>
              <a:gd name="connsiteX101" fmla="*/ 656736 w 850261"/>
              <a:gd name="connsiteY101" fmla="*/ 115945 h 850262"/>
              <a:gd name="connsiteX102" fmla="*/ 192276 w 850261"/>
              <a:gd name="connsiteY102" fmla="*/ 115945 h 850262"/>
              <a:gd name="connsiteX103" fmla="*/ 192276 w 850261"/>
              <a:gd name="connsiteY103" fmla="*/ 174541 h 850262"/>
              <a:gd name="connsiteX104" fmla="*/ 173548 w 850261"/>
              <a:gd name="connsiteY104" fmla="*/ 193241 h 850262"/>
              <a:gd name="connsiteX105" fmla="*/ 153572 w 850261"/>
              <a:gd name="connsiteY105" fmla="*/ 174541 h 850262"/>
              <a:gd name="connsiteX106" fmla="*/ 153572 w 850261"/>
              <a:gd name="connsiteY106" fmla="*/ 115945 h 850262"/>
              <a:gd name="connsiteX107" fmla="*/ 173548 w 850261"/>
              <a:gd name="connsiteY107" fmla="*/ 0 h 850262"/>
              <a:gd name="connsiteX108" fmla="*/ 192276 w 850261"/>
              <a:gd name="connsiteY108" fmla="*/ 19948 h 850262"/>
              <a:gd name="connsiteX109" fmla="*/ 192276 w 850261"/>
              <a:gd name="connsiteY109" fmla="*/ 78543 h 850262"/>
              <a:gd name="connsiteX110" fmla="*/ 656736 w 850261"/>
              <a:gd name="connsiteY110" fmla="*/ 78543 h 850262"/>
              <a:gd name="connsiteX111" fmla="*/ 656736 w 850261"/>
              <a:gd name="connsiteY111" fmla="*/ 19948 h 850262"/>
              <a:gd name="connsiteX112" fmla="*/ 675464 w 850261"/>
              <a:gd name="connsiteY112" fmla="*/ 0 h 850262"/>
              <a:gd name="connsiteX113" fmla="*/ 695441 w 850261"/>
              <a:gd name="connsiteY113" fmla="*/ 19948 h 850262"/>
              <a:gd name="connsiteX114" fmla="*/ 695441 w 850261"/>
              <a:gd name="connsiteY114" fmla="*/ 78543 h 850262"/>
              <a:gd name="connsiteX115" fmla="*/ 772851 w 850261"/>
              <a:gd name="connsiteY115" fmla="*/ 78543 h 850262"/>
              <a:gd name="connsiteX116" fmla="*/ 850261 w 850261"/>
              <a:gd name="connsiteY116" fmla="*/ 155840 h 850262"/>
              <a:gd name="connsiteX117" fmla="*/ 850261 w 850261"/>
              <a:gd name="connsiteY117" fmla="*/ 771719 h 850262"/>
              <a:gd name="connsiteX118" fmla="*/ 772851 w 850261"/>
              <a:gd name="connsiteY118" fmla="*/ 850262 h 850262"/>
              <a:gd name="connsiteX119" fmla="*/ 77410 w 850261"/>
              <a:gd name="connsiteY119" fmla="*/ 850262 h 850262"/>
              <a:gd name="connsiteX120" fmla="*/ 0 w 850261"/>
              <a:gd name="connsiteY120" fmla="*/ 771719 h 850262"/>
              <a:gd name="connsiteX121" fmla="*/ 0 w 850261"/>
              <a:gd name="connsiteY121" fmla="*/ 155840 h 850262"/>
              <a:gd name="connsiteX122" fmla="*/ 77410 w 850261"/>
              <a:gd name="connsiteY122" fmla="*/ 78543 h 850262"/>
              <a:gd name="connsiteX123" fmla="*/ 153572 w 850261"/>
              <a:gd name="connsiteY123" fmla="*/ 78543 h 850262"/>
              <a:gd name="connsiteX124" fmla="*/ 153572 w 850261"/>
              <a:gd name="connsiteY124" fmla="*/ 19948 h 850262"/>
              <a:gd name="connsiteX125" fmla="*/ 173548 w 850261"/>
              <a:gd name="connsiteY125" fmla="*/ 0 h 8502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</a:cxnLst>
            <a:rect l="l" t="t" r="r" b="b"/>
            <a:pathLst>
              <a:path w="850261" h="850262">
                <a:moveTo>
                  <a:pt x="444483" y="657021"/>
                </a:moveTo>
                <a:lnTo>
                  <a:pt x="521893" y="657021"/>
                </a:lnTo>
                <a:lnTo>
                  <a:pt x="521893" y="734317"/>
                </a:lnTo>
                <a:lnTo>
                  <a:pt x="444483" y="734317"/>
                </a:lnTo>
                <a:close/>
                <a:moveTo>
                  <a:pt x="328368" y="657021"/>
                </a:moveTo>
                <a:lnTo>
                  <a:pt x="346617" y="657021"/>
                </a:lnTo>
                <a:lnTo>
                  <a:pt x="405778" y="657021"/>
                </a:lnTo>
                <a:lnTo>
                  <a:pt x="405778" y="734317"/>
                </a:lnTo>
                <a:lnTo>
                  <a:pt x="328368" y="734317"/>
                </a:lnTo>
                <a:lnTo>
                  <a:pt x="328368" y="681787"/>
                </a:lnTo>
                <a:close/>
                <a:moveTo>
                  <a:pt x="212253" y="657021"/>
                </a:moveTo>
                <a:lnTo>
                  <a:pt x="289663" y="657021"/>
                </a:lnTo>
                <a:lnTo>
                  <a:pt x="289663" y="735564"/>
                </a:lnTo>
                <a:lnTo>
                  <a:pt x="212253" y="735564"/>
                </a:lnTo>
                <a:close/>
                <a:moveTo>
                  <a:pt x="96138" y="657021"/>
                </a:moveTo>
                <a:lnTo>
                  <a:pt x="173548" y="657021"/>
                </a:lnTo>
                <a:lnTo>
                  <a:pt x="173548" y="734317"/>
                </a:lnTo>
                <a:lnTo>
                  <a:pt x="96138" y="734317"/>
                </a:lnTo>
                <a:close/>
                <a:moveTo>
                  <a:pt x="675464" y="521129"/>
                </a:moveTo>
                <a:lnTo>
                  <a:pt x="752874" y="521129"/>
                </a:lnTo>
                <a:lnTo>
                  <a:pt x="752874" y="599672"/>
                </a:lnTo>
                <a:lnTo>
                  <a:pt x="675464" y="599672"/>
                </a:lnTo>
                <a:close/>
                <a:moveTo>
                  <a:pt x="559349" y="521129"/>
                </a:moveTo>
                <a:lnTo>
                  <a:pt x="636759" y="521129"/>
                </a:lnTo>
                <a:lnTo>
                  <a:pt x="636759" y="599672"/>
                </a:lnTo>
                <a:lnTo>
                  <a:pt x="559349" y="599672"/>
                </a:lnTo>
                <a:close/>
                <a:moveTo>
                  <a:pt x="444483" y="521129"/>
                </a:moveTo>
                <a:lnTo>
                  <a:pt x="446745" y="521129"/>
                </a:lnTo>
                <a:lnTo>
                  <a:pt x="521893" y="521129"/>
                </a:lnTo>
                <a:lnTo>
                  <a:pt x="521893" y="599672"/>
                </a:lnTo>
                <a:lnTo>
                  <a:pt x="444483" y="599672"/>
                </a:lnTo>
                <a:lnTo>
                  <a:pt x="444483" y="524198"/>
                </a:lnTo>
                <a:close/>
                <a:moveTo>
                  <a:pt x="328368" y="521129"/>
                </a:moveTo>
                <a:lnTo>
                  <a:pt x="403170" y="521129"/>
                </a:lnTo>
                <a:lnTo>
                  <a:pt x="405778" y="521129"/>
                </a:lnTo>
                <a:lnTo>
                  <a:pt x="405778" y="576728"/>
                </a:lnTo>
                <a:lnTo>
                  <a:pt x="405778" y="599672"/>
                </a:lnTo>
                <a:lnTo>
                  <a:pt x="388873" y="599672"/>
                </a:lnTo>
                <a:lnTo>
                  <a:pt x="337565" y="599672"/>
                </a:lnTo>
                <a:lnTo>
                  <a:pt x="328368" y="599672"/>
                </a:lnTo>
                <a:close/>
                <a:moveTo>
                  <a:pt x="212253" y="521129"/>
                </a:moveTo>
                <a:lnTo>
                  <a:pt x="289663" y="521129"/>
                </a:lnTo>
                <a:lnTo>
                  <a:pt x="289663" y="599672"/>
                </a:lnTo>
                <a:lnTo>
                  <a:pt x="212253" y="599672"/>
                </a:lnTo>
                <a:close/>
                <a:moveTo>
                  <a:pt x="96138" y="521129"/>
                </a:moveTo>
                <a:lnTo>
                  <a:pt x="173548" y="521129"/>
                </a:lnTo>
                <a:lnTo>
                  <a:pt x="173548" y="599672"/>
                </a:lnTo>
                <a:lnTo>
                  <a:pt x="96138" y="599672"/>
                </a:lnTo>
                <a:close/>
                <a:moveTo>
                  <a:pt x="675464" y="386483"/>
                </a:moveTo>
                <a:lnTo>
                  <a:pt x="752874" y="386483"/>
                </a:lnTo>
                <a:lnTo>
                  <a:pt x="752874" y="463779"/>
                </a:lnTo>
                <a:lnTo>
                  <a:pt x="675464" y="463779"/>
                </a:lnTo>
                <a:close/>
                <a:moveTo>
                  <a:pt x="559349" y="386483"/>
                </a:moveTo>
                <a:lnTo>
                  <a:pt x="636759" y="386483"/>
                </a:lnTo>
                <a:lnTo>
                  <a:pt x="636759" y="463779"/>
                </a:lnTo>
                <a:lnTo>
                  <a:pt x="559349" y="463779"/>
                </a:lnTo>
                <a:close/>
                <a:moveTo>
                  <a:pt x="444483" y="386483"/>
                </a:moveTo>
                <a:lnTo>
                  <a:pt x="515637" y="386483"/>
                </a:lnTo>
                <a:lnTo>
                  <a:pt x="521893" y="386483"/>
                </a:lnTo>
                <a:lnTo>
                  <a:pt x="521893" y="419139"/>
                </a:lnTo>
                <a:lnTo>
                  <a:pt x="521893" y="463779"/>
                </a:lnTo>
                <a:lnTo>
                  <a:pt x="489001" y="463779"/>
                </a:lnTo>
                <a:lnTo>
                  <a:pt x="451073" y="463779"/>
                </a:lnTo>
                <a:lnTo>
                  <a:pt x="444483" y="463779"/>
                </a:lnTo>
                <a:close/>
                <a:moveTo>
                  <a:pt x="328368" y="386483"/>
                </a:moveTo>
                <a:lnTo>
                  <a:pt x="405778" y="386483"/>
                </a:lnTo>
                <a:lnTo>
                  <a:pt x="405778" y="463779"/>
                </a:lnTo>
                <a:lnTo>
                  <a:pt x="328368" y="463779"/>
                </a:lnTo>
                <a:close/>
                <a:moveTo>
                  <a:pt x="212253" y="386483"/>
                </a:moveTo>
                <a:lnTo>
                  <a:pt x="289663" y="386483"/>
                </a:lnTo>
                <a:lnTo>
                  <a:pt x="289663" y="463779"/>
                </a:lnTo>
                <a:lnTo>
                  <a:pt x="212253" y="463779"/>
                </a:lnTo>
                <a:close/>
                <a:moveTo>
                  <a:pt x="96138" y="386483"/>
                </a:moveTo>
                <a:lnTo>
                  <a:pt x="173548" y="386483"/>
                </a:lnTo>
                <a:lnTo>
                  <a:pt x="173548" y="463779"/>
                </a:lnTo>
                <a:lnTo>
                  <a:pt x="96138" y="463779"/>
                </a:lnTo>
                <a:close/>
                <a:moveTo>
                  <a:pt x="37457" y="309186"/>
                </a:moveTo>
                <a:lnTo>
                  <a:pt x="37457" y="771719"/>
                </a:lnTo>
                <a:cubicBezTo>
                  <a:pt x="37457" y="792913"/>
                  <a:pt x="54936" y="810367"/>
                  <a:pt x="77410" y="810367"/>
                </a:cubicBezTo>
                <a:lnTo>
                  <a:pt x="772851" y="810367"/>
                </a:lnTo>
                <a:cubicBezTo>
                  <a:pt x="794076" y="810367"/>
                  <a:pt x="810307" y="792913"/>
                  <a:pt x="810307" y="771719"/>
                </a:cubicBezTo>
                <a:lnTo>
                  <a:pt x="810307" y="309186"/>
                </a:lnTo>
                <a:lnTo>
                  <a:pt x="602909" y="309186"/>
                </a:lnTo>
                <a:lnTo>
                  <a:pt x="580201" y="309186"/>
                </a:lnTo>
                <a:close/>
                <a:moveTo>
                  <a:pt x="77410" y="115945"/>
                </a:moveTo>
                <a:cubicBezTo>
                  <a:pt x="54936" y="115945"/>
                  <a:pt x="37457" y="133399"/>
                  <a:pt x="37457" y="155840"/>
                </a:cubicBezTo>
                <a:lnTo>
                  <a:pt x="37457" y="270538"/>
                </a:lnTo>
                <a:lnTo>
                  <a:pt x="612483" y="270538"/>
                </a:lnTo>
                <a:lnTo>
                  <a:pt x="631385" y="270538"/>
                </a:lnTo>
                <a:lnTo>
                  <a:pt x="810307" y="270538"/>
                </a:lnTo>
                <a:lnTo>
                  <a:pt x="810307" y="155840"/>
                </a:lnTo>
                <a:cubicBezTo>
                  <a:pt x="810307" y="133399"/>
                  <a:pt x="794076" y="115945"/>
                  <a:pt x="772851" y="115945"/>
                </a:cubicBezTo>
                <a:lnTo>
                  <a:pt x="745293" y="115945"/>
                </a:lnTo>
                <a:lnTo>
                  <a:pt x="741610" y="115945"/>
                </a:lnTo>
                <a:lnTo>
                  <a:pt x="695441" y="115945"/>
                </a:lnTo>
                <a:lnTo>
                  <a:pt x="695441" y="171219"/>
                </a:lnTo>
                <a:lnTo>
                  <a:pt x="695441" y="174541"/>
                </a:lnTo>
                <a:cubicBezTo>
                  <a:pt x="695441" y="179527"/>
                  <a:pt x="693256" y="184203"/>
                  <a:pt x="689666" y="187631"/>
                </a:cubicBezTo>
                <a:lnTo>
                  <a:pt x="677826" y="192308"/>
                </a:lnTo>
                <a:lnTo>
                  <a:pt x="675464" y="193241"/>
                </a:lnTo>
                <a:cubicBezTo>
                  <a:pt x="665476" y="193241"/>
                  <a:pt x="656736" y="184514"/>
                  <a:pt x="656736" y="174541"/>
                </a:cubicBezTo>
                <a:lnTo>
                  <a:pt x="656736" y="115945"/>
                </a:lnTo>
                <a:lnTo>
                  <a:pt x="192276" y="115945"/>
                </a:lnTo>
                <a:lnTo>
                  <a:pt x="192276" y="174541"/>
                </a:lnTo>
                <a:cubicBezTo>
                  <a:pt x="192276" y="184514"/>
                  <a:pt x="183537" y="193241"/>
                  <a:pt x="173548" y="193241"/>
                </a:cubicBezTo>
                <a:cubicBezTo>
                  <a:pt x="162311" y="193241"/>
                  <a:pt x="153572" y="184514"/>
                  <a:pt x="153572" y="174541"/>
                </a:cubicBezTo>
                <a:lnTo>
                  <a:pt x="153572" y="115945"/>
                </a:lnTo>
                <a:close/>
                <a:moveTo>
                  <a:pt x="173548" y="0"/>
                </a:moveTo>
                <a:cubicBezTo>
                  <a:pt x="183537" y="0"/>
                  <a:pt x="192276" y="9974"/>
                  <a:pt x="192276" y="19948"/>
                </a:cubicBezTo>
                <a:lnTo>
                  <a:pt x="192276" y="78543"/>
                </a:lnTo>
                <a:lnTo>
                  <a:pt x="656736" y="78543"/>
                </a:lnTo>
                <a:lnTo>
                  <a:pt x="656736" y="19948"/>
                </a:lnTo>
                <a:cubicBezTo>
                  <a:pt x="656736" y="9974"/>
                  <a:pt x="665476" y="0"/>
                  <a:pt x="675464" y="0"/>
                </a:cubicBezTo>
                <a:cubicBezTo>
                  <a:pt x="686701" y="0"/>
                  <a:pt x="695441" y="9974"/>
                  <a:pt x="695441" y="19948"/>
                </a:cubicBezTo>
                <a:lnTo>
                  <a:pt x="695441" y="78543"/>
                </a:lnTo>
                <a:lnTo>
                  <a:pt x="772851" y="78543"/>
                </a:lnTo>
                <a:cubicBezTo>
                  <a:pt x="815301" y="78543"/>
                  <a:pt x="850261" y="112205"/>
                  <a:pt x="850261" y="155840"/>
                </a:cubicBezTo>
                <a:lnTo>
                  <a:pt x="850261" y="771719"/>
                </a:lnTo>
                <a:cubicBezTo>
                  <a:pt x="850261" y="815354"/>
                  <a:pt x="815301" y="850262"/>
                  <a:pt x="772851" y="850262"/>
                </a:cubicBezTo>
                <a:lnTo>
                  <a:pt x="77410" y="850262"/>
                </a:lnTo>
                <a:cubicBezTo>
                  <a:pt x="33711" y="850262"/>
                  <a:pt x="0" y="815354"/>
                  <a:pt x="0" y="771719"/>
                </a:cubicBezTo>
                <a:lnTo>
                  <a:pt x="0" y="155840"/>
                </a:lnTo>
                <a:cubicBezTo>
                  <a:pt x="0" y="112205"/>
                  <a:pt x="33711" y="78543"/>
                  <a:pt x="77410" y="78543"/>
                </a:cubicBezTo>
                <a:lnTo>
                  <a:pt x="153572" y="78543"/>
                </a:lnTo>
                <a:lnTo>
                  <a:pt x="153572" y="19948"/>
                </a:lnTo>
                <a:cubicBezTo>
                  <a:pt x="153572" y="9974"/>
                  <a:pt x="162311" y="0"/>
                  <a:pt x="17354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square" anchor="ctr">
            <a:noAutofit/>
          </a:bodyPr>
          <a:lstStyle/>
          <a:p>
            <a:pPr defTabSz="914217"/>
            <a:endParaRPr lang="en-US" sz="3265" dirty="0">
              <a:solidFill>
                <a:srgbClr val="747993"/>
              </a:solidFill>
              <a:latin typeface="DM Sans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1032528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1" name="Freeform 135">
            <a:extLst>
              <a:ext uri="{FF2B5EF4-FFF2-40B4-BE49-F238E27FC236}">
                <a16:creationId xmlns:a16="http://schemas.microsoft.com/office/drawing/2014/main" id="{68A3AC94-60FD-8E42-BFDC-CF2BD97300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2478" y="2132643"/>
            <a:ext cx="1911580" cy="2147781"/>
          </a:xfrm>
          <a:custGeom>
            <a:avLst/>
            <a:gdLst>
              <a:gd name="T0" fmla="*/ 3070 w 3071"/>
              <a:gd name="T1" fmla="*/ 2792 h 3448"/>
              <a:gd name="T2" fmla="*/ 2464 w 3071"/>
              <a:gd name="T3" fmla="*/ 2609 h 3448"/>
              <a:gd name="T4" fmla="*/ 2464 w 3071"/>
              <a:gd name="T5" fmla="*/ 2609 h 3448"/>
              <a:gd name="T6" fmla="*/ 2079 w 3071"/>
              <a:gd name="T7" fmla="*/ 1682 h 3448"/>
              <a:gd name="T8" fmla="*/ 2379 w 3071"/>
              <a:gd name="T9" fmla="*/ 1124 h 3448"/>
              <a:gd name="T10" fmla="*/ 1947 w 3071"/>
              <a:gd name="T11" fmla="*/ 691 h 3448"/>
              <a:gd name="T12" fmla="*/ 1389 w 3071"/>
              <a:gd name="T13" fmla="*/ 991 h 3448"/>
              <a:gd name="T14" fmla="*/ 1389 w 3071"/>
              <a:gd name="T15" fmla="*/ 991 h 3448"/>
              <a:gd name="T16" fmla="*/ 460 w 3071"/>
              <a:gd name="T17" fmla="*/ 606 h 3448"/>
              <a:gd name="T18" fmla="*/ 278 w 3071"/>
              <a:gd name="T19" fmla="*/ 0 h 3448"/>
              <a:gd name="T20" fmla="*/ 0 w 3071"/>
              <a:gd name="T21" fmla="*/ 0 h 3448"/>
              <a:gd name="T22" fmla="*/ 0 w 3071"/>
              <a:gd name="T23" fmla="*/ 559 h 3448"/>
              <a:gd name="T24" fmla="*/ 0 w 3071"/>
              <a:gd name="T25" fmla="*/ 559 h 3448"/>
              <a:gd name="T26" fmla="*/ 0 w 3071"/>
              <a:gd name="T27" fmla="*/ 810 h 3448"/>
              <a:gd name="T28" fmla="*/ 0 w 3071"/>
              <a:gd name="T29" fmla="*/ 810 h 3448"/>
              <a:gd name="T30" fmla="*/ 21 w 3071"/>
              <a:gd name="T31" fmla="*/ 832 h 3448"/>
              <a:gd name="T32" fmla="*/ 21 w 3071"/>
              <a:gd name="T33" fmla="*/ 832 h 3448"/>
              <a:gd name="T34" fmla="*/ 31 w 3071"/>
              <a:gd name="T35" fmla="*/ 829 h 3448"/>
              <a:gd name="T36" fmla="*/ 31 w 3071"/>
              <a:gd name="T37" fmla="*/ 829 h 3448"/>
              <a:gd name="T38" fmla="*/ 180 w 3071"/>
              <a:gd name="T39" fmla="*/ 787 h 3448"/>
              <a:gd name="T40" fmla="*/ 180 w 3071"/>
              <a:gd name="T41" fmla="*/ 787 h 3448"/>
              <a:gd name="T42" fmla="*/ 349 w 3071"/>
              <a:gd name="T43" fmla="*/ 977 h 3448"/>
              <a:gd name="T44" fmla="*/ 349 w 3071"/>
              <a:gd name="T45" fmla="*/ 977 h 3448"/>
              <a:gd name="T46" fmla="*/ 180 w 3071"/>
              <a:gd name="T47" fmla="*/ 1166 h 3448"/>
              <a:gd name="T48" fmla="*/ 180 w 3071"/>
              <a:gd name="T49" fmla="*/ 1166 h 3448"/>
              <a:gd name="T50" fmla="*/ 31 w 3071"/>
              <a:gd name="T51" fmla="*/ 1122 h 3448"/>
              <a:gd name="T52" fmla="*/ 31 w 3071"/>
              <a:gd name="T53" fmla="*/ 1122 h 3448"/>
              <a:gd name="T54" fmla="*/ 21 w 3071"/>
              <a:gd name="T55" fmla="*/ 1120 h 3448"/>
              <a:gd name="T56" fmla="*/ 21 w 3071"/>
              <a:gd name="T57" fmla="*/ 1120 h 3448"/>
              <a:gd name="T58" fmla="*/ 0 w 3071"/>
              <a:gd name="T59" fmla="*/ 1142 h 3448"/>
              <a:gd name="T60" fmla="*/ 0 w 3071"/>
              <a:gd name="T61" fmla="*/ 1393 h 3448"/>
              <a:gd name="T62" fmla="*/ 0 w 3071"/>
              <a:gd name="T63" fmla="*/ 1393 h 3448"/>
              <a:gd name="T64" fmla="*/ 1678 w 3071"/>
              <a:gd name="T65" fmla="*/ 3097 h 3448"/>
              <a:gd name="T66" fmla="*/ 1928 w 3071"/>
              <a:gd name="T67" fmla="*/ 3097 h 3448"/>
              <a:gd name="T68" fmla="*/ 1928 w 3071"/>
              <a:gd name="T69" fmla="*/ 3097 h 3448"/>
              <a:gd name="T70" fmla="*/ 1972 w 3071"/>
              <a:gd name="T71" fmla="*/ 3169 h 3448"/>
              <a:gd name="T72" fmla="*/ 1972 w 3071"/>
              <a:gd name="T73" fmla="*/ 3169 h 3448"/>
              <a:gd name="T74" fmla="*/ 1931 w 3071"/>
              <a:gd name="T75" fmla="*/ 3305 h 3448"/>
              <a:gd name="T76" fmla="*/ 1931 w 3071"/>
              <a:gd name="T77" fmla="*/ 3305 h 3448"/>
              <a:gd name="T78" fmla="*/ 2094 w 3071"/>
              <a:gd name="T79" fmla="*/ 3447 h 3448"/>
              <a:gd name="T80" fmla="*/ 2094 w 3071"/>
              <a:gd name="T81" fmla="*/ 3447 h 3448"/>
              <a:gd name="T82" fmla="*/ 2256 w 3071"/>
              <a:gd name="T83" fmla="*/ 3305 h 3448"/>
              <a:gd name="T84" fmla="*/ 2256 w 3071"/>
              <a:gd name="T85" fmla="*/ 3305 h 3448"/>
              <a:gd name="T86" fmla="*/ 2217 w 3071"/>
              <a:gd name="T87" fmla="*/ 3169 h 3448"/>
              <a:gd name="T88" fmla="*/ 2217 w 3071"/>
              <a:gd name="T89" fmla="*/ 3169 h 3448"/>
              <a:gd name="T90" fmla="*/ 2261 w 3071"/>
              <a:gd name="T91" fmla="*/ 3097 h 3448"/>
              <a:gd name="T92" fmla="*/ 2511 w 3071"/>
              <a:gd name="T93" fmla="*/ 3097 h 3448"/>
              <a:gd name="T94" fmla="*/ 3070 w 3071"/>
              <a:gd name="T95" fmla="*/ 3097 h 3448"/>
              <a:gd name="T96" fmla="*/ 3070 w 3071"/>
              <a:gd name="T97" fmla="*/ 2792 h 34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3071" h="3448">
                <a:moveTo>
                  <a:pt x="3070" y="2792"/>
                </a:moveTo>
                <a:lnTo>
                  <a:pt x="2464" y="2609"/>
                </a:lnTo>
                <a:lnTo>
                  <a:pt x="2464" y="2609"/>
                </a:lnTo>
                <a:cubicBezTo>
                  <a:pt x="2398" y="2271"/>
                  <a:pt x="2265" y="1957"/>
                  <a:pt x="2079" y="1682"/>
                </a:cubicBezTo>
                <a:lnTo>
                  <a:pt x="2379" y="1124"/>
                </a:lnTo>
                <a:lnTo>
                  <a:pt x="1947" y="691"/>
                </a:lnTo>
                <a:lnTo>
                  <a:pt x="1389" y="991"/>
                </a:lnTo>
                <a:lnTo>
                  <a:pt x="1389" y="991"/>
                </a:lnTo>
                <a:cubicBezTo>
                  <a:pt x="1113" y="805"/>
                  <a:pt x="798" y="672"/>
                  <a:pt x="460" y="606"/>
                </a:cubicBezTo>
                <a:lnTo>
                  <a:pt x="278" y="0"/>
                </a:lnTo>
                <a:lnTo>
                  <a:pt x="0" y="0"/>
                </a:lnTo>
                <a:lnTo>
                  <a:pt x="0" y="559"/>
                </a:lnTo>
                <a:lnTo>
                  <a:pt x="0" y="559"/>
                </a:lnTo>
                <a:lnTo>
                  <a:pt x="0" y="810"/>
                </a:lnTo>
                <a:lnTo>
                  <a:pt x="0" y="810"/>
                </a:lnTo>
                <a:cubicBezTo>
                  <a:pt x="0" y="823"/>
                  <a:pt x="11" y="832"/>
                  <a:pt x="21" y="832"/>
                </a:cubicBezTo>
                <a:lnTo>
                  <a:pt x="21" y="832"/>
                </a:lnTo>
                <a:cubicBezTo>
                  <a:pt x="25" y="832"/>
                  <a:pt x="28" y="831"/>
                  <a:pt x="31" y="829"/>
                </a:cubicBezTo>
                <a:lnTo>
                  <a:pt x="31" y="829"/>
                </a:lnTo>
                <a:cubicBezTo>
                  <a:pt x="85" y="803"/>
                  <a:pt x="140" y="787"/>
                  <a:pt x="180" y="787"/>
                </a:cubicBezTo>
                <a:lnTo>
                  <a:pt x="180" y="787"/>
                </a:lnTo>
                <a:cubicBezTo>
                  <a:pt x="281" y="787"/>
                  <a:pt x="349" y="863"/>
                  <a:pt x="349" y="977"/>
                </a:cubicBezTo>
                <a:lnTo>
                  <a:pt x="349" y="977"/>
                </a:lnTo>
                <a:cubicBezTo>
                  <a:pt x="349" y="1090"/>
                  <a:pt x="281" y="1166"/>
                  <a:pt x="180" y="1166"/>
                </a:cubicBezTo>
                <a:lnTo>
                  <a:pt x="180" y="1166"/>
                </a:lnTo>
                <a:cubicBezTo>
                  <a:pt x="140" y="1166"/>
                  <a:pt x="86" y="1151"/>
                  <a:pt x="31" y="1122"/>
                </a:cubicBezTo>
                <a:lnTo>
                  <a:pt x="31" y="1122"/>
                </a:lnTo>
                <a:cubicBezTo>
                  <a:pt x="28" y="1121"/>
                  <a:pt x="25" y="1120"/>
                  <a:pt x="21" y="1120"/>
                </a:cubicBezTo>
                <a:lnTo>
                  <a:pt x="21" y="1120"/>
                </a:lnTo>
                <a:cubicBezTo>
                  <a:pt x="11" y="1120"/>
                  <a:pt x="0" y="1129"/>
                  <a:pt x="0" y="1142"/>
                </a:cubicBezTo>
                <a:lnTo>
                  <a:pt x="0" y="1393"/>
                </a:lnTo>
                <a:lnTo>
                  <a:pt x="0" y="1393"/>
                </a:lnTo>
                <a:cubicBezTo>
                  <a:pt x="929" y="1407"/>
                  <a:pt x="1678" y="2164"/>
                  <a:pt x="1678" y="3097"/>
                </a:cubicBezTo>
                <a:lnTo>
                  <a:pt x="1928" y="3097"/>
                </a:lnTo>
                <a:lnTo>
                  <a:pt x="1928" y="3097"/>
                </a:lnTo>
                <a:cubicBezTo>
                  <a:pt x="1965" y="3097"/>
                  <a:pt x="1989" y="3135"/>
                  <a:pt x="1972" y="3169"/>
                </a:cubicBezTo>
                <a:lnTo>
                  <a:pt x="1972" y="3169"/>
                </a:lnTo>
                <a:cubicBezTo>
                  <a:pt x="1948" y="3216"/>
                  <a:pt x="1931" y="3268"/>
                  <a:pt x="1931" y="3305"/>
                </a:cubicBezTo>
                <a:lnTo>
                  <a:pt x="1931" y="3305"/>
                </a:lnTo>
                <a:cubicBezTo>
                  <a:pt x="1931" y="3397"/>
                  <a:pt x="2004" y="3447"/>
                  <a:pt x="2094" y="3447"/>
                </a:cubicBezTo>
                <a:lnTo>
                  <a:pt x="2094" y="3447"/>
                </a:lnTo>
                <a:cubicBezTo>
                  <a:pt x="2183" y="3447"/>
                  <a:pt x="2256" y="3397"/>
                  <a:pt x="2256" y="3305"/>
                </a:cubicBezTo>
                <a:lnTo>
                  <a:pt x="2256" y="3305"/>
                </a:lnTo>
                <a:cubicBezTo>
                  <a:pt x="2256" y="3268"/>
                  <a:pt x="2240" y="3216"/>
                  <a:pt x="2217" y="3169"/>
                </a:cubicBezTo>
                <a:lnTo>
                  <a:pt x="2217" y="3169"/>
                </a:lnTo>
                <a:cubicBezTo>
                  <a:pt x="2201" y="3135"/>
                  <a:pt x="2224" y="3097"/>
                  <a:pt x="2261" y="3097"/>
                </a:cubicBezTo>
                <a:lnTo>
                  <a:pt x="2511" y="3097"/>
                </a:lnTo>
                <a:lnTo>
                  <a:pt x="3070" y="3097"/>
                </a:lnTo>
                <a:lnTo>
                  <a:pt x="3070" y="2792"/>
                </a:lnTo>
              </a:path>
            </a:pathLst>
          </a:custGeom>
          <a:solidFill>
            <a:schemeClr val="accent2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994"/>
              </a:solidFill>
              <a:latin typeface="Poppins" pitchFamily="2" charset="77"/>
            </a:endParaRPr>
          </a:p>
        </p:txBody>
      </p:sp>
      <p:sp>
        <p:nvSpPr>
          <p:cNvPr id="9352" name="Freeform 136">
            <a:extLst>
              <a:ext uri="{FF2B5EF4-FFF2-40B4-BE49-F238E27FC236}">
                <a16:creationId xmlns:a16="http://schemas.microsoft.com/office/drawing/2014/main" id="{3048AC21-C47B-6F49-AD92-225E48E16B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65195" y="3843728"/>
            <a:ext cx="1914326" cy="2147781"/>
          </a:xfrm>
          <a:custGeom>
            <a:avLst/>
            <a:gdLst>
              <a:gd name="T0" fmla="*/ 3071 w 3072"/>
              <a:gd name="T1" fmla="*/ 2836 h 3448"/>
              <a:gd name="T2" fmla="*/ 3071 w 3072"/>
              <a:gd name="T3" fmla="*/ 2637 h 3448"/>
              <a:gd name="T4" fmla="*/ 3071 w 3072"/>
              <a:gd name="T5" fmla="*/ 2637 h 3448"/>
              <a:gd name="T6" fmla="*/ 3049 w 3072"/>
              <a:gd name="T7" fmla="*/ 2616 h 3448"/>
              <a:gd name="T8" fmla="*/ 3049 w 3072"/>
              <a:gd name="T9" fmla="*/ 2616 h 3448"/>
              <a:gd name="T10" fmla="*/ 3040 w 3072"/>
              <a:gd name="T11" fmla="*/ 2618 h 3448"/>
              <a:gd name="T12" fmla="*/ 3040 w 3072"/>
              <a:gd name="T13" fmla="*/ 2618 h 3448"/>
              <a:gd name="T14" fmla="*/ 2890 w 3072"/>
              <a:gd name="T15" fmla="*/ 2660 h 3448"/>
              <a:gd name="T16" fmla="*/ 2890 w 3072"/>
              <a:gd name="T17" fmla="*/ 2660 h 3448"/>
              <a:gd name="T18" fmla="*/ 2721 w 3072"/>
              <a:gd name="T19" fmla="*/ 2470 h 3448"/>
              <a:gd name="T20" fmla="*/ 2721 w 3072"/>
              <a:gd name="T21" fmla="*/ 2470 h 3448"/>
              <a:gd name="T22" fmla="*/ 2890 w 3072"/>
              <a:gd name="T23" fmla="*/ 2281 h 3448"/>
              <a:gd name="T24" fmla="*/ 2890 w 3072"/>
              <a:gd name="T25" fmla="*/ 2281 h 3448"/>
              <a:gd name="T26" fmla="*/ 3040 w 3072"/>
              <a:gd name="T27" fmla="*/ 2325 h 3448"/>
              <a:gd name="T28" fmla="*/ 3040 w 3072"/>
              <a:gd name="T29" fmla="*/ 2325 h 3448"/>
              <a:gd name="T30" fmla="*/ 3049 w 3072"/>
              <a:gd name="T31" fmla="*/ 2327 h 3448"/>
              <a:gd name="T32" fmla="*/ 3049 w 3072"/>
              <a:gd name="T33" fmla="*/ 2327 h 3448"/>
              <a:gd name="T34" fmla="*/ 3071 w 3072"/>
              <a:gd name="T35" fmla="*/ 2305 h 3448"/>
              <a:gd name="T36" fmla="*/ 3071 w 3072"/>
              <a:gd name="T37" fmla="*/ 2054 h 3448"/>
              <a:gd name="T38" fmla="*/ 3071 w 3072"/>
              <a:gd name="T39" fmla="*/ 2054 h 3448"/>
              <a:gd name="T40" fmla="*/ 1393 w 3072"/>
              <a:gd name="T41" fmla="*/ 349 h 3448"/>
              <a:gd name="T42" fmla="*/ 1142 w 3072"/>
              <a:gd name="T43" fmla="*/ 349 h 3448"/>
              <a:gd name="T44" fmla="*/ 1142 w 3072"/>
              <a:gd name="T45" fmla="*/ 349 h 3448"/>
              <a:gd name="T46" fmla="*/ 1098 w 3072"/>
              <a:gd name="T47" fmla="*/ 278 h 3448"/>
              <a:gd name="T48" fmla="*/ 1098 w 3072"/>
              <a:gd name="T49" fmla="*/ 278 h 3448"/>
              <a:gd name="T50" fmla="*/ 1139 w 3072"/>
              <a:gd name="T51" fmla="*/ 141 h 3448"/>
              <a:gd name="T52" fmla="*/ 1139 w 3072"/>
              <a:gd name="T53" fmla="*/ 141 h 3448"/>
              <a:gd name="T54" fmla="*/ 977 w 3072"/>
              <a:gd name="T55" fmla="*/ 0 h 3448"/>
              <a:gd name="T56" fmla="*/ 977 w 3072"/>
              <a:gd name="T57" fmla="*/ 0 h 3448"/>
              <a:gd name="T58" fmla="*/ 814 w 3072"/>
              <a:gd name="T59" fmla="*/ 141 h 3448"/>
              <a:gd name="T60" fmla="*/ 814 w 3072"/>
              <a:gd name="T61" fmla="*/ 141 h 3448"/>
              <a:gd name="T62" fmla="*/ 854 w 3072"/>
              <a:gd name="T63" fmla="*/ 278 h 3448"/>
              <a:gd name="T64" fmla="*/ 854 w 3072"/>
              <a:gd name="T65" fmla="*/ 278 h 3448"/>
              <a:gd name="T66" fmla="*/ 809 w 3072"/>
              <a:gd name="T67" fmla="*/ 349 h 3448"/>
              <a:gd name="T68" fmla="*/ 611 w 3072"/>
              <a:gd name="T69" fmla="*/ 349 h 3448"/>
              <a:gd name="T70" fmla="*/ 0 w 3072"/>
              <a:gd name="T71" fmla="*/ 349 h 3448"/>
              <a:gd name="T72" fmla="*/ 0 w 3072"/>
              <a:gd name="T73" fmla="*/ 655 h 3448"/>
              <a:gd name="T74" fmla="*/ 606 w 3072"/>
              <a:gd name="T75" fmla="*/ 837 h 3448"/>
              <a:gd name="T76" fmla="*/ 606 w 3072"/>
              <a:gd name="T77" fmla="*/ 837 h 3448"/>
              <a:gd name="T78" fmla="*/ 991 w 3072"/>
              <a:gd name="T79" fmla="*/ 1766 h 3448"/>
              <a:gd name="T80" fmla="*/ 692 w 3072"/>
              <a:gd name="T81" fmla="*/ 2324 h 3448"/>
              <a:gd name="T82" fmla="*/ 1123 w 3072"/>
              <a:gd name="T83" fmla="*/ 2756 h 3448"/>
              <a:gd name="T84" fmla="*/ 1681 w 3072"/>
              <a:gd name="T85" fmla="*/ 2456 h 3448"/>
              <a:gd name="T86" fmla="*/ 1681 w 3072"/>
              <a:gd name="T87" fmla="*/ 2456 h 3448"/>
              <a:gd name="T88" fmla="*/ 2610 w 3072"/>
              <a:gd name="T89" fmla="*/ 2841 h 3448"/>
              <a:gd name="T90" fmla="*/ 2792 w 3072"/>
              <a:gd name="T91" fmla="*/ 3447 h 3448"/>
              <a:gd name="T92" fmla="*/ 3071 w 3072"/>
              <a:gd name="T93" fmla="*/ 3447 h 3448"/>
              <a:gd name="T94" fmla="*/ 3071 w 3072"/>
              <a:gd name="T95" fmla="*/ 2836 h 34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3072" h="3448">
                <a:moveTo>
                  <a:pt x="3071" y="2836"/>
                </a:moveTo>
                <a:lnTo>
                  <a:pt x="3071" y="2637"/>
                </a:lnTo>
                <a:lnTo>
                  <a:pt x="3071" y="2637"/>
                </a:lnTo>
                <a:cubicBezTo>
                  <a:pt x="3071" y="2624"/>
                  <a:pt x="3059" y="2616"/>
                  <a:pt x="3049" y="2616"/>
                </a:cubicBezTo>
                <a:lnTo>
                  <a:pt x="3049" y="2616"/>
                </a:lnTo>
                <a:cubicBezTo>
                  <a:pt x="3046" y="2616"/>
                  <a:pt x="3042" y="2617"/>
                  <a:pt x="3040" y="2618"/>
                </a:cubicBezTo>
                <a:lnTo>
                  <a:pt x="3040" y="2618"/>
                </a:lnTo>
                <a:cubicBezTo>
                  <a:pt x="2985" y="2645"/>
                  <a:pt x="2931" y="2660"/>
                  <a:pt x="2890" y="2660"/>
                </a:cubicBezTo>
                <a:lnTo>
                  <a:pt x="2890" y="2660"/>
                </a:lnTo>
                <a:cubicBezTo>
                  <a:pt x="2789" y="2660"/>
                  <a:pt x="2721" y="2584"/>
                  <a:pt x="2721" y="2470"/>
                </a:cubicBezTo>
                <a:lnTo>
                  <a:pt x="2721" y="2470"/>
                </a:lnTo>
                <a:cubicBezTo>
                  <a:pt x="2721" y="2357"/>
                  <a:pt x="2789" y="2281"/>
                  <a:pt x="2890" y="2281"/>
                </a:cubicBezTo>
                <a:lnTo>
                  <a:pt x="2890" y="2281"/>
                </a:lnTo>
                <a:cubicBezTo>
                  <a:pt x="2930" y="2281"/>
                  <a:pt x="2984" y="2297"/>
                  <a:pt x="3040" y="2325"/>
                </a:cubicBezTo>
                <a:lnTo>
                  <a:pt x="3040" y="2325"/>
                </a:lnTo>
                <a:cubicBezTo>
                  <a:pt x="3042" y="2327"/>
                  <a:pt x="3046" y="2327"/>
                  <a:pt x="3049" y="2327"/>
                </a:cubicBezTo>
                <a:lnTo>
                  <a:pt x="3049" y="2327"/>
                </a:lnTo>
                <a:cubicBezTo>
                  <a:pt x="3059" y="2327"/>
                  <a:pt x="3071" y="2319"/>
                  <a:pt x="3071" y="2305"/>
                </a:cubicBezTo>
                <a:lnTo>
                  <a:pt x="3071" y="2054"/>
                </a:lnTo>
                <a:lnTo>
                  <a:pt x="3071" y="2054"/>
                </a:lnTo>
                <a:cubicBezTo>
                  <a:pt x="2142" y="2040"/>
                  <a:pt x="1393" y="1282"/>
                  <a:pt x="1393" y="349"/>
                </a:cubicBezTo>
                <a:lnTo>
                  <a:pt x="1142" y="349"/>
                </a:lnTo>
                <a:lnTo>
                  <a:pt x="1142" y="349"/>
                </a:lnTo>
                <a:cubicBezTo>
                  <a:pt x="1106" y="349"/>
                  <a:pt x="1081" y="311"/>
                  <a:pt x="1098" y="278"/>
                </a:cubicBezTo>
                <a:lnTo>
                  <a:pt x="1098" y="278"/>
                </a:lnTo>
                <a:cubicBezTo>
                  <a:pt x="1122" y="230"/>
                  <a:pt x="1139" y="179"/>
                  <a:pt x="1139" y="141"/>
                </a:cubicBezTo>
                <a:lnTo>
                  <a:pt x="1139" y="141"/>
                </a:lnTo>
                <a:cubicBezTo>
                  <a:pt x="1139" y="49"/>
                  <a:pt x="1066" y="0"/>
                  <a:pt x="977" y="0"/>
                </a:cubicBezTo>
                <a:lnTo>
                  <a:pt x="977" y="0"/>
                </a:lnTo>
                <a:cubicBezTo>
                  <a:pt x="887" y="0"/>
                  <a:pt x="814" y="49"/>
                  <a:pt x="814" y="141"/>
                </a:cubicBezTo>
                <a:lnTo>
                  <a:pt x="814" y="141"/>
                </a:lnTo>
                <a:cubicBezTo>
                  <a:pt x="814" y="179"/>
                  <a:pt x="830" y="230"/>
                  <a:pt x="854" y="278"/>
                </a:cubicBezTo>
                <a:lnTo>
                  <a:pt x="854" y="278"/>
                </a:lnTo>
                <a:cubicBezTo>
                  <a:pt x="870" y="311"/>
                  <a:pt x="846" y="349"/>
                  <a:pt x="809" y="349"/>
                </a:cubicBezTo>
                <a:lnTo>
                  <a:pt x="611" y="349"/>
                </a:lnTo>
                <a:lnTo>
                  <a:pt x="0" y="349"/>
                </a:lnTo>
                <a:lnTo>
                  <a:pt x="0" y="655"/>
                </a:lnTo>
                <a:lnTo>
                  <a:pt x="606" y="837"/>
                </a:lnTo>
                <a:lnTo>
                  <a:pt x="606" y="837"/>
                </a:lnTo>
                <a:cubicBezTo>
                  <a:pt x="672" y="1176"/>
                  <a:pt x="805" y="1490"/>
                  <a:pt x="991" y="1766"/>
                </a:cubicBezTo>
                <a:lnTo>
                  <a:pt x="692" y="2324"/>
                </a:lnTo>
                <a:lnTo>
                  <a:pt x="1123" y="2756"/>
                </a:lnTo>
                <a:lnTo>
                  <a:pt x="1681" y="2456"/>
                </a:lnTo>
                <a:lnTo>
                  <a:pt x="1681" y="2456"/>
                </a:lnTo>
                <a:cubicBezTo>
                  <a:pt x="1957" y="2642"/>
                  <a:pt x="2272" y="2775"/>
                  <a:pt x="2610" y="2841"/>
                </a:cubicBezTo>
                <a:lnTo>
                  <a:pt x="2792" y="3447"/>
                </a:lnTo>
                <a:lnTo>
                  <a:pt x="3071" y="3447"/>
                </a:lnTo>
                <a:lnTo>
                  <a:pt x="3071" y="2836"/>
                </a:lnTo>
              </a:path>
            </a:pathLst>
          </a:custGeom>
          <a:solidFill>
            <a:schemeClr val="accent4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994"/>
              </a:solidFill>
              <a:latin typeface="Poppins" pitchFamily="2" charset="77"/>
            </a:endParaRPr>
          </a:p>
        </p:txBody>
      </p:sp>
      <p:sp>
        <p:nvSpPr>
          <p:cNvPr id="9353" name="Freeform 137">
            <a:extLst>
              <a:ext uri="{FF2B5EF4-FFF2-40B4-BE49-F238E27FC236}">
                <a16:creationId xmlns:a16="http://schemas.microsoft.com/office/drawing/2014/main" id="{E4644D87-E79B-4D4D-AB74-491F79B964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65195" y="2132642"/>
            <a:ext cx="2147781" cy="1911580"/>
          </a:xfrm>
          <a:custGeom>
            <a:avLst/>
            <a:gdLst>
              <a:gd name="T0" fmla="*/ 3305 w 3448"/>
              <a:gd name="T1" fmla="*/ 814 h 3071"/>
              <a:gd name="T2" fmla="*/ 3305 w 3448"/>
              <a:gd name="T3" fmla="*/ 814 h 3071"/>
              <a:gd name="T4" fmla="*/ 3168 w 3448"/>
              <a:gd name="T5" fmla="*/ 853 h 3071"/>
              <a:gd name="T6" fmla="*/ 3168 w 3448"/>
              <a:gd name="T7" fmla="*/ 853 h 3071"/>
              <a:gd name="T8" fmla="*/ 3098 w 3448"/>
              <a:gd name="T9" fmla="*/ 810 h 3071"/>
              <a:gd name="T10" fmla="*/ 3098 w 3448"/>
              <a:gd name="T11" fmla="*/ 611 h 3071"/>
              <a:gd name="T12" fmla="*/ 3098 w 3448"/>
              <a:gd name="T13" fmla="*/ 611 h 3071"/>
              <a:gd name="T14" fmla="*/ 3098 w 3448"/>
              <a:gd name="T15" fmla="*/ 0 h 3071"/>
              <a:gd name="T16" fmla="*/ 2792 w 3448"/>
              <a:gd name="T17" fmla="*/ 0 h 3071"/>
              <a:gd name="T18" fmla="*/ 2610 w 3448"/>
              <a:gd name="T19" fmla="*/ 606 h 3071"/>
              <a:gd name="T20" fmla="*/ 2610 w 3448"/>
              <a:gd name="T21" fmla="*/ 606 h 3071"/>
              <a:gd name="T22" fmla="*/ 1681 w 3448"/>
              <a:gd name="T23" fmla="*/ 991 h 3071"/>
              <a:gd name="T24" fmla="*/ 1123 w 3448"/>
              <a:gd name="T25" fmla="*/ 691 h 3071"/>
              <a:gd name="T26" fmla="*/ 692 w 3448"/>
              <a:gd name="T27" fmla="*/ 1124 h 3071"/>
              <a:gd name="T28" fmla="*/ 991 w 3448"/>
              <a:gd name="T29" fmla="*/ 1682 h 3071"/>
              <a:gd name="T30" fmla="*/ 991 w 3448"/>
              <a:gd name="T31" fmla="*/ 1682 h 3071"/>
              <a:gd name="T32" fmla="*/ 606 w 3448"/>
              <a:gd name="T33" fmla="*/ 2609 h 3071"/>
              <a:gd name="T34" fmla="*/ 0 w 3448"/>
              <a:gd name="T35" fmla="*/ 2792 h 3071"/>
              <a:gd name="T36" fmla="*/ 0 w 3448"/>
              <a:gd name="T37" fmla="*/ 3070 h 3071"/>
              <a:gd name="T38" fmla="*/ 560 w 3448"/>
              <a:gd name="T39" fmla="*/ 3070 h 3071"/>
              <a:gd name="T40" fmla="*/ 611 w 3448"/>
              <a:gd name="T41" fmla="*/ 3070 h 3071"/>
              <a:gd name="T42" fmla="*/ 809 w 3448"/>
              <a:gd name="T43" fmla="*/ 3070 h 3071"/>
              <a:gd name="T44" fmla="*/ 809 w 3448"/>
              <a:gd name="T45" fmla="*/ 3070 h 3071"/>
              <a:gd name="T46" fmla="*/ 828 w 3448"/>
              <a:gd name="T47" fmla="*/ 3060 h 3071"/>
              <a:gd name="T48" fmla="*/ 828 w 3448"/>
              <a:gd name="T49" fmla="*/ 3060 h 3071"/>
              <a:gd name="T50" fmla="*/ 829 w 3448"/>
              <a:gd name="T51" fmla="*/ 3038 h 3071"/>
              <a:gd name="T52" fmla="*/ 829 w 3448"/>
              <a:gd name="T53" fmla="*/ 3038 h 3071"/>
              <a:gd name="T54" fmla="*/ 787 w 3448"/>
              <a:gd name="T55" fmla="*/ 2889 h 3071"/>
              <a:gd name="T56" fmla="*/ 787 w 3448"/>
              <a:gd name="T57" fmla="*/ 2889 h 3071"/>
              <a:gd name="T58" fmla="*/ 977 w 3448"/>
              <a:gd name="T59" fmla="*/ 2720 h 3071"/>
              <a:gd name="T60" fmla="*/ 977 w 3448"/>
              <a:gd name="T61" fmla="*/ 2720 h 3071"/>
              <a:gd name="T62" fmla="*/ 1166 w 3448"/>
              <a:gd name="T63" fmla="*/ 2889 h 3071"/>
              <a:gd name="T64" fmla="*/ 1166 w 3448"/>
              <a:gd name="T65" fmla="*/ 2889 h 3071"/>
              <a:gd name="T66" fmla="*/ 1122 w 3448"/>
              <a:gd name="T67" fmla="*/ 3039 h 3071"/>
              <a:gd name="T68" fmla="*/ 1122 w 3448"/>
              <a:gd name="T69" fmla="*/ 3039 h 3071"/>
              <a:gd name="T70" fmla="*/ 1123 w 3448"/>
              <a:gd name="T71" fmla="*/ 3060 h 3071"/>
              <a:gd name="T72" fmla="*/ 1123 w 3448"/>
              <a:gd name="T73" fmla="*/ 3060 h 3071"/>
              <a:gd name="T74" fmla="*/ 1142 w 3448"/>
              <a:gd name="T75" fmla="*/ 3070 h 3071"/>
              <a:gd name="T76" fmla="*/ 1393 w 3448"/>
              <a:gd name="T77" fmla="*/ 3070 h 3071"/>
              <a:gd name="T78" fmla="*/ 1393 w 3448"/>
              <a:gd name="T79" fmla="*/ 3070 h 3071"/>
              <a:gd name="T80" fmla="*/ 3098 w 3448"/>
              <a:gd name="T81" fmla="*/ 1393 h 3071"/>
              <a:gd name="T82" fmla="*/ 3098 w 3448"/>
              <a:gd name="T83" fmla="*/ 1142 h 3071"/>
              <a:gd name="T84" fmla="*/ 3098 w 3448"/>
              <a:gd name="T85" fmla="*/ 1142 h 3071"/>
              <a:gd name="T86" fmla="*/ 3168 w 3448"/>
              <a:gd name="T87" fmla="*/ 1098 h 3071"/>
              <a:gd name="T88" fmla="*/ 3168 w 3448"/>
              <a:gd name="T89" fmla="*/ 1098 h 3071"/>
              <a:gd name="T90" fmla="*/ 3305 w 3448"/>
              <a:gd name="T91" fmla="*/ 1139 h 3071"/>
              <a:gd name="T92" fmla="*/ 3305 w 3448"/>
              <a:gd name="T93" fmla="*/ 1139 h 3071"/>
              <a:gd name="T94" fmla="*/ 3447 w 3448"/>
              <a:gd name="T95" fmla="*/ 977 h 3071"/>
              <a:gd name="T96" fmla="*/ 3447 w 3448"/>
              <a:gd name="T97" fmla="*/ 977 h 3071"/>
              <a:gd name="T98" fmla="*/ 3305 w 3448"/>
              <a:gd name="T99" fmla="*/ 814 h 30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3448" h="3071">
                <a:moveTo>
                  <a:pt x="3305" y="814"/>
                </a:moveTo>
                <a:lnTo>
                  <a:pt x="3305" y="814"/>
                </a:lnTo>
                <a:cubicBezTo>
                  <a:pt x="3268" y="814"/>
                  <a:pt x="3216" y="830"/>
                  <a:pt x="3168" y="853"/>
                </a:cubicBezTo>
                <a:lnTo>
                  <a:pt x="3168" y="853"/>
                </a:lnTo>
                <a:cubicBezTo>
                  <a:pt x="3135" y="869"/>
                  <a:pt x="3098" y="846"/>
                  <a:pt x="3098" y="810"/>
                </a:cubicBezTo>
                <a:lnTo>
                  <a:pt x="3098" y="611"/>
                </a:lnTo>
                <a:lnTo>
                  <a:pt x="3098" y="611"/>
                </a:lnTo>
                <a:lnTo>
                  <a:pt x="3098" y="0"/>
                </a:lnTo>
                <a:lnTo>
                  <a:pt x="2792" y="0"/>
                </a:lnTo>
                <a:lnTo>
                  <a:pt x="2610" y="606"/>
                </a:lnTo>
                <a:lnTo>
                  <a:pt x="2610" y="606"/>
                </a:lnTo>
                <a:cubicBezTo>
                  <a:pt x="2272" y="672"/>
                  <a:pt x="1957" y="805"/>
                  <a:pt x="1681" y="991"/>
                </a:cubicBezTo>
                <a:lnTo>
                  <a:pt x="1123" y="691"/>
                </a:lnTo>
                <a:lnTo>
                  <a:pt x="692" y="1124"/>
                </a:lnTo>
                <a:lnTo>
                  <a:pt x="991" y="1682"/>
                </a:lnTo>
                <a:lnTo>
                  <a:pt x="991" y="1682"/>
                </a:lnTo>
                <a:cubicBezTo>
                  <a:pt x="805" y="1957"/>
                  <a:pt x="672" y="2271"/>
                  <a:pt x="606" y="2609"/>
                </a:cubicBezTo>
                <a:lnTo>
                  <a:pt x="0" y="2792"/>
                </a:lnTo>
                <a:lnTo>
                  <a:pt x="0" y="3070"/>
                </a:lnTo>
                <a:lnTo>
                  <a:pt x="560" y="3070"/>
                </a:lnTo>
                <a:lnTo>
                  <a:pt x="611" y="3070"/>
                </a:lnTo>
                <a:lnTo>
                  <a:pt x="809" y="3070"/>
                </a:lnTo>
                <a:lnTo>
                  <a:pt x="809" y="3070"/>
                </a:lnTo>
                <a:cubicBezTo>
                  <a:pt x="820" y="3070"/>
                  <a:pt x="826" y="3062"/>
                  <a:pt x="828" y="3060"/>
                </a:cubicBezTo>
                <a:lnTo>
                  <a:pt x="828" y="3060"/>
                </a:lnTo>
                <a:cubicBezTo>
                  <a:pt x="830" y="3056"/>
                  <a:pt x="834" y="3049"/>
                  <a:pt x="829" y="3038"/>
                </a:cubicBezTo>
                <a:lnTo>
                  <a:pt x="829" y="3038"/>
                </a:lnTo>
                <a:cubicBezTo>
                  <a:pt x="802" y="2984"/>
                  <a:pt x="787" y="2929"/>
                  <a:pt x="787" y="2889"/>
                </a:cubicBezTo>
                <a:lnTo>
                  <a:pt x="787" y="2889"/>
                </a:lnTo>
                <a:cubicBezTo>
                  <a:pt x="787" y="2788"/>
                  <a:pt x="864" y="2720"/>
                  <a:pt x="977" y="2720"/>
                </a:cubicBezTo>
                <a:lnTo>
                  <a:pt x="977" y="2720"/>
                </a:lnTo>
                <a:cubicBezTo>
                  <a:pt x="1090" y="2720"/>
                  <a:pt x="1166" y="2788"/>
                  <a:pt x="1166" y="2889"/>
                </a:cubicBezTo>
                <a:lnTo>
                  <a:pt x="1166" y="2889"/>
                </a:lnTo>
                <a:cubicBezTo>
                  <a:pt x="1166" y="2929"/>
                  <a:pt x="1150" y="2983"/>
                  <a:pt x="1122" y="3039"/>
                </a:cubicBezTo>
                <a:lnTo>
                  <a:pt x="1122" y="3039"/>
                </a:lnTo>
                <a:cubicBezTo>
                  <a:pt x="1117" y="3048"/>
                  <a:pt x="1122" y="3056"/>
                  <a:pt x="1123" y="3060"/>
                </a:cubicBezTo>
                <a:lnTo>
                  <a:pt x="1123" y="3060"/>
                </a:lnTo>
                <a:cubicBezTo>
                  <a:pt x="1125" y="3062"/>
                  <a:pt x="1131" y="3070"/>
                  <a:pt x="1142" y="3070"/>
                </a:cubicBezTo>
                <a:lnTo>
                  <a:pt x="1393" y="3070"/>
                </a:lnTo>
                <a:lnTo>
                  <a:pt x="1393" y="3070"/>
                </a:lnTo>
                <a:cubicBezTo>
                  <a:pt x="1408" y="2140"/>
                  <a:pt x="2165" y="1393"/>
                  <a:pt x="3098" y="1393"/>
                </a:cubicBezTo>
                <a:lnTo>
                  <a:pt x="3098" y="1142"/>
                </a:lnTo>
                <a:lnTo>
                  <a:pt x="3098" y="1142"/>
                </a:lnTo>
                <a:cubicBezTo>
                  <a:pt x="3098" y="1105"/>
                  <a:pt x="3136" y="1081"/>
                  <a:pt x="3168" y="1098"/>
                </a:cubicBezTo>
                <a:lnTo>
                  <a:pt x="3168" y="1098"/>
                </a:lnTo>
                <a:cubicBezTo>
                  <a:pt x="3216" y="1122"/>
                  <a:pt x="3268" y="1139"/>
                  <a:pt x="3305" y="1139"/>
                </a:cubicBezTo>
                <a:lnTo>
                  <a:pt x="3305" y="1139"/>
                </a:lnTo>
                <a:cubicBezTo>
                  <a:pt x="3397" y="1139"/>
                  <a:pt x="3447" y="1066"/>
                  <a:pt x="3447" y="977"/>
                </a:cubicBezTo>
                <a:lnTo>
                  <a:pt x="3447" y="977"/>
                </a:lnTo>
                <a:cubicBezTo>
                  <a:pt x="3447" y="887"/>
                  <a:pt x="3397" y="814"/>
                  <a:pt x="3305" y="814"/>
                </a:cubicBezTo>
              </a:path>
            </a:pathLst>
          </a:custGeom>
          <a:solidFill>
            <a:schemeClr val="accent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994"/>
              </a:solidFill>
              <a:latin typeface="Poppins" pitchFamily="2" charset="77"/>
            </a:endParaRPr>
          </a:p>
        </p:txBody>
      </p:sp>
      <p:sp>
        <p:nvSpPr>
          <p:cNvPr id="9354" name="Freeform 138">
            <a:extLst>
              <a:ext uri="{FF2B5EF4-FFF2-40B4-BE49-F238E27FC236}">
                <a16:creationId xmlns:a16="http://schemas.microsoft.com/office/drawing/2014/main" id="{125658E5-6C69-0D47-82D1-0F85CEEFC6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79026" y="4079928"/>
            <a:ext cx="2147781" cy="1914326"/>
          </a:xfrm>
          <a:custGeom>
            <a:avLst/>
            <a:gdLst>
              <a:gd name="T0" fmla="*/ 3447 w 3448"/>
              <a:gd name="T1" fmla="*/ 279 h 3072"/>
              <a:gd name="T2" fmla="*/ 3447 w 3448"/>
              <a:gd name="T3" fmla="*/ 0 h 3072"/>
              <a:gd name="T4" fmla="*/ 2888 w 3448"/>
              <a:gd name="T5" fmla="*/ 0 h 3072"/>
              <a:gd name="T6" fmla="*/ 2836 w 3448"/>
              <a:gd name="T7" fmla="*/ 0 h 3072"/>
              <a:gd name="T8" fmla="*/ 2638 w 3448"/>
              <a:gd name="T9" fmla="*/ 0 h 3072"/>
              <a:gd name="T10" fmla="*/ 2638 w 3448"/>
              <a:gd name="T11" fmla="*/ 0 h 3072"/>
              <a:gd name="T12" fmla="*/ 2619 w 3448"/>
              <a:gd name="T13" fmla="*/ 11 h 3072"/>
              <a:gd name="T14" fmla="*/ 2619 w 3448"/>
              <a:gd name="T15" fmla="*/ 11 h 3072"/>
              <a:gd name="T16" fmla="*/ 2618 w 3448"/>
              <a:gd name="T17" fmla="*/ 32 h 3072"/>
              <a:gd name="T18" fmla="*/ 2618 w 3448"/>
              <a:gd name="T19" fmla="*/ 32 h 3072"/>
              <a:gd name="T20" fmla="*/ 2660 w 3448"/>
              <a:gd name="T21" fmla="*/ 181 h 3072"/>
              <a:gd name="T22" fmla="*/ 2660 w 3448"/>
              <a:gd name="T23" fmla="*/ 181 h 3072"/>
              <a:gd name="T24" fmla="*/ 2471 w 3448"/>
              <a:gd name="T25" fmla="*/ 350 h 3072"/>
              <a:gd name="T26" fmla="*/ 2471 w 3448"/>
              <a:gd name="T27" fmla="*/ 350 h 3072"/>
              <a:gd name="T28" fmla="*/ 2281 w 3448"/>
              <a:gd name="T29" fmla="*/ 181 h 3072"/>
              <a:gd name="T30" fmla="*/ 2281 w 3448"/>
              <a:gd name="T31" fmla="*/ 181 h 3072"/>
              <a:gd name="T32" fmla="*/ 2325 w 3448"/>
              <a:gd name="T33" fmla="*/ 32 h 3072"/>
              <a:gd name="T34" fmla="*/ 2325 w 3448"/>
              <a:gd name="T35" fmla="*/ 32 h 3072"/>
              <a:gd name="T36" fmla="*/ 2324 w 3448"/>
              <a:gd name="T37" fmla="*/ 11 h 3072"/>
              <a:gd name="T38" fmla="*/ 2324 w 3448"/>
              <a:gd name="T39" fmla="*/ 11 h 3072"/>
              <a:gd name="T40" fmla="*/ 2305 w 3448"/>
              <a:gd name="T41" fmla="*/ 0 h 3072"/>
              <a:gd name="T42" fmla="*/ 2054 w 3448"/>
              <a:gd name="T43" fmla="*/ 0 h 3072"/>
              <a:gd name="T44" fmla="*/ 2054 w 3448"/>
              <a:gd name="T45" fmla="*/ 0 h 3072"/>
              <a:gd name="T46" fmla="*/ 350 w 3448"/>
              <a:gd name="T47" fmla="*/ 1678 h 3072"/>
              <a:gd name="T48" fmla="*/ 350 w 3448"/>
              <a:gd name="T49" fmla="*/ 1929 h 3072"/>
              <a:gd name="T50" fmla="*/ 350 w 3448"/>
              <a:gd name="T51" fmla="*/ 1929 h 3072"/>
              <a:gd name="T52" fmla="*/ 279 w 3448"/>
              <a:gd name="T53" fmla="*/ 1973 h 3072"/>
              <a:gd name="T54" fmla="*/ 279 w 3448"/>
              <a:gd name="T55" fmla="*/ 1973 h 3072"/>
              <a:gd name="T56" fmla="*/ 142 w 3448"/>
              <a:gd name="T57" fmla="*/ 1932 h 3072"/>
              <a:gd name="T58" fmla="*/ 142 w 3448"/>
              <a:gd name="T59" fmla="*/ 1932 h 3072"/>
              <a:gd name="T60" fmla="*/ 0 w 3448"/>
              <a:gd name="T61" fmla="*/ 2094 h 3072"/>
              <a:gd name="T62" fmla="*/ 0 w 3448"/>
              <a:gd name="T63" fmla="*/ 2094 h 3072"/>
              <a:gd name="T64" fmla="*/ 142 w 3448"/>
              <a:gd name="T65" fmla="*/ 2257 h 3072"/>
              <a:gd name="T66" fmla="*/ 142 w 3448"/>
              <a:gd name="T67" fmla="*/ 2257 h 3072"/>
              <a:gd name="T68" fmla="*/ 279 w 3448"/>
              <a:gd name="T69" fmla="*/ 2218 h 3072"/>
              <a:gd name="T70" fmla="*/ 279 w 3448"/>
              <a:gd name="T71" fmla="*/ 2218 h 3072"/>
              <a:gd name="T72" fmla="*/ 350 w 3448"/>
              <a:gd name="T73" fmla="*/ 2261 h 3072"/>
              <a:gd name="T74" fmla="*/ 350 w 3448"/>
              <a:gd name="T75" fmla="*/ 2512 h 3072"/>
              <a:gd name="T76" fmla="*/ 350 w 3448"/>
              <a:gd name="T77" fmla="*/ 2512 h 3072"/>
              <a:gd name="T78" fmla="*/ 350 w 3448"/>
              <a:gd name="T79" fmla="*/ 3071 h 3072"/>
              <a:gd name="T80" fmla="*/ 655 w 3448"/>
              <a:gd name="T81" fmla="*/ 3071 h 3072"/>
              <a:gd name="T82" fmla="*/ 837 w 3448"/>
              <a:gd name="T83" fmla="*/ 2465 h 3072"/>
              <a:gd name="T84" fmla="*/ 837 w 3448"/>
              <a:gd name="T85" fmla="*/ 2465 h 3072"/>
              <a:gd name="T86" fmla="*/ 1766 w 3448"/>
              <a:gd name="T87" fmla="*/ 2080 h 3072"/>
              <a:gd name="T88" fmla="*/ 2324 w 3448"/>
              <a:gd name="T89" fmla="*/ 2380 h 3072"/>
              <a:gd name="T90" fmla="*/ 2756 w 3448"/>
              <a:gd name="T91" fmla="*/ 1948 h 3072"/>
              <a:gd name="T92" fmla="*/ 2456 w 3448"/>
              <a:gd name="T93" fmla="*/ 1390 h 3072"/>
              <a:gd name="T94" fmla="*/ 2456 w 3448"/>
              <a:gd name="T95" fmla="*/ 1390 h 3072"/>
              <a:gd name="T96" fmla="*/ 2841 w 3448"/>
              <a:gd name="T97" fmla="*/ 461 h 3072"/>
              <a:gd name="T98" fmla="*/ 3447 w 3448"/>
              <a:gd name="T99" fmla="*/ 279 h 30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3448" h="3072">
                <a:moveTo>
                  <a:pt x="3447" y="279"/>
                </a:moveTo>
                <a:lnTo>
                  <a:pt x="3447" y="0"/>
                </a:lnTo>
                <a:lnTo>
                  <a:pt x="2888" y="0"/>
                </a:lnTo>
                <a:lnTo>
                  <a:pt x="2836" y="0"/>
                </a:lnTo>
                <a:lnTo>
                  <a:pt x="2638" y="0"/>
                </a:lnTo>
                <a:lnTo>
                  <a:pt x="2638" y="0"/>
                </a:lnTo>
                <a:cubicBezTo>
                  <a:pt x="2627" y="0"/>
                  <a:pt x="2621" y="8"/>
                  <a:pt x="2619" y="11"/>
                </a:cubicBezTo>
                <a:lnTo>
                  <a:pt x="2619" y="11"/>
                </a:lnTo>
                <a:cubicBezTo>
                  <a:pt x="2617" y="14"/>
                  <a:pt x="2613" y="22"/>
                  <a:pt x="2618" y="32"/>
                </a:cubicBezTo>
                <a:lnTo>
                  <a:pt x="2618" y="32"/>
                </a:lnTo>
                <a:cubicBezTo>
                  <a:pt x="2645" y="87"/>
                  <a:pt x="2660" y="141"/>
                  <a:pt x="2660" y="181"/>
                </a:cubicBezTo>
                <a:lnTo>
                  <a:pt x="2660" y="181"/>
                </a:lnTo>
                <a:cubicBezTo>
                  <a:pt x="2660" y="282"/>
                  <a:pt x="2584" y="350"/>
                  <a:pt x="2471" y="350"/>
                </a:cubicBezTo>
                <a:lnTo>
                  <a:pt x="2471" y="350"/>
                </a:lnTo>
                <a:cubicBezTo>
                  <a:pt x="2357" y="350"/>
                  <a:pt x="2281" y="282"/>
                  <a:pt x="2281" y="181"/>
                </a:cubicBezTo>
                <a:lnTo>
                  <a:pt x="2281" y="181"/>
                </a:lnTo>
                <a:cubicBezTo>
                  <a:pt x="2281" y="142"/>
                  <a:pt x="2297" y="87"/>
                  <a:pt x="2325" y="32"/>
                </a:cubicBezTo>
                <a:lnTo>
                  <a:pt x="2325" y="32"/>
                </a:lnTo>
                <a:cubicBezTo>
                  <a:pt x="2330" y="22"/>
                  <a:pt x="2326" y="14"/>
                  <a:pt x="2324" y="11"/>
                </a:cubicBezTo>
                <a:lnTo>
                  <a:pt x="2324" y="11"/>
                </a:lnTo>
                <a:cubicBezTo>
                  <a:pt x="2322" y="8"/>
                  <a:pt x="2317" y="0"/>
                  <a:pt x="2305" y="0"/>
                </a:cubicBezTo>
                <a:lnTo>
                  <a:pt x="2054" y="0"/>
                </a:lnTo>
                <a:lnTo>
                  <a:pt x="2054" y="0"/>
                </a:lnTo>
                <a:cubicBezTo>
                  <a:pt x="2039" y="930"/>
                  <a:pt x="1282" y="1678"/>
                  <a:pt x="350" y="1678"/>
                </a:cubicBezTo>
                <a:lnTo>
                  <a:pt x="350" y="1929"/>
                </a:lnTo>
                <a:lnTo>
                  <a:pt x="350" y="1929"/>
                </a:lnTo>
                <a:cubicBezTo>
                  <a:pt x="350" y="1966"/>
                  <a:pt x="311" y="1990"/>
                  <a:pt x="279" y="1973"/>
                </a:cubicBezTo>
                <a:lnTo>
                  <a:pt x="279" y="1973"/>
                </a:lnTo>
                <a:cubicBezTo>
                  <a:pt x="231" y="1949"/>
                  <a:pt x="179" y="1932"/>
                  <a:pt x="142" y="1932"/>
                </a:cubicBezTo>
                <a:lnTo>
                  <a:pt x="142" y="1932"/>
                </a:lnTo>
                <a:cubicBezTo>
                  <a:pt x="50" y="1932"/>
                  <a:pt x="0" y="2005"/>
                  <a:pt x="0" y="2094"/>
                </a:cubicBezTo>
                <a:lnTo>
                  <a:pt x="0" y="2094"/>
                </a:lnTo>
                <a:cubicBezTo>
                  <a:pt x="0" y="2184"/>
                  <a:pt x="50" y="2257"/>
                  <a:pt x="142" y="2257"/>
                </a:cubicBezTo>
                <a:lnTo>
                  <a:pt x="142" y="2257"/>
                </a:lnTo>
                <a:cubicBezTo>
                  <a:pt x="179" y="2257"/>
                  <a:pt x="231" y="2241"/>
                  <a:pt x="279" y="2218"/>
                </a:cubicBezTo>
                <a:lnTo>
                  <a:pt x="279" y="2218"/>
                </a:lnTo>
                <a:cubicBezTo>
                  <a:pt x="312" y="2202"/>
                  <a:pt x="350" y="2225"/>
                  <a:pt x="350" y="2261"/>
                </a:cubicBezTo>
                <a:lnTo>
                  <a:pt x="350" y="2512"/>
                </a:lnTo>
                <a:lnTo>
                  <a:pt x="350" y="2512"/>
                </a:lnTo>
                <a:lnTo>
                  <a:pt x="350" y="3071"/>
                </a:lnTo>
                <a:lnTo>
                  <a:pt x="655" y="3071"/>
                </a:lnTo>
                <a:lnTo>
                  <a:pt x="837" y="2465"/>
                </a:lnTo>
                <a:lnTo>
                  <a:pt x="837" y="2465"/>
                </a:lnTo>
                <a:cubicBezTo>
                  <a:pt x="1175" y="2400"/>
                  <a:pt x="1490" y="2266"/>
                  <a:pt x="1766" y="2080"/>
                </a:cubicBezTo>
                <a:lnTo>
                  <a:pt x="2324" y="2380"/>
                </a:lnTo>
                <a:lnTo>
                  <a:pt x="2756" y="1948"/>
                </a:lnTo>
                <a:lnTo>
                  <a:pt x="2456" y="1390"/>
                </a:lnTo>
                <a:lnTo>
                  <a:pt x="2456" y="1390"/>
                </a:lnTo>
                <a:cubicBezTo>
                  <a:pt x="2642" y="1114"/>
                  <a:pt x="2775" y="800"/>
                  <a:pt x="2841" y="461"/>
                </a:cubicBezTo>
                <a:lnTo>
                  <a:pt x="3447" y="279"/>
                </a:lnTo>
              </a:path>
            </a:pathLst>
          </a:custGeom>
          <a:solidFill>
            <a:schemeClr val="accent3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994"/>
              </a:solidFill>
              <a:latin typeface="Poppins" pitchFamily="2" charset="77"/>
            </a:endParaRPr>
          </a:p>
        </p:txBody>
      </p:sp>
      <p:sp>
        <p:nvSpPr>
          <p:cNvPr id="9355" name="Freeform 139">
            <a:extLst>
              <a:ext uri="{FF2B5EF4-FFF2-40B4-BE49-F238E27FC236}">
                <a16:creationId xmlns:a16="http://schemas.microsoft.com/office/drawing/2014/main" id="{22038ADF-0F34-D748-82A7-67DEB7EAA7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94379" y="3302661"/>
            <a:ext cx="203243" cy="760788"/>
          </a:xfrm>
          <a:custGeom>
            <a:avLst/>
            <a:gdLst>
              <a:gd name="T0" fmla="*/ 196 w 326"/>
              <a:gd name="T1" fmla="*/ 1220 h 1221"/>
              <a:gd name="T2" fmla="*/ 129 w 326"/>
              <a:gd name="T3" fmla="*/ 1220 h 1221"/>
              <a:gd name="T4" fmla="*/ 129 w 326"/>
              <a:gd name="T5" fmla="*/ 1220 h 1221"/>
              <a:gd name="T6" fmla="*/ 4 w 326"/>
              <a:gd name="T7" fmla="*/ 1029 h 1221"/>
              <a:gd name="T8" fmla="*/ 36 w 326"/>
              <a:gd name="T9" fmla="*/ 171 h 1221"/>
              <a:gd name="T10" fmla="*/ 36 w 326"/>
              <a:gd name="T11" fmla="*/ 171 h 1221"/>
              <a:gd name="T12" fmla="*/ 161 w 326"/>
              <a:gd name="T13" fmla="*/ 0 h 1221"/>
              <a:gd name="T14" fmla="*/ 165 w 326"/>
              <a:gd name="T15" fmla="*/ 0 h 1221"/>
              <a:gd name="T16" fmla="*/ 165 w 326"/>
              <a:gd name="T17" fmla="*/ 0 h 1221"/>
              <a:gd name="T18" fmla="*/ 289 w 326"/>
              <a:gd name="T19" fmla="*/ 171 h 1221"/>
              <a:gd name="T20" fmla="*/ 321 w 326"/>
              <a:gd name="T21" fmla="*/ 1029 h 1221"/>
              <a:gd name="T22" fmla="*/ 321 w 326"/>
              <a:gd name="T23" fmla="*/ 1029 h 1221"/>
              <a:gd name="T24" fmla="*/ 196 w 326"/>
              <a:gd name="T25" fmla="*/ 1220 h 12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326" h="1221">
                <a:moveTo>
                  <a:pt x="196" y="1220"/>
                </a:moveTo>
                <a:lnTo>
                  <a:pt x="129" y="1220"/>
                </a:lnTo>
                <a:lnTo>
                  <a:pt x="129" y="1220"/>
                </a:lnTo>
                <a:cubicBezTo>
                  <a:pt x="57" y="1220"/>
                  <a:pt x="0" y="1133"/>
                  <a:pt x="4" y="1029"/>
                </a:cubicBezTo>
                <a:lnTo>
                  <a:pt x="36" y="171"/>
                </a:lnTo>
                <a:lnTo>
                  <a:pt x="36" y="171"/>
                </a:lnTo>
                <a:cubicBezTo>
                  <a:pt x="39" y="75"/>
                  <a:pt x="94" y="0"/>
                  <a:pt x="161" y="0"/>
                </a:cubicBezTo>
                <a:lnTo>
                  <a:pt x="165" y="0"/>
                </a:lnTo>
                <a:lnTo>
                  <a:pt x="165" y="0"/>
                </a:lnTo>
                <a:cubicBezTo>
                  <a:pt x="231" y="0"/>
                  <a:pt x="286" y="75"/>
                  <a:pt x="289" y="171"/>
                </a:cubicBezTo>
                <a:lnTo>
                  <a:pt x="321" y="1029"/>
                </a:lnTo>
                <a:lnTo>
                  <a:pt x="321" y="1029"/>
                </a:lnTo>
                <a:cubicBezTo>
                  <a:pt x="325" y="1133"/>
                  <a:pt x="268" y="1220"/>
                  <a:pt x="196" y="1220"/>
                </a:cubicBezTo>
              </a:path>
            </a:pathLst>
          </a:custGeom>
          <a:solidFill>
            <a:schemeClr val="tx2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994"/>
              </a:solidFill>
              <a:latin typeface="Poppins" pitchFamily="2" charset="77"/>
            </a:endParaRPr>
          </a:p>
        </p:txBody>
      </p:sp>
      <p:sp>
        <p:nvSpPr>
          <p:cNvPr id="9356" name="Freeform 140">
            <a:extLst>
              <a:ext uri="{FF2B5EF4-FFF2-40B4-BE49-F238E27FC236}">
                <a16:creationId xmlns:a16="http://schemas.microsoft.com/office/drawing/2014/main" id="{B1019985-1D16-C54B-97FE-6274176C3A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5999" y="3959081"/>
            <a:ext cx="1040934" cy="205989"/>
          </a:xfrm>
          <a:custGeom>
            <a:avLst/>
            <a:gdLst>
              <a:gd name="T0" fmla="*/ 0 w 1672"/>
              <a:gd name="T1" fmla="*/ 201 h 329"/>
              <a:gd name="T2" fmla="*/ 0 w 1672"/>
              <a:gd name="T3" fmla="*/ 128 h 329"/>
              <a:gd name="T4" fmla="*/ 0 w 1672"/>
              <a:gd name="T5" fmla="*/ 128 h 329"/>
              <a:gd name="T6" fmla="*/ 167 w 1672"/>
              <a:gd name="T7" fmla="*/ 2 h 329"/>
              <a:gd name="T8" fmla="*/ 1515 w 1672"/>
              <a:gd name="T9" fmla="*/ 39 h 329"/>
              <a:gd name="T10" fmla="*/ 1515 w 1672"/>
              <a:gd name="T11" fmla="*/ 39 h 329"/>
              <a:gd name="T12" fmla="*/ 1671 w 1672"/>
              <a:gd name="T13" fmla="*/ 164 h 329"/>
              <a:gd name="T14" fmla="*/ 1671 w 1672"/>
              <a:gd name="T15" fmla="*/ 164 h 329"/>
              <a:gd name="T16" fmla="*/ 1515 w 1672"/>
              <a:gd name="T17" fmla="*/ 289 h 329"/>
              <a:gd name="T18" fmla="*/ 167 w 1672"/>
              <a:gd name="T19" fmla="*/ 326 h 329"/>
              <a:gd name="T20" fmla="*/ 167 w 1672"/>
              <a:gd name="T21" fmla="*/ 326 h 329"/>
              <a:gd name="T22" fmla="*/ 0 w 1672"/>
              <a:gd name="T23" fmla="*/ 201 h 3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672" h="329">
                <a:moveTo>
                  <a:pt x="0" y="201"/>
                </a:moveTo>
                <a:lnTo>
                  <a:pt x="0" y="128"/>
                </a:lnTo>
                <a:lnTo>
                  <a:pt x="0" y="128"/>
                </a:lnTo>
                <a:cubicBezTo>
                  <a:pt x="0" y="57"/>
                  <a:pt x="75" y="0"/>
                  <a:pt x="167" y="2"/>
                </a:cubicBezTo>
                <a:lnTo>
                  <a:pt x="1515" y="39"/>
                </a:lnTo>
                <a:lnTo>
                  <a:pt x="1515" y="39"/>
                </a:lnTo>
                <a:cubicBezTo>
                  <a:pt x="1602" y="41"/>
                  <a:pt x="1671" y="97"/>
                  <a:pt x="1671" y="164"/>
                </a:cubicBezTo>
                <a:lnTo>
                  <a:pt x="1671" y="164"/>
                </a:lnTo>
                <a:cubicBezTo>
                  <a:pt x="1671" y="232"/>
                  <a:pt x="1602" y="288"/>
                  <a:pt x="1515" y="289"/>
                </a:cubicBezTo>
                <a:lnTo>
                  <a:pt x="167" y="326"/>
                </a:lnTo>
                <a:lnTo>
                  <a:pt x="167" y="326"/>
                </a:lnTo>
                <a:cubicBezTo>
                  <a:pt x="75" y="328"/>
                  <a:pt x="0" y="271"/>
                  <a:pt x="0" y="201"/>
                </a:cubicBezTo>
              </a:path>
            </a:pathLst>
          </a:custGeom>
          <a:solidFill>
            <a:schemeClr val="tx2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994"/>
              </a:solidFill>
              <a:latin typeface="Poppins" pitchFamily="2" charset="77"/>
            </a:endParaRPr>
          </a:p>
        </p:txBody>
      </p:sp>
      <p:sp>
        <p:nvSpPr>
          <p:cNvPr id="9357" name="Freeform 141">
            <a:extLst>
              <a:ext uri="{FF2B5EF4-FFF2-40B4-BE49-F238E27FC236}">
                <a16:creationId xmlns:a16="http://schemas.microsoft.com/office/drawing/2014/main" id="{A4593AFC-5B02-C146-BFB7-A110B658F2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59798" y="3827248"/>
            <a:ext cx="469657" cy="469655"/>
          </a:xfrm>
          <a:custGeom>
            <a:avLst/>
            <a:gdLst>
              <a:gd name="T0" fmla="*/ 754 w 755"/>
              <a:gd name="T1" fmla="*/ 377 h 755"/>
              <a:gd name="T2" fmla="*/ 754 w 755"/>
              <a:gd name="T3" fmla="*/ 377 h 755"/>
              <a:gd name="T4" fmla="*/ 377 w 755"/>
              <a:gd name="T5" fmla="*/ 754 h 755"/>
              <a:gd name="T6" fmla="*/ 377 w 755"/>
              <a:gd name="T7" fmla="*/ 754 h 755"/>
              <a:gd name="T8" fmla="*/ 0 w 755"/>
              <a:gd name="T9" fmla="*/ 377 h 755"/>
              <a:gd name="T10" fmla="*/ 0 w 755"/>
              <a:gd name="T11" fmla="*/ 377 h 755"/>
              <a:gd name="T12" fmla="*/ 377 w 755"/>
              <a:gd name="T13" fmla="*/ 0 h 755"/>
              <a:gd name="T14" fmla="*/ 377 w 755"/>
              <a:gd name="T15" fmla="*/ 0 h 755"/>
              <a:gd name="T16" fmla="*/ 754 w 755"/>
              <a:gd name="T17" fmla="*/ 377 h 7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55" h="755">
                <a:moveTo>
                  <a:pt x="754" y="377"/>
                </a:moveTo>
                <a:lnTo>
                  <a:pt x="754" y="377"/>
                </a:lnTo>
                <a:cubicBezTo>
                  <a:pt x="754" y="585"/>
                  <a:pt x="585" y="754"/>
                  <a:pt x="377" y="754"/>
                </a:cubicBezTo>
                <a:lnTo>
                  <a:pt x="377" y="754"/>
                </a:lnTo>
                <a:cubicBezTo>
                  <a:pt x="169" y="754"/>
                  <a:pt x="0" y="585"/>
                  <a:pt x="0" y="377"/>
                </a:cubicBezTo>
                <a:lnTo>
                  <a:pt x="0" y="377"/>
                </a:lnTo>
                <a:cubicBezTo>
                  <a:pt x="0" y="169"/>
                  <a:pt x="169" y="0"/>
                  <a:pt x="377" y="0"/>
                </a:cubicBezTo>
                <a:lnTo>
                  <a:pt x="377" y="0"/>
                </a:lnTo>
                <a:cubicBezTo>
                  <a:pt x="585" y="0"/>
                  <a:pt x="754" y="169"/>
                  <a:pt x="754" y="377"/>
                </a:cubicBezTo>
              </a:path>
            </a:pathLst>
          </a:custGeom>
          <a:solidFill>
            <a:schemeClr val="tx2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994"/>
              </a:solidFill>
              <a:latin typeface="Poppins" pitchFamily="2" charset="77"/>
            </a:endParaRPr>
          </a:p>
        </p:txBody>
      </p:sp>
      <p:sp>
        <p:nvSpPr>
          <p:cNvPr id="9358" name="Freeform 142">
            <a:extLst>
              <a:ext uri="{FF2B5EF4-FFF2-40B4-BE49-F238E27FC236}">
                <a16:creationId xmlns:a16="http://schemas.microsoft.com/office/drawing/2014/main" id="{92AAE350-960E-3546-AB93-64C302FF47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02653" y="2445747"/>
            <a:ext cx="1543546" cy="865156"/>
          </a:xfrm>
          <a:custGeom>
            <a:avLst/>
            <a:gdLst>
              <a:gd name="T0" fmla="*/ 0 w 2478"/>
              <a:gd name="T1" fmla="*/ 0 h 1390"/>
              <a:gd name="T2" fmla="*/ 1088 w 2478"/>
              <a:gd name="T3" fmla="*/ 0 h 1390"/>
              <a:gd name="T4" fmla="*/ 2477 w 2478"/>
              <a:gd name="T5" fmla="*/ 1389 h 13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78" h="1390">
                <a:moveTo>
                  <a:pt x="0" y="0"/>
                </a:moveTo>
                <a:lnTo>
                  <a:pt x="1088" y="0"/>
                </a:lnTo>
                <a:lnTo>
                  <a:pt x="2477" y="1389"/>
                </a:lnTo>
              </a:path>
            </a:pathLst>
          </a:custGeom>
          <a:noFill/>
          <a:ln w="25400" cap="flat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 defTabSz="914217"/>
            <a:endParaRPr lang="en-US" dirty="0">
              <a:solidFill>
                <a:srgbClr val="747994"/>
              </a:solidFill>
              <a:latin typeface="Poppins" pitchFamily="2" charset="77"/>
            </a:endParaRPr>
          </a:p>
        </p:txBody>
      </p:sp>
      <p:sp>
        <p:nvSpPr>
          <p:cNvPr id="9359" name="Freeform 143">
            <a:extLst>
              <a:ext uri="{FF2B5EF4-FFF2-40B4-BE49-F238E27FC236}">
                <a16:creationId xmlns:a16="http://schemas.microsoft.com/office/drawing/2014/main" id="{A26C6E9F-7701-0C49-8B93-8D19B6BAC9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28134" y="2058488"/>
            <a:ext cx="774520" cy="774519"/>
          </a:xfrm>
          <a:custGeom>
            <a:avLst/>
            <a:gdLst>
              <a:gd name="T0" fmla="*/ 1244 w 1245"/>
              <a:gd name="T1" fmla="*/ 622 h 1245"/>
              <a:gd name="T2" fmla="*/ 1244 w 1245"/>
              <a:gd name="T3" fmla="*/ 622 h 1245"/>
              <a:gd name="T4" fmla="*/ 622 w 1245"/>
              <a:gd name="T5" fmla="*/ 1244 h 1245"/>
              <a:gd name="T6" fmla="*/ 622 w 1245"/>
              <a:gd name="T7" fmla="*/ 1244 h 1245"/>
              <a:gd name="T8" fmla="*/ 0 w 1245"/>
              <a:gd name="T9" fmla="*/ 622 h 1245"/>
              <a:gd name="T10" fmla="*/ 0 w 1245"/>
              <a:gd name="T11" fmla="*/ 622 h 1245"/>
              <a:gd name="T12" fmla="*/ 622 w 1245"/>
              <a:gd name="T13" fmla="*/ 0 h 1245"/>
              <a:gd name="T14" fmla="*/ 622 w 1245"/>
              <a:gd name="T15" fmla="*/ 0 h 1245"/>
              <a:gd name="T16" fmla="*/ 1244 w 1245"/>
              <a:gd name="T17" fmla="*/ 622 h 12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45" h="1245">
                <a:moveTo>
                  <a:pt x="1244" y="622"/>
                </a:moveTo>
                <a:lnTo>
                  <a:pt x="1244" y="622"/>
                </a:lnTo>
                <a:cubicBezTo>
                  <a:pt x="1244" y="965"/>
                  <a:pt x="966" y="1244"/>
                  <a:pt x="622" y="1244"/>
                </a:cubicBezTo>
                <a:lnTo>
                  <a:pt x="622" y="1244"/>
                </a:lnTo>
                <a:cubicBezTo>
                  <a:pt x="278" y="1244"/>
                  <a:pt x="0" y="965"/>
                  <a:pt x="0" y="622"/>
                </a:cubicBezTo>
                <a:lnTo>
                  <a:pt x="0" y="622"/>
                </a:lnTo>
                <a:cubicBezTo>
                  <a:pt x="0" y="278"/>
                  <a:pt x="278" y="0"/>
                  <a:pt x="622" y="0"/>
                </a:cubicBezTo>
                <a:lnTo>
                  <a:pt x="622" y="0"/>
                </a:lnTo>
                <a:cubicBezTo>
                  <a:pt x="966" y="0"/>
                  <a:pt x="1244" y="278"/>
                  <a:pt x="1244" y="622"/>
                </a:cubicBezTo>
              </a:path>
            </a:pathLst>
          </a:custGeom>
          <a:solidFill>
            <a:schemeClr val="accent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994"/>
              </a:solidFill>
              <a:latin typeface="Poppins" pitchFamily="2" charset="77"/>
            </a:endParaRPr>
          </a:p>
        </p:txBody>
      </p:sp>
      <p:sp>
        <p:nvSpPr>
          <p:cNvPr id="9432" name="Freeform 216">
            <a:extLst>
              <a:ext uri="{FF2B5EF4-FFF2-40B4-BE49-F238E27FC236}">
                <a16:creationId xmlns:a16="http://schemas.microsoft.com/office/drawing/2014/main" id="{4859BBBE-6045-8048-86F1-5C5F8BFCE7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5801" y="2445747"/>
            <a:ext cx="1543546" cy="865156"/>
          </a:xfrm>
          <a:custGeom>
            <a:avLst/>
            <a:gdLst>
              <a:gd name="T0" fmla="*/ 2477 w 2478"/>
              <a:gd name="T1" fmla="*/ 0 h 1390"/>
              <a:gd name="T2" fmla="*/ 1390 w 2478"/>
              <a:gd name="T3" fmla="*/ 0 h 1390"/>
              <a:gd name="T4" fmla="*/ 0 w 2478"/>
              <a:gd name="T5" fmla="*/ 1389 h 13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78" h="1390">
                <a:moveTo>
                  <a:pt x="2477" y="0"/>
                </a:moveTo>
                <a:lnTo>
                  <a:pt x="1390" y="0"/>
                </a:lnTo>
                <a:lnTo>
                  <a:pt x="0" y="1389"/>
                </a:lnTo>
              </a:path>
            </a:pathLst>
          </a:custGeom>
          <a:noFill/>
          <a:ln w="25400" cap="flat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 defTabSz="914217"/>
            <a:endParaRPr lang="en-US" dirty="0">
              <a:solidFill>
                <a:srgbClr val="747994"/>
              </a:solidFill>
              <a:latin typeface="Poppins" pitchFamily="2" charset="77"/>
            </a:endParaRPr>
          </a:p>
        </p:txBody>
      </p:sp>
      <p:sp>
        <p:nvSpPr>
          <p:cNvPr id="9433" name="Freeform 217">
            <a:extLst>
              <a:ext uri="{FF2B5EF4-FFF2-40B4-BE49-F238E27FC236}">
                <a16:creationId xmlns:a16="http://schemas.microsoft.com/office/drawing/2014/main" id="{3110315E-C0E8-764C-89D0-270E8D6917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9347" y="2058488"/>
            <a:ext cx="774520" cy="774519"/>
          </a:xfrm>
          <a:custGeom>
            <a:avLst/>
            <a:gdLst>
              <a:gd name="T0" fmla="*/ 0 w 1245"/>
              <a:gd name="T1" fmla="*/ 622 h 1245"/>
              <a:gd name="T2" fmla="*/ 0 w 1245"/>
              <a:gd name="T3" fmla="*/ 622 h 1245"/>
              <a:gd name="T4" fmla="*/ 622 w 1245"/>
              <a:gd name="T5" fmla="*/ 1244 h 1245"/>
              <a:gd name="T6" fmla="*/ 622 w 1245"/>
              <a:gd name="T7" fmla="*/ 1244 h 1245"/>
              <a:gd name="T8" fmla="*/ 1244 w 1245"/>
              <a:gd name="T9" fmla="*/ 622 h 1245"/>
              <a:gd name="T10" fmla="*/ 1244 w 1245"/>
              <a:gd name="T11" fmla="*/ 622 h 1245"/>
              <a:gd name="T12" fmla="*/ 622 w 1245"/>
              <a:gd name="T13" fmla="*/ 0 h 1245"/>
              <a:gd name="T14" fmla="*/ 622 w 1245"/>
              <a:gd name="T15" fmla="*/ 0 h 1245"/>
              <a:gd name="T16" fmla="*/ 0 w 1245"/>
              <a:gd name="T17" fmla="*/ 622 h 12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45" h="1245">
                <a:moveTo>
                  <a:pt x="0" y="622"/>
                </a:moveTo>
                <a:lnTo>
                  <a:pt x="0" y="622"/>
                </a:lnTo>
                <a:cubicBezTo>
                  <a:pt x="0" y="965"/>
                  <a:pt x="278" y="1244"/>
                  <a:pt x="622" y="1244"/>
                </a:cubicBezTo>
                <a:lnTo>
                  <a:pt x="622" y="1244"/>
                </a:lnTo>
                <a:cubicBezTo>
                  <a:pt x="966" y="1244"/>
                  <a:pt x="1244" y="965"/>
                  <a:pt x="1244" y="622"/>
                </a:cubicBezTo>
                <a:lnTo>
                  <a:pt x="1244" y="622"/>
                </a:lnTo>
                <a:cubicBezTo>
                  <a:pt x="1244" y="278"/>
                  <a:pt x="966" y="0"/>
                  <a:pt x="622" y="0"/>
                </a:cubicBezTo>
                <a:lnTo>
                  <a:pt x="622" y="0"/>
                </a:lnTo>
                <a:cubicBezTo>
                  <a:pt x="278" y="0"/>
                  <a:pt x="0" y="278"/>
                  <a:pt x="0" y="622"/>
                </a:cubicBezTo>
              </a:path>
            </a:pathLst>
          </a:custGeom>
          <a:solidFill>
            <a:schemeClr val="accent2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994"/>
              </a:solidFill>
              <a:latin typeface="Poppins" pitchFamily="2" charset="77"/>
            </a:endParaRPr>
          </a:p>
        </p:txBody>
      </p:sp>
      <p:sp>
        <p:nvSpPr>
          <p:cNvPr id="9506" name="Freeform 290">
            <a:extLst>
              <a:ext uri="{FF2B5EF4-FFF2-40B4-BE49-F238E27FC236}">
                <a16:creationId xmlns:a16="http://schemas.microsoft.com/office/drawing/2014/main" id="{6A646908-95B4-9F48-90F1-6622E359F4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5801" y="4813249"/>
            <a:ext cx="1543546" cy="865156"/>
          </a:xfrm>
          <a:custGeom>
            <a:avLst/>
            <a:gdLst>
              <a:gd name="T0" fmla="*/ 2477 w 2478"/>
              <a:gd name="T1" fmla="*/ 1389 h 1390"/>
              <a:gd name="T2" fmla="*/ 1390 w 2478"/>
              <a:gd name="T3" fmla="*/ 1389 h 1390"/>
              <a:gd name="T4" fmla="*/ 0 w 2478"/>
              <a:gd name="T5" fmla="*/ 0 h 13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78" h="1390">
                <a:moveTo>
                  <a:pt x="2477" y="1389"/>
                </a:moveTo>
                <a:lnTo>
                  <a:pt x="1390" y="1389"/>
                </a:lnTo>
                <a:lnTo>
                  <a:pt x="0" y="0"/>
                </a:lnTo>
              </a:path>
            </a:pathLst>
          </a:custGeom>
          <a:noFill/>
          <a:ln w="25400" cap="flat">
            <a:solidFill>
              <a:schemeClr val="accent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 defTabSz="914217"/>
            <a:endParaRPr lang="en-US" dirty="0">
              <a:solidFill>
                <a:srgbClr val="747994"/>
              </a:solidFill>
              <a:latin typeface="Poppins" pitchFamily="2" charset="77"/>
            </a:endParaRPr>
          </a:p>
        </p:txBody>
      </p:sp>
      <p:sp>
        <p:nvSpPr>
          <p:cNvPr id="9507" name="Freeform 291">
            <a:extLst>
              <a:ext uri="{FF2B5EF4-FFF2-40B4-BE49-F238E27FC236}">
                <a16:creationId xmlns:a16="http://schemas.microsoft.com/office/drawing/2014/main" id="{7A846317-57A7-1F4D-B089-E7CB268EAB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9347" y="5291144"/>
            <a:ext cx="774520" cy="774519"/>
          </a:xfrm>
          <a:custGeom>
            <a:avLst/>
            <a:gdLst>
              <a:gd name="T0" fmla="*/ 0 w 1245"/>
              <a:gd name="T1" fmla="*/ 622 h 1245"/>
              <a:gd name="T2" fmla="*/ 0 w 1245"/>
              <a:gd name="T3" fmla="*/ 622 h 1245"/>
              <a:gd name="T4" fmla="*/ 622 w 1245"/>
              <a:gd name="T5" fmla="*/ 1244 h 1245"/>
              <a:gd name="T6" fmla="*/ 622 w 1245"/>
              <a:gd name="T7" fmla="*/ 1244 h 1245"/>
              <a:gd name="T8" fmla="*/ 1244 w 1245"/>
              <a:gd name="T9" fmla="*/ 622 h 1245"/>
              <a:gd name="T10" fmla="*/ 1244 w 1245"/>
              <a:gd name="T11" fmla="*/ 622 h 1245"/>
              <a:gd name="T12" fmla="*/ 622 w 1245"/>
              <a:gd name="T13" fmla="*/ 0 h 1245"/>
              <a:gd name="T14" fmla="*/ 622 w 1245"/>
              <a:gd name="T15" fmla="*/ 0 h 1245"/>
              <a:gd name="T16" fmla="*/ 0 w 1245"/>
              <a:gd name="T17" fmla="*/ 622 h 12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45" h="1245">
                <a:moveTo>
                  <a:pt x="0" y="622"/>
                </a:moveTo>
                <a:lnTo>
                  <a:pt x="0" y="622"/>
                </a:lnTo>
                <a:cubicBezTo>
                  <a:pt x="0" y="966"/>
                  <a:pt x="278" y="1244"/>
                  <a:pt x="622" y="1244"/>
                </a:cubicBezTo>
                <a:lnTo>
                  <a:pt x="622" y="1244"/>
                </a:lnTo>
                <a:cubicBezTo>
                  <a:pt x="966" y="1244"/>
                  <a:pt x="1244" y="966"/>
                  <a:pt x="1244" y="622"/>
                </a:cubicBezTo>
                <a:lnTo>
                  <a:pt x="1244" y="622"/>
                </a:lnTo>
                <a:cubicBezTo>
                  <a:pt x="1244" y="279"/>
                  <a:pt x="966" y="0"/>
                  <a:pt x="622" y="0"/>
                </a:cubicBezTo>
                <a:lnTo>
                  <a:pt x="622" y="0"/>
                </a:lnTo>
                <a:cubicBezTo>
                  <a:pt x="278" y="0"/>
                  <a:pt x="0" y="279"/>
                  <a:pt x="0" y="622"/>
                </a:cubicBezTo>
              </a:path>
            </a:pathLst>
          </a:custGeom>
          <a:solidFill>
            <a:schemeClr val="accent3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994"/>
              </a:solidFill>
              <a:latin typeface="Poppins" pitchFamily="2" charset="77"/>
            </a:endParaRPr>
          </a:p>
        </p:txBody>
      </p:sp>
      <p:sp>
        <p:nvSpPr>
          <p:cNvPr id="9580" name="Freeform 364">
            <a:extLst>
              <a:ext uri="{FF2B5EF4-FFF2-40B4-BE49-F238E27FC236}">
                <a16:creationId xmlns:a16="http://schemas.microsoft.com/office/drawing/2014/main" id="{678F594A-9F10-6D44-B457-623A1E0ACE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02653" y="4813249"/>
            <a:ext cx="1543546" cy="865156"/>
          </a:xfrm>
          <a:custGeom>
            <a:avLst/>
            <a:gdLst>
              <a:gd name="T0" fmla="*/ 0 w 2478"/>
              <a:gd name="T1" fmla="*/ 1389 h 1390"/>
              <a:gd name="T2" fmla="*/ 1088 w 2478"/>
              <a:gd name="T3" fmla="*/ 1389 h 1390"/>
              <a:gd name="T4" fmla="*/ 2477 w 2478"/>
              <a:gd name="T5" fmla="*/ 0 h 13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478" h="1390">
                <a:moveTo>
                  <a:pt x="0" y="1389"/>
                </a:moveTo>
                <a:lnTo>
                  <a:pt x="1088" y="1389"/>
                </a:lnTo>
                <a:lnTo>
                  <a:pt x="2477" y="0"/>
                </a:lnTo>
              </a:path>
            </a:pathLst>
          </a:custGeom>
          <a:noFill/>
          <a:ln w="25400" cap="flat">
            <a:solidFill>
              <a:schemeClr val="accent4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 defTabSz="914217"/>
            <a:endParaRPr lang="en-US" dirty="0">
              <a:solidFill>
                <a:srgbClr val="747994"/>
              </a:solidFill>
              <a:latin typeface="Poppins" pitchFamily="2" charset="77"/>
            </a:endParaRPr>
          </a:p>
        </p:txBody>
      </p:sp>
      <p:sp>
        <p:nvSpPr>
          <p:cNvPr id="9581" name="Freeform 365">
            <a:extLst>
              <a:ext uri="{FF2B5EF4-FFF2-40B4-BE49-F238E27FC236}">
                <a16:creationId xmlns:a16="http://schemas.microsoft.com/office/drawing/2014/main" id="{222C8811-51CE-4243-9870-4583C8B00A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28134" y="5291144"/>
            <a:ext cx="774520" cy="774519"/>
          </a:xfrm>
          <a:custGeom>
            <a:avLst/>
            <a:gdLst>
              <a:gd name="T0" fmla="*/ 1244 w 1245"/>
              <a:gd name="T1" fmla="*/ 622 h 1245"/>
              <a:gd name="T2" fmla="*/ 1244 w 1245"/>
              <a:gd name="T3" fmla="*/ 622 h 1245"/>
              <a:gd name="T4" fmla="*/ 622 w 1245"/>
              <a:gd name="T5" fmla="*/ 1244 h 1245"/>
              <a:gd name="T6" fmla="*/ 622 w 1245"/>
              <a:gd name="T7" fmla="*/ 1244 h 1245"/>
              <a:gd name="T8" fmla="*/ 0 w 1245"/>
              <a:gd name="T9" fmla="*/ 622 h 1245"/>
              <a:gd name="T10" fmla="*/ 0 w 1245"/>
              <a:gd name="T11" fmla="*/ 622 h 1245"/>
              <a:gd name="T12" fmla="*/ 622 w 1245"/>
              <a:gd name="T13" fmla="*/ 0 h 1245"/>
              <a:gd name="T14" fmla="*/ 622 w 1245"/>
              <a:gd name="T15" fmla="*/ 0 h 1245"/>
              <a:gd name="T16" fmla="*/ 1244 w 1245"/>
              <a:gd name="T17" fmla="*/ 622 h 12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245" h="1245">
                <a:moveTo>
                  <a:pt x="1244" y="622"/>
                </a:moveTo>
                <a:lnTo>
                  <a:pt x="1244" y="622"/>
                </a:lnTo>
                <a:cubicBezTo>
                  <a:pt x="1244" y="966"/>
                  <a:pt x="966" y="1244"/>
                  <a:pt x="622" y="1244"/>
                </a:cubicBezTo>
                <a:lnTo>
                  <a:pt x="622" y="1244"/>
                </a:lnTo>
                <a:cubicBezTo>
                  <a:pt x="278" y="1244"/>
                  <a:pt x="0" y="966"/>
                  <a:pt x="0" y="622"/>
                </a:cubicBezTo>
                <a:lnTo>
                  <a:pt x="0" y="622"/>
                </a:lnTo>
                <a:cubicBezTo>
                  <a:pt x="0" y="279"/>
                  <a:pt x="278" y="0"/>
                  <a:pt x="622" y="0"/>
                </a:cubicBezTo>
                <a:lnTo>
                  <a:pt x="622" y="0"/>
                </a:lnTo>
                <a:cubicBezTo>
                  <a:pt x="966" y="0"/>
                  <a:pt x="1244" y="279"/>
                  <a:pt x="1244" y="622"/>
                </a:cubicBezTo>
              </a:path>
            </a:pathLst>
          </a:custGeom>
          <a:solidFill>
            <a:schemeClr val="accent4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994"/>
              </a:solidFill>
              <a:latin typeface="Poppins" pitchFamily="2" charset="7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206A4F3-54FA-4356-AEAB-E4BF62C73D78}"/>
              </a:ext>
            </a:extLst>
          </p:cNvPr>
          <p:cNvSpPr txBox="1"/>
          <p:nvPr/>
        </p:nvSpPr>
        <p:spPr>
          <a:xfrm>
            <a:off x="3099811" y="2378235"/>
            <a:ext cx="620403" cy="369332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 defTabSz="914217"/>
            <a:r>
              <a:rPr lang="en-US" b="1" spc="-145" dirty="0">
                <a:latin typeface="Poppins" pitchFamily="2" charset="77"/>
                <a:cs typeface="Poppins" pitchFamily="2" charset="77"/>
              </a:rPr>
              <a:t>1987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71D6229-386C-40C0-8DEA-0E6208622E93}"/>
              </a:ext>
            </a:extLst>
          </p:cNvPr>
          <p:cNvSpPr txBox="1"/>
          <p:nvPr/>
        </p:nvSpPr>
        <p:spPr>
          <a:xfrm>
            <a:off x="8471786" y="2378235"/>
            <a:ext cx="690417" cy="369332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 defTabSz="914217"/>
            <a:r>
              <a:rPr lang="en-US" b="1" spc="-145" dirty="0">
                <a:latin typeface="Poppins" pitchFamily="2" charset="77"/>
                <a:cs typeface="Poppins" pitchFamily="2" charset="77"/>
              </a:rPr>
              <a:t>1997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CF8CE32-9ABD-49A6-AD95-AC5AD729EF4C}"/>
              </a:ext>
            </a:extLst>
          </p:cNvPr>
          <p:cNvSpPr txBox="1"/>
          <p:nvPr/>
        </p:nvSpPr>
        <p:spPr>
          <a:xfrm>
            <a:off x="3112003" y="5610522"/>
            <a:ext cx="674172" cy="369332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 defTabSz="914217"/>
            <a:r>
              <a:rPr lang="en-US" b="1" spc="-145" dirty="0">
                <a:latin typeface="Poppins" pitchFamily="2" charset="77"/>
                <a:cs typeface="Poppins" pitchFamily="2" charset="77"/>
              </a:rPr>
              <a:t>2014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9D863CC-3695-4262-B9DD-75D5C7BBF918}"/>
              </a:ext>
            </a:extLst>
          </p:cNvPr>
          <p:cNvSpPr txBox="1"/>
          <p:nvPr/>
        </p:nvSpPr>
        <p:spPr>
          <a:xfrm>
            <a:off x="8472372" y="5609506"/>
            <a:ext cx="689831" cy="369332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 defTabSz="914217"/>
            <a:r>
              <a:rPr lang="en-US" b="1" spc="-145" dirty="0">
                <a:latin typeface="Poppins" pitchFamily="2" charset="77"/>
                <a:cs typeface="Poppins" pitchFamily="2" charset="77"/>
              </a:rPr>
              <a:t>2008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456CFC9-BCDD-4884-9150-CF199D819045}"/>
              </a:ext>
            </a:extLst>
          </p:cNvPr>
          <p:cNvSpPr txBox="1"/>
          <p:nvPr/>
        </p:nvSpPr>
        <p:spPr>
          <a:xfrm>
            <a:off x="9244643" y="1661872"/>
            <a:ext cx="2217551" cy="523220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defTabSz="914217"/>
            <a:r>
              <a:rPr lang="en-US" sz="2800" b="1" spc="-15" dirty="0">
                <a:solidFill>
                  <a:srgbClr val="111340"/>
                </a:solidFill>
                <a:latin typeface="Poppins" pitchFamily="2" charset="77"/>
                <a:cs typeface="Poppins" pitchFamily="2" charset="77"/>
              </a:rPr>
              <a:t>6.0%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C09033F-D2BC-4B8F-A869-F7AD37BF38C4}"/>
              </a:ext>
            </a:extLst>
          </p:cNvPr>
          <p:cNvSpPr txBox="1"/>
          <p:nvPr/>
        </p:nvSpPr>
        <p:spPr>
          <a:xfrm>
            <a:off x="9245596" y="2212195"/>
            <a:ext cx="2217552" cy="1029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217">
              <a:lnSpc>
                <a:spcPts val="1800"/>
              </a:lnSpc>
            </a:pPr>
            <a:r>
              <a:rPr lang="en-US" sz="2000" spc="-10" dirty="0">
                <a:solidFill>
                  <a:srgbClr val="747994"/>
                </a:solidFill>
                <a:latin typeface="Poppins" pitchFamily="2" charset="77"/>
                <a:cs typeface="Poppins" pitchFamily="2" charset="77"/>
              </a:rPr>
              <a:t>Increased due to introduction of Employment Injury Benefits.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7EFED38-4C9C-4070-AFF1-FFFD670D5A3B}"/>
              </a:ext>
            </a:extLst>
          </p:cNvPr>
          <p:cNvSpPr txBox="1"/>
          <p:nvPr/>
        </p:nvSpPr>
        <p:spPr>
          <a:xfrm>
            <a:off x="9244643" y="4895258"/>
            <a:ext cx="2217551" cy="523220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defTabSz="914217"/>
            <a:r>
              <a:rPr lang="en-US" sz="2800" b="1" spc="-15" dirty="0">
                <a:solidFill>
                  <a:srgbClr val="111340"/>
                </a:solidFill>
                <a:latin typeface="Poppins" pitchFamily="2" charset="77"/>
                <a:cs typeface="Poppins" pitchFamily="2" charset="77"/>
              </a:rPr>
              <a:t>8.0%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0237076-860E-40BE-B99D-5A189B385FC5}"/>
              </a:ext>
            </a:extLst>
          </p:cNvPr>
          <p:cNvSpPr txBox="1"/>
          <p:nvPr/>
        </p:nvSpPr>
        <p:spPr>
          <a:xfrm>
            <a:off x="9245596" y="5443676"/>
            <a:ext cx="2217552" cy="1029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217">
              <a:lnSpc>
                <a:spcPts val="1800"/>
              </a:lnSpc>
            </a:pPr>
            <a:r>
              <a:rPr lang="en-US" sz="2000" spc="-10" dirty="0">
                <a:solidFill>
                  <a:srgbClr val="747994"/>
                </a:solidFill>
                <a:latin typeface="Poppins" pitchFamily="2" charset="77"/>
                <a:cs typeface="Poppins" pitchFamily="2" charset="77"/>
              </a:rPr>
              <a:t>Increased to improve financial sustainability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B443BCF-12DE-4351-BEF4-567B9003ABF9}"/>
              </a:ext>
            </a:extLst>
          </p:cNvPr>
          <p:cNvSpPr txBox="1"/>
          <p:nvPr/>
        </p:nvSpPr>
        <p:spPr>
          <a:xfrm>
            <a:off x="729282" y="1661872"/>
            <a:ext cx="2217551" cy="523220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 defTabSz="914217"/>
            <a:r>
              <a:rPr lang="en-US" sz="2800" b="1" spc="-15" dirty="0">
                <a:solidFill>
                  <a:srgbClr val="111340"/>
                </a:solidFill>
                <a:latin typeface="Poppins" pitchFamily="2" charset="77"/>
                <a:cs typeface="Poppins" pitchFamily="2" charset="77"/>
              </a:rPr>
              <a:t>5.5%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239B521-035C-4907-970B-D98B6BF8A18B}"/>
              </a:ext>
            </a:extLst>
          </p:cNvPr>
          <p:cNvSpPr txBox="1"/>
          <p:nvPr/>
        </p:nvSpPr>
        <p:spPr>
          <a:xfrm>
            <a:off x="730234" y="2212195"/>
            <a:ext cx="2217552" cy="1029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217">
              <a:lnSpc>
                <a:spcPts val="1800"/>
              </a:lnSpc>
            </a:pPr>
            <a:r>
              <a:rPr lang="en-US" sz="2000" spc="-10" dirty="0">
                <a:solidFill>
                  <a:srgbClr val="747994"/>
                </a:solidFill>
                <a:latin typeface="Poppins" pitchFamily="2" charset="77"/>
                <a:cs typeface="Poppins" pitchFamily="2" charset="77"/>
              </a:rPr>
              <a:t>Decreased from 10% to 5.5% due to introduction of NIS.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802E30C-3B19-49AB-A607-4E8FB1AD6DDB}"/>
              </a:ext>
            </a:extLst>
          </p:cNvPr>
          <p:cNvSpPr txBox="1"/>
          <p:nvPr/>
        </p:nvSpPr>
        <p:spPr>
          <a:xfrm>
            <a:off x="729282" y="4895258"/>
            <a:ext cx="2217551" cy="523220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 defTabSz="914217"/>
            <a:r>
              <a:rPr lang="en-US" sz="2800" b="1" spc="-15" dirty="0">
                <a:solidFill>
                  <a:srgbClr val="111340"/>
                </a:solidFill>
                <a:latin typeface="Poppins" pitchFamily="2" charset="77"/>
                <a:cs typeface="Poppins" pitchFamily="2" charset="77"/>
              </a:rPr>
              <a:t>10.0%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5920232-9097-4C22-8FA1-8DB1908F2B62}"/>
              </a:ext>
            </a:extLst>
          </p:cNvPr>
          <p:cNvSpPr txBox="1"/>
          <p:nvPr/>
        </p:nvSpPr>
        <p:spPr>
          <a:xfrm>
            <a:off x="730234" y="5443676"/>
            <a:ext cx="2217552" cy="1029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217">
              <a:lnSpc>
                <a:spcPts val="1800"/>
              </a:lnSpc>
            </a:pPr>
            <a:r>
              <a:rPr lang="en-US" sz="2000" spc="-10" dirty="0">
                <a:solidFill>
                  <a:srgbClr val="747994"/>
                </a:solidFill>
                <a:latin typeface="Poppins" pitchFamily="2" charset="77"/>
                <a:cs typeface="Poppins" pitchFamily="2" charset="77"/>
              </a:rPr>
              <a:t>Increased to improve financial sustainability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C50124D-33F0-4501-9AA6-2FEC84B98BAF}"/>
              </a:ext>
            </a:extLst>
          </p:cNvPr>
          <p:cNvSpPr txBox="1"/>
          <p:nvPr/>
        </p:nvSpPr>
        <p:spPr>
          <a:xfrm>
            <a:off x="762001" y="329579"/>
            <a:ext cx="10668000" cy="661720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 defTabSz="914217"/>
            <a:r>
              <a:rPr lang="en-US" sz="3700" b="1" spc="-145" dirty="0">
                <a:solidFill>
                  <a:srgbClr val="111340"/>
                </a:solidFill>
                <a:latin typeface="Poppins" pitchFamily="2" charset="77"/>
                <a:cs typeface="Poppins" pitchFamily="2" charset="77"/>
              </a:rPr>
              <a:t>History of Changes in Contribution Rates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070F8C-24CC-759C-AB73-109E1F9481BC}"/>
              </a:ext>
            </a:extLst>
          </p:cNvPr>
          <p:cNvSpPr txBox="1"/>
          <p:nvPr/>
        </p:nvSpPr>
        <p:spPr>
          <a:xfrm>
            <a:off x="4932203" y="1339458"/>
            <a:ext cx="2367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3 decades to NPF level</a:t>
            </a:r>
            <a:endParaRPr lang="LID4096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97A8B-6BA6-E6F1-0990-8F3238E31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NIS FINANCIAL EXPERIENCE-INVESTMENTS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B7D4C1-3BCC-F052-BC58-E3D510154AF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GEOGRAPHIC REGION</a:t>
            </a:r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A04841A-EC6D-BFB7-DCCB-6CE813E9F55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ASSET CLASSES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92758CDC-14F4-546C-98AA-08BD48712CB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18372229"/>
              </p:ext>
            </p:extLst>
          </p:nvPr>
        </p:nvGraphicFramePr>
        <p:xfrm>
          <a:off x="720000" y="3073324"/>
          <a:ext cx="4602957" cy="294084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EC2C1FD7-3552-08B1-23CB-4FE251960E9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98568299"/>
              </p:ext>
            </p:extLst>
          </p:nvPr>
        </p:nvGraphicFramePr>
        <p:xfrm>
          <a:off x="6282086" y="3012936"/>
          <a:ext cx="4405312" cy="290750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3680417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C04A63C-988E-4CDA-93A4-2FE95EAD4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2F244BA-9ADF-4F8B-8A82-0BCFD736C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9CE01B79-04E0-42C8-9E4B-CA4E551FF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8900000">
            <a:off x="9939651" y="5331698"/>
            <a:ext cx="2117174" cy="588806"/>
            <a:chOff x="4549904" y="5078157"/>
            <a:chExt cx="3023338" cy="840818"/>
          </a:xfrm>
        </p:grpSpPr>
        <p:sp>
          <p:nvSpPr>
            <p:cNvPr id="24" name="Freeform 80">
              <a:extLst>
                <a:ext uri="{FF2B5EF4-FFF2-40B4-BE49-F238E27FC236}">
                  <a16:creationId xmlns:a16="http://schemas.microsoft.com/office/drawing/2014/main" id="{9FAE9CFE-04E4-41FF-9CD6-503ACF8CCD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5" name="Freeform 84">
              <a:extLst>
                <a:ext uri="{FF2B5EF4-FFF2-40B4-BE49-F238E27FC236}">
                  <a16:creationId xmlns:a16="http://schemas.microsoft.com/office/drawing/2014/main" id="{07086A81-DE9F-4760-9BD1-9781346268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6" name="Freeform 87">
              <a:extLst>
                <a:ext uri="{FF2B5EF4-FFF2-40B4-BE49-F238E27FC236}">
                  <a16:creationId xmlns:a16="http://schemas.microsoft.com/office/drawing/2014/main" id="{AFE935F5-03F4-4B67-B2F8-C1D265EE3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A08B66A8-04D7-95F6-8442-57C93C111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US" dirty="0"/>
              <a:t>WHAT IS NIS’ FINANCIAL OUTLLOK?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BFCA8244-E519-8BD7-35B0-1F418AEEF0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3582468"/>
              </p:ext>
            </p:extLst>
          </p:nvPr>
        </p:nvGraphicFramePr>
        <p:xfrm>
          <a:off x="4548189" y="728664"/>
          <a:ext cx="6900862" cy="54006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04290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C355297-BE3F-7015-F5A7-6FE475FEE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dirty="0"/>
              <a:t>The FINANCIAL OUTLOOK OF THE NIS…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B4F3D0C-18B7-3153-4BC8-3A74B23FBA4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20722" y="2138751"/>
            <a:ext cx="4999077" cy="3886783"/>
          </a:xfrm>
          <a:prstGeom prst="rect">
            <a:avLst/>
          </a:prstGeom>
          <a:noFill/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D9037057-D076-FCFF-D3E3-011A9CD5C0A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81056" y="2135478"/>
            <a:ext cx="5072743" cy="3893329"/>
          </a:xfrm>
          <a:prstGeom prst="rect">
            <a:avLst/>
          </a:prstGeom>
          <a:noFill/>
        </p:spPr>
      </p:pic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0D207856-40A8-33D7-1B45-DF9AD2039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1792" y="457200"/>
            <a:ext cx="3200400" cy="274320"/>
          </a:xfrm>
        </p:spPr>
        <p:txBody>
          <a:bodyPr/>
          <a:lstStyle/>
          <a:p>
            <a:r>
              <a:rPr lang="en-US" dirty="0"/>
              <a:t>A SAFER NIS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8CB07E6A-B752-B979-C0C9-82F38DA40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5368" y="457200"/>
            <a:ext cx="987552" cy="274320"/>
          </a:xfrm>
        </p:spPr>
        <p:txBody>
          <a:bodyPr/>
          <a:lstStyle/>
          <a:p>
            <a:pPr>
              <a:spcAft>
                <a:spcPts val="600"/>
              </a:spcAft>
            </a:pPr>
            <a:fld id="{7C7FAD9F-AEE9-406E-B720-57D2B9DB2816}" type="slidenum">
              <a:rPr lang="en-US" smtClean="0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5934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C355297-BE3F-7015-F5A7-6FE475FEE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/>
              <a:t>The FINANCIAL OUTLOOK of nis……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B4F3D0C-18B7-3153-4BC8-3A74B23FBA4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20722" y="2138751"/>
            <a:ext cx="4999077" cy="3886783"/>
          </a:xfrm>
          <a:prstGeom prst="rect">
            <a:avLst/>
          </a:prstGeom>
          <a:noFill/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D9037057-D076-FCFF-D3E3-011A9CD5C0A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81056" y="2135478"/>
            <a:ext cx="5072743" cy="3893329"/>
          </a:xfrm>
          <a:prstGeom prst="rect">
            <a:avLst/>
          </a:prstGeom>
          <a:noFill/>
        </p:spPr>
      </p:pic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0D207856-40A8-33D7-1B45-DF9AD2039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1792" y="457200"/>
            <a:ext cx="3200400" cy="274320"/>
          </a:xfrm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1F2C8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SAFER NIS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8CB07E6A-B752-B979-C0C9-82F38DA40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5368" y="457200"/>
            <a:ext cx="987552" cy="274320"/>
          </a:xfrm>
        </p:spPr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7C7FAD9F-AEE9-406E-B720-57D2B9DB281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F2C8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1F2C8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08812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 2">
            <a:extLst>
              <a:ext uri="{FF2B5EF4-FFF2-40B4-BE49-F238E27FC236}">
                <a16:creationId xmlns:a16="http://schemas.microsoft.com/office/drawing/2014/main" id="{493A0CB4-7E0D-564C-9E73-AE6788EEE6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1" y="2725819"/>
            <a:ext cx="12190341" cy="444983"/>
          </a:xfrm>
          <a:custGeom>
            <a:avLst/>
            <a:gdLst>
              <a:gd name="T0" fmla="*/ 0 w 19570"/>
              <a:gd name="T1" fmla="*/ 712 h 713"/>
              <a:gd name="T2" fmla="*/ 19569 w 19570"/>
              <a:gd name="T3" fmla="*/ 712 h 713"/>
              <a:gd name="T4" fmla="*/ 19569 w 19570"/>
              <a:gd name="T5" fmla="*/ 0 h 713"/>
              <a:gd name="T6" fmla="*/ 0 w 19570"/>
              <a:gd name="T7" fmla="*/ 0 h 713"/>
              <a:gd name="T8" fmla="*/ 0 w 19570"/>
              <a:gd name="T9" fmla="*/ 712 h 7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9570" h="713">
                <a:moveTo>
                  <a:pt x="0" y="712"/>
                </a:moveTo>
                <a:lnTo>
                  <a:pt x="19569" y="712"/>
                </a:lnTo>
                <a:lnTo>
                  <a:pt x="19569" y="0"/>
                </a:lnTo>
                <a:lnTo>
                  <a:pt x="0" y="0"/>
                </a:lnTo>
                <a:lnTo>
                  <a:pt x="0" y="712"/>
                </a:lnTo>
              </a:path>
            </a:pathLst>
          </a:custGeom>
          <a:solidFill>
            <a:schemeClr val="tx1">
              <a:lumMod val="40000"/>
              <a:lumOff val="6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22" name="Freeform 322">
            <a:extLst>
              <a:ext uri="{FF2B5EF4-FFF2-40B4-BE49-F238E27FC236}">
                <a16:creationId xmlns:a16="http://schemas.microsoft.com/office/drawing/2014/main" id="{962FA00C-32FA-9843-AE39-F746E65912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35086" y="2725819"/>
            <a:ext cx="2403459" cy="444983"/>
          </a:xfrm>
          <a:custGeom>
            <a:avLst/>
            <a:gdLst>
              <a:gd name="T0" fmla="*/ 3324 w 3857"/>
              <a:gd name="T1" fmla="*/ 0 h 713"/>
              <a:gd name="T2" fmla="*/ 3324 w 3857"/>
              <a:gd name="T3" fmla="*/ 0 h 713"/>
              <a:gd name="T4" fmla="*/ 0 w 3857"/>
              <a:gd name="T5" fmla="*/ 0 h 713"/>
              <a:gd name="T6" fmla="*/ 0 w 3857"/>
              <a:gd name="T7" fmla="*/ 712 h 713"/>
              <a:gd name="T8" fmla="*/ 3324 w 3857"/>
              <a:gd name="T9" fmla="*/ 712 h 713"/>
              <a:gd name="T10" fmla="*/ 3856 w 3857"/>
              <a:gd name="T11" fmla="*/ 356 h 713"/>
              <a:gd name="T12" fmla="*/ 3324 w 3857"/>
              <a:gd name="T13" fmla="*/ 0 h 7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857" h="713">
                <a:moveTo>
                  <a:pt x="3324" y="0"/>
                </a:moveTo>
                <a:lnTo>
                  <a:pt x="3324" y="0"/>
                </a:lnTo>
                <a:lnTo>
                  <a:pt x="0" y="0"/>
                </a:lnTo>
                <a:lnTo>
                  <a:pt x="0" y="712"/>
                </a:lnTo>
                <a:lnTo>
                  <a:pt x="3324" y="712"/>
                </a:lnTo>
                <a:lnTo>
                  <a:pt x="3856" y="356"/>
                </a:lnTo>
                <a:lnTo>
                  <a:pt x="3324" y="0"/>
                </a:lnTo>
              </a:path>
            </a:pathLst>
          </a:custGeom>
          <a:solidFill>
            <a:schemeClr val="accent5"/>
          </a:solidFill>
          <a:ln>
            <a:noFill/>
          </a:ln>
          <a:effectLst/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23" name="Freeform 323">
            <a:extLst>
              <a:ext uri="{FF2B5EF4-FFF2-40B4-BE49-F238E27FC236}">
                <a16:creationId xmlns:a16="http://schemas.microsoft.com/office/drawing/2014/main" id="{06917C30-5DDA-0A45-B4BD-24411D7B3D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3992" y="2725819"/>
            <a:ext cx="2403459" cy="444983"/>
          </a:xfrm>
          <a:custGeom>
            <a:avLst/>
            <a:gdLst>
              <a:gd name="T0" fmla="*/ 3324 w 3857"/>
              <a:gd name="T1" fmla="*/ 0 h 713"/>
              <a:gd name="T2" fmla="*/ 0 w 3857"/>
              <a:gd name="T3" fmla="*/ 0 h 713"/>
              <a:gd name="T4" fmla="*/ 0 w 3857"/>
              <a:gd name="T5" fmla="*/ 712 h 713"/>
              <a:gd name="T6" fmla="*/ 3324 w 3857"/>
              <a:gd name="T7" fmla="*/ 712 h 713"/>
              <a:gd name="T8" fmla="*/ 3856 w 3857"/>
              <a:gd name="T9" fmla="*/ 356 h 713"/>
              <a:gd name="T10" fmla="*/ 3324 w 3857"/>
              <a:gd name="T11" fmla="*/ 0 h 7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857" h="713">
                <a:moveTo>
                  <a:pt x="3324" y="0"/>
                </a:moveTo>
                <a:lnTo>
                  <a:pt x="0" y="0"/>
                </a:lnTo>
                <a:lnTo>
                  <a:pt x="0" y="712"/>
                </a:lnTo>
                <a:lnTo>
                  <a:pt x="3324" y="712"/>
                </a:lnTo>
                <a:lnTo>
                  <a:pt x="3856" y="356"/>
                </a:lnTo>
                <a:lnTo>
                  <a:pt x="3324" y="0"/>
                </a:lnTo>
              </a:path>
            </a:pathLst>
          </a:custGeom>
          <a:solidFill>
            <a:schemeClr val="accent4"/>
          </a:solidFill>
          <a:ln>
            <a:noFill/>
          </a:ln>
          <a:effectLst/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24" name="Freeform 324">
            <a:extLst>
              <a:ext uri="{FF2B5EF4-FFF2-40B4-BE49-F238E27FC236}">
                <a16:creationId xmlns:a16="http://schemas.microsoft.com/office/drawing/2014/main" id="{24412E6D-11E6-2D4B-8055-AF4891805B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92898" y="2725819"/>
            <a:ext cx="2400712" cy="444983"/>
          </a:xfrm>
          <a:custGeom>
            <a:avLst/>
            <a:gdLst>
              <a:gd name="T0" fmla="*/ 3323 w 3856"/>
              <a:gd name="T1" fmla="*/ 0 h 713"/>
              <a:gd name="T2" fmla="*/ 0 w 3856"/>
              <a:gd name="T3" fmla="*/ 0 h 713"/>
              <a:gd name="T4" fmla="*/ 0 w 3856"/>
              <a:gd name="T5" fmla="*/ 712 h 713"/>
              <a:gd name="T6" fmla="*/ 3323 w 3856"/>
              <a:gd name="T7" fmla="*/ 712 h 713"/>
              <a:gd name="T8" fmla="*/ 3855 w 3856"/>
              <a:gd name="T9" fmla="*/ 356 h 713"/>
              <a:gd name="T10" fmla="*/ 3323 w 3856"/>
              <a:gd name="T11" fmla="*/ 0 h 7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856" h="713">
                <a:moveTo>
                  <a:pt x="3323" y="0"/>
                </a:moveTo>
                <a:lnTo>
                  <a:pt x="0" y="0"/>
                </a:lnTo>
                <a:lnTo>
                  <a:pt x="0" y="712"/>
                </a:lnTo>
                <a:lnTo>
                  <a:pt x="3323" y="712"/>
                </a:lnTo>
                <a:lnTo>
                  <a:pt x="3855" y="356"/>
                </a:lnTo>
                <a:lnTo>
                  <a:pt x="3323" y="0"/>
                </a:lnTo>
              </a:path>
            </a:pathLst>
          </a:custGeom>
          <a:solidFill>
            <a:schemeClr val="accent3"/>
          </a:solidFill>
          <a:ln>
            <a:noFill/>
          </a:ln>
          <a:effectLst/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25" name="Freeform 325">
            <a:extLst>
              <a:ext uri="{FF2B5EF4-FFF2-40B4-BE49-F238E27FC236}">
                <a16:creationId xmlns:a16="http://schemas.microsoft.com/office/drawing/2014/main" id="{9ED66E3A-00FC-A24F-A339-C8FA7594A9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24549" y="2725819"/>
            <a:ext cx="2403458" cy="444983"/>
          </a:xfrm>
          <a:custGeom>
            <a:avLst/>
            <a:gdLst>
              <a:gd name="T0" fmla="*/ 3324 w 3857"/>
              <a:gd name="T1" fmla="*/ 0 h 713"/>
              <a:gd name="T2" fmla="*/ 0 w 3857"/>
              <a:gd name="T3" fmla="*/ 0 h 713"/>
              <a:gd name="T4" fmla="*/ 0 w 3857"/>
              <a:gd name="T5" fmla="*/ 712 h 713"/>
              <a:gd name="T6" fmla="*/ 3324 w 3857"/>
              <a:gd name="T7" fmla="*/ 712 h 713"/>
              <a:gd name="T8" fmla="*/ 3856 w 3857"/>
              <a:gd name="T9" fmla="*/ 356 h 713"/>
              <a:gd name="T10" fmla="*/ 3324 w 3857"/>
              <a:gd name="T11" fmla="*/ 0 h 7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857" h="713">
                <a:moveTo>
                  <a:pt x="3324" y="0"/>
                </a:moveTo>
                <a:lnTo>
                  <a:pt x="0" y="0"/>
                </a:lnTo>
                <a:lnTo>
                  <a:pt x="0" y="712"/>
                </a:lnTo>
                <a:lnTo>
                  <a:pt x="3324" y="712"/>
                </a:lnTo>
                <a:lnTo>
                  <a:pt x="3856" y="356"/>
                </a:lnTo>
                <a:lnTo>
                  <a:pt x="3324" y="0"/>
                </a:lnTo>
              </a:path>
            </a:pathLst>
          </a:custGeom>
          <a:solidFill>
            <a:schemeClr val="accent2"/>
          </a:solidFill>
          <a:ln>
            <a:noFill/>
          </a:ln>
          <a:effectLst/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26" name="Freeform 326">
            <a:extLst>
              <a:ext uri="{FF2B5EF4-FFF2-40B4-BE49-F238E27FC236}">
                <a16:creationId xmlns:a16="http://schemas.microsoft.com/office/drawing/2014/main" id="{5F841A19-0601-1A43-9035-68613F68A7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457" y="2725819"/>
            <a:ext cx="2746" cy="444983"/>
          </a:xfrm>
          <a:custGeom>
            <a:avLst/>
            <a:gdLst>
              <a:gd name="T0" fmla="*/ 0 w 1"/>
              <a:gd name="T1" fmla="*/ 712 h 713"/>
              <a:gd name="T2" fmla="*/ 0 w 1"/>
              <a:gd name="T3" fmla="*/ 0 h 713"/>
              <a:gd name="T4" fmla="*/ 0 w 1"/>
              <a:gd name="T5" fmla="*/ 712 h 7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713">
                <a:moveTo>
                  <a:pt x="0" y="712"/>
                </a:moveTo>
                <a:lnTo>
                  <a:pt x="0" y="0"/>
                </a:lnTo>
                <a:lnTo>
                  <a:pt x="0" y="712"/>
                </a:lnTo>
              </a:path>
            </a:pathLst>
          </a:custGeom>
          <a:solidFill>
            <a:srgbClr val="5C9EE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bevel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27" name="Freeform 327">
            <a:extLst>
              <a:ext uri="{FF2B5EF4-FFF2-40B4-BE49-F238E27FC236}">
                <a16:creationId xmlns:a16="http://schemas.microsoft.com/office/drawing/2014/main" id="{4A4EF78F-4E4B-FD4C-8022-3041B18AFB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455" y="2725819"/>
            <a:ext cx="2403458" cy="444983"/>
          </a:xfrm>
          <a:custGeom>
            <a:avLst/>
            <a:gdLst>
              <a:gd name="T0" fmla="*/ 3325 w 3857"/>
              <a:gd name="T1" fmla="*/ 0 h 713"/>
              <a:gd name="T2" fmla="*/ 0 w 3857"/>
              <a:gd name="T3" fmla="*/ 0 h 713"/>
              <a:gd name="T4" fmla="*/ 532 w 3857"/>
              <a:gd name="T5" fmla="*/ 356 h 713"/>
              <a:gd name="T6" fmla="*/ 0 w 3857"/>
              <a:gd name="T7" fmla="*/ 712 h 713"/>
              <a:gd name="T8" fmla="*/ 3325 w 3857"/>
              <a:gd name="T9" fmla="*/ 712 h 713"/>
              <a:gd name="T10" fmla="*/ 3856 w 3857"/>
              <a:gd name="T11" fmla="*/ 356 h 713"/>
              <a:gd name="T12" fmla="*/ 3325 w 3857"/>
              <a:gd name="T13" fmla="*/ 0 h 7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857" h="713">
                <a:moveTo>
                  <a:pt x="3325" y="0"/>
                </a:moveTo>
                <a:lnTo>
                  <a:pt x="0" y="0"/>
                </a:lnTo>
                <a:lnTo>
                  <a:pt x="532" y="356"/>
                </a:lnTo>
                <a:lnTo>
                  <a:pt x="0" y="712"/>
                </a:lnTo>
                <a:lnTo>
                  <a:pt x="3325" y="712"/>
                </a:lnTo>
                <a:lnTo>
                  <a:pt x="3856" y="356"/>
                </a:lnTo>
                <a:lnTo>
                  <a:pt x="3325" y="0"/>
                </a:lnTo>
              </a:path>
            </a:pathLst>
          </a:custGeom>
          <a:solidFill>
            <a:schemeClr val="accent1"/>
          </a:solidFill>
          <a:ln>
            <a:noFill/>
          </a:ln>
          <a:effectLst/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28" name="Freeform 348">
            <a:extLst>
              <a:ext uri="{FF2B5EF4-FFF2-40B4-BE49-F238E27FC236}">
                <a16:creationId xmlns:a16="http://schemas.microsoft.com/office/drawing/2014/main" id="{115033F1-F43A-2848-94CB-EDC524A8E7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3864" y="3286168"/>
            <a:ext cx="8240" cy="2370497"/>
          </a:xfrm>
          <a:custGeom>
            <a:avLst/>
            <a:gdLst>
              <a:gd name="T0" fmla="*/ 0 w 12"/>
              <a:gd name="T1" fmla="*/ 3805 h 3806"/>
              <a:gd name="T2" fmla="*/ 11 w 12"/>
              <a:gd name="T3" fmla="*/ 3805 h 3806"/>
              <a:gd name="T4" fmla="*/ 11 w 12"/>
              <a:gd name="T5" fmla="*/ 0 h 3806"/>
              <a:gd name="T6" fmla="*/ 0 w 12"/>
              <a:gd name="T7" fmla="*/ 0 h 3806"/>
              <a:gd name="T8" fmla="*/ 0 w 12"/>
              <a:gd name="T9" fmla="*/ 3805 h 38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" h="3806">
                <a:moveTo>
                  <a:pt x="0" y="3805"/>
                </a:moveTo>
                <a:lnTo>
                  <a:pt x="11" y="3805"/>
                </a:lnTo>
                <a:lnTo>
                  <a:pt x="11" y="0"/>
                </a:lnTo>
                <a:lnTo>
                  <a:pt x="0" y="0"/>
                </a:lnTo>
                <a:lnTo>
                  <a:pt x="0" y="3805"/>
                </a:lnTo>
              </a:path>
            </a:pathLst>
          </a:custGeom>
          <a:solidFill>
            <a:schemeClr val="tx1">
              <a:lumMod val="40000"/>
              <a:lumOff val="6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29" name="Freeform 349">
            <a:extLst>
              <a:ext uri="{FF2B5EF4-FFF2-40B4-BE49-F238E27FC236}">
                <a16:creationId xmlns:a16="http://schemas.microsoft.com/office/drawing/2014/main" id="{E845364E-C5D0-534C-90EF-58AD7641E4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037" y="3286168"/>
            <a:ext cx="5494" cy="2370497"/>
          </a:xfrm>
          <a:custGeom>
            <a:avLst/>
            <a:gdLst>
              <a:gd name="T0" fmla="*/ 0 w 11"/>
              <a:gd name="T1" fmla="*/ 3805 h 3806"/>
              <a:gd name="T2" fmla="*/ 10 w 11"/>
              <a:gd name="T3" fmla="*/ 3805 h 3806"/>
              <a:gd name="T4" fmla="*/ 10 w 11"/>
              <a:gd name="T5" fmla="*/ 0 h 3806"/>
              <a:gd name="T6" fmla="*/ 0 w 11"/>
              <a:gd name="T7" fmla="*/ 0 h 3806"/>
              <a:gd name="T8" fmla="*/ 0 w 11"/>
              <a:gd name="T9" fmla="*/ 3805 h 38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" h="3806">
                <a:moveTo>
                  <a:pt x="0" y="3805"/>
                </a:moveTo>
                <a:lnTo>
                  <a:pt x="10" y="3805"/>
                </a:lnTo>
                <a:lnTo>
                  <a:pt x="10" y="0"/>
                </a:lnTo>
                <a:lnTo>
                  <a:pt x="0" y="0"/>
                </a:lnTo>
                <a:lnTo>
                  <a:pt x="0" y="3805"/>
                </a:lnTo>
              </a:path>
            </a:pathLst>
          </a:custGeom>
          <a:solidFill>
            <a:schemeClr val="tx1">
              <a:lumMod val="40000"/>
              <a:lumOff val="6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30" name="Freeform 350">
            <a:extLst>
              <a:ext uri="{FF2B5EF4-FFF2-40B4-BE49-F238E27FC236}">
                <a16:creationId xmlns:a16="http://schemas.microsoft.com/office/drawing/2014/main" id="{DD68923E-281E-834B-B8BA-6166D58870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57706" y="3286168"/>
            <a:ext cx="5494" cy="2370497"/>
          </a:xfrm>
          <a:custGeom>
            <a:avLst/>
            <a:gdLst>
              <a:gd name="T0" fmla="*/ 0 w 11"/>
              <a:gd name="T1" fmla="*/ 3805 h 3806"/>
              <a:gd name="T2" fmla="*/ 10 w 11"/>
              <a:gd name="T3" fmla="*/ 3805 h 3806"/>
              <a:gd name="T4" fmla="*/ 10 w 11"/>
              <a:gd name="T5" fmla="*/ 0 h 3806"/>
              <a:gd name="T6" fmla="*/ 0 w 11"/>
              <a:gd name="T7" fmla="*/ 0 h 3806"/>
              <a:gd name="T8" fmla="*/ 0 w 11"/>
              <a:gd name="T9" fmla="*/ 3805 h 38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" h="3806">
                <a:moveTo>
                  <a:pt x="0" y="3805"/>
                </a:moveTo>
                <a:lnTo>
                  <a:pt x="10" y="3805"/>
                </a:lnTo>
                <a:lnTo>
                  <a:pt x="10" y="0"/>
                </a:lnTo>
                <a:lnTo>
                  <a:pt x="0" y="0"/>
                </a:lnTo>
                <a:lnTo>
                  <a:pt x="0" y="3805"/>
                </a:lnTo>
              </a:path>
            </a:pathLst>
          </a:custGeom>
          <a:solidFill>
            <a:schemeClr val="tx1">
              <a:lumMod val="40000"/>
              <a:lumOff val="6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31" name="Freeform 351">
            <a:extLst>
              <a:ext uri="{FF2B5EF4-FFF2-40B4-BE49-F238E27FC236}">
                <a16:creationId xmlns:a16="http://schemas.microsoft.com/office/drawing/2014/main" id="{9EFE554A-5DE6-D84A-80E1-8C90BA0A98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28801" y="3286168"/>
            <a:ext cx="5494" cy="2370497"/>
          </a:xfrm>
          <a:custGeom>
            <a:avLst/>
            <a:gdLst>
              <a:gd name="T0" fmla="*/ 0 w 11"/>
              <a:gd name="T1" fmla="*/ 3805 h 3806"/>
              <a:gd name="T2" fmla="*/ 10 w 11"/>
              <a:gd name="T3" fmla="*/ 3805 h 3806"/>
              <a:gd name="T4" fmla="*/ 10 w 11"/>
              <a:gd name="T5" fmla="*/ 0 h 3806"/>
              <a:gd name="T6" fmla="*/ 0 w 11"/>
              <a:gd name="T7" fmla="*/ 0 h 3806"/>
              <a:gd name="T8" fmla="*/ 0 w 11"/>
              <a:gd name="T9" fmla="*/ 3805 h 38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" h="3806">
                <a:moveTo>
                  <a:pt x="0" y="3805"/>
                </a:moveTo>
                <a:lnTo>
                  <a:pt x="10" y="3805"/>
                </a:lnTo>
                <a:lnTo>
                  <a:pt x="10" y="0"/>
                </a:lnTo>
                <a:lnTo>
                  <a:pt x="0" y="0"/>
                </a:lnTo>
                <a:lnTo>
                  <a:pt x="0" y="3805"/>
                </a:lnTo>
              </a:path>
            </a:pathLst>
          </a:custGeom>
          <a:solidFill>
            <a:schemeClr val="tx1">
              <a:lumMod val="40000"/>
              <a:lumOff val="6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32" name="Freeform 352">
            <a:extLst>
              <a:ext uri="{FF2B5EF4-FFF2-40B4-BE49-F238E27FC236}">
                <a16:creationId xmlns:a16="http://schemas.microsoft.com/office/drawing/2014/main" id="{5EEE53B9-7E2C-4245-97D3-092EF897B2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97147" y="3286168"/>
            <a:ext cx="8240" cy="2370497"/>
          </a:xfrm>
          <a:custGeom>
            <a:avLst/>
            <a:gdLst>
              <a:gd name="T0" fmla="*/ 0 w 12"/>
              <a:gd name="T1" fmla="*/ 3805 h 3806"/>
              <a:gd name="T2" fmla="*/ 11 w 12"/>
              <a:gd name="T3" fmla="*/ 3805 h 3806"/>
              <a:gd name="T4" fmla="*/ 11 w 12"/>
              <a:gd name="T5" fmla="*/ 0 h 3806"/>
              <a:gd name="T6" fmla="*/ 0 w 12"/>
              <a:gd name="T7" fmla="*/ 0 h 3806"/>
              <a:gd name="T8" fmla="*/ 0 w 12"/>
              <a:gd name="T9" fmla="*/ 3805 h 38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" h="3806">
                <a:moveTo>
                  <a:pt x="0" y="3805"/>
                </a:moveTo>
                <a:lnTo>
                  <a:pt x="11" y="3805"/>
                </a:lnTo>
                <a:lnTo>
                  <a:pt x="11" y="0"/>
                </a:lnTo>
                <a:lnTo>
                  <a:pt x="0" y="0"/>
                </a:lnTo>
                <a:lnTo>
                  <a:pt x="0" y="3805"/>
                </a:lnTo>
              </a:path>
            </a:pathLst>
          </a:custGeom>
          <a:solidFill>
            <a:schemeClr val="tx1">
              <a:lumMod val="40000"/>
              <a:lumOff val="6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33" name="Freeform 353">
            <a:extLst>
              <a:ext uri="{FF2B5EF4-FFF2-40B4-BE49-F238E27FC236}">
                <a16:creationId xmlns:a16="http://schemas.microsoft.com/office/drawing/2014/main" id="{DFBF8DF6-3FF8-2A42-A366-EA4F4B4E11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276483" y="3286168"/>
            <a:ext cx="8242" cy="2370497"/>
          </a:xfrm>
          <a:custGeom>
            <a:avLst/>
            <a:gdLst>
              <a:gd name="T0" fmla="*/ 0 w 12"/>
              <a:gd name="T1" fmla="*/ 3805 h 3806"/>
              <a:gd name="T2" fmla="*/ 11 w 12"/>
              <a:gd name="T3" fmla="*/ 3805 h 3806"/>
              <a:gd name="T4" fmla="*/ 11 w 12"/>
              <a:gd name="T5" fmla="*/ 0 h 3806"/>
              <a:gd name="T6" fmla="*/ 0 w 12"/>
              <a:gd name="T7" fmla="*/ 0 h 3806"/>
              <a:gd name="T8" fmla="*/ 0 w 12"/>
              <a:gd name="T9" fmla="*/ 3805 h 38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" h="3806">
                <a:moveTo>
                  <a:pt x="0" y="3805"/>
                </a:moveTo>
                <a:lnTo>
                  <a:pt x="11" y="3805"/>
                </a:lnTo>
                <a:lnTo>
                  <a:pt x="11" y="0"/>
                </a:lnTo>
                <a:lnTo>
                  <a:pt x="0" y="0"/>
                </a:lnTo>
                <a:lnTo>
                  <a:pt x="0" y="3805"/>
                </a:lnTo>
              </a:path>
            </a:pathLst>
          </a:custGeom>
          <a:solidFill>
            <a:schemeClr val="tx1">
              <a:lumMod val="40000"/>
              <a:lumOff val="6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34" name="Freeform 354">
            <a:extLst>
              <a:ext uri="{FF2B5EF4-FFF2-40B4-BE49-F238E27FC236}">
                <a16:creationId xmlns:a16="http://schemas.microsoft.com/office/drawing/2014/main" id="{61D6726C-7A15-A44F-914F-28ECE253C6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96599" y="3538872"/>
            <a:ext cx="607044" cy="607046"/>
          </a:xfrm>
          <a:custGeom>
            <a:avLst/>
            <a:gdLst>
              <a:gd name="T0" fmla="*/ 199 w 973"/>
              <a:gd name="T1" fmla="*/ 531 h 974"/>
              <a:gd name="T2" fmla="*/ 640 w 973"/>
              <a:gd name="T3" fmla="*/ 531 h 974"/>
              <a:gd name="T4" fmla="*/ 640 w 973"/>
              <a:gd name="T5" fmla="*/ 531 h 974"/>
              <a:gd name="T6" fmla="*/ 662 w 973"/>
              <a:gd name="T7" fmla="*/ 509 h 974"/>
              <a:gd name="T8" fmla="*/ 662 w 973"/>
              <a:gd name="T9" fmla="*/ 509 h 974"/>
              <a:gd name="T10" fmla="*/ 640 w 973"/>
              <a:gd name="T11" fmla="*/ 487 h 974"/>
              <a:gd name="T12" fmla="*/ 199 w 973"/>
              <a:gd name="T13" fmla="*/ 487 h 974"/>
              <a:gd name="T14" fmla="*/ 199 w 973"/>
              <a:gd name="T15" fmla="*/ 487 h 974"/>
              <a:gd name="T16" fmla="*/ 177 w 973"/>
              <a:gd name="T17" fmla="*/ 509 h 974"/>
              <a:gd name="T18" fmla="*/ 177 w 973"/>
              <a:gd name="T19" fmla="*/ 509 h 974"/>
              <a:gd name="T20" fmla="*/ 199 w 973"/>
              <a:gd name="T21" fmla="*/ 531 h 974"/>
              <a:gd name="T22" fmla="*/ 199 w 973"/>
              <a:gd name="T23" fmla="*/ 398 h 974"/>
              <a:gd name="T24" fmla="*/ 772 w 973"/>
              <a:gd name="T25" fmla="*/ 398 h 974"/>
              <a:gd name="T26" fmla="*/ 772 w 973"/>
              <a:gd name="T27" fmla="*/ 398 h 974"/>
              <a:gd name="T28" fmla="*/ 795 w 973"/>
              <a:gd name="T29" fmla="*/ 376 h 974"/>
              <a:gd name="T30" fmla="*/ 795 w 973"/>
              <a:gd name="T31" fmla="*/ 376 h 974"/>
              <a:gd name="T32" fmla="*/ 772 w 973"/>
              <a:gd name="T33" fmla="*/ 354 h 974"/>
              <a:gd name="T34" fmla="*/ 199 w 973"/>
              <a:gd name="T35" fmla="*/ 354 h 974"/>
              <a:gd name="T36" fmla="*/ 199 w 973"/>
              <a:gd name="T37" fmla="*/ 354 h 974"/>
              <a:gd name="T38" fmla="*/ 177 w 973"/>
              <a:gd name="T39" fmla="*/ 376 h 974"/>
              <a:gd name="T40" fmla="*/ 177 w 973"/>
              <a:gd name="T41" fmla="*/ 376 h 974"/>
              <a:gd name="T42" fmla="*/ 199 w 973"/>
              <a:gd name="T43" fmla="*/ 398 h 974"/>
              <a:gd name="T44" fmla="*/ 199 w 973"/>
              <a:gd name="T45" fmla="*/ 265 h 974"/>
              <a:gd name="T46" fmla="*/ 464 w 973"/>
              <a:gd name="T47" fmla="*/ 265 h 974"/>
              <a:gd name="T48" fmla="*/ 464 w 973"/>
              <a:gd name="T49" fmla="*/ 265 h 974"/>
              <a:gd name="T50" fmla="*/ 486 w 973"/>
              <a:gd name="T51" fmla="*/ 244 h 974"/>
              <a:gd name="T52" fmla="*/ 486 w 973"/>
              <a:gd name="T53" fmla="*/ 244 h 974"/>
              <a:gd name="T54" fmla="*/ 464 w 973"/>
              <a:gd name="T55" fmla="*/ 221 h 974"/>
              <a:gd name="T56" fmla="*/ 199 w 973"/>
              <a:gd name="T57" fmla="*/ 221 h 974"/>
              <a:gd name="T58" fmla="*/ 199 w 973"/>
              <a:gd name="T59" fmla="*/ 221 h 974"/>
              <a:gd name="T60" fmla="*/ 177 w 973"/>
              <a:gd name="T61" fmla="*/ 244 h 974"/>
              <a:gd name="T62" fmla="*/ 177 w 973"/>
              <a:gd name="T63" fmla="*/ 244 h 974"/>
              <a:gd name="T64" fmla="*/ 199 w 973"/>
              <a:gd name="T65" fmla="*/ 265 h 974"/>
              <a:gd name="T66" fmla="*/ 928 w 973"/>
              <a:gd name="T67" fmla="*/ 929 h 974"/>
              <a:gd name="T68" fmla="*/ 265 w 973"/>
              <a:gd name="T69" fmla="*/ 929 h 974"/>
              <a:gd name="T70" fmla="*/ 265 w 973"/>
              <a:gd name="T71" fmla="*/ 730 h 974"/>
              <a:gd name="T72" fmla="*/ 265 w 973"/>
              <a:gd name="T73" fmla="*/ 730 h 974"/>
              <a:gd name="T74" fmla="*/ 243 w 973"/>
              <a:gd name="T75" fmla="*/ 708 h 974"/>
              <a:gd name="T76" fmla="*/ 44 w 973"/>
              <a:gd name="T77" fmla="*/ 708 h 974"/>
              <a:gd name="T78" fmla="*/ 44 w 973"/>
              <a:gd name="T79" fmla="*/ 44 h 974"/>
              <a:gd name="T80" fmla="*/ 928 w 973"/>
              <a:gd name="T81" fmla="*/ 44 h 974"/>
              <a:gd name="T82" fmla="*/ 928 w 973"/>
              <a:gd name="T83" fmla="*/ 929 h 974"/>
              <a:gd name="T84" fmla="*/ 221 w 973"/>
              <a:gd name="T85" fmla="*/ 907 h 974"/>
              <a:gd name="T86" fmla="*/ 66 w 973"/>
              <a:gd name="T87" fmla="*/ 752 h 974"/>
              <a:gd name="T88" fmla="*/ 221 w 973"/>
              <a:gd name="T89" fmla="*/ 752 h 974"/>
              <a:gd name="T90" fmla="*/ 221 w 973"/>
              <a:gd name="T91" fmla="*/ 907 h 974"/>
              <a:gd name="T92" fmla="*/ 928 w 973"/>
              <a:gd name="T93" fmla="*/ 0 h 974"/>
              <a:gd name="T94" fmla="*/ 44 w 973"/>
              <a:gd name="T95" fmla="*/ 0 h 974"/>
              <a:gd name="T96" fmla="*/ 44 w 973"/>
              <a:gd name="T97" fmla="*/ 0 h 974"/>
              <a:gd name="T98" fmla="*/ 0 w 973"/>
              <a:gd name="T99" fmla="*/ 44 h 974"/>
              <a:gd name="T100" fmla="*/ 0 w 973"/>
              <a:gd name="T101" fmla="*/ 752 h 974"/>
              <a:gd name="T102" fmla="*/ 221 w 973"/>
              <a:gd name="T103" fmla="*/ 973 h 974"/>
              <a:gd name="T104" fmla="*/ 928 w 973"/>
              <a:gd name="T105" fmla="*/ 973 h 974"/>
              <a:gd name="T106" fmla="*/ 928 w 973"/>
              <a:gd name="T107" fmla="*/ 973 h 974"/>
              <a:gd name="T108" fmla="*/ 972 w 973"/>
              <a:gd name="T109" fmla="*/ 929 h 974"/>
              <a:gd name="T110" fmla="*/ 972 w 973"/>
              <a:gd name="T111" fmla="*/ 44 h 974"/>
              <a:gd name="T112" fmla="*/ 972 w 973"/>
              <a:gd name="T113" fmla="*/ 44 h 974"/>
              <a:gd name="T114" fmla="*/ 928 w 973"/>
              <a:gd name="T115" fmla="*/ 0 h 9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973" h="974">
                <a:moveTo>
                  <a:pt x="199" y="531"/>
                </a:moveTo>
                <a:lnTo>
                  <a:pt x="640" y="531"/>
                </a:lnTo>
                <a:lnTo>
                  <a:pt x="640" y="531"/>
                </a:lnTo>
                <a:cubicBezTo>
                  <a:pt x="652" y="531"/>
                  <a:pt x="662" y="521"/>
                  <a:pt x="662" y="509"/>
                </a:cubicBezTo>
                <a:lnTo>
                  <a:pt x="662" y="509"/>
                </a:lnTo>
                <a:cubicBezTo>
                  <a:pt x="662" y="497"/>
                  <a:pt x="652" y="487"/>
                  <a:pt x="640" y="487"/>
                </a:cubicBezTo>
                <a:lnTo>
                  <a:pt x="199" y="487"/>
                </a:lnTo>
                <a:lnTo>
                  <a:pt x="199" y="487"/>
                </a:lnTo>
                <a:cubicBezTo>
                  <a:pt x="186" y="487"/>
                  <a:pt x="177" y="497"/>
                  <a:pt x="177" y="509"/>
                </a:cubicBezTo>
                <a:lnTo>
                  <a:pt x="177" y="509"/>
                </a:lnTo>
                <a:cubicBezTo>
                  <a:pt x="177" y="521"/>
                  <a:pt x="186" y="531"/>
                  <a:pt x="199" y="531"/>
                </a:cubicBezTo>
                <a:close/>
                <a:moveTo>
                  <a:pt x="199" y="398"/>
                </a:moveTo>
                <a:lnTo>
                  <a:pt x="772" y="398"/>
                </a:lnTo>
                <a:lnTo>
                  <a:pt x="772" y="398"/>
                </a:lnTo>
                <a:cubicBezTo>
                  <a:pt x="785" y="398"/>
                  <a:pt x="795" y="388"/>
                  <a:pt x="795" y="376"/>
                </a:cubicBezTo>
                <a:lnTo>
                  <a:pt x="795" y="376"/>
                </a:lnTo>
                <a:cubicBezTo>
                  <a:pt x="795" y="364"/>
                  <a:pt x="785" y="354"/>
                  <a:pt x="772" y="354"/>
                </a:cubicBezTo>
                <a:lnTo>
                  <a:pt x="199" y="354"/>
                </a:lnTo>
                <a:lnTo>
                  <a:pt x="199" y="354"/>
                </a:lnTo>
                <a:cubicBezTo>
                  <a:pt x="186" y="354"/>
                  <a:pt x="177" y="364"/>
                  <a:pt x="177" y="376"/>
                </a:cubicBezTo>
                <a:lnTo>
                  <a:pt x="177" y="376"/>
                </a:lnTo>
                <a:cubicBezTo>
                  <a:pt x="177" y="388"/>
                  <a:pt x="186" y="398"/>
                  <a:pt x="199" y="398"/>
                </a:cubicBezTo>
                <a:close/>
                <a:moveTo>
                  <a:pt x="199" y="265"/>
                </a:moveTo>
                <a:lnTo>
                  <a:pt x="464" y="265"/>
                </a:lnTo>
                <a:lnTo>
                  <a:pt x="464" y="265"/>
                </a:lnTo>
                <a:cubicBezTo>
                  <a:pt x="476" y="265"/>
                  <a:pt x="486" y="256"/>
                  <a:pt x="486" y="244"/>
                </a:cubicBezTo>
                <a:lnTo>
                  <a:pt x="486" y="244"/>
                </a:lnTo>
                <a:cubicBezTo>
                  <a:pt x="486" y="231"/>
                  <a:pt x="476" y="221"/>
                  <a:pt x="464" y="221"/>
                </a:cubicBezTo>
                <a:lnTo>
                  <a:pt x="199" y="221"/>
                </a:lnTo>
                <a:lnTo>
                  <a:pt x="199" y="221"/>
                </a:lnTo>
                <a:cubicBezTo>
                  <a:pt x="186" y="221"/>
                  <a:pt x="177" y="231"/>
                  <a:pt x="177" y="244"/>
                </a:cubicBezTo>
                <a:lnTo>
                  <a:pt x="177" y="244"/>
                </a:lnTo>
                <a:cubicBezTo>
                  <a:pt x="177" y="256"/>
                  <a:pt x="186" y="265"/>
                  <a:pt x="199" y="265"/>
                </a:cubicBezTo>
                <a:close/>
                <a:moveTo>
                  <a:pt x="928" y="929"/>
                </a:moveTo>
                <a:lnTo>
                  <a:pt x="265" y="929"/>
                </a:lnTo>
                <a:lnTo>
                  <a:pt x="265" y="730"/>
                </a:lnTo>
                <a:lnTo>
                  <a:pt x="265" y="730"/>
                </a:lnTo>
                <a:cubicBezTo>
                  <a:pt x="265" y="717"/>
                  <a:pt x="256" y="708"/>
                  <a:pt x="243" y="708"/>
                </a:cubicBezTo>
                <a:lnTo>
                  <a:pt x="44" y="708"/>
                </a:lnTo>
                <a:lnTo>
                  <a:pt x="44" y="44"/>
                </a:lnTo>
                <a:lnTo>
                  <a:pt x="928" y="44"/>
                </a:lnTo>
                <a:lnTo>
                  <a:pt x="928" y="929"/>
                </a:lnTo>
                <a:close/>
                <a:moveTo>
                  <a:pt x="221" y="907"/>
                </a:moveTo>
                <a:lnTo>
                  <a:pt x="66" y="752"/>
                </a:lnTo>
                <a:lnTo>
                  <a:pt x="221" y="752"/>
                </a:lnTo>
                <a:lnTo>
                  <a:pt x="221" y="907"/>
                </a:lnTo>
                <a:close/>
                <a:moveTo>
                  <a:pt x="928" y="0"/>
                </a:moveTo>
                <a:lnTo>
                  <a:pt x="44" y="0"/>
                </a:lnTo>
                <a:lnTo>
                  <a:pt x="44" y="0"/>
                </a:lnTo>
                <a:cubicBezTo>
                  <a:pt x="19" y="0"/>
                  <a:pt x="0" y="20"/>
                  <a:pt x="0" y="44"/>
                </a:cubicBezTo>
                <a:lnTo>
                  <a:pt x="0" y="752"/>
                </a:lnTo>
                <a:lnTo>
                  <a:pt x="221" y="973"/>
                </a:lnTo>
                <a:lnTo>
                  <a:pt x="928" y="973"/>
                </a:lnTo>
                <a:lnTo>
                  <a:pt x="928" y="973"/>
                </a:lnTo>
                <a:cubicBezTo>
                  <a:pt x="952" y="973"/>
                  <a:pt x="972" y="953"/>
                  <a:pt x="972" y="929"/>
                </a:cubicBezTo>
                <a:lnTo>
                  <a:pt x="972" y="44"/>
                </a:lnTo>
                <a:lnTo>
                  <a:pt x="972" y="44"/>
                </a:lnTo>
                <a:cubicBezTo>
                  <a:pt x="972" y="20"/>
                  <a:pt x="952" y="0"/>
                  <a:pt x="928" y="0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  <a:effectLst/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35" name="Freeform 355">
            <a:extLst>
              <a:ext uri="{FF2B5EF4-FFF2-40B4-BE49-F238E27FC236}">
                <a16:creationId xmlns:a16="http://schemas.microsoft.com/office/drawing/2014/main" id="{54ABDD63-6546-8A4A-9E78-634884E86A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20011" y="3538872"/>
            <a:ext cx="607044" cy="607046"/>
          </a:xfrm>
          <a:custGeom>
            <a:avLst/>
            <a:gdLst>
              <a:gd name="T0" fmla="*/ 424 w 974"/>
              <a:gd name="T1" fmla="*/ 580 h 974"/>
              <a:gd name="T2" fmla="*/ 553 w 974"/>
              <a:gd name="T3" fmla="*/ 894 h 974"/>
              <a:gd name="T4" fmla="*/ 854 w 974"/>
              <a:gd name="T5" fmla="*/ 88 h 974"/>
              <a:gd name="T6" fmla="*/ 79 w 974"/>
              <a:gd name="T7" fmla="*/ 420 h 974"/>
              <a:gd name="T8" fmla="*/ 973 w 974"/>
              <a:gd name="T9" fmla="*/ 22 h 974"/>
              <a:gd name="T10" fmla="*/ 951 w 974"/>
              <a:gd name="T11" fmla="*/ 0 h 974"/>
              <a:gd name="T12" fmla="*/ 941 w 974"/>
              <a:gd name="T13" fmla="*/ 3 h 974"/>
              <a:gd name="T14" fmla="*/ 14 w 974"/>
              <a:gd name="T15" fmla="*/ 400 h 974"/>
              <a:gd name="T16" fmla="*/ 12 w 974"/>
              <a:gd name="T17" fmla="*/ 401 h 974"/>
              <a:gd name="T18" fmla="*/ 12 w 974"/>
              <a:gd name="T19" fmla="*/ 401 h 974"/>
              <a:gd name="T20" fmla="*/ 0 w 974"/>
              <a:gd name="T21" fmla="*/ 420 h 974"/>
              <a:gd name="T22" fmla="*/ 16 w 974"/>
              <a:gd name="T23" fmla="*/ 441 h 974"/>
              <a:gd name="T24" fmla="*/ 532 w 974"/>
              <a:gd name="T25" fmla="*/ 957 h 974"/>
              <a:gd name="T26" fmla="*/ 532 w 974"/>
              <a:gd name="T27" fmla="*/ 957 h 974"/>
              <a:gd name="T28" fmla="*/ 553 w 974"/>
              <a:gd name="T29" fmla="*/ 973 h 974"/>
              <a:gd name="T30" fmla="*/ 573 w 974"/>
              <a:gd name="T31" fmla="*/ 961 h 974"/>
              <a:gd name="T32" fmla="*/ 573 w 974"/>
              <a:gd name="T33" fmla="*/ 959 h 974"/>
              <a:gd name="T34" fmla="*/ 971 w 974"/>
              <a:gd name="T35" fmla="*/ 32 h 974"/>
              <a:gd name="T36" fmla="*/ 971 w 974"/>
              <a:gd name="T37" fmla="*/ 32 h 974"/>
              <a:gd name="T38" fmla="*/ 354 w 974"/>
              <a:gd name="T39" fmla="*/ 730 h 974"/>
              <a:gd name="T40" fmla="*/ 338 w 974"/>
              <a:gd name="T41" fmla="*/ 736 h 974"/>
              <a:gd name="T42" fmla="*/ 272 w 974"/>
              <a:gd name="T43" fmla="*/ 803 h 974"/>
              <a:gd name="T44" fmla="*/ 266 w 974"/>
              <a:gd name="T45" fmla="*/ 818 h 974"/>
              <a:gd name="T46" fmla="*/ 288 w 974"/>
              <a:gd name="T47" fmla="*/ 840 h 974"/>
              <a:gd name="T48" fmla="*/ 369 w 974"/>
              <a:gd name="T49" fmla="*/ 768 h 974"/>
              <a:gd name="T50" fmla="*/ 376 w 974"/>
              <a:gd name="T51" fmla="*/ 752 h 974"/>
              <a:gd name="T52" fmla="*/ 354 w 974"/>
              <a:gd name="T53" fmla="*/ 730 h 974"/>
              <a:gd name="T54" fmla="*/ 215 w 974"/>
              <a:gd name="T55" fmla="*/ 657 h 974"/>
              <a:gd name="T56" fmla="*/ 237 w 974"/>
              <a:gd name="T57" fmla="*/ 635 h 974"/>
              <a:gd name="T58" fmla="*/ 243 w 974"/>
              <a:gd name="T59" fmla="*/ 619 h 974"/>
              <a:gd name="T60" fmla="*/ 221 w 974"/>
              <a:gd name="T61" fmla="*/ 597 h 974"/>
              <a:gd name="T62" fmla="*/ 184 w 974"/>
              <a:gd name="T63" fmla="*/ 625 h 974"/>
              <a:gd name="T64" fmla="*/ 177 w 974"/>
              <a:gd name="T65" fmla="*/ 642 h 974"/>
              <a:gd name="T66" fmla="*/ 199 w 974"/>
              <a:gd name="T67" fmla="*/ 664 h 974"/>
              <a:gd name="T68" fmla="*/ 215 w 974"/>
              <a:gd name="T69" fmla="*/ 657 h 974"/>
              <a:gd name="T70" fmla="*/ 354 w 974"/>
              <a:gd name="T71" fmla="*/ 642 h 974"/>
              <a:gd name="T72" fmla="*/ 332 w 974"/>
              <a:gd name="T73" fmla="*/ 619 h 974"/>
              <a:gd name="T74" fmla="*/ 95 w 974"/>
              <a:gd name="T75" fmla="*/ 847 h 974"/>
              <a:gd name="T76" fmla="*/ 88 w 974"/>
              <a:gd name="T77" fmla="*/ 862 h 974"/>
              <a:gd name="T78" fmla="*/ 111 w 974"/>
              <a:gd name="T79" fmla="*/ 885 h 974"/>
              <a:gd name="T80" fmla="*/ 126 w 974"/>
              <a:gd name="T81" fmla="*/ 878 h 974"/>
              <a:gd name="T82" fmla="*/ 348 w 974"/>
              <a:gd name="T83" fmla="*/ 657 h 974"/>
              <a:gd name="T84" fmla="*/ 215 w 974"/>
              <a:gd name="T85" fmla="*/ 657 h 9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974" h="974">
                <a:moveTo>
                  <a:pt x="553" y="894"/>
                </a:moveTo>
                <a:lnTo>
                  <a:pt x="424" y="580"/>
                </a:lnTo>
                <a:lnTo>
                  <a:pt x="885" y="119"/>
                </a:lnTo>
                <a:lnTo>
                  <a:pt x="553" y="894"/>
                </a:lnTo>
                <a:close/>
                <a:moveTo>
                  <a:pt x="79" y="420"/>
                </a:moveTo>
                <a:lnTo>
                  <a:pt x="854" y="88"/>
                </a:lnTo>
                <a:lnTo>
                  <a:pt x="393" y="549"/>
                </a:lnTo>
                <a:lnTo>
                  <a:pt x="79" y="420"/>
                </a:lnTo>
                <a:close/>
                <a:moveTo>
                  <a:pt x="973" y="22"/>
                </a:moveTo>
                <a:lnTo>
                  <a:pt x="973" y="22"/>
                </a:lnTo>
                <a:cubicBezTo>
                  <a:pt x="973" y="10"/>
                  <a:pt x="964" y="0"/>
                  <a:pt x="951" y="0"/>
                </a:cubicBezTo>
                <a:lnTo>
                  <a:pt x="951" y="0"/>
                </a:lnTo>
                <a:cubicBezTo>
                  <a:pt x="948" y="0"/>
                  <a:pt x="944" y="1"/>
                  <a:pt x="941" y="3"/>
                </a:cubicBezTo>
                <a:lnTo>
                  <a:pt x="941" y="3"/>
                </a:lnTo>
                <a:lnTo>
                  <a:pt x="14" y="400"/>
                </a:lnTo>
                <a:lnTo>
                  <a:pt x="14" y="400"/>
                </a:lnTo>
                <a:lnTo>
                  <a:pt x="14" y="400"/>
                </a:lnTo>
                <a:lnTo>
                  <a:pt x="12" y="401"/>
                </a:lnTo>
                <a:lnTo>
                  <a:pt x="12" y="401"/>
                </a:lnTo>
                <a:lnTo>
                  <a:pt x="12" y="401"/>
                </a:lnTo>
                <a:cubicBezTo>
                  <a:pt x="5" y="404"/>
                  <a:pt x="0" y="412"/>
                  <a:pt x="0" y="420"/>
                </a:cubicBezTo>
                <a:lnTo>
                  <a:pt x="0" y="420"/>
                </a:lnTo>
                <a:cubicBezTo>
                  <a:pt x="0" y="430"/>
                  <a:pt x="7" y="439"/>
                  <a:pt x="16" y="441"/>
                </a:cubicBezTo>
                <a:lnTo>
                  <a:pt x="16" y="441"/>
                </a:lnTo>
                <a:lnTo>
                  <a:pt x="381" y="592"/>
                </a:lnTo>
                <a:lnTo>
                  <a:pt x="532" y="957"/>
                </a:lnTo>
                <a:lnTo>
                  <a:pt x="532" y="957"/>
                </a:lnTo>
                <a:lnTo>
                  <a:pt x="532" y="957"/>
                </a:lnTo>
                <a:cubicBezTo>
                  <a:pt x="535" y="966"/>
                  <a:pt x="543" y="973"/>
                  <a:pt x="553" y="973"/>
                </a:cubicBezTo>
                <a:lnTo>
                  <a:pt x="553" y="973"/>
                </a:lnTo>
                <a:cubicBezTo>
                  <a:pt x="562" y="973"/>
                  <a:pt x="569" y="968"/>
                  <a:pt x="573" y="960"/>
                </a:cubicBezTo>
                <a:lnTo>
                  <a:pt x="573" y="961"/>
                </a:lnTo>
                <a:lnTo>
                  <a:pt x="573" y="959"/>
                </a:lnTo>
                <a:lnTo>
                  <a:pt x="573" y="959"/>
                </a:lnTo>
                <a:lnTo>
                  <a:pt x="573" y="959"/>
                </a:lnTo>
                <a:lnTo>
                  <a:pt x="971" y="32"/>
                </a:lnTo>
                <a:lnTo>
                  <a:pt x="971" y="32"/>
                </a:lnTo>
                <a:lnTo>
                  <a:pt x="971" y="32"/>
                </a:lnTo>
                <a:cubicBezTo>
                  <a:pt x="972" y="29"/>
                  <a:pt x="973" y="26"/>
                  <a:pt x="973" y="22"/>
                </a:cubicBezTo>
                <a:lnTo>
                  <a:pt x="354" y="730"/>
                </a:lnTo>
                <a:lnTo>
                  <a:pt x="354" y="730"/>
                </a:lnTo>
                <a:cubicBezTo>
                  <a:pt x="348" y="730"/>
                  <a:pt x="342" y="732"/>
                  <a:pt x="338" y="736"/>
                </a:cubicBezTo>
                <a:lnTo>
                  <a:pt x="272" y="803"/>
                </a:lnTo>
                <a:lnTo>
                  <a:pt x="272" y="803"/>
                </a:lnTo>
                <a:cubicBezTo>
                  <a:pt x="268" y="807"/>
                  <a:pt x="266" y="812"/>
                  <a:pt x="266" y="818"/>
                </a:cubicBezTo>
                <a:lnTo>
                  <a:pt x="266" y="818"/>
                </a:lnTo>
                <a:cubicBezTo>
                  <a:pt x="266" y="831"/>
                  <a:pt x="275" y="840"/>
                  <a:pt x="288" y="840"/>
                </a:cubicBezTo>
                <a:lnTo>
                  <a:pt x="288" y="840"/>
                </a:lnTo>
                <a:cubicBezTo>
                  <a:pt x="294" y="840"/>
                  <a:pt x="299" y="838"/>
                  <a:pt x="303" y="834"/>
                </a:cubicBezTo>
                <a:lnTo>
                  <a:pt x="369" y="768"/>
                </a:lnTo>
                <a:lnTo>
                  <a:pt x="369" y="768"/>
                </a:lnTo>
                <a:cubicBezTo>
                  <a:pt x="373" y="764"/>
                  <a:pt x="376" y="758"/>
                  <a:pt x="376" y="752"/>
                </a:cubicBezTo>
                <a:lnTo>
                  <a:pt x="376" y="752"/>
                </a:lnTo>
                <a:cubicBezTo>
                  <a:pt x="376" y="740"/>
                  <a:pt x="366" y="730"/>
                  <a:pt x="354" y="730"/>
                </a:cubicBezTo>
                <a:lnTo>
                  <a:pt x="973" y="22"/>
                </a:lnTo>
                <a:close/>
                <a:moveTo>
                  <a:pt x="215" y="657"/>
                </a:moveTo>
                <a:lnTo>
                  <a:pt x="237" y="635"/>
                </a:lnTo>
                <a:lnTo>
                  <a:pt x="237" y="635"/>
                </a:lnTo>
                <a:cubicBezTo>
                  <a:pt x="241" y="631"/>
                  <a:pt x="243" y="625"/>
                  <a:pt x="243" y="619"/>
                </a:cubicBezTo>
                <a:lnTo>
                  <a:pt x="243" y="619"/>
                </a:lnTo>
                <a:cubicBezTo>
                  <a:pt x="243" y="607"/>
                  <a:pt x="233" y="597"/>
                  <a:pt x="221" y="597"/>
                </a:cubicBezTo>
                <a:lnTo>
                  <a:pt x="221" y="597"/>
                </a:lnTo>
                <a:cubicBezTo>
                  <a:pt x="215" y="597"/>
                  <a:pt x="209" y="600"/>
                  <a:pt x="206" y="604"/>
                </a:cubicBezTo>
                <a:lnTo>
                  <a:pt x="184" y="625"/>
                </a:lnTo>
                <a:lnTo>
                  <a:pt x="184" y="625"/>
                </a:lnTo>
                <a:cubicBezTo>
                  <a:pt x="179" y="630"/>
                  <a:pt x="177" y="635"/>
                  <a:pt x="177" y="642"/>
                </a:cubicBezTo>
                <a:lnTo>
                  <a:pt x="177" y="642"/>
                </a:lnTo>
                <a:cubicBezTo>
                  <a:pt x="177" y="654"/>
                  <a:pt x="187" y="664"/>
                  <a:pt x="199" y="664"/>
                </a:cubicBezTo>
                <a:lnTo>
                  <a:pt x="199" y="664"/>
                </a:lnTo>
                <a:cubicBezTo>
                  <a:pt x="205" y="664"/>
                  <a:pt x="211" y="661"/>
                  <a:pt x="215" y="657"/>
                </a:cubicBezTo>
                <a:lnTo>
                  <a:pt x="354" y="642"/>
                </a:lnTo>
                <a:lnTo>
                  <a:pt x="354" y="642"/>
                </a:lnTo>
                <a:cubicBezTo>
                  <a:pt x="354" y="629"/>
                  <a:pt x="344" y="619"/>
                  <a:pt x="332" y="619"/>
                </a:cubicBezTo>
                <a:lnTo>
                  <a:pt x="332" y="619"/>
                </a:lnTo>
                <a:cubicBezTo>
                  <a:pt x="326" y="619"/>
                  <a:pt x="320" y="622"/>
                  <a:pt x="316" y="625"/>
                </a:cubicBezTo>
                <a:lnTo>
                  <a:pt x="95" y="847"/>
                </a:lnTo>
                <a:lnTo>
                  <a:pt x="95" y="847"/>
                </a:lnTo>
                <a:cubicBezTo>
                  <a:pt x="91" y="851"/>
                  <a:pt x="88" y="856"/>
                  <a:pt x="88" y="862"/>
                </a:cubicBezTo>
                <a:lnTo>
                  <a:pt x="88" y="862"/>
                </a:lnTo>
                <a:cubicBezTo>
                  <a:pt x="88" y="875"/>
                  <a:pt x="99" y="885"/>
                  <a:pt x="111" y="885"/>
                </a:cubicBezTo>
                <a:lnTo>
                  <a:pt x="111" y="885"/>
                </a:lnTo>
                <a:cubicBezTo>
                  <a:pt x="117" y="885"/>
                  <a:pt x="122" y="882"/>
                  <a:pt x="126" y="878"/>
                </a:cubicBezTo>
                <a:lnTo>
                  <a:pt x="348" y="657"/>
                </a:lnTo>
                <a:lnTo>
                  <a:pt x="348" y="657"/>
                </a:lnTo>
                <a:cubicBezTo>
                  <a:pt x="351" y="653"/>
                  <a:pt x="354" y="648"/>
                  <a:pt x="354" y="642"/>
                </a:cubicBezTo>
                <a:lnTo>
                  <a:pt x="215" y="657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  <a:effectLst/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36" name="Freeform 356">
            <a:extLst>
              <a:ext uri="{FF2B5EF4-FFF2-40B4-BE49-F238E27FC236}">
                <a16:creationId xmlns:a16="http://schemas.microsoft.com/office/drawing/2014/main" id="{B51D4F5D-94D8-D440-8F51-C69BB4E2F5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2199" y="3538872"/>
            <a:ext cx="607044" cy="607046"/>
          </a:xfrm>
          <a:custGeom>
            <a:avLst/>
            <a:gdLst>
              <a:gd name="T0" fmla="*/ 309 w 974"/>
              <a:gd name="T1" fmla="*/ 487 h 974"/>
              <a:gd name="T2" fmla="*/ 663 w 974"/>
              <a:gd name="T3" fmla="*/ 487 h 974"/>
              <a:gd name="T4" fmla="*/ 264 w 974"/>
              <a:gd name="T5" fmla="*/ 487 h 974"/>
              <a:gd name="T6" fmla="*/ 707 w 974"/>
              <a:gd name="T7" fmla="*/ 487 h 974"/>
              <a:gd name="T8" fmla="*/ 928 w 974"/>
              <a:gd name="T9" fmla="*/ 541 h 974"/>
              <a:gd name="T10" fmla="*/ 850 w 974"/>
              <a:gd name="T11" fmla="*/ 584 h 974"/>
              <a:gd name="T12" fmla="*/ 813 w 974"/>
              <a:gd name="T13" fmla="*/ 721 h 974"/>
              <a:gd name="T14" fmla="*/ 760 w 974"/>
              <a:gd name="T15" fmla="*/ 838 h 974"/>
              <a:gd name="T16" fmla="*/ 696 w 974"/>
              <a:gd name="T17" fmla="*/ 807 h 974"/>
              <a:gd name="T18" fmla="*/ 584 w 974"/>
              <a:gd name="T19" fmla="*/ 851 h 974"/>
              <a:gd name="T20" fmla="*/ 540 w 974"/>
              <a:gd name="T21" fmla="*/ 929 h 974"/>
              <a:gd name="T22" fmla="*/ 388 w 974"/>
              <a:gd name="T23" fmla="*/ 851 h 974"/>
              <a:gd name="T24" fmla="*/ 275 w 974"/>
              <a:gd name="T25" fmla="*/ 807 h 974"/>
              <a:gd name="T26" fmla="*/ 212 w 974"/>
              <a:gd name="T27" fmla="*/ 838 h 974"/>
              <a:gd name="T28" fmla="*/ 159 w 974"/>
              <a:gd name="T29" fmla="*/ 720 h 974"/>
              <a:gd name="T30" fmla="*/ 121 w 974"/>
              <a:gd name="T31" fmla="*/ 584 h 974"/>
              <a:gd name="T32" fmla="*/ 44 w 974"/>
              <a:gd name="T33" fmla="*/ 541 h 974"/>
              <a:gd name="T34" fmla="*/ 121 w 974"/>
              <a:gd name="T35" fmla="*/ 389 h 974"/>
              <a:gd name="T36" fmla="*/ 159 w 974"/>
              <a:gd name="T37" fmla="*/ 253 h 974"/>
              <a:gd name="T38" fmla="*/ 212 w 974"/>
              <a:gd name="T39" fmla="*/ 135 h 974"/>
              <a:gd name="T40" fmla="*/ 275 w 974"/>
              <a:gd name="T41" fmla="*/ 166 h 974"/>
              <a:gd name="T42" fmla="*/ 388 w 974"/>
              <a:gd name="T43" fmla="*/ 122 h 974"/>
              <a:gd name="T44" fmla="*/ 540 w 974"/>
              <a:gd name="T45" fmla="*/ 44 h 974"/>
              <a:gd name="T46" fmla="*/ 584 w 974"/>
              <a:gd name="T47" fmla="*/ 122 h 974"/>
              <a:gd name="T48" fmla="*/ 696 w 974"/>
              <a:gd name="T49" fmla="*/ 166 h 974"/>
              <a:gd name="T50" fmla="*/ 837 w 974"/>
              <a:gd name="T51" fmla="*/ 212 h 974"/>
              <a:gd name="T52" fmla="*/ 813 w 974"/>
              <a:gd name="T53" fmla="*/ 253 h 974"/>
              <a:gd name="T54" fmla="*/ 850 w 974"/>
              <a:gd name="T55" fmla="*/ 389 h 974"/>
              <a:gd name="T56" fmla="*/ 940 w 974"/>
              <a:gd name="T57" fmla="*/ 389 h 974"/>
              <a:gd name="T58" fmla="*/ 876 w 974"/>
              <a:gd name="T59" fmla="*/ 234 h 974"/>
              <a:gd name="T60" fmla="*/ 784 w 974"/>
              <a:gd name="T61" fmla="*/ 97 h 974"/>
              <a:gd name="T62" fmla="*/ 696 w 974"/>
              <a:gd name="T63" fmla="*/ 122 h 974"/>
              <a:gd name="T64" fmla="*/ 583 w 974"/>
              <a:gd name="T65" fmla="*/ 32 h 974"/>
              <a:gd name="T66" fmla="*/ 389 w 974"/>
              <a:gd name="T67" fmla="*/ 32 h 974"/>
              <a:gd name="T68" fmla="*/ 234 w 974"/>
              <a:gd name="T69" fmla="*/ 97 h 974"/>
              <a:gd name="T70" fmla="*/ 188 w 974"/>
              <a:gd name="T71" fmla="*/ 97 h 974"/>
              <a:gd name="T72" fmla="*/ 121 w 974"/>
              <a:gd name="T73" fmla="*/ 276 h 974"/>
              <a:gd name="T74" fmla="*/ 32 w 974"/>
              <a:gd name="T75" fmla="*/ 389 h 974"/>
              <a:gd name="T76" fmla="*/ 32 w 974"/>
              <a:gd name="T77" fmla="*/ 584 h 974"/>
              <a:gd name="T78" fmla="*/ 96 w 974"/>
              <a:gd name="T79" fmla="*/ 739 h 974"/>
              <a:gd name="T80" fmla="*/ 188 w 974"/>
              <a:gd name="T81" fmla="*/ 876 h 974"/>
              <a:gd name="T82" fmla="*/ 275 w 974"/>
              <a:gd name="T83" fmla="*/ 851 h 974"/>
              <a:gd name="T84" fmla="*/ 389 w 974"/>
              <a:gd name="T85" fmla="*/ 941 h 974"/>
              <a:gd name="T86" fmla="*/ 583 w 974"/>
              <a:gd name="T87" fmla="*/ 941 h 974"/>
              <a:gd name="T88" fmla="*/ 738 w 974"/>
              <a:gd name="T89" fmla="*/ 876 h 974"/>
              <a:gd name="T90" fmla="*/ 784 w 974"/>
              <a:gd name="T91" fmla="*/ 876 h 974"/>
              <a:gd name="T92" fmla="*/ 851 w 974"/>
              <a:gd name="T93" fmla="*/ 697 h 974"/>
              <a:gd name="T94" fmla="*/ 940 w 974"/>
              <a:gd name="T95" fmla="*/ 584 h 974"/>
              <a:gd name="T96" fmla="*/ 940 w 974"/>
              <a:gd name="T97" fmla="*/ 389 h 9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974" h="974">
                <a:moveTo>
                  <a:pt x="486" y="664"/>
                </a:moveTo>
                <a:lnTo>
                  <a:pt x="486" y="664"/>
                </a:lnTo>
                <a:cubicBezTo>
                  <a:pt x="388" y="664"/>
                  <a:pt x="309" y="584"/>
                  <a:pt x="309" y="487"/>
                </a:cubicBezTo>
                <a:lnTo>
                  <a:pt x="309" y="487"/>
                </a:lnTo>
                <a:cubicBezTo>
                  <a:pt x="309" y="389"/>
                  <a:pt x="388" y="309"/>
                  <a:pt x="486" y="309"/>
                </a:cubicBezTo>
                <a:lnTo>
                  <a:pt x="486" y="309"/>
                </a:lnTo>
                <a:cubicBezTo>
                  <a:pt x="584" y="309"/>
                  <a:pt x="663" y="389"/>
                  <a:pt x="663" y="487"/>
                </a:cubicBezTo>
                <a:lnTo>
                  <a:pt x="663" y="487"/>
                </a:lnTo>
                <a:cubicBezTo>
                  <a:pt x="663" y="584"/>
                  <a:pt x="584" y="664"/>
                  <a:pt x="486" y="664"/>
                </a:cubicBezTo>
                <a:close/>
                <a:moveTo>
                  <a:pt x="486" y="265"/>
                </a:moveTo>
                <a:lnTo>
                  <a:pt x="486" y="265"/>
                </a:lnTo>
                <a:cubicBezTo>
                  <a:pt x="363" y="265"/>
                  <a:pt x="264" y="365"/>
                  <a:pt x="264" y="487"/>
                </a:cubicBezTo>
                <a:lnTo>
                  <a:pt x="264" y="487"/>
                </a:lnTo>
                <a:cubicBezTo>
                  <a:pt x="264" y="608"/>
                  <a:pt x="363" y="708"/>
                  <a:pt x="486" y="708"/>
                </a:cubicBezTo>
                <a:lnTo>
                  <a:pt x="486" y="708"/>
                </a:lnTo>
                <a:cubicBezTo>
                  <a:pt x="608" y="708"/>
                  <a:pt x="707" y="608"/>
                  <a:pt x="707" y="487"/>
                </a:cubicBezTo>
                <a:lnTo>
                  <a:pt x="707" y="487"/>
                </a:lnTo>
                <a:cubicBezTo>
                  <a:pt x="707" y="365"/>
                  <a:pt x="608" y="265"/>
                  <a:pt x="486" y="265"/>
                </a:cubicBezTo>
                <a:close/>
                <a:moveTo>
                  <a:pt x="928" y="541"/>
                </a:moveTo>
                <a:lnTo>
                  <a:pt x="928" y="541"/>
                </a:lnTo>
                <a:lnTo>
                  <a:pt x="928" y="541"/>
                </a:lnTo>
                <a:lnTo>
                  <a:pt x="882" y="553"/>
                </a:lnTo>
                <a:lnTo>
                  <a:pt x="882" y="553"/>
                </a:lnTo>
                <a:cubicBezTo>
                  <a:pt x="867" y="556"/>
                  <a:pt x="855" y="569"/>
                  <a:pt x="850" y="584"/>
                </a:cubicBezTo>
                <a:lnTo>
                  <a:pt x="850" y="584"/>
                </a:lnTo>
                <a:cubicBezTo>
                  <a:pt x="842" y="616"/>
                  <a:pt x="829" y="646"/>
                  <a:pt x="812" y="675"/>
                </a:cubicBezTo>
                <a:lnTo>
                  <a:pt x="812" y="675"/>
                </a:lnTo>
                <a:cubicBezTo>
                  <a:pt x="804" y="689"/>
                  <a:pt x="804" y="706"/>
                  <a:pt x="813" y="721"/>
                </a:cubicBezTo>
                <a:lnTo>
                  <a:pt x="837" y="761"/>
                </a:lnTo>
                <a:lnTo>
                  <a:pt x="760" y="838"/>
                </a:lnTo>
                <a:lnTo>
                  <a:pt x="760" y="838"/>
                </a:lnTo>
                <a:lnTo>
                  <a:pt x="760" y="838"/>
                </a:lnTo>
                <a:lnTo>
                  <a:pt x="719" y="813"/>
                </a:lnTo>
                <a:lnTo>
                  <a:pt x="719" y="813"/>
                </a:lnTo>
                <a:cubicBezTo>
                  <a:pt x="712" y="809"/>
                  <a:pt x="704" y="807"/>
                  <a:pt x="696" y="807"/>
                </a:cubicBezTo>
                <a:lnTo>
                  <a:pt x="696" y="807"/>
                </a:lnTo>
                <a:cubicBezTo>
                  <a:pt x="689" y="807"/>
                  <a:pt x="681" y="809"/>
                  <a:pt x="674" y="813"/>
                </a:cubicBezTo>
                <a:lnTo>
                  <a:pt x="674" y="813"/>
                </a:lnTo>
                <a:cubicBezTo>
                  <a:pt x="645" y="830"/>
                  <a:pt x="615" y="842"/>
                  <a:pt x="584" y="851"/>
                </a:cubicBezTo>
                <a:lnTo>
                  <a:pt x="584" y="851"/>
                </a:lnTo>
                <a:cubicBezTo>
                  <a:pt x="568" y="855"/>
                  <a:pt x="556" y="867"/>
                  <a:pt x="552" y="882"/>
                </a:cubicBezTo>
                <a:lnTo>
                  <a:pt x="541" y="928"/>
                </a:lnTo>
                <a:lnTo>
                  <a:pt x="541" y="928"/>
                </a:lnTo>
                <a:cubicBezTo>
                  <a:pt x="541" y="928"/>
                  <a:pt x="541" y="929"/>
                  <a:pt x="540" y="929"/>
                </a:cubicBezTo>
                <a:lnTo>
                  <a:pt x="431" y="929"/>
                </a:lnTo>
                <a:lnTo>
                  <a:pt x="420" y="882"/>
                </a:lnTo>
                <a:lnTo>
                  <a:pt x="420" y="882"/>
                </a:lnTo>
                <a:cubicBezTo>
                  <a:pt x="415" y="867"/>
                  <a:pt x="404" y="855"/>
                  <a:pt x="388" y="851"/>
                </a:cubicBezTo>
                <a:lnTo>
                  <a:pt x="388" y="851"/>
                </a:lnTo>
                <a:cubicBezTo>
                  <a:pt x="357" y="842"/>
                  <a:pt x="326" y="830"/>
                  <a:pt x="297" y="813"/>
                </a:cubicBezTo>
                <a:lnTo>
                  <a:pt x="297" y="813"/>
                </a:lnTo>
                <a:cubicBezTo>
                  <a:pt x="291" y="809"/>
                  <a:pt x="283" y="807"/>
                  <a:pt x="275" y="807"/>
                </a:cubicBezTo>
                <a:lnTo>
                  <a:pt x="275" y="807"/>
                </a:lnTo>
                <a:cubicBezTo>
                  <a:pt x="268" y="807"/>
                  <a:pt x="259" y="809"/>
                  <a:pt x="253" y="813"/>
                </a:cubicBezTo>
                <a:lnTo>
                  <a:pt x="212" y="838"/>
                </a:lnTo>
                <a:lnTo>
                  <a:pt x="212" y="838"/>
                </a:lnTo>
                <a:lnTo>
                  <a:pt x="212" y="838"/>
                </a:lnTo>
                <a:lnTo>
                  <a:pt x="135" y="761"/>
                </a:lnTo>
                <a:lnTo>
                  <a:pt x="159" y="720"/>
                </a:lnTo>
                <a:lnTo>
                  <a:pt x="159" y="720"/>
                </a:lnTo>
                <a:cubicBezTo>
                  <a:pt x="167" y="706"/>
                  <a:pt x="167" y="689"/>
                  <a:pt x="159" y="675"/>
                </a:cubicBezTo>
                <a:lnTo>
                  <a:pt x="159" y="675"/>
                </a:lnTo>
                <a:cubicBezTo>
                  <a:pt x="143" y="646"/>
                  <a:pt x="130" y="616"/>
                  <a:pt x="121" y="584"/>
                </a:cubicBezTo>
                <a:lnTo>
                  <a:pt x="121" y="584"/>
                </a:lnTo>
                <a:cubicBezTo>
                  <a:pt x="117" y="569"/>
                  <a:pt x="105" y="556"/>
                  <a:pt x="90" y="553"/>
                </a:cubicBezTo>
                <a:lnTo>
                  <a:pt x="44" y="541"/>
                </a:lnTo>
                <a:lnTo>
                  <a:pt x="44" y="541"/>
                </a:lnTo>
                <a:lnTo>
                  <a:pt x="44" y="541"/>
                </a:lnTo>
                <a:lnTo>
                  <a:pt x="44" y="432"/>
                </a:lnTo>
                <a:lnTo>
                  <a:pt x="90" y="421"/>
                </a:lnTo>
                <a:lnTo>
                  <a:pt x="90" y="421"/>
                </a:lnTo>
                <a:cubicBezTo>
                  <a:pt x="105" y="417"/>
                  <a:pt x="117" y="405"/>
                  <a:pt x="121" y="389"/>
                </a:cubicBezTo>
                <a:lnTo>
                  <a:pt x="121" y="389"/>
                </a:lnTo>
                <a:cubicBezTo>
                  <a:pt x="130" y="357"/>
                  <a:pt x="143" y="326"/>
                  <a:pt x="159" y="298"/>
                </a:cubicBezTo>
                <a:lnTo>
                  <a:pt x="159" y="298"/>
                </a:lnTo>
                <a:cubicBezTo>
                  <a:pt x="167" y="284"/>
                  <a:pt x="167" y="267"/>
                  <a:pt x="159" y="253"/>
                </a:cubicBezTo>
                <a:lnTo>
                  <a:pt x="135" y="213"/>
                </a:lnTo>
                <a:lnTo>
                  <a:pt x="135" y="213"/>
                </a:lnTo>
                <a:cubicBezTo>
                  <a:pt x="135" y="213"/>
                  <a:pt x="135" y="213"/>
                  <a:pt x="135" y="212"/>
                </a:cubicBezTo>
                <a:lnTo>
                  <a:pt x="212" y="135"/>
                </a:lnTo>
                <a:lnTo>
                  <a:pt x="253" y="160"/>
                </a:lnTo>
                <a:lnTo>
                  <a:pt x="253" y="160"/>
                </a:lnTo>
                <a:cubicBezTo>
                  <a:pt x="259" y="164"/>
                  <a:pt x="268" y="166"/>
                  <a:pt x="275" y="166"/>
                </a:cubicBezTo>
                <a:lnTo>
                  <a:pt x="275" y="166"/>
                </a:lnTo>
                <a:cubicBezTo>
                  <a:pt x="283" y="166"/>
                  <a:pt x="291" y="164"/>
                  <a:pt x="297" y="160"/>
                </a:cubicBezTo>
                <a:lnTo>
                  <a:pt x="297" y="160"/>
                </a:lnTo>
                <a:cubicBezTo>
                  <a:pt x="326" y="144"/>
                  <a:pt x="357" y="131"/>
                  <a:pt x="388" y="122"/>
                </a:cubicBezTo>
                <a:lnTo>
                  <a:pt x="388" y="122"/>
                </a:lnTo>
                <a:cubicBezTo>
                  <a:pt x="404" y="118"/>
                  <a:pt x="415" y="106"/>
                  <a:pt x="420" y="90"/>
                </a:cubicBezTo>
                <a:lnTo>
                  <a:pt x="431" y="44"/>
                </a:lnTo>
                <a:lnTo>
                  <a:pt x="540" y="44"/>
                </a:lnTo>
                <a:lnTo>
                  <a:pt x="540" y="44"/>
                </a:lnTo>
                <a:cubicBezTo>
                  <a:pt x="541" y="45"/>
                  <a:pt x="541" y="45"/>
                  <a:pt x="541" y="45"/>
                </a:cubicBezTo>
                <a:lnTo>
                  <a:pt x="552" y="90"/>
                </a:lnTo>
                <a:lnTo>
                  <a:pt x="552" y="90"/>
                </a:lnTo>
                <a:cubicBezTo>
                  <a:pt x="556" y="106"/>
                  <a:pt x="568" y="118"/>
                  <a:pt x="584" y="122"/>
                </a:cubicBezTo>
                <a:lnTo>
                  <a:pt x="584" y="122"/>
                </a:lnTo>
                <a:cubicBezTo>
                  <a:pt x="615" y="131"/>
                  <a:pt x="645" y="144"/>
                  <a:pt x="674" y="160"/>
                </a:cubicBezTo>
                <a:lnTo>
                  <a:pt x="674" y="160"/>
                </a:lnTo>
                <a:cubicBezTo>
                  <a:pt x="681" y="164"/>
                  <a:pt x="689" y="166"/>
                  <a:pt x="696" y="166"/>
                </a:cubicBezTo>
                <a:lnTo>
                  <a:pt x="696" y="166"/>
                </a:lnTo>
                <a:cubicBezTo>
                  <a:pt x="704" y="166"/>
                  <a:pt x="712" y="164"/>
                  <a:pt x="719" y="160"/>
                </a:cubicBezTo>
                <a:lnTo>
                  <a:pt x="760" y="135"/>
                </a:lnTo>
                <a:lnTo>
                  <a:pt x="837" y="212"/>
                </a:lnTo>
                <a:lnTo>
                  <a:pt x="837" y="212"/>
                </a:lnTo>
                <a:cubicBezTo>
                  <a:pt x="837" y="213"/>
                  <a:pt x="837" y="213"/>
                  <a:pt x="837" y="213"/>
                </a:cubicBezTo>
                <a:lnTo>
                  <a:pt x="813" y="253"/>
                </a:lnTo>
                <a:lnTo>
                  <a:pt x="813" y="253"/>
                </a:lnTo>
                <a:cubicBezTo>
                  <a:pt x="804" y="267"/>
                  <a:pt x="804" y="284"/>
                  <a:pt x="812" y="298"/>
                </a:cubicBezTo>
                <a:lnTo>
                  <a:pt x="812" y="298"/>
                </a:lnTo>
                <a:cubicBezTo>
                  <a:pt x="829" y="326"/>
                  <a:pt x="842" y="357"/>
                  <a:pt x="850" y="389"/>
                </a:cubicBezTo>
                <a:lnTo>
                  <a:pt x="850" y="389"/>
                </a:lnTo>
                <a:cubicBezTo>
                  <a:pt x="855" y="405"/>
                  <a:pt x="867" y="417"/>
                  <a:pt x="882" y="421"/>
                </a:cubicBezTo>
                <a:lnTo>
                  <a:pt x="928" y="432"/>
                </a:lnTo>
                <a:lnTo>
                  <a:pt x="928" y="541"/>
                </a:lnTo>
                <a:close/>
                <a:moveTo>
                  <a:pt x="940" y="389"/>
                </a:moveTo>
                <a:lnTo>
                  <a:pt x="893" y="377"/>
                </a:lnTo>
                <a:lnTo>
                  <a:pt x="893" y="377"/>
                </a:lnTo>
                <a:cubicBezTo>
                  <a:pt x="883" y="341"/>
                  <a:pt x="869" y="308"/>
                  <a:pt x="851" y="276"/>
                </a:cubicBezTo>
                <a:lnTo>
                  <a:pt x="876" y="234"/>
                </a:lnTo>
                <a:lnTo>
                  <a:pt x="876" y="234"/>
                </a:lnTo>
                <a:cubicBezTo>
                  <a:pt x="883" y="220"/>
                  <a:pt x="888" y="201"/>
                  <a:pt x="876" y="188"/>
                </a:cubicBezTo>
                <a:lnTo>
                  <a:pt x="784" y="97"/>
                </a:lnTo>
                <a:lnTo>
                  <a:pt x="784" y="97"/>
                </a:lnTo>
                <a:cubicBezTo>
                  <a:pt x="778" y="91"/>
                  <a:pt x="771" y="89"/>
                  <a:pt x="764" y="89"/>
                </a:cubicBezTo>
                <a:lnTo>
                  <a:pt x="764" y="89"/>
                </a:lnTo>
                <a:cubicBezTo>
                  <a:pt x="755" y="89"/>
                  <a:pt x="746" y="92"/>
                  <a:pt x="738" y="97"/>
                </a:cubicBezTo>
                <a:lnTo>
                  <a:pt x="696" y="122"/>
                </a:lnTo>
                <a:lnTo>
                  <a:pt x="696" y="122"/>
                </a:lnTo>
                <a:cubicBezTo>
                  <a:pt x="665" y="103"/>
                  <a:pt x="631" y="89"/>
                  <a:pt x="595" y="79"/>
                </a:cubicBezTo>
                <a:lnTo>
                  <a:pt x="583" y="32"/>
                </a:lnTo>
                <a:lnTo>
                  <a:pt x="583" y="32"/>
                </a:lnTo>
                <a:cubicBezTo>
                  <a:pt x="578" y="16"/>
                  <a:pt x="568" y="0"/>
                  <a:pt x="551" y="0"/>
                </a:cubicBezTo>
                <a:lnTo>
                  <a:pt x="421" y="0"/>
                </a:lnTo>
                <a:lnTo>
                  <a:pt x="421" y="0"/>
                </a:lnTo>
                <a:cubicBezTo>
                  <a:pt x="403" y="0"/>
                  <a:pt x="393" y="16"/>
                  <a:pt x="389" y="32"/>
                </a:cubicBezTo>
                <a:lnTo>
                  <a:pt x="377" y="79"/>
                </a:lnTo>
                <a:lnTo>
                  <a:pt x="377" y="79"/>
                </a:lnTo>
                <a:cubicBezTo>
                  <a:pt x="341" y="89"/>
                  <a:pt x="307" y="103"/>
                  <a:pt x="275" y="122"/>
                </a:cubicBezTo>
                <a:lnTo>
                  <a:pt x="234" y="97"/>
                </a:lnTo>
                <a:lnTo>
                  <a:pt x="234" y="97"/>
                </a:lnTo>
                <a:cubicBezTo>
                  <a:pt x="226" y="92"/>
                  <a:pt x="217" y="89"/>
                  <a:pt x="207" y="89"/>
                </a:cubicBezTo>
                <a:lnTo>
                  <a:pt x="207" y="89"/>
                </a:lnTo>
                <a:cubicBezTo>
                  <a:pt x="200" y="89"/>
                  <a:pt x="194" y="91"/>
                  <a:pt x="188" y="97"/>
                </a:cubicBezTo>
                <a:lnTo>
                  <a:pt x="96" y="188"/>
                </a:lnTo>
                <a:lnTo>
                  <a:pt x="96" y="188"/>
                </a:lnTo>
                <a:cubicBezTo>
                  <a:pt x="83" y="201"/>
                  <a:pt x="88" y="220"/>
                  <a:pt x="96" y="234"/>
                </a:cubicBezTo>
                <a:lnTo>
                  <a:pt x="121" y="276"/>
                </a:lnTo>
                <a:lnTo>
                  <a:pt x="121" y="276"/>
                </a:lnTo>
                <a:cubicBezTo>
                  <a:pt x="102" y="308"/>
                  <a:pt x="88" y="341"/>
                  <a:pt x="79" y="377"/>
                </a:cubicBezTo>
                <a:lnTo>
                  <a:pt x="32" y="389"/>
                </a:lnTo>
                <a:lnTo>
                  <a:pt x="32" y="389"/>
                </a:lnTo>
                <a:cubicBezTo>
                  <a:pt x="16" y="393"/>
                  <a:pt x="0" y="404"/>
                  <a:pt x="0" y="422"/>
                </a:cubicBezTo>
                <a:lnTo>
                  <a:pt x="0" y="552"/>
                </a:lnTo>
                <a:lnTo>
                  <a:pt x="0" y="552"/>
                </a:lnTo>
                <a:cubicBezTo>
                  <a:pt x="0" y="569"/>
                  <a:pt x="16" y="578"/>
                  <a:pt x="32" y="584"/>
                </a:cubicBezTo>
                <a:lnTo>
                  <a:pt x="79" y="596"/>
                </a:lnTo>
                <a:lnTo>
                  <a:pt x="79" y="596"/>
                </a:lnTo>
                <a:cubicBezTo>
                  <a:pt x="88" y="632"/>
                  <a:pt x="102" y="666"/>
                  <a:pt x="121" y="697"/>
                </a:cubicBezTo>
                <a:lnTo>
                  <a:pt x="96" y="739"/>
                </a:lnTo>
                <a:lnTo>
                  <a:pt x="96" y="739"/>
                </a:lnTo>
                <a:cubicBezTo>
                  <a:pt x="88" y="753"/>
                  <a:pt x="83" y="772"/>
                  <a:pt x="96" y="785"/>
                </a:cubicBezTo>
                <a:lnTo>
                  <a:pt x="188" y="876"/>
                </a:lnTo>
                <a:lnTo>
                  <a:pt x="188" y="876"/>
                </a:lnTo>
                <a:cubicBezTo>
                  <a:pt x="194" y="882"/>
                  <a:pt x="200" y="884"/>
                  <a:pt x="207" y="884"/>
                </a:cubicBezTo>
                <a:lnTo>
                  <a:pt x="207" y="884"/>
                </a:lnTo>
                <a:cubicBezTo>
                  <a:pt x="216" y="884"/>
                  <a:pt x="225" y="881"/>
                  <a:pt x="234" y="876"/>
                </a:cubicBezTo>
                <a:lnTo>
                  <a:pt x="275" y="851"/>
                </a:lnTo>
                <a:lnTo>
                  <a:pt x="275" y="851"/>
                </a:lnTo>
                <a:cubicBezTo>
                  <a:pt x="307" y="870"/>
                  <a:pt x="341" y="884"/>
                  <a:pt x="377" y="894"/>
                </a:cubicBezTo>
                <a:lnTo>
                  <a:pt x="389" y="941"/>
                </a:lnTo>
                <a:lnTo>
                  <a:pt x="389" y="941"/>
                </a:lnTo>
                <a:cubicBezTo>
                  <a:pt x="393" y="957"/>
                  <a:pt x="403" y="973"/>
                  <a:pt x="421" y="973"/>
                </a:cubicBezTo>
                <a:lnTo>
                  <a:pt x="551" y="973"/>
                </a:lnTo>
                <a:lnTo>
                  <a:pt x="551" y="973"/>
                </a:lnTo>
                <a:cubicBezTo>
                  <a:pt x="568" y="973"/>
                  <a:pt x="578" y="957"/>
                  <a:pt x="583" y="941"/>
                </a:cubicBezTo>
                <a:lnTo>
                  <a:pt x="595" y="894"/>
                </a:lnTo>
                <a:lnTo>
                  <a:pt x="595" y="894"/>
                </a:lnTo>
                <a:cubicBezTo>
                  <a:pt x="631" y="884"/>
                  <a:pt x="665" y="870"/>
                  <a:pt x="696" y="851"/>
                </a:cubicBezTo>
                <a:lnTo>
                  <a:pt x="738" y="876"/>
                </a:lnTo>
                <a:lnTo>
                  <a:pt x="738" y="876"/>
                </a:lnTo>
                <a:cubicBezTo>
                  <a:pt x="746" y="881"/>
                  <a:pt x="756" y="884"/>
                  <a:pt x="765" y="884"/>
                </a:cubicBezTo>
                <a:lnTo>
                  <a:pt x="765" y="884"/>
                </a:lnTo>
                <a:cubicBezTo>
                  <a:pt x="772" y="884"/>
                  <a:pt x="778" y="882"/>
                  <a:pt x="784" y="876"/>
                </a:cubicBezTo>
                <a:lnTo>
                  <a:pt x="876" y="785"/>
                </a:lnTo>
                <a:lnTo>
                  <a:pt x="876" y="785"/>
                </a:lnTo>
                <a:cubicBezTo>
                  <a:pt x="888" y="772"/>
                  <a:pt x="884" y="753"/>
                  <a:pt x="876" y="739"/>
                </a:cubicBezTo>
                <a:lnTo>
                  <a:pt x="851" y="697"/>
                </a:lnTo>
                <a:lnTo>
                  <a:pt x="851" y="697"/>
                </a:lnTo>
                <a:cubicBezTo>
                  <a:pt x="869" y="666"/>
                  <a:pt x="883" y="632"/>
                  <a:pt x="893" y="596"/>
                </a:cubicBezTo>
                <a:lnTo>
                  <a:pt x="940" y="584"/>
                </a:lnTo>
                <a:lnTo>
                  <a:pt x="940" y="584"/>
                </a:lnTo>
                <a:cubicBezTo>
                  <a:pt x="956" y="578"/>
                  <a:pt x="973" y="569"/>
                  <a:pt x="973" y="552"/>
                </a:cubicBezTo>
                <a:lnTo>
                  <a:pt x="973" y="422"/>
                </a:lnTo>
                <a:lnTo>
                  <a:pt x="973" y="422"/>
                </a:lnTo>
                <a:cubicBezTo>
                  <a:pt x="973" y="404"/>
                  <a:pt x="956" y="393"/>
                  <a:pt x="940" y="38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  <a:effectLst/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37" name="Freeform 357">
            <a:extLst>
              <a:ext uri="{FF2B5EF4-FFF2-40B4-BE49-F238E27FC236}">
                <a16:creationId xmlns:a16="http://schemas.microsoft.com/office/drawing/2014/main" id="{CD6C6DF7-EF6A-034D-BF7D-F221963F47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1661" y="3593809"/>
            <a:ext cx="607046" cy="497174"/>
          </a:xfrm>
          <a:custGeom>
            <a:avLst/>
            <a:gdLst>
              <a:gd name="T0" fmla="*/ 376 w 974"/>
              <a:gd name="T1" fmla="*/ 220 h 797"/>
              <a:gd name="T2" fmla="*/ 398 w 974"/>
              <a:gd name="T3" fmla="*/ 198 h 797"/>
              <a:gd name="T4" fmla="*/ 376 w 974"/>
              <a:gd name="T5" fmla="*/ 176 h 797"/>
              <a:gd name="T6" fmla="*/ 243 w 974"/>
              <a:gd name="T7" fmla="*/ 176 h 797"/>
              <a:gd name="T8" fmla="*/ 221 w 974"/>
              <a:gd name="T9" fmla="*/ 198 h 797"/>
              <a:gd name="T10" fmla="*/ 243 w 974"/>
              <a:gd name="T11" fmla="*/ 309 h 797"/>
              <a:gd name="T12" fmla="*/ 287 w 974"/>
              <a:gd name="T13" fmla="*/ 309 h 797"/>
              <a:gd name="T14" fmla="*/ 310 w 974"/>
              <a:gd name="T15" fmla="*/ 287 h 797"/>
              <a:gd name="T16" fmla="*/ 243 w 974"/>
              <a:gd name="T17" fmla="*/ 265 h 797"/>
              <a:gd name="T18" fmla="*/ 221 w 974"/>
              <a:gd name="T19" fmla="*/ 287 h 797"/>
              <a:gd name="T20" fmla="*/ 243 w 974"/>
              <a:gd name="T21" fmla="*/ 309 h 797"/>
              <a:gd name="T22" fmla="*/ 840 w 974"/>
              <a:gd name="T23" fmla="*/ 751 h 797"/>
              <a:gd name="T24" fmla="*/ 840 w 974"/>
              <a:gd name="T25" fmla="*/ 663 h 797"/>
              <a:gd name="T26" fmla="*/ 863 w 974"/>
              <a:gd name="T27" fmla="*/ 641 h 797"/>
              <a:gd name="T28" fmla="*/ 840 w 974"/>
              <a:gd name="T29" fmla="*/ 132 h 797"/>
              <a:gd name="T30" fmla="*/ 929 w 974"/>
              <a:gd name="T31" fmla="*/ 751 h 797"/>
              <a:gd name="T32" fmla="*/ 796 w 974"/>
              <a:gd name="T33" fmla="*/ 619 h 797"/>
              <a:gd name="T34" fmla="*/ 774 w 974"/>
              <a:gd name="T35" fmla="*/ 641 h 797"/>
              <a:gd name="T36" fmla="*/ 796 w 974"/>
              <a:gd name="T37" fmla="*/ 751 h 797"/>
              <a:gd name="T38" fmla="*/ 177 w 974"/>
              <a:gd name="T39" fmla="*/ 663 h 797"/>
              <a:gd name="T40" fmla="*/ 199 w 974"/>
              <a:gd name="T41" fmla="*/ 641 h 797"/>
              <a:gd name="T42" fmla="*/ 177 w 974"/>
              <a:gd name="T43" fmla="*/ 619 h 797"/>
              <a:gd name="T44" fmla="*/ 796 w 974"/>
              <a:gd name="T45" fmla="*/ 132 h 797"/>
              <a:gd name="T46" fmla="*/ 132 w 974"/>
              <a:gd name="T47" fmla="*/ 619 h 797"/>
              <a:gd name="T48" fmla="*/ 110 w 974"/>
              <a:gd name="T49" fmla="*/ 641 h 797"/>
              <a:gd name="T50" fmla="*/ 132 w 974"/>
              <a:gd name="T51" fmla="*/ 663 h 797"/>
              <a:gd name="T52" fmla="*/ 44 w 974"/>
              <a:gd name="T53" fmla="*/ 751 h 797"/>
              <a:gd name="T54" fmla="*/ 132 w 974"/>
              <a:gd name="T55" fmla="*/ 132 h 797"/>
              <a:gd name="T56" fmla="*/ 398 w 974"/>
              <a:gd name="T57" fmla="*/ 44 h 797"/>
              <a:gd name="T58" fmla="*/ 575 w 974"/>
              <a:gd name="T59" fmla="*/ 44 h 797"/>
              <a:gd name="T60" fmla="*/ 354 w 974"/>
              <a:gd name="T61" fmla="*/ 88 h 797"/>
              <a:gd name="T62" fmla="*/ 398 w 974"/>
              <a:gd name="T63" fmla="*/ 44 h 797"/>
              <a:gd name="T64" fmla="*/ 663 w 974"/>
              <a:gd name="T65" fmla="*/ 88 h 797"/>
              <a:gd name="T66" fmla="*/ 575 w 974"/>
              <a:gd name="T67" fmla="*/ 0 h 797"/>
              <a:gd name="T68" fmla="*/ 398 w 974"/>
              <a:gd name="T69" fmla="*/ 0 h 797"/>
              <a:gd name="T70" fmla="*/ 44 w 974"/>
              <a:gd name="T71" fmla="*/ 88 h 797"/>
              <a:gd name="T72" fmla="*/ 0 w 974"/>
              <a:gd name="T73" fmla="*/ 132 h 797"/>
              <a:gd name="T74" fmla="*/ 0 w 974"/>
              <a:gd name="T75" fmla="*/ 751 h 797"/>
              <a:gd name="T76" fmla="*/ 929 w 974"/>
              <a:gd name="T77" fmla="*/ 796 h 797"/>
              <a:gd name="T78" fmla="*/ 973 w 974"/>
              <a:gd name="T79" fmla="*/ 751 h 797"/>
              <a:gd name="T80" fmla="*/ 973 w 974"/>
              <a:gd name="T81" fmla="*/ 132 h 7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</a:cxnLst>
            <a:rect l="0" t="0" r="r" b="b"/>
            <a:pathLst>
              <a:path w="974" h="797">
                <a:moveTo>
                  <a:pt x="243" y="220"/>
                </a:moveTo>
                <a:lnTo>
                  <a:pt x="376" y="220"/>
                </a:lnTo>
                <a:lnTo>
                  <a:pt x="376" y="220"/>
                </a:lnTo>
                <a:cubicBezTo>
                  <a:pt x="388" y="220"/>
                  <a:pt x="398" y="211"/>
                  <a:pt x="398" y="198"/>
                </a:cubicBezTo>
                <a:lnTo>
                  <a:pt x="398" y="198"/>
                </a:lnTo>
                <a:cubicBezTo>
                  <a:pt x="398" y="186"/>
                  <a:pt x="388" y="176"/>
                  <a:pt x="376" y="176"/>
                </a:cubicBezTo>
                <a:lnTo>
                  <a:pt x="243" y="176"/>
                </a:lnTo>
                <a:lnTo>
                  <a:pt x="243" y="176"/>
                </a:lnTo>
                <a:cubicBezTo>
                  <a:pt x="231" y="176"/>
                  <a:pt x="221" y="186"/>
                  <a:pt x="221" y="198"/>
                </a:cubicBezTo>
                <a:lnTo>
                  <a:pt x="221" y="198"/>
                </a:lnTo>
                <a:cubicBezTo>
                  <a:pt x="221" y="211"/>
                  <a:pt x="231" y="220"/>
                  <a:pt x="243" y="220"/>
                </a:cubicBezTo>
                <a:close/>
                <a:moveTo>
                  <a:pt x="243" y="309"/>
                </a:moveTo>
                <a:lnTo>
                  <a:pt x="287" y="309"/>
                </a:lnTo>
                <a:lnTo>
                  <a:pt x="287" y="309"/>
                </a:lnTo>
                <a:cubicBezTo>
                  <a:pt x="299" y="309"/>
                  <a:pt x="310" y="299"/>
                  <a:pt x="310" y="287"/>
                </a:cubicBezTo>
                <a:lnTo>
                  <a:pt x="310" y="287"/>
                </a:lnTo>
                <a:cubicBezTo>
                  <a:pt x="310" y="275"/>
                  <a:pt x="299" y="265"/>
                  <a:pt x="287" y="265"/>
                </a:cubicBezTo>
                <a:lnTo>
                  <a:pt x="243" y="265"/>
                </a:lnTo>
                <a:lnTo>
                  <a:pt x="243" y="265"/>
                </a:lnTo>
                <a:cubicBezTo>
                  <a:pt x="231" y="265"/>
                  <a:pt x="221" y="275"/>
                  <a:pt x="221" y="287"/>
                </a:cubicBezTo>
                <a:lnTo>
                  <a:pt x="221" y="287"/>
                </a:lnTo>
                <a:cubicBezTo>
                  <a:pt x="221" y="299"/>
                  <a:pt x="231" y="309"/>
                  <a:pt x="243" y="309"/>
                </a:cubicBezTo>
                <a:close/>
                <a:moveTo>
                  <a:pt x="929" y="751"/>
                </a:moveTo>
                <a:lnTo>
                  <a:pt x="840" y="751"/>
                </a:lnTo>
                <a:lnTo>
                  <a:pt x="840" y="663"/>
                </a:lnTo>
                <a:lnTo>
                  <a:pt x="840" y="663"/>
                </a:lnTo>
                <a:cubicBezTo>
                  <a:pt x="852" y="663"/>
                  <a:pt x="863" y="653"/>
                  <a:pt x="863" y="641"/>
                </a:cubicBezTo>
                <a:lnTo>
                  <a:pt x="863" y="641"/>
                </a:lnTo>
                <a:cubicBezTo>
                  <a:pt x="863" y="628"/>
                  <a:pt x="852" y="619"/>
                  <a:pt x="840" y="619"/>
                </a:cubicBezTo>
                <a:lnTo>
                  <a:pt x="840" y="132"/>
                </a:lnTo>
                <a:lnTo>
                  <a:pt x="929" y="132"/>
                </a:lnTo>
                <a:lnTo>
                  <a:pt x="929" y="751"/>
                </a:lnTo>
                <a:close/>
                <a:moveTo>
                  <a:pt x="796" y="619"/>
                </a:moveTo>
                <a:lnTo>
                  <a:pt x="796" y="619"/>
                </a:lnTo>
                <a:cubicBezTo>
                  <a:pt x="784" y="619"/>
                  <a:pt x="774" y="628"/>
                  <a:pt x="774" y="641"/>
                </a:cubicBezTo>
                <a:lnTo>
                  <a:pt x="774" y="641"/>
                </a:lnTo>
                <a:cubicBezTo>
                  <a:pt x="774" y="653"/>
                  <a:pt x="784" y="663"/>
                  <a:pt x="796" y="663"/>
                </a:cubicBezTo>
                <a:lnTo>
                  <a:pt x="796" y="751"/>
                </a:lnTo>
                <a:lnTo>
                  <a:pt x="177" y="751"/>
                </a:lnTo>
                <a:lnTo>
                  <a:pt x="177" y="663"/>
                </a:lnTo>
                <a:lnTo>
                  <a:pt x="177" y="663"/>
                </a:lnTo>
                <a:cubicBezTo>
                  <a:pt x="189" y="663"/>
                  <a:pt x="199" y="653"/>
                  <a:pt x="199" y="641"/>
                </a:cubicBezTo>
                <a:lnTo>
                  <a:pt x="199" y="641"/>
                </a:lnTo>
                <a:cubicBezTo>
                  <a:pt x="199" y="628"/>
                  <a:pt x="189" y="619"/>
                  <a:pt x="177" y="619"/>
                </a:cubicBezTo>
                <a:lnTo>
                  <a:pt x="177" y="132"/>
                </a:lnTo>
                <a:lnTo>
                  <a:pt x="796" y="132"/>
                </a:lnTo>
                <a:lnTo>
                  <a:pt x="796" y="619"/>
                </a:lnTo>
                <a:close/>
                <a:moveTo>
                  <a:pt x="132" y="619"/>
                </a:moveTo>
                <a:lnTo>
                  <a:pt x="132" y="619"/>
                </a:lnTo>
                <a:cubicBezTo>
                  <a:pt x="120" y="619"/>
                  <a:pt x="110" y="628"/>
                  <a:pt x="110" y="641"/>
                </a:cubicBezTo>
                <a:lnTo>
                  <a:pt x="110" y="641"/>
                </a:lnTo>
                <a:cubicBezTo>
                  <a:pt x="110" y="653"/>
                  <a:pt x="120" y="663"/>
                  <a:pt x="132" y="663"/>
                </a:cubicBezTo>
                <a:lnTo>
                  <a:pt x="132" y="751"/>
                </a:lnTo>
                <a:lnTo>
                  <a:pt x="44" y="751"/>
                </a:lnTo>
                <a:lnTo>
                  <a:pt x="44" y="132"/>
                </a:lnTo>
                <a:lnTo>
                  <a:pt x="132" y="132"/>
                </a:lnTo>
                <a:lnTo>
                  <a:pt x="132" y="619"/>
                </a:lnTo>
                <a:close/>
                <a:moveTo>
                  <a:pt x="398" y="44"/>
                </a:moveTo>
                <a:lnTo>
                  <a:pt x="575" y="44"/>
                </a:lnTo>
                <a:lnTo>
                  <a:pt x="575" y="44"/>
                </a:lnTo>
                <a:cubicBezTo>
                  <a:pt x="599" y="44"/>
                  <a:pt x="619" y="63"/>
                  <a:pt x="619" y="88"/>
                </a:cubicBezTo>
                <a:lnTo>
                  <a:pt x="354" y="88"/>
                </a:lnTo>
                <a:lnTo>
                  <a:pt x="354" y="88"/>
                </a:lnTo>
                <a:cubicBezTo>
                  <a:pt x="354" y="63"/>
                  <a:pt x="373" y="44"/>
                  <a:pt x="398" y="44"/>
                </a:cubicBezTo>
                <a:close/>
                <a:moveTo>
                  <a:pt x="929" y="88"/>
                </a:moveTo>
                <a:lnTo>
                  <a:pt x="663" y="88"/>
                </a:lnTo>
                <a:lnTo>
                  <a:pt x="663" y="88"/>
                </a:lnTo>
                <a:cubicBezTo>
                  <a:pt x="663" y="40"/>
                  <a:pt x="624" y="0"/>
                  <a:pt x="575" y="0"/>
                </a:cubicBezTo>
                <a:lnTo>
                  <a:pt x="398" y="0"/>
                </a:lnTo>
                <a:lnTo>
                  <a:pt x="398" y="0"/>
                </a:lnTo>
                <a:cubicBezTo>
                  <a:pt x="349" y="0"/>
                  <a:pt x="310" y="40"/>
                  <a:pt x="310" y="88"/>
                </a:cubicBezTo>
                <a:lnTo>
                  <a:pt x="44" y="88"/>
                </a:lnTo>
                <a:lnTo>
                  <a:pt x="44" y="88"/>
                </a:lnTo>
                <a:cubicBezTo>
                  <a:pt x="20" y="88"/>
                  <a:pt x="0" y="108"/>
                  <a:pt x="0" y="132"/>
                </a:cubicBezTo>
                <a:lnTo>
                  <a:pt x="0" y="751"/>
                </a:lnTo>
                <a:lnTo>
                  <a:pt x="0" y="751"/>
                </a:lnTo>
                <a:cubicBezTo>
                  <a:pt x="0" y="776"/>
                  <a:pt x="20" y="796"/>
                  <a:pt x="44" y="796"/>
                </a:cubicBezTo>
                <a:lnTo>
                  <a:pt x="929" y="796"/>
                </a:lnTo>
                <a:lnTo>
                  <a:pt x="929" y="796"/>
                </a:lnTo>
                <a:cubicBezTo>
                  <a:pt x="953" y="796"/>
                  <a:pt x="973" y="776"/>
                  <a:pt x="973" y="751"/>
                </a:cubicBezTo>
                <a:lnTo>
                  <a:pt x="973" y="132"/>
                </a:lnTo>
                <a:lnTo>
                  <a:pt x="973" y="132"/>
                </a:lnTo>
                <a:cubicBezTo>
                  <a:pt x="973" y="108"/>
                  <a:pt x="953" y="88"/>
                  <a:pt x="929" y="8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  <a:effectLst/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38" name="Freeform 358">
            <a:extLst>
              <a:ext uri="{FF2B5EF4-FFF2-40B4-BE49-F238E27FC236}">
                <a16:creationId xmlns:a16="http://schemas.microsoft.com/office/drawing/2014/main" id="{C4F541EE-4BC0-C141-88A3-6E5D52C93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30544" y="3538872"/>
            <a:ext cx="607046" cy="607046"/>
          </a:xfrm>
          <a:custGeom>
            <a:avLst/>
            <a:gdLst>
              <a:gd name="T0" fmla="*/ 45 w 974"/>
              <a:gd name="T1" fmla="*/ 177 h 974"/>
              <a:gd name="T2" fmla="*/ 177 w 974"/>
              <a:gd name="T3" fmla="*/ 133 h 974"/>
              <a:gd name="T4" fmla="*/ 199 w 974"/>
              <a:gd name="T5" fmla="*/ 221 h 974"/>
              <a:gd name="T6" fmla="*/ 222 w 974"/>
              <a:gd name="T7" fmla="*/ 133 h 974"/>
              <a:gd name="T8" fmla="*/ 752 w 974"/>
              <a:gd name="T9" fmla="*/ 199 h 974"/>
              <a:gd name="T10" fmla="*/ 797 w 974"/>
              <a:gd name="T11" fmla="*/ 199 h 974"/>
              <a:gd name="T12" fmla="*/ 885 w 974"/>
              <a:gd name="T13" fmla="*/ 133 h 974"/>
              <a:gd name="T14" fmla="*/ 929 w 974"/>
              <a:gd name="T15" fmla="*/ 885 h 974"/>
              <a:gd name="T16" fmla="*/ 89 w 974"/>
              <a:gd name="T17" fmla="*/ 929 h 974"/>
              <a:gd name="T18" fmla="*/ 45 w 974"/>
              <a:gd name="T19" fmla="*/ 354 h 974"/>
              <a:gd name="T20" fmla="*/ 885 w 974"/>
              <a:gd name="T21" fmla="*/ 89 h 974"/>
              <a:gd name="T22" fmla="*/ 797 w 974"/>
              <a:gd name="T23" fmla="*/ 22 h 974"/>
              <a:gd name="T24" fmla="*/ 752 w 974"/>
              <a:gd name="T25" fmla="*/ 22 h 974"/>
              <a:gd name="T26" fmla="*/ 222 w 974"/>
              <a:gd name="T27" fmla="*/ 22 h 974"/>
              <a:gd name="T28" fmla="*/ 199 w 974"/>
              <a:gd name="T29" fmla="*/ 0 h 974"/>
              <a:gd name="T30" fmla="*/ 89 w 974"/>
              <a:gd name="T31" fmla="*/ 89 h 974"/>
              <a:gd name="T32" fmla="*/ 0 w 974"/>
              <a:gd name="T33" fmla="*/ 885 h 974"/>
              <a:gd name="T34" fmla="*/ 885 w 974"/>
              <a:gd name="T35" fmla="*/ 973 h 974"/>
              <a:gd name="T36" fmla="*/ 973 w 974"/>
              <a:gd name="T37" fmla="*/ 177 h 974"/>
              <a:gd name="T38" fmla="*/ 432 w 974"/>
              <a:gd name="T39" fmla="*/ 768 h 974"/>
              <a:gd name="T40" fmla="*/ 408 w 974"/>
              <a:gd name="T41" fmla="*/ 782 h 974"/>
              <a:gd name="T42" fmla="*/ 325 w 974"/>
              <a:gd name="T43" fmla="*/ 764 h 974"/>
              <a:gd name="T44" fmla="*/ 265 w 974"/>
              <a:gd name="T45" fmla="*/ 708 h 974"/>
              <a:gd name="T46" fmla="*/ 272 w 974"/>
              <a:gd name="T47" fmla="*/ 757 h 974"/>
              <a:gd name="T48" fmla="*/ 332 w 974"/>
              <a:gd name="T49" fmla="*/ 816 h 974"/>
              <a:gd name="T50" fmla="*/ 380 w 974"/>
              <a:gd name="T51" fmla="*/ 823 h 974"/>
              <a:gd name="T52" fmla="*/ 464 w 974"/>
              <a:gd name="T53" fmla="*/ 796 h 974"/>
              <a:gd name="T54" fmla="*/ 488 w 974"/>
              <a:gd name="T55" fmla="*/ 763 h 974"/>
              <a:gd name="T56" fmla="*/ 483 w 974"/>
              <a:gd name="T57" fmla="*/ 660 h 974"/>
              <a:gd name="T58" fmla="*/ 436 w 974"/>
              <a:gd name="T59" fmla="*/ 628 h 974"/>
              <a:gd name="T60" fmla="*/ 470 w 974"/>
              <a:gd name="T61" fmla="*/ 600 h 974"/>
              <a:gd name="T62" fmla="*/ 476 w 974"/>
              <a:gd name="T63" fmla="*/ 515 h 974"/>
              <a:gd name="T64" fmla="*/ 454 w 974"/>
              <a:gd name="T65" fmla="*/ 486 h 974"/>
              <a:gd name="T66" fmla="*/ 378 w 974"/>
              <a:gd name="T67" fmla="*/ 462 h 974"/>
              <a:gd name="T68" fmla="*/ 333 w 974"/>
              <a:gd name="T69" fmla="*/ 471 h 974"/>
              <a:gd name="T70" fmla="*/ 280 w 974"/>
              <a:gd name="T71" fmla="*/ 531 h 974"/>
              <a:gd name="T72" fmla="*/ 313 w 974"/>
              <a:gd name="T73" fmla="*/ 577 h 974"/>
              <a:gd name="T74" fmla="*/ 317 w 974"/>
              <a:gd name="T75" fmla="*/ 547 h 974"/>
              <a:gd name="T76" fmla="*/ 350 w 974"/>
              <a:gd name="T77" fmla="*/ 506 h 974"/>
              <a:gd name="T78" fmla="*/ 378 w 974"/>
              <a:gd name="T79" fmla="*/ 500 h 974"/>
              <a:gd name="T80" fmla="*/ 440 w 974"/>
              <a:gd name="T81" fmla="*/ 557 h 974"/>
              <a:gd name="T82" fmla="*/ 435 w 974"/>
              <a:gd name="T83" fmla="*/ 582 h 974"/>
              <a:gd name="T84" fmla="*/ 399 w 974"/>
              <a:gd name="T85" fmla="*/ 612 h 974"/>
              <a:gd name="T86" fmla="*/ 361 w 974"/>
              <a:gd name="T87" fmla="*/ 615 h 974"/>
              <a:gd name="T88" fmla="*/ 356 w 974"/>
              <a:gd name="T89" fmla="*/ 651 h 974"/>
              <a:gd name="T90" fmla="*/ 381 w 974"/>
              <a:gd name="T91" fmla="*/ 649 h 974"/>
              <a:gd name="T92" fmla="*/ 433 w 974"/>
              <a:gd name="T93" fmla="*/ 667 h 974"/>
              <a:gd name="T94" fmla="*/ 449 w 974"/>
              <a:gd name="T95" fmla="*/ 688 h 974"/>
              <a:gd name="T96" fmla="*/ 448 w 974"/>
              <a:gd name="T97" fmla="*/ 746 h 974"/>
              <a:gd name="T98" fmla="*/ 643 w 974"/>
              <a:gd name="T99" fmla="*/ 818 h 974"/>
              <a:gd name="T100" fmla="*/ 652 w 974"/>
              <a:gd name="T101" fmla="*/ 462 h 974"/>
              <a:gd name="T102" fmla="*/ 639 w 974"/>
              <a:gd name="T103" fmla="*/ 495 h 974"/>
              <a:gd name="T104" fmla="*/ 587 w 974"/>
              <a:gd name="T105" fmla="*/ 527 h 974"/>
              <a:gd name="T106" fmla="*/ 553 w 974"/>
              <a:gd name="T107" fmla="*/ 563 h 9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974" h="974">
                <a:moveTo>
                  <a:pt x="929" y="309"/>
                </a:moveTo>
                <a:lnTo>
                  <a:pt x="45" y="309"/>
                </a:lnTo>
                <a:lnTo>
                  <a:pt x="45" y="177"/>
                </a:lnTo>
                <a:lnTo>
                  <a:pt x="45" y="177"/>
                </a:lnTo>
                <a:cubicBezTo>
                  <a:pt x="45" y="152"/>
                  <a:pt x="65" y="133"/>
                  <a:pt x="89" y="133"/>
                </a:cubicBezTo>
                <a:lnTo>
                  <a:pt x="177" y="133"/>
                </a:lnTo>
                <a:lnTo>
                  <a:pt x="177" y="199"/>
                </a:lnTo>
                <a:lnTo>
                  <a:pt x="177" y="199"/>
                </a:lnTo>
                <a:cubicBezTo>
                  <a:pt x="177" y="211"/>
                  <a:pt x="187" y="221"/>
                  <a:pt x="199" y="221"/>
                </a:cubicBezTo>
                <a:lnTo>
                  <a:pt x="199" y="221"/>
                </a:lnTo>
                <a:cubicBezTo>
                  <a:pt x="212" y="221"/>
                  <a:pt x="222" y="211"/>
                  <a:pt x="222" y="199"/>
                </a:cubicBezTo>
                <a:lnTo>
                  <a:pt x="222" y="133"/>
                </a:lnTo>
                <a:lnTo>
                  <a:pt x="752" y="133"/>
                </a:lnTo>
                <a:lnTo>
                  <a:pt x="752" y="199"/>
                </a:lnTo>
                <a:lnTo>
                  <a:pt x="752" y="199"/>
                </a:lnTo>
                <a:cubicBezTo>
                  <a:pt x="752" y="211"/>
                  <a:pt x="763" y="221"/>
                  <a:pt x="775" y="221"/>
                </a:cubicBezTo>
                <a:lnTo>
                  <a:pt x="775" y="221"/>
                </a:lnTo>
                <a:cubicBezTo>
                  <a:pt x="787" y="221"/>
                  <a:pt x="797" y="211"/>
                  <a:pt x="797" y="199"/>
                </a:cubicBezTo>
                <a:lnTo>
                  <a:pt x="797" y="133"/>
                </a:lnTo>
                <a:lnTo>
                  <a:pt x="885" y="133"/>
                </a:lnTo>
                <a:lnTo>
                  <a:pt x="885" y="133"/>
                </a:lnTo>
                <a:cubicBezTo>
                  <a:pt x="909" y="133"/>
                  <a:pt x="929" y="152"/>
                  <a:pt x="929" y="177"/>
                </a:cubicBezTo>
                <a:lnTo>
                  <a:pt x="929" y="309"/>
                </a:lnTo>
                <a:close/>
                <a:moveTo>
                  <a:pt x="929" y="885"/>
                </a:moveTo>
                <a:lnTo>
                  <a:pt x="929" y="885"/>
                </a:lnTo>
                <a:cubicBezTo>
                  <a:pt x="929" y="910"/>
                  <a:pt x="909" y="929"/>
                  <a:pt x="885" y="929"/>
                </a:cubicBezTo>
                <a:lnTo>
                  <a:pt x="89" y="929"/>
                </a:lnTo>
                <a:lnTo>
                  <a:pt x="89" y="929"/>
                </a:lnTo>
                <a:cubicBezTo>
                  <a:pt x="65" y="929"/>
                  <a:pt x="45" y="910"/>
                  <a:pt x="45" y="885"/>
                </a:cubicBezTo>
                <a:lnTo>
                  <a:pt x="45" y="354"/>
                </a:lnTo>
                <a:lnTo>
                  <a:pt x="929" y="354"/>
                </a:lnTo>
                <a:lnTo>
                  <a:pt x="929" y="885"/>
                </a:lnTo>
                <a:close/>
                <a:moveTo>
                  <a:pt x="885" y="89"/>
                </a:moveTo>
                <a:lnTo>
                  <a:pt x="797" y="89"/>
                </a:lnTo>
                <a:lnTo>
                  <a:pt x="797" y="22"/>
                </a:lnTo>
                <a:lnTo>
                  <a:pt x="797" y="22"/>
                </a:lnTo>
                <a:cubicBezTo>
                  <a:pt x="797" y="10"/>
                  <a:pt x="787" y="0"/>
                  <a:pt x="775" y="0"/>
                </a:cubicBezTo>
                <a:lnTo>
                  <a:pt x="775" y="0"/>
                </a:lnTo>
                <a:cubicBezTo>
                  <a:pt x="763" y="0"/>
                  <a:pt x="752" y="10"/>
                  <a:pt x="752" y="22"/>
                </a:cubicBezTo>
                <a:lnTo>
                  <a:pt x="752" y="89"/>
                </a:lnTo>
                <a:lnTo>
                  <a:pt x="222" y="89"/>
                </a:lnTo>
                <a:lnTo>
                  <a:pt x="222" y="22"/>
                </a:lnTo>
                <a:lnTo>
                  <a:pt x="222" y="22"/>
                </a:lnTo>
                <a:cubicBezTo>
                  <a:pt x="222" y="10"/>
                  <a:pt x="212" y="0"/>
                  <a:pt x="199" y="0"/>
                </a:cubicBezTo>
                <a:lnTo>
                  <a:pt x="199" y="0"/>
                </a:lnTo>
                <a:cubicBezTo>
                  <a:pt x="187" y="0"/>
                  <a:pt x="177" y="10"/>
                  <a:pt x="177" y="22"/>
                </a:cubicBezTo>
                <a:lnTo>
                  <a:pt x="177" y="89"/>
                </a:lnTo>
                <a:lnTo>
                  <a:pt x="89" y="89"/>
                </a:lnTo>
                <a:lnTo>
                  <a:pt x="89" y="89"/>
                </a:lnTo>
                <a:cubicBezTo>
                  <a:pt x="40" y="89"/>
                  <a:pt x="0" y="129"/>
                  <a:pt x="0" y="177"/>
                </a:cubicBezTo>
                <a:lnTo>
                  <a:pt x="0" y="885"/>
                </a:lnTo>
                <a:lnTo>
                  <a:pt x="0" y="885"/>
                </a:lnTo>
                <a:cubicBezTo>
                  <a:pt x="0" y="933"/>
                  <a:pt x="40" y="973"/>
                  <a:pt x="89" y="973"/>
                </a:cubicBezTo>
                <a:lnTo>
                  <a:pt x="885" y="973"/>
                </a:lnTo>
                <a:lnTo>
                  <a:pt x="885" y="973"/>
                </a:lnTo>
                <a:cubicBezTo>
                  <a:pt x="934" y="973"/>
                  <a:pt x="973" y="933"/>
                  <a:pt x="973" y="885"/>
                </a:cubicBezTo>
                <a:lnTo>
                  <a:pt x="973" y="177"/>
                </a:lnTo>
                <a:lnTo>
                  <a:pt x="973" y="177"/>
                </a:lnTo>
                <a:cubicBezTo>
                  <a:pt x="973" y="129"/>
                  <a:pt x="934" y="89"/>
                  <a:pt x="885" y="89"/>
                </a:cubicBezTo>
                <a:close/>
                <a:moveTo>
                  <a:pt x="432" y="768"/>
                </a:moveTo>
                <a:lnTo>
                  <a:pt x="432" y="768"/>
                </a:lnTo>
                <a:cubicBezTo>
                  <a:pt x="425" y="774"/>
                  <a:pt x="417" y="779"/>
                  <a:pt x="408" y="782"/>
                </a:cubicBezTo>
                <a:lnTo>
                  <a:pt x="408" y="782"/>
                </a:lnTo>
                <a:cubicBezTo>
                  <a:pt x="399" y="785"/>
                  <a:pt x="390" y="786"/>
                  <a:pt x="380" y="786"/>
                </a:cubicBezTo>
                <a:lnTo>
                  <a:pt x="380" y="786"/>
                </a:lnTo>
                <a:cubicBezTo>
                  <a:pt x="356" y="786"/>
                  <a:pt x="338" y="779"/>
                  <a:pt x="325" y="764"/>
                </a:cubicBezTo>
                <a:lnTo>
                  <a:pt x="325" y="764"/>
                </a:lnTo>
                <a:cubicBezTo>
                  <a:pt x="313" y="750"/>
                  <a:pt x="307" y="731"/>
                  <a:pt x="306" y="708"/>
                </a:cubicBezTo>
                <a:lnTo>
                  <a:pt x="265" y="708"/>
                </a:lnTo>
                <a:lnTo>
                  <a:pt x="265" y="708"/>
                </a:lnTo>
                <a:cubicBezTo>
                  <a:pt x="264" y="727"/>
                  <a:pt x="267" y="743"/>
                  <a:pt x="272" y="757"/>
                </a:cubicBezTo>
                <a:lnTo>
                  <a:pt x="272" y="757"/>
                </a:lnTo>
                <a:cubicBezTo>
                  <a:pt x="277" y="771"/>
                  <a:pt x="286" y="784"/>
                  <a:pt x="295" y="793"/>
                </a:cubicBezTo>
                <a:lnTo>
                  <a:pt x="295" y="793"/>
                </a:lnTo>
                <a:cubicBezTo>
                  <a:pt x="305" y="803"/>
                  <a:pt x="317" y="811"/>
                  <a:pt x="332" y="816"/>
                </a:cubicBezTo>
                <a:lnTo>
                  <a:pt x="332" y="816"/>
                </a:lnTo>
                <a:cubicBezTo>
                  <a:pt x="346" y="821"/>
                  <a:pt x="362" y="823"/>
                  <a:pt x="380" y="823"/>
                </a:cubicBezTo>
                <a:lnTo>
                  <a:pt x="380" y="823"/>
                </a:lnTo>
                <a:cubicBezTo>
                  <a:pt x="396" y="823"/>
                  <a:pt x="411" y="821"/>
                  <a:pt x="425" y="816"/>
                </a:cubicBezTo>
                <a:lnTo>
                  <a:pt x="425" y="816"/>
                </a:lnTo>
                <a:cubicBezTo>
                  <a:pt x="440" y="812"/>
                  <a:pt x="453" y="805"/>
                  <a:pt x="464" y="796"/>
                </a:cubicBezTo>
                <a:lnTo>
                  <a:pt x="464" y="796"/>
                </a:lnTo>
                <a:cubicBezTo>
                  <a:pt x="474" y="787"/>
                  <a:pt x="482" y="776"/>
                  <a:pt x="488" y="763"/>
                </a:cubicBezTo>
                <a:lnTo>
                  <a:pt x="488" y="763"/>
                </a:lnTo>
                <a:cubicBezTo>
                  <a:pt x="495" y="749"/>
                  <a:pt x="498" y="733"/>
                  <a:pt x="498" y="716"/>
                </a:cubicBezTo>
                <a:lnTo>
                  <a:pt x="498" y="716"/>
                </a:lnTo>
                <a:cubicBezTo>
                  <a:pt x="498" y="694"/>
                  <a:pt x="493" y="676"/>
                  <a:pt x="483" y="660"/>
                </a:cubicBezTo>
                <a:lnTo>
                  <a:pt x="483" y="660"/>
                </a:lnTo>
                <a:cubicBezTo>
                  <a:pt x="472" y="644"/>
                  <a:pt x="457" y="634"/>
                  <a:pt x="436" y="629"/>
                </a:cubicBezTo>
                <a:lnTo>
                  <a:pt x="436" y="628"/>
                </a:lnTo>
                <a:lnTo>
                  <a:pt x="436" y="628"/>
                </a:lnTo>
                <a:cubicBezTo>
                  <a:pt x="449" y="622"/>
                  <a:pt x="461" y="613"/>
                  <a:pt x="470" y="600"/>
                </a:cubicBezTo>
                <a:lnTo>
                  <a:pt x="470" y="600"/>
                </a:lnTo>
                <a:cubicBezTo>
                  <a:pt x="479" y="588"/>
                  <a:pt x="483" y="574"/>
                  <a:pt x="483" y="558"/>
                </a:cubicBezTo>
                <a:lnTo>
                  <a:pt x="483" y="558"/>
                </a:lnTo>
                <a:cubicBezTo>
                  <a:pt x="483" y="541"/>
                  <a:pt x="481" y="527"/>
                  <a:pt x="476" y="515"/>
                </a:cubicBezTo>
                <a:lnTo>
                  <a:pt x="476" y="515"/>
                </a:lnTo>
                <a:cubicBezTo>
                  <a:pt x="470" y="503"/>
                  <a:pt x="463" y="493"/>
                  <a:pt x="454" y="486"/>
                </a:cubicBezTo>
                <a:lnTo>
                  <a:pt x="454" y="486"/>
                </a:lnTo>
                <a:cubicBezTo>
                  <a:pt x="444" y="478"/>
                  <a:pt x="433" y="472"/>
                  <a:pt x="420" y="468"/>
                </a:cubicBezTo>
                <a:lnTo>
                  <a:pt x="420" y="468"/>
                </a:lnTo>
                <a:cubicBezTo>
                  <a:pt x="407" y="464"/>
                  <a:pt x="393" y="462"/>
                  <a:pt x="378" y="462"/>
                </a:cubicBezTo>
                <a:lnTo>
                  <a:pt x="378" y="462"/>
                </a:lnTo>
                <a:cubicBezTo>
                  <a:pt x="361" y="462"/>
                  <a:pt x="346" y="465"/>
                  <a:pt x="333" y="471"/>
                </a:cubicBezTo>
                <a:lnTo>
                  <a:pt x="333" y="471"/>
                </a:lnTo>
                <a:cubicBezTo>
                  <a:pt x="320" y="476"/>
                  <a:pt x="309" y="485"/>
                  <a:pt x="300" y="495"/>
                </a:cubicBezTo>
                <a:lnTo>
                  <a:pt x="300" y="495"/>
                </a:lnTo>
                <a:cubicBezTo>
                  <a:pt x="292" y="504"/>
                  <a:pt x="285" y="517"/>
                  <a:pt x="280" y="531"/>
                </a:cubicBezTo>
                <a:lnTo>
                  <a:pt x="280" y="531"/>
                </a:lnTo>
                <a:cubicBezTo>
                  <a:pt x="275" y="545"/>
                  <a:pt x="273" y="560"/>
                  <a:pt x="272" y="577"/>
                </a:cubicBezTo>
                <a:lnTo>
                  <a:pt x="313" y="577"/>
                </a:lnTo>
                <a:lnTo>
                  <a:pt x="313" y="577"/>
                </a:lnTo>
                <a:cubicBezTo>
                  <a:pt x="313" y="567"/>
                  <a:pt x="315" y="557"/>
                  <a:pt x="317" y="547"/>
                </a:cubicBezTo>
                <a:lnTo>
                  <a:pt x="317" y="547"/>
                </a:lnTo>
                <a:cubicBezTo>
                  <a:pt x="320" y="538"/>
                  <a:pt x="324" y="530"/>
                  <a:pt x="329" y="523"/>
                </a:cubicBezTo>
                <a:lnTo>
                  <a:pt x="329" y="523"/>
                </a:lnTo>
                <a:cubicBezTo>
                  <a:pt x="334" y="516"/>
                  <a:pt x="341" y="511"/>
                  <a:pt x="350" y="506"/>
                </a:cubicBezTo>
                <a:lnTo>
                  <a:pt x="350" y="506"/>
                </a:lnTo>
                <a:cubicBezTo>
                  <a:pt x="357" y="502"/>
                  <a:pt x="367" y="500"/>
                  <a:pt x="378" y="500"/>
                </a:cubicBezTo>
                <a:lnTo>
                  <a:pt x="378" y="500"/>
                </a:lnTo>
                <a:cubicBezTo>
                  <a:pt x="396" y="500"/>
                  <a:pt x="411" y="504"/>
                  <a:pt x="422" y="514"/>
                </a:cubicBezTo>
                <a:lnTo>
                  <a:pt x="422" y="514"/>
                </a:lnTo>
                <a:cubicBezTo>
                  <a:pt x="434" y="524"/>
                  <a:pt x="440" y="538"/>
                  <a:pt x="440" y="557"/>
                </a:cubicBezTo>
                <a:lnTo>
                  <a:pt x="440" y="557"/>
                </a:lnTo>
                <a:cubicBezTo>
                  <a:pt x="440" y="566"/>
                  <a:pt x="438" y="575"/>
                  <a:pt x="435" y="582"/>
                </a:cubicBezTo>
                <a:lnTo>
                  <a:pt x="435" y="582"/>
                </a:lnTo>
                <a:cubicBezTo>
                  <a:pt x="431" y="590"/>
                  <a:pt x="426" y="596"/>
                  <a:pt x="420" y="601"/>
                </a:cubicBezTo>
                <a:lnTo>
                  <a:pt x="420" y="601"/>
                </a:lnTo>
                <a:cubicBezTo>
                  <a:pt x="414" y="606"/>
                  <a:pt x="407" y="609"/>
                  <a:pt x="399" y="612"/>
                </a:cubicBezTo>
                <a:lnTo>
                  <a:pt x="399" y="612"/>
                </a:lnTo>
                <a:cubicBezTo>
                  <a:pt x="391" y="614"/>
                  <a:pt x="383" y="615"/>
                  <a:pt x="374" y="615"/>
                </a:cubicBezTo>
                <a:lnTo>
                  <a:pt x="361" y="615"/>
                </a:lnTo>
                <a:lnTo>
                  <a:pt x="361" y="615"/>
                </a:lnTo>
                <a:cubicBezTo>
                  <a:pt x="359" y="615"/>
                  <a:pt x="357" y="615"/>
                  <a:pt x="356" y="615"/>
                </a:cubicBezTo>
                <a:lnTo>
                  <a:pt x="356" y="651"/>
                </a:lnTo>
                <a:lnTo>
                  <a:pt x="356" y="651"/>
                </a:lnTo>
                <a:cubicBezTo>
                  <a:pt x="364" y="650"/>
                  <a:pt x="372" y="649"/>
                  <a:pt x="381" y="649"/>
                </a:cubicBezTo>
                <a:lnTo>
                  <a:pt x="381" y="649"/>
                </a:lnTo>
                <a:cubicBezTo>
                  <a:pt x="391" y="649"/>
                  <a:pt x="401" y="651"/>
                  <a:pt x="409" y="654"/>
                </a:cubicBezTo>
                <a:lnTo>
                  <a:pt x="409" y="654"/>
                </a:lnTo>
                <a:cubicBezTo>
                  <a:pt x="419" y="656"/>
                  <a:pt x="427" y="660"/>
                  <a:pt x="433" y="667"/>
                </a:cubicBezTo>
                <a:lnTo>
                  <a:pt x="433" y="667"/>
                </a:lnTo>
                <a:cubicBezTo>
                  <a:pt x="440" y="673"/>
                  <a:pt x="444" y="680"/>
                  <a:pt x="449" y="688"/>
                </a:cubicBezTo>
                <a:lnTo>
                  <a:pt x="449" y="688"/>
                </a:lnTo>
                <a:cubicBezTo>
                  <a:pt x="453" y="697"/>
                  <a:pt x="454" y="706"/>
                  <a:pt x="454" y="717"/>
                </a:cubicBezTo>
                <a:lnTo>
                  <a:pt x="454" y="717"/>
                </a:lnTo>
                <a:cubicBezTo>
                  <a:pt x="454" y="728"/>
                  <a:pt x="453" y="738"/>
                  <a:pt x="448" y="746"/>
                </a:cubicBezTo>
                <a:lnTo>
                  <a:pt x="448" y="746"/>
                </a:lnTo>
                <a:cubicBezTo>
                  <a:pt x="444" y="755"/>
                  <a:pt x="439" y="762"/>
                  <a:pt x="432" y="768"/>
                </a:cubicBezTo>
                <a:close/>
                <a:moveTo>
                  <a:pt x="643" y="818"/>
                </a:moveTo>
                <a:lnTo>
                  <a:pt x="684" y="818"/>
                </a:lnTo>
                <a:lnTo>
                  <a:pt x="684" y="462"/>
                </a:lnTo>
                <a:lnTo>
                  <a:pt x="652" y="462"/>
                </a:lnTo>
                <a:lnTo>
                  <a:pt x="652" y="462"/>
                </a:lnTo>
                <a:cubicBezTo>
                  <a:pt x="650" y="476"/>
                  <a:pt x="646" y="487"/>
                  <a:pt x="639" y="495"/>
                </a:cubicBezTo>
                <a:lnTo>
                  <a:pt x="639" y="495"/>
                </a:lnTo>
                <a:cubicBezTo>
                  <a:pt x="633" y="504"/>
                  <a:pt x="626" y="511"/>
                  <a:pt x="617" y="516"/>
                </a:cubicBezTo>
                <a:lnTo>
                  <a:pt x="617" y="516"/>
                </a:lnTo>
                <a:cubicBezTo>
                  <a:pt x="608" y="521"/>
                  <a:pt x="598" y="525"/>
                  <a:pt x="587" y="527"/>
                </a:cubicBezTo>
                <a:lnTo>
                  <a:pt x="587" y="527"/>
                </a:lnTo>
                <a:cubicBezTo>
                  <a:pt x="576" y="528"/>
                  <a:pt x="565" y="529"/>
                  <a:pt x="553" y="529"/>
                </a:cubicBezTo>
                <a:lnTo>
                  <a:pt x="553" y="563"/>
                </a:lnTo>
                <a:lnTo>
                  <a:pt x="643" y="563"/>
                </a:lnTo>
                <a:lnTo>
                  <a:pt x="643" y="818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  <a:effectLst/>
        </p:spPr>
        <p:txBody>
          <a:bodyPr wrap="none" anchor="ctr"/>
          <a:lstStyle/>
          <a:p>
            <a:endParaRPr lang="en-US" sz="3265" dirty="0">
              <a:latin typeface="DM Sans" pitchFamily="2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6ED498-D704-524F-A5EA-F3583F8AB2BB}"/>
              </a:ext>
            </a:extLst>
          </p:cNvPr>
          <p:cNvSpPr txBox="1"/>
          <p:nvPr/>
        </p:nvSpPr>
        <p:spPr>
          <a:xfrm>
            <a:off x="826632" y="323324"/>
            <a:ext cx="10514738" cy="656590"/>
          </a:xfrm>
          <a:prstGeom prst="rect">
            <a:avLst/>
          </a:prstGeom>
          <a:noFill/>
        </p:spPr>
        <p:txBody>
          <a:bodyPr wrap="none" rtlCol="0" anchor="b">
            <a:spAutoFit/>
          </a:bodyPr>
          <a:lstStyle/>
          <a:p>
            <a:pPr algn="ctr">
              <a:lnSpc>
                <a:spcPts val="4440"/>
              </a:lnSpc>
            </a:pPr>
            <a:r>
              <a:rPr lang="en-US" sz="3700" b="1" spc="-145" dirty="0">
                <a:solidFill>
                  <a:schemeClr val="tx2"/>
                </a:solidFill>
                <a:latin typeface="DM Sans" pitchFamily="2" charset="77"/>
              </a:rPr>
              <a:t>Timelines for Fund Exhaustion if no reform- 2020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D745AD-F1FC-974F-BA20-9235ACF24274}"/>
              </a:ext>
            </a:extLst>
          </p:cNvPr>
          <p:cNvSpPr txBox="1"/>
          <p:nvPr/>
        </p:nvSpPr>
        <p:spPr>
          <a:xfrm>
            <a:off x="1351871" y="2197592"/>
            <a:ext cx="1202573" cy="492443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2600" b="1" spc="-20" dirty="0">
                <a:solidFill>
                  <a:schemeClr val="tx2"/>
                </a:solidFill>
                <a:latin typeface="DM Sans" pitchFamily="2" charset="77"/>
              </a:rPr>
              <a:t>2020s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8CDAB8-08E6-A149-BCC9-5853992C8834}"/>
              </a:ext>
            </a:extLst>
          </p:cNvPr>
          <p:cNvSpPr txBox="1"/>
          <p:nvPr/>
        </p:nvSpPr>
        <p:spPr>
          <a:xfrm>
            <a:off x="3416580" y="2199536"/>
            <a:ext cx="1210589" cy="492443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2600" b="1" spc="-20" dirty="0">
                <a:solidFill>
                  <a:schemeClr val="tx2"/>
                </a:solidFill>
                <a:latin typeface="DM Sans" pitchFamily="2" charset="77"/>
              </a:rPr>
              <a:t>2030s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8CDC8E-5720-094F-A854-AD49259837EC}"/>
              </a:ext>
            </a:extLst>
          </p:cNvPr>
          <p:cNvSpPr txBox="1"/>
          <p:nvPr/>
        </p:nvSpPr>
        <p:spPr>
          <a:xfrm>
            <a:off x="5486783" y="2199536"/>
            <a:ext cx="1225015" cy="492443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2600" b="1" spc="-20" dirty="0">
                <a:solidFill>
                  <a:schemeClr val="tx2"/>
                </a:solidFill>
                <a:latin typeface="DM Sans" pitchFamily="2" charset="77"/>
              </a:rPr>
              <a:t>2040s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5B9594-A9D3-054A-B8B8-DF54E12A6FC7}"/>
              </a:ext>
            </a:extLst>
          </p:cNvPr>
          <p:cNvSpPr txBox="1"/>
          <p:nvPr/>
        </p:nvSpPr>
        <p:spPr>
          <a:xfrm>
            <a:off x="7553685" y="2200018"/>
            <a:ext cx="1218603" cy="492443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2600" b="1" spc="-20" dirty="0">
                <a:solidFill>
                  <a:schemeClr val="tx2"/>
                </a:solidFill>
                <a:latin typeface="DM Sans" pitchFamily="2" charset="77"/>
              </a:rPr>
              <a:t>2050s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8D81BC-0E8A-0C44-99EF-A51B917B2043}"/>
              </a:ext>
            </a:extLst>
          </p:cNvPr>
          <p:cNvSpPr txBox="1"/>
          <p:nvPr/>
        </p:nvSpPr>
        <p:spPr>
          <a:xfrm>
            <a:off x="9627524" y="2199536"/>
            <a:ext cx="1223412" cy="492443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en-US" sz="2600" b="1" spc="-20" dirty="0">
                <a:solidFill>
                  <a:schemeClr val="tx2"/>
                </a:solidFill>
                <a:latin typeface="DM Sans" pitchFamily="2" charset="77"/>
              </a:rPr>
              <a:t>2060s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7E37CF-80D5-3A42-81BB-DE151F3787A0}"/>
              </a:ext>
            </a:extLst>
          </p:cNvPr>
          <p:cNvSpPr txBox="1"/>
          <p:nvPr/>
        </p:nvSpPr>
        <p:spPr>
          <a:xfrm>
            <a:off x="887057" y="4311759"/>
            <a:ext cx="2133597" cy="406522"/>
          </a:xfrm>
          <a:prstGeom prst="rect">
            <a:avLst/>
          </a:prstGeom>
          <a:noFill/>
        </p:spPr>
        <p:txBody>
          <a:bodyPr wrap="none" rtlCol="0" anchor="b">
            <a:spAutoFit/>
          </a:bodyPr>
          <a:lstStyle/>
          <a:p>
            <a:pPr algn="ctr">
              <a:lnSpc>
                <a:spcPts val="2160"/>
              </a:lnSpc>
            </a:pPr>
            <a:r>
              <a:rPr lang="en-US" sz="2800" b="1" spc="-15" dirty="0">
                <a:solidFill>
                  <a:schemeClr val="accent1"/>
                </a:solidFill>
                <a:latin typeface="DM Sans" pitchFamily="2" charset="77"/>
              </a:rPr>
              <a:t>5 countries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CF2F704-95C9-6347-A404-D0B79E400134}"/>
              </a:ext>
            </a:extLst>
          </p:cNvPr>
          <p:cNvSpPr txBox="1"/>
          <p:nvPr/>
        </p:nvSpPr>
        <p:spPr>
          <a:xfrm>
            <a:off x="2956706" y="4311759"/>
            <a:ext cx="2133597" cy="406522"/>
          </a:xfrm>
          <a:prstGeom prst="rect">
            <a:avLst/>
          </a:prstGeom>
          <a:noFill/>
        </p:spPr>
        <p:txBody>
          <a:bodyPr wrap="none" rtlCol="0" anchor="b">
            <a:spAutoFit/>
          </a:bodyPr>
          <a:lstStyle/>
          <a:p>
            <a:pPr algn="ctr">
              <a:lnSpc>
                <a:spcPts val="2160"/>
              </a:lnSpc>
            </a:pPr>
            <a:r>
              <a:rPr lang="en-US" sz="2800" b="1" spc="-15" dirty="0">
                <a:solidFill>
                  <a:schemeClr val="accent2"/>
                </a:solidFill>
                <a:latin typeface="DM Sans" pitchFamily="2" charset="77"/>
              </a:rPr>
              <a:t>5 countries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2033A90-F66A-2C4E-803B-02507A476E03}"/>
              </a:ext>
            </a:extLst>
          </p:cNvPr>
          <p:cNvSpPr txBox="1"/>
          <p:nvPr/>
        </p:nvSpPr>
        <p:spPr>
          <a:xfrm>
            <a:off x="5042103" y="4311759"/>
            <a:ext cx="2115965" cy="406522"/>
          </a:xfrm>
          <a:prstGeom prst="rect">
            <a:avLst/>
          </a:prstGeom>
          <a:noFill/>
        </p:spPr>
        <p:txBody>
          <a:bodyPr wrap="none" rtlCol="0" anchor="b">
            <a:spAutoFit/>
          </a:bodyPr>
          <a:lstStyle/>
          <a:p>
            <a:pPr algn="ctr">
              <a:lnSpc>
                <a:spcPts val="2160"/>
              </a:lnSpc>
            </a:pPr>
            <a:r>
              <a:rPr lang="en-US" sz="2800" b="1" spc="-15" dirty="0">
                <a:solidFill>
                  <a:schemeClr val="accent3"/>
                </a:solidFill>
                <a:latin typeface="DM Sans" pitchFamily="2" charset="77"/>
              </a:rPr>
              <a:t>2 countries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898CF93-8F1E-8A4F-B4EC-C0FDB0CFE961}"/>
              </a:ext>
            </a:extLst>
          </p:cNvPr>
          <p:cNvSpPr txBox="1"/>
          <p:nvPr/>
        </p:nvSpPr>
        <p:spPr>
          <a:xfrm>
            <a:off x="7101630" y="4311759"/>
            <a:ext cx="2125582" cy="406522"/>
          </a:xfrm>
          <a:prstGeom prst="rect">
            <a:avLst/>
          </a:prstGeom>
          <a:noFill/>
        </p:spPr>
        <p:txBody>
          <a:bodyPr wrap="none" rtlCol="0" anchor="b">
            <a:spAutoFit/>
          </a:bodyPr>
          <a:lstStyle/>
          <a:p>
            <a:pPr algn="ctr">
              <a:lnSpc>
                <a:spcPts val="2160"/>
              </a:lnSpc>
            </a:pPr>
            <a:r>
              <a:rPr lang="en-US" sz="2800" b="1" spc="-15" dirty="0">
                <a:solidFill>
                  <a:schemeClr val="accent4"/>
                </a:solidFill>
                <a:latin typeface="DM Sans" pitchFamily="2" charset="77"/>
              </a:rPr>
              <a:t>3 countries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9247CB6-ECCF-7044-8FB2-8BE5B2385CA2}"/>
              </a:ext>
            </a:extLst>
          </p:cNvPr>
          <p:cNvSpPr txBox="1"/>
          <p:nvPr/>
        </p:nvSpPr>
        <p:spPr>
          <a:xfrm>
            <a:off x="9361785" y="4311759"/>
            <a:ext cx="1752724" cy="406522"/>
          </a:xfrm>
          <a:prstGeom prst="rect">
            <a:avLst/>
          </a:prstGeom>
          <a:noFill/>
        </p:spPr>
        <p:txBody>
          <a:bodyPr wrap="none" rtlCol="0" anchor="b">
            <a:spAutoFit/>
          </a:bodyPr>
          <a:lstStyle/>
          <a:p>
            <a:pPr algn="ctr">
              <a:lnSpc>
                <a:spcPts val="2160"/>
              </a:lnSpc>
            </a:pPr>
            <a:r>
              <a:rPr lang="en-US" sz="2800" b="1" spc="-15" dirty="0">
                <a:solidFill>
                  <a:schemeClr val="accent5"/>
                </a:solidFill>
                <a:latin typeface="DM Sans" pitchFamily="2" charset="77"/>
              </a:rPr>
              <a:t>1 country</a:t>
            </a:r>
          </a:p>
        </p:txBody>
      </p:sp>
    </p:spTree>
    <p:extLst>
      <p:ext uri="{BB962C8B-B14F-4D97-AF65-F5344CB8AC3E}">
        <p14:creationId xmlns:p14="http://schemas.microsoft.com/office/powerpoint/2010/main" val="28821245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30A5BFC-C134-C072-C14D-9E51A94C8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Factors shaping financial outlook </a:t>
            </a:r>
          </a:p>
        </p:txBody>
      </p:sp>
      <p:sp>
        <p:nvSpPr>
          <p:cNvPr id="374" name="Slide Number Placeholder 373">
            <a:extLst>
              <a:ext uri="{FF2B5EF4-FFF2-40B4-BE49-F238E27FC236}">
                <a16:creationId xmlns:a16="http://schemas.microsoft.com/office/drawing/2014/main" id="{049B2870-98EC-2977-8CE4-A7AA300999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270C77AB-7E91-84A6-3E62-DAB80E1E44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dirty="0"/>
              <a:t>demographic</a:t>
            </a:r>
          </a:p>
        </p:txBody>
      </p:sp>
      <p:pic>
        <p:nvPicPr>
          <p:cNvPr id="292" name="Picture Placeholder 291" descr="checklist icon">
            <a:extLst>
              <a:ext uri="{FF2B5EF4-FFF2-40B4-BE49-F238E27FC236}">
                <a16:creationId xmlns:a16="http://schemas.microsoft.com/office/drawing/2014/main" id="{8167DB44-EDED-0971-E35D-A5FA1E47C215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 rotWithShape="1">
          <a:blip r:embed="rId2"/>
          <a:srcRect/>
          <a:stretch/>
        </p:blipFill>
        <p:spPr/>
      </p:pic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A3BF8E55-B2B9-104D-F277-08902534735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pPr lvl="0" algn="l"/>
            <a:r>
              <a:rPr lang="en-US" dirty="0"/>
              <a:t>Population ageing and declining population</a:t>
            </a:r>
          </a:p>
          <a:p>
            <a:pPr lvl="0" algn="l"/>
            <a:r>
              <a:rPr lang="en-US" dirty="0"/>
              <a:t>Life expectancy</a:t>
            </a:r>
          </a:p>
          <a:p>
            <a:pPr lvl="0" algn="l"/>
            <a:r>
              <a:rPr lang="en-US" dirty="0"/>
              <a:t>Fertility</a:t>
            </a:r>
          </a:p>
          <a:p>
            <a:pPr lvl="0" algn="l"/>
            <a:r>
              <a:rPr lang="en-US" dirty="0"/>
              <a:t>Migration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15DD9AC8-4A5F-70DB-AA68-C461059D81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economic</a:t>
            </a:r>
          </a:p>
          <a:p>
            <a:endParaRPr lang="en-US" dirty="0"/>
          </a:p>
        </p:txBody>
      </p:sp>
      <p:pic>
        <p:nvPicPr>
          <p:cNvPr id="290" name="Picture Placeholder 289" descr="person with loud speaker icon">
            <a:extLst>
              <a:ext uri="{FF2B5EF4-FFF2-40B4-BE49-F238E27FC236}">
                <a16:creationId xmlns:a16="http://schemas.microsoft.com/office/drawing/2014/main" id="{E63515FB-9439-CCAE-C220-6F0E5ECB75E8}"/>
              </a:ext>
            </a:extLst>
          </p:cNvPr>
          <p:cNvPicPr>
            <a:picLocks noGrp="1" noChangeAspect="1"/>
          </p:cNvPicPr>
          <p:nvPr>
            <p:ph type="pic" sz="quarter" idx="27"/>
          </p:nvPr>
        </p:nvPicPr>
        <p:blipFill rotWithShape="1">
          <a:blip r:embed="rId3"/>
          <a:srcRect t="113" b="113"/>
          <a:stretch/>
        </p:blipFill>
        <p:spPr/>
      </p:pic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BCE9DA14-62AB-A857-6387-1F5D330B3F3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pPr lvl="0"/>
            <a:r>
              <a:rPr lang="en-US" dirty="0"/>
              <a:t>Low and slow economic growth due to structural weaknesses open, small and resource challenged.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28A203B-0CF0-2AB0-5F54-07C8E300391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 err="1"/>
              <a:t>LaboUr</a:t>
            </a:r>
            <a:r>
              <a:rPr lang="en-US" dirty="0"/>
              <a:t> market</a:t>
            </a:r>
          </a:p>
          <a:p>
            <a:endParaRPr lang="en-US" dirty="0"/>
          </a:p>
        </p:txBody>
      </p:sp>
      <p:pic>
        <p:nvPicPr>
          <p:cNvPr id="288" name="Picture Placeholder 287" descr="blueprint icon">
            <a:extLst>
              <a:ext uri="{FF2B5EF4-FFF2-40B4-BE49-F238E27FC236}">
                <a16:creationId xmlns:a16="http://schemas.microsoft.com/office/drawing/2014/main" id="{A5707D4A-497A-679A-3ACA-721E8D0E2699}"/>
              </a:ext>
            </a:extLst>
          </p:cNvPr>
          <p:cNvPicPr>
            <a:picLocks noGrp="1" noChangeAspect="1"/>
          </p:cNvPicPr>
          <p:nvPr>
            <p:ph type="pic" sz="quarter" idx="26"/>
          </p:nvPr>
        </p:nvPicPr>
        <p:blipFill rotWithShape="1">
          <a:blip r:embed="rId4"/>
          <a:srcRect t="431" b="431"/>
          <a:stretch/>
        </p:blipFill>
        <p:spPr/>
      </p:pic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710CB940-D45B-59F1-06E5-9CC94100EF0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pPr lvl="0" algn="l"/>
            <a:r>
              <a:rPr lang="en-US" dirty="0"/>
              <a:t>High informality</a:t>
            </a:r>
          </a:p>
          <a:p>
            <a:pPr lvl="0" algn="l"/>
            <a:r>
              <a:rPr lang="en-US" dirty="0"/>
              <a:t>Above average unemployment</a:t>
            </a:r>
            <a:br>
              <a:rPr lang="en-US" dirty="0"/>
            </a:br>
            <a:endParaRPr lang="en-US" dirty="0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05BC0115-F702-2E0A-61A4-4A6CE33FD77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173884" y="2491684"/>
            <a:ext cx="2248411" cy="2825173"/>
          </a:xfrm>
        </p:spPr>
        <p:txBody>
          <a:bodyPr/>
          <a:lstStyle/>
          <a:p>
            <a:r>
              <a:rPr lang="en-US" dirty="0"/>
              <a:t>design</a:t>
            </a:r>
          </a:p>
        </p:txBody>
      </p:sp>
      <p:pic>
        <p:nvPicPr>
          <p:cNvPr id="270" name="Picture Placeholder 269" descr="target icon">
            <a:extLst>
              <a:ext uri="{FF2B5EF4-FFF2-40B4-BE49-F238E27FC236}">
                <a16:creationId xmlns:a16="http://schemas.microsoft.com/office/drawing/2014/main" id="{DE7A4D25-3CA5-F92A-988A-F913C367D593}"/>
              </a:ext>
            </a:extLst>
          </p:cNvPr>
          <p:cNvPicPr>
            <a:picLocks noGrp="1" noChangeAspect="1"/>
          </p:cNvPicPr>
          <p:nvPr>
            <p:ph type="pic" sz="quarter" idx="25"/>
          </p:nvPr>
        </p:nvPicPr>
        <p:blipFill rotWithShape="1">
          <a:blip r:embed="rId5"/>
          <a:srcRect t="113" b="113"/>
          <a:stretch/>
        </p:blipFill>
        <p:spPr/>
      </p:pic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0DA38E3-68A2-4FF9-022B-BA0DF832B1D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pPr lvl="0" algn="l"/>
            <a:r>
              <a:rPr lang="en-US" dirty="0"/>
              <a:t>Generous Design- front-loaded</a:t>
            </a:r>
          </a:p>
          <a:p>
            <a:pPr lvl="0" algn="l"/>
            <a:r>
              <a:rPr lang="en-US" dirty="0"/>
              <a:t>Low Contribution rate 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9D48D07F-2D5B-F0D5-4005-197607C4F19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7629" y="2491684"/>
            <a:ext cx="2011680" cy="2825173"/>
          </a:xfrm>
        </p:spPr>
        <p:txBody>
          <a:bodyPr/>
          <a:lstStyle/>
          <a:p>
            <a:r>
              <a:rPr lang="en-US" sz="1600" dirty="0"/>
              <a:t>Coverage</a:t>
            </a:r>
          </a:p>
          <a:p>
            <a:endParaRPr lang="en-US" dirty="0"/>
          </a:p>
        </p:txBody>
      </p:sp>
      <p:pic>
        <p:nvPicPr>
          <p:cNvPr id="268" name="Picture Placeholder 267" descr="rocket icon">
            <a:extLst>
              <a:ext uri="{FF2B5EF4-FFF2-40B4-BE49-F238E27FC236}">
                <a16:creationId xmlns:a16="http://schemas.microsoft.com/office/drawing/2014/main" id="{1A522F41-60C1-3803-6132-18E154C0E328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 rotWithShape="1">
          <a:blip r:embed="rId6"/>
          <a:srcRect t="543" b="543"/>
          <a:stretch/>
        </p:blipFill>
        <p:spPr/>
      </p:pic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B72BD1AE-7290-BA6E-18FB-8181C0D13E7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93349" y="3888404"/>
            <a:ext cx="2011680" cy="1371600"/>
          </a:xfrm>
        </p:spPr>
        <p:txBody>
          <a:bodyPr/>
          <a:lstStyle/>
          <a:p>
            <a:pPr lvl="0" algn="l"/>
            <a:r>
              <a:rPr lang="en-US" dirty="0"/>
              <a:t>Voluntary Coverage of self-employed workers</a:t>
            </a:r>
          </a:p>
        </p:txBody>
      </p:sp>
    </p:spTree>
    <p:extLst>
      <p:ext uri="{BB962C8B-B14F-4D97-AF65-F5344CB8AC3E}">
        <p14:creationId xmlns:p14="http://schemas.microsoft.com/office/powerpoint/2010/main" val="33881243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07C787D-19B7-01A6-47FA-424D61520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The Demographic Threat</a:t>
            </a:r>
          </a:p>
        </p:txBody>
      </p:sp>
      <p:pic>
        <p:nvPicPr>
          <p:cNvPr id="6" name="Content Placeholder 5" descr="Chart&#10;&#10;Description automatically generated">
            <a:extLst>
              <a:ext uri="{FF2B5EF4-FFF2-40B4-BE49-F238E27FC236}">
                <a16:creationId xmlns:a16="http://schemas.microsoft.com/office/drawing/2014/main" id="{B0C9752A-E6A2-5B05-48AE-B8A1CC945FD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tretch/>
        </p:blipFill>
        <p:spPr>
          <a:xfrm>
            <a:off x="1814177" y="2103120"/>
            <a:ext cx="8569742" cy="4434840"/>
          </a:xfrm>
          <a:prstGeom prst="rect">
            <a:avLst/>
          </a:prstGeom>
          <a:noFill/>
        </p:spPr>
      </p:pic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B5B8CD31-D193-BAE1-DE21-BEC0DD11B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1792" y="457200"/>
            <a:ext cx="3200400" cy="27432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A SAFER NIS</a:t>
            </a:r>
          </a:p>
        </p:txBody>
      </p:sp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773039CC-98BF-666D-6CAB-6B46FE9DF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5368" y="457200"/>
            <a:ext cx="987552" cy="27432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dirty="0"/>
              <a:pPr>
                <a:spcAft>
                  <a:spcPts val="600"/>
                </a:spcAft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5055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5388A16-B4C9-8F4E-8183-89A8E8FF45F7}"/>
              </a:ext>
            </a:extLst>
          </p:cNvPr>
          <p:cNvSpPr txBox="1"/>
          <p:nvPr/>
        </p:nvSpPr>
        <p:spPr>
          <a:xfrm>
            <a:off x="4525704" y="306186"/>
            <a:ext cx="314060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Poppins" pitchFamily="2" charset="77"/>
                <a:ea typeface="+mn-ea"/>
                <a:cs typeface="Poppins" pitchFamily="2" charset="77"/>
              </a:rPr>
              <a:t>REFORM GOALS</a:t>
            </a:r>
          </a:p>
        </p:txBody>
      </p:sp>
      <p:sp>
        <p:nvSpPr>
          <p:cNvPr id="30" name="Freeform 29">
            <a:extLst>
              <a:ext uri="{FF2B5EF4-FFF2-40B4-BE49-F238E27FC236}">
                <a16:creationId xmlns:a16="http://schemas.microsoft.com/office/drawing/2014/main" id="{F579D199-4E6A-0F4D-8A2B-570C09B281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48664" y="4442027"/>
            <a:ext cx="5181337" cy="2025966"/>
          </a:xfrm>
          <a:custGeom>
            <a:avLst/>
            <a:gdLst>
              <a:gd name="connsiteX0" fmla="*/ 9799391 w 10362673"/>
              <a:gd name="connsiteY0" fmla="*/ 2875025 h 4051932"/>
              <a:gd name="connsiteX1" fmla="*/ 9799391 w 10362673"/>
              <a:gd name="connsiteY1" fmla="*/ 3117899 h 4051932"/>
              <a:gd name="connsiteX2" fmla="*/ 9928400 w 10362673"/>
              <a:gd name="connsiteY2" fmla="*/ 3117899 h 4051932"/>
              <a:gd name="connsiteX3" fmla="*/ 9928400 w 10362673"/>
              <a:gd name="connsiteY3" fmla="*/ 2875025 h 4051932"/>
              <a:gd name="connsiteX4" fmla="*/ 143061 w 10362673"/>
              <a:gd name="connsiteY4" fmla="*/ 682632 h 4051932"/>
              <a:gd name="connsiteX5" fmla="*/ 214265 w 10362673"/>
              <a:gd name="connsiteY5" fmla="*/ 682632 h 4051932"/>
              <a:gd name="connsiteX6" fmla="*/ 1735029 w 10362673"/>
              <a:gd name="connsiteY6" fmla="*/ 682632 h 4051932"/>
              <a:gd name="connsiteX7" fmla="*/ 1805580 w 10362673"/>
              <a:gd name="connsiteY7" fmla="*/ 682632 h 4051932"/>
              <a:gd name="connsiteX8" fmla="*/ 1948642 w 10362673"/>
              <a:gd name="connsiteY8" fmla="*/ 826267 h 4051932"/>
              <a:gd name="connsiteX9" fmla="*/ 1805580 w 10362673"/>
              <a:gd name="connsiteY9" fmla="*/ 967943 h 4051932"/>
              <a:gd name="connsiteX10" fmla="*/ 1679503 w 10362673"/>
              <a:gd name="connsiteY10" fmla="*/ 967943 h 4051932"/>
              <a:gd name="connsiteX11" fmla="*/ 1069369 w 10362673"/>
              <a:gd name="connsiteY11" fmla="*/ 1437369 h 4051932"/>
              <a:gd name="connsiteX12" fmla="*/ 1069369 w 10362673"/>
              <a:gd name="connsiteY12" fmla="*/ 2705927 h 4051932"/>
              <a:gd name="connsiteX13" fmla="*/ 1249665 w 10362673"/>
              <a:gd name="connsiteY13" fmla="*/ 2886124 h 4051932"/>
              <a:gd name="connsiteX14" fmla="*/ 8716304 w 10362673"/>
              <a:gd name="connsiteY14" fmla="*/ 2886124 h 4051932"/>
              <a:gd name="connsiteX15" fmla="*/ 8834542 w 10362673"/>
              <a:gd name="connsiteY15" fmla="*/ 2831282 h 4051932"/>
              <a:gd name="connsiteX16" fmla="*/ 9074284 w 10362673"/>
              <a:gd name="connsiteY16" fmla="*/ 2546623 h 4051932"/>
              <a:gd name="connsiteX17" fmla="*/ 9193176 w 10362673"/>
              <a:gd name="connsiteY17" fmla="*/ 2491128 h 4051932"/>
              <a:gd name="connsiteX18" fmla="*/ 9727534 w 10362673"/>
              <a:gd name="connsiteY18" fmla="*/ 2491128 h 4051932"/>
              <a:gd name="connsiteX19" fmla="*/ 9799391 w 10362673"/>
              <a:gd name="connsiteY19" fmla="*/ 2563598 h 4051932"/>
              <a:gd name="connsiteX20" fmla="*/ 9799391 w 10362673"/>
              <a:gd name="connsiteY20" fmla="*/ 2713762 h 4051932"/>
              <a:gd name="connsiteX21" fmla="*/ 9928400 w 10362673"/>
              <a:gd name="connsiteY21" fmla="*/ 2713762 h 4051932"/>
              <a:gd name="connsiteX22" fmla="*/ 9928400 w 10362673"/>
              <a:gd name="connsiteY22" fmla="*/ 1922502 h 4051932"/>
              <a:gd name="connsiteX23" fmla="*/ 9965025 w 10362673"/>
              <a:gd name="connsiteY23" fmla="*/ 1886598 h 4051932"/>
              <a:gd name="connsiteX24" fmla="*/ 10326702 w 10362673"/>
              <a:gd name="connsiteY24" fmla="*/ 1886598 h 4051932"/>
              <a:gd name="connsiteX25" fmla="*/ 10362673 w 10362673"/>
              <a:gd name="connsiteY25" fmla="*/ 1922502 h 4051932"/>
              <a:gd name="connsiteX26" fmla="*/ 10362673 w 10362673"/>
              <a:gd name="connsiteY26" fmla="*/ 4016028 h 4051932"/>
              <a:gd name="connsiteX27" fmla="*/ 10326702 w 10362673"/>
              <a:gd name="connsiteY27" fmla="*/ 4051932 h 4051932"/>
              <a:gd name="connsiteX28" fmla="*/ 9965025 w 10362673"/>
              <a:gd name="connsiteY28" fmla="*/ 4051932 h 4051932"/>
              <a:gd name="connsiteX29" fmla="*/ 9928400 w 10362673"/>
              <a:gd name="connsiteY29" fmla="*/ 4016028 h 4051932"/>
              <a:gd name="connsiteX30" fmla="*/ 9928400 w 10362673"/>
              <a:gd name="connsiteY30" fmla="*/ 3279815 h 4051932"/>
              <a:gd name="connsiteX31" fmla="*/ 9799391 w 10362673"/>
              <a:gd name="connsiteY31" fmla="*/ 3279815 h 4051932"/>
              <a:gd name="connsiteX32" fmla="*/ 9799391 w 10362673"/>
              <a:gd name="connsiteY32" fmla="*/ 3429326 h 4051932"/>
              <a:gd name="connsiteX33" fmla="*/ 9727534 w 10362673"/>
              <a:gd name="connsiteY33" fmla="*/ 3501796 h 4051932"/>
              <a:gd name="connsiteX34" fmla="*/ 9193176 w 10362673"/>
              <a:gd name="connsiteY34" fmla="*/ 3501796 h 4051932"/>
              <a:gd name="connsiteX35" fmla="*/ 9074284 w 10362673"/>
              <a:gd name="connsiteY35" fmla="*/ 3445648 h 4051932"/>
              <a:gd name="connsiteX36" fmla="*/ 8834542 w 10362673"/>
              <a:gd name="connsiteY36" fmla="*/ 3158378 h 4051932"/>
              <a:gd name="connsiteX37" fmla="*/ 8716304 w 10362673"/>
              <a:gd name="connsiteY37" fmla="*/ 3102883 h 4051932"/>
              <a:gd name="connsiteX38" fmla="*/ 1249665 w 10362673"/>
              <a:gd name="connsiteY38" fmla="*/ 3102883 h 4051932"/>
              <a:gd name="connsiteX39" fmla="*/ 852490 w 10362673"/>
              <a:gd name="connsiteY39" fmla="*/ 2705927 h 4051932"/>
              <a:gd name="connsiteX40" fmla="*/ 852490 w 10362673"/>
              <a:gd name="connsiteY40" fmla="*/ 1433451 h 4051932"/>
              <a:gd name="connsiteX41" fmla="*/ 269138 w 10362673"/>
              <a:gd name="connsiteY41" fmla="*/ 967943 h 4051932"/>
              <a:gd name="connsiteX42" fmla="*/ 143061 w 10362673"/>
              <a:gd name="connsiteY42" fmla="*/ 967943 h 4051932"/>
              <a:gd name="connsiteX43" fmla="*/ 0 w 10362673"/>
              <a:gd name="connsiteY43" fmla="*/ 826267 h 4051932"/>
              <a:gd name="connsiteX44" fmla="*/ 143061 w 10362673"/>
              <a:gd name="connsiteY44" fmla="*/ 682632 h 4051932"/>
              <a:gd name="connsiteX45" fmla="*/ 143110 w 10362673"/>
              <a:gd name="connsiteY45" fmla="*/ 342756 h 4051932"/>
              <a:gd name="connsiteX46" fmla="*/ 1806199 w 10362673"/>
              <a:gd name="connsiteY46" fmla="*/ 342756 h 4051932"/>
              <a:gd name="connsiteX47" fmla="*/ 1949310 w 10362673"/>
              <a:gd name="connsiteY47" fmla="*/ 485983 h 4051932"/>
              <a:gd name="connsiteX48" fmla="*/ 1806199 w 10362673"/>
              <a:gd name="connsiteY48" fmla="*/ 627256 h 4051932"/>
              <a:gd name="connsiteX49" fmla="*/ 143110 w 10362673"/>
              <a:gd name="connsiteY49" fmla="*/ 627256 h 4051932"/>
              <a:gd name="connsiteX50" fmla="*/ 0 w 10362673"/>
              <a:gd name="connsiteY50" fmla="*/ 485983 h 4051932"/>
              <a:gd name="connsiteX51" fmla="*/ 143110 w 10362673"/>
              <a:gd name="connsiteY51" fmla="*/ 342756 h 4051932"/>
              <a:gd name="connsiteX52" fmla="*/ 143110 w 10362673"/>
              <a:gd name="connsiteY52" fmla="*/ 0 h 4051932"/>
              <a:gd name="connsiteX53" fmla="*/ 1806199 w 10362673"/>
              <a:gd name="connsiteY53" fmla="*/ 0 h 4051932"/>
              <a:gd name="connsiteX54" fmla="*/ 1949310 w 10362673"/>
              <a:gd name="connsiteY54" fmla="*/ 142575 h 4051932"/>
              <a:gd name="connsiteX55" fmla="*/ 1806199 w 10362673"/>
              <a:gd name="connsiteY55" fmla="*/ 284498 h 4051932"/>
              <a:gd name="connsiteX56" fmla="*/ 143110 w 10362673"/>
              <a:gd name="connsiteY56" fmla="*/ 284498 h 4051932"/>
              <a:gd name="connsiteX57" fmla="*/ 0 w 10362673"/>
              <a:gd name="connsiteY57" fmla="*/ 142575 h 4051932"/>
              <a:gd name="connsiteX58" fmla="*/ 143110 w 10362673"/>
              <a:gd name="connsiteY58" fmla="*/ 0 h 4051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0362673" h="4051932">
                <a:moveTo>
                  <a:pt x="9799391" y="2875025"/>
                </a:moveTo>
                <a:lnTo>
                  <a:pt x="9799391" y="3117899"/>
                </a:lnTo>
                <a:lnTo>
                  <a:pt x="9928400" y="3117899"/>
                </a:lnTo>
                <a:lnTo>
                  <a:pt x="9928400" y="2875025"/>
                </a:lnTo>
                <a:close/>
                <a:moveTo>
                  <a:pt x="143061" y="682632"/>
                </a:moveTo>
                <a:lnTo>
                  <a:pt x="214265" y="682632"/>
                </a:lnTo>
                <a:lnTo>
                  <a:pt x="1735029" y="682632"/>
                </a:lnTo>
                <a:lnTo>
                  <a:pt x="1805580" y="682632"/>
                </a:lnTo>
                <a:cubicBezTo>
                  <a:pt x="1884623" y="682632"/>
                  <a:pt x="1948642" y="747268"/>
                  <a:pt x="1948642" y="826267"/>
                </a:cubicBezTo>
                <a:cubicBezTo>
                  <a:pt x="1948642" y="904613"/>
                  <a:pt x="1884623" y="967943"/>
                  <a:pt x="1805580" y="967943"/>
                </a:cubicBezTo>
                <a:lnTo>
                  <a:pt x="1679503" y="967943"/>
                </a:lnTo>
                <a:cubicBezTo>
                  <a:pt x="1577596" y="1218652"/>
                  <a:pt x="1346346" y="1402766"/>
                  <a:pt x="1069369" y="1437369"/>
                </a:cubicBezTo>
                <a:lnTo>
                  <a:pt x="1069369" y="2705927"/>
                </a:lnTo>
                <a:cubicBezTo>
                  <a:pt x="1069369" y="2805166"/>
                  <a:pt x="1151024" y="2886124"/>
                  <a:pt x="1249665" y="2886124"/>
                </a:cubicBezTo>
                <a:lnTo>
                  <a:pt x="8716304" y="2886124"/>
                </a:lnTo>
                <a:cubicBezTo>
                  <a:pt x="8756152" y="2886124"/>
                  <a:pt x="8809065" y="2861315"/>
                  <a:pt x="8834542" y="2831282"/>
                </a:cubicBezTo>
                <a:lnTo>
                  <a:pt x="9074284" y="2546623"/>
                </a:lnTo>
                <a:cubicBezTo>
                  <a:pt x="9099761" y="2515285"/>
                  <a:pt x="9153327" y="2491128"/>
                  <a:pt x="9193176" y="2491128"/>
                </a:cubicBezTo>
                <a:lnTo>
                  <a:pt x="9727534" y="2491128"/>
                </a:lnTo>
                <a:cubicBezTo>
                  <a:pt x="9767382" y="2491128"/>
                  <a:pt x="9799391" y="2523772"/>
                  <a:pt x="9799391" y="2563598"/>
                </a:cubicBezTo>
                <a:lnTo>
                  <a:pt x="9799391" y="2713762"/>
                </a:lnTo>
                <a:lnTo>
                  <a:pt x="9928400" y="2713762"/>
                </a:lnTo>
                <a:lnTo>
                  <a:pt x="9928400" y="1922502"/>
                </a:lnTo>
                <a:cubicBezTo>
                  <a:pt x="9928400" y="1903571"/>
                  <a:pt x="9945405" y="1886598"/>
                  <a:pt x="9965025" y="1886598"/>
                </a:cubicBezTo>
                <a:lnTo>
                  <a:pt x="10326702" y="1886598"/>
                </a:lnTo>
                <a:cubicBezTo>
                  <a:pt x="10346322" y="1886598"/>
                  <a:pt x="10362673" y="1903571"/>
                  <a:pt x="10362673" y="1922502"/>
                </a:cubicBezTo>
                <a:lnTo>
                  <a:pt x="10362673" y="4016028"/>
                </a:lnTo>
                <a:cubicBezTo>
                  <a:pt x="10362673" y="4035612"/>
                  <a:pt x="10346322" y="4051932"/>
                  <a:pt x="10326702" y="4051932"/>
                </a:cubicBezTo>
                <a:lnTo>
                  <a:pt x="9965025" y="4051932"/>
                </a:lnTo>
                <a:cubicBezTo>
                  <a:pt x="9945405" y="4051932"/>
                  <a:pt x="9928400" y="4035612"/>
                  <a:pt x="9928400" y="4016028"/>
                </a:cubicBezTo>
                <a:lnTo>
                  <a:pt x="9928400" y="3279815"/>
                </a:lnTo>
                <a:lnTo>
                  <a:pt x="9799391" y="3279815"/>
                </a:lnTo>
                <a:lnTo>
                  <a:pt x="9799391" y="3429326"/>
                </a:lnTo>
                <a:cubicBezTo>
                  <a:pt x="9799391" y="3468499"/>
                  <a:pt x="9767382" y="3501796"/>
                  <a:pt x="9727534" y="3501796"/>
                </a:cubicBezTo>
                <a:lnTo>
                  <a:pt x="9193176" y="3501796"/>
                </a:lnTo>
                <a:cubicBezTo>
                  <a:pt x="9153327" y="3501796"/>
                  <a:pt x="9100414" y="3476987"/>
                  <a:pt x="9074284" y="3445648"/>
                </a:cubicBezTo>
                <a:lnTo>
                  <a:pt x="8834542" y="3158378"/>
                </a:lnTo>
                <a:cubicBezTo>
                  <a:pt x="8809065" y="3128345"/>
                  <a:pt x="8756152" y="3102883"/>
                  <a:pt x="8716304" y="3102883"/>
                </a:cubicBezTo>
                <a:lnTo>
                  <a:pt x="1249665" y="3102883"/>
                </a:lnTo>
                <a:cubicBezTo>
                  <a:pt x="1030827" y="3102883"/>
                  <a:pt x="852490" y="2924645"/>
                  <a:pt x="852490" y="2705927"/>
                </a:cubicBezTo>
                <a:lnTo>
                  <a:pt x="852490" y="1433451"/>
                </a:lnTo>
                <a:cubicBezTo>
                  <a:pt x="587271" y="1391014"/>
                  <a:pt x="367779" y="1210817"/>
                  <a:pt x="269138" y="967943"/>
                </a:cubicBezTo>
                <a:lnTo>
                  <a:pt x="143061" y="967943"/>
                </a:lnTo>
                <a:cubicBezTo>
                  <a:pt x="64671" y="967943"/>
                  <a:pt x="0" y="904613"/>
                  <a:pt x="0" y="826267"/>
                </a:cubicBezTo>
                <a:cubicBezTo>
                  <a:pt x="0" y="747268"/>
                  <a:pt x="64671" y="682632"/>
                  <a:pt x="143061" y="682632"/>
                </a:cubicBezTo>
                <a:close/>
                <a:moveTo>
                  <a:pt x="143110" y="342756"/>
                </a:moveTo>
                <a:lnTo>
                  <a:pt x="1806199" y="342756"/>
                </a:lnTo>
                <a:cubicBezTo>
                  <a:pt x="1885269" y="342756"/>
                  <a:pt x="1949310" y="407208"/>
                  <a:pt x="1949310" y="485983"/>
                </a:cubicBezTo>
                <a:cubicBezTo>
                  <a:pt x="1949310" y="564106"/>
                  <a:pt x="1885269" y="627256"/>
                  <a:pt x="1806199" y="627256"/>
                </a:cubicBezTo>
                <a:lnTo>
                  <a:pt x="143110" y="627256"/>
                </a:lnTo>
                <a:cubicBezTo>
                  <a:pt x="64693" y="627256"/>
                  <a:pt x="0" y="564106"/>
                  <a:pt x="0" y="485983"/>
                </a:cubicBezTo>
                <a:cubicBezTo>
                  <a:pt x="0" y="407208"/>
                  <a:pt x="64693" y="342756"/>
                  <a:pt x="143110" y="342756"/>
                </a:cubicBezTo>
                <a:close/>
                <a:moveTo>
                  <a:pt x="143110" y="0"/>
                </a:moveTo>
                <a:lnTo>
                  <a:pt x="1806199" y="0"/>
                </a:lnTo>
                <a:cubicBezTo>
                  <a:pt x="1885269" y="0"/>
                  <a:pt x="1949310" y="64451"/>
                  <a:pt x="1949310" y="142575"/>
                </a:cubicBezTo>
                <a:cubicBezTo>
                  <a:pt x="1949310" y="220698"/>
                  <a:pt x="1885269" y="284498"/>
                  <a:pt x="1806199" y="284498"/>
                </a:cubicBezTo>
                <a:lnTo>
                  <a:pt x="143110" y="284498"/>
                </a:lnTo>
                <a:cubicBezTo>
                  <a:pt x="64693" y="284498"/>
                  <a:pt x="0" y="220698"/>
                  <a:pt x="0" y="142575"/>
                </a:cubicBezTo>
                <a:cubicBezTo>
                  <a:pt x="0" y="64451"/>
                  <a:pt x="64693" y="0"/>
                  <a:pt x="143110" y="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noFill/>
          </a:ln>
          <a:effectLst/>
        </p:spPr>
        <p:txBody>
          <a:bodyPr wrap="square" anchor="ctr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66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sp>
        <p:nvSpPr>
          <p:cNvPr id="17" name="Freeform 19">
            <a:extLst>
              <a:ext uri="{FF2B5EF4-FFF2-40B4-BE49-F238E27FC236}">
                <a16:creationId xmlns:a16="http://schemas.microsoft.com/office/drawing/2014/main" id="{D6CD4B8D-FAD6-234D-B6BD-750B8E3650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52440" y="1661096"/>
            <a:ext cx="2165988" cy="2744928"/>
          </a:xfrm>
          <a:custGeom>
            <a:avLst/>
            <a:gdLst>
              <a:gd name="T0" fmla="*/ 1804 w 6634"/>
              <a:gd name="T1" fmla="*/ 7056 h 8404"/>
              <a:gd name="T2" fmla="*/ 1744 w 6634"/>
              <a:gd name="T3" fmla="*/ 6855 h 8404"/>
              <a:gd name="T4" fmla="*/ 1318 w 6634"/>
              <a:gd name="T5" fmla="*/ 5855 h 8404"/>
              <a:gd name="T6" fmla="*/ 687 w 6634"/>
              <a:gd name="T7" fmla="*/ 4680 h 8404"/>
              <a:gd name="T8" fmla="*/ 441 w 6634"/>
              <a:gd name="T9" fmla="*/ 3318 h 8404"/>
              <a:gd name="T10" fmla="*/ 1286 w 6634"/>
              <a:gd name="T11" fmla="*/ 1282 h 8404"/>
              <a:gd name="T12" fmla="*/ 3317 w 6634"/>
              <a:gd name="T13" fmla="*/ 443 h 8404"/>
              <a:gd name="T14" fmla="*/ 5348 w 6634"/>
              <a:gd name="T15" fmla="*/ 1282 h 8404"/>
              <a:gd name="T16" fmla="*/ 6191 w 6634"/>
              <a:gd name="T17" fmla="*/ 3318 h 8404"/>
              <a:gd name="T18" fmla="*/ 5946 w 6634"/>
              <a:gd name="T19" fmla="*/ 4680 h 8404"/>
              <a:gd name="T20" fmla="*/ 5316 w 6634"/>
              <a:gd name="T21" fmla="*/ 5855 h 8404"/>
              <a:gd name="T22" fmla="*/ 4889 w 6634"/>
              <a:gd name="T23" fmla="*/ 6855 h 8404"/>
              <a:gd name="T24" fmla="*/ 4829 w 6634"/>
              <a:gd name="T25" fmla="*/ 7056 h 8404"/>
              <a:gd name="T26" fmla="*/ 4764 w 6634"/>
              <a:gd name="T27" fmla="*/ 7288 h 8404"/>
              <a:gd name="T28" fmla="*/ 4437 w 6634"/>
              <a:gd name="T29" fmla="*/ 7816 h 8404"/>
              <a:gd name="T30" fmla="*/ 3317 w 6634"/>
              <a:gd name="T31" fmla="*/ 7961 h 8404"/>
              <a:gd name="T32" fmla="*/ 2198 w 6634"/>
              <a:gd name="T33" fmla="*/ 7816 h 8404"/>
              <a:gd name="T34" fmla="*/ 1870 w 6634"/>
              <a:gd name="T35" fmla="*/ 7288 h 8404"/>
              <a:gd name="T36" fmla="*/ 3317 w 6634"/>
              <a:gd name="T37" fmla="*/ 8403 h 8404"/>
              <a:gd name="T38" fmla="*/ 4644 w 6634"/>
              <a:gd name="T39" fmla="*/ 8207 h 8404"/>
              <a:gd name="T40" fmla="*/ 5191 w 6634"/>
              <a:gd name="T41" fmla="*/ 7399 h 8404"/>
              <a:gd name="T42" fmla="*/ 5249 w 6634"/>
              <a:gd name="T43" fmla="*/ 7193 h 8404"/>
              <a:gd name="T44" fmla="*/ 5315 w 6634"/>
              <a:gd name="T45" fmla="*/ 6976 h 8404"/>
              <a:gd name="T46" fmla="*/ 5682 w 6634"/>
              <a:gd name="T47" fmla="*/ 6105 h 8404"/>
              <a:gd name="T48" fmla="*/ 6361 w 6634"/>
              <a:gd name="T49" fmla="*/ 4835 h 8404"/>
              <a:gd name="T50" fmla="*/ 6633 w 6634"/>
              <a:gd name="T51" fmla="*/ 3318 h 8404"/>
              <a:gd name="T52" fmla="*/ 5660 w 6634"/>
              <a:gd name="T53" fmla="*/ 970 h 8404"/>
              <a:gd name="T54" fmla="*/ 3317 w 6634"/>
              <a:gd name="T55" fmla="*/ 0 h 8404"/>
              <a:gd name="T56" fmla="*/ 973 w 6634"/>
              <a:gd name="T57" fmla="*/ 970 h 8404"/>
              <a:gd name="T58" fmla="*/ 0 w 6634"/>
              <a:gd name="T59" fmla="*/ 3318 h 8404"/>
              <a:gd name="T60" fmla="*/ 273 w 6634"/>
              <a:gd name="T61" fmla="*/ 4835 h 8404"/>
              <a:gd name="T62" fmla="*/ 953 w 6634"/>
              <a:gd name="T63" fmla="*/ 6105 h 8404"/>
              <a:gd name="T64" fmla="*/ 1320 w 6634"/>
              <a:gd name="T65" fmla="*/ 6976 h 8404"/>
              <a:gd name="T66" fmla="*/ 1384 w 6634"/>
              <a:gd name="T67" fmla="*/ 7193 h 8404"/>
              <a:gd name="T68" fmla="*/ 1442 w 6634"/>
              <a:gd name="T69" fmla="*/ 7399 h 8404"/>
              <a:gd name="T70" fmla="*/ 1990 w 6634"/>
              <a:gd name="T71" fmla="*/ 8207 h 8404"/>
              <a:gd name="T72" fmla="*/ 3317 w 6634"/>
              <a:gd name="T73" fmla="*/ 8403 h 84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6634" h="8404">
                <a:moveTo>
                  <a:pt x="1804" y="7056"/>
                </a:moveTo>
                <a:lnTo>
                  <a:pt x="1804" y="7056"/>
                </a:lnTo>
                <a:cubicBezTo>
                  <a:pt x="1784" y="6995"/>
                  <a:pt x="1764" y="6927"/>
                  <a:pt x="1744" y="6855"/>
                </a:cubicBezTo>
                <a:lnTo>
                  <a:pt x="1744" y="6855"/>
                </a:lnTo>
                <a:cubicBezTo>
                  <a:pt x="1661" y="6567"/>
                  <a:pt x="1558" y="6208"/>
                  <a:pt x="1318" y="5855"/>
                </a:cubicBezTo>
                <a:lnTo>
                  <a:pt x="1318" y="5855"/>
                </a:lnTo>
                <a:cubicBezTo>
                  <a:pt x="1029" y="5430"/>
                  <a:pt x="827" y="5057"/>
                  <a:pt x="687" y="4680"/>
                </a:cubicBezTo>
                <a:lnTo>
                  <a:pt x="687" y="4680"/>
                </a:lnTo>
                <a:cubicBezTo>
                  <a:pt x="523" y="4239"/>
                  <a:pt x="441" y="3793"/>
                  <a:pt x="441" y="3318"/>
                </a:cubicBezTo>
                <a:lnTo>
                  <a:pt x="441" y="3318"/>
                </a:lnTo>
                <a:cubicBezTo>
                  <a:pt x="441" y="2549"/>
                  <a:pt x="741" y="1827"/>
                  <a:pt x="1286" y="1282"/>
                </a:cubicBezTo>
                <a:lnTo>
                  <a:pt x="1286" y="1282"/>
                </a:lnTo>
                <a:cubicBezTo>
                  <a:pt x="1829" y="741"/>
                  <a:pt x="2550" y="443"/>
                  <a:pt x="3317" y="443"/>
                </a:cubicBezTo>
                <a:lnTo>
                  <a:pt x="3317" y="443"/>
                </a:lnTo>
                <a:cubicBezTo>
                  <a:pt x="4083" y="443"/>
                  <a:pt x="4804" y="741"/>
                  <a:pt x="5348" y="1282"/>
                </a:cubicBezTo>
                <a:lnTo>
                  <a:pt x="5348" y="1282"/>
                </a:lnTo>
                <a:cubicBezTo>
                  <a:pt x="5892" y="1827"/>
                  <a:pt x="6191" y="2549"/>
                  <a:pt x="6191" y="3318"/>
                </a:cubicBezTo>
                <a:lnTo>
                  <a:pt x="6191" y="3318"/>
                </a:lnTo>
                <a:cubicBezTo>
                  <a:pt x="6191" y="3793"/>
                  <a:pt x="6112" y="4239"/>
                  <a:pt x="5946" y="4680"/>
                </a:cubicBezTo>
                <a:lnTo>
                  <a:pt x="5946" y="4680"/>
                </a:lnTo>
                <a:cubicBezTo>
                  <a:pt x="5806" y="5057"/>
                  <a:pt x="5606" y="5430"/>
                  <a:pt x="5316" y="5855"/>
                </a:cubicBezTo>
                <a:lnTo>
                  <a:pt x="5316" y="5855"/>
                </a:lnTo>
                <a:cubicBezTo>
                  <a:pt x="5075" y="6208"/>
                  <a:pt x="4972" y="6567"/>
                  <a:pt x="4889" y="6855"/>
                </a:cubicBezTo>
                <a:lnTo>
                  <a:pt x="4889" y="6855"/>
                </a:lnTo>
                <a:cubicBezTo>
                  <a:pt x="4869" y="6927"/>
                  <a:pt x="4849" y="6995"/>
                  <a:pt x="4829" y="7056"/>
                </a:cubicBezTo>
                <a:lnTo>
                  <a:pt x="4829" y="7056"/>
                </a:lnTo>
                <a:cubicBezTo>
                  <a:pt x="4802" y="7139"/>
                  <a:pt x="4782" y="7219"/>
                  <a:pt x="4764" y="7288"/>
                </a:cubicBezTo>
                <a:lnTo>
                  <a:pt x="4764" y="7288"/>
                </a:lnTo>
                <a:cubicBezTo>
                  <a:pt x="4706" y="7508"/>
                  <a:pt x="4657" y="7699"/>
                  <a:pt x="4437" y="7816"/>
                </a:cubicBezTo>
                <a:lnTo>
                  <a:pt x="4437" y="7816"/>
                </a:lnTo>
                <a:cubicBezTo>
                  <a:pt x="4242" y="7920"/>
                  <a:pt x="3928" y="7961"/>
                  <a:pt x="3317" y="7961"/>
                </a:cubicBezTo>
                <a:lnTo>
                  <a:pt x="3317" y="7961"/>
                </a:lnTo>
                <a:cubicBezTo>
                  <a:pt x="2705" y="7961"/>
                  <a:pt x="2391" y="7920"/>
                  <a:pt x="2198" y="7816"/>
                </a:cubicBezTo>
                <a:lnTo>
                  <a:pt x="2198" y="7816"/>
                </a:lnTo>
                <a:cubicBezTo>
                  <a:pt x="1977" y="7699"/>
                  <a:pt x="1927" y="7508"/>
                  <a:pt x="1870" y="7288"/>
                </a:cubicBezTo>
                <a:lnTo>
                  <a:pt x="1870" y="7288"/>
                </a:lnTo>
                <a:cubicBezTo>
                  <a:pt x="1851" y="7219"/>
                  <a:pt x="1831" y="7139"/>
                  <a:pt x="1804" y="7056"/>
                </a:cubicBezTo>
                <a:close/>
                <a:moveTo>
                  <a:pt x="3317" y="8403"/>
                </a:moveTo>
                <a:lnTo>
                  <a:pt x="3317" y="8403"/>
                </a:lnTo>
                <a:cubicBezTo>
                  <a:pt x="4017" y="8403"/>
                  <a:pt x="4377" y="8349"/>
                  <a:pt x="4644" y="8207"/>
                </a:cubicBezTo>
                <a:lnTo>
                  <a:pt x="4644" y="8207"/>
                </a:lnTo>
                <a:cubicBezTo>
                  <a:pt x="5035" y="7997"/>
                  <a:pt x="5126" y="7651"/>
                  <a:pt x="5191" y="7399"/>
                </a:cubicBezTo>
                <a:lnTo>
                  <a:pt x="5191" y="7399"/>
                </a:lnTo>
                <a:cubicBezTo>
                  <a:pt x="5208" y="7333"/>
                  <a:pt x="5227" y="7264"/>
                  <a:pt x="5249" y="7193"/>
                </a:cubicBezTo>
                <a:lnTo>
                  <a:pt x="5249" y="7193"/>
                </a:lnTo>
                <a:cubicBezTo>
                  <a:pt x="5272" y="7125"/>
                  <a:pt x="5293" y="7052"/>
                  <a:pt x="5315" y="6976"/>
                </a:cubicBezTo>
                <a:lnTo>
                  <a:pt x="5315" y="6976"/>
                </a:lnTo>
                <a:cubicBezTo>
                  <a:pt x="5392" y="6706"/>
                  <a:pt x="5480" y="6398"/>
                  <a:pt x="5682" y="6105"/>
                </a:cubicBezTo>
                <a:lnTo>
                  <a:pt x="5682" y="6105"/>
                </a:lnTo>
                <a:cubicBezTo>
                  <a:pt x="5992" y="5650"/>
                  <a:pt x="6208" y="5246"/>
                  <a:pt x="6361" y="4835"/>
                </a:cubicBezTo>
                <a:lnTo>
                  <a:pt x="6361" y="4835"/>
                </a:lnTo>
                <a:cubicBezTo>
                  <a:pt x="6545" y="4343"/>
                  <a:pt x="6633" y="3847"/>
                  <a:pt x="6633" y="3318"/>
                </a:cubicBezTo>
                <a:lnTo>
                  <a:pt x="6633" y="3318"/>
                </a:lnTo>
                <a:cubicBezTo>
                  <a:pt x="6633" y="2431"/>
                  <a:pt x="6288" y="1597"/>
                  <a:pt x="5660" y="970"/>
                </a:cubicBezTo>
                <a:lnTo>
                  <a:pt x="5660" y="970"/>
                </a:lnTo>
                <a:cubicBezTo>
                  <a:pt x="5034" y="345"/>
                  <a:pt x="4201" y="0"/>
                  <a:pt x="3317" y="0"/>
                </a:cubicBezTo>
                <a:lnTo>
                  <a:pt x="3317" y="0"/>
                </a:lnTo>
                <a:cubicBezTo>
                  <a:pt x="2432" y="0"/>
                  <a:pt x="1600" y="345"/>
                  <a:pt x="973" y="970"/>
                </a:cubicBezTo>
                <a:lnTo>
                  <a:pt x="973" y="970"/>
                </a:lnTo>
                <a:cubicBezTo>
                  <a:pt x="345" y="1597"/>
                  <a:pt x="0" y="2431"/>
                  <a:pt x="0" y="3318"/>
                </a:cubicBezTo>
                <a:lnTo>
                  <a:pt x="0" y="3318"/>
                </a:lnTo>
                <a:cubicBezTo>
                  <a:pt x="0" y="3847"/>
                  <a:pt x="89" y="4343"/>
                  <a:pt x="273" y="4835"/>
                </a:cubicBezTo>
                <a:lnTo>
                  <a:pt x="273" y="4835"/>
                </a:lnTo>
                <a:cubicBezTo>
                  <a:pt x="425" y="5246"/>
                  <a:pt x="642" y="5650"/>
                  <a:pt x="953" y="6105"/>
                </a:cubicBezTo>
                <a:lnTo>
                  <a:pt x="953" y="6105"/>
                </a:lnTo>
                <a:cubicBezTo>
                  <a:pt x="1153" y="6398"/>
                  <a:pt x="1241" y="6706"/>
                  <a:pt x="1320" y="6976"/>
                </a:cubicBezTo>
                <a:lnTo>
                  <a:pt x="1320" y="6976"/>
                </a:lnTo>
                <a:cubicBezTo>
                  <a:pt x="1341" y="7053"/>
                  <a:pt x="1361" y="7125"/>
                  <a:pt x="1384" y="7193"/>
                </a:cubicBezTo>
                <a:lnTo>
                  <a:pt x="1384" y="7193"/>
                </a:lnTo>
                <a:cubicBezTo>
                  <a:pt x="1407" y="7264"/>
                  <a:pt x="1424" y="7333"/>
                  <a:pt x="1442" y="7399"/>
                </a:cubicBezTo>
                <a:lnTo>
                  <a:pt x="1442" y="7399"/>
                </a:lnTo>
                <a:cubicBezTo>
                  <a:pt x="1507" y="7651"/>
                  <a:pt x="1598" y="7997"/>
                  <a:pt x="1990" y="8207"/>
                </a:cubicBezTo>
                <a:lnTo>
                  <a:pt x="1990" y="8207"/>
                </a:lnTo>
                <a:cubicBezTo>
                  <a:pt x="2257" y="8349"/>
                  <a:pt x="2617" y="8403"/>
                  <a:pt x="3317" y="840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66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sp>
        <p:nvSpPr>
          <p:cNvPr id="38" name="Freeform 37">
            <a:extLst>
              <a:ext uri="{FF2B5EF4-FFF2-40B4-BE49-F238E27FC236}">
                <a16:creationId xmlns:a16="http://schemas.microsoft.com/office/drawing/2014/main" id="{0A63C7E8-20BE-DF49-B624-5742D95EA1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96456" y="1802231"/>
            <a:ext cx="1877631" cy="1877631"/>
          </a:xfrm>
          <a:custGeom>
            <a:avLst/>
            <a:gdLst>
              <a:gd name="connsiteX0" fmla="*/ 1879397 w 3755261"/>
              <a:gd name="connsiteY0" fmla="*/ 1771386 h 3755261"/>
              <a:gd name="connsiteX1" fmla="*/ 1771385 w 3755261"/>
              <a:gd name="connsiteY1" fmla="*/ 1879071 h 3755261"/>
              <a:gd name="connsiteX2" fmla="*/ 1879397 w 3755261"/>
              <a:gd name="connsiteY2" fmla="*/ 1986756 h 3755261"/>
              <a:gd name="connsiteX3" fmla="*/ 1986755 w 3755261"/>
              <a:gd name="connsiteY3" fmla="*/ 1879071 h 3755261"/>
              <a:gd name="connsiteX4" fmla="*/ 1879397 w 3755261"/>
              <a:gd name="connsiteY4" fmla="*/ 1771386 h 3755261"/>
              <a:gd name="connsiteX5" fmla="*/ 1877956 w 3755261"/>
              <a:gd name="connsiteY5" fmla="*/ 1610090 h 3755261"/>
              <a:gd name="connsiteX6" fmla="*/ 2145172 w 3755261"/>
              <a:gd name="connsiteY6" fmla="*/ 1877958 h 3755261"/>
              <a:gd name="connsiteX7" fmla="*/ 1877956 w 3755261"/>
              <a:gd name="connsiteY7" fmla="*/ 2145174 h 3755261"/>
              <a:gd name="connsiteX8" fmla="*/ 1610088 w 3755261"/>
              <a:gd name="connsiteY8" fmla="*/ 1877958 h 3755261"/>
              <a:gd name="connsiteX9" fmla="*/ 1877956 w 3755261"/>
              <a:gd name="connsiteY9" fmla="*/ 1610090 h 3755261"/>
              <a:gd name="connsiteX10" fmla="*/ 1879398 w 3755261"/>
              <a:gd name="connsiteY10" fmla="*/ 1342220 h 3755261"/>
              <a:gd name="connsiteX11" fmla="*/ 1342222 w 3755261"/>
              <a:gd name="connsiteY11" fmla="*/ 1879071 h 3755261"/>
              <a:gd name="connsiteX12" fmla="*/ 1879398 w 3755261"/>
              <a:gd name="connsiteY12" fmla="*/ 2415921 h 3755261"/>
              <a:gd name="connsiteX13" fmla="*/ 2415921 w 3755261"/>
              <a:gd name="connsiteY13" fmla="*/ 1879071 h 3755261"/>
              <a:gd name="connsiteX14" fmla="*/ 1879398 w 3755261"/>
              <a:gd name="connsiteY14" fmla="*/ 1342220 h 3755261"/>
              <a:gd name="connsiteX15" fmla="*/ 1879072 w 3755261"/>
              <a:gd name="connsiteY15" fmla="*/ 1074353 h 3755261"/>
              <a:gd name="connsiteX16" fmla="*/ 2683790 w 3755261"/>
              <a:gd name="connsiteY16" fmla="*/ 1879071 h 3755261"/>
              <a:gd name="connsiteX17" fmla="*/ 1879072 w 3755261"/>
              <a:gd name="connsiteY17" fmla="*/ 2683789 h 3755261"/>
              <a:gd name="connsiteX18" fmla="*/ 1074353 w 3755261"/>
              <a:gd name="connsiteY18" fmla="*/ 1879071 h 3755261"/>
              <a:gd name="connsiteX19" fmla="*/ 1879072 w 3755261"/>
              <a:gd name="connsiteY19" fmla="*/ 1074353 h 3755261"/>
              <a:gd name="connsiteX20" fmla="*/ 1879398 w 3755261"/>
              <a:gd name="connsiteY20" fmla="*/ 806484 h 3755261"/>
              <a:gd name="connsiteX21" fmla="*/ 806486 w 3755261"/>
              <a:gd name="connsiteY21" fmla="*/ 1879071 h 3755261"/>
              <a:gd name="connsiteX22" fmla="*/ 1879398 w 3755261"/>
              <a:gd name="connsiteY22" fmla="*/ 2951657 h 3755261"/>
              <a:gd name="connsiteX23" fmla="*/ 2951657 w 3755261"/>
              <a:gd name="connsiteY23" fmla="*/ 1879071 h 3755261"/>
              <a:gd name="connsiteX24" fmla="*/ 1879398 w 3755261"/>
              <a:gd name="connsiteY24" fmla="*/ 806484 h 3755261"/>
              <a:gd name="connsiteX25" fmla="*/ 1880837 w 3755261"/>
              <a:gd name="connsiteY25" fmla="*/ 538616 h 3755261"/>
              <a:gd name="connsiteX26" fmla="*/ 3222405 w 3755261"/>
              <a:gd name="connsiteY26" fmla="*/ 1879070 h 3755261"/>
              <a:gd name="connsiteX27" fmla="*/ 1880837 w 3755261"/>
              <a:gd name="connsiteY27" fmla="*/ 3219524 h 3755261"/>
              <a:gd name="connsiteX28" fmla="*/ 538616 w 3755261"/>
              <a:gd name="connsiteY28" fmla="*/ 1879070 h 3755261"/>
              <a:gd name="connsiteX29" fmla="*/ 1880837 w 3755261"/>
              <a:gd name="connsiteY29" fmla="*/ 538616 h 3755261"/>
              <a:gd name="connsiteX30" fmla="*/ 1877957 w 3755261"/>
              <a:gd name="connsiteY30" fmla="*/ 267870 h 3755261"/>
              <a:gd name="connsiteX31" fmla="*/ 267868 w 3755261"/>
              <a:gd name="connsiteY31" fmla="*/ 1877633 h 3755261"/>
              <a:gd name="connsiteX32" fmla="*/ 1877957 w 3755261"/>
              <a:gd name="connsiteY32" fmla="*/ 3487395 h 3755261"/>
              <a:gd name="connsiteX33" fmla="*/ 3487393 w 3755261"/>
              <a:gd name="connsiteY33" fmla="*/ 1877633 h 3755261"/>
              <a:gd name="connsiteX34" fmla="*/ 1877957 w 3755261"/>
              <a:gd name="connsiteY34" fmla="*/ 267870 h 3755261"/>
              <a:gd name="connsiteX35" fmla="*/ 1878284 w 3755261"/>
              <a:gd name="connsiteY35" fmla="*/ 0 h 3755261"/>
              <a:gd name="connsiteX36" fmla="*/ 3755261 w 3755261"/>
              <a:gd name="connsiteY36" fmla="*/ 1877631 h 3755261"/>
              <a:gd name="connsiteX37" fmla="*/ 1878284 w 3755261"/>
              <a:gd name="connsiteY37" fmla="*/ 3755261 h 3755261"/>
              <a:gd name="connsiteX38" fmla="*/ 0 w 3755261"/>
              <a:gd name="connsiteY38" fmla="*/ 1877631 h 3755261"/>
              <a:gd name="connsiteX39" fmla="*/ 1878284 w 3755261"/>
              <a:gd name="connsiteY39" fmla="*/ 0 h 375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3755261" h="3755261">
                <a:moveTo>
                  <a:pt x="1879397" y="1771386"/>
                </a:moveTo>
                <a:cubicBezTo>
                  <a:pt x="1819172" y="1771386"/>
                  <a:pt x="1771385" y="1819681"/>
                  <a:pt x="1771385" y="1879071"/>
                </a:cubicBezTo>
                <a:cubicBezTo>
                  <a:pt x="1771385" y="1938461"/>
                  <a:pt x="1819172" y="1986756"/>
                  <a:pt x="1879397" y="1986756"/>
                </a:cubicBezTo>
                <a:cubicBezTo>
                  <a:pt x="1938967" y="1986756"/>
                  <a:pt x="1986755" y="1938461"/>
                  <a:pt x="1986755" y="1879071"/>
                </a:cubicBezTo>
                <a:cubicBezTo>
                  <a:pt x="1986755" y="1819681"/>
                  <a:pt x="1938967" y="1771386"/>
                  <a:pt x="1879397" y="1771386"/>
                </a:cubicBezTo>
                <a:close/>
                <a:moveTo>
                  <a:pt x="1877956" y="1610090"/>
                </a:moveTo>
                <a:cubicBezTo>
                  <a:pt x="2025903" y="1610090"/>
                  <a:pt x="2145172" y="1730012"/>
                  <a:pt x="2145172" y="1877958"/>
                </a:cubicBezTo>
                <a:cubicBezTo>
                  <a:pt x="2145172" y="2025253"/>
                  <a:pt x="2025903" y="2145174"/>
                  <a:pt x="1877956" y="2145174"/>
                </a:cubicBezTo>
                <a:cubicBezTo>
                  <a:pt x="1730010" y="2145174"/>
                  <a:pt x="1610088" y="2025253"/>
                  <a:pt x="1610088" y="1877958"/>
                </a:cubicBezTo>
                <a:cubicBezTo>
                  <a:pt x="1610088" y="1730012"/>
                  <a:pt x="1730010" y="1610090"/>
                  <a:pt x="1877956" y="1610090"/>
                </a:cubicBezTo>
                <a:close/>
                <a:moveTo>
                  <a:pt x="1879398" y="1342220"/>
                </a:moveTo>
                <a:cubicBezTo>
                  <a:pt x="1582710" y="1342220"/>
                  <a:pt x="1342222" y="1582562"/>
                  <a:pt x="1342222" y="1879071"/>
                </a:cubicBezTo>
                <a:cubicBezTo>
                  <a:pt x="1342222" y="2175579"/>
                  <a:pt x="1582710" y="2415921"/>
                  <a:pt x="1879398" y="2415921"/>
                </a:cubicBezTo>
                <a:cubicBezTo>
                  <a:pt x="2175433" y="2415921"/>
                  <a:pt x="2415921" y="2175579"/>
                  <a:pt x="2415921" y="1879071"/>
                </a:cubicBezTo>
                <a:cubicBezTo>
                  <a:pt x="2415921" y="1582562"/>
                  <a:pt x="2175433" y="1342220"/>
                  <a:pt x="1879398" y="1342220"/>
                </a:cubicBezTo>
                <a:close/>
                <a:moveTo>
                  <a:pt x="1879072" y="1074353"/>
                </a:moveTo>
                <a:cubicBezTo>
                  <a:pt x="2323234" y="1074353"/>
                  <a:pt x="2683790" y="1435269"/>
                  <a:pt x="2683790" y="1879071"/>
                </a:cubicBezTo>
                <a:cubicBezTo>
                  <a:pt x="2683790" y="2322873"/>
                  <a:pt x="2323234" y="2683789"/>
                  <a:pt x="1879072" y="2683789"/>
                </a:cubicBezTo>
                <a:cubicBezTo>
                  <a:pt x="1434256" y="2683789"/>
                  <a:pt x="1074353" y="2322873"/>
                  <a:pt x="1074353" y="1879071"/>
                </a:cubicBezTo>
                <a:cubicBezTo>
                  <a:pt x="1074353" y="1435269"/>
                  <a:pt x="1434256" y="1074353"/>
                  <a:pt x="1879072" y="1074353"/>
                </a:cubicBezTo>
                <a:close/>
                <a:moveTo>
                  <a:pt x="1879398" y="806484"/>
                </a:moveTo>
                <a:cubicBezTo>
                  <a:pt x="1286456" y="806484"/>
                  <a:pt x="806486" y="1286308"/>
                  <a:pt x="806486" y="1879071"/>
                </a:cubicBezTo>
                <a:cubicBezTo>
                  <a:pt x="806486" y="2471180"/>
                  <a:pt x="1286456" y="2951657"/>
                  <a:pt x="1879398" y="2951657"/>
                </a:cubicBezTo>
                <a:cubicBezTo>
                  <a:pt x="2471687" y="2951657"/>
                  <a:pt x="2951657" y="2471180"/>
                  <a:pt x="2951657" y="1879071"/>
                </a:cubicBezTo>
                <a:cubicBezTo>
                  <a:pt x="2951657" y="1286308"/>
                  <a:pt x="2471687" y="806484"/>
                  <a:pt x="1879398" y="806484"/>
                </a:cubicBezTo>
                <a:close/>
                <a:moveTo>
                  <a:pt x="1880837" y="538616"/>
                </a:moveTo>
                <a:cubicBezTo>
                  <a:pt x="2621215" y="538616"/>
                  <a:pt x="3222405" y="1138654"/>
                  <a:pt x="3222405" y="1879070"/>
                </a:cubicBezTo>
                <a:cubicBezTo>
                  <a:pt x="3222405" y="2619487"/>
                  <a:pt x="2621215" y="3219524"/>
                  <a:pt x="1880837" y="3219524"/>
                </a:cubicBezTo>
                <a:cubicBezTo>
                  <a:pt x="1139806" y="3219524"/>
                  <a:pt x="538616" y="2619487"/>
                  <a:pt x="538616" y="1879070"/>
                </a:cubicBezTo>
                <a:cubicBezTo>
                  <a:pt x="538616" y="1138654"/>
                  <a:pt x="1139806" y="538616"/>
                  <a:pt x="1880837" y="538616"/>
                </a:cubicBezTo>
                <a:close/>
                <a:moveTo>
                  <a:pt x="1877957" y="267870"/>
                </a:moveTo>
                <a:cubicBezTo>
                  <a:pt x="988979" y="267870"/>
                  <a:pt x="267868" y="987821"/>
                  <a:pt x="267868" y="1877633"/>
                </a:cubicBezTo>
                <a:cubicBezTo>
                  <a:pt x="267868" y="2766138"/>
                  <a:pt x="988979" y="3487395"/>
                  <a:pt x="1877957" y="3487395"/>
                </a:cubicBezTo>
                <a:cubicBezTo>
                  <a:pt x="2766935" y="3487395"/>
                  <a:pt x="3487393" y="2766138"/>
                  <a:pt x="3487393" y="1877633"/>
                </a:cubicBezTo>
                <a:cubicBezTo>
                  <a:pt x="3487393" y="987821"/>
                  <a:pt x="2766935" y="267870"/>
                  <a:pt x="1877957" y="267870"/>
                </a:cubicBezTo>
                <a:close/>
                <a:moveTo>
                  <a:pt x="1878284" y="0"/>
                </a:moveTo>
                <a:cubicBezTo>
                  <a:pt x="2914736" y="0"/>
                  <a:pt x="3755261" y="840526"/>
                  <a:pt x="3755261" y="1877631"/>
                </a:cubicBezTo>
                <a:cubicBezTo>
                  <a:pt x="3755261" y="2914736"/>
                  <a:pt x="2914736" y="3755261"/>
                  <a:pt x="1878284" y="3755261"/>
                </a:cubicBezTo>
                <a:cubicBezTo>
                  <a:pt x="841179" y="3755261"/>
                  <a:pt x="0" y="2914736"/>
                  <a:pt x="0" y="1877631"/>
                </a:cubicBezTo>
                <a:cubicBezTo>
                  <a:pt x="0" y="840526"/>
                  <a:pt x="841179" y="0"/>
                  <a:pt x="1878284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  <a:effectLst/>
        </p:spPr>
        <p:txBody>
          <a:bodyPr wrap="square" anchor="ctr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66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791369C6-4086-FC45-B656-0C0F843F0DF6}"/>
              </a:ext>
            </a:extLst>
          </p:cNvPr>
          <p:cNvGrpSpPr/>
          <p:nvPr/>
        </p:nvGrpSpPr>
        <p:grpSpPr>
          <a:xfrm>
            <a:off x="6738314" y="1358664"/>
            <a:ext cx="1376459" cy="1379665"/>
            <a:chOff x="13473453" y="2717327"/>
            <a:chExt cx="2752918" cy="2759330"/>
          </a:xfrm>
        </p:grpSpPr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FE6B185D-3F7B-034C-BD4F-F6A90C576EF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532869" y="2717327"/>
              <a:ext cx="693502" cy="699261"/>
            </a:xfrm>
            <a:custGeom>
              <a:avLst/>
              <a:gdLst>
                <a:gd name="connsiteX0" fmla="*/ 693502 w 693502"/>
                <a:gd name="connsiteY0" fmla="*/ 308193 h 699261"/>
                <a:gd name="connsiteX1" fmla="*/ 309978 w 693502"/>
                <a:gd name="connsiteY1" fmla="*/ 693385 h 699261"/>
                <a:gd name="connsiteX2" fmla="*/ 43206 w 693502"/>
                <a:gd name="connsiteY2" fmla="*/ 699261 h 699261"/>
                <a:gd name="connsiteX3" fmla="*/ 425426 w 693502"/>
                <a:gd name="connsiteY3" fmla="*/ 315375 h 699261"/>
                <a:gd name="connsiteX4" fmla="*/ 385309 w 693502"/>
                <a:gd name="connsiteY4" fmla="*/ 0 h 699261"/>
                <a:gd name="connsiteX5" fmla="*/ 382701 w 693502"/>
                <a:gd name="connsiteY5" fmla="*/ 271832 h 699261"/>
                <a:gd name="connsiteX6" fmla="*/ 0 w 693502"/>
                <a:gd name="connsiteY6" fmla="*/ 656056 h 699261"/>
                <a:gd name="connsiteX7" fmla="*/ 1304 w 693502"/>
                <a:gd name="connsiteY7" fmla="*/ 400560 h 699261"/>
                <a:gd name="connsiteX8" fmla="*/ 0 w 693502"/>
                <a:gd name="connsiteY8" fmla="*/ 386184 h 699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93502" h="699261">
                  <a:moveTo>
                    <a:pt x="693502" y="308193"/>
                  </a:moveTo>
                  <a:lnTo>
                    <a:pt x="309978" y="693385"/>
                  </a:lnTo>
                  <a:cubicBezTo>
                    <a:pt x="219314" y="684898"/>
                    <a:pt x="130608" y="686857"/>
                    <a:pt x="43206" y="699261"/>
                  </a:cubicBezTo>
                  <a:lnTo>
                    <a:pt x="425426" y="315375"/>
                  </a:lnTo>
                  <a:close/>
                  <a:moveTo>
                    <a:pt x="385309" y="0"/>
                  </a:moveTo>
                  <a:lnTo>
                    <a:pt x="382701" y="271832"/>
                  </a:lnTo>
                  <a:lnTo>
                    <a:pt x="0" y="656056"/>
                  </a:lnTo>
                  <a:lnTo>
                    <a:pt x="1304" y="400560"/>
                  </a:lnTo>
                  <a:lnTo>
                    <a:pt x="0" y="38618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/>
          </p:spPr>
          <p:txBody>
            <a:bodyPr wrap="square" anchor="ctr">
              <a:no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266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 Light" panose="020F0502020204030203" pitchFamily="34" charset="0"/>
                <a:ea typeface="+mn-ea"/>
                <a:cs typeface="+mn-cs"/>
              </a:endParaRPr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D7E9CD1D-6CDB-964B-9D14-37FA5C25A73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724038" y="2967914"/>
              <a:ext cx="2258157" cy="2258157"/>
            </a:xfrm>
            <a:custGeom>
              <a:avLst/>
              <a:gdLst>
                <a:gd name="T0" fmla="*/ 29 w 3458"/>
                <a:gd name="T1" fmla="*/ 3431 h 3459"/>
                <a:gd name="T2" fmla="*/ 29 w 3458"/>
                <a:gd name="T3" fmla="*/ 3431 h 3459"/>
                <a:gd name="T4" fmla="*/ 29 w 3458"/>
                <a:gd name="T5" fmla="*/ 3328 h 3459"/>
                <a:gd name="T6" fmla="*/ 3327 w 3458"/>
                <a:gd name="T7" fmla="*/ 29 h 3459"/>
                <a:gd name="T8" fmla="*/ 3327 w 3458"/>
                <a:gd name="T9" fmla="*/ 29 h 3459"/>
                <a:gd name="T10" fmla="*/ 3430 w 3458"/>
                <a:gd name="T11" fmla="*/ 29 h 3459"/>
                <a:gd name="T12" fmla="*/ 3430 w 3458"/>
                <a:gd name="T13" fmla="*/ 29 h 3459"/>
                <a:gd name="T14" fmla="*/ 3430 w 3458"/>
                <a:gd name="T15" fmla="*/ 132 h 3459"/>
                <a:gd name="T16" fmla="*/ 131 w 3458"/>
                <a:gd name="T17" fmla="*/ 3431 h 3459"/>
                <a:gd name="T18" fmla="*/ 131 w 3458"/>
                <a:gd name="T19" fmla="*/ 3431 h 3459"/>
                <a:gd name="T20" fmla="*/ 29 w 3458"/>
                <a:gd name="T21" fmla="*/ 3431 h 34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458" h="3459">
                  <a:moveTo>
                    <a:pt x="29" y="3431"/>
                  </a:moveTo>
                  <a:lnTo>
                    <a:pt x="29" y="3431"/>
                  </a:lnTo>
                  <a:cubicBezTo>
                    <a:pt x="0" y="3402"/>
                    <a:pt x="0" y="3356"/>
                    <a:pt x="29" y="3328"/>
                  </a:cubicBezTo>
                  <a:lnTo>
                    <a:pt x="3327" y="29"/>
                  </a:lnTo>
                  <a:lnTo>
                    <a:pt x="3327" y="29"/>
                  </a:lnTo>
                  <a:cubicBezTo>
                    <a:pt x="3355" y="0"/>
                    <a:pt x="3402" y="0"/>
                    <a:pt x="3430" y="29"/>
                  </a:cubicBezTo>
                  <a:lnTo>
                    <a:pt x="3430" y="29"/>
                  </a:lnTo>
                  <a:cubicBezTo>
                    <a:pt x="3457" y="58"/>
                    <a:pt x="3457" y="103"/>
                    <a:pt x="3430" y="132"/>
                  </a:cubicBezTo>
                  <a:lnTo>
                    <a:pt x="131" y="3431"/>
                  </a:lnTo>
                  <a:lnTo>
                    <a:pt x="131" y="3431"/>
                  </a:lnTo>
                  <a:cubicBezTo>
                    <a:pt x="103" y="3458"/>
                    <a:pt x="57" y="3458"/>
                    <a:pt x="29" y="3431"/>
                  </a:cubicBezTo>
                </a:path>
              </a:pathLst>
            </a:custGeom>
            <a:solidFill>
              <a:schemeClr val="bg1">
                <a:lumMod val="50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266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 Light" panose="020F0502020204030203" pitchFamily="34" charset="0"/>
                <a:ea typeface="+mn-ea"/>
                <a:cs typeface="+mn-cs"/>
              </a:endParaRPr>
            </a:p>
          </p:txBody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DFC2AC41-EE80-DE4A-B438-4247FD68E3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473453" y="4857393"/>
              <a:ext cx="619264" cy="619264"/>
            </a:xfrm>
            <a:custGeom>
              <a:avLst/>
              <a:gdLst>
                <a:gd name="T0" fmla="*/ 0 w 949"/>
                <a:gd name="T1" fmla="*/ 948 h 949"/>
                <a:gd name="T2" fmla="*/ 398 w 949"/>
                <a:gd name="T3" fmla="*/ 0 h 949"/>
                <a:gd name="T4" fmla="*/ 514 w 949"/>
                <a:gd name="T5" fmla="*/ 434 h 949"/>
                <a:gd name="T6" fmla="*/ 948 w 949"/>
                <a:gd name="T7" fmla="*/ 550 h 949"/>
                <a:gd name="T8" fmla="*/ 0 w 949"/>
                <a:gd name="T9" fmla="*/ 948 h 9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9" h="949">
                  <a:moveTo>
                    <a:pt x="0" y="948"/>
                  </a:moveTo>
                  <a:lnTo>
                    <a:pt x="398" y="0"/>
                  </a:lnTo>
                  <a:lnTo>
                    <a:pt x="514" y="434"/>
                  </a:lnTo>
                  <a:lnTo>
                    <a:pt x="948" y="550"/>
                  </a:lnTo>
                  <a:lnTo>
                    <a:pt x="0" y="948"/>
                  </a:lnTo>
                </a:path>
              </a:pathLst>
            </a:custGeom>
            <a:solidFill>
              <a:schemeClr val="accent1"/>
            </a:solidFill>
            <a:ln>
              <a:noFill/>
            </a:ln>
            <a:effectLst/>
          </p:spPr>
          <p:txBody>
            <a:bodyPr wrap="none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3266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ato Light" panose="020F0502020204030203" pitchFamily="34" charset="0"/>
                <a:ea typeface="+mn-ea"/>
                <a:cs typeface="+mn-cs"/>
              </a:endParaRPr>
            </a:p>
          </p:txBody>
        </p:sp>
      </p:grpSp>
      <p:sp>
        <p:nvSpPr>
          <p:cNvPr id="4" name="Freeform 6">
            <a:extLst>
              <a:ext uri="{FF2B5EF4-FFF2-40B4-BE49-F238E27FC236}">
                <a16:creationId xmlns:a16="http://schemas.microsoft.com/office/drawing/2014/main" id="{A3A290F8-16C3-CA40-A667-8C14A9922F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23594" y="4064638"/>
            <a:ext cx="385951" cy="385951"/>
          </a:xfrm>
          <a:custGeom>
            <a:avLst/>
            <a:gdLst>
              <a:gd name="T0" fmla="*/ 476 w 952"/>
              <a:gd name="T1" fmla="*/ 0 h 952"/>
              <a:gd name="T2" fmla="*/ 476 w 952"/>
              <a:gd name="T3" fmla="*/ 0 h 952"/>
              <a:gd name="T4" fmla="*/ 0 w 952"/>
              <a:gd name="T5" fmla="*/ 474 h 952"/>
              <a:gd name="T6" fmla="*/ 0 w 952"/>
              <a:gd name="T7" fmla="*/ 474 h 952"/>
              <a:gd name="T8" fmla="*/ 476 w 952"/>
              <a:gd name="T9" fmla="*/ 951 h 952"/>
              <a:gd name="T10" fmla="*/ 476 w 952"/>
              <a:gd name="T11" fmla="*/ 951 h 952"/>
              <a:gd name="T12" fmla="*/ 951 w 952"/>
              <a:gd name="T13" fmla="*/ 475 h 952"/>
              <a:gd name="T14" fmla="*/ 951 w 952"/>
              <a:gd name="T15" fmla="*/ 475 h 952"/>
              <a:gd name="T16" fmla="*/ 476 w 952"/>
              <a:gd name="T17" fmla="*/ 0 h 9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952" h="952">
                <a:moveTo>
                  <a:pt x="476" y="0"/>
                </a:moveTo>
                <a:lnTo>
                  <a:pt x="476" y="0"/>
                </a:lnTo>
                <a:cubicBezTo>
                  <a:pt x="214" y="0"/>
                  <a:pt x="0" y="212"/>
                  <a:pt x="0" y="474"/>
                </a:cubicBezTo>
                <a:lnTo>
                  <a:pt x="0" y="474"/>
                </a:lnTo>
                <a:cubicBezTo>
                  <a:pt x="0" y="737"/>
                  <a:pt x="214" y="950"/>
                  <a:pt x="476" y="951"/>
                </a:cubicBezTo>
                <a:lnTo>
                  <a:pt x="476" y="951"/>
                </a:lnTo>
                <a:cubicBezTo>
                  <a:pt x="739" y="951"/>
                  <a:pt x="951" y="738"/>
                  <a:pt x="951" y="475"/>
                </a:cubicBezTo>
                <a:lnTo>
                  <a:pt x="951" y="475"/>
                </a:lnTo>
                <a:cubicBezTo>
                  <a:pt x="951" y="213"/>
                  <a:pt x="739" y="0"/>
                  <a:pt x="476" y="0"/>
                </a:cubicBezTo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66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sp>
        <p:nvSpPr>
          <p:cNvPr id="6" name="Freeform 8">
            <a:extLst>
              <a:ext uri="{FF2B5EF4-FFF2-40B4-BE49-F238E27FC236}">
                <a16:creationId xmlns:a16="http://schemas.microsoft.com/office/drawing/2014/main" id="{D53F417F-CBEE-3E48-9DE8-8D13A6D523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93219" y="5050958"/>
            <a:ext cx="444916" cy="898767"/>
          </a:xfrm>
          <a:custGeom>
            <a:avLst/>
            <a:gdLst>
              <a:gd name="T0" fmla="*/ 1 w 1099"/>
              <a:gd name="T1" fmla="*/ 0 h 2217"/>
              <a:gd name="T2" fmla="*/ 1 w 1099"/>
              <a:gd name="T3" fmla="*/ 72 h 2217"/>
              <a:gd name="T4" fmla="*/ 1 w 1099"/>
              <a:gd name="T5" fmla="*/ 292 h 2217"/>
              <a:gd name="T6" fmla="*/ 0 w 1099"/>
              <a:gd name="T7" fmla="*/ 1995 h 2217"/>
              <a:gd name="T8" fmla="*/ 0 w 1099"/>
              <a:gd name="T9" fmla="*/ 1995 h 2217"/>
              <a:gd name="T10" fmla="*/ 220 w 1099"/>
              <a:gd name="T11" fmla="*/ 2215 h 2217"/>
              <a:gd name="T12" fmla="*/ 220 w 1099"/>
              <a:gd name="T13" fmla="*/ 2215 h 2217"/>
              <a:gd name="T14" fmla="*/ 439 w 1099"/>
              <a:gd name="T15" fmla="*/ 1996 h 2217"/>
              <a:gd name="T16" fmla="*/ 439 w 1099"/>
              <a:gd name="T17" fmla="*/ 293 h 2217"/>
              <a:gd name="T18" fmla="*/ 659 w 1099"/>
              <a:gd name="T19" fmla="*/ 293 h 2217"/>
              <a:gd name="T20" fmla="*/ 659 w 1099"/>
              <a:gd name="T21" fmla="*/ 1996 h 2217"/>
              <a:gd name="T22" fmla="*/ 659 w 1099"/>
              <a:gd name="T23" fmla="*/ 1996 h 2217"/>
              <a:gd name="T24" fmla="*/ 877 w 1099"/>
              <a:gd name="T25" fmla="*/ 2216 h 2217"/>
              <a:gd name="T26" fmla="*/ 877 w 1099"/>
              <a:gd name="T27" fmla="*/ 2216 h 2217"/>
              <a:gd name="T28" fmla="*/ 1097 w 1099"/>
              <a:gd name="T29" fmla="*/ 1996 h 2217"/>
              <a:gd name="T30" fmla="*/ 1098 w 1099"/>
              <a:gd name="T31" fmla="*/ 293 h 2217"/>
              <a:gd name="T32" fmla="*/ 1098 w 1099"/>
              <a:gd name="T33" fmla="*/ 0 h 2217"/>
              <a:gd name="T34" fmla="*/ 659 w 1099"/>
              <a:gd name="T35" fmla="*/ 0 h 2217"/>
              <a:gd name="T36" fmla="*/ 1 w 1099"/>
              <a:gd name="T37" fmla="*/ 0 h 22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099" h="2217">
                <a:moveTo>
                  <a:pt x="1" y="0"/>
                </a:moveTo>
                <a:lnTo>
                  <a:pt x="1" y="72"/>
                </a:lnTo>
                <a:lnTo>
                  <a:pt x="1" y="292"/>
                </a:lnTo>
                <a:lnTo>
                  <a:pt x="0" y="1995"/>
                </a:lnTo>
                <a:lnTo>
                  <a:pt x="0" y="1995"/>
                </a:lnTo>
                <a:cubicBezTo>
                  <a:pt x="0" y="2117"/>
                  <a:pt x="98" y="2215"/>
                  <a:pt x="220" y="2215"/>
                </a:cubicBezTo>
                <a:lnTo>
                  <a:pt x="220" y="2215"/>
                </a:lnTo>
                <a:cubicBezTo>
                  <a:pt x="341" y="2216"/>
                  <a:pt x="439" y="2117"/>
                  <a:pt x="439" y="1996"/>
                </a:cubicBezTo>
                <a:lnTo>
                  <a:pt x="439" y="293"/>
                </a:lnTo>
                <a:lnTo>
                  <a:pt x="659" y="293"/>
                </a:lnTo>
                <a:lnTo>
                  <a:pt x="659" y="1996"/>
                </a:lnTo>
                <a:lnTo>
                  <a:pt x="659" y="1996"/>
                </a:lnTo>
                <a:cubicBezTo>
                  <a:pt x="659" y="2117"/>
                  <a:pt x="756" y="2216"/>
                  <a:pt x="877" y="2216"/>
                </a:cubicBezTo>
                <a:lnTo>
                  <a:pt x="877" y="2216"/>
                </a:lnTo>
                <a:cubicBezTo>
                  <a:pt x="998" y="2216"/>
                  <a:pt x="1097" y="2118"/>
                  <a:pt x="1097" y="1996"/>
                </a:cubicBezTo>
                <a:lnTo>
                  <a:pt x="1098" y="293"/>
                </a:lnTo>
                <a:lnTo>
                  <a:pt x="1098" y="0"/>
                </a:lnTo>
                <a:lnTo>
                  <a:pt x="659" y="0"/>
                </a:lnTo>
                <a:lnTo>
                  <a:pt x="1" y="0"/>
                </a:lnTo>
              </a:path>
            </a:pathLst>
          </a:custGeom>
          <a:solidFill>
            <a:schemeClr val="accent6">
              <a:lumMod val="5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66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sp>
        <p:nvSpPr>
          <p:cNvPr id="31" name="Freeform 30">
            <a:extLst>
              <a:ext uri="{FF2B5EF4-FFF2-40B4-BE49-F238E27FC236}">
                <a16:creationId xmlns:a16="http://schemas.microsoft.com/office/drawing/2014/main" id="{7F85D551-3DC8-F64F-9A5B-B6FA0FD5CD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4083" y="3931712"/>
            <a:ext cx="1146357" cy="1149217"/>
          </a:xfrm>
          <a:custGeom>
            <a:avLst/>
            <a:gdLst>
              <a:gd name="connsiteX0" fmla="*/ 122697 w 1847902"/>
              <a:gd name="connsiteY0" fmla="*/ 568 h 1852513"/>
              <a:gd name="connsiteX1" fmla="*/ 218415 w 1847902"/>
              <a:gd name="connsiteY1" fmla="*/ 78821 h 1852513"/>
              <a:gd name="connsiteX2" fmla="*/ 369820 w 1847902"/>
              <a:gd name="connsiteY2" fmla="*/ 572587 h 1852513"/>
              <a:gd name="connsiteX3" fmla="*/ 661105 w 1847902"/>
              <a:gd name="connsiteY3" fmla="*/ 896992 h 1852513"/>
              <a:gd name="connsiteX4" fmla="*/ 1188542 w 1847902"/>
              <a:gd name="connsiteY4" fmla="*/ 897474 h 1852513"/>
              <a:gd name="connsiteX5" fmla="*/ 1478082 w 1847902"/>
              <a:gd name="connsiteY5" fmla="*/ 576120 h 1852513"/>
              <a:gd name="connsiteX6" fmla="*/ 1630140 w 1847902"/>
              <a:gd name="connsiteY6" fmla="*/ 82353 h 1852513"/>
              <a:gd name="connsiteX7" fmla="*/ 1725400 w 1847902"/>
              <a:gd name="connsiteY7" fmla="*/ 3458 h 1852513"/>
              <a:gd name="connsiteX8" fmla="*/ 1769145 w 1847902"/>
              <a:gd name="connsiteY8" fmla="*/ 7897 h 1852513"/>
              <a:gd name="connsiteX9" fmla="*/ 1842889 w 1847902"/>
              <a:gd name="connsiteY9" fmla="*/ 147666 h 1852513"/>
              <a:gd name="connsiteX10" fmla="*/ 1684306 w 1847902"/>
              <a:gd name="connsiteY10" fmla="*/ 665598 h 1852513"/>
              <a:gd name="connsiteX11" fmla="*/ 1659507 w 1847902"/>
              <a:gd name="connsiteY11" fmla="*/ 706746 h 1852513"/>
              <a:gd name="connsiteX12" fmla="*/ 1301879 w 1847902"/>
              <a:gd name="connsiteY12" fmla="*/ 1104502 h 1852513"/>
              <a:gd name="connsiteX13" fmla="*/ 1281570 w 1847902"/>
              <a:gd name="connsiteY13" fmla="*/ 1119145 h 1852513"/>
              <a:gd name="connsiteX14" fmla="*/ 1281570 w 1847902"/>
              <a:gd name="connsiteY14" fmla="*/ 1852513 h 1852513"/>
              <a:gd name="connsiteX15" fmla="*/ 565679 w 1847902"/>
              <a:gd name="connsiteY15" fmla="*/ 1851860 h 1852513"/>
              <a:gd name="connsiteX16" fmla="*/ 566238 w 1847902"/>
              <a:gd name="connsiteY16" fmla="*/ 1117210 h 1852513"/>
              <a:gd name="connsiteX17" fmla="*/ 544719 w 1847902"/>
              <a:gd name="connsiteY17" fmla="*/ 1102276 h 1852513"/>
              <a:gd name="connsiteX18" fmla="*/ 187743 w 1847902"/>
              <a:gd name="connsiteY18" fmla="*/ 703867 h 1852513"/>
              <a:gd name="connsiteX19" fmla="*/ 163596 w 1847902"/>
              <a:gd name="connsiteY19" fmla="*/ 661413 h 1852513"/>
              <a:gd name="connsiteX20" fmla="*/ 5013 w 1847902"/>
              <a:gd name="connsiteY20" fmla="*/ 144134 h 1852513"/>
              <a:gd name="connsiteX21" fmla="*/ 78758 w 1847902"/>
              <a:gd name="connsiteY21" fmla="*/ 5018 h 1852513"/>
              <a:gd name="connsiteX22" fmla="*/ 122697 w 1847902"/>
              <a:gd name="connsiteY22" fmla="*/ 568 h 18525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847902" h="1852513">
                <a:moveTo>
                  <a:pt x="122697" y="568"/>
                </a:moveTo>
                <a:cubicBezTo>
                  <a:pt x="165799" y="4977"/>
                  <a:pt x="204221" y="34735"/>
                  <a:pt x="218415" y="78821"/>
                </a:cubicBezTo>
                <a:lnTo>
                  <a:pt x="369820" y="572587"/>
                </a:lnTo>
                <a:lnTo>
                  <a:pt x="661105" y="896992"/>
                </a:lnTo>
                <a:lnTo>
                  <a:pt x="1188542" y="897474"/>
                </a:lnTo>
                <a:lnTo>
                  <a:pt x="1478082" y="576120"/>
                </a:lnTo>
                <a:lnTo>
                  <a:pt x="1630140" y="82353"/>
                </a:lnTo>
                <a:cubicBezTo>
                  <a:pt x="1643355" y="37778"/>
                  <a:pt x="1682267" y="7897"/>
                  <a:pt x="1725400" y="3458"/>
                </a:cubicBezTo>
                <a:cubicBezTo>
                  <a:pt x="1739778" y="1978"/>
                  <a:pt x="1754624" y="3325"/>
                  <a:pt x="1769145" y="7897"/>
                </a:cubicBezTo>
                <a:cubicBezTo>
                  <a:pt x="1827879" y="26837"/>
                  <a:pt x="1861162" y="88885"/>
                  <a:pt x="1842889" y="147666"/>
                </a:cubicBezTo>
                <a:lnTo>
                  <a:pt x="1684306" y="665598"/>
                </a:lnTo>
                <a:cubicBezTo>
                  <a:pt x="1679085" y="679967"/>
                  <a:pt x="1670601" y="694989"/>
                  <a:pt x="1659507" y="706746"/>
                </a:cubicBezTo>
                <a:lnTo>
                  <a:pt x="1301879" y="1104502"/>
                </a:lnTo>
                <a:lnTo>
                  <a:pt x="1281570" y="1119145"/>
                </a:lnTo>
                <a:lnTo>
                  <a:pt x="1281570" y="1852513"/>
                </a:lnTo>
                <a:lnTo>
                  <a:pt x="565679" y="1851860"/>
                </a:lnTo>
                <a:lnTo>
                  <a:pt x="566238" y="1117210"/>
                </a:lnTo>
                <a:lnTo>
                  <a:pt x="544719" y="1102276"/>
                </a:lnTo>
                <a:lnTo>
                  <a:pt x="187743" y="703867"/>
                </a:lnTo>
                <a:cubicBezTo>
                  <a:pt x="176648" y="692110"/>
                  <a:pt x="168817" y="677088"/>
                  <a:pt x="163596" y="661413"/>
                </a:cubicBezTo>
                <a:lnTo>
                  <a:pt x="5013" y="144134"/>
                </a:lnTo>
                <a:cubicBezTo>
                  <a:pt x="-13260" y="86006"/>
                  <a:pt x="20023" y="22652"/>
                  <a:pt x="78758" y="5018"/>
                </a:cubicBezTo>
                <a:cubicBezTo>
                  <a:pt x="93442" y="446"/>
                  <a:pt x="108329" y="-901"/>
                  <a:pt x="122697" y="568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  <a:effectLst/>
        </p:spPr>
        <p:txBody>
          <a:bodyPr wrap="square" anchor="ctr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66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sp>
        <p:nvSpPr>
          <p:cNvPr id="10" name="Freeform 12">
            <a:extLst>
              <a:ext uri="{FF2B5EF4-FFF2-40B4-BE49-F238E27FC236}">
                <a16:creationId xmlns:a16="http://schemas.microsoft.com/office/drawing/2014/main" id="{102581AB-7768-7A47-8530-B56C95E2D6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66539" y="4486325"/>
            <a:ext cx="101849" cy="509242"/>
          </a:xfrm>
          <a:custGeom>
            <a:avLst/>
            <a:gdLst>
              <a:gd name="T0" fmla="*/ 175 w 250"/>
              <a:gd name="T1" fmla="*/ 201 h 1256"/>
              <a:gd name="T2" fmla="*/ 230 w 250"/>
              <a:gd name="T3" fmla="*/ 146 h 1256"/>
              <a:gd name="T4" fmla="*/ 230 w 250"/>
              <a:gd name="T5" fmla="*/ 146 h 1256"/>
              <a:gd name="T6" fmla="*/ 230 w 250"/>
              <a:gd name="T7" fmla="*/ 92 h 1256"/>
              <a:gd name="T8" fmla="*/ 150 w 250"/>
              <a:gd name="T9" fmla="*/ 13 h 1256"/>
              <a:gd name="T10" fmla="*/ 150 w 250"/>
              <a:gd name="T11" fmla="*/ 13 h 1256"/>
              <a:gd name="T12" fmla="*/ 98 w 250"/>
              <a:gd name="T13" fmla="*/ 13 h 1256"/>
              <a:gd name="T14" fmla="*/ 19 w 250"/>
              <a:gd name="T15" fmla="*/ 92 h 1256"/>
              <a:gd name="T16" fmla="*/ 19 w 250"/>
              <a:gd name="T17" fmla="*/ 92 h 1256"/>
              <a:gd name="T18" fmla="*/ 19 w 250"/>
              <a:gd name="T19" fmla="*/ 146 h 1256"/>
              <a:gd name="T20" fmla="*/ 74 w 250"/>
              <a:gd name="T21" fmla="*/ 201 h 1256"/>
              <a:gd name="T22" fmla="*/ 0 w 250"/>
              <a:gd name="T23" fmla="*/ 1100 h 1256"/>
              <a:gd name="T24" fmla="*/ 123 w 250"/>
              <a:gd name="T25" fmla="*/ 1255 h 1256"/>
              <a:gd name="T26" fmla="*/ 249 w 250"/>
              <a:gd name="T27" fmla="*/ 1100 h 1256"/>
              <a:gd name="T28" fmla="*/ 175 w 250"/>
              <a:gd name="T29" fmla="*/ 201 h 125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50" h="1256">
                <a:moveTo>
                  <a:pt x="175" y="201"/>
                </a:moveTo>
                <a:lnTo>
                  <a:pt x="230" y="146"/>
                </a:lnTo>
                <a:lnTo>
                  <a:pt x="230" y="146"/>
                </a:lnTo>
                <a:cubicBezTo>
                  <a:pt x="244" y="131"/>
                  <a:pt x="244" y="107"/>
                  <a:pt x="230" y="92"/>
                </a:cubicBezTo>
                <a:lnTo>
                  <a:pt x="150" y="13"/>
                </a:lnTo>
                <a:lnTo>
                  <a:pt x="150" y="13"/>
                </a:lnTo>
                <a:cubicBezTo>
                  <a:pt x="137" y="0"/>
                  <a:pt x="113" y="0"/>
                  <a:pt x="98" y="13"/>
                </a:cubicBezTo>
                <a:lnTo>
                  <a:pt x="19" y="92"/>
                </a:lnTo>
                <a:lnTo>
                  <a:pt x="19" y="92"/>
                </a:lnTo>
                <a:cubicBezTo>
                  <a:pt x="4" y="107"/>
                  <a:pt x="4" y="131"/>
                  <a:pt x="19" y="146"/>
                </a:cubicBezTo>
                <a:lnTo>
                  <a:pt x="74" y="201"/>
                </a:lnTo>
                <a:lnTo>
                  <a:pt x="0" y="1100"/>
                </a:lnTo>
                <a:lnTo>
                  <a:pt x="123" y="1255"/>
                </a:lnTo>
                <a:lnTo>
                  <a:pt x="249" y="1100"/>
                </a:lnTo>
                <a:lnTo>
                  <a:pt x="175" y="201"/>
                </a:lnTo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66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778A5F13-C08B-5141-8969-1F09C3B701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05910" y="3189101"/>
            <a:ext cx="1300799" cy="762969"/>
          </a:xfrm>
          <a:custGeom>
            <a:avLst/>
            <a:gdLst>
              <a:gd name="T0" fmla="*/ 3171 w 3210"/>
              <a:gd name="T1" fmla="*/ 1882 h 1883"/>
              <a:gd name="T2" fmla="*/ 3171 w 3210"/>
              <a:gd name="T3" fmla="*/ 1882 h 1883"/>
              <a:gd name="T4" fmla="*/ 3154 w 3210"/>
              <a:gd name="T5" fmla="*/ 1877 h 1883"/>
              <a:gd name="T6" fmla="*/ 21 w 3210"/>
              <a:gd name="T7" fmla="*/ 67 h 1883"/>
              <a:gd name="T8" fmla="*/ 21 w 3210"/>
              <a:gd name="T9" fmla="*/ 67 h 1883"/>
              <a:gd name="T10" fmla="*/ 9 w 3210"/>
              <a:gd name="T11" fmla="*/ 22 h 1883"/>
              <a:gd name="T12" fmla="*/ 9 w 3210"/>
              <a:gd name="T13" fmla="*/ 22 h 1883"/>
              <a:gd name="T14" fmla="*/ 54 w 3210"/>
              <a:gd name="T15" fmla="*/ 10 h 1883"/>
              <a:gd name="T16" fmla="*/ 3187 w 3210"/>
              <a:gd name="T17" fmla="*/ 1819 h 1883"/>
              <a:gd name="T18" fmla="*/ 3187 w 3210"/>
              <a:gd name="T19" fmla="*/ 1819 h 1883"/>
              <a:gd name="T20" fmla="*/ 3201 w 3210"/>
              <a:gd name="T21" fmla="*/ 1865 h 1883"/>
              <a:gd name="T22" fmla="*/ 3201 w 3210"/>
              <a:gd name="T23" fmla="*/ 1865 h 1883"/>
              <a:gd name="T24" fmla="*/ 3171 w 3210"/>
              <a:gd name="T25" fmla="*/ 1882 h 18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3210" h="1883">
                <a:moveTo>
                  <a:pt x="3171" y="1882"/>
                </a:moveTo>
                <a:lnTo>
                  <a:pt x="3171" y="1882"/>
                </a:lnTo>
                <a:cubicBezTo>
                  <a:pt x="3166" y="1882"/>
                  <a:pt x="3160" y="1879"/>
                  <a:pt x="3154" y="1877"/>
                </a:cubicBezTo>
                <a:lnTo>
                  <a:pt x="21" y="67"/>
                </a:lnTo>
                <a:lnTo>
                  <a:pt x="21" y="67"/>
                </a:lnTo>
                <a:cubicBezTo>
                  <a:pt x="4" y="58"/>
                  <a:pt x="0" y="38"/>
                  <a:pt x="9" y="22"/>
                </a:cubicBezTo>
                <a:lnTo>
                  <a:pt x="9" y="22"/>
                </a:lnTo>
                <a:cubicBezTo>
                  <a:pt x="18" y="6"/>
                  <a:pt x="38" y="0"/>
                  <a:pt x="54" y="10"/>
                </a:cubicBezTo>
                <a:lnTo>
                  <a:pt x="3187" y="1819"/>
                </a:lnTo>
                <a:lnTo>
                  <a:pt x="3187" y="1819"/>
                </a:lnTo>
                <a:cubicBezTo>
                  <a:pt x="3204" y="1828"/>
                  <a:pt x="3209" y="1849"/>
                  <a:pt x="3201" y="1865"/>
                </a:cubicBezTo>
                <a:lnTo>
                  <a:pt x="3201" y="1865"/>
                </a:lnTo>
                <a:cubicBezTo>
                  <a:pt x="3194" y="1876"/>
                  <a:pt x="3182" y="1882"/>
                  <a:pt x="3171" y="1882"/>
                </a:cubicBezTo>
              </a:path>
            </a:pathLst>
          </a:custGeom>
          <a:solidFill>
            <a:schemeClr val="accent6"/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66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sp>
        <p:nvSpPr>
          <p:cNvPr id="12" name="Freeform 14">
            <a:extLst>
              <a:ext uri="{FF2B5EF4-FFF2-40B4-BE49-F238E27FC236}">
                <a16:creationId xmlns:a16="http://schemas.microsoft.com/office/drawing/2014/main" id="{27DE8AD6-6C4D-4449-BC6C-9BF7A5BCD0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73687" y="3101547"/>
            <a:ext cx="1556314" cy="1039925"/>
          </a:xfrm>
          <a:custGeom>
            <a:avLst/>
            <a:gdLst>
              <a:gd name="T0" fmla="*/ 2604 w 3842"/>
              <a:gd name="T1" fmla="*/ 2564 h 2565"/>
              <a:gd name="T2" fmla="*/ 2604 w 3842"/>
              <a:gd name="T3" fmla="*/ 2564 h 2565"/>
              <a:gd name="T4" fmla="*/ 1334 w 3842"/>
              <a:gd name="T5" fmla="*/ 2193 h 2565"/>
              <a:gd name="T6" fmla="*/ 1334 w 3842"/>
              <a:gd name="T7" fmla="*/ 2193 h 2565"/>
              <a:gd name="T8" fmla="*/ 355 w 3842"/>
              <a:gd name="T9" fmla="*/ 1239 h 2565"/>
              <a:gd name="T10" fmla="*/ 355 w 3842"/>
              <a:gd name="T11" fmla="*/ 1239 h 2565"/>
              <a:gd name="T12" fmla="*/ 248 w 3842"/>
              <a:gd name="T13" fmla="*/ 289 h 2565"/>
              <a:gd name="T14" fmla="*/ 56 w 3842"/>
              <a:gd name="T15" fmla="*/ 178 h 2565"/>
              <a:gd name="T16" fmla="*/ 56 w 3842"/>
              <a:gd name="T17" fmla="*/ 178 h 2565"/>
              <a:gd name="T18" fmla="*/ 25 w 3842"/>
              <a:gd name="T19" fmla="*/ 57 h 2565"/>
              <a:gd name="T20" fmla="*/ 25 w 3842"/>
              <a:gd name="T21" fmla="*/ 57 h 2565"/>
              <a:gd name="T22" fmla="*/ 145 w 3842"/>
              <a:gd name="T23" fmla="*/ 25 h 2565"/>
              <a:gd name="T24" fmla="*/ 409 w 3842"/>
              <a:gd name="T25" fmla="*/ 177 h 2565"/>
              <a:gd name="T26" fmla="*/ 409 w 3842"/>
              <a:gd name="T27" fmla="*/ 177 h 2565"/>
              <a:gd name="T28" fmla="*/ 441 w 3842"/>
              <a:gd name="T29" fmla="*/ 298 h 2565"/>
              <a:gd name="T30" fmla="*/ 441 w 3842"/>
              <a:gd name="T31" fmla="*/ 298 h 2565"/>
              <a:gd name="T32" fmla="*/ 510 w 3842"/>
              <a:gd name="T33" fmla="*/ 1154 h 2565"/>
              <a:gd name="T34" fmla="*/ 510 w 3842"/>
              <a:gd name="T35" fmla="*/ 1154 h 2565"/>
              <a:gd name="T36" fmla="*/ 1422 w 3842"/>
              <a:gd name="T37" fmla="*/ 2039 h 2565"/>
              <a:gd name="T38" fmla="*/ 1422 w 3842"/>
              <a:gd name="T39" fmla="*/ 2039 h 2565"/>
              <a:gd name="T40" fmla="*/ 2646 w 3842"/>
              <a:gd name="T41" fmla="*/ 2387 h 2565"/>
              <a:gd name="T42" fmla="*/ 2646 w 3842"/>
              <a:gd name="T43" fmla="*/ 2387 h 2565"/>
              <a:gd name="T44" fmla="*/ 3421 w 3842"/>
              <a:gd name="T45" fmla="*/ 2018 h 2565"/>
              <a:gd name="T46" fmla="*/ 3421 w 3842"/>
              <a:gd name="T47" fmla="*/ 2018 h 2565"/>
              <a:gd name="T48" fmla="*/ 3542 w 3842"/>
              <a:gd name="T49" fmla="*/ 1987 h 2565"/>
              <a:gd name="T50" fmla="*/ 3783 w 3842"/>
              <a:gd name="T51" fmla="*/ 2126 h 2565"/>
              <a:gd name="T52" fmla="*/ 3783 w 3842"/>
              <a:gd name="T53" fmla="*/ 2126 h 2565"/>
              <a:gd name="T54" fmla="*/ 3816 w 3842"/>
              <a:gd name="T55" fmla="*/ 2247 h 2565"/>
              <a:gd name="T56" fmla="*/ 3816 w 3842"/>
              <a:gd name="T57" fmla="*/ 2247 h 2565"/>
              <a:gd name="T58" fmla="*/ 3695 w 3842"/>
              <a:gd name="T59" fmla="*/ 2279 h 2565"/>
              <a:gd name="T60" fmla="*/ 3526 w 3842"/>
              <a:gd name="T61" fmla="*/ 2181 h 2565"/>
              <a:gd name="T62" fmla="*/ 3526 w 3842"/>
              <a:gd name="T63" fmla="*/ 2181 h 2565"/>
              <a:gd name="T64" fmla="*/ 2650 w 3842"/>
              <a:gd name="T65" fmla="*/ 2564 h 2565"/>
              <a:gd name="T66" fmla="*/ 2650 w 3842"/>
              <a:gd name="T67" fmla="*/ 2564 h 2565"/>
              <a:gd name="T68" fmla="*/ 2604 w 3842"/>
              <a:gd name="T69" fmla="*/ 2564 h 25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3842" h="2565">
                <a:moveTo>
                  <a:pt x="2604" y="2564"/>
                </a:moveTo>
                <a:lnTo>
                  <a:pt x="2604" y="2564"/>
                </a:lnTo>
                <a:cubicBezTo>
                  <a:pt x="2200" y="2564"/>
                  <a:pt x="1751" y="2433"/>
                  <a:pt x="1334" y="2193"/>
                </a:cubicBezTo>
                <a:lnTo>
                  <a:pt x="1334" y="2193"/>
                </a:lnTo>
                <a:cubicBezTo>
                  <a:pt x="902" y="1943"/>
                  <a:pt x="554" y="1604"/>
                  <a:pt x="355" y="1239"/>
                </a:cubicBezTo>
                <a:lnTo>
                  <a:pt x="355" y="1239"/>
                </a:lnTo>
                <a:cubicBezTo>
                  <a:pt x="167" y="892"/>
                  <a:pt x="131" y="560"/>
                  <a:pt x="248" y="289"/>
                </a:cubicBezTo>
                <a:lnTo>
                  <a:pt x="56" y="178"/>
                </a:lnTo>
                <a:lnTo>
                  <a:pt x="56" y="178"/>
                </a:lnTo>
                <a:cubicBezTo>
                  <a:pt x="14" y="154"/>
                  <a:pt x="0" y="99"/>
                  <a:pt x="25" y="57"/>
                </a:cubicBezTo>
                <a:lnTo>
                  <a:pt x="25" y="57"/>
                </a:lnTo>
                <a:cubicBezTo>
                  <a:pt x="48" y="15"/>
                  <a:pt x="103" y="0"/>
                  <a:pt x="145" y="25"/>
                </a:cubicBezTo>
                <a:lnTo>
                  <a:pt x="409" y="177"/>
                </a:lnTo>
                <a:lnTo>
                  <a:pt x="409" y="177"/>
                </a:lnTo>
                <a:cubicBezTo>
                  <a:pt x="451" y="202"/>
                  <a:pt x="466" y="256"/>
                  <a:pt x="441" y="298"/>
                </a:cubicBezTo>
                <a:lnTo>
                  <a:pt x="441" y="298"/>
                </a:lnTo>
                <a:cubicBezTo>
                  <a:pt x="309" y="526"/>
                  <a:pt x="334" y="830"/>
                  <a:pt x="510" y="1154"/>
                </a:cubicBezTo>
                <a:lnTo>
                  <a:pt x="510" y="1154"/>
                </a:lnTo>
                <a:cubicBezTo>
                  <a:pt x="695" y="1491"/>
                  <a:pt x="1018" y="1806"/>
                  <a:pt x="1422" y="2039"/>
                </a:cubicBezTo>
                <a:lnTo>
                  <a:pt x="1422" y="2039"/>
                </a:lnTo>
                <a:cubicBezTo>
                  <a:pt x="1828" y="2273"/>
                  <a:pt x="2261" y="2396"/>
                  <a:pt x="2646" y="2387"/>
                </a:cubicBezTo>
                <a:lnTo>
                  <a:pt x="2646" y="2387"/>
                </a:lnTo>
                <a:cubicBezTo>
                  <a:pt x="3015" y="2377"/>
                  <a:pt x="3290" y="2247"/>
                  <a:pt x="3421" y="2018"/>
                </a:cubicBezTo>
                <a:lnTo>
                  <a:pt x="3421" y="2018"/>
                </a:lnTo>
                <a:cubicBezTo>
                  <a:pt x="3446" y="1977"/>
                  <a:pt x="3500" y="1962"/>
                  <a:pt x="3542" y="1987"/>
                </a:cubicBezTo>
                <a:lnTo>
                  <a:pt x="3783" y="2126"/>
                </a:lnTo>
                <a:lnTo>
                  <a:pt x="3783" y="2126"/>
                </a:lnTo>
                <a:cubicBezTo>
                  <a:pt x="3826" y="2150"/>
                  <a:pt x="3841" y="2204"/>
                  <a:pt x="3816" y="2247"/>
                </a:cubicBezTo>
                <a:lnTo>
                  <a:pt x="3816" y="2247"/>
                </a:lnTo>
                <a:cubicBezTo>
                  <a:pt x="3791" y="2289"/>
                  <a:pt x="3738" y="2303"/>
                  <a:pt x="3695" y="2279"/>
                </a:cubicBezTo>
                <a:lnTo>
                  <a:pt x="3526" y="2181"/>
                </a:lnTo>
                <a:lnTo>
                  <a:pt x="3526" y="2181"/>
                </a:lnTo>
                <a:cubicBezTo>
                  <a:pt x="3351" y="2419"/>
                  <a:pt x="3044" y="2554"/>
                  <a:pt x="2650" y="2564"/>
                </a:cubicBezTo>
                <a:lnTo>
                  <a:pt x="2650" y="2564"/>
                </a:lnTo>
                <a:cubicBezTo>
                  <a:pt x="2635" y="2564"/>
                  <a:pt x="2620" y="2564"/>
                  <a:pt x="2604" y="2564"/>
                </a:cubicBezTo>
              </a:path>
            </a:pathLst>
          </a:custGeom>
          <a:solidFill>
            <a:schemeClr val="accent6">
              <a:lumMod val="5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66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9D1D745C-AC29-3240-BCB9-C69EE995B472}"/>
              </a:ext>
            </a:extLst>
          </p:cNvPr>
          <p:cNvSpPr txBox="1"/>
          <p:nvPr/>
        </p:nvSpPr>
        <p:spPr>
          <a:xfrm>
            <a:off x="211874" y="4939148"/>
            <a:ext cx="4867102" cy="1077218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5CDCE">
                    <a:lumMod val="75000"/>
                  </a:srgbClr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</a:rPr>
              <a:t>TO ENSURE INTER-GENERATIONAL EQUITY</a:t>
            </a: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5CDCE">
                    <a:lumMod val="75000"/>
                  </a:srgbClr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</a:rPr>
              <a:t> IN FINANCING </a:t>
            </a: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b="1" dirty="0">
                <a:solidFill>
                  <a:srgbClr val="F5CDCE">
                    <a:lumMod val="75000"/>
                  </a:srgbClr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( future workers paying higher contributions</a:t>
            </a:r>
          </a:p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5CDCE">
                    <a:lumMod val="75000"/>
                  </a:srgbClr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</a:rPr>
              <a:t>For lower benefits)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614F365C-D591-A448-905C-CC278FAD0D52}"/>
              </a:ext>
            </a:extLst>
          </p:cNvPr>
          <p:cNvSpPr txBox="1"/>
          <p:nvPr/>
        </p:nvSpPr>
        <p:spPr>
          <a:xfrm>
            <a:off x="1670671" y="1621471"/>
            <a:ext cx="3408305" cy="33855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DE8C8C">
                    <a:lumMod val="75000"/>
                  </a:srgbClr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</a:rPr>
              <a:t>TO ENSURE ADEQUATE BENEFITS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CB3D770D-A75A-B147-87D0-201E94AB951D}"/>
              </a:ext>
            </a:extLst>
          </p:cNvPr>
          <p:cNvSpPr txBox="1"/>
          <p:nvPr/>
        </p:nvSpPr>
        <p:spPr>
          <a:xfrm>
            <a:off x="696045" y="2850474"/>
            <a:ext cx="4382931" cy="33855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AAC3E8">
                    <a:lumMod val="75000"/>
                  </a:srgbClr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</a:rPr>
              <a:t>TO ENSURE AFFORDABLE CONTRIBUTIONS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F3E42EA-EF7F-954C-8E64-F83AB8BAF656}"/>
              </a:ext>
            </a:extLst>
          </p:cNvPr>
          <p:cNvSpPr txBox="1"/>
          <p:nvPr/>
        </p:nvSpPr>
        <p:spPr>
          <a:xfrm>
            <a:off x="974967" y="4079476"/>
            <a:ext cx="4124847" cy="33855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D2D592">
                    <a:lumMod val="75000"/>
                  </a:srgbClr>
                </a:solidFill>
                <a:effectLst/>
                <a:uLnTx/>
                <a:uFillTx/>
                <a:latin typeface="Poppins" pitchFamily="2" charset="77"/>
                <a:ea typeface="League Spartan" charset="0"/>
                <a:cs typeface="Poppins" pitchFamily="2" charset="77"/>
              </a:rPr>
              <a:t>TO ENSURE FINANCIAL SUSTAINABILITY</a:t>
            </a:r>
          </a:p>
        </p:txBody>
      </p:sp>
      <p:sp>
        <p:nvSpPr>
          <p:cNvPr id="33" name="Freeform 32">
            <a:extLst>
              <a:ext uri="{FF2B5EF4-FFF2-40B4-BE49-F238E27FC236}">
                <a16:creationId xmlns:a16="http://schemas.microsoft.com/office/drawing/2014/main" id="{061E1AC5-4983-184F-B8E7-4481DDFFE835}"/>
              </a:ext>
            </a:extLst>
          </p:cNvPr>
          <p:cNvSpPr>
            <a:spLocks noChangeArrowheads="1"/>
          </p:cNvSpPr>
          <p:nvPr/>
        </p:nvSpPr>
        <p:spPr bwMode="auto">
          <a:xfrm rot="6300000">
            <a:off x="6549695" y="2891938"/>
            <a:ext cx="1376459" cy="1379339"/>
          </a:xfrm>
          <a:custGeom>
            <a:avLst/>
            <a:gdLst>
              <a:gd name="connsiteX0" fmla="*/ 2444725 w 2752918"/>
              <a:gd name="connsiteY0" fmla="*/ 0 h 2758678"/>
              <a:gd name="connsiteX1" fmla="*/ 2442216 w 2752918"/>
              <a:gd name="connsiteY1" fmla="*/ 261489 h 2758678"/>
              <a:gd name="connsiteX2" fmla="*/ 2456827 w 2752918"/>
              <a:gd name="connsiteY2" fmla="*/ 255320 h 2758678"/>
              <a:gd name="connsiteX3" fmla="*/ 2490457 w 2752918"/>
              <a:gd name="connsiteY3" fmla="*/ 269519 h 2758678"/>
              <a:gd name="connsiteX4" fmla="*/ 2503681 w 2752918"/>
              <a:gd name="connsiteY4" fmla="*/ 303140 h 2758678"/>
              <a:gd name="connsiteX5" fmla="*/ 2499018 w 2752918"/>
              <a:gd name="connsiteY5" fmla="*/ 314995 h 2758678"/>
              <a:gd name="connsiteX6" fmla="*/ 2752918 w 2752918"/>
              <a:gd name="connsiteY6" fmla="*/ 308193 h 2758678"/>
              <a:gd name="connsiteX7" fmla="*/ 2369394 w 2752918"/>
              <a:gd name="connsiteY7" fmla="*/ 693385 h 2758678"/>
              <a:gd name="connsiteX8" fmla="*/ 2234785 w 2752918"/>
              <a:gd name="connsiteY8" fmla="*/ 688489 h 2758678"/>
              <a:gd name="connsiteX9" fmla="*/ 2130092 w 2752918"/>
              <a:gd name="connsiteY9" fmla="*/ 697022 h 2758678"/>
              <a:gd name="connsiteX10" fmla="*/ 389013 w 2752918"/>
              <a:gd name="connsiteY10" fmla="*/ 2437598 h 2758678"/>
              <a:gd name="connsiteX11" fmla="*/ 618611 w 2752918"/>
              <a:gd name="connsiteY11" fmla="*/ 2498965 h 2758678"/>
              <a:gd name="connsiteX12" fmla="*/ 0 w 2752918"/>
              <a:gd name="connsiteY12" fmla="*/ 2758678 h 2758678"/>
              <a:gd name="connsiteX13" fmla="*/ 259712 w 2752918"/>
              <a:gd name="connsiteY13" fmla="*/ 2140066 h 2758678"/>
              <a:gd name="connsiteX14" fmla="*/ 321501 w 2752918"/>
              <a:gd name="connsiteY14" fmla="*/ 2371244 h 2758678"/>
              <a:gd name="connsiteX15" fmla="*/ 2059533 w 2752918"/>
              <a:gd name="connsiteY15" fmla="*/ 633188 h 2758678"/>
              <a:gd name="connsiteX16" fmla="*/ 2060720 w 2752918"/>
              <a:gd name="connsiteY16" fmla="*/ 400560 h 2758678"/>
              <a:gd name="connsiteX17" fmla="*/ 2059416 w 2752918"/>
              <a:gd name="connsiteY17" fmla="*/ 386184 h 2758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752918" h="2758678">
                <a:moveTo>
                  <a:pt x="2444725" y="0"/>
                </a:moveTo>
                <a:lnTo>
                  <a:pt x="2442216" y="261489"/>
                </a:lnTo>
                <a:lnTo>
                  <a:pt x="2456827" y="255320"/>
                </a:lnTo>
                <a:cubicBezTo>
                  <a:pt x="2469071" y="255320"/>
                  <a:pt x="2481315" y="260053"/>
                  <a:pt x="2490457" y="269519"/>
                </a:cubicBezTo>
                <a:cubicBezTo>
                  <a:pt x="2499273" y="278986"/>
                  <a:pt x="2503681" y="291063"/>
                  <a:pt x="2503681" y="303140"/>
                </a:cubicBezTo>
                <a:lnTo>
                  <a:pt x="2499018" y="314995"/>
                </a:lnTo>
                <a:lnTo>
                  <a:pt x="2752918" y="308193"/>
                </a:lnTo>
                <a:lnTo>
                  <a:pt x="2369394" y="693385"/>
                </a:lnTo>
                <a:cubicBezTo>
                  <a:pt x="2324062" y="689142"/>
                  <a:pt x="2279220" y="687510"/>
                  <a:pt x="2234785" y="688489"/>
                </a:cubicBezTo>
                <a:lnTo>
                  <a:pt x="2130092" y="697022"/>
                </a:lnTo>
                <a:lnTo>
                  <a:pt x="389013" y="2437598"/>
                </a:lnTo>
                <a:lnTo>
                  <a:pt x="618611" y="2498965"/>
                </a:lnTo>
                <a:lnTo>
                  <a:pt x="0" y="2758678"/>
                </a:lnTo>
                <a:lnTo>
                  <a:pt x="259712" y="2140066"/>
                </a:lnTo>
                <a:lnTo>
                  <a:pt x="321501" y="2371244"/>
                </a:lnTo>
                <a:lnTo>
                  <a:pt x="2059533" y="633188"/>
                </a:lnTo>
                <a:lnTo>
                  <a:pt x="2060720" y="400560"/>
                </a:lnTo>
                <a:lnTo>
                  <a:pt x="2059416" y="386184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  <a:effectLst/>
        </p:spPr>
        <p:txBody>
          <a:bodyPr wrap="square" anchor="ctr">
            <a:no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66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89565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371CEB5-0F43-BA22-C4E7-3A84E631D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Reform opportunities</a:t>
            </a:r>
          </a:p>
        </p:txBody>
      </p:sp>
      <p:sp>
        <p:nvSpPr>
          <p:cNvPr id="101" name="Footer Placeholder 100">
            <a:extLst>
              <a:ext uri="{FF2B5EF4-FFF2-40B4-BE49-F238E27FC236}">
                <a16:creationId xmlns:a16="http://schemas.microsoft.com/office/drawing/2014/main" id="{A45E958A-ABCE-B639-C555-90CCC8898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02" name="Slide Number Placeholder 101">
            <a:extLst>
              <a:ext uri="{FF2B5EF4-FFF2-40B4-BE49-F238E27FC236}">
                <a16:creationId xmlns:a16="http://schemas.microsoft.com/office/drawing/2014/main" id="{51BDF1B8-4D26-9C08-3102-6224AA6A4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FC63C25-FE2A-0C11-2CEA-A80AA78FC3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7841" y="2776194"/>
            <a:ext cx="3328416" cy="3557016"/>
          </a:xfrm>
        </p:spPr>
        <p:txBody>
          <a:bodyPr/>
          <a:lstStyle/>
          <a:p>
            <a:r>
              <a:rPr lang="en-US" dirty="0"/>
              <a:t>Benefit DESIGN</a:t>
            </a:r>
          </a:p>
        </p:txBody>
      </p:sp>
      <p:pic>
        <p:nvPicPr>
          <p:cNvPr id="72" name="Picture Placeholder 71" descr="abacus icon">
            <a:extLst>
              <a:ext uri="{FF2B5EF4-FFF2-40B4-BE49-F238E27FC236}">
                <a16:creationId xmlns:a16="http://schemas.microsoft.com/office/drawing/2014/main" id="{FD5AE93E-9743-FD3B-C935-638BF9D159CC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 rotWithShape="1">
          <a:blip r:embed="rId2"/>
          <a:srcRect/>
          <a:stretch/>
        </p:blipFill>
        <p:spPr/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AD6749A-51D8-599C-7C31-9922CF228D3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58952" y="3950208"/>
            <a:ext cx="3226194" cy="2383002"/>
          </a:xfrm>
        </p:spPr>
        <p:txBody>
          <a:bodyPr/>
          <a:lstStyle/>
          <a:p>
            <a:r>
              <a:rPr lang="en-US" sz="1600" dirty="0"/>
              <a:t>Reduce the maximum pension rate</a:t>
            </a:r>
          </a:p>
          <a:p>
            <a:r>
              <a:rPr lang="en-US" sz="1600" dirty="0"/>
              <a:t>Lower and uniform the annual accrual rate </a:t>
            </a:r>
          </a:p>
          <a:p>
            <a:r>
              <a:rPr lang="en-US" sz="1600" dirty="0"/>
              <a:t>Adjustment to rate at which 65 is reached</a:t>
            </a:r>
          </a:p>
          <a:p>
            <a:r>
              <a:rPr lang="en-US" sz="1600" dirty="0"/>
              <a:t>Phase out early pension</a:t>
            </a:r>
          </a:p>
          <a:p>
            <a:r>
              <a:rPr lang="en-US" sz="1600" dirty="0"/>
              <a:t>Change years require for full pension</a:t>
            </a:r>
          </a:p>
          <a:p>
            <a:pPr marL="0" indent="0">
              <a:buNone/>
            </a:pPr>
            <a:endParaRPr lang="en-US" sz="16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753AB0-02A6-E89E-7E23-593DBF52F4E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US" dirty="0"/>
              <a:t>contribution</a:t>
            </a:r>
          </a:p>
        </p:txBody>
      </p:sp>
      <p:pic>
        <p:nvPicPr>
          <p:cNvPr id="76" name="Picture Placeholder 75" descr="increasing chart icon">
            <a:extLst>
              <a:ext uri="{FF2B5EF4-FFF2-40B4-BE49-F238E27FC236}">
                <a16:creationId xmlns:a16="http://schemas.microsoft.com/office/drawing/2014/main" id="{7541E72A-A0CB-A011-55A9-1126F707D889}"/>
              </a:ext>
            </a:extLst>
          </p:cNvPr>
          <p:cNvPicPr>
            <a:picLocks noGrp="1" noChangeAspect="1"/>
          </p:cNvPicPr>
          <p:nvPr>
            <p:ph type="pic" sz="quarter" idx="25"/>
          </p:nvPr>
        </p:nvPicPr>
        <p:blipFill rotWithShape="1">
          <a:blip r:embed="rId3"/>
          <a:srcRect/>
          <a:stretch/>
        </p:blipFill>
        <p:spPr/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BF56CE2-ADEB-1E22-50FB-9F2AB378648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22876" y="3950208"/>
            <a:ext cx="3049524" cy="2206752"/>
          </a:xfrm>
        </p:spPr>
        <p:txBody>
          <a:bodyPr/>
          <a:lstStyle/>
          <a:p>
            <a:r>
              <a:rPr lang="en-US" sz="1800" dirty="0"/>
              <a:t>Increase contribution rate</a:t>
            </a:r>
          </a:p>
          <a:p>
            <a:pPr marL="0" indent="0">
              <a:buNone/>
            </a:pPr>
            <a:endParaRPr lang="en-US" sz="1800" dirty="0"/>
          </a:p>
          <a:p>
            <a:r>
              <a:rPr lang="en-US" sz="1800" dirty="0"/>
              <a:t>Increase insurable wages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745CA7-A767-9133-8871-800B16D5D72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en-US" dirty="0"/>
              <a:t>Coverage</a:t>
            </a:r>
          </a:p>
        </p:txBody>
      </p:sp>
      <p:pic>
        <p:nvPicPr>
          <p:cNvPr id="80" name="Picture Placeholder 79" descr="chain link icon">
            <a:extLst>
              <a:ext uri="{FF2B5EF4-FFF2-40B4-BE49-F238E27FC236}">
                <a16:creationId xmlns:a16="http://schemas.microsoft.com/office/drawing/2014/main" id="{FCC17566-BE36-5CE0-25C6-8AC132D1479D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 rotWithShape="1">
          <a:blip r:embed="rId4"/>
          <a:srcRect t="85" b="85"/>
          <a:stretch/>
        </p:blipFill>
        <p:spPr/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063C991-877C-CD1D-A03D-547E04121FE0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71331" y="3950208"/>
            <a:ext cx="2938113" cy="2206752"/>
          </a:xfrm>
        </p:spPr>
        <p:txBody>
          <a:bodyPr/>
          <a:lstStyle/>
          <a:p>
            <a:r>
              <a:rPr lang="en-US" sz="1800" dirty="0"/>
              <a:t>Make self-employed coverage mandatory</a:t>
            </a:r>
          </a:p>
          <a:p>
            <a:pPr marL="0" indent="0">
              <a:buNone/>
            </a:pPr>
            <a:endParaRPr lang="en-US" sz="1800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104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51D15-DCE5-8801-FAE8-D8AA3F0E9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86" y="952022"/>
            <a:ext cx="3542484" cy="5157049"/>
          </a:xfrm>
        </p:spPr>
        <p:txBody>
          <a:bodyPr anchor="ctr">
            <a:normAutofit/>
          </a:bodyPr>
          <a:lstStyle/>
          <a:p>
            <a:r>
              <a:rPr lang="en-US" sz="4400" dirty="0"/>
              <a:t>Regional Social Security Systems At a Glance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48E593E-15DB-47C7-DF34-6281953297F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07725" y="170873"/>
          <a:ext cx="8204166" cy="6299208"/>
        </p:xfrm>
        <a:graphic>
          <a:graphicData uri="http://schemas.openxmlformats.org/drawingml/2006/table">
            <a:tbl>
              <a:tblPr/>
              <a:tblGrid>
                <a:gridCol w="2610418">
                  <a:extLst>
                    <a:ext uri="{9D8B030D-6E8A-4147-A177-3AD203B41FA5}">
                      <a16:colId xmlns:a16="http://schemas.microsoft.com/office/drawing/2014/main" val="3306153994"/>
                    </a:ext>
                  </a:extLst>
                </a:gridCol>
                <a:gridCol w="2368020">
                  <a:extLst>
                    <a:ext uri="{9D8B030D-6E8A-4147-A177-3AD203B41FA5}">
                      <a16:colId xmlns:a16="http://schemas.microsoft.com/office/drawing/2014/main" val="3139068045"/>
                    </a:ext>
                  </a:extLst>
                </a:gridCol>
                <a:gridCol w="1622187">
                  <a:extLst>
                    <a:ext uri="{9D8B030D-6E8A-4147-A177-3AD203B41FA5}">
                      <a16:colId xmlns:a16="http://schemas.microsoft.com/office/drawing/2014/main" val="3538986758"/>
                    </a:ext>
                  </a:extLst>
                </a:gridCol>
                <a:gridCol w="1603541">
                  <a:extLst>
                    <a:ext uri="{9D8B030D-6E8A-4147-A177-3AD203B41FA5}">
                      <a16:colId xmlns:a16="http://schemas.microsoft.com/office/drawing/2014/main" val="4051581756"/>
                    </a:ext>
                  </a:extLst>
                </a:gridCol>
              </a:tblGrid>
              <a:tr h="839890"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Country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Contribution Rate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Pensionable Age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Reform Status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02106990"/>
                  </a:ext>
                </a:extLst>
              </a:tr>
              <a:tr h="41994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Barbados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18.30%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67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Considering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3703258"/>
                  </a:ext>
                </a:extLst>
              </a:tr>
              <a:tr h="41994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Antigua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14.5%-16.0%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63 to 65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Implemented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6383213"/>
                  </a:ext>
                </a:extLst>
              </a:tr>
              <a:tr h="41994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Guyana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14.00%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60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Considering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5558391"/>
                  </a:ext>
                </a:extLst>
              </a:tr>
              <a:tr h="41994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Dominica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13.5%-15.5%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65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Implemented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51124726"/>
                  </a:ext>
                </a:extLst>
              </a:tr>
              <a:tr h="41994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Trinidad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13%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60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Considering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37327993"/>
                  </a:ext>
                </a:extLst>
              </a:tr>
              <a:tr h="41994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Grenada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11% (9% in 1983)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60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Considering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69849048"/>
                  </a:ext>
                </a:extLst>
              </a:tr>
              <a:tr h="41994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Monsterrat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11% to 15%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65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Implemented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15026238"/>
                  </a:ext>
                </a:extLst>
              </a:tr>
              <a:tr h="41994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St.Kitts and Nevis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11% (1978)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62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Considering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94335348"/>
                  </a:ext>
                </a:extLst>
              </a:tr>
              <a:tr h="41994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St.Lucia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10% (1979)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65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Considering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95171108"/>
                  </a:ext>
                </a:extLst>
              </a:tr>
              <a:tr h="41994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Anguilla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10% (1982)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65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Considering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70617033"/>
                  </a:ext>
                </a:extLst>
              </a:tr>
              <a:tr h="839890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St.Vincent &amp; the Grenadines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10% (2014)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63 to 65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Considering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3290039"/>
                  </a:ext>
                </a:extLst>
              </a:tr>
              <a:tr h="419948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1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Current average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1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12.40%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1" u="none" strike="noStrike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63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1" u="none" strike="noStrike" dirty="0">
                          <a:solidFill>
                            <a:srgbClr val="000000"/>
                          </a:solidFill>
                          <a:effectLst/>
                          <a:latin typeface="Garamond" panose="02020404030301010803" pitchFamily="18" charset="0"/>
                        </a:rPr>
                        <a:t>Considering</a:t>
                      </a:r>
                    </a:p>
                  </a:txBody>
                  <a:tcPr marL="2647" marR="2647" marT="264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848114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82045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BFB0E95-9CAE-4968-A118-2B9F7C8BB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0BBC371-361C-45F7-9235-C3252E336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534CE65-EB2E-647A-DE4F-210E18187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681586"/>
          </a:xfrm>
        </p:spPr>
        <p:txBody>
          <a:bodyPr wrap="square">
            <a:normAutofit/>
          </a:bodyPr>
          <a:lstStyle/>
          <a:p>
            <a:r>
              <a:rPr lang="en-US" sz="3200"/>
              <a:t>WHAT ARE THE OTHER EFFORTS BY MANAGEMENT TO IMPROVE FINANCIAL SUSTAINABILITY?</a:t>
            </a:r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4172FA92-6FD3-495F-95A0-4FD85861D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" y="1734458"/>
            <a:ext cx="12191501" cy="5123544"/>
          </a:xfrm>
          <a:custGeom>
            <a:avLst/>
            <a:gdLst>
              <a:gd name="connsiteX0" fmla="*/ 9255953 w 12191501"/>
              <a:gd name="connsiteY0" fmla="*/ 0 h 4430825"/>
              <a:gd name="connsiteX1" fmla="*/ 10762189 w 12191501"/>
              <a:gd name="connsiteY1" fmla="*/ 67992 h 4430825"/>
              <a:gd name="connsiteX2" fmla="*/ 11364025 w 12191501"/>
              <a:gd name="connsiteY2" fmla="*/ 57486 h 4430825"/>
              <a:gd name="connsiteX3" fmla="*/ 12096632 w 12191501"/>
              <a:gd name="connsiteY3" fmla="*/ 44699 h 4430825"/>
              <a:gd name="connsiteX4" fmla="*/ 12191501 w 12191501"/>
              <a:gd name="connsiteY4" fmla="*/ 43042 h 4430825"/>
              <a:gd name="connsiteX5" fmla="*/ 12191501 w 12191501"/>
              <a:gd name="connsiteY5" fmla="*/ 4430825 h 4430825"/>
              <a:gd name="connsiteX6" fmla="*/ 0 w 12191501"/>
              <a:gd name="connsiteY6" fmla="*/ 4430825 h 4430825"/>
              <a:gd name="connsiteX7" fmla="*/ 10182 w 12191501"/>
              <a:gd name="connsiteY7" fmla="*/ 95053 h 4430825"/>
              <a:gd name="connsiteX8" fmla="*/ 70972 w 12191501"/>
              <a:gd name="connsiteY8" fmla="*/ 97164 h 4430825"/>
              <a:gd name="connsiteX9" fmla="*/ 1281624 w 12191501"/>
              <a:gd name="connsiteY9" fmla="*/ 139193 h 4430825"/>
              <a:gd name="connsiteX10" fmla="*/ 2485297 w 12191501"/>
              <a:gd name="connsiteY10" fmla="*/ 118183 h 4430825"/>
              <a:gd name="connsiteX11" fmla="*/ 3237591 w 12191501"/>
              <a:gd name="connsiteY11" fmla="*/ 105051 h 4430825"/>
              <a:gd name="connsiteX12" fmla="*/ 3989887 w 12191501"/>
              <a:gd name="connsiteY12" fmla="*/ 91920 h 4430825"/>
              <a:gd name="connsiteX13" fmla="*/ 9255953 w 12191501"/>
              <a:gd name="connsiteY13" fmla="*/ 0 h 4430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1501" h="4430825">
                <a:moveTo>
                  <a:pt x="9255953" y="0"/>
                </a:moveTo>
                <a:cubicBezTo>
                  <a:pt x="10762189" y="67992"/>
                  <a:pt x="10762189" y="67992"/>
                  <a:pt x="10762189" y="67992"/>
                </a:cubicBezTo>
                <a:cubicBezTo>
                  <a:pt x="11364025" y="57486"/>
                  <a:pt x="11364025" y="57486"/>
                  <a:pt x="11364025" y="57486"/>
                </a:cubicBezTo>
                <a:cubicBezTo>
                  <a:pt x="11589714" y="53547"/>
                  <a:pt x="11836561" y="49238"/>
                  <a:pt x="12096632" y="44699"/>
                </a:cubicBezTo>
                <a:lnTo>
                  <a:pt x="12191501" y="43042"/>
                </a:lnTo>
                <a:lnTo>
                  <a:pt x="12191501" y="4430825"/>
                </a:lnTo>
                <a:lnTo>
                  <a:pt x="0" y="4430825"/>
                </a:lnTo>
                <a:lnTo>
                  <a:pt x="10182" y="95053"/>
                </a:lnTo>
                <a:lnTo>
                  <a:pt x="70972" y="97164"/>
                </a:lnTo>
                <a:cubicBezTo>
                  <a:pt x="1281624" y="139193"/>
                  <a:pt x="1281624" y="139193"/>
                  <a:pt x="1281624" y="139193"/>
                </a:cubicBezTo>
                <a:cubicBezTo>
                  <a:pt x="2485297" y="118183"/>
                  <a:pt x="2485297" y="118183"/>
                  <a:pt x="2485297" y="118183"/>
                </a:cubicBezTo>
                <a:cubicBezTo>
                  <a:pt x="2786215" y="112930"/>
                  <a:pt x="2936672" y="110304"/>
                  <a:pt x="3237591" y="105051"/>
                </a:cubicBezTo>
                <a:cubicBezTo>
                  <a:pt x="3538508" y="99800"/>
                  <a:pt x="3839426" y="94546"/>
                  <a:pt x="3989887" y="91920"/>
                </a:cubicBezTo>
                <a:cubicBezTo>
                  <a:pt x="9255953" y="0"/>
                  <a:pt x="9255953" y="0"/>
                  <a:pt x="9255953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12" name="Content Placeholder 9">
            <a:extLst>
              <a:ext uri="{FF2B5EF4-FFF2-40B4-BE49-F238E27FC236}">
                <a16:creationId xmlns:a16="http://schemas.microsoft.com/office/drawing/2014/main" id="{6B9CD73D-0751-E516-73F1-371F452669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3252373"/>
              </p:ext>
            </p:extLst>
          </p:nvPr>
        </p:nvGraphicFramePr>
        <p:xfrm>
          <a:off x="720725" y="2541588"/>
          <a:ext cx="10728325" cy="3587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26664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B9F5A-176F-DC05-E4ED-BFACEF90D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THE CONSULTATION MODALITY..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5E6FB-EB78-B977-6B43-2BFF227DD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5368" y="457200"/>
            <a:ext cx="987552" cy="274320"/>
          </a:xfrm>
        </p:spPr>
        <p:txBody>
          <a:bodyPr anchor="ctr">
            <a:normAutofit fontScale="25000" lnSpcReduction="20000"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25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84B4801-3D21-17FC-7B6B-5AF706D40EC5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539496" y="2103120"/>
          <a:ext cx="11119104" cy="4434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D6BAE2D-1E43-22F1-6EBC-888F16EBA26F}"/>
              </a:ext>
            </a:extLst>
          </p:cNvPr>
          <p:cNvSpPr txBox="1"/>
          <p:nvPr/>
        </p:nvSpPr>
        <p:spPr>
          <a:xfrm>
            <a:off x="50292" y="2421714"/>
            <a:ext cx="1050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Ongoing</a:t>
            </a:r>
            <a:endParaRPr lang="LID4096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05FC6A3-836C-57B8-8E5F-72A78721AAE8}"/>
              </a:ext>
            </a:extLst>
          </p:cNvPr>
          <p:cNvSpPr/>
          <p:nvPr/>
        </p:nvSpPr>
        <p:spPr>
          <a:xfrm>
            <a:off x="1243584" y="2370529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7C2C64-55E1-DDA7-DE2C-425569E5C2E1}"/>
              </a:ext>
            </a:extLst>
          </p:cNvPr>
          <p:cNvSpPr txBox="1"/>
          <p:nvPr/>
        </p:nvSpPr>
        <p:spPr>
          <a:xfrm>
            <a:off x="-34574" y="4155074"/>
            <a:ext cx="1312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We are here</a:t>
            </a:r>
            <a:endParaRPr lang="LID4096" dirty="0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E8A49C56-464D-4C6E-C256-B54E07246F93}"/>
              </a:ext>
            </a:extLst>
          </p:cNvPr>
          <p:cNvSpPr/>
          <p:nvPr/>
        </p:nvSpPr>
        <p:spPr>
          <a:xfrm>
            <a:off x="1422488" y="4097424"/>
            <a:ext cx="978408" cy="4846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40978915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8FC4251-B4ED-5710-4CAB-2192D91A9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</p:spPr>
        <p:txBody>
          <a:bodyPr anchor="t">
            <a:normAutofit/>
          </a:bodyPr>
          <a:lstStyle/>
          <a:p>
            <a:r>
              <a:rPr lang="en-US" dirty="0"/>
              <a:t>Conclusion</a:t>
            </a:r>
            <a:endParaRPr lang="LID4096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693954B-DD29-9082-201F-5FBF1B6360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>
            <a:normAutofit/>
          </a:bodyPr>
          <a:lstStyle/>
          <a:p>
            <a:r>
              <a:rPr lang="en-US" dirty="0"/>
              <a:t>YOUR NIS IS YOUR SOCIAL SAFETY NET</a:t>
            </a:r>
          </a:p>
          <a:p>
            <a:r>
              <a:rPr lang="en-US" dirty="0"/>
              <a:t>ESSENTIAL INGREDIENT FOR SUSTAINING VINCENTIANS’ LIVES AND LIVELIHOODS.</a:t>
            </a:r>
          </a:p>
          <a:p>
            <a:r>
              <a:rPr lang="en-US" dirty="0"/>
              <a:t>LET’S DO OUR PART TO PROTECT THIS NATIONAL PROGRAM THAT CATERS FOR ALL VINCENTIANS</a:t>
            </a:r>
          </a:p>
          <a:p>
            <a:pPr marL="0" indent="0">
              <a:buNone/>
            </a:pPr>
            <a:endParaRPr lang="LID4096" dirty="0"/>
          </a:p>
        </p:txBody>
      </p:sp>
      <p:pic>
        <p:nvPicPr>
          <p:cNvPr id="11" name="Picture 2" descr="See the source image">
            <a:extLst>
              <a:ext uri="{FF2B5EF4-FFF2-40B4-BE49-F238E27FC236}">
                <a16:creationId xmlns:a16="http://schemas.microsoft.com/office/drawing/2014/main" id="{062D33FF-C1A7-B660-2DDB-B4C14F308B9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53" r="17854" b="1"/>
          <a:stretch/>
        </p:blipFill>
        <p:spPr bwMode="auto">
          <a:xfrm>
            <a:off x="6281056" y="2095500"/>
            <a:ext cx="5072743" cy="397328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AB168A-EF33-5D1A-B506-969AE5C19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1792" y="457200"/>
            <a:ext cx="3200400" cy="274320"/>
          </a:xfrm>
        </p:spPr>
        <p:txBody>
          <a:bodyPr anchor="ctr">
            <a:normAutofit fontScale="25000" lnSpcReduction="20000"/>
          </a:bodyPr>
          <a:lstStyle/>
          <a:p>
            <a:pPr>
              <a:spcAft>
                <a:spcPts val="600"/>
              </a:spcAft>
            </a:pPr>
            <a:r>
              <a:rPr lang="en-US" b="1" dirty="0"/>
              <a:t>A   S.A.F.E.R    NIS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B6B201-23FD-E04A-DBC2-BAB5DB6C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5368" y="457200"/>
            <a:ext cx="987552" cy="274320"/>
          </a:xfrm>
        </p:spPr>
        <p:txBody>
          <a:bodyPr anchor="ctr">
            <a:normAutofit fontScale="25000" lnSpcReduction="20000"/>
          </a:bodyPr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239097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AnalogousFromLightSeed_2SEEDS">
      <a:dk1>
        <a:srgbClr val="000000"/>
      </a:dk1>
      <a:lt1>
        <a:srgbClr val="FFFFFF"/>
      </a:lt1>
      <a:dk2>
        <a:srgbClr val="252441"/>
      </a:dk2>
      <a:lt2>
        <a:srgbClr val="E2E8E7"/>
      </a:lt2>
      <a:accent1>
        <a:srgbClr val="DD5C71"/>
      </a:accent1>
      <a:accent2>
        <a:srgbClr val="E37AB7"/>
      </a:accent2>
      <a:accent3>
        <a:srgbClr val="E18E72"/>
      </a:accent3>
      <a:accent4>
        <a:srgbClr val="5C91DD"/>
      </a:accent4>
      <a:accent5>
        <a:srgbClr val="7A7AE3"/>
      </a:accent5>
      <a:accent6>
        <a:srgbClr val="925CDD"/>
      </a:accent6>
      <a:hlink>
        <a:srgbClr val="568E85"/>
      </a:hlink>
      <a:folHlink>
        <a:srgbClr val="7F7F7F"/>
      </a:folHlink>
    </a:clrScheme>
    <a:fontScheme name="Blob">
      <a:majorFont>
        <a:latin typeface="The Hand Extrablack"/>
        <a:ea typeface=""/>
        <a:cs typeface=""/>
      </a:majorFont>
      <a:minorFont>
        <a:latin typeface="Sagona Book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ppt/theme/theme2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-Color-Block_Win32_jx_v9.potx" id="{B1D493D9-AF74-4AD6-8F0C-5B1308D7041B}" vid="{1AA99070-5A1F-42D2-9F5B-E7354C96468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1185</Words>
  <Application>Microsoft Office PowerPoint</Application>
  <PresentationFormat>Widescreen</PresentationFormat>
  <Paragraphs>310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9" baseType="lpstr">
      <vt:lpstr>Arial</vt:lpstr>
      <vt:lpstr>Arial Black</vt:lpstr>
      <vt:lpstr>Calibri</vt:lpstr>
      <vt:lpstr>DM Sans</vt:lpstr>
      <vt:lpstr>Garamond</vt:lpstr>
      <vt:lpstr>Lato</vt:lpstr>
      <vt:lpstr>Lato Light</vt:lpstr>
      <vt:lpstr>Poppins</vt:lpstr>
      <vt:lpstr>Sabon Next LT</vt:lpstr>
      <vt:lpstr>Sagona Book</vt:lpstr>
      <vt:lpstr>The Hand Extrablack</vt:lpstr>
      <vt:lpstr>BlobVTI</vt:lpstr>
      <vt:lpstr>Office Theme</vt:lpstr>
      <vt:lpstr>Pension Reform</vt:lpstr>
      <vt:lpstr>AGENDA</vt:lpstr>
      <vt:lpstr>WHY ARE WE HERE?</vt:lpstr>
      <vt:lpstr>WHAT IS SOCIAL SECURITY?</vt:lpstr>
      <vt:lpstr>HOW IS THE NIS IMPORTANT TO YOU?</vt:lpstr>
      <vt:lpstr>HOW IS NIS IMPORTANT?</vt:lpstr>
      <vt:lpstr>HOW IS THE NIS DESIGNED IN SVG AND THE CARIBBEAN?</vt:lpstr>
      <vt:lpstr>PowerPoint Presentation</vt:lpstr>
      <vt:lpstr>WHAT IS THE CURRENT FINANCIAL EXPERIENCE OF THE NIS?</vt:lpstr>
      <vt:lpstr>WHAT IS NIS’ FINANCIAL EXPERIENCE?</vt:lpstr>
      <vt:lpstr>WHAT IS THE NIS’ FINANCIAL EXPERIENCE?</vt:lpstr>
      <vt:lpstr>PowerPoint Presentation</vt:lpstr>
      <vt:lpstr>PowerPoint Presentation</vt:lpstr>
      <vt:lpstr>NIS FINANCIAL EXPERIENCE-INVESTMENTS</vt:lpstr>
      <vt:lpstr>WHAT IS NIS’ FINANCIAL OUTLLOK?</vt:lpstr>
      <vt:lpstr>The FINANCIAL OUTLOOK OF THE NIS…</vt:lpstr>
      <vt:lpstr>The FINANCIAL OUTLOOK of nis……</vt:lpstr>
      <vt:lpstr>PowerPoint Presentation</vt:lpstr>
      <vt:lpstr>Factors shaping financial outlook </vt:lpstr>
      <vt:lpstr>The Demographic Threat</vt:lpstr>
      <vt:lpstr>PowerPoint Presentation</vt:lpstr>
      <vt:lpstr>Reform opportunities</vt:lpstr>
      <vt:lpstr>Regional Social Security Systems At a Glance</vt:lpstr>
      <vt:lpstr>WHAT ARE THE OTHER EFFORTS BY MANAGEMENT TO IMPROVE FINANCIAL SUSTAINABILITY?</vt:lpstr>
      <vt:lpstr>THE CONSULTATION MODALITY..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Pension Reform</dc:title>
  <dc:creator/>
  <cp:lastModifiedBy>Angie Williams-Jackson</cp:lastModifiedBy>
  <cp:revision>3</cp:revision>
  <dcterms:created xsi:type="dcterms:W3CDTF">2023-01-25T07:32:43Z</dcterms:created>
  <dcterms:modified xsi:type="dcterms:W3CDTF">2023-02-05T19:35:58Z</dcterms:modified>
</cp:coreProperties>
</file>