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3" r:id="rId8"/>
    <p:sldId id="264" r:id="rId9"/>
    <p:sldId id="262" r:id="rId10"/>
    <p:sldId id="267"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87434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2673797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D9DF4-E98E-4F92-9252-EBAACCF68D03}"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830867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DD9DF4-E98E-4F92-9252-EBAACCF68D03}"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94336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DD9DF4-E98E-4F92-9252-EBAACCF68D03}" type="datetimeFigureOut">
              <a:rPr lang="en-GB" smtClean="0"/>
              <a:t>02/11/2020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559084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DD9DF4-E98E-4F92-9252-EBAACCF68D03}" type="datetimeFigureOut">
              <a:rPr lang="en-GB" smtClean="0"/>
              <a:t>02/11/2020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65475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DD9DF4-E98E-4F92-9252-EBAACCF68D03}" type="datetimeFigureOut">
              <a:rPr lang="en-GB" smtClean="0"/>
              <a:t>02/11/2020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284238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D9DF4-E98E-4F92-9252-EBAACCF68D03}"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81005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D9DF4-E98E-4F92-9252-EBAACCF68D03}"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308597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666711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193341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9DF4-E98E-4F92-9252-EBAACCF68D03}" type="datetimeFigureOut">
              <a:rPr lang="en-GB" smtClean="0"/>
              <a:t>02/11/2020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D23C41-F3BC-4D2A-B2DA-CB49F3345E0D}" type="slidenum">
              <a:rPr lang="en-GB" smtClean="0"/>
              <a:t>‹#›</a:t>
            </a:fld>
            <a:endParaRPr lang="en-GB"/>
          </a:p>
        </p:txBody>
      </p:sp>
    </p:spTree>
    <p:extLst>
      <p:ext uri="{BB962C8B-B14F-4D97-AF65-F5344CB8AC3E}">
        <p14:creationId xmlns:p14="http://schemas.microsoft.com/office/powerpoint/2010/main" val="3064596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Game Architecture</a:t>
            </a:r>
            <a:br>
              <a:rPr lang="en-GB" dirty="0"/>
            </a:br>
            <a:r>
              <a:rPr lang="en-GB" dirty="0"/>
              <a:t>(Games Design Patterns)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72627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Essential Patterns for Games Engines</a:t>
            </a:r>
          </a:p>
        </p:txBody>
      </p:sp>
      <p:sp>
        <p:nvSpPr>
          <p:cNvPr id="3" name="Content Placeholder 2"/>
          <p:cNvSpPr>
            <a:spLocks noGrp="1"/>
          </p:cNvSpPr>
          <p:nvPr>
            <p:ph idx="1"/>
          </p:nvPr>
        </p:nvSpPr>
        <p:spPr/>
        <p:txBody>
          <a:bodyPr>
            <a:normAutofit fontScale="92500"/>
          </a:bodyPr>
          <a:lstStyle/>
          <a:p>
            <a:pPr marL="0" indent="0">
              <a:buNone/>
            </a:pPr>
            <a:r>
              <a:rPr lang="en-GB" dirty="0"/>
              <a:t>We’ve already come across the basic Games Loop:</a:t>
            </a:r>
          </a:p>
          <a:p>
            <a:pPr marL="0" indent="0">
              <a:buNone/>
            </a:pPr>
            <a:r>
              <a:rPr lang="en-GB" dirty="0"/>
              <a:t>while (!</a:t>
            </a:r>
            <a:r>
              <a:rPr lang="en-GB" dirty="0" err="1"/>
              <a:t>gameOver</a:t>
            </a:r>
            <a:r>
              <a:rPr lang="en-GB" dirty="0"/>
              <a:t>)</a:t>
            </a:r>
          </a:p>
          <a:p>
            <a:pPr marL="0" indent="0">
              <a:buNone/>
            </a:pPr>
            <a:r>
              <a:rPr lang="en-GB" dirty="0"/>
              <a:t>{</a:t>
            </a:r>
          </a:p>
          <a:p>
            <a:pPr marL="0" indent="0">
              <a:buNone/>
            </a:pPr>
            <a:r>
              <a:rPr lang="en-GB" dirty="0"/>
              <a:t>	</a:t>
            </a:r>
            <a:r>
              <a:rPr lang="en-GB" dirty="0" err="1"/>
              <a:t>processInput</a:t>
            </a:r>
            <a:r>
              <a:rPr lang="en-GB" dirty="0"/>
              <a:t>();</a:t>
            </a:r>
          </a:p>
          <a:p>
            <a:pPr marL="0" indent="0">
              <a:buNone/>
            </a:pPr>
            <a:r>
              <a:rPr lang="en-GB" dirty="0"/>
              <a:t>	</a:t>
            </a:r>
            <a:r>
              <a:rPr lang="en-GB" dirty="0" err="1"/>
              <a:t>doPhysics</a:t>
            </a:r>
            <a:r>
              <a:rPr lang="en-GB" dirty="0"/>
              <a:t>();</a:t>
            </a:r>
          </a:p>
          <a:p>
            <a:pPr marL="0" indent="0">
              <a:buNone/>
            </a:pPr>
            <a:r>
              <a:rPr lang="en-GB" dirty="0"/>
              <a:t>	</a:t>
            </a:r>
            <a:r>
              <a:rPr lang="en-GB" dirty="0" err="1"/>
              <a:t>updateAllGameObjects</a:t>
            </a:r>
            <a:r>
              <a:rPr lang="en-GB" dirty="0"/>
              <a:t>();</a:t>
            </a:r>
          </a:p>
          <a:p>
            <a:pPr marL="0" indent="0">
              <a:buNone/>
            </a:pPr>
            <a:r>
              <a:rPr lang="en-GB" dirty="0"/>
              <a:t>	render();	</a:t>
            </a:r>
          </a:p>
          <a:p>
            <a:pPr marL="0" indent="0">
              <a:buNone/>
            </a:pPr>
            <a:r>
              <a:rPr lang="en-GB" dirty="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23355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Essential Patterns for Games Engines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Typically we put the physics and game object updates in an update method:</a:t>
            </a:r>
          </a:p>
          <a:p>
            <a:pPr marL="0" indent="0">
              <a:buNone/>
            </a:pPr>
            <a:r>
              <a:rPr lang="en-GB" dirty="0"/>
              <a:t>while (!</a:t>
            </a:r>
            <a:r>
              <a:rPr lang="en-GB" dirty="0" err="1"/>
              <a:t>gameOver</a:t>
            </a:r>
            <a:r>
              <a:rPr lang="en-GB" dirty="0"/>
              <a:t>)</a:t>
            </a:r>
          </a:p>
          <a:p>
            <a:pPr marL="0" indent="0">
              <a:buNone/>
            </a:pPr>
            <a:r>
              <a:rPr lang="en-GB" dirty="0"/>
              <a:t>{</a:t>
            </a:r>
          </a:p>
          <a:p>
            <a:pPr marL="0" indent="0">
              <a:buNone/>
            </a:pPr>
            <a:r>
              <a:rPr lang="en-GB" dirty="0"/>
              <a:t>	</a:t>
            </a:r>
            <a:r>
              <a:rPr lang="en-GB" dirty="0" err="1"/>
              <a:t>processInput</a:t>
            </a:r>
            <a:r>
              <a:rPr lang="en-GB" dirty="0"/>
              <a:t>();</a:t>
            </a:r>
          </a:p>
          <a:p>
            <a:pPr marL="0" indent="0">
              <a:buNone/>
            </a:pPr>
            <a:r>
              <a:rPr lang="en-GB" dirty="0"/>
              <a:t>	update();</a:t>
            </a:r>
          </a:p>
          <a:p>
            <a:pPr marL="0" indent="0">
              <a:buNone/>
            </a:pPr>
            <a:r>
              <a:rPr lang="en-GB" dirty="0"/>
              <a:t>	render();	</a:t>
            </a:r>
          </a:p>
          <a:p>
            <a:pPr marL="0" indent="0">
              <a:buNone/>
            </a:pPr>
            <a:r>
              <a:rPr lang="en-GB" dirty="0"/>
              <a:t>}</a:t>
            </a:r>
          </a:p>
          <a:p>
            <a:pPr marL="0" indent="0">
              <a:buNone/>
            </a:pPr>
            <a:r>
              <a:rPr lang="en-GB" dirty="0"/>
              <a:t>This is still a little clumsy so let’s improve it…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64677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7"/>
            <a:ext cx="7772400" cy="1224135"/>
          </a:xfrm>
        </p:spPr>
        <p:txBody>
          <a:bodyPr>
            <a:normAutofit/>
          </a:bodyPr>
          <a:lstStyle/>
          <a:p>
            <a:r>
              <a:rPr lang="en-GB" dirty="0"/>
              <a:t>Things to consider:</a:t>
            </a:r>
          </a:p>
        </p:txBody>
      </p:sp>
      <p:sp>
        <p:nvSpPr>
          <p:cNvPr id="5" name="Rectangle 4"/>
          <p:cNvSpPr/>
          <p:nvPr/>
        </p:nvSpPr>
        <p:spPr>
          <a:xfrm>
            <a:off x="827584" y="1556792"/>
            <a:ext cx="7056784" cy="5355312"/>
          </a:xfrm>
          <a:prstGeom prst="rect">
            <a:avLst/>
          </a:prstGeom>
        </p:spPr>
        <p:txBody>
          <a:bodyPr wrap="square">
            <a:spAutoFit/>
          </a:bodyPr>
          <a:lstStyle/>
          <a:p>
            <a:pPr marL="571500" indent="-571500">
              <a:buFont typeface="Arial" panose="020B0604020202020204" pitchFamily="34" charset="0"/>
              <a:buChar char="•"/>
            </a:pPr>
            <a:r>
              <a:rPr lang="en-GB" sz="3600" dirty="0">
                <a:solidFill>
                  <a:prstClr val="black"/>
                </a:solidFill>
                <a:ea typeface="+mj-ea"/>
                <a:cs typeface="+mj-cs"/>
              </a:rPr>
              <a:t>Don’t block input – we don’t wait for user to press the return key, etc.</a:t>
            </a:r>
          </a:p>
          <a:p>
            <a:pPr marL="571500" indent="-571500">
              <a:buFont typeface="Arial" panose="020B0604020202020204" pitchFamily="34" charset="0"/>
              <a:buChar char="•"/>
            </a:pPr>
            <a:r>
              <a:rPr lang="en-GB" sz="3600" dirty="0">
                <a:solidFill>
                  <a:prstClr val="black"/>
                </a:solidFill>
                <a:ea typeface="+mj-ea"/>
                <a:cs typeface="+mj-cs"/>
              </a:rPr>
              <a:t>We want the Game to run at a fixed rate on different machines with different resources so we need to control the update and render rates. We need to control time…</a:t>
            </a:r>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3123409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c-gd\AppData\Local\Microsoft\Windows\Temporary Internet Files\Content.IE5\UC14RWPW\alarm-clock[1].png"/>
          <p:cNvPicPr>
            <a:picLocks noChangeAspect="1" noChangeArrowheads="1"/>
          </p:cNvPicPr>
          <p:nvPr/>
        </p:nvPicPr>
        <p:blipFill>
          <a:blip r:embed="rId2">
            <a:lum bright="70000" contrast="-70000"/>
            <a:extLst>
              <a:ext uri="{BEBA8EAE-BF5A-486C-A8C5-ECC9F3942E4B}">
                <a14:imgProps xmlns:a14="http://schemas.microsoft.com/office/drawing/2010/main">
                  <a14:imgLayer r:embed="rId3">
                    <a14:imgEffect>
                      <a14:saturation sat="210000"/>
                    </a14:imgEffect>
                  </a14:imgLayer>
                </a14:imgProps>
              </a:ext>
              <a:ext uri="{28A0092B-C50C-407E-A947-70E740481C1C}">
                <a14:useLocalDpi xmlns:a14="http://schemas.microsoft.com/office/drawing/2010/main" val="0"/>
              </a:ext>
            </a:extLst>
          </a:blip>
          <a:srcRect/>
          <a:stretch>
            <a:fillRect/>
          </a:stretch>
        </p:blipFill>
        <p:spPr bwMode="auto">
          <a:xfrm>
            <a:off x="1691680" y="1117021"/>
            <a:ext cx="5840369" cy="58403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p:txBody>
          <a:bodyPr>
            <a:normAutofit lnSpcReduction="10000"/>
          </a:bodyPr>
          <a:lstStyle/>
          <a:p>
            <a:r>
              <a:rPr lang="en-GB" dirty="0"/>
              <a:t>We want the game to run in Goldilocks time – not too fast, not too slow but just right.</a:t>
            </a:r>
          </a:p>
          <a:p>
            <a:r>
              <a:rPr lang="en-GB" dirty="0"/>
              <a:t>To do this we need to keep track of the current time and how much time has elapsed since the last time we updated.  Why?</a:t>
            </a:r>
          </a:p>
          <a:p>
            <a:pPr marL="800100" lvl="2" indent="0">
              <a:buNone/>
            </a:pPr>
            <a:r>
              <a:rPr lang="en-GB" dirty="0"/>
              <a:t>So that, when we update the game world, we can tell the engine how much time has elapsed since the last update and we can then use that time to correctly calculate new positions of objects, etc. </a:t>
            </a:r>
          </a:p>
          <a:p>
            <a:pPr marL="400050" lvl="1" indent="0">
              <a:buNone/>
            </a:pPr>
            <a:r>
              <a:rPr lang="en-GB" dirty="0"/>
              <a:t>How do we do this?</a:t>
            </a:r>
          </a:p>
        </p:txBody>
      </p:sp>
    </p:spTree>
    <p:extLst>
      <p:ext uri="{BB962C8B-B14F-4D97-AF65-F5344CB8AC3E}">
        <p14:creationId xmlns:p14="http://schemas.microsoft.com/office/powerpoint/2010/main" val="117819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err="1"/>
              <a:t>oldTime</a:t>
            </a:r>
            <a:r>
              <a:rPr lang="en-GB" dirty="0"/>
              <a:t> = </a:t>
            </a:r>
            <a:r>
              <a:rPr lang="en-GB" dirty="0" err="1"/>
              <a:t>getCurrentTime</a:t>
            </a:r>
            <a:r>
              <a:rPr lang="en-GB" dirty="0"/>
              <a:t>();</a:t>
            </a:r>
          </a:p>
          <a:p>
            <a:pPr marL="0" indent="0">
              <a:buNone/>
            </a:pPr>
            <a:r>
              <a:rPr lang="en-GB" dirty="0"/>
              <a:t>While(!</a:t>
            </a:r>
            <a:r>
              <a:rPr lang="en-GB" dirty="0" err="1"/>
              <a:t>gameOver</a:t>
            </a:r>
            <a:r>
              <a:rPr lang="en-GB" dirty="0"/>
              <a:t>)</a:t>
            </a:r>
          </a:p>
          <a:p>
            <a:pPr marL="0" indent="0">
              <a:buNone/>
            </a:pPr>
            <a:r>
              <a:rPr lang="en-GB" dirty="0"/>
              <a:t>{</a:t>
            </a:r>
          </a:p>
          <a:p>
            <a:pPr marL="0" indent="0">
              <a:buNone/>
            </a:pPr>
            <a:r>
              <a:rPr lang="en-GB" dirty="0"/>
              <a:t>	</a:t>
            </a:r>
            <a:r>
              <a:rPr lang="en-GB" dirty="0" err="1"/>
              <a:t>currentTime</a:t>
            </a:r>
            <a:r>
              <a:rPr lang="en-GB" dirty="0"/>
              <a:t>=</a:t>
            </a:r>
            <a:r>
              <a:rPr lang="en-GB" dirty="0" err="1"/>
              <a:t>getCurrentTime</a:t>
            </a:r>
            <a:r>
              <a:rPr lang="en-GB" dirty="0"/>
              <a:t>();</a:t>
            </a:r>
          </a:p>
          <a:p>
            <a:pPr marL="0" indent="0">
              <a:buNone/>
            </a:pPr>
            <a:r>
              <a:rPr lang="en-GB" dirty="0"/>
              <a:t>	</a:t>
            </a:r>
            <a:r>
              <a:rPr lang="en-GB" dirty="0" err="1"/>
              <a:t>elapsedTime</a:t>
            </a:r>
            <a:r>
              <a:rPr lang="en-GB" dirty="0"/>
              <a:t>=</a:t>
            </a:r>
            <a:r>
              <a:rPr lang="en-GB" dirty="0" err="1"/>
              <a:t>currentTime</a:t>
            </a:r>
            <a:r>
              <a:rPr lang="en-GB" dirty="0"/>
              <a:t> - </a:t>
            </a:r>
            <a:r>
              <a:rPr lang="en-GB" dirty="0" err="1"/>
              <a:t>oldTime</a:t>
            </a:r>
            <a:r>
              <a:rPr lang="en-GB" dirty="0"/>
              <a:t>;</a:t>
            </a:r>
          </a:p>
          <a:p>
            <a:pPr marL="0" indent="0">
              <a:buNone/>
            </a:pPr>
            <a:r>
              <a:rPr lang="en-GB" dirty="0"/>
              <a:t>	</a:t>
            </a:r>
            <a:r>
              <a:rPr lang="en-GB" dirty="0" err="1"/>
              <a:t>processInput</a:t>
            </a:r>
            <a:r>
              <a:rPr lang="en-GB" dirty="0"/>
              <a:t>();</a:t>
            </a:r>
          </a:p>
          <a:p>
            <a:pPr marL="0" indent="0">
              <a:buNone/>
            </a:pPr>
            <a:r>
              <a:rPr lang="en-GB" dirty="0"/>
              <a:t>	update(</a:t>
            </a:r>
            <a:r>
              <a:rPr lang="en-GB" dirty="0" err="1"/>
              <a:t>elapsedTime</a:t>
            </a:r>
            <a:r>
              <a:rPr lang="en-GB" dirty="0"/>
              <a:t>);</a:t>
            </a:r>
          </a:p>
          <a:p>
            <a:pPr marL="0" indent="0">
              <a:buNone/>
            </a:pPr>
            <a:r>
              <a:rPr lang="en-GB" dirty="0"/>
              <a:t>	render();</a:t>
            </a:r>
          </a:p>
          <a:p>
            <a:pPr marL="0" indent="0">
              <a:buNone/>
            </a:pPr>
            <a:r>
              <a:rPr lang="en-GB" dirty="0"/>
              <a:t>	</a:t>
            </a:r>
            <a:r>
              <a:rPr lang="en-GB" dirty="0" err="1"/>
              <a:t>oldTime</a:t>
            </a:r>
            <a:r>
              <a:rPr lang="en-GB" dirty="0"/>
              <a:t>=</a:t>
            </a:r>
            <a:r>
              <a:rPr lang="en-GB" dirty="0" err="1"/>
              <a:t>currentTime</a:t>
            </a:r>
            <a:r>
              <a:rPr lang="en-GB" dirty="0"/>
              <a:t>;</a:t>
            </a:r>
          </a:p>
          <a:p>
            <a:pPr marL="0" indent="0">
              <a:buNone/>
            </a:pPr>
            <a:r>
              <a:rPr lang="en-GB" dirty="0"/>
              <a:t>}</a:t>
            </a:r>
          </a:p>
        </p:txBody>
      </p:sp>
    </p:spTree>
    <p:extLst>
      <p:ext uri="{BB962C8B-B14F-4D97-AF65-F5344CB8AC3E}">
        <p14:creationId xmlns:p14="http://schemas.microsoft.com/office/powerpoint/2010/main" val="2434061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a:xfrm>
            <a:off x="349188" y="1196752"/>
            <a:ext cx="8229600" cy="2620887"/>
          </a:xfrm>
        </p:spPr>
        <p:txBody>
          <a:bodyPr>
            <a:normAutofit fontScale="85000" lnSpcReduction="10000"/>
          </a:bodyPr>
          <a:lstStyle/>
          <a:p>
            <a:pPr marL="0" indent="0">
              <a:buNone/>
            </a:pPr>
            <a:r>
              <a:rPr lang="en-GB" dirty="0"/>
              <a:t>This still has issues.</a:t>
            </a:r>
          </a:p>
          <a:p>
            <a:pPr marL="0" indent="0">
              <a:buNone/>
            </a:pPr>
            <a:r>
              <a:rPr lang="en-GB" dirty="0"/>
              <a:t>The render() method is still contained within the timing – that is we need to wait for the rendering to complete and the time taken to complete this might change (</a:t>
            </a:r>
            <a:r>
              <a:rPr lang="en-GB" dirty="0" err="1"/>
              <a:t>ie</a:t>
            </a:r>
            <a:r>
              <a:rPr lang="en-GB" dirty="0"/>
              <a:t> is not deterministic).  Let’s take it out of the timing loop and make sure the update is done at a fixed rate.</a:t>
            </a:r>
          </a:p>
          <a:p>
            <a:pPr marL="0" indent="0">
              <a:buNone/>
            </a:pPr>
            <a:endParaRPr lang="en-GB" dirty="0"/>
          </a:p>
          <a:p>
            <a:pPr marL="0" indent="0">
              <a:buNone/>
            </a:pPr>
            <a:endParaRPr lang="en-GB" dirty="0"/>
          </a:p>
          <a:p>
            <a:pPr marL="0" indent="0">
              <a:buNone/>
            </a:pPr>
            <a:endParaRPr lang="en-GB" dirty="0"/>
          </a:p>
        </p:txBody>
      </p:sp>
      <p:sp>
        <p:nvSpPr>
          <p:cNvPr id="4" name="Rectangle 3"/>
          <p:cNvSpPr/>
          <p:nvPr/>
        </p:nvSpPr>
        <p:spPr>
          <a:xfrm>
            <a:off x="1403648" y="4149080"/>
            <a:ext cx="1574951" cy="1564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Process Input</a:t>
            </a:r>
          </a:p>
        </p:txBody>
      </p:sp>
      <p:sp>
        <p:nvSpPr>
          <p:cNvPr id="5" name="Rectangle 4"/>
          <p:cNvSpPr/>
          <p:nvPr/>
        </p:nvSpPr>
        <p:spPr>
          <a:xfrm>
            <a:off x="3707904" y="4149080"/>
            <a:ext cx="158417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a:p>
            <a:pPr algn="ctr"/>
            <a:r>
              <a:rPr lang="en-GB" dirty="0"/>
              <a:t>Update Game</a:t>
            </a:r>
          </a:p>
        </p:txBody>
      </p:sp>
      <p:sp>
        <p:nvSpPr>
          <p:cNvPr id="6" name="Rectangle 5"/>
          <p:cNvSpPr/>
          <p:nvPr/>
        </p:nvSpPr>
        <p:spPr>
          <a:xfrm>
            <a:off x="6300192" y="4149080"/>
            <a:ext cx="122413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Render</a:t>
            </a:r>
          </a:p>
        </p:txBody>
      </p:sp>
      <p:sp>
        <p:nvSpPr>
          <p:cNvPr id="7" name="Oval 6"/>
          <p:cNvSpPr/>
          <p:nvPr/>
        </p:nvSpPr>
        <p:spPr>
          <a:xfrm>
            <a:off x="3959932" y="4293096"/>
            <a:ext cx="1080120" cy="1052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Timer</a:t>
            </a:r>
          </a:p>
        </p:txBody>
      </p:sp>
      <p:cxnSp>
        <p:nvCxnSpPr>
          <p:cNvPr id="9" name="Straight Arrow Connector 8"/>
          <p:cNvCxnSpPr>
            <a:stCxn id="4" idx="3"/>
            <a:endCxn id="5" idx="1"/>
          </p:cNvCxnSpPr>
          <p:nvPr/>
        </p:nvCxnSpPr>
        <p:spPr>
          <a:xfrm>
            <a:off x="2978599" y="4931416"/>
            <a:ext cx="729305" cy="1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5" idx="3"/>
            <a:endCxn id="6" idx="1"/>
          </p:cNvCxnSpPr>
          <p:nvPr/>
        </p:nvCxnSpPr>
        <p:spPr>
          <a:xfrm>
            <a:off x="5292080" y="493155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6" idx="3"/>
            <a:endCxn id="4" idx="1"/>
          </p:cNvCxnSpPr>
          <p:nvPr/>
        </p:nvCxnSpPr>
        <p:spPr>
          <a:xfrm flipH="1" flipV="1">
            <a:off x="1403648" y="4931416"/>
            <a:ext cx="6120680" cy="134"/>
          </a:xfrm>
          <a:prstGeom prst="bentConnector5">
            <a:avLst>
              <a:gd name="adj1" fmla="val -3735"/>
              <a:gd name="adj2" fmla="val 754529851"/>
              <a:gd name="adj3" fmla="val 103735"/>
            </a:avLst>
          </a:prstGeom>
          <a:ln>
            <a:tailEnd type="arrow"/>
          </a:ln>
        </p:spPr>
        <p:style>
          <a:lnRef idx="3">
            <a:schemeClr val="accent5"/>
          </a:lnRef>
          <a:fillRef idx="0">
            <a:schemeClr val="accent5"/>
          </a:fillRef>
          <a:effectRef idx="2">
            <a:schemeClr val="accent5"/>
          </a:effectRef>
          <a:fontRef idx="minor">
            <a:schemeClr val="tx1"/>
          </a:fontRef>
        </p:style>
      </p:cxnSp>
      <p:cxnSp>
        <p:nvCxnSpPr>
          <p:cNvPr id="34" name="Elbow Connector 33"/>
          <p:cNvCxnSpPr>
            <a:stCxn id="7" idx="2"/>
            <a:endCxn id="7" idx="6"/>
          </p:cNvCxnSpPr>
          <p:nvPr/>
        </p:nvCxnSpPr>
        <p:spPr>
          <a:xfrm rot="10800000" flipH="1">
            <a:off x="3959932" y="4819464"/>
            <a:ext cx="1080120" cy="12700"/>
          </a:xfrm>
          <a:prstGeom prst="bentConnector5">
            <a:avLst>
              <a:gd name="adj1" fmla="val -16417"/>
              <a:gd name="adj2" fmla="val 4867992"/>
              <a:gd name="adj3" fmla="val 119582"/>
            </a:avLst>
          </a:prstGeom>
          <a:ln>
            <a:tailEnd type="arrow"/>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61045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Timing</a:t>
            </a:r>
          </a:p>
        </p:txBody>
      </p:sp>
      <p:sp>
        <p:nvSpPr>
          <p:cNvPr id="3" name="Content Placeholder 2"/>
          <p:cNvSpPr>
            <a:spLocks noGrp="1"/>
          </p:cNvSpPr>
          <p:nvPr>
            <p:ph idx="1"/>
          </p:nvPr>
        </p:nvSpPr>
        <p:spPr>
          <a:xfrm>
            <a:off x="389221" y="1844824"/>
            <a:ext cx="8229600" cy="2620887"/>
          </a:xfrm>
        </p:spPr>
        <p:txBody>
          <a:bodyPr>
            <a:normAutofit/>
          </a:bodyPr>
          <a:lstStyle/>
          <a:p>
            <a:pPr marL="0" indent="0">
              <a:buNone/>
            </a:pPr>
            <a:endParaRPr lang="en-GB" dirty="0"/>
          </a:p>
          <a:p>
            <a:pPr marL="0" indent="0">
              <a:buNone/>
            </a:pPr>
            <a:endParaRPr lang="en-GB" dirty="0"/>
          </a:p>
          <a:p>
            <a:pPr marL="0" indent="0">
              <a:buNone/>
            </a:pPr>
            <a:endParaRPr lang="en-GB" dirty="0"/>
          </a:p>
        </p:txBody>
      </p:sp>
      <p:sp>
        <p:nvSpPr>
          <p:cNvPr id="8" name="Rectangle 7"/>
          <p:cNvSpPr/>
          <p:nvPr/>
        </p:nvSpPr>
        <p:spPr>
          <a:xfrm>
            <a:off x="467544" y="1340768"/>
            <a:ext cx="5832648" cy="5324535"/>
          </a:xfrm>
          <a:prstGeom prst="rect">
            <a:avLst/>
          </a:prstGeom>
        </p:spPr>
        <p:txBody>
          <a:bodyPr wrap="square">
            <a:spAutoFit/>
          </a:bodyPr>
          <a:lstStyle/>
          <a:p>
            <a:r>
              <a:rPr lang="en-GB" sz="2000" dirty="0"/>
              <a:t>MS_PER_UPDATE=16.67</a:t>
            </a:r>
          </a:p>
          <a:p>
            <a:r>
              <a:rPr lang="en-GB" sz="2000" dirty="0" err="1"/>
              <a:t>oldTime</a:t>
            </a:r>
            <a:r>
              <a:rPr lang="en-GB" sz="2000" dirty="0"/>
              <a:t> = </a:t>
            </a:r>
            <a:r>
              <a:rPr lang="en-GB" sz="2000" dirty="0" err="1"/>
              <a:t>getCurrentTime</a:t>
            </a:r>
            <a:r>
              <a:rPr lang="en-GB" sz="2000" dirty="0"/>
              <a:t>();</a:t>
            </a:r>
          </a:p>
          <a:p>
            <a:r>
              <a:rPr lang="en-GB" sz="2000" dirty="0"/>
              <a:t>lag = 0.0;</a:t>
            </a:r>
          </a:p>
          <a:p>
            <a:r>
              <a:rPr lang="en-GB" sz="2000" dirty="0"/>
              <a:t>while(!</a:t>
            </a:r>
            <a:r>
              <a:rPr lang="en-GB" sz="2000" dirty="0" err="1"/>
              <a:t>gameOver</a:t>
            </a:r>
            <a:r>
              <a:rPr lang="en-GB" sz="2000" dirty="0"/>
              <a:t>)</a:t>
            </a:r>
          </a:p>
          <a:p>
            <a:r>
              <a:rPr lang="en-GB" sz="2000" dirty="0"/>
              <a:t>{</a:t>
            </a:r>
          </a:p>
          <a:p>
            <a:r>
              <a:rPr lang="en-GB" sz="2000" dirty="0"/>
              <a:t>	</a:t>
            </a:r>
            <a:r>
              <a:rPr lang="en-GB" sz="2000" dirty="0" err="1"/>
              <a:t>currentTime</a:t>
            </a:r>
            <a:r>
              <a:rPr lang="en-GB" sz="2000" dirty="0"/>
              <a:t>=</a:t>
            </a:r>
            <a:r>
              <a:rPr lang="en-GB" sz="2000" dirty="0" err="1"/>
              <a:t>getCurrentTime</a:t>
            </a:r>
            <a:r>
              <a:rPr lang="en-GB" sz="2000" dirty="0"/>
              <a:t>();</a:t>
            </a:r>
          </a:p>
          <a:p>
            <a:r>
              <a:rPr lang="en-GB" sz="2000" dirty="0"/>
              <a:t>	</a:t>
            </a:r>
            <a:r>
              <a:rPr lang="en-GB" sz="2000" dirty="0" err="1"/>
              <a:t>elapsedTime</a:t>
            </a:r>
            <a:r>
              <a:rPr lang="en-GB" sz="2000" dirty="0"/>
              <a:t>=</a:t>
            </a:r>
            <a:r>
              <a:rPr lang="en-GB" sz="2000" dirty="0" err="1"/>
              <a:t>currentTime</a:t>
            </a:r>
            <a:r>
              <a:rPr lang="en-GB" sz="2000" dirty="0"/>
              <a:t> - </a:t>
            </a:r>
            <a:r>
              <a:rPr lang="en-GB" sz="2000" dirty="0" err="1"/>
              <a:t>oldTime</a:t>
            </a:r>
            <a:r>
              <a:rPr lang="en-GB" sz="2000" dirty="0"/>
              <a:t>;</a:t>
            </a:r>
          </a:p>
          <a:p>
            <a:r>
              <a:rPr lang="en-GB" sz="2000" dirty="0"/>
              <a:t>	</a:t>
            </a:r>
            <a:r>
              <a:rPr lang="en-GB" sz="2000" dirty="0" err="1"/>
              <a:t>oldTime</a:t>
            </a:r>
            <a:r>
              <a:rPr lang="en-GB" sz="2000" dirty="0"/>
              <a:t>=</a:t>
            </a:r>
            <a:r>
              <a:rPr lang="en-GB" sz="2000" dirty="0" err="1"/>
              <a:t>currentTime</a:t>
            </a:r>
            <a:r>
              <a:rPr lang="en-GB" sz="2000" dirty="0"/>
              <a:t>;</a:t>
            </a:r>
          </a:p>
          <a:p>
            <a:r>
              <a:rPr lang="en-GB" sz="2000" dirty="0"/>
              <a:t>	lag+= elapsed;</a:t>
            </a:r>
          </a:p>
          <a:p>
            <a:r>
              <a:rPr lang="en-GB" sz="2000" dirty="0"/>
              <a:t>	</a:t>
            </a:r>
            <a:r>
              <a:rPr lang="en-GB" sz="2000" dirty="0" err="1"/>
              <a:t>processInput</a:t>
            </a:r>
            <a:r>
              <a:rPr lang="en-GB" sz="2000" dirty="0"/>
              <a:t>();</a:t>
            </a:r>
          </a:p>
          <a:p>
            <a:r>
              <a:rPr lang="en-GB" sz="2000" dirty="0"/>
              <a:t>	while(lag&gt;=MS_PERUPDATE)</a:t>
            </a:r>
          </a:p>
          <a:p>
            <a:r>
              <a:rPr lang="en-GB" sz="2000" dirty="0"/>
              <a:t>	{</a:t>
            </a:r>
          </a:p>
          <a:p>
            <a:r>
              <a:rPr lang="en-GB" sz="2000" dirty="0"/>
              <a:t>		update();</a:t>
            </a:r>
          </a:p>
          <a:p>
            <a:r>
              <a:rPr lang="en-GB" sz="2000" dirty="0"/>
              <a:t>		lag-=MS_PER_UP_DATE;</a:t>
            </a:r>
          </a:p>
          <a:p>
            <a:r>
              <a:rPr lang="en-GB" sz="2000" dirty="0"/>
              <a:t>	}</a:t>
            </a:r>
          </a:p>
          <a:p>
            <a:r>
              <a:rPr lang="en-GB" sz="2000" dirty="0"/>
              <a:t>	render();</a:t>
            </a:r>
          </a:p>
          <a:p>
            <a:r>
              <a:rPr lang="en-GB" sz="2000" dirty="0"/>
              <a:t>}</a:t>
            </a:r>
          </a:p>
        </p:txBody>
      </p:sp>
    </p:spTree>
    <p:extLst>
      <p:ext uri="{BB962C8B-B14F-4D97-AF65-F5344CB8AC3E}">
        <p14:creationId xmlns:p14="http://schemas.microsoft.com/office/powerpoint/2010/main" val="3857351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r>
              <a:rPr lang="en-GB" sz="3000" b="1" dirty="0"/>
              <a:t>The following makes use of the </a:t>
            </a:r>
            <a:r>
              <a:rPr lang="en-GB" sz="3000" b="1" dirty="0" err="1"/>
              <a:t>GAMEngine</a:t>
            </a:r>
            <a:r>
              <a:rPr lang="en-GB" sz="3000" b="1" dirty="0"/>
              <a:t> resource folder on Moodle.</a:t>
            </a:r>
          </a:p>
          <a:p>
            <a:r>
              <a:rPr lang="en-GB" sz="2400" dirty="0"/>
              <a:t>Create new console project and make sure it is empty. </a:t>
            </a:r>
          </a:p>
          <a:p>
            <a:r>
              <a:rPr lang="en-GB" sz="2400" dirty="0">
                <a:ea typeface="Arial Unicode MS" panose="020B0604020202020204" pitchFamily="34" charset="-128"/>
                <a:cs typeface="Arial Unicode MS" panose="020B0604020202020204" pitchFamily="34" charset="-128"/>
              </a:rPr>
              <a:t>Open the project folder and place </a:t>
            </a:r>
            <a:r>
              <a:rPr lang="en-GB" sz="2400" dirty="0" err="1">
                <a:ea typeface="Arial Unicode MS" panose="020B0604020202020204" pitchFamily="34" charset="-128"/>
                <a:cs typeface="Arial Unicode MS" panose="020B0604020202020204" pitchFamily="34" charset="-128"/>
              </a:rPr>
              <a:t>glut.h</a:t>
            </a:r>
            <a:r>
              <a:rPr lang="en-GB" sz="2400" dirty="0">
                <a:ea typeface="Arial Unicode MS" panose="020B0604020202020204" pitchFamily="34" charset="-128"/>
                <a:cs typeface="Arial Unicode MS" panose="020B0604020202020204" pitchFamily="34" charset="-128"/>
              </a:rPr>
              <a:t>, glut.dll, glut32.lib, source.cpp, display.cpp, </a:t>
            </a:r>
            <a:r>
              <a:rPr lang="en-GB" sz="2400" dirty="0" err="1">
                <a:ea typeface="Arial Unicode MS" panose="020B0604020202020204" pitchFamily="34" charset="-128"/>
                <a:cs typeface="Arial Unicode MS" panose="020B0604020202020204" pitchFamily="34" charset="-128"/>
              </a:rPr>
              <a:t>display.h</a:t>
            </a:r>
            <a:r>
              <a:rPr lang="en-GB" sz="2400" dirty="0">
                <a:ea typeface="Arial Unicode MS" panose="020B0604020202020204" pitchFamily="34" charset="-128"/>
                <a:cs typeface="Arial Unicode MS" panose="020B0604020202020204" pitchFamily="34" charset="-128"/>
              </a:rPr>
              <a:t>, mesh.cpp. </a:t>
            </a:r>
            <a:r>
              <a:rPr lang="en-GB" sz="2400" dirty="0" err="1">
                <a:ea typeface="Arial Unicode MS" panose="020B0604020202020204" pitchFamily="34" charset="-128"/>
                <a:cs typeface="Arial Unicode MS" panose="020B0604020202020204" pitchFamily="34" charset="-128"/>
              </a:rPr>
              <a:t>mesh.h</a:t>
            </a:r>
            <a:r>
              <a:rPr lang="en-GB" sz="2400" dirty="0">
                <a:ea typeface="Arial Unicode MS" panose="020B0604020202020204" pitchFamily="34" charset="-128"/>
                <a:cs typeface="Arial Unicode MS" panose="020B0604020202020204" pitchFamily="34" charset="-128"/>
              </a:rPr>
              <a:t>, transform.cpp and </a:t>
            </a:r>
            <a:r>
              <a:rPr lang="en-GB" sz="2400" dirty="0" err="1">
                <a:ea typeface="Arial Unicode MS" panose="020B0604020202020204" pitchFamily="34" charset="-128"/>
                <a:cs typeface="Arial Unicode MS" panose="020B0604020202020204" pitchFamily="34" charset="-128"/>
              </a:rPr>
              <a:t>transform.h</a:t>
            </a:r>
            <a:r>
              <a:rPr lang="en-GB" sz="2400" dirty="0">
                <a:ea typeface="Arial Unicode MS" panose="020B0604020202020204" pitchFamily="34" charset="-128"/>
                <a:cs typeface="Arial Unicode MS" panose="020B0604020202020204" pitchFamily="34" charset="-128"/>
              </a:rPr>
              <a:t> here. </a:t>
            </a:r>
          </a:p>
          <a:p>
            <a:r>
              <a:rPr lang="en-GB" sz="2400" dirty="0">
                <a:ea typeface="Arial Unicode MS" panose="020B0604020202020204" pitchFamily="34" charset="-128"/>
                <a:cs typeface="Arial Unicode MS" panose="020B0604020202020204" pitchFamily="34" charset="-128"/>
              </a:rPr>
              <a:t>Add these files (those in the project folder) to the project. Right-click on the project in the solution explorer, then click Add-&gt;existing file and select these files.</a:t>
            </a:r>
          </a:p>
          <a:p>
            <a:endParaRPr lang="en-GB" sz="2400" dirty="0">
              <a:ea typeface="Arial Unicode MS" panose="020B0604020202020204" pitchFamily="34" charset="-128"/>
              <a:cs typeface="Arial Unicode MS" panose="020B0604020202020204" pitchFamily="34" charset="-128"/>
            </a:endParaRPr>
          </a:p>
          <a:p>
            <a:pPr marL="0" indent="0">
              <a:buNone/>
            </a:pPr>
            <a:endParaRPr lang="en-GB" sz="2400" dirty="0">
              <a:ea typeface="Arial Unicode MS" panose="020B0604020202020204" pitchFamily="34" charset="-128"/>
              <a:cs typeface="Arial Unicode MS" panose="020B0604020202020204" pitchFamily="34" charset="-128"/>
            </a:endParaRPr>
          </a:p>
          <a:p>
            <a:endParaRPr lang="en-GB" sz="2400" dirty="0">
              <a:ea typeface="Arial Unicode MS" panose="020B0604020202020204" pitchFamily="34" charset="-128"/>
              <a:cs typeface="Arial Unicode MS" panose="020B0604020202020204" pitchFamily="34" charset="-128"/>
            </a:endParaRPr>
          </a:p>
          <a:p>
            <a:endParaRPr lang="en-GB" sz="2400" dirty="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757435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C3DDB7-DCF9-41DB-9420-EABE75A2E136}"/>
              </a:ext>
            </a:extLst>
          </p:cNvPr>
          <p:cNvSpPr txBox="1"/>
          <p:nvPr/>
        </p:nvSpPr>
        <p:spPr>
          <a:xfrm>
            <a:off x="323528" y="548680"/>
            <a:ext cx="8640960" cy="4832092"/>
          </a:xfrm>
          <a:prstGeom prst="rect">
            <a:avLst/>
          </a:prstGeom>
          <a:noFill/>
        </p:spPr>
        <p:txBody>
          <a:bodyPr wrap="square">
            <a:spAutoFit/>
          </a:bodyPr>
          <a:lstStyle/>
          <a:p>
            <a:r>
              <a:rPr lang="en-GB" sz="2800" dirty="0"/>
              <a:t>Right click the project then open project property pages, then select Linker-&gt;System and in subsystem enter:  </a:t>
            </a:r>
          </a:p>
          <a:p>
            <a:pPr marL="0" indent="0">
              <a:buNone/>
            </a:pPr>
            <a:r>
              <a:rPr lang="en-GB" sz="2800" dirty="0"/>
              <a:t>                              </a:t>
            </a:r>
            <a:r>
              <a:rPr lang="en-GB" sz="2800" b="1" dirty="0">
                <a:latin typeface="Arial Unicode MS" panose="020B0604020202020204" pitchFamily="34" charset="-128"/>
                <a:ea typeface="Arial Unicode MS" panose="020B0604020202020204" pitchFamily="34" charset="-128"/>
                <a:cs typeface="Arial Unicode MS" panose="020B0604020202020204" pitchFamily="34" charset="-128"/>
              </a:rPr>
              <a:t>Console (/SUBSYSTEM:CONSOLE)</a:t>
            </a:r>
          </a:p>
          <a:p>
            <a:pPr marL="0" indent="0">
              <a:buNone/>
            </a:pPr>
            <a:r>
              <a:rPr lang="en-GB" sz="2800" dirty="0">
                <a:ea typeface="Arial Unicode MS" panose="020B0604020202020204" pitchFamily="34" charset="-128"/>
                <a:cs typeface="Arial Unicode MS" panose="020B0604020202020204" pitchFamily="34" charset="-128"/>
              </a:rPr>
              <a:t>(this ensures SDL2 finds the right entry point (main() function) to start the program).</a:t>
            </a:r>
          </a:p>
          <a:p>
            <a:endParaRPr lang="en-GB" sz="2800" dirty="0">
              <a:ea typeface="Arial Unicode MS" panose="020B0604020202020204" pitchFamily="34" charset="-128"/>
              <a:cs typeface="Arial Unicode MS" panose="020B0604020202020204" pitchFamily="34" charset="-128"/>
            </a:endParaRPr>
          </a:p>
          <a:p>
            <a:r>
              <a:rPr lang="en-GB" sz="2800" dirty="0">
                <a:ea typeface="Arial Unicode MS" panose="020B0604020202020204" pitchFamily="34" charset="-128"/>
                <a:cs typeface="Arial Unicode MS" panose="020B0604020202020204" pitchFamily="34" charset="-128"/>
              </a:rPr>
              <a:t>Now place the provided include and lib folders in the project folder (these contain SDL2, </a:t>
            </a:r>
            <a:r>
              <a:rPr lang="en-GB" sz="2800" dirty="0" err="1">
                <a:ea typeface="Arial Unicode MS" panose="020B0604020202020204" pitchFamily="34" charset="-128"/>
                <a:cs typeface="Arial Unicode MS" panose="020B0604020202020204" pitchFamily="34" charset="-128"/>
              </a:rPr>
              <a:t>glew</a:t>
            </a:r>
            <a:r>
              <a:rPr lang="en-GB" sz="2800" dirty="0">
                <a:ea typeface="Arial Unicode MS" panose="020B0604020202020204" pitchFamily="34" charset="-128"/>
                <a:cs typeface="Arial Unicode MS" panose="020B0604020202020204" pitchFamily="34" charset="-128"/>
              </a:rPr>
              <a:t>, </a:t>
            </a:r>
            <a:r>
              <a:rPr lang="en-GB" sz="2800" dirty="0" err="1">
                <a:ea typeface="Arial Unicode MS" panose="020B0604020202020204" pitchFamily="34" charset="-128"/>
                <a:cs typeface="Arial Unicode MS" panose="020B0604020202020204" pitchFamily="34" charset="-128"/>
              </a:rPr>
              <a:t>glm</a:t>
            </a:r>
            <a:r>
              <a:rPr lang="en-GB" sz="2800" dirty="0">
                <a:ea typeface="Arial Unicode MS" panose="020B0604020202020204" pitchFamily="34" charset="-128"/>
                <a:cs typeface="Arial Unicode MS" panose="020B0604020202020204" pitchFamily="34" charset="-128"/>
              </a:rPr>
              <a:t>, GL and a few other useful libraries).  We’ll need to tell VS where to find these and list  the relevant .lib libraries for the linker as follows:</a:t>
            </a:r>
          </a:p>
        </p:txBody>
      </p:sp>
    </p:spTree>
    <p:extLst>
      <p:ext uri="{BB962C8B-B14F-4D97-AF65-F5344CB8AC3E}">
        <p14:creationId xmlns:p14="http://schemas.microsoft.com/office/powerpoint/2010/main" val="2362183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fontScale="92500" lnSpcReduction="10000"/>
          </a:bodyPr>
          <a:lstStyle/>
          <a:p>
            <a:r>
              <a:rPr lang="en-GB" dirty="0"/>
              <a:t>Go to the project’s property pages, select </a:t>
            </a:r>
          </a:p>
          <a:p>
            <a:r>
              <a:rPr lang="en-GB" dirty="0"/>
              <a:t>C/C++  -&gt;General-&gt;Additional include directories and type ./include</a:t>
            </a:r>
          </a:p>
          <a:p>
            <a:r>
              <a:rPr lang="en-GB" dirty="0"/>
              <a:t>If you try to compile the program you will get several unresolved external linker errors.  You solve this by telling the linker where to find the relevant .lib files as follows:</a:t>
            </a:r>
          </a:p>
          <a:p>
            <a:pPr lvl="1"/>
            <a:r>
              <a:rPr lang="en-GB" dirty="0"/>
              <a:t>go to the project’s property pages, select Linker-&gt;General-&gt;Additional library directories and enter ./lib</a:t>
            </a:r>
          </a:p>
          <a:p>
            <a:pPr lvl="1"/>
            <a:r>
              <a:rPr lang="en-GB" dirty="0"/>
              <a:t>then select Linker-&gt;Input-&gt;Additional Dependencies and add (don’t replace any you already see!!!!!!! Bad things will happen if you do) the following .lib files:</a:t>
            </a:r>
          </a:p>
          <a:p>
            <a:pPr lvl="2"/>
            <a:r>
              <a:rPr lang="en-GB" dirty="0"/>
              <a:t>libsoil.lib;glew32.lib;glew32s.lib;SDL2.lib;SDL2main.lib;glu32.lib;sdl2test.lib;opengl32.lib</a:t>
            </a:r>
          </a:p>
          <a:p>
            <a:endParaRPr lang="en-GB" dirty="0"/>
          </a:p>
        </p:txBody>
      </p:sp>
    </p:spTree>
    <p:extLst>
      <p:ext uri="{BB962C8B-B14F-4D97-AF65-F5344CB8AC3E}">
        <p14:creationId xmlns:p14="http://schemas.microsoft.com/office/powerpoint/2010/main" val="1684665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lnSpcReduction="10000"/>
          </a:bodyPr>
          <a:lstStyle/>
          <a:p>
            <a:r>
              <a:rPr lang="en-GB" dirty="0"/>
              <a:t>Rebuild your solution and you should see it builds successfully.</a:t>
            </a:r>
          </a:p>
          <a:p>
            <a:r>
              <a:rPr lang="en-GB" dirty="0"/>
              <a:t>Try running it.  It will probably fall over saying it can’t find some .</a:t>
            </a:r>
            <a:r>
              <a:rPr lang="en-GB" dirty="0" err="1"/>
              <a:t>dll</a:t>
            </a:r>
            <a:r>
              <a:rPr lang="en-GB" dirty="0"/>
              <a:t> files.  You need to tell VS where to find these.  It will look in the relevant debug or release 32/64 build folders but you can get away with placing them in the project folder or adding them to the project, so place glew.dll and SDL2.dll in the project folder (where source.cpp already is) and run again.  It should display a terrace of houses (use </a:t>
            </a:r>
            <a:r>
              <a:rPr lang="en-GB"/>
              <a:t>your imagination here!).</a:t>
            </a:r>
          </a:p>
        </p:txBody>
      </p:sp>
    </p:spTree>
    <p:extLst>
      <p:ext uri="{BB962C8B-B14F-4D97-AF65-F5344CB8AC3E}">
        <p14:creationId xmlns:p14="http://schemas.microsoft.com/office/powerpoint/2010/main" val="2935545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871</Words>
  <Application>Microsoft Office PowerPoint</Application>
  <PresentationFormat>On-screen Show (4:3)</PresentationFormat>
  <Paragraphs>90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Arial Unicode MS</vt:lpstr>
      <vt:lpstr>Calibri</vt:lpstr>
      <vt:lpstr>Office Theme</vt:lpstr>
      <vt:lpstr>Game Architecture (Games Design Patterns)</vt:lpstr>
      <vt:lpstr>Essential Patterns for Games Engines</vt:lpstr>
      <vt:lpstr>Essential Patterns for Games Engines</vt:lpstr>
      <vt:lpstr>Things to consider:</vt:lpstr>
      <vt:lpstr>Timing</vt:lpstr>
      <vt:lpstr>Timing</vt:lpstr>
      <vt:lpstr>Timing</vt:lpstr>
      <vt:lpstr>Timing</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 Architecture (Games Design Patterns)</dc:title>
  <dc:creator>Dickers, Gordon</dc:creator>
  <cp:lastModifiedBy>Gordon Dickers</cp:lastModifiedBy>
  <cp:revision>14</cp:revision>
  <dcterms:created xsi:type="dcterms:W3CDTF">2019-01-25T09:50:16Z</dcterms:created>
  <dcterms:modified xsi:type="dcterms:W3CDTF">2020-11-02T16:23:47Z</dcterms:modified>
</cp:coreProperties>
</file>