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6"/>
  </p:notesMasterIdLst>
  <p:handoutMasterIdLst>
    <p:handoutMasterId r:id="rId47"/>
  </p:handoutMasterIdLst>
  <p:sldIdLst>
    <p:sldId id="380" r:id="rId6"/>
    <p:sldId id="447" r:id="rId7"/>
    <p:sldId id="453" r:id="rId8"/>
    <p:sldId id="258" r:id="rId9"/>
    <p:sldId id="466" r:id="rId10"/>
    <p:sldId id="371" r:id="rId11"/>
    <p:sldId id="441" r:id="rId12"/>
    <p:sldId id="373" r:id="rId13"/>
    <p:sldId id="386" r:id="rId14"/>
    <p:sldId id="259" r:id="rId15"/>
    <p:sldId id="445" r:id="rId16"/>
    <p:sldId id="347" r:id="rId17"/>
    <p:sldId id="437" r:id="rId18"/>
    <p:sldId id="350" r:id="rId19"/>
    <p:sldId id="351" r:id="rId20"/>
    <p:sldId id="352" r:id="rId21"/>
    <p:sldId id="353" r:id="rId22"/>
    <p:sldId id="389" r:id="rId23"/>
    <p:sldId id="384" r:id="rId24"/>
    <p:sldId id="277" r:id="rId25"/>
    <p:sldId id="360" r:id="rId26"/>
    <p:sldId id="361" r:id="rId27"/>
    <p:sldId id="362" r:id="rId28"/>
    <p:sldId id="363" r:id="rId29"/>
    <p:sldId id="364" r:id="rId30"/>
    <p:sldId id="463" r:id="rId31"/>
    <p:sldId id="469" r:id="rId32"/>
    <p:sldId id="468" r:id="rId33"/>
    <p:sldId id="478" r:id="rId34"/>
    <p:sldId id="470" r:id="rId35"/>
    <p:sldId id="471" r:id="rId36"/>
    <p:sldId id="472" r:id="rId37"/>
    <p:sldId id="473" r:id="rId38"/>
    <p:sldId id="476" r:id="rId39"/>
    <p:sldId id="477" r:id="rId40"/>
    <p:sldId id="474" r:id="rId41"/>
    <p:sldId id="388" r:id="rId42"/>
    <p:sldId id="275" r:id="rId43"/>
    <p:sldId id="475" r:id="rId44"/>
    <p:sldId id="291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7B4119-701B-450B-B0FF-C39FB4006746}" v="203" dt="2024-06-15T16:01:59.33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10" autoAdjust="0"/>
    <p:restoredTop sz="72078" autoAdjust="0"/>
  </p:normalViewPr>
  <p:slideViewPr>
    <p:cSldViewPr>
      <p:cViewPr varScale="1">
        <p:scale>
          <a:sx n="61" d="100"/>
          <a:sy n="61" d="100"/>
        </p:scale>
        <p:origin x="2035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150" d="100"/>
        <a:sy n="150" d="100"/>
      </p:scale>
      <p:origin x="0" y="0"/>
    </p:cViewPr>
  </p:notesText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Taylor" userId="834dc7b14582ed51" providerId="LiveId" clId="{DB7B4119-701B-450B-B0FF-C39FB4006746}"/>
    <pc:docChg chg="custSel addSld delSld modSld">
      <pc:chgData name="Emily Taylor" userId="834dc7b14582ed51" providerId="LiveId" clId="{DB7B4119-701B-450B-B0FF-C39FB4006746}" dt="2024-06-15T16:18:11.580" v="682" actId="14100"/>
      <pc:docMkLst>
        <pc:docMk/>
      </pc:docMkLst>
      <pc:sldChg chg="modSp mod modAnim">
        <pc:chgData name="Emily Taylor" userId="834dc7b14582ed51" providerId="LiveId" clId="{DB7B4119-701B-450B-B0FF-C39FB4006746}" dt="2024-06-15T15:52:03.962" v="269" actId="20577"/>
        <pc:sldMkLst>
          <pc:docMk/>
          <pc:sldMk cId="0" sldId="258"/>
        </pc:sldMkLst>
        <pc:spChg chg="mod">
          <ac:chgData name="Emily Taylor" userId="834dc7b14582ed51" providerId="LiveId" clId="{DB7B4119-701B-450B-B0FF-C39FB4006746}" dt="2024-06-15T15:52:03.962" v="269" actId="20577"/>
          <ac:spMkLst>
            <pc:docMk/>
            <pc:sldMk cId="0" sldId="258"/>
            <ac:spMk id="18435" creationId="{F4639A8F-AEB2-4A26-A11C-F928D1C64C7B}"/>
          </ac:spMkLst>
        </pc:spChg>
      </pc:sldChg>
      <pc:sldChg chg="modSp mod">
        <pc:chgData name="Emily Taylor" userId="834dc7b14582ed51" providerId="LiveId" clId="{DB7B4119-701B-450B-B0FF-C39FB4006746}" dt="2024-06-15T16:09:21.866" v="677" actId="20577"/>
        <pc:sldMkLst>
          <pc:docMk/>
          <pc:sldMk cId="2011787625" sldId="275"/>
        </pc:sldMkLst>
        <pc:spChg chg="mod">
          <ac:chgData name="Emily Taylor" userId="834dc7b14582ed51" providerId="LiveId" clId="{DB7B4119-701B-450B-B0FF-C39FB4006746}" dt="2024-06-15T16:09:21.866" v="677" actId="20577"/>
          <ac:spMkLst>
            <pc:docMk/>
            <pc:sldMk cId="2011787625" sldId="275"/>
            <ac:spMk id="3" creationId="{00000000-0000-0000-0000-000000000000}"/>
          </ac:spMkLst>
        </pc:spChg>
      </pc:sldChg>
      <pc:sldChg chg="modSp mod">
        <pc:chgData name="Emily Taylor" userId="834dc7b14582ed51" providerId="LiveId" clId="{DB7B4119-701B-450B-B0FF-C39FB4006746}" dt="2024-06-15T16:18:11.580" v="682" actId="14100"/>
        <pc:sldMkLst>
          <pc:docMk/>
          <pc:sldMk cId="3155882856" sldId="291"/>
        </pc:sldMkLst>
        <pc:spChg chg="mod">
          <ac:chgData name="Emily Taylor" userId="834dc7b14582ed51" providerId="LiveId" clId="{DB7B4119-701B-450B-B0FF-C39FB4006746}" dt="2024-06-15T16:18:11.580" v="682" actId="14100"/>
          <ac:spMkLst>
            <pc:docMk/>
            <pc:sldMk cId="3155882856" sldId="291"/>
            <ac:spMk id="5" creationId="{D55252CD-B80A-1E41-C6D6-5487E306217A}"/>
          </ac:spMkLst>
        </pc:spChg>
      </pc:sldChg>
      <pc:sldChg chg="del">
        <pc:chgData name="Emily Taylor" userId="834dc7b14582ed51" providerId="LiveId" clId="{DB7B4119-701B-450B-B0FF-C39FB4006746}" dt="2024-06-15T15:52:26.551" v="270" actId="2696"/>
        <pc:sldMkLst>
          <pc:docMk/>
          <pc:sldMk cId="469417667" sldId="308"/>
        </pc:sldMkLst>
      </pc:sldChg>
      <pc:sldChg chg="modSp mod">
        <pc:chgData name="Emily Taylor" userId="834dc7b14582ed51" providerId="LiveId" clId="{DB7B4119-701B-450B-B0FF-C39FB4006746}" dt="2024-06-15T15:50:21.829" v="67" actId="20577"/>
        <pc:sldMkLst>
          <pc:docMk/>
          <pc:sldMk cId="3408955283" sldId="380"/>
        </pc:sldMkLst>
        <pc:spChg chg="mod">
          <ac:chgData name="Emily Taylor" userId="834dc7b14582ed51" providerId="LiveId" clId="{DB7B4119-701B-450B-B0FF-C39FB4006746}" dt="2024-06-15T15:50:21.829" v="67" actId="20577"/>
          <ac:spMkLst>
            <pc:docMk/>
            <pc:sldMk cId="3408955283" sldId="380"/>
            <ac:spMk id="2" creationId="{00000000-0000-0000-0000-000000000000}"/>
          </ac:spMkLst>
        </pc:spChg>
      </pc:sldChg>
      <pc:sldChg chg="modSp mod">
        <pc:chgData name="Emily Taylor" userId="834dc7b14582ed51" providerId="LiveId" clId="{DB7B4119-701B-450B-B0FF-C39FB4006746}" dt="2024-06-15T16:02:17.939" v="332" actId="20577"/>
        <pc:sldMkLst>
          <pc:docMk/>
          <pc:sldMk cId="1824590103" sldId="388"/>
        </pc:sldMkLst>
        <pc:spChg chg="mod">
          <ac:chgData name="Emily Taylor" userId="834dc7b14582ed51" providerId="LiveId" clId="{DB7B4119-701B-450B-B0FF-C39FB4006746}" dt="2024-06-15T16:02:17.939" v="332" actId="20577"/>
          <ac:spMkLst>
            <pc:docMk/>
            <pc:sldMk cId="1824590103" sldId="388"/>
            <ac:spMk id="3" creationId="{A65FA210-1E1E-1FCF-0F63-53FC9681B622}"/>
          </ac:spMkLst>
        </pc:spChg>
      </pc:sldChg>
      <pc:sldChg chg="del">
        <pc:chgData name="Emily Taylor" userId="834dc7b14582ed51" providerId="LiveId" clId="{DB7B4119-701B-450B-B0FF-C39FB4006746}" dt="2024-06-15T16:04:20.740" v="368" actId="47"/>
        <pc:sldMkLst>
          <pc:docMk/>
          <pc:sldMk cId="1651789087" sldId="413"/>
        </pc:sldMkLst>
      </pc:sldChg>
      <pc:sldChg chg="del">
        <pc:chgData name="Emily Taylor" userId="834dc7b14582ed51" providerId="LiveId" clId="{DB7B4119-701B-450B-B0FF-C39FB4006746}" dt="2024-06-15T15:52:26.551" v="270" actId="2696"/>
        <pc:sldMkLst>
          <pc:docMk/>
          <pc:sldMk cId="2816167714" sldId="416"/>
        </pc:sldMkLst>
      </pc:sldChg>
      <pc:sldChg chg="del">
        <pc:chgData name="Emily Taylor" userId="834dc7b14582ed51" providerId="LiveId" clId="{DB7B4119-701B-450B-B0FF-C39FB4006746}" dt="2024-06-15T15:52:26.551" v="270" actId="2696"/>
        <pc:sldMkLst>
          <pc:docMk/>
          <pc:sldMk cId="733871340" sldId="449"/>
        </pc:sldMkLst>
      </pc:sldChg>
      <pc:sldChg chg="del">
        <pc:chgData name="Emily Taylor" userId="834dc7b14582ed51" providerId="LiveId" clId="{DB7B4119-701B-450B-B0FF-C39FB4006746}" dt="2024-06-15T15:52:26.551" v="270" actId="2696"/>
        <pc:sldMkLst>
          <pc:docMk/>
          <pc:sldMk cId="3273916388" sldId="455"/>
        </pc:sldMkLst>
      </pc:sldChg>
      <pc:sldChg chg="del">
        <pc:chgData name="Emily Taylor" userId="834dc7b14582ed51" providerId="LiveId" clId="{DB7B4119-701B-450B-B0FF-C39FB4006746}" dt="2024-06-15T15:52:26.551" v="270" actId="2696"/>
        <pc:sldMkLst>
          <pc:docMk/>
          <pc:sldMk cId="972352399" sldId="464"/>
        </pc:sldMkLst>
      </pc:sldChg>
      <pc:sldChg chg="del">
        <pc:chgData name="Emily Taylor" userId="834dc7b14582ed51" providerId="LiveId" clId="{DB7B4119-701B-450B-B0FF-C39FB4006746}" dt="2024-06-15T15:52:26.551" v="270" actId="2696"/>
        <pc:sldMkLst>
          <pc:docMk/>
          <pc:sldMk cId="2452744671" sldId="465"/>
        </pc:sldMkLst>
      </pc:sldChg>
      <pc:sldChg chg="del">
        <pc:chgData name="Emily Taylor" userId="834dc7b14582ed51" providerId="LiveId" clId="{DB7B4119-701B-450B-B0FF-C39FB4006746}" dt="2024-06-15T16:04:21.578" v="369" actId="47"/>
        <pc:sldMkLst>
          <pc:docMk/>
          <pc:sldMk cId="502834846" sldId="467"/>
        </pc:sldMkLst>
      </pc:sldChg>
      <pc:sldChg chg="modSp mod">
        <pc:chgData name="Emily Taylor" userId="834dc7b14582ed51" providerId="LiveId" clId="{DB7B4119-701B-450B-B0FF-C39FB4006746}" dt="2024-06-15T16:07:30.454" v="578" actId="20577"/>
        <pc:sldMkLst>
          <pc:docMk/>
          <pc:sldMk cId="1992172990" sldId="473"/>
        </pc:sldMkLst>
        <pc:spChg chg="mod">
          <ac:chgData name="Emily Taylor" userId="834dc7b14582ed51" providerId="LiveId" clId="{DB7B4119-701B-450B-B0FF-C39FB4006746}" dt="2024-06-15T16:07:30.454" v="578" actId="20577"/>
          <ac:spMkLst>
            <pc:docMk/>
            <pc:sldMk cId="1992172990" sldId="473"/>
            <ac:spMk id="2" creationId="{554FA0BF-451B-C6A5-EBF1-9DE5CF3D08AA}"/>
          </ac:spMkLst>
        </pc:spChg>
      </pc:sldChg>
      <pc:sldChg chg="modSp mod">
        <pc:chgData name="Emily Taylor" userId="834dc7b14582ed51" providerId="LiveId" clId="{DB7B4119-701B-450B-B0FF-C39FB4006746}" dt="2024-06-15T16:02:35.682" v="334" actId="20577"/>
        <pc:sldMkLst>
          <pc:docMk/>
          <pc:sldMk cId="4204719182" sldId="475"/>
        </pc:sldMkLst>
        <pc:spChg chg="mod">
          <ac:chgData name="Emily Taylor" userId="834dc7b14582ed51" providerId="LiveId" clId="{DB7B4119-701B-450B-B0FF-C39FB4006746}" dt="2024-06-15T16:02:35.682" v="334" actId="20577"/>
          <ac:spMkLst>
            <pc:docMk/>
            <pc:sldMk cId="4204719182" sldId="475"/>
            <ac:spMk id="3" creationId="{BB649D73-5D1A-7636-7042-E58A963F8CB0}"/>
          </ac:spMkLst>
        </pc:spChg>
      </pc:sldChg>
      <pc:sldChg chg="modSp mod">
        <pc:chgData name="Emily Taylor" userId="834dc7b14582ed51" providerId="LiveId" clId="{DB7B4119-701B-450B-B0FF-C39FB4006746}" dt="2024-06-15T16:08:34.800" v="629" actId="20577"/>
        <pc:sldMkLst>
          <pc:docMk/>
          <pc:sldMk cId="621133015" sldId="477"/>
        </pc:sldMkLst>
        <pc:spChg chg="mod">
          <ac:chgData name="Emily Taylor" userId="834dc7b14582ed51" providerId="LiveId" clId="{DB7B4119-701B-450B-B0FF-C39FB4006746}" dt="2024-06-15T16:07:41.430" v="579" actId="113"/>
          <ac:spMkLst>
            <pc:docMk/>
            <pc:sldMk cId="621133015" sldId="477"/>
            <ac:spMk id="2" creationId="{5D8811DB-8CC5-33CB-C142-CB9D7BC9C98B}"/>
          </ac:spMkLst>
        </pc:spChg>
        <pc:spChg chg="mod">
          <ac:chgData name="Emily Taylor" userId="834dc7b14582ed51" providerId="LiveId" clId="{DB7B4119-701B-450B-B0FF-C39FB4006746}" dt="2024-06-15T16:08:34.800" v="629" actId="20577"/>
          <ac:spMkLst>
            <pc:docMk/>
            <pc:sldMk cId="621133015" sldId="477"/>
            <ac:spMk id="3" creationId="{BDF3F833-CC0E-21A6-B1CF-DB19AD17B5DE}"/>
          </ac:spMkLst>
        </pc:spChg>
      </pc:sldChg>
      <pc:sldChg chg="modSp new mod">
        <pc:chgData name="Emily Taylor" userId="834dc7b14582ed51" providerId="LiveId" clId="{DB7B4119-701B-450B-B0FF-C39FB4006746}" dt="2024-06-15T16:06:36.723" v="556" actId="255"/>
        <pc:sldMkLst>
          <pc:docMk/>
          <pc:sldMk cId="221282223" sldId="478"/>
        </pc:sldMkLst>
        <pc:spChg chg="mod">
          <ac:chgData name="Emily Taylor" userId="834dc7b14582ed51" providerId="LiveId" clId="{DB7B4119-701B-450B-B0FF-C39FB4006746}" dt="2024-06-15T16:06:24.421" v="553" actId="113"/>
          <ac:spMkLst>
            <pc:docMk/>
            <pc:sldMk cId="221282223" sldId="478"/>
            <ac:spMk id="2" creationId="{C659F771-412F-CB51-ABE5-8E53D3950849}"/>
          </ac:spMkLst>
        </pc:spChg>
        <pc:spChg chg="mod">
          <ac:chgData name="Emily Taylor" userId="834dc7b14582ed51" providerId="LiveId" clId="{DB7B4119-701B-450B-B0FF-C39FB4006746}" dt="2024-06-15T16:06:36.723" v="556" actId="255"/>
          <ac:spMkLst>
            <pc:docMk/>
            <pc:sldMk cId="221282223" sldId="478"/>
            <ac:spMk id="3" creationId="{C1BA50EC-AB93-8B7E-63DF-AD3C7CDC6CB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6/15/2024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76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31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sz="3200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https://youtu.be/gZ0lbvTsvnI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229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https://uowtsd.sharepoint.com/academic-office/PublishingImages/SitePages/Academic%20Misconduct/Academic%20Misconduct%20Policy.pdf – Follow link to access the UWTSD Academic misconduct policy.</a:t>
            </a:r>
          </a:p>
          <a:p>
            <a:r>
              <a:rPr lang="en-GB" sz="2000" dirty="0"/>
              <a:t>As of 10 June 2004, it is still the 2022-23 policy on the website. https://www.uwtsd.ac.uk/academic-quality-handbook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13077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07293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Please make sure you clearly explain to the students what </a:t>
            </a:r>
            <a:r>
              <a:rPr lang="en-GB" sz="2000" b="1" dirty="0"/>
              <a:t>inadvertent </a:t>
            </a:r>
            <a:r>
              <a:rPr lang="en-GB" sz="2000" b="0" dirty="0"/>
              <a:t>means.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01026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Identify if</a:t>
            </a:r>
            <a:r>
              <a:rPr lang="en-GB" sz="2000" baseline="0" dirty="0"/>
              <a:t> the work shown in the following slides are good practices or bad practices.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65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24586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72693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90323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33702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754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966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86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83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46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68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32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7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70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46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49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92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7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88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8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outlook.office365.com%2Fowa%2Fcalendar%2FAcademicServices121%40uowtsd.onmicrosoft.com%2Fbookings%2F&amp;data=05%7C02%7Ce.taylor%40uwtsd.ac.uk%7Ccad4922e842947a88d9c08dc24105230%7C4e0f11f9046e45059cb8db2152311e21%7C0%7C0%7C638424899752519458%7CUnknown%7CTWFpbGZsb3d8eyJWIjoiMC4wLjAwMDAiLCJQIjoiV2luMzIiLCJBTiI6Ik1haWwiLCJXVCI6Mn0%3D%7C0%7C%7C%7C&amp;sdata=tCOuAivaqoyEJIkECAIlOP1%2FmTodzzsFcryvTSJjZBM%3D&amp;reserved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outlook.office365.com%2Fowa%2Fcalendar%2Fdigitalskillsuwtsdacuk%40uowtsd.onmicrosoft.com%2Fbookings%2F&amp;data=05%7C02%7Ce.taylor%40uwtsd.ac.uk%7Ccad4922e842947a88d9c08dc24105230%7C4e0f11f9046e45059cb8db2152311e21%7C0%7C0%7C638424899752530157%7CUnknown%7CTWFpbGZsb3d8eyJWIjoiMC4wLjAwMDAiLCJQIjoiV2luMzIiLCJBTiI6Ik1haWwiLCJXVCI6Mn0%3D%7C0%7C%7C%7C&amp;sdata=5mWcSKqKEVA%2FwlP9wyMfC%2FUmn4yNCUuz%2BgzBVHSGSj0%3D&amp;reserved=0" TargetMode="External"/><Relationship Id="rId4" Type="http://schemas.openxmlformats.org/officeDocument/2006/relationships/hyperlink" Target="mailto:birminghamlibrary@uwtsd.ac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gZ0lbvTsvnI?feature=oembed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c0eae451-b197-4884-8e18-b181011c594e" TargetMode="Externa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35292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– Skills for the Workplace</a:t>
            </a:r>
            <a:br>
              <a:rPr lang="en-GB" altLang="en-US" sz="2400" dirty="0"/>
            </a:br>
            <a:r>
              <a:rPr lang="en-GB" altLang="en-US" sz="2400" dirty="0"/>
              <a:t>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and Employability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(LCHS4001)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Session 6:</a:t>
            </a:r>
            <a:b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Integrity</a:t>
            </a:r>
            <a:b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Task 1: Using Feedback and Video Preparation</a:t>
            </a:r>
            <a:endParaRPr lang="en-GB" altLang="en-US" sz="53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B89B9-57DE-D147-CE29-6F5B57EF0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b="1" dirty="0"/>
              <a:t>Notices: English Language Support (Quay Place - weekdays)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17C10F-90C8-B37D-CCBD-853CCF343A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3818" y="1600200"/>
            <a:ext cx="391636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75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283F-25FD-7A23-8FDE-F383F255C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800" b="1" dirty="0"/>
              <a:t>Notices: Library/Digital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D1AD-5676-948C-DA37-F7E612F4A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Academic Liaison Librarian Support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Academic Liaison Librarians to develop your research, reading and referencing skills.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3"/>
              </a:rPr>
              <a:t>Click here to book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or email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4"/>
              </a:rPr>
              <a:t>birminghamlibrary@uwtsd.ac.uk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-apple-system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Digital Skills Support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Digital Skills Advisors to develop your IT skills </a:t>
            </a:r>
            <a:r>
              <a:rPr lang="en-GB" sz="2400" dirty="0">
                <a:solidFill>
                  <a:prstClr val="black"/>
                </a:solidFill>
                <a:latin typeface="-apple-system"/>
                <a:hlinkClick r:id="rId5"/>
              </a:rPr>
              <a:t>Click here to book</a:t>
            </a:r>
            <a:r>
              <a:rPr lang="en-GB" sz="2400" dirty="0">
                <a:solidFill>
                  <a:prstClr val="black"/>
                </a:solidFill>
                <a:latin typeface="-apple-system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(Or ask for Taran!)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163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 this session we will…</a:t>
            </a:r>
            <a:endParaRPr lang="en-GB" altLang="en-US" b="1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628800"/>
            <a:ext cx="8460432" cy="32988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Discuss </a:t>
            </a:r>
            <a:r>
              <a:rPr lang="en-GB" alt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academic integrity</a:t>
            </a:r>
          </a:p>
          <a:p>
            <a:pPr eaLnBrk="1" hangingPunct="1"/>
            <a:r>
              <a:rPr lang="en-GB" alt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Spend time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considering our feedback, improving our work, and </a:t>
            </a:r>
            <a:r>
              <a:rPr lang="en-GB" alt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preparing our video reflections for Task 1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Catch up on Moodle activities from the first few weeks (e.g. referencing, quizzes)</a:t>
            </a:r>
            <a:endParaRPr lang="en-GB" alt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66BF1D-FA55-4E1C-BFC1-590C9FB41A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6924" y="4807425"/>
            <a:ext cx="1425352" cy="948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Academic Integrity</a:t>
            </a:r>
          </a:p>
        </p:txBody>
      </p:sp>
    </p:spTree>
    <p:extLst>
      <p:ext uri="{BB962C8B-B14F-4D97-AF65-F5344CB8AC3E}">
        <p14:creationId xmlns:p14="http://schemas.microsoft.com/office/powerpoint/2010/main" val="61120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r>
              <a:rPr lang="en-GB" sz="4000" b="1" dirty="0">
                <a:cs typeface="Arial" panose="020B0604020202020204" pitchFamily="34" charset="0"/>
              </a:rPr>
              <a:t>What is Academic Misconduct?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Online Media 3" title="Academic Misconduct | UWTSD">
            <a:hlinkClick r:id="" action="ppaction://media"/>
            <a:extLst>
              <a:ext uri="{FF2B5EF4-FFF2-40B4-BE49-F238E27FC236}">
                <a16:creationId xmlns:a16="http://schemas.microsoft.com/office/drawing/2014/main" id="{C1F14777-8528-DFB1-8486-D5ABB084E0B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94526" y="1972728"/>
            <a:ext cx="5445050" cy="3076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528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86EE6-6EAE-55AF-5299-8F2F84E68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Examples of possible misunderstandings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E8ADC-8429-0149-DE7A-41D2CD4C76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6603" y="1294035"/>
            <a:ext cx="4040188" cy="437529"/>
          </a:xfrm>
        </p:spPr>
        <p:txBody>
          <a:bodyPr>
            <a:normAutofit/>
          </a:bodyPr>
          <a:lstStyle/>
          <a:p>
            <a:r>
              <a:rPr lang="en-GB" sz="2000" dirty="0"/>
              <a:t>Everyday Life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BFDAD-8C8B-284A-F79C-F9B479916A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2757" y="1855165"/>
            <a:ext cx="4157430" cy="3414365"/>
          </a:xfrm>
        </p:spPr>
        <p:txBody>
          <a:bodyPr>
            <a:noAutofit/>
          </a:bodyPr>
          <a:lstStyle/>
          <a:p>
            <a:r>
              <a:rPr lang="en-GB" sz="2000" dirty="0"/>
              <a:t>You have a </a:t>
            </a:r>
            <a:r>
              <a:rPr lang="en-GB" sz="2000" dirty="0" err="1"/>
              <a:t>whizzkid</a:t>
            </a:r>
            <a:r>
              <a:rPr lang="en-GB" sz="2000" dirty="0"/>
              <a:t>/ successful adult child – you brought them up and now they help you </a:t>
            </a:r>
          </a:p>
          <a:p>
            <a:endParaRPr lang="en-GB" sz="2000" dirty="0"/>
          </a:p>
          <a:p>
            <a:r>
              <a:rPr lang="en-GB" sz="2000" dirty="0"/>
              <a:t>You have a good friend in class, and you help each other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You find some online tools that produce written work for you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0106FA-C3F3-8B03-12D8-D999FEE336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76193" y="1213401"/>
            <a:ext cx="4041775" cy="515420"/>
          </a:xfrm>
        </p:spPr>
        <p:txBody>
          <a:bodyPr>
            <a:normAutofit/>
          </a:bodyPr>
          <a:lstStyle/>
          <a:p>
            <a:r>
              <a:rPr lang="en-GB" sz="2000" dirty="0"/>
              <a:t>Academic Work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25135-A230-2D42-317C-4A62C8C8D7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76193" y="1855166"/>
            <a:ext cx="4288296" cy="3789433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 False authorship </a:t>
            </a:r>
            <a:r>
              <a:rPr lang="en-GB" sz="2000" dirty="0"/>
              <a:t>– if they do your work for you, it is an offence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>
                <a:solidFill>
                  <a:srgbClr val="FF0000"/>
                </a:solidFill>
              </a:rPr>
              <a:t>X Collusion </a:t>
            </a:r>
            <a:r>
              <a:rPr lang="en-GB" sz="2000" dirty="0"/>
              <a:t>– if you write an assignment together (when it is an individual assignment), this is an offence</a:t>
            </a:r>
          </a:p>
          <a:p>
            <a:endParaRPr lang="en-GB" sz="2000" dirty="0"/>
          </a:p>
          <a:p>
            <a:r>
              <a:rPr lang="en-GB" sz="2000" b="1" dirty="0">
                <a:solidFill>
                  <a:srgbClr val="FF0000"/>
                </a:solidFill>
              </a:rPr>
              <a:t>X False authorship </a:t>
            </a:r>
            <a:r>
              <a:rPr lang="en-GB" sz="2000" dirty="0"/>
              <a:t>– on this module, this is not permitted – you must do your own writing</a:t>
            </a:r>
          </a:p>
        </p:txBody>
      </p:sp>
    </p:spTree>
    <p:extLst>
      <p:ext uri="{BB962C8B-B14F-4D97-AF65-F5344CB8AC3E}">
        <p14:creationId xmlns:p14="http://schemas.microsoft.com/office/powerpoint/2010/main" val="19188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 Policy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D316C0-5922-B8B8-9DAC-DD55F7C712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3568" y="1196752"/>
            <a:ext cx="7306220" cy="4176464"/>
          </a:xfrm>
        </p:spPr>
      </p:pic>
    </p:spTree>
    <p:extLst>
      <p:ext uri="{BB962C8B-B14F-4D97-AF65-F5344CB8AC3E}">
        <p14:creationId xmlns:p14="http://schemas.microsoft.com/office/powerpoint/2010/main" val="3852682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63D8-4A7C-8EE5-EE92-AAE1BB3C0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Academic Misconduct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BF5F6-86E2-9610-548A-16155894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0494" y="1808820"/>
            <a:ext cx="6172200" cy="2937774"/>
          </a:xfrm>
        </p:spPr>
        <p:txBody>
          <a:bodyPr/>
          <a:lstStyle/>
          <a:p>
            <a:r>
              <a:rPr lang="en-GB" dirty="0"/>
              <a:t>False Authorship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6D5557-E904-0592-0191-A965B8941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80" y="1268760"/>
            <a:ext cx="7570827" cy="3593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415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4" name="Text Box 6">
            <a:extLst>
              <a:ext uri="{FF2B5EF4-FFF2-40B4-BE49-F238E27FC236}">
                <a16:creationId xmlns:a16="http://schemas.microsoft.com/office/drawing/2014/main" id="{27EFA00A-D9E8-4F83-BD0F-B3FABC56F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2086" y="1757958"/>
            <a:ext cx="442891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FF00"/>
              </a:buClr>
              <a:buSzTx/>
              <a:buFontTx/>
              <a:buNone/>
              <a:tabLst/>
              <a:defRPr/>
            </a:pPr>
            <a:r>
              <a:rPr kumimoji="0" lang="en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is it and why is it an academic offence? </a:t>
            </a:r>
            <a:endParaRPr kumimoji="0" lang="en-GB" alt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655" name="Text Box 7">
            <a:extLst>
              <a:ext uri="{FF2B5EF4-FFF2-40B4-BE49-F238E27FC236}">
                <a16:creationId xmlns:a16="http://schemas.microsoft.com/office/drawing/2014/main" id="{873E572E-E8FE-498E-A791-16EA87C5A2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5241" y="2943225"/>
            <a:ext cx="5347097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Plagiarism, is the deliberate or </a:t>
            </a:r>
            <a:r>
              <a:rPr kumimoji="0" lang="en-GB" altLang="en-US" sz="2100" b="1" i="0" u="sng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inadvertent</a:t>
            </a:r>
            <a:r>
              <a:rPr kumimoji="0" lang="en-GB" alt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theft of intellectual property.</a:t>
            </a:r>
          </a:p>
        </p:txBody>
      </p:sp>
      <p:sp>
        <p:nvSpPr>
          <p:cNvPr id="22533" name="AutoShape 9">
            <a:extLst>
              <a:ext uri="{FF2B5EF4-FFF2-40B4-BE49-F238E27FC236}">
                <a16:creationId xmlns:a16="http://schemas.microsoft.com/office/drawing/2014/main" id="{383ECFDC-4E6D-4913-B3C0-67028BA1A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5829" y="3690939"/>
            <a:ext cx="4429125" cy="1565672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76F0D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en-U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658" name="Text Box 10">
            <a:extLst>
              <a:ext uri="{FF2B5EF4-FFF2-40B4-BE49-F238E27FC236}">
                <a16:creationId xmlns:a16="http://schemas.microsoft.com/office/drawing/2014/main" id="{C5835B34-4ACF-4496-AFFB-15C681862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5410" y="3985023"/>
            <a:ext cx="3509963" cy="1442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Note the use of the word “inadvertent” – it is your responsibility to ensure that you understand what constitutes the academic offence of plagiarism – ignorance is no defence!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22535" name="Picture 11">
            <a:extLst>
              <a:ext uri="{FF2B5EF4-FFF2-40B4-BE49-F238E27FC236}">
                <a16:creationId xmlns:a16="http://schemas.microsoft.com/office/drawing/2014/main" id="{87006D2C-CC48-4DDF-9903-77ACBF138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242" y="1319214"/>
            <a:ext cx="1429940" cy="1350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D62C50-6B55-3BF8-FB2F-2FABE2484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Plagiarism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/>
      <p:bldP spid="27655" grpId="0"/>
      <p:bldP spid="22533" grpId="0" animBg="1"/>
      <p:bldP spid="2765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E2124-4CFD-120C-B89F-C29EACD9C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E0246-D254-7EC6-8315-B20A4506B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copying words or ideas without referencing</a:t>
            </a:r>
          </a:p>
          <a:p>
            <a:r>
              <a:rPr lang="en-GB" dirty="0"/>
              <a:t>not putting a quotation in quotation marks (with a page  number)</a:t>
            </a:r>
          </a:p>
          <a:p>
            <a:r>
              <a:rPr lang="en-GB" dirty="0"/>
              <a:t>giving incorrect information when referencing</a:t>
            </a:r>
          </a:p>
          <a:p>
            <a:r>
              <a:rPr lang="en-GB" dirty="0"/>
              <a:t>changing words but copying sentence structure without referencing</a:t>
            </a:r>
          </a:p>
          <a:p>
            <a:r>
              <a:rPr lang="en-GB" dirty="0"/>
              <a:t>copying so many words or ideas that almost your whole piece of work is from one source, whether you reference it or not </a:t>
            </a:r>
          </a:p>
          <a:p>
            <a:pPr marL="0" indent="0" algn="r">
              <a:buNone/>
            </a:pPr>
            <a:r>
              <a:rPr lang="en-GB" dirty="0"/>
              <a:t>Turnitin (2017)</a:t>
            </a:r>
          </a:p>
        </p:txBody>
      </p:sp>
    </p:spTree>
    <p:extLst>
      <p:ext uri="{BB962C8B-B14F-4D97-AF65-F5344CB8AC3E}">
        <p14:creationId xmlns:p14="http://schemas.microsoft.com/office/powerpoint/2010/main" val="172618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How to avoid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5763" indent="-385763">
              <a:buFont typeface="+mj-lt"/>
              <a:buAutoNum type="arabicPeriod"/>
            </a:pPr>
            <a:r>
              <a:rPr lang="en-GB" dirty="0"/>
              <a:t>Acknowledge the source of information - referencing</a:t>
            </a:r>
          </a:p>
          <a:p>
            <a:pPr marL="385763" indent="-385763">
              <a:buFont typeface="+mj-lt"/>
              <a:buAutoNum type="arabicPeriod"/>
            </a:pPr>
            <a:r>
              <a:rPr lang="en-GB" dirty="0"/>
              <a:t>Paraphrase (with referencing)</a:t>
            </a:r>
          </a:p>
          <a:p>
            <a:pPr marL="385763" indent="-385763">
              <a:buFont typeface="+mj-lt"/>
              <a:buAutoNum type="arabicPeriod"/>
            </a:pPr>
            <a:r>
              <a:rPr lang="en-GB" dirty="0"/>
              <a:t>Use quotations correctly (referencing with quotation marks and page number(s))</a:t>
            </a:r>
          </a:p>
        </p:txBody>
      </p:sp>
    </p:spTree>
    <p:extLst>
      <p:ext uri="{BB962C8B-B14F-4D97-AF65-F5344CB8AC3E}">
        <p14:creationId xmlns:p14="http://schemas.microsoft.com/office/powerpoint/2010/main" val="160549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857251"/>
            <a:ext cx="6858000" cy="4299941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b="1" dirty="0"/>
          </a:p>
          <a:p>
            <a:pPr marL="0" indent="0" algn="ctr">
              <a:buNone/>
            </a:pPr>
            <a:r>
              <a:rPr lang="en-GB" sz="3600" b="1" dirty="0"/>
              <a:t>Paraphrasing Skills Quiz</a:t>
            </a:r>
          </a:p>
        </p:txBody>
      </p:sp>
    </p:spTree>
    <p:extLst>
      <p:ext uri="{BB962C8B-B14F-4D97-AF65-F5344CB8AC3E}">
        <p14:creationId xmlns:p14="http://schemas.microsoft.com/office/powerpoint/2010/main" val="3059470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425" y="2780929"/>
            <a:ext cx="4906863" cy="18227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	</a:t>
            </a:r>
            <a:r>
              <a:rPr lang="en-GB" sz="1950" dirty="0"/>
              <a:t>Paraphrasing means expressing 	another person’s ideas in your own 	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7426" y="1654673"/>
            <a:ext cx="1409105" cy="10233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42919" y="1808820"/>
            <a:ext cx="3043656" cy="43858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38471" y="3754605"/>
            <a:ext cx="836573" cy="8490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1868" y="3721198"/>
            <a:ext cx="880256" cy="88243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62383" y="4813992"/>
            <a:ext cx="2384344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Paraphrasing is often defined as putting a passage from an author into your own words.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530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425" y="2618912"/>
            <a:ext cx="4960869" cy="18227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sz="1650" dirty="0"/>
              <a:t>If you have read something and then 	expressed it in your own words, you do not need 	to reference where the original idea came from.</a:t>
            </a:r>
            <a:endParaRPr lang="en-GB" sz="165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7426" y="1654673"/>
            <a:ext cx="1409105" cy="10233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42919" y="1808820"/>
            <a:ext cx="3043656" cy="43858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38471" y="3754605"/>
            <a:ext cx="836573" cy="8490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1868" y="3721198"/>
            <a:ext cx="880256" cy="88243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320202" y="4753205"/>
            <a:ext cx="283531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Even if you write it in your own words if the ‘idea’ belongs to another person you need to provide reference for it</a:t>
            </a: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0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425" y="2780929"/>
            <a:ext cx="4906863" cy="18227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3.	</a:t>
            </a:r>
            <a:r>
              <a:rPr lang="en-GB" sz="1800" dirty="0"/>
              <a:t>You should paraphrase a section of text 	by using a thesaurus to change some 	of the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7426" y="1654673"/>
            <a:ext cx="1409105" cy="10233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42919" y="1808820"/>
            <a:ext cx="3043656" cy="43858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38471" y="3754605"/>
            <a:ext cx="836573" cy="8490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1868" y="3721198"/>
            <a:ext cx="880256" cy="88243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08742" y="4706545"/>
            <a:ext cx="2126517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This is a poor practice and still may increase the level of similarity of your work.</a:t>
            </a:r>
          </a:p>
        </p:txBody>
      </p:sp>
    </p:spTree>
    <p:extLst>
      <p:ext uri="{BB962C8B-B14F-4D97-AF65-F5344CB8AC3E}">
        <p14:creationId xmlns:p14="http://schemas.microsoft.com/office/powerpoint/2010/main" val="361963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425" y="2780929"/>
            <a:ext cx="4629150" cy="182270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1969" dirty="0"/>
              <a:t>You should paraphrase a section of text 	by expressing it in a different way, 	highlighting key ideas and getting to the 	heart of what the writer is saying.</a:t>
            </a:r>
            <a:endParaRPr lang="en-GB" sz="1969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7426" y="1654673"/>
            <a:ext cx="1409105" cy="10233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42919" y="1808820"/>
            <a:ext cx="3043656" cy="43858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38471" y="3754605"/>
            <a:ext cx="836573" cy="8490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1868" y="3721198"/>
            <a:ext cx="880256" cy="88243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810054" y="4753205"/>
            <a:ext cx="3523892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whole point of paraphrasing is to show you have read and understood another person’s ideas, and can summarise them in your own writing style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583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7425" y="2780929"/>
            <a:ext cx="4629150" cy="18227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5.	</a:t>
            </a:r>
            <a:r>
              <a:rPr lang="en-GB" sz="1800" dirty="0"/>
              <a:t>Good paraphrasing shows that you 	understand another writer’s point of 	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7426" y="1654673"/>
            <a:ext cx="1409105" cy="10233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42919" y="1808820"/>
            <a:ext cx="3043656" cy="43858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Quiz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38471" y="3754605"/>
            <a:ext cx="836573" cy="8490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1868" y="3721198"/>
            <a:ext cx="880256" cy="8824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576034" y="4677060"/>
            <a:ext cx="1991933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EEECE1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order to paraphrase well, you must understand the essence of a writer’s argument.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srgbClr val="EEECE1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277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5">
            <a:extLst>
              <a:ext uri="{FF2B5EF4-FFF2-40B4-BE49-F238E27FC236}">
                <a16:creationId xmlns:a16="http://schemas.microsoft.com/office/drawing/2014/main" id="{C05D7965-CA75-404D-ADAD-FCDB5A186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48" b="26541"/>
          <a:stretch>
            <a:fillRect/>
          </a:stretch>
        </p:blipFill>
        <p:spPr bwMode="auto">
          <a:xfrm>
            <a:off x="301431" y="2696638"/>
            <a:ext cx="8385369" cy="198647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2" name="Line 7">
            <a:extLst>
              <a:ext uri="{FF2B5EF4-FFF2-40B4-BE49-F238E27FC236}">
                <a16:creationId xmlns:a16="http://schemas.microsoft.com/office/drawing/2014/main" id="{92A0B26D-F04C-4AD8-B299-08BAF38A91D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39952" y="2186862"/>
            <a:ext cx="594066" cy="1890210"/>
          </a:xfrm>
          <a:prstGeom prst="line">
            <a:avLst/>
          </a:prstGeom>
          <a:noFill/>
          <a:ln w="57150">
            <a:solidFill>
              <a:schemeClr val="accent3">
                <a:lumMod val="75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343DF4-497F-43D5-9AAD-3CE5472EEA7A}"/>
              </a:ext>
            </a:extLst>
          </p:cNvPr>
          <p:cNvSpPr txBox="1"/>
          <p:nvPr/>
        </p:nvSpPr>
        <p:spPr>
          <a:xfrm rot="10800000" flipV="1">
            <a:off x="1466851" y="1580820"/>
            <a:ext cx="637270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you submit your work on Turnitin</a:t>
            </a: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y</a:t>
            </a:r>
            <a:r>
              <a:rPr kumimoji="0" lang="en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</a:t>
            </a:r>
            <a:r>
              <a:rPr kumimoji="0" lang="en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will get a receipt with an originality report</a:t>
            </a:r>
            <a:r>
              <a:rPr kumimoji="0" lang="en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CA46DC-D97A-F85D-0317-E6CFF0C2E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Turnitin</a:t>
            </a:r>
          </a:p>
        </p:txBody>
      </p:sp>
    </p:spTree>
    <p:extLst>
      <p:ext uri="{BB962C8B-B14F-4D97-AF65-F5344CB8AC3E}">
        <p14:creationId xmlns:p14="http://schemas.microsoft.com/office/powerpoint/2010/main" val="14016319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>
            <a:extLst>
              <a:ext uri="{FF2B5EF4-FFF2-40B4-BE49-F238E27FC236}">
                <a16:creationId xmlns:a16="http://schemas.microsoft.com/office/drawing/2014/main" id="{56516261-92F8-476B-BA07-545CBB348F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58" r="6999"/>
          <a:stretch/>
        </p:blipFill>
        <p:spPr bwMode="auto">
          <a:xfrm>
            <a:off x="1277634" y="2846475"/>
            <a:ext cx="6588732" cy="22567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39" name="Text Box 3">
            <a:extLst>
              <a:ext uri="{FF2B5EF4-FFF2-40B4-BE49-F238E27FC236}">
                <a16:creationId xmlns:a16="http://schemas.microsoft.com/office/drawing/2014/main" id="{6B7DA90F-6AC7-4B23-8568-595F09CA1B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5646" y="1426854"/>
            <a:ext cx="6372708" cy="1442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 are aiming for the report icon (your work) to be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blue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green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or 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yellow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 If it is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orange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 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means you need to review your writing and resubmit it to Turnitin as it is too similar to others’ work. 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 are aiming for a low percentage on the originality report</a:t>
            </a:r>
            <a:r>
              <a:rPr kumimoji="0" lang="en-GB" alt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99E84-546A-14F9-0A17-4B3DC055C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Turnitin</a:t>
            </a:r>
          </a:p>
        </p:txBody>
      </p:sp>
    </p:spTree>
    <p:extLst>
      <p:ext uri="{BB962C8B-B14F-4D97-AF65-F5344CB8AC3E}">
        <p14:creationId xmlns:p14="http://schemas.microsoft.com/office/powerpoint/2010/main" val="109170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143000" y="857250"/>
            <a:ext cx="6858000" cy="42459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7425" y="1654671"/>
            <a:ext cx="4629150" cy="3070473"/>
          </a:xfrm>
        </p:spPr>
        <p:txBody>
          <a:bodyPr>
            <a:noAutofit/>
          </a:bodyPr>
          <a:lstStyle/>
          <a:p>
            <a:r>
              <a:rPr lang="en-GB" sz="3713" b="1" dirty="0"/>
              <a:t>Can you explain what each of these students have done?</a:t>
            </a:r>
          </a:p>
        </p:txBody>
      </p:sp>
    </p:spTree>
    <p:extLst>
      <p:ext uri="{BB962C8B-B14F-4D97-AF65-F5344CB8AC3E}">
        <p14:creationId xmlns:p14="http://schemas.microsoft.com/office/powerpoint/2010/main" val="1744754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0D43872-25A8-4C71-8B24-F1894556AA45}"/>
              </a:ext>
            </a:extLst>
          </p:cNvPr>
          <p:cNvGrpSpPr/>
          <p:nvPr/>
        </p:nvGrpSpPr>
        <p:grpSpPr>
          <a:xfrm>
            <a:off x="1439653" y="944725"/>
            <a:ext cx="6218448" cy="4147930"/>
            <a:chOff x="1143001" y="116632"/>
            <a:chExt cx="6857999" cy="553057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1" y="116632"/>
              <a:ext cx="6857999" cy="553057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3536" y="144667"/>
              <a:ext cx="1769364" cy="20971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422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5935029" y="2010008"/>
            <a:ext cx="378047" cy="1637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64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69688" y="2296468"/>
            <a:ext cx="3900702" cy="1559658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25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Did you note: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Very high similarity index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Almost all the text are highlighted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No in-text citations were provided</a:t>
            </a:r>
            <a:endParaRPr kumimoji="0" lang="en-GB" sz="2025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6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5212093" y="3796401"/>
            <a:ext cx="2423071" cy="676781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375" b="0" i="0" u="none" strike="noStrike" kern="1200" cap="all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Bad Practice</a:t>
            </a:r>
          </a:p>
        </p:txBody>
      </p:sp>
      <p:sp>
        <p:nvSpPr>
          <p:cNvPr id="8" name="Oval 7"/>
          <p:cNvSpPr/>
          <p:nvPr/>
        </p:nvSpPr>
        <p:spPr>
          <a:xfrm>
            <a:off x="6401564" y="1259724"/>
            <a:ext cx="606199" cy="448225"/>
          </a:xfrm>
          <a:prstGeom prst="ellipse">
            <a:avLst/>
          </a:prstGeom>
          <a:noFill/>
          <a:ln w="76200">
            <a:solidFill>
              <a:srgbClr val="B9F9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6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955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3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8551650-4F4D-4B76-894A-50A8EC782C62}"/>
              </a:ext>
            </a:extLst>
          </p:cNvPr>
          <p:cNvGrpSpPr/>
          <p:nvPr/>
        </p:nvGrpSpPr>
        <p:grpSpPr>
          <a:xfrm>
            <a:off x="1331640" y="993844"/>
            <a:ext cx="6218448" cy="4222240"/>
            <a:chOff x="972875" y="-92514"/>
            <a:chExt cx="6858000" cy="562965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72875" y="-92514"/>
              <a:ext cx="6858000" cy="562965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275856" y="47839"/>
              <a:ext cx="1769364" cy="20971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422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5935029" y="2010008"/>
            <a:ext cx="378047" cy="1637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64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08910" y="2364929"/>
            <a:ext cx="3900702" cy="2806153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25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Did you note: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Overall similarity index is relatively high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Bits of almost all the sentences were highlighted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This is an example of a student copying chunks of work and attempting to change some words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To make it look authentic the student has added in-text citations</a:t>
            </a:r>
            <a:endParaRPr kumimoji="0" lang="en-GB" sz="2025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6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5472738" y="3568432"/>
            <a:ext cx="2423071" cy="676781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375" b="0" i="0" u="none" strike="noStrike" kern="1200" cap="all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Bad Practice</a:t>
            </a:r>
          </a:p>
        </p:txBody>
      </p:sp>
    </p:spTree>
    <p:extLst>
      <p:ext uri="{BB962C8B-B14F-4D97-AF65-F5344CB8AC3E}">
        <p14:creationId xmlns:p14="http://schemas.microsoft.com/office/powerpoint/2010/main" val="274814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0ED8145-A8C4-45BD-9179-5D73E801BD4D}"/>
              </a:ext>
            </a:extLst>
          </p:cNvPr>
          <p:cNvGrpSpPr/>
          <p:nvPr/>
        </p:nvGrpSpPr>
        <p:grpSpPr>
          <a:xfrm>
            <a:off x="1485900" y="944724"/>
            <a:ext cx="6326460" cy="4353948"/>
            <a:chOff x="1143000" y="0"/>
            <a:chExt cx="7029400" cy="566124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7029400" cy="566124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203848" y="87991"/>
              <a:ext cx="1769364" cy="20451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422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5935029" y="2010008"/>
            <a:ext cx="378047" cy="1637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64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07013" y="2996953"/>
            <a:ext cx="3900702" cy="1975156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25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Did you note: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Moderate level of Similarity index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Bits of sentences were highlighted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This is an example of poor paraphrasing skills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6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 rot="20232657">
            <a:off x="5431648" y="3819331"/>
            <a:ext cx="2273461" cy="1251406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375" b="0" i="0" u="none" strike="noStrike" kern="1200" cap="all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Poor Practice</a:t>
            </a:r>
          </a:p>
        </p:txBody>
      </p:sp>
    </p:spTree>
    <p:extLst>
      <p:ext uri="{BB962C8B-B14F-4D97-AF65-F5344CB8AC3E}">
        <p14:creationId xmlns:p14="http://schemas.microsoft.com/office/powerpoint/2010/main" val="3939716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3F48882-04E4-477D-95E1-131BBD672259}"/>
              </a:ext>
            </a:extLst>
          </p:cNvPr>
          <p:cNvGrpSpPr/>
          <p:nvPr/>
        </p:nvGrpSpPr>
        <p:grpSpPr>
          <a:xfrm>
            <a:off x="1485900" y="944724"/>
            <a:ext cx="6172200" cy="4158462"/>
            <a:chOff x="1143000" y="0"/>
            <a:chExt cx="6858000" cy="566124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8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2951370" y="87991"/>
              <a:ext cx="1769364" cy="21412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422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5935029" y="2010008"/>
            <a:ext cx="378047" cy="1637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64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69688" y="2296469"/>
            <a:ext cx="3900702" cy="1234953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25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Did you note: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The similarity index is very low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all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Very small parts have been highlighted</a:t>
            </a:r>
          </a:p>
          <a:p>
            <a:pPr marL="685800" marR="0" lvl="2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all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Rockwell Condensed" panose="020606030504050201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5254899" y="3432614"/>
            <a:ext cx="2423071" cy="1251406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375" b="0" i="0" u="none" strike="noStrike" kern="1200" cap="all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Good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375" b="0" i="0" u="none" strike="noStrike" kern="1200" cap="all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ckwell Condensed" panose="02060603050405020104"/>
                <a:ea typeface="+mn-ea"/>
                <a:cs typeface="+mn-cs"/>
              </a:rPr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91144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6841734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Task 1</a:t>
            </a:r>
            <a:br>
              <a:rPr lang="en-GB" sz="4050" b="1" dirty="0"/>
            </a:br>
            <a:r>
              <a:rPr lang="en-GB" sz="4050" b="1" dirty="0"/>
              <a:t>Video Preparation Workshop</a:t>
            </a:r>
          </a:p>
        </p:txBody>
      </p:sp>
    </p:spTree>
    <p:extLst>
      <p:ext uri="{BB962C8B-B14F-4D97-AF65-F5344CB8AC3E}">
        <p14:creationId xmlns:p14="http://schemas.microsoft.com/office/powerpoint/2010/main" val="10386112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7600C-46D5-89AB-49B2-3EA11F00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Choose activity and consider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4F4D0-2C81-6B4F-2953-11DB1B954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Choose one of the in-class ‘formative feedback 	activities’ that you have done. 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 startAt="2"/>
            </a:pPr>
            <a:r>
              <a:rPr lang="en-GB" dirty="0"/>
              <a:t>Find your original work and the feedback you received.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3.    Improve your work using the feedback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940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9F771-412F-CB51-ABE5-8E53D3950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Improving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A50EC-AB93-8B7E-63DF-AD3C7CDC6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/>
              <a:t>Task 1 is about using feedback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Take time to consider your feedback, ask your lecturer for clarification, and improve your work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822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F788B-61C6-61B7-E30B-0B61DFB0B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Make notes on what to say in video</a:t>
            </a:r>
            <a:br>
              <a:rPr lang="en-GB" b="1" dirty="0"/>
            </a:br>
            <a:r>
              <a:rPr lang="en-GB" sz="2700" b="1" dirty="0"/>
              <a:t>using What? So What? Now What? (Driscoll, 2007)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A6AD3E2-7A44-86AE-B48C-A1F1A5223E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6760" y="1600200"/>
            <a:ext cx="6450479" cy="3916363"/>
          </a:xfrm>
        </p:spPr>
      </p:pic>
    </p:spTree>
    <p:extLst>
      <p:ext uri="{BB962C8B-B14F-4D97-AF65-F5344CB8AC3E}">
        <p14:creationId xmlns:p14="http://schemas.microsoft.com/office/powerpoint/2010/main" val="10220862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196C2-CAF8-6D77-702B-102AAE7B1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Record video (3 mins) showing your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6E652-A39B-3503-F7E3-7F85D0CAE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First, watch the short video about how to record your refection (and how to insert your link into your Word document for submission)</a:t>
            </a:r>
          </a:p>
          <a:p>
            <a:r>
              <a:rPr lang="en-GB" dirty="0">
                <a:hlinkClick r:id="rId2"/>
              </a:rPr>
              <a:t>https://uwtsd.hosted.panopto.com/Panopto/Pages/Viewer.aspx?id=c0eae451-b197-4884-8e18-b181011c594e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128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EC3EC-6F05-25B4-F6CF-B5944C86F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Prepare your Word document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778241-2511-67DF-3442-DC623C1DB4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567023"/>
            <a:ext cx="8989386" cy="252028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6B2159-C165-3543-7358-ED77A0D5CD8C}"/>
              </a:ext>
            </a:extLst>
          </p:cNvPr>
          <p:cNvSpPr txBox="1"/>
          <p:nvPr/>
        </p:nvSpPr>
        <p:spPr>
          <a:xfrm>
            <a:off x="611560" y="443711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Make sure you have changed the access settings to your video, so it can be marked – see the  next slide.</a:t>
            </a:r>
          </a:p>
        </p:txBody>
      </p:sp>
    </p:spTree>
    <p:extLst>
      <p:ext uri="{BB962C8B-B14F-4D97-AF65-F5344CB8AC3E}">
        <p14:creationId xmlns:p14="http://schemas.microsoft.com/office/powerpoint/2010/main" val="1591395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FA0BF-451B-C6A5-EBF1-9DE5CF3D0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Change the access settings to your video: </a:t>
            </a:r>
            <a:r>
              <a:rPr lang="en-GB" sz="3100" b="1" dirty="0"/>
              <a:t>LCHS4001 Task 1 Video Access May24 CAN EDIT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D8D4F97-B017-E3A3-876C-F36D93E0C6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71800" y="1340768"/>
            <a:ext cx="3497172" cy="4409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1729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Catch up on </a:t>
            </a:r>
          </a:p>
          <a:p>
            <a:pPr marL="0" indent="0" algn="ctr">
              <a:buNone/>
            </a:pPr>
            <a:r>
              <a:rPr lang="en-GB" sz="4050" b="1" dirty="0"/>
              <a:t>Moodle activities</a:t>
            </a:r>
          </a:p>
        </p:txBody>
      </p:sp>
    </p:spTree>
    <p:extLst>
      <p:ext uri="{BB962C8B-B14F-4D97-AF65-F5344CB8AC3E}">
        <p14:creationId xmlns:p14="http://schemas.microsoft.com/office/powerpoint/2010/main" val="38552381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811DB-8CC5-33CB-C142-CB9D7BC9C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Catching 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3F833-CC0E-21A6-B1CF-DB19AD17B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you have finished preparing your video reflection for Task 1, look back at the Moodle materials for Sessions 1-5</a:t>
            </a:r>
          </a:p>
          <a:p>
            <a:r>
              <a:rPr lang="en-GB" dirty="0"/>
              <a:t>Choose activities that you haven’t tried yet and have a go at them. </a:t>
            </a:r>
          </a:p>
          <a:p>
            <a:pPr lvl="1"/>
            <a:r>
              <a:rPr lang="en-GB" dirty="0"/>
              <a:t>For example: </a:t>
            </a:r>
          </a:p>
          <a:p>
            <a:pPr lvl="2"/>
            <a:r>
              <a:rPr lang="en-GB" dirty="0"/>
              <a:t>Sessions 1 and 2 – quizzes to practice and test yourself</a:t>
            </a:r>
          </a:p>
          <a:p>
            <a:pPr lvl="2"/>
            <a:r>
              <a:rPr lang="en-GB" dirty="0"/>
              <a:t>Session 3 – Referencing a webpage – noticing activity OR paraphrasing practice activity</a:t>
            </a:r>
          </a:p>
          <a:p>
            <a:pPr lvl="2"/>
            <a:r>
              <a:rPr lang="en-GB" dirty="0"/>
              <a:t>Session 4 – Referencing Activity – Journal Articles</a:t>
            </a:r>
          </a:p>
          <a:p>
            <a:pPr lvl="2"/>
            <a:r>
              <a:rPr lang="en-GB" dirty="0"/>
              <a:t>Session 5 – Referencing Activity – Multi-authored books</a:t>
            </a:r>
          </a:p>
          <a:p>
            <a:r>
              <a:rPr lang="en-GB" dirty="0"/>
              <a:t>If you have finished all those, choose a section from the </a:t>
            </a:r>
            <a:r>
              <a:rPr lang="en-GB" dirty="0" err="1"/>
              <a:t>InfoSkills</a:t>
            </a:r>
            <a:r>
              <a:rPr lang="en-GB" dirty="0"/>
              <a:t> module on Moodle to work through</a:t>
            </a:r>
          </a:p>
        </p:txBody>
      </p:sp>
    </p:spTree>
    <p:extLst>
      <p:ext uri="{BB962C8B-B14F-4D97-AF65-F5344CB8AC3E}">
        <p14:creationId xmlns:p14="http://schemas.microsoft.com/office/powerpoint/2010/main" val="6211330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Reflective Journal Entry</a:t>
            </a:r>
          </a:p>
        </p:txBody>
      </p:sp>
    </p:spTree>
    <p:extLst>
      <p:ext uri="{BB962C8B-B14F-4D97-AF65-F5344CB8AC3E}">
        <p14:creationId xmlns:p14="http://schemas.microsoft.com/office/powerpoint/2010/main" val="9306730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6A13E-1E05-0203-C5A6-55975B9C5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Reflective journal entry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FA210-1E1E-1FCF-0F63-53FC9681B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Write this week’s entry in your reflective journal. You could consider:</a:t>
            </a:r>
          </a:p>
          <a:p>
            <a:endParaRPr lang="en-GB" dirty="0"/>
          </a:p>
          <a:p>
            <a:r>
              <a:rPr lang="en-GB" dirty="0"/>
              <a:t>What was it like to learn about academic integrity?</a:t>
            </a:r>
          </a:p>
          <a:p>
            <a:r>
              <a:rPr lang="en-GB" dirty="0"/>
              <a:t>What do you need to do to finish off your video reflection?</a:t>
            </a:r>
          </a:p>
        </p:txBody>
      </p:sp>
    </p:spTree>
    <p:extLst>
      <p:ext uri="{BB962C8B-B14F-4D97-AF65-F5344CB8AC3E}">
        <p14:creationId xmlns:p14="http://schemas.microsoft.com/office/powerpoint/2010/main" val="18245901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are some examples of academic misconduct? </a:t>
            </a:r>
          </a:p>
          <a:p>
            <a:r>
              <a:rPr lang="en-GB" dirty="0"/>
              <a:t>How can we avoid academic misconduct?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888105"/>
            <a:ext cx="2945728" cy="1622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9DE9-CCDE-6231-557C-639F750B8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49D73-5D1A-7636-7042-E58A963F8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47191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164444" y="871830"/>
            <a:ext cx="6836556" cy="4274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652" y="1970838"/>
            <a:ext cx="6243342" cy="2912678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We will look at:</a:t>
            </a:r>
            <a:endParaRPr lang="en-GB" sz="39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5252CD-B80A-1E41-C6D6-5487E306217A}"/>
              </a:ext>
            </a:extLst>
          </p:cNvPr>
          <p:cNvSpPr txBox="1"/>
          <p:nvPr/>
        </p:nvSpPr>
        <p:spPr>
          <a:xfrm>
            <a:off x="2051720" y="2708920"/>
            <a:ext cx="59064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Organising ideas (essay planning)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4086</TotalTime>
  <Words>1395</Words>
  <Application>Microsoft Office PowerPoint</Application>
  <PresentationFormat>On-screen Show (4:3)</PresentationFormat>
  <Paragraphs>187</Paragraphs>
  <Slides>40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-apple-system</vt:lpstr>
      <vt:lpstr>Myriad Pro</vt:lpstr>
      <vt:lpstr>Arial</vt:lpstr>
      <vt:lpstr>Calibri</vt:lpstr>
      <vt:lpstr>Comic Sans MS</vt:lpstr>
      <vt:lpstr>Rockwell Condensed</vt:lpstr>
      <vt:lpstr>Times New Roman</vt:lpstr>
      <vt:lpstr>20140311PresentationUWTSDTemplate</vt:lpstr>
      <vt:lpstr>1_20140311PresentationUWTSDTemplate</vt:lpstr>
      <vt:lpstr>Certificate of Higher Education – Skills for the Workplace Health and Social Care  Academic and Employability Skills (LCHS4001) Session 6: Academic Integrity Task 1: Using Feedback and Video Preparation</vt:lpstr>
      <vt:lpstr>Notices: English Language Support (Quay Place - weekdays)</vt:lpstr>
      <vt:lpstr>Notices: Library/Digital Skills Support</vt:lpstr>
      <vt:lpstr>In this session we will…</vt:lpstr>
      <vt:lpstr>PowerPoint Presentation</vt:lpstr>
      <vt:lpstr>What is Academic Misconduct?</vt:lpstr>
      <vt:lpstr>Examples of possible misunderstandings</vt:lpstr>
      <vt:lpstr>Academic Misconduct Policy</vt:lpstr>
      <vt:lpstr>Academic Misconduct Policy </vt:lpstr>
      <vt:lpstr>Plagiarism</vt:lpstr>
      <vt:lpstr>Plagiarism</vt:lpstr>
      <vt:lpstr>How to avoid plagiarism?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Turnitin</vt:lpstr>
      <vt:lpstr>Turnitin</vt:lpstr>
      <vt:lpstr>Can you explain what each of these students have done?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Choose activity and consider feedback</vt:lpstr>
      <vt:lpstr>Improving Your Work</vt:lpstr>
      <vt:lpstr>Make notes on what to say in video using What? So What? Now What? (Driscoll, 2007)</vt:lpstr>
      <vt:lpstr>Record video (3 mins) showing your face</vt:lpstr>
      <vt:lpstr>Prepare your Word document</vt:lpstr>
      <vt:lpstr>Change the access settings to your video: LCHS4001 Task 1 Video Access May24 CAN EDIT</vt:lpstr>
      <vt:lpstr>PowerPoint Presentation</vt:lpstr>
      <vt:lpstr>Catching up </vt:lpstr>
      <vt:lpstr>PowerPoint Presentation</vt:lpstr>
      <vt:lpstr>Reflective journal entry </vt:lpstr>
      <vt:lpstr>Summary</vt:lpstr>
      <vt:lpstr>References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Emily Taylor</cp:lastModifiedBy>
  <cp:revision>192</cp:revision>
  <dcterms:created xsi:type="dcterms:W3CDTF">2015-04-14T15:21:28Z</dcterms:created>
  <dcterms:modified xsi:type="dcterms:W3CDTF">2024-06-15T16:18:16Z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