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4" r:id="rId1"/>
  </p:sldMasterIdLst>
  <p:notesMasterIdLst>
    <p:notesMasterId r:id="rId14"/>
  </p:notesMasterIdLst>
  <p:handoutMasterIdLst>
    <p:handoutMasterId r:id="rId15"/>
  </p:handoutMasterIdLst>
  <p:sldIdLst>
    <p:sldId id="312" r:id="rId2"/>
    <p:sldId id="274" r:id="rId3"/>
    <p:sldId id="299" r:id="rId4"/>
    <p:sldId id="305" r:id="rId5"/>
    <p:sldId id="300" r:id="rId6"/>
    <p:sldId id="315" r:id="rId7"/>
    <p:sldId id="307" r:id="rId8"/>
    <p:sldId id="285" r:id="rId9"/>
    <p:sldId id="317" r:id="rId10"/>
    <p:sldId id="318" r:id="rId11"/>
    <p:sldId id="310" r:id="rId12"/>
    <p:sldId id="316" r:id="rId13"/>
  </p:sldIdLst>
  <p:sldSz cx="9906000" cy="6858000" type="A4"/>
  <p:notesSz cx="6858000" cy="952500"/>
  <p:defaultTextStyle>
    <a:defPPr>
      <a:defRPr lang="en-US"/>
    </a:defPPr>
    <a:lvl1pPr marL="0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1pPr>
    <a:lvl2pPr marL="383906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2pPr>
    <a:lvl3pPr marL="767813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3pPr>
    <a:lvl4pPr marL="1151720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4pPr>
    <a:lvl5pPr marL="1535625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5pPr>
    <a:lvl6pPr marL="1919532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6pPr>
    <a:lvl7pPr marL="2303438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7pPr>
    <a:lvl8pPr marL="2687344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8pPr>
    <a:lvl9pPr marL="3071251" algn="l" defTabSz="383906" rtl="0" eaLnBrk="1" latinLnBrk="0" hangingPunct="1">
      <a:defRPr sz="1512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12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864" autoAdjust="0"/>
    <p:restoredTop sz="68430"/>
  </p:normalViewPr>
  <p:slideViewPr>
    <p:cSldViewPr snapToGrid="0">
      <p:cViewPr>
        <p:scale>
          <a:sx n="61" d="100"/>
          <a:sy n="61" d="100"/>
        </p:scale>
        <p:origin x="408" y="264"/>
      </p:cViewPr>
      <p:guideLst>
        <p:guide orient="horz" pos="2160"/>
        <p:guide pos="3121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210" d="100"/>
          <a:sy n="210" d="100"/>
        </p:scale>
        <p:origin x="184" y="16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handoutMaster" Target="handoutMasters/handoutMaster1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2555426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6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2D5867-3427-DE4E-B17E-CF7187FCCB29}" type="datetimeFigureOut">
              <a:rPr lang="en-US" smtClean="0"/>
              <a:t>10/7/18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6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8BEE66-3738-6544-A113-74D8F7BE6B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765353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1pPr>
    <a:lvl2pPr marL="383906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2pPr>
    <a:lvl3pPr marL="767813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3pPr>
    <a:lvl4pPr marL="1151720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4pPr>
    <a:lvl5pPr marL="1535625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5pPr>
    <a:lvl6pPr marL="1919532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6pPr>
    <a:lvl7pPr marL="2303438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7pPr>
    <a:lvl8pPr marL="2687344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8pPr>
    <a:lvl9pPr marL="3071251" algn="l" defTabSz="767813" rtl="0" eaLnBrk="1" latinLnBrk="0" hangingPunct="1">
      <a:defRPr sz="1008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498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1468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152730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8493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323319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8058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305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2902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0043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1800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00150" y="1143000"/>
            <a:ext cx="4457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2620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9003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90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837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872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GkjjVfnGYI&amp;list=PLQqF8sn28L9yj34NpXK7Yffze7ZoXTiix&amp;index=2" TargetMode="External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hyperlink" Target="https://www.ncetm.org.uk/resources/43589" TargetMode="External"/><Relationship Id="rId5" Type="http://schemas.openxmlformats.org/officeDocument/2006/relationships/hyperlink" Target="https://vimeo.com/83485518" TargetMode="External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jpeg"/><Relationship Id="rId5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26371" y="1538733"/>
            <a:ext cx="7042547" cy="14160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56" dirty="0">
                <a:solidFill>
                  <a:schemeClr val="bg1"/>
                </a:solidFill>
              </a:rPr>
              <a:t>TAR-</a:t>
            </a:r>
            <a:r>
              <a:rPr lang="en-US" sz="3656" dirty="0" err="1">
                <a:solidFill>
                  <a:schemeClr val="bg1"/>
                </a:solidFill>
              </a:rPr>
              <a:t>Cynradd</a:t>
            </a:r>
            <a:endParaRPr lang="en-US" sz="3656" dirty="0">
              <a:solidFill>
                <a:schemeClr val="bg1"/>
              </a:solidFill>
            </a:endParaRPr>
          </a:p>
          <a:p>
            <a:pPr algn="ctr"/>
            <a:r>
              <a:rPr lang="en-GB" sz="3656" dirty="0" err="1">
                <a:solidFill>
                  <a:schemeClr val="bg1"/>
                </a:solidFill>
              </a:rPr>
              <a:t>Ymresymu</a:t>
            </a:r>
            <a:r>
              <a:rPr lang="en-GB" sz="3656" dirty="0">
                <a:solidFill>
                  <a:schemeClr val="bg1"/>
                </a:solidFill>
              </a:rPr>
              <a:t> </a:t>
            </a:r>
            <a:r>
              <a:rPr lang="en-GB" sz="3656" dirty="0" err="1">
                <a:solidFill>
                  <a:schemeClr val="bg1"/>
                </a:solidFill>
              </a:rPr>
              <a:t>Llusosol</a:t>
            </a:r>
            <a:endParaRPr lang="en-US" sz="3656" dirty="0">
              <a:solidFill>
                <a:schemeClr val="bg1"/>
              </a:solidFill>
            </a:endParaRPr>
          </a:p>
          <a:p>
            <a:pPr algn="ctr"/>
            <a:endParaRPr lang="en-US" sz="129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426371" y="4103339"/>
            <a:ext cx="7042547" cy="740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925" dirty="0">
                <a:solidFill>
                  <a:schemeClr val="bg1"/>
                </a:solidFill>
              </a:rPr>
              <a:t>08-10-2018</a:t>
            </a:r>
          </a:p>
          <a:p>
            <a:pPr algn="ctr"/>
            <a:endParaRPr lang="en-US" sz="129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85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upload.wikimedia.org/wikipedia/commons/thumb/4/49/Multiplication_Sign.svg/175px-Multiplication_Sign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0898" y="2350434"/>
            <a:ext cx="1278795" cy="1278795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4070896" y="1563333"/>
            <a:ext cx="1179102" cy="711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22" dirty="0"/>
              <a:t>3 x 5</a:t>
            </a:r>
          </a:p>
        </p:txBody>
      </p:sp>
      <p:sp>
        <p:nvSpPr>
          <p:cNvPr id="5" name="Rectangle 4"/>
          <p:cNvSpPr/>
          <p:nvPr/>
        </p:nvSpPr>
        <p:spPr>
          <a:xfrm>
            <a:off x="2728213" y="3830641"/>
            <a:ext cx="4099305" cy="14158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y-GB" sz="1462" dirty="0">
                <a:latin typeface="Corbel" panose="020B0503020204020204" pitchFamily="34" charset="0"/>
              </a:rPr>
              <a:t>Yn swyddogol, ystyr 3 x 5 yw 3 wedi’i gymryd 5 gwaith (3 + 3 + 3 + 3 + 3 )</a:t>
            </a:r>
          </a:p>
          <a:p>
            <a:endParaRPr lang="cy-GB" sz="1462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y-GB" sz="1462" dirty="0">
                <a:latin typeface="Corbel" panose="020B0503020204020204" pitchFamily="34" charset="0"/>
              </a:rPr>
              <a:t>Ond mae llawer o bobl yn ei ‘ddarllen’ yn 3 set o 5 (5 + 5 + 5)</a:t>
            </a:r>
          </a:p>
          <a:p>
            <a:endParaRPr lang="en-GB" sz="129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802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latin typeface="Corbel" panose="020B0503020204020204" pitchFamily="34" charset="0"/>
              </a:rPr>
              <a:t>Prosesau mewn Dealltwriaeth Luosogol</a:t>
            </a:r>
            <a:br>
              <a:rPr lang="cy-GB" dirty="0">
                <a:latin typeface="Corbel" panose="020B0503020204020204" pitchFamily="34" charset="0"/>
              </a:rPr>
            </a:br>
            <a:r>
              <a:rPr lang="cy-GB" sz="1219" dirty="0">
                <a:latin typeface="Corbel" panose="020B0503020204020204" pitchFamily="34" charset="0"/>
              </a:rPr>
              <a:t>(</a:t>
            </a:r>
            <a:r>
              <a:rPr lang="cy-GB" sz="1462" dirty="0">
                <a:latin typeface="Corbel" panose="020B0503020204020204" pitchFamily="34" charset="0"/>
              </a:rPr>
              <a:t>heb ddilyniant o reidrwydd)</a:t>
            </a:r>
            <a:endParaRPr lang="cy-GB" dirty="0">
              <a:latin typeface="Corbel" panose="020B05030202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2754" y="2713913"/>
            <a:ext cx="6105153" cy="2804636"/>
          </a:xfrm>
        </p:spPr>
        <p:txBody>
          <a:bodyPr vert="horz" lIns="55721" tIns="27861" rIns="55721" bIns="27861" rtlCol="0" anchor="t">
            <a:normAutofit fontScale="77500" lnSpcReduction="20000"/>
          </a:bodyPr>
          <a:lstStyle/>
          <a:p>
            <a:r>
              <a:rPr lang="cy-GB" dirty="0">
                <a:latin typeface="Corbel" panose="020B0503020204020204" pitchFamily="34" charset="0"/>
              </a:rPr>
              <a:t>Cyfrif mewn camau nad ydynt yn 1</a:t>
            </a:r>
          </a:p>
          <a:p>
            <a:r>
              <a:rPr lang="cy-GB" dirty="0">
                <a:latin typeface="Corbel" panose="020B0503020204020204" pitchFamily="34" charset="0"/>
              </a:rPr>
              <a:t>Dyblu, treblu ac ati </a:t>
            </a:r>
          </a:p>
          <a:p>
            <a:r>
              <a:rPr lang="cy-GB" dirty="0">
                <a:latin typeface="Corbel" panose="020B0503020204020204" pitchFamily="34" charset="0"/>
              </a:rPr>
              <a:t>Un –i –sawl cyfatebiaeth (e.e. 4 car, pedair olwyn gan bob car)</a:t>
            </a:r>
          </a:p>
          <a:p>
            <a:r>
              <a:rPr lang="cy-GB" dirty="0">
                <a:solidFill>
                  <a:schemeClr val="accent1"/>
                </a:solidFill>
                <a:latin typeface="Corbel" panose="020B0503020204020204" pitchFamily="34" charset="0"/>
              </a:rPr>
              <a:t>Ychwanegu Dro ar ôl Tro (4 + 4 + 4 + 4 + 4 = 4 x5) </a:t>
            </a:r>
          </a:p>
          <a:p>
            <a:r>
              <a:rPr lang="cy-GB" dirty="0">
                <a:solidFill>
                  <a:schemeClr val="accent1"/>
                </a:solidFill>
                <a:latin typeface="Corbel" panose="020B0503020204020204" pitchFamily="34" charset="0"/>
              </a:rPr>
              <a:t>deall y ddeddf gymudol – araeau </a:t>
            </a:r>
          </a:p>
          <a:p>
            <a:r>
              <a:rPr lang="cy-GB" dirty="0">
                <a:solidFill>
                  <a:schemeClr val="accent1"/>
                </a:solidFill>
                <a:latin typeface="Corbel" panose="020B0503020204020204" pitchFamily="34" charset="0"/>
              </a:rPr>
              <a:t>Bod yn hyblyg wrth ddehongli’r arwydd x (mae deall y ddeddf gymudol o gymorth yn hyn o beth)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72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895324" y="1576850"/>
            <a:ext cx="3714750" cy="8863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90" dirty="0">
                <a:hlinkClick r:id="rId3"/>
              </a:rPr>
              <a:t>http://www.youtube.com/watch?v=VGkjjVfnGYI&amp;list=PLQqF8sn28L9yj34NpXK7Yffze7ZoXTiix&amp;index=2</a:t>
            </a:r>
            <a:endParaRPr lang="en-GB" sz="1290" dirty="0"/>
          </a:p>
          <a:p>
            <a:endParaRPr lang="en-GB" sz="1290" dirty="0"/>
          </a:p>
          <a:p>
            <a:endParaRPr lang="en-GB" sz="129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673" y="2234236"/>
            <a:ext cx="4721796" cy="2250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2256940" y="2644050"/>
            <a:ext cx="3912497" cy="11423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1706" dirty="0">
                <a:solidFill>
                  <a:schemeClr val="bg1"/>
                </a:solidFill>
              </a:rPr>
              <a:t>Lluosi (Deddf Gymudol)</a:t>
            </a:r>
          </a:p>
          <a:p>
            <a:pPr algn="ctr"/>
            <a:r>
              <a:rPr lang="cy-GB" sz="1706" dirty="0">
                <a:solidFill>
                  <a:schemeClr val="bg1"/>
                </a:solidFill>
              </a:rPr>
              <a:t>Wrth wylio’r clip fideo sylwch ar y defnydd mae’r athro yn gwneud o’r bedair elfen...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610073" y="3897841"/>
            <a:ext cx="2819460" cy="28491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8607" indent="-278607" defTabSz="557213">
              <a:spcBef>
                <a:spcPts val="183"/>
              </a:spcBef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y-GB" sz="1706" dirty="0"/>
              <a:t>Trin deunyddiau diriaethol</a:t>
            </a:r>
          </a:p>
          <a:p>
            <a:pPr marL="278607" indent="-278607" defTabSz="557213">
              <a:spcBef>
                <a:spcPts val="183"/>
              </a:spcBef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y-GB" sz="1706" dirty="0"/>
              <a:t>Trin symbolau</a:t>
            </a:r>
          </a:p>
          <a:p>
            <a:pPr marL="278607" indent="-278607" defTabSz="557213">
              <a:spcBef>
                <a:spcPts val="183"/>
              </a:spcBef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y-GB" sz="1706" dirty="0"/>
              <a:t>Defnyddio iaith</a:t>
            </a:r>
          </a:p>
          <a:p>
            <a:pPr marL="278607" indent="-278607" defTabSz="557213">
              <a:spcBef>
                <a:spcPts val="183"/>
              </a:spcBef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y-GB" sz="1706" dirty="0"/>
              <a:t>Lluniau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9190" y="1716955"/>
            <a:ext cx="1713701" cy="1182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625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7819" y="1339455"/>
            <a:ext cx="6105153" cy="1067990"/>
          </a:xfrm>
        </p:spPr>
        <p:txBody>
          <a:bodyPr/>
          <a:lstStyle/>
          <a:p>
            <a:r>
              <a:rPr lang="cy-GB" dirty="0"/>
              <a:t>Yr Arae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751101" y="2080310"/>
            <a:ext cx="5064733" cy="290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90" dirty="0"/>
          </a:p>
        </p:txBody>
      </p:sp>
      <p:sp>
        <p:nvSpPr>
          <p:cNvPr id="19" name="TextBox 18"/>
          <p:cNvSpPr txBox="1"/>
          <p:nvPr/>
        </p:nvSpPr>
        <p:spPr>
          <a:xfrm>
            <a:off x="2069705" y="2245454"/>
            <a:ext cx="2780358" cy="28900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950" dirty="0"/>
              <a:t>Yn yr arae hon gwelir gwahanol ffeithiau adio, tynnu, lluosi a rhannu</a:t>
            </a:r>
          </a:p>
          <a:p>
            <a:pPr algn="ctr"/>
            <a:endParaRPr lang="cy-GB" sz="1950" dirty="0"/>
          </a:p>
          <a:p>
            <a:pPr algn="ctr"/>
            <a:r>
              <a:rPr lang="cy-GB" sz="1950" dirty="0"/>
              <a:t>Ysgrifennwch y ffeithiau adio, tynnu, lluosi a rhannu cysylltiedig ar gyfer yr arae hon.</a:t>
            </a:r>
          </a:p>
          <a:p>
            <a:endParaRPr lang="en-GB" sz="1290" dirty="0"/>
          </a:p>
          <a:p>
            <a:endParaRPr lang="en-GB" sz="1290" dirty="0"/>
          </a:p>
        </p:txBody>
      </p:sp>
      <p:grpSp>
        <p:nvGrpSpPr>
          <p:cNvPr id="4" name="Group 30"/>
          <p:cNvGrpSpPr/>
          <p:nvPr/>
        </p:nvGrpSpPr>
        <p:grpSpPr>
          <a:xfrm>
            <a:off x="5145899" y="2437305"/>
            <a:ext cx="2394591" cy="2569126"/>
            <a:chOff x="6412544" y="1801599"/>
            <a:chExt cx="3929585" cy="4216002"/>
          </a:xfrm>
        </p:grpSpPr>
        <p:grpSp>
          <p:nvGrpSpPr>
            <p:cNvPr id="5" name="Group 28"/>
            <p:cNvGrpSpPr/>
            <p:nvPr/>
          </p:nvGrpSpPr>
          <p:grpSpPr>
            <a:xfrm>
              <a:off x="6412544" y="1801599"/>
              <a:ext cx="3929585" cy="4216002"/>
              <a:chOff x="6412544" y="1270398"/>
              <a:chExt cx="3929585" cy="4216002"/>
            </a:xfrm>
          </p:grpSpPr>
          <p:sp>
            <p:nvSpPr>
              <p:cNvPr id="16" name="Oval 15"/>
              <p:cNvSpPr/>
              <p:nvPr/>
            </p:nvSpPr>
            <p:spPr>
              <a:xfrm>
                <a:off x="6412544" y="4627085"/>
                <a:ext cx="1024569" cy="859315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290"/>
              </a:p>
            </p:txBody>
          </p:sp>
          <p:pic>
            <p:nvPicPr>
              <p:cNvPr id="8197" name="Picture 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258941" y="3480524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8202" name="Picture 10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16125" y="4608513"/>
                <a:ext cx="104933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8203" name="Picture 11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258941" y="4608512"/>
                <a:ext cx="104933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3" name="Picture 2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34544" y="3480525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4" name="Picture 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12544" y="3528985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5" name="Oval 44"/>
              <p:cNvSpPr/>
              <p:nvPr/>
            </p:nvSpPr>
            <p:spPr>
              <a:xfrm>
                <a:off x="7843666" y="2336204"/>
                <a:ext cx="1024569" cy="859315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290"/>
              </a:p>
            </p:txBody>
          </p:sp>
          <p:pic>
            <p:nvPicPr>
              <p:cNvPr id="46" name="Picture 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276781" y="2307242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8" name="Picture 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878265" y="1274093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9" name="Picture 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30963" y="2374449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0" name="Picture 8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299141" y="1270398"/>
                <a:ext cx="1042988" cy="8778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30" name="Oval 29"/>
            <p:cNvSpPr/>
            <p:nvPr/>
          </p:nvSpPr>
          <p:spPr>
            <a:xfrm>
              <a:off x="6430963" y="1825531"/>
              <a:ext cx="1105741" cy="9303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290"/>
            </a:p>
          </p:txBody>
        </p:sp>
      </p:grpSp>
    </p:spTree>
    <p:extLst>
      <p:ext uri="{BB962C8B-B14F-4D97-AF65-F5344CB8AC3E}">
        <p14:creationId xmlns:p14="http://schemas.microsoft.com/office/powerpoint/2010/main" val="2804357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://1.bp.blogspot.com/_4oeBlJMISSQ/TE-VAtRN8VI/AAAAAAAAF3o/5iWTxCnWG5k/s400/120px-Division_Sign(a)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72881" y="1339453"/>
            <a:ext cx="1342209" cy="1316396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297712" y="2655849"/>
            <a:ext cx="9608288" cy="337175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y-GB" sz="2800" dirty="0">
                <a:latin typeface="Corbel" panose="020B0503020204020204" pitchFamily="34" charset="0"/>
              </a:rPr>
              <a:t>Gall yr arwydd hwn olygu naill ai ‘wedi’u grwpio’ ( e.e. 12 ÷ 3, 12 wedi’u grwpio’n 3s/sawl 3 mewn 12) – </a:t>
            </a:r>
            <a:r>
              <a:rPr lang="cy-GB" sz="2800" b="1" dirty="0" err="1">
                <a:latin typeface="Corbel" panose="020B0503020204020204" pitchFamily="34" charset="0"/>
              </a:rPr>
              <a:t>grwpiol</a:t>
            </a:r>
            <a:r>
              <a:rPr lang="cy-GB" sz="2800" dirty="0">
                <a:latin typeface="Corbel" panose="020B0503020204020204" pitchFamily="34" charset="0"/>
              </a:rPr>
              <a:t> (</a:t>
            </a:r>
            <a:r>
              <a:rPr lang="cy-GB" sz="2800" b="1" dirty="0" err="1">
                <a:latin typeface="Corbel" panose="020B0503020204020204" pitchFamily="34" charset="0"/>
              </a:rPr>
              <a:t>quotitive</a:t>
            </a:r>
            <a:r>
              <a:rPr lang="cy-GB" sz="2800" b="1" dirty="0">
                <a:latin typeface="Corbel" panose="020B0503020204020204" pitchFamily="34" charset="0"/>
              </a:rPr>
              <a:t>)</a:t>
            </a:r>
          </a:p>
          <a:p>
            <a:pPr>
              <a:buFont typeface="Arial" pitchFamily="34" charset="0"/>
              <a:buChar char="•"/>
            </a:pPr>
            <a:endParaRPr lang="cy-GB" sz="2800" b="1" dirty="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y-GB" sz="2800" dirty="0">
                <a:latin typeface="Corbel" panose="020B0503020204020204" pitchFamily="34" charset="0"/>
              </a:rPr>
              <a:t>Neu gallai olygu ‘wedi’i rannu i mewn’ (e.e. 12 ÷ 3,  12 peth wedi’u rhannu’n 3 grŵp) – </a:t>
            </a:r>
            <a:r>
              <a:rPr lang="cy-GB" sz="2800" b="1" dirty="0">
                <a:latin typeface="Corbel" panose="020B0503020204020204" pitchFamily="34" charset="0"/>
              </a:rPr>
              <a:t>rhannol (</a:t>
            </a:r>
            <a:r>
              <a:rPr lang="cy-GB" sz="2800" b="1" dirty="0" err="1">
                <a:latin typeface="Corbel" panose="020B0503020204020204" pitchFamily="34" charset="0"/>
              </a:rPr>
              <a:t>partitive</a:t>
            </a:r>
            <a:r>
              <a:rPr lang="cy-GB" sz="1706" b="1" dirty="0">
                <a:latin typeface="Corbel" panose="020B0503020204020204" pitchFamily="34" charset="0"/>
              </a:rPr>
              <a:t>)</a:t>
            </a:r>
          </a:p>
          <a:p>
            <a:pPr>
              <a:buFont typeface="Arial" pitchFamily="34" charset="0"/>
              <a:buChar char="•"/>
            </a:pPr>
            <a:endParaRPr lang="cy-GB" sz="1462" b="1" dirty="0">
              <a:latin typeface="Corbel" panose="020B0503020204020204" pitchFamily="34" charset="0"/>
            </a:endParaRPr>
          </a:p>
          <a:p>
            <a:pPr algn="ctr"/>
            <a:r>
              <a:rPr lang="en-US" sz="1462" dirty="0">
                <a:hlinkClick r:id="rId4" tooltip="https://www.ncetm.org.uk/resources/43589&#10;Ctrl+Click or tap to follow the link"/>
              </a:rPr>
              <a:t>https://www.ncetm.org.uk/resources/43589</a:t>
            </a:r>
            <a:endParaRPr lang="cy-GB" sz="1462" dirty="0"/>
          </a:p>
          <a:p>
            <a:pPr algn="ctr"/>
            <a:r>
              <a:rPr lang="en-US" sz="1462" dirty="0">
                <a:latin typeface="Calibri"/>
                <a:cs typeface="Calibri"/>
                <a:hlinkClick r:id="rId5"/>
              </a:rPr>
              <a:t>https://vimeo.com/83485518</a:t>
            </a:r>
            <a:endParaRPr lang="en-US" sz="1462" dirty="0">
              <a:latin typeface="Calibri"/>
              <a:cs typeface="Calibri"/>
            </a:endParaRPr>
          </a:p>
          <a:p>
            <a:pPr algn="ctr"/>
            <a:endParaRPr lang="en-US" sz="1462" dirty="0">
              <a:latin typeface="Calibri"/>
              <a:cs typeface="Calibri"/>
            </a:endParaRPr>
          </a:p>
          <a:p>
            <a:endParaRPr lang="cy-GB" sz="1462" b="1" dirty="0"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2402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890" y="552644"/>
            <a:ext cx="6105153" cy="749171"/>
          </a:xfrm>
        </p:spPr>
        <p:txBody>
          <a:bodyPr>
            <a:normAutofit/>
          </a:bodyPr>
          <a:lstStyle/>
          <a:p>
            <a:r>
              <a:rPr lang="cy-GB" dirty="0"/>
              <a:t>Deall Rhannu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9890" y="1301816"/>
            <a:ext cx="8674352" cy="5311636"/>
          </a:xfrm>
        </p:spPr>
        <p:txBody>
          <a:bodyPr>
            <a:normAutofit fontScale="85000" lnSpcReduction="20000"/>
          </a:bodyPr>
          <a:lstStyle/>
          <a:p>
            <a:pPr>
              <a:spcAft>
                <a:spcPts val="731"/>
              </a:spcAft>
            </a:pPr>
            <a:r>
              <a:rPr lang="cy-GB" sz="2681" dirty="0"/>
              <a:t>Daw plant ar draws syniad rhannu (cyn gwybod mai rhannu mathemategol yw) yn ifanc.  Gall plant oedran meithrin rannu gwrthrychau diriaethol.</a:t>
            </a:r>
          </a:p>
          <a:p>
            <a:pPr>
              <a:spcAft>
                <a:spcPts val="731"/>
              </a:spcAft>
            </a:pPr>
            <a:r>
              <a:rPr lang="cy-GB" sz="2681" dirty="0"/>
              <a:t>Gall plant hefyd grwpio gwrthrychau diriaethol yn y blynyddoedd cynnar.</a:t>
            </a:r>
          </a:p>
          <a:p>
            <a:pPr>
              <a:spcAft>
                <a:spcPts val="731"/>
              </a:spcAft>
            </a:pPr>
            <a:r>
              <a:rPr lang="cy-GB" sz="2681" dirty="0"/>
              <a:t>Mae </a:t>
            </a:r>
            <a:r>
              <a:rPr lang="cy-GB" sz="2681" i="1" dirty="0"/>
              <a:t>gweithred</a:t>
            </a:r>
            <a:r>
              <a:rPr lang="cy-GB" sz="2681" dirty="0"/>
              <a:t> rhannu yn wahanol i </a:t>
            </a:r>
            <a:r>
              <a:rPr lang="cy-GB" sz="2681" i="1" dirty="0"/>
              <a:t>broses</a:t>
            </a:r>
            <a:r>
              <a:rPr lang="cy-GB" sz="2681" dirty="0"/>
              <a:t> rhannu; mae symud grwpiau cyfartal o set o wrthrychau yn ymwneud yn fwy uniongyrchol â thynnu dro ar ôl tro (grwpio) (</a:t>
            </a:r>
            <a:r>
              <a:rPr lang="cy-GB" sz="2681" dirty="0" err="1"/>
              <a:t>Nunes</a:t>
            </a:r>
            <a:r>
              <a:rPr lang="cy-GB" sz="2681" dirty="0"/>
              <a:t> a Bryant, 1996). Mae grwpio hefyd yn atgyfnerthu mai rhannu yw gwrthwyneb lluosi.</a:t>
            </a:r>
          </a:p>
          <a:p>
            <a:pPr>
              <a:spcAft>
                <a:spcPts val="731"/>
              </a:spcAft>
            </a:pPr>
            <a:r>
              <a:rPr lang="cy-GB" sz="2681" dirty="0"/>
              <a:t>Ar ddiwedd y blynyddoedd cynnar mae angen i blant fod yn gyfarwydd â rhannu a grwpiau yn fodelau ar gyfer rhannu ac mae angen iddynt fod yn hyblyg wrth ddehongli problemau rhannu.</a:t>
            </a:r>
          </a:p>
          <a:p>
            <a:pPr>
              <a:spcAft>
                <a:spcPts val="731"/>
              </a:spcAft>
            </a:pPr>
            <a:r>
              <a:rPr lang="cy-GB" sz="2681" b="1" dirty="0"/>
              <a:t>Nid yw rhannu’n gymudol</a:t>
            </a:r>
            <a:r>
              <a:rPr lang="cy-GB" sz="2681" dirty="0"/>
              <a:t>: nid yw 16÷4 yr un peth â 4 ÷ 16</a:t>
            </a:r>
          </a:p>
          <a:p>
            <a:pPr>
              <a:spcAft>
                <a:spcPts val="731"/>
              </a:spcAft>
            </a:pPr>
            <a:r>
              <a:rPr lang="cy-GB" sz="2681" dirty="0"/>
              <a:t>Mae angen cysylltu syniad rhannu yn eglur â ffracsiynau; un cyfan wedi’i rannu’n ddau grŵp cyfartal yw ½</a:t>
            </a:r>
          </a:p>
          <a:p>
            <a:pPr>
              <a:spcAft>
                <a:spcPts val="731"/>
              </a:spcAft>
            </a:pPr>
            <a:endParaRPr lang="en-GB" dirty="0">
              <a:latin typeface="Comic Sans MS" pitchFamily="66" charset="0"/>
            </a:endParaRPr>
          </a:p>
          <a:p>
            <a:pPr>
              <a:spcAft>
                <a:spcPts val="731"/>
              </a:spcAft>
            </a:pPr>
            <a:endParaRPr lang="en-GB" dirty="0">
              <a:latin typeface="Corbel" panose="020B0503020204020204" pitchFamily="34" charset="0"/>
            </a:endParaRPr>
          </a:p>
          <a:p>
            <a:pPr>
              <a:spcAft>
                <a:spcPts val="731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107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edu-rw\AppData\Local\Temp\WIN_20140917_135555-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219" y="599391"/>
            <a:ext cx="8952614" cy="511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136098" y="5878234"/>
            <a:ext cx="7433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Cysylltu iaith a mathemateg at ddibenion deall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33105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xmlns="" id="{449718D2-A658-406B-AD32-35D8C43D90AA}"/>
              </a:ext>
            </a:extLst>
          </p:cNvPr>
          <p:cNvSpPr txBox="1">
            <a:spLocks/>
          </p:cNvSpPr>
          <p:nvPr/>
        </p:nvSpPr>
        <p:spPr>
          <a:xfrm>
            <a:off x="718681" y="605023"/>
            <a:ext cx="6407944" cy="8077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3600" dirty="0"/>
              <a:t>Archwilio…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xmlns="" id="{2A807F78-C68C-4BDA-A348-641FB812B1F0}"/>
              </a:ext>
            </a:extLst>
          </p:cNvPr>
          <p:cNvSpPr txBox="1">
            <a:spLocks/>
          </p:cNvSpPr>
          <p:nvPr/>
        </p:nvSpPr>
        <p:spPr>
          <a:xfrm>
            <a:off x="718681" y="1412789"/>
            <a:ext cx="5002678" cy="3690754"/>
          </a:xfrm>
          <a:prstGeom prst="rect">
            <a:avLst/>
          </a:prstGeom>
        </p:spPr>
        <p:txBody>
          <a:bodyPr vert="horz" lIns="55721" tIns="27861" rIns="55721" bIns="27861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200" dirty="0"/>
              <a:t>Edrychwch ar y tasgau lluosi a rhannu a roddwyd. </a:t>
            </a:r>
            <a:r>
              <a:rPr lang="cy-GB" sz="3200" dirty="0">
                <a:cs typeface="Calibri"/>
              </a:rPr>
              <a:t> </a:t>
            </a:r>
          </a:p>
          <a:p>
            <a:pPr marL="0" indent="0">
              <a:buNone/>
            </a:pPr>
            <a:r>
              <a:rPr lang="cy-GB" sz="3200" dirty="0"/>
              <a:t>Byddwch yn barod i grynhoi cynnwys y dasg yr ydych chi'n edrych</a:t>
            </a:r>
            <a:r>
              <a:rPr lang="cy-GB" sz="3200" dirty="0">
                <a:cs typeface="Calibri"/>
              </a:rPr>
              <a:t> arni. 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0CD8EBDB-2DF3-4E73-98A8-E24AD11802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1520" y="1412788"/>
            <a:ext cx="2373127" cy="3286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169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1012430" y="1910550"/>
            <a:ext cx="6638672" cy="3205566"/>
          </a:xfrm>
          <a:prstGeom prst="rect">
            <a:avLst/>
          </a:prstGeom>
        </p:spPr>
        <p:txBody>
          <a:bodyPr vert="horz" lIns="55721" tIns="27861" rIns="55721" bIns="27861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462"/>
              <a:t>              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325318" y="2297162"/>
            <a:ext cx="5310931" cy="2775422"/>
          </a:xfrm>
          <a:prstGeom prst="rect">
            <a:avLst/>
          </a:prstGeom>
        </p:spPr>
        <p:txBody>
          <a:bodyPr vert="horz" lIns="55721" tIns="27861" rIns="55721" bIns="27861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462"/>
              <a:t>              </a:t>
            </a:r>
          </a:p>
        </p:txBody>
      </p:sp>
      <p:sp>
        <p:nvSpPr>
          <p:cNvPr id="4" name="TextBox 4"/>
          <p:cNvSpPr txBox="1">
            <a:spLocks noChangeArrowheads="1"/>
          </p:cNvSpPr>
          <p:nvPr/>
        </p:nvSpPr>
        <p:spPr bwMode="auto">
          <a:xfrm>
            <a:off x="2444710" y="2458207"/>
            <a:ext cx="1871885" cy="4893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90" dirty="0">
                <a:latin typeface="Comic Sans MS" pitchFamily="66" charset="0"/>
              </a:rPr>
              <a:t>ADIO (+ )</a:t>
            </a:r>
          </a:p>
          <a:p>
            <a:endParaRPr lang="en-GB" sz="1290" dirty="0">
              <a:latin typeface="Comic Sans MS" pitchFamily="66" charset="0"/>
            </a:endParaRP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5759965" y="2463555"/>
            <a:ext cx="2350740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90" dirty="0">
                <a:latin typeface="Comic Sans MS" pitchFamily="66" charset="0"/>
              </a:rPr>
              <a:t>TYNNU (-)</a:t>
            </a:r>
          </a:p>
        </p:txBody>
      </p:sp>
      <p:sp>
        <p:nvSpPr>
          <p:cNvPr id="6" name="Down Arrow 5"/>
          <p:cNvSpPr/>
          <p:nvPr/>
        </p:nvSpPr>
        <p:spPr>
          <a:xfrm>
            <a:off x="2966667" y="2762353"/>
            <a:ext cx="87064" cy="15236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290"/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319753" y="4327536"/>
            <a:ext cx="1654225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90" dirty="0">
                <a:latin typeface="Comic Sans MS" pitchFamily="66" charset="0"/>
              </a:rPr>
              <a:t>LLUOSI (x)</a:t>
            </a:r>
          </a:p>
        </p:txBody>
      </p:sp>
      <p:sp>
        <p:nvSpPr>
          <p:cNvPr id="8" name="Down Arrow 7"/>
          <p:cNvSpPr/>
          <p:nvPr/>
        </p:nvSpPr>
        <p:spPr>
          <a:xfrm>
            <a:off x="6419569" y="2751937"/>
            <a:ext cx="87064" cy="156716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290"/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5951873" y="4479002"/>
            <a:ext cx="1828353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90" dirty="0">
                <a:latin typeface="Comic Sans MS" pitchFamily="66" charset="0"/>
              </a:rPr>
              <a:t>RHANNU (÷)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159755" y="3378742"/>
            <a:ext cx="957709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1290" dirty="0">
                <a:latin typeface="Calibri" pitchFamily="34" charset="0"/>
              </a:rPr>
              <a:t>ail-wneud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6664823" y="3350394"/>
            <a:ext cx="957709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1290" dirty="0">
                <a:latin typeface="Calibri" pitchFamily="34" charset="0"/>
              </a:rPr>
              <a:t>ail-wneud</a:t>
            </a:r>
          </a:p>
        </p:txBody>
      </p:sp>
      <p:sp>
        <p:nvSpPr>
          <p:cNvPr id="12" name="Left-Right Arrow 11"/>
          <p:cNvSpPr/>
          <p:nvPr/>
        </p:nvSpPr>
        <p:spPr>
          <a:xfrm>
            <a:off x="4123061" y="2539467"/>
            <a:ext cx="1218903" cy="435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290"/>
          </a:p>
        </p:txBody>
      </p:sp>
      <p:sp>
        <p:nvSpPr>
          <p:cNvPr id="13" name="Left-Right Arrow 12"/>
          <p:cNvSpPr/>
          <p:nvPr/>
        </p:nvSpPr>
        <p:spPr>
          <a:xfrm>
            <a:off x="4123059" y="4548168"/>
            <a:ext cx="1305967" cy="435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1290"/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4457489" y="2630347"/>
            <a:ext cx="914177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1290" dirty="0">
                <a:latin typeface="Calibri" pitchFamily="34" charset="0"/>
              </a:rPr>
              <a:t>gwrthdro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4505838" y="4701382"/>
            <a:ext cx="914177" cy="2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1290" dirty="0">
                <a:latin typeface="Calibri" pitchFamily="34" charset="0"/>
              </a:rPr>
              <a:t>gwrthdro</a:t>
            </a: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561" y="2963566"/>
            <a:ext cx="1322412" cy="1322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itle 1"/>
          <p:cNvSpPr txBox="1">
            <a:spLocks/>
          </p:cNvSpPr>
          <p:nvPr/>
        </p:nvSpPr>
        <p:spPr>
          <a:xfrm>
            <a:off x="1012429" y="303463"/>
            <a:ext cx="7804296" cy="1607087"/>
          </a:xfrm>
          <a:prstGeom prst="rect">
            <a:avLst/>
          </a:prstGeom>
          <a:effectLst/>
        </p:spPr>
        <p:txBody>
          <a:bodyPr vert="horz" lIns="55721" tIns="27861" rIns="55721" bIns="27861" rtlCol="0"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cy-GB" sz="3600" dirty="0"/>
              <a:t>Y berthynas rhwng gweithrediadau...</a:t>
            </a:r>
          </a:p>
        </p:txBody>
      </p:sp>
    </p:spTree>
    <p:extLst>
      <p:ext uri="{BB962C8B-B14F-4D97-AF65-F5344CB8AC3E}">
        <p14:creationId xmlns:p14="http://schemas.microsoft.com/office/powerpoint/2010/main" val="479386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934585" y="1058071"/>
            <a:ext cx="6567376" cy="30924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Haylock, D. a Cockburn, A. (2017) </a:t>
            </a:r>
            <a:r>
              <a:rPr lang="en-GB" i="1" dirty="0"/>
              <a:t>Understanding Mathematics for Young Children. </a:t>
            </a:r>
            <a:r>
              <a:rPr lang="en-GB" dirty="0"/>
              <a:t>5ed arg. </a:t>
            </a:r>
            <a:r>
              <a:rPr lang="en-GB" dirty="0" err="1"/>
              <a:t>Llundain</a:t>
            </a:r>
            <a:r>
              <a:rPr lang="en-GB" dirty="0"/>
              <a:t>:</a:t>
            </a:r>
            <a:r>
              <a:rPr lang="en-GB" i="1" dirty="0"/>
              <a:t> </a:t>
            </a:r>
            <a:r>
              <a:rPr lang="en-GB" dirty="0"/>
              <a:t>SAGE.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Haylock, D. a Manning, R. (2014) </a:t>
            </a:r>
            <a:r>
              <a:rPr lang="en-GB" i="1" dirty="0"/>
              <a:t>Mathematics Explained for Primary Teachers. </a:t>
            </a:r>
            <a:r>
              <a:rPr lang="en-GB" dirty="0"/>
              <a:t>5ed arg. </a:t>
            </a:r>
            <a:r>
              <a:rPr lang="en-GB" dirty="0" err="1"/>
              <a:t>Llundain</a:t>
            </a:r>
            <a:r>
              <a:rPr lang="en-GB" dirty="0"/>
              <a:t>: SAGE.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Askew, M.</a:t>
            </a:r>
            <a:r>
              <a:rPr lang="en-GB" i="1" dirty="0"/>
              <a:t> </a:t>
            </a:r>
            <a:r>
              <a:rPr lang="en-GB" dirty="0"/>
              <a:t>(2016) </a:t>
            </a:r>
            <a:r>
              <a:rPr lang="en-GB" i="1" dirty="0"/>
              <a:t>A Practical guide to transforming primary mathematics: activities and tasks that really work. </a:t>
            </a:r>
            <a:r>
              <a:rPr lang="en-GB" dirty="0"/>
              <a:t>London Routledge.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70151">
            <a:off x="655981" y="3100198"/>
            <a:ext cx="1308809" cy="1406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182387" y="211266"/>
            <a:ext cx="3942506" cy="429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194" dirty="0"/>
              <a:t>Astudio Pellach…</a:t>
            </a:r>
          </a:p>
        </p:txBody>
      </p:sp>
      <p:pic>
        <p:nvPicPr>
          <p:cNvPr id="7" name="Picture 6" descr="mage result for Haylock and cockburn 5th ed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96842">
            <a:off x="626536" y="1053291"/>
            <a:ext cx="1168703" cy="147245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142998">
            <a:off x="1016530" y="4893743"/>
            <a:ext cx="1105304" cy="1561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340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701750" y="665493"/>
            <a:ext cx="6105153" cy="74289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yr</a:t>
            </a:r>
            <a:r>
              <a:rPr lang="en-GB" sz="3600" dirty="0"/>
              <a:t> </a:t>
            </a:r>
            <a:r>
              <a:rPr lang="en-GB" sz="3600" dirty="0" err="1"/>
              <a:t>ysgol</a:t>
            </a:r>
            <a:r>
              <a:rPr lang="en-GB" sz="3600" dirty="0"/>
              <a:t>…</a:t>
            </a:r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701750" y="1621038"/>
            <a:ext cx="8825022" cy="225584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dirty="0" err="1"/>
              <a:t>Os</a:t>
            </a:r>
            <a:r>
              <a:rPr lang="en-GB" sz="3200" dirty="0"/>
              <a:t> </a:t>
            </a:r>
            <a:r>
              <a:rPr lang="en-GB" sz="3200" dirty="0" err="1"/>
              <a:t>byddwch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arsylwi</a:t>
            </a:r>
            <a:r>
              <a:rPr lang="en-GB" sz="3200" dirty="0"/>
              <a:t> </a:t>
            </a:r>
            <a:r>
              <a:rPr lang="en-GB" sz="3200" dirty="0" err="1"/>
              <a:t>gwersi</a:t>
            </a:r>
            <a:r>
              <a:rPr lang="en-GB" sz="3200" dirty="0"/>
              <a:t> </a:t>
            </a:r>
            <a:r>
              <a:rPr lang="en-GB" sz="3200" dirty="0" err="1"/>
              <a:t>mathemateg</a:t>
            </a:r>
            <a:r>
              <a:rPr lang="en-GB" sz="3200" dirty="0"/>
              <a:t> / </a:t>
            </a:r>
            <a:r>
              <a:rPr lang="en-GB" sz="3200" dirty="0" err="1"/>
              <a:t>rhifedd</a:t>
            </a:r>
            <a:r>
              <a:rPr lang="en-GB" sz="3200" dirty="0"/>
              <a:t> </a:t>
            </a:r>
            <a:r>
              <a:rPr lang="en-GB" sz="3200" dirty="0" err="1"/>
              <a:t>neu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gweld</a:t>
            </a:r>
            <a:r>
              <a:rPr lang="en-GB" sz="3200" dirty="0"/>
              <a:t> </a:t>
            </a:r>
            <a:r>
              <a:rPr lang="en-GB" sz="3200" dirty="0" err="1"/>
              <a:t>gwaith</a:t>
            </a:r>
            <a:r>
              <a:rPr lang="en-GB" sz="3200" dirty="0"/>
              <a:t> </a:t>
            </a:r>
            <a:r>
              <a:rPr lang="en-GB" sz="3200" dirty="0" err="1"/>
              <a:t>mathemateg</a:t>
            </a:r>
            <a:r>
              <a:rPr lang="en-GB" sz="3200" dirty="0"/>
              <a:t> / </a:t>
            </a:r>
            <a:r>
              <a:rPr lang="en-GB" sz="3200" dirty="0" err="1"/>
              <a:t>rhifedd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arddangosfeydd</a:t>
            </a:r>
            <a:r>
              <a:rPr lang="en-GB" sz="3200" dirty="0"/>
              <a:t>, </a:t>
            </a:r>
            <a:r>
              <a:rPr lang="en-GB" sz="3200" dirty="0" err="1"/>
              <a:t>sylwch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y </a:t>
            </a:r>
            <a:r>
              <a:rPr lang="en-GB" sz="3200" b="1" dirty="0" err="1"/>
              <a:t>dulliau</a:t>
            </a:r>
            <a:r>
              <a:rPr lang="en-GB" sz="3200" b="1" dirty="0"/>
              <a:t> </a:t>
            </a:r>
            <a:r>
              <a:rPr lang="en-GB" sz="3200" b="1" dirty="0" err="1"/>
              <a:t>cyfrifo</a:t>
            </a:r>
            <a:r>
              <a:rPr lang="en-GB" sz="3200" dirty="0"/>
              <a:t> </a:t>
            </a:r>
            <a:r>
              <a:rPr lang="en-GB" sz="3200" dirty="0" err="1"/>
              <a:t>sy’n</a:t>
            </a:r>
            <a:r>
              <a:rPr lang="en-GB" sz="3200" dirty="0"/>
              <a:t> </a:t>
            </a:r>
            <a:r>
              <a:rPr lang="en-GB" sz="3200" dirty="0" err="1"/>
              <a:t>cael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defnyddio</a:t>
            </a:r>
            <a:r>
              <a:rPr lang="en-GB" sz="3200" dirty="0"/>
              <a:t> </a:t>
            </a:r>
            <a:r>
              <a:rPr lang="en-GB" sz="3200" dirty="0" err="1"/>
              <a:t>gan</a:t>
            </a:r>
            <a:r>
              <a:rPr lang="en-GB" sz="3200" dirty="0"/>
              <a:t> y plant.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err="1"/>
              <a:t>Byddwn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edrych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ddulliau</a:t>
            </a:r>
            <a:r>
              <a:rPr lang="en-GB" sz="3200" dirty="0"/>
              <a:t> o </a:t>
            </a:r>
            <a:r>
              <a:rPr lang="en-GB" sz="3200" dirty="0" err="1"/>
              <a:t>addysgu</a:t>
            </a:r>
            <a:r>
              <a:rPr lang="en-GB" sz="3200" dirty="0"/>
              <a:t> </a:t>
            </a:r>
            <a:r>
              <a:rPr lang="en-GB" sz="3200" dirty="0" err="1"/>
              <a:t>cyfrifo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ein</a:t>
            </a:r>
            <a:r>
              <a:rPr lang="en-GB" sz="3200" dirty="0"/>
              <a:t> </a:t>
            </a:r>
            <a:r>
              <a:rPr lang="en-GB" sz="3200" dirty="0" err="1"/>
              <a:t>sesiwn</a:t>
            </a:r>
            <a:r>
              <a:rPr lang="en-GB" sz="3200" dirty="0"/>
              <a:t> </a:t>
            </a:r>
            <a:r>
              <a:rPr lang="en-GB" sz="3200" dirty="0" err="1"/>
              <a:t>nesaf</a:t>
            </a:r>
            <a:r>
              <a:rPr lang="en-GB" sz="3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98834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1802</TotalTime>
  <Words>558</Words>
  <Application>Microsoft Macintosh PowerPoint</Application>
  <PresentationFormat>A4 Paper (210x297 mm)</PresentationFormat>
  <Paragraphs>64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Calibri</vt:lpstr>
      <vt:lpstr>Calibri Light</vt:lpstr>
      <vt:lpstr>Comic Sans MS</vt:lpstr>
      <vt:lpstr>Corbel</vt:lpstr>
      <vt:lpstr>Arial</vt:lpstr>
      <vt:lpstr>Office Theme</vt:lpstr>
      <vt:lpstr>PowerPoint Presentation</vt:lpstr>
      <vt:lpstr>PowerPoint Presentation</vt:lpstr>
      <vt:lpstr>Prosesau mewn Dealltwriaeth Luosogol (heb ddilyniant o reidrwydd)</vt:lpstr>
      <vt:lpstr>PowerPoint Presentation</vt:lpstr>
      <vt:lpstr>Yr Arae</vt:lpstr>
      <vt:lpstr>PowerPoint Presentation</vt:lpstr>
      <vt:lpstr>Deall Rhannu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Numeracy Session 3</dc:title>
  <dc:creator>Lewis Wallis</dc:creator>
  <cp:lastModifiedBy>Nerys Defis</cp:lastModifiedBy>
  <cp:revision>127</cp:revision>
  <cp:lastPrinted>2018-10-07T20:30:15Z</cp:lastPrinted>
  <dcterms:created xsi:type="dcterms:W3CDTF">2016-09-21T13:34:09Z</dcterms:created>
  <dcterms:modified xsi:type="dcterms:W3CDTF">2018-10-07T21:16:53Z</dcterms:modified>
</cp:coreProperties>
</file>