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6" r:id="rId2"/>
    <p:sldId id="268" r:id="rId3"/>
    <p:sldId id="257" r:id="rId4"/>
    <p:sldId id="263" r:id="rId5"/>
    <p:sldId id="261" r:id="rId6"/>
    <p:sldId id="262" r:id="rId7"/>
    <p:sldId id="264" r:id="rId8"/>
    <p:sldId id="265" r:id="rId9"/>
    <p:sldId id="267" r:id="rId10"/>
    <p:sldId id="259" r:id="rId11"/>
    <p:sldId id="266" r:id="rId12"/>
    <p:sldId id="260"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622B134-7D17-4BCF-B2AF-4862194E75A5}" v="9" dt="2026-03-21T04:29:52.31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51" d="100"/>
          <a:sy n="51" d="100"/>
        </p:scale>
        <p:origin x="1256" y="2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IBICHE MUAMBA" userId="8270cdb767d4ce92" providerId="LiveId" clId="{4F5ECE6C-2E14-4896-B989-56A4630D6777}"/>
    <pc:docChg chg="undo redo custSel addSld delSld modSld sldOrd">
      <pc:chgData name="BIBICHE MUAMBA" userId="8270cdb767d4ce92" providerId="LiveId" clId="{4F5ECE6C-2E14-4896-B989-56A4630D6777}" dt="2026-03-22T17:49:09.087" v="24545" actId="313"/>
      <pc:docMkLst>
        <pc:docMk/>
      </pc:docMkLst>
      <pc:sldChg chg="modSp mod">
        <pc:chgData name="BIBICHE MUAMBA" userId="8270cdb767d4ce92" providerId="LiveId" clId="{4F5ECE6C-2E14-4896-B989-56A4630D6777}" dt="2026-03-21T00:18:19.247" v="21026" actId="20577"/>
        <pc:sldMkLst>
          <pc:docMk/>
          <pc:sldMk cId="3103054951" sldId="256"/>
        </pc:sldMkLst>
        <pc:spChg chg="mod">
          <ac:chgData name="BIBICHE MUAMBA" userId="8270cdb767d4ce92" providerId="LiveId" clId="{4F5ECE6C-2E14-4896-B989-56A4630D6777}" dt="2026-03-21T00:18:19.247" v="21026" actId="20577"/>
          <ac:spMkLst>
            <pc:docMk/>
            <pc:sldMk cId="3103054951" sldId="256"/>
            <ac:spMk id="2" creationId="{604CA568-5245-A497-0DF9-80ECFA09D97A}"/>
          </ac:spMkLst>
        </pc:spChg>
        <pc:spChg chg="mod">
          <ac:chgData name="BIBICHE MUAMBA" userId="8270cdb767d4ce92" providerId="LiveId" clId="{4F5ECE6C-2E14-4896-B989-56A4630D6777}" dt="2026-03-10T02:06:00.214" v="7087" actId="20577"/>
          <ac:spMkLst>
            <pc:docMk/>
            <pc:sldMk cId="3103054951" sldId="256"/>
            <ac:spMk id="3" creationId="{1F77F5DD-5B69-5709-9B71-BD27E8CAF69C}"/>
          </ac:spMkLst>
        </pc:spChg>
      </pc:sldChg>
      <pc:sldChg chg="addSp delSp modSp mod">
        <pc:chgData name="BIBICHE MUAMBA" userId="8270cdb767d4ce92" providerId="LiveId" clId="{4F5ECE6C-2E14-4896-B989-56A4630D6777}" dt="2026-03-22T17:44:04.239" v="24519" actId="313"/>
        <pc:sldMkLst>
          <pc:docMk/>
          <pc:sldMk cId="3732889906" sldId="257"/>
        </pc:sldMkLst>
        <pc:spChg chg="mod">
          <ac:chgData name="BIBICHE MUAMBA" userId="8270cdb767d4ce92" providerId="LiveId" clId="{4F5ECE6C-2E14-4896-B989-56A4630D6777}" dt="2026-03-19T09:11:15.893" v="20239" actId="14100"/>
          <ac:spMkLst>
            <pc:docMk/>
            <pc:sldMk cId="3732889906" sldId="257"/>
            <ac:spMk id="2" creationId="{4A8D9042-7335-00FB-350C-5C956360BF3C}"/>
          </ac:spMkLst>
        </pc:spChg>
        <pc:spChg chg="mod">
          <ac:chgData name="BIBICHE MUAMBA" userId="8270cdb767d4ce92" providerId="LiveId" clId="{4F5ECE6C-2E14-4896-B989-56A4630D6777}" dt="2026-03-22T17:44:04.239" v="24519" actId="313"/>
          <ac:spMkLst>
            <pc:docMk/>
            <pc:sldMk cId="3732889906" sldId="257"/>
            <ac:spMk id="3" creationId="{D30EE337-5DE7-DEC8-D99F-CACE4E5BB388}"/>
          </ac:spMkLst>
        </pc:spChg>
        <pc:spChg chg="add">
          <ac:chgData name="BIBICHE MUAMBA" userId="8270cdb767d4ce92" providerId="LiveId" clId="{4F5ECE6C-2E14-4896-B989-56A4630D6777}" dt="2026-03-19T09:10:35.765" v="20236" actId="26606"/>
          <ac:spMkLst>
            <pc:docMk/>
            <pc:sldMk cId="3732889906" sldId="257"/>
            <ac:spMk id="39" creationId="{D009D6D5-DAC2-4A8B-A17A-E206B9012D09}"/>
          </ac:spMkLst>
        </pc:spChg>
        <pc:picChg chg="mod">
          <ac:chgData name="BIBICHE MUAMBA" userId="8270cdb767d4ce92" providerId="LiveId" clId="{4F5ECE6C-2E14-4896-B989-56A4630D6777}" dt="2026-03-19T09:10:35.765" v="20236" actId="26606"/>
          <ac:picMkLst>
            <pc:docMk/>
            <pc:sldMk cId="3732889906" sldId="257"/>
            <ac:picMk id="5" creationId="{00D7AFFF-07C0-CD79-6B4F-7BFBBBA80E09}"/>
          </ac:picMkLst>
        </pc:picChg>
      </pc:sldChg>
      <pc:sldChg chg="addSp delSp modSp new add del mod setBg">
        <pc:chgData name="BIBICHE MUAMBA" userId="8270cdb767d4ce92" providerId="LiveId" clId="{4F5ECE6C-2E14-4896-B989-56A4630D6777}" dt="2026-03-21T04:08:47.237" v="23954" actId="20577"/>
        <pc:sldMkLst>
          <pc:docMk/>
          <pc:sldMk cId="1154145303" sldId="259"/>
        </pc:sldMkLst>
        <pc:spChg chg="add mod">
          <ac:chgData name="BIBICHE MUAMBA" userId="8270cdb767d4ce92" providerId="LiveId" clId="{4F5ECE6C-2E14-4896-B989-56A4630D6777}" dt="2026-03-12T23:09:21.019" v="18585" actId="20577"/>
          <ac:spMkLst>
            <pc:docMk/>
            <pc:sldMk cId="1154145303" sldId="259"/>
            <ac:spMk id="5" creationId="{D6BDF6C4-692C-6696-992A-44739521127A}"/>
          </ac:spMkLst>
        </pc:spChg>
        <pc:spChg chg="add mod">
          <ac:chgData name="BIBICHE MUAMBA" userId="8270cdb767d4ce92" providerId="LiveId" clId="{4F5ECE6C-2E14-4896-B989-56A4630D6777}" dt="2026-03-21T04:08:47.237" v="23954" actId="20577"/>
          <ac:spMkLst>
            <pc:docMk/>
            <pc:sldMk cId="1154145303" sldId="259"/>
            <ac:spMk id="10" creationId="{95559E1E-5C10-7EE0-5886-F9FBFCAC2841}"/>
          </ac:spMkLst>
        </pc:spChg>
        <pc:spChg chg="add mod">
          <ac:chgData name="BIBICHE MUAMBA" userId="8270cdb767d4ce92" providerId="LiveId" clId="{4F5ECE6C-2E14-4896-B989-56A4630D6777}" dt="2026-03-12T23:50:53.058" v="19533" actId="14100"/>
          <ac:spMkLst>
            <pc:docMk/>
            <pc:sldMk cId="1154145303" sldId="259"/>
            <ac:spMk id="12" creationId="{CFD1BC30-E8BE-9FD1-1353-1EB5385CA8AB}"/>
          </ac:spMkLst>
        </pc:spChg>
      </pc:sldChg>
      <pc:sldChg chg="addSp delSp modSp new mod ord">
        <pc:chgData name="BIBICHE MUAMBA" userId="8270cdb767d4ce92" providerId="LiveId" clId="{4F5ECE6C-2E14-4896-B989-56A4630D6777}" dt="2026-03-21T04:27:16.638" v="24036" actId="27636"/>
        <pc:sldMkLst>
          <pc:docMk/>
          <pc:sldMk cId="1496809243" sldId="260"/>
        </pc:sldMkLst>
        <pc:spChg chg="mod">
          <ac:chgData name="BIBICHE MUAMBA" userId="8270cdb767d4ce92" providerId="LiveId" clId="{4F5ECE6C-2E14-4896-B989-56A4630D6777}" dt="2026-03-21T04:27:16.638" v="24036" actId="27636"/>
          <ac:spMkLst>
            <pc:docMk/>
            <pc:sldMk cId="1496809243" sldId="260"/>
            <ac:spMk id="3" creationId="{6EB60C0F-917A-3528-AA27-9C95983FAA63}"/>
          </ac:spMkLst>
        </pc:spChg>
        <pc:spChg chg="add mod">
          <ac:chgData name="BIBICHE MUAMBA" userId="8270cdb767d4ce92" providerId="LiveId" clId="{4F5ECE6C-2E14-4896-B989-56A4630D6777}" dt="2026-03-12T22:16:15.999" v="17134" actId="20577"/>
          <ac:spMkLst>
            <pc:docMk/>
            <pc:sldMk cId="1496809243" sldId="260"/>
            <ac:spMk id="4" creationId="{CC06F6CC-92E0-AFED-2C14-7117BCACA3FA}"/>
          </ac:spMkLst>
        </pc:spChg>
        <pc:spChg chg="add mod">
          <ac:chgData name="BIBICHE MUAMBA" userId="8270cdb767d4ce92" providerId="LiveId" clId="{4F5ECE6C-2E14-4896-B989-56A4630D6777}" dt="2026-03-12T22:53:20.860" v="17443" actId="14100"/>
          <ac:spMkLst>
            <pc:docMk/>
            <pc:sldMk cId="1496809243" sldId="260"/>
            <ac:spMk id="5" creationId="{7FC08709-ECA6-2A8B-3BA2-3DC1B126BEEF}"/>
          </ac:spMkLst>
        </pc:spChg>
      </pc:sldChg>
      <pc:sldChg chg="addSp delSp modSp new mod">
        <pc:chgData name="BIBICHE MUAMBA" userId="8270cdb767d4ce92" providerId="LiveId" clId="{4F5ECE6C-2E14-4896-B989-56A4630D6777}" dt="2026-03-22T17:47:21.390" v="24544" actId="113"/>
        <pc:sldMkLst>
          <pc:docMk/>
          <pc:sldMk cId="1171045959" sldId="261"/>
        </pc:sldMkLst>
        <pc:spChg chg="mod">
          <ac:chgData name="BIBICHE MUAMBA" userId="8270cdb767d4ce92" providerId="LiveId" clId="{4F5ECE6C-2E14-4896-B989-56A4630D6777}" dt="2026-03-21T02:56:30.192" v="21997" actId="14100"/>
          <ac:spMkLst>
            <pc:docMk/>
            <pc:sldMk cId="1171045959" sldId="261"/>
            <ac:spMk id="2" creationId="{DF3C6580-30E6-19FF-D1DE-96D952E731EE}"/>
          </ac:spMkLst>
        </pc:spChg>
        <pc:spChg chg="mod">
          <ac:chgData name="BIBICHE MUAMBA" userId="8270cdb767d4ce92" providerId="LiveId" clId="{4F5ECE6C-2E14-4896-B989-56A4630D6777}" dt="2026-03-22T17:47:21.390" v="24544" actId="113"/>
          <ac:spMkLst>
            <pc:docMk/>
            <pc:sldMk cId="1171045959" sldId="261"/>
            <ac:spMk id="3" creationId="{A42AC2CE-AA30-9CC0-7539-29A70DDE51DC}"/>
          </ac:spMkLst>
        </pc:spChg>
        <pc:spChg chg="add del mod">
          <ac:chgData name="BIBICHE MUAMBA" userId="8270cdb767d4ce92" providerId="LiveId" clId="{4F5ECE6C-2E14-4896-B989-56A4630D6777}" dt="2026-03-21T02:56:21.741" v="21996" actId="478"/>
          <ac:spMkLst>
            <pc:docMk/>
            <pc:sldMk cId="1171045959" sldId="261"/>
            <ac:spMk id="4" creationId="{F5287DC0-E8EB-54DF-F138-C632A65E7848}"/>
          </ac:spMkLst>
        </pc:spChg>
      </pc:sldChg>
      <pc:sldChg chg="addSp delSp modSp new mod">
        <pc:chgData name="BIBICHE MUAMBA" userId="8270cdb767d4ce92" providerId="LiveId" clId="{4F5ECE6C-2E14-4896-B989-56A4630D6777}" dt="2026-03-22T17:49:09.087" v="24545" actId="313"/>
        <pc:sldMkLst>
          <pc:docMk/>
          <pc:sldMk cId="1386763821" sldId="262"/>
        </pc:sldMkLst>
        <pc:spChg chg="mod">
          <ac:chgData name="BIBICHE MUAMBA" userId="8270cdb767d4ce92" providerId="LiveId" clId="{4F5ECE6C-2E14-4896-B989-56A4630D6777}" dt="2026-03-19T08:51:03.801" v="20169" actId="255"/>
          <ac:spMkLst>
            <pc:docMk/>
            <pc:sldMk cId="1386763821" sldId="262"/>
            <ac:spMk id="2" creationId="{2FAAAB9C-16F7-4965-969E-1B207A5B3679}"/>
          </ac:spMkLst>
        </pc:spChg>
        <pc:spChg chg="mod">
          <ac:chgData name="BIBICHE MUAMBA" userId="8270cdb767d4ce92" providerId="LiveId" clId="{4F5ECE6C-2E14-4896-B989-56A4630D6777}" dt="2026-03-22T17:49:09.087" v="24545" actId="313"/>
          <ac:spMkLst>
            <pc:docMk/>
            <pc:sldMk cId="1386763821" sldId="262"/>
            <ac:spMk id="3" creationId="{05F2754F-61A0-DAAD-E55F-E38A9AC07622}"/>
          </ac:spMkLst>
        </pc:spChg>
      </pc:sldChg>
      <pc:sldChg chg="addSp delSp modSp new mod setBg">
        <pc:chgData name="BIBICHE MUAMBA" userId="8270cdb767d4ce92" providerId="LiveId" clId="{4F5ECE6C-2E14-4896-B989-56A4630D6777}" dt="2026-03-21T02:58:53.934" v="22412" actId="14100"/>
        <pc:sldMkLst>
          <pc:docMk/>
          <pc:sldMk cId="2475534643" sldId="263"/>
        </pc:sldMkLst>
        <pc:spChg chg="mod">
          <ac:chgData name="BIBICHE MUAMBA" userId="8270cdb767d4ce92" providerId="LiveId" clId="{4F5ECE6C-2E14-4896-B989-56A4630D6777}" dt="2026-03-21T02:58:53.934" v="22412" actId="14100"/>
          <ac:spMkLst>
            <pc:docMk/>
            <pc:sldMk cId="2475534643" sldId="263"/>
            <ac:spMk id="2" creationId="{09F97676-D53C-EC89-773C-ACE0B5F0DAD0}"/>
          </ac:spMkLst>
        </pc:spChg>
        <pc:spChg chg="mod">
          <ac:chgData name="BIBICHE MUAMBA" userId="8270cdb767d4ce92" providerId="LiveId" clId="{4F5ECE6C-2E14-4896-B989-56A4630D6777}" dt="2026-03-21T02:58:40.767" v="22411" actId="14100"/>
          <ac:spMkLst>
            <pc:docMk/>
            <pc:sldMk cId="2475534643" sldId="263"/>
            <ac:spMk id="3" creationId="{73FEA306-CDB2-AB0B-60E7-A0DEC1B2B9C2}"/>
          </ac:spMkLst>
        </pc:spChg>
      </pc:sldChg>
      <pc:sldChg chg="addSp delSp modSp new mod setBg">
        <pc:chgData name="BIBICHE MUAMBA" userId="8270cdb767d4ce92" providerId="LiveId" clId="{4F5ECE6C-2E14-4896-B989-56A4630D6777}" dt="2026-03-21T03:20:13.666" v="22687" actId="27636"/>
        <pc:sldMkLst>
          <pc:docMk/>
          <pc:sldMk cId="349369107" sldId="264"/>
        </pc:sldMkLst>
        <pc:spChg chg="mod">
          <ac:chgData name="BIBICHE MUAMBA" userId="8270cdb767d4ce92" providerId="LiveId" clId="{4F5ECE6C-2E14-4896-B989-56A4630D6777}" dt="2026-03-21T03:17:05.362" v="22670" actId="20577"/>
          <ac:spMkLst>
            <pc:docMk/>
            <pc:sldMk cId="349369107" sldId="264"/>
            <ac:spMk id="2" creationId="{AEBEB7B3-5DA6-69EC-1FFF-41BF2F2A3CC1}"/>
          </ac:spMkLst>
        </pc:spChg>
        <pc:spChg chg="mod">
          <ac:chgData name="BIBICHE MUAMBA" userId="8270cdb767d4ce92" providerId="LiveId" clId="{4F5ECE6C-2E14-4896-B989-56A4630D6777}" dt="2026-03-21T03:20:13.666" v="22687" actId="27636"/>
          <ac:spMkLst>
            <pc:docMk/>
            <pc:sldMk cId="349369107" sldId="264"/>
            <ac:spMk id="3" creationId="{B54144B3-8B94-EE50-B2C7-5F3450603012}"/>
          </ac:spMkLst>
        </pc:spChg>
        <pc:spChg chg="add">
          <ac:chgData name="BIBICHE MUAMBA" userId="8270cdb767d4ce92" providerId="LiveId" clId="{4F5ECE6C-2E14-4896-B989-56A4630D6777}" dt="2026-03-12T21:13:07.681" v="16688" actId="26606"/>
          <ac:spMkLst>
            <pc:docMk/>
            <pc:sldMk cId="349369107" sldId="264"/>
            <ac:spMk id="16" creationId="{560AFAAC-EA6C-45A9-9E03-C9C9F0193B4F}"/>
          </ac:spMkLst>
        </pc:spChg>
        <pc:spChg chg="add">
          <ac:chgData name="BIBICHE MUAMBA" userId="8270cdb767d4ce92" providerId="LiveId" clId="{4F5ECE6C-2E14-4896-B989-56A4630D6777}" dt="2026-03-12T21:13:07.681" v="16688" actId="26606"/>
          <ac:spMkLst>
            <pc:docMk/>
            <pc:sldMk cId="349369107" sldId="264"/>
            <ac:spMk id="18" creationId="{83549E37-C86B-4401-90BD-D8BF83859F14}"/>
          </ac:spMkLst>
        </pc:spChg>
        <pc:spChg chg="add">
          <ac:chgData name="BIBICHE MUAMBA" userId="8270cdb767d4ce92" providerId="LiveId" clId="{4F5ECE6C-2E14-4896-B989-56A4630D6777}" dt="2026-03-12T21:13:07.681" v="16688" actId="26606"/>
          <ac:spMkLst>
            <pc:docMk/>
            <pc:sldMk cId="349369107" sldId="264"/>
            <ac:spMk id="20" creationId="{8A17784E-76D8-4521-A77D-0D2EBB923004}"/>
          </ac:spMkLst>
        </pc:spChg>
        <pc:spChg chg="add">
          <ac:chgData name="BIBICHE MUAMBA" userId="8270cdb767d4ce92" providerId="LiveId" clId="{4F5ECE6C-2E14-4896-B989-56A4630D6777}" dt="2026-03-12T21:13:07.681" v="16688" actId="26606"/>
          <ac:spMkLst>
            <pc:docMk/>
            <pc:sldMk cId="349369107" sldId="264"/>
            <ac:spMk id="22" creationId="{C0036C6B-F09C-4EAB-AE02-8D056EE74856}"/>
          </ac:spMkLst>
        </pc:spChg>
        <pc:spChg chg="add">
          <ac:chgData name="BIBICHE MUAMBA" userId="8270cdb767d4ce92" providerId="LiveId" clId="{4F5ECE6C-2E14-4896-B989-56A4630D6777}" dt="2026-03-12T21:13:07.681" v="16688" actId="26606"/>
          <ac:spMkLst>
            <pc:docMk/>
            <pc:sldMk cId="349369107" sldId="264"/>
            <ac:spMk id="24" creationId="{FC8D5885-2804-4D3C-BE31-902E4D3279B0}"/>
          </ac:spMkLst>
        </pc:spChg>
        <pc:picChg chg="add mod ord">
          <ac:chgData name="BIBICHE MUAMBA" userId="8270cdb767d4ce92" providerId="LiveId" clId="{4F5ECE6C-2E14-4896-B989-56A4630D6777}" dt="2026-03-21T03:19:53.777" v="22681" actId="14100"/>
          <ac:picMkLst>
            <pc:docMk/>
            <pc:sldMk cId="349369107" sldId="264"/>
            <ac:picMk id="5" creationId="{8CB4FF2D-8AC3-2F5B-909C-8F3B3C9EA737}"/>
          </ac:picMkLst>
        </pc:picChg>
      </pc:sldChg>
      <pc:sldChg chg="addSp delSp modSp new mod ord setBg">
        <pc:chgData name="BIBICHE MUAMBA" userId="8270cdb767d4ce92" providerId="LiveId" clId="{4F5ECE6C-2E14-4896-B989-56A4630D6777}" dt="2026-03-22T17:25:47.918" v="24372" actId="20577"/>
        <pc:sldMkLst>
          <pc:docMk/>
          <pc:sldMk cId="880761077" sldId="265"/>
        </pc:sldMkLst>
        <pc:spChg chg="mod">
          <ac:chgData name="BIBICHE MUAMBA" userId="8270cdb767d4ce92" providerId="LiveId" clId="{4F5ECE6C-2E14-4896-B989-56A4630D6777}" dt="2026-03-12T21:16:32.198" v="16699" actId="255"/>
          <ac:spMkLst>
            <pc:docMk/>
            <pc:sldMk cId="880761077" sldId="265"/>
            <ac:spMk id="2" creationId="{163029F5-1DC4-3299-C881-89708D52D180}"/>
          </ac:spMkLst>
        </pc:spChg>
        <pc:spChg chg="mod">
          <ac:chgData name="BIBICHE MUAMBA" userId="8270cdb767d4ce92" providerId="LiveId" clId="{4F5ECE6C-2E14-4896-B989-56A4630D6777}" dt="2026-03-22T17:25:47.918" v="24372" actId="20577"/>
          <ac:spMkLst>
            <pc:docMk/>
            <pc:sldMk cId="880761077" sldId="265"/>
            <ac:spMk id="3" creationId="{5A577DFB-CE85-1908-1D5C-55E34D894D5A}"/>
          </ac:spMkLst>
        </pc:spChg>
        <pc:spChg chg="add">
          <ac:chgData name="BIBICHE MUAMBA" userId="8270cdb767d4ce92" providerId="LiveId" clId="{4F5ECE6C-2E14-4896-B989-56A4630D6777}" dt="2026-03-12T21:16:17.168" v="16698" actId="26606"/>
          <ac:spMkLst>
            <pc:docMk/>
            <pc:sldMk cId="880761077" sldId="265"/>
            <ac:spMk id="8" creationId="{907EF6B7-1338-4443-8C46-6A318D952DFD}"/>
          </ac:spMkLst>
        </pc:spChg>
        <pc:spChg chg="add">
          <ac:chgData name="BIBICHE MUAMBA" userId="8270cdb767d4ce92" providerId="LiveId" clId="{4F5ECE6C-2E14-4896-B989-56A4630D6777}" dt="2026-03-12T21:16:17.168" v="16698" actId="26606"/>
          <ac:spMkLst>
            <pc:docMk/>
            <pc:sldMk cId="880761077" sldId="265"/>
            <ac:spMk id="10" creationId="{DAAE4CDD-124C-4DCF-9584-B6033B545DD5}"/>
          </ac:spMkLst>
        </pc:spChg>
        <pc:spChg chg="add">
          <ac:chgData name="BIBICHE MUAMBA" userId="8270cdb767d4ce92" providerId="LiveId" clId="{4F5ECE6C-2E14-4896-B989-56A4630D6777}" dt="2026-03-12T21:16:17.168" v="16698" actId="26606"/>
          <ac:spMkLst>
            <pc:docMk/>
            <pc:sldMk cId="880761077" sldId="265"/>
            <ac:spMk id="12" creationId="{081E4A58-353D-44AE-B2FC-2A74E2E400F7}"/>
          </ac:spMkLst>
        </pc:spChg>
      </pc:sldChg>
      <pc:sldChg chg="addSp modSp new mod ord">
        <pc:chgData name="BIBICHE MUAMBA" userId="8270cdb767d4ce92" providerId="LiveId" clId="{4F5ECE6C-2E14-4896-B989-56A4630D6777}" dt="2026-03-21T04:29:58.361" v="24054" actId="20577"/>
        <pc:sldMkLst>
          <pc:docMk/>
          <pc:sldMk cId="3916583963" sldId="266"/>
        </pc:sldMkLst>
        <pc:spChg chg="mod">
          <ac:chgData name="BIBICHE MUAMBA" userId="8270cdb767d4ce92" providerId="LiveId" clId="{4F5ECE6C-2E14-4896-B989-56A4630D6777}" dt="2026-03-12T23:08:07.459" v="17996" actId="113"/>
          <ac:spMkLst>
            <pc:docMk/>
            <pc:sldMk cId="3916583963" sldId="266"/>
            <ac:spMk id="2" creationId="{F4B96181-851D-1EFE-8788-14EB73314B7A}"/>
          </ac:spMkLst>
        </pc:spChg>
        <pc:spChg chg="mod">
          <ac:chgData name="BIBICHE MUAMBA" userId="8270cdb767d4ce92" providerId="LiveId" clId="{4F5ECE6C-2E14-4896-B989-56A4630D6777}" dt="2026-03-21T04:27:37.291" v="24037" actId="20577"/>
          <ac:spMkLst>
            <pc:docMk/>
            <pc:sldMk cId="3916583963" sldId="266"/>
            <ac:spMk id="3" creationId="{78535AFB-5C77-70D7-C8C0-6832952E53AB}"/>
          </ac:spMkLst>
        </pc:spChg>
        <pc:spChg chg="add mod">
          <ac:chgData name="BIBICHE MUAMBA" userId="8270cdb767d4ce92" providerId="LiveId" clId="{4F5ECE6C-2E14-4896-B989-56A4630D6777}" dt="2026-03-21T04:29:58.361" v="24054" actId="20577"/>
          <ac:spMkLst>
            <pc:docMk/>
            <pc:sldMk cId="3916583963" sldId="266"/>
            <ac:spMk id="4" creationId="{DB45C824-452F-4E5E-4957-18D67178A8B3}"/>
          </ac:spMkLst>
        </pc:spChg>
      </pc:sldChg>
      <pc:sldChg chg="modSp new mod">
        <pc:chgData name="BIBICHE MUAMBA" userId="8270cdb767d4ce92" providerId="LiveId" clId="{4F5ECE6C-2E14-4896-B989-56A4630D6777}" dt="2026-03-22T17:37:50.377" v="24503" actId="20577"/>
        <pc:sldMkLst>
          <pc:docMk/>
          <pc:sldMk cId="2130926778" sldId="267"/>
        </pc:sldMkLst>
        <pc:spChg chg="mod">
          <ac:chgData name="BIBICHE MUAMBA" userId="8270cdb767d4ce92" providerId="LiveId" clId="{4F5ECE6C-2E14-4896-B989-56A4630D6777}" dt="2026-03-12T21:28:26.097" v="16728" actId="113"/>
          <ac:spMkLst>
            <pc:docMk/>
            <pc:sldMk cId="2130926778" sldId="267"/>
            <ac:spMk id="2" creationId="{EE7F4DB1-C2CF-C914-83B9-D778FB4AF51C}"/>
          </ac:spMkLst>
        </pc:spChg>
        <pc:spChg chg="mod">
          <ac:chgData name="BIBICHE MUAMBA" userId="8270cdb767d4ce92" providerId="LiveId" clId="{4F5ECE6C-2E14-4896-B989-56A4630D6777}" dt="2026-03-22T17:37:50.377" v="24503" actId="20577"/>
          <ac:spMkLst>
            <pc:docMk/>
            <pc:sldMk cId="2130926778" sldId="267"/>
            <ac:spMk id="3" creationId="{C85110D8-AC0E-1E8F-ABE1-517344AC6932}"/>
          </ac:spMkLst>
        </pc:spChg>
      </pc:sldChg>
      <pc:sldChg chg="addSp modSp new mod setBg">
        <pc:chgData name="BIBICHE MUAMBA" userId="8270cdb767d4ce92" providerId="LiveId" clId="{4F5ECE6C-2E14-4896-B989-56A4630D6777}" dt="2026-03-19T08:51:44.925" v="20171" actId="255"/>
        <pc:sldMkLst>
          <pc:docMk/>
          <pc:sldMk cId="2501866019" sldId="268"/>
        </pc:sldMkLst>
        <pc:spChg chg="mod">
          <ac:chgData name="BIBICHE MUAMBA" userId="8270cdb767d4ce92" providerId="LiveId" clId="{4F5ECE6C-2E14-4896-B989-56A4630D6777}" dt="2026-03-19T08:47:23.800" v="20158" actId="26606"/>
          <ac:spMkLst>
            <pc:docMk/>
            <pc:sldMk cId="2501866019" sldId="268"/>
            <ac:spMk id="2" creationId="{6A58EC87-DA98-F7BD-CA6D-83E71642F65F}"/>
          </ac:spMkLst>
        </pc:spChg>
        <pc:spChg chg="mod">
          <ac:chgData name="BIBICHE MUAMBA" userId="8270cdb767d4ce92" providerId="LiveId" clId="{4F5ECE6C-2E14-4896-B989-56A4630D6777}" dt="2026-03-19T08:51:44.925" v="20171" actId="255"/>
          <ac:spMkLst>
            <pc:docMk/>
            <pc:sldMk cId="2501866019" sldId="268"/>
            <ac:spMk id="3" creationId="{8EBBA808-9A59-F2D7-2483-23A07310F40F}"/>
          </ac:spMkLst>
        </pc:spChg>
        <pc:spChg chg="add">
          <ac:chgData name="BIBICHE MUAMBA" userId="8270cdb767d4ce92" providerId="LiveId" clId="{4F5ECE6C-2E14-4896-B989-56A4630D6777}" dt="2026-03-19T08:47:23.800" v="20158" actId="26606"/>
          <ac:spMkLst>
            <pc:docMk/>
            <pc:sldMk cId="2501866019" sldId="268"/>
            <ac:spMk id="8" creationId="{C2554CA6-288E-4202-BC52-2E5A8F0C0AED}"/>
          </ac:spMkLst>
        </pc:spChg>
        <pc:spChg chg="add">
          <ac:chgData name="BIBICHE MUAMBA" userId="8270cdb767d4ce92" providerId="LiveId" clId="{4F5ECE6C-2E14-4896-B989-56A4630D6777}" dt="2026-03-19T08:47:23.800" v="20158" actId="26606"/>
          <ac:spMkLst>
            <pc:docMk/>
            <pc:sldMk cId="2501866019" sldId="268"/>
            <ac:spMk id="10" creationId="{B10BB131-AC8E-4A8E-A5D1-36260F720C3B}"/>
          </ac:spMkLst>
        </pc:spChg>
        <pc:spChg chg="add">
          <ac:chgData name="BIBICHE MUAMBA" userId="8270cdb767d4ce92" providerId="LiveId" clId="{4F5ECE6C-2E14-4896-B989-56A4630D6777}" dt="2026-03-19T08:47:23.800" v="20158" actId="26606"/>
          <ac:spMkLst>
            <pc:docMk/>
            <pc:sldMk cId="2501866019" sldId="268"/>
            <ac:spMk id="12" creationId="{5B7778FC-632E-4DCA-A7CB-0D7731CCF970}"/>
          </ac:spMkLst>
        </pc:spChg>
        <pc:spChg chg="add">
          <ac:chgData name="BIBICHE MUAMBA" userId="8270cdb767d4ce92" providerId="LiveId" clId="{4F5ECE6C-2E14-4896-B989-56A4630D6777}" dt="2026-03-19T08:47:23.800" v="20158" actId="26606"/>
          <ac:spMkLst>
            <pc:docMk/>
            <pc:sldMk cId="2501866019" sldId="268"/>
            <ac:spMk id="14" creationId="{FA23A907-97FB-4A8F-880A-DD77401C4296}"/>
          </ac:spMkLst>
        </pc:spChg>
      </pc:sldChg>
      <pc:sldChg chg="new del ord">
        <pc:chgData name="BIBICHE MUAMBA" userId="8270cdb767d4ce92" providerId="LiveId" clId="{4F5ECE6C-2E14-4896-B989-56A4630D6777}" dt="2026-03-21T04:15:49.724" v="24027" actId="2696"/>
        <pc:sldMkLst>
          <pc:docMk/>
          <pc:sldMk cId="2930755673" sldId="269"/>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6DF411-712E-4822-B590-5D4363F82B82}" type="datetimeFigureOut">
              <a:rPr lang="en-GB" smtClean="0"/>
              <a:t>22/03/2026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197240-5F26-4256-87D9-0CD68EC0A9B7}" type="slidenum">
              <a:rPr lang="en-GB" smtClean="0"/>
              <a:t>‹#›</a:t>
            </a:fld>
            <a:endParaRPr lang="en-GB"/>
          </a:p>
        </p:txBody>
      </p:sp>
    </p:spTree>
    <p:extLst>
      <p:ext uri="{BB962C8B-B14F-4D97-AF65-F5344CB8AC3E}">
        <p14:creationId xmlns:p14="http://schemas.microsoft.com/office/powerpoint/2010/main" val="2123273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197240-5F26-4256-87D9-0CD68EC0A9B7}" type="slidenum">
              <a:rPr lang="en-GB" smtClean="0"/>
              <a:t>5</a:t>
            </a:fld>
            <a:endParaRPr lang="en-GB"/>
          </a:p>
        </p:txBody>
      </p:sp>
    </p:spTree>
    <p:extLst>
      <p:ext uri="{BB962C8B-B14F-4D97-AF65-F5344CB8AC3E}">
        <p14:creationId xmlns:p14="http://schemas.microsoft.com/office/powerpoint/2010/main" val="34145142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197240-5F26-4256-87D9-0CD68EC0A9B7}" type="slidenum">
              <a:rPr lang="en-GB" smtClean="0"/>
              <a:t>11</a:t>
            </a:fld>
            <a:endParaRPr lang="en-GB"/>
          </a:p>
        </p:txBody>
      </p:sp>
    </p:spTree>
    <p:extLst>
      <p:ext uri="{BB962C8B-B14F-4D97-AF65-F5344CB8AC3E}">
        <p14:creationId xmlns:p14="http://schemas.microsoft.com/office/powerpoint/2010/main" val="41822563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71753E-074E-C78D-8161-78521727CB83}"/>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D4AA73E2-15C4-6B84-B173-EE69AFA33DC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EB6AE431-37D3-C9B3-8E0C-14DA053243FE}"/>
              </a:ext>
            </a:extLst>
          </p:cNvPr>
          <p:cNvSpPr>
            <a:spLocks noGrp="1"/>
          </p:cNvSpPr>
          <p:nvPr>
            <p:ph type="dt" sz="half" idx="10"/>
          </p:nvPr>
        </p:nvSpPr>
        <p:spPr/>
        <p:txBody>
          <a:bodyPr/>
          <a:lstStyle/>
          <a:p>
            <a:fld id="{4B00E7A9-2418-4BB7-9A83-B0205DB5DF5E}" type="datetimeFigureOut">
              <a:rPr lang="en-GB" smtClean="0"/>
              <a:t>22/03/2026</a:t>
            </a:fld>
            <a:endParaRPr lang="en-GB"/>
          </a:p>
        </p:txBody>
      </p:sp>
      <p:sp>
        <p:nvSpPr>
          <p:cNvPr id="5" name="Footer Placeholder 4">
            <a:extLst>
              <a:ext uri="{FF2B5EF4-FFF2-40B4-BE49-F238E27FC236}">
                <a16:creationId xmlns:a16="http://schemas.microsoft.com/office/drawing/2014/main" id="{6BC064C8-EEFA-E0DE-A622-A53D3326C79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03E0840-CAAD-4212-D91B-DE54F0F9F9A6}"/>
              </a:ext>
            </a:extLst>
          </p:cNvPr>
          <p:cNvSpPr>
            <a:spLocks noGrp="1"/>
          </p:cNvSpPr>
          <p:nvPr>
            <p:ph type="sldNum" sz="quarter" idx="12"/>
          </p:nvPr>
        </p:nvSpPr>
        <p:spPr/>
        <p:txBody>
          <a:bodyPr/>
          <a:lstStyle/>
          <a:p>
            <a:fld id="{8F2C5CF0-ABF3-41F6-9977-ED47710F7EBD}" type="slidenum">
              <a:rPr lang="en-GB" smtClean="0"/>
              <a:t>‹#›</a:t>
            </a:fld>
            <a:endParaRPr lang="en-GB"/>
          </a:p>
        </p:txBody>
      </p:sp>
    </p:spTree>
    <p:extLst>
      <p:ext uri="{BB962C8B-B14F-4D97-AF65-F5344CB8AC3E}">
        <p14:creationId xmlns:p14="http://schemas.microsoft.com/office/powerpoint/2010/main" val="26198459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990AA4-FF17-8DBF-2A8F-C2C3D40111FA}"/>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8E58C1EB-7599-A3CB-CBB3-B902539C424B}"/>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D2155EB-8481-4E53-CC86-4021DADDE7EC}"/>
              </a:ext>
            </a:extLst>
          </p:cNvPr>
          <p:cNvSpPr>
            <a:spLocks noGrp="1"/>
          </p:cNvSpPr>
          <p:nvPr>
            <p:ph type="dt" sz="half" idx="10"/>
          </p:nvPr>
        </p:nvSpPr>
        <p:spPr/>
        <p:txBody>
          <a:bodyPr/>
          <a:lstStyle/>
          <a:p>
            <a:fld id="{4B00E7A9-2418-4BB7-9A83-B0205DB5DF5E}" type="datetimeFigureOut">
              <a:rPr lang="en-GB" smtClean="0"/>
              <a:t>22/03/2026</a:t>
            </a:fld>
            <a:endParaRPr lang="en-GB"/>
          </a:p>
        </p:txBody>
      </p:sp>
      <p:sp>
        <p:nvSpPr>
          <p:cNvPr id="5" name="Footer Placeholder 4">
            <a:extLst>
              <a:ext uri="{FF2B5EF4-FFF2-40B4-BE49-F238E27FC236}">
                <a16:creationId xmlns:a16="http://schemas.microsoft.com/office/drawing/2014/main" id="{864BCC51-B097-3DFE-9314-CB4E371D23D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1B6017-FD85-8D14-385D-AD479963FA98}"/>
              </a:ext>
            </a:extLst>
          </p:cNvPr>
          <p:cNvSpPr>
            <a:spLocks noGrp="1"/>
          </p:cNvSpPr>
          <p:nvPr>
            <p:ph type="sldNum" sz="quarter" idx="12"/>
          </p:nvPr>
        </p:nvSpPr>
        <p:spPr/>
        <p:txBody>
          <a:bodyPr/>
          <a:lstStyle/>
          <a:p>
            <a:fld id="{8F2C5CF0-ABF3-41F6-9977-ED47710F7EBD}" type="slidenum">
              <a:rPr lang="en-GB" smtClean="0"/>
              <a:t>‹#›</a:t>
            </a:fld>
            <a:endParaRPr lang="en-GB"/>
          </a:p>
        </p:txBody>
      </p:sp>
    </p:spTree>
    <p:extLst>
      <p:ext uri="{BB962C8B-B14F-4D97-AF65-F5344CB8AC3E}">
        <p14:creationId xmlns:p14="http://schemas.microsoft.com/office/powerpoint/2010/main" val="17484530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49A99A-5656-CB16-4B36-9A90522A370E}"/>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1EDA6966-6EFB-FD0D-CB6D-C7B46CC3846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3D44A12D-2767-8915-62FA-05749A8765BA}"/>
              </a:ext>
            </a:extLst>
          </p:cNvPr>
          <p:cNvSpPr>
            <a:spLocks noGrp="1"/>
          </p:cNvSpPr>
          <p:nvPr>
            <p:ph type="dt" sz="half" idx="10"/>
          </p:nvPr>
        </p:nvSpPr>
        <p:spPr/>
        <p:txBody>
          <a:bodyPr/>
          <a:lstStyle/>
          <a:p>
            <a:fld id="{4B00E7A9-2418-4BB7-9A83-B0205DB5DF5E}" type="datetimeFigureOut">
              <a:rPr lang="en-GB" smtClean="0"/>
              <a:t>22/03/2026</a:t>
            </a:fld>
            <a:endParaRPr lang="en-GB"/>
          </a:p>
        </p:txBody>
      </p:sp>
      <p:sp>
        <p:nvSpPr>
          <p:cNvPr id="5" name="Footer Placeholder 4">
            <a:extLst>
              <a:ext uri="{FF2B5EF4-FFF2-40B4-BE49-F238E27FC236}">
                <a16:creationId xmlns:a16="http://schemas.microsoft.com/office/drawing/2014/main" id="{95A4B088-4997-4B12-C41B-7AAA8EBA081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4F926E2-35C5-64A8-1CAD-28AE3B491A9F}"/>
              </a:ext>
            </a:extLst>
          </p:cNvPr>
          <p:cNvSpPr>
            <a:spLocks noGrp="1"/>
          </p:cNvSpPr>
          <p:nvPr>
            <p:ph type="sldNum" sz="quarter" idx="12"/>
          </p:nvPr>
        </p:nvSpPr>
        <p:spPr/>
        <p:txBody>
          <a:bodyPr/>
          <a:lstStyle/>
          <a:p>
            <a:fld id="{8F2C5CF0-ABF3-41F6-9977-ED47710F7EBD}" type="slidenum">
              <a:rPr lang="en-GB" smtClean="0"/>
              <a:t>‹#›</a:t>
            </a:fld>
            <a:endParaRPr lang="en-GB"/>
          </a:p>
        </p:txBody>
      </p:sp>
    </p:spTree>
    <p:extLst>
      <p:ext uri="{BB962C8B-B14F-4D97-AF65-F5344CB8AC3E}">
        <p14:creationId xmlns:p14="http://schemas.microsoft.com/office/powerpoint/2010/main" val="23967633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5CC13A-552E-14F1-BFDC-63E6646C0203}"/>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514226B8-9F4F-EC84-26E9-8C121E3E502D}"/>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9C95CBC9-8FAE-C717-9F58-A144411E929B}"/>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7FD32DEB-7BD0-E9E8-17BA-1187B9F4AFA6}"/>
              </a:ext>
            </a:extLst>
          </p:cNvPr>
          <p:cNvSpPr>
            <a:spLocks noGrp="1"/>
          </p:cNvSpPr>
          <p:nvPr>
            <p:ph type="dt" sz="half" idx="10"/>
          </p:nvPr>
        </p:nvSpPr>
        <p:spPr/>
        <p:txBody>
          <a:bodyPr/>
          <a:lstStyle/>
          <a:p>
            <a:fld id="{4B00E7A9-2418-4BB7-9A83-B0205DB5DF5E}" type="datetimeFigureOut">
              <a:rPr lang="en-GB" smtClean="0"/>
              <a:t>22/03/2026</a:t>
            </a:fld>
            <a:endParaRPr lang="en-GB"/>
          </a:p>
        </p:txBody>
      </p:sp>
      <p:sp>
        <p:nvSpPr>
          <p:cNvPr id="6" name="Footer Placeholder 5">
            <a:extLst>
              <a:ext uri="{FF2B5EF4-FFF2-40B4-BE49-F238E27FC236}">
                <a16:creationId xmlns:a16="http://schemas.microsoft.com/office/drawing/2014/main" id="{0F22CD09-813E-E7BB-6AE2-29DF756BED2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EE69755-2175-AD1A-CA75-63E6B0C2425E}"/>
              </a:ext>
            </a:extLst>
          </p:cNvPr>
          <p:cNvSpPr>
            <a:spLocks noGrp="1"/>
          </p:cNvSpPr>
          <p:nvPr>
            <p:ph type="sldNum" sz="quarter" idx="12"/>
          </p:nvPr>
        </p:nvSpPr>
        <p:spPr/>
        <p:txBody>
          <a:bodyPr/>
          <a:lstStyle/>
          <a:p>
            <a:fld id="{8F2C5CF0-ABF3-41F6-9977-ED47710F7EBD}" type="slidenum">
              <a:rPr lang="en-GB" smtClean="0"/>
              <a:t>‹#›</a:t>
            </a:fld>
            <a:endParaRPr lang="en-GB"/>
          </a:p>
        </p:txBody>
      </p:sp>
    </p:spTree>
    <p:extLst>
      <p:ext uri="{BB962C8B-B14F-4D97-AF65-F5344CB8AC3E}">
        <p14:creationId xmlns:p14="http://schemas.microsoft.com/office/powerpoint/2010/main" val="5665765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F04F46-01CB-C39A-0E12-42DAD2BFB504}"/>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01E4EA3A-C016-F7E6-8979-444845C1009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74C3D9A1-77A3-8C5A-7740-742E1EC40F3F}"/>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537EEA91-7180-EEB4-A7D2-52F4E4DD25C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350CB101-5C48-6E42-2DE0-82575B91C415}"/>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40CC582C-5A34-C43B-B99D-837B403283D2}"/>
              </a:ext>
            </a:extLst>
          </p:cNvPr>
          <p:cNvSpPr>
            <a:spLocks noGrp="1"/>
          </p:cNvSpPr>
          <p:nvPr>
            <p:ph type="dt" sz="half" idx="10"/>
          </p:nvPr>
        </p:nvSpPr>
        <p:spPr/>
        <p:txBody>
          <a:bodyPr/>
          <a:lstStyle/>
          <a:p>
            <a:fld id="{4B00E7A9-2418-4BB7-9A83-B0205DB5DF5E}" type="datetimeFigureOut">
              <a:rPr lang="en-GB" smtClean="0"/>
              <a:t>22/03/2026</a:t>
            </a:fld>
            <a:endParaRPr lang="en-GB"/>
          </a:p>
        </p:txBody>
      </p:sp>
      <p:sp>
        <p:nvSpPr>
          <p:cNvPr id="8" name="Footer Placeholder 7">
            <a:extLst>
              <a:ext uri="{FF2B5EF4-FFF2-40B4-BE49-F238E27FC236}">
                <a16:creationId xmlns:a16="http://schemas.microsoft.com/office/drawing/2014/main" id="{24742C8D-CBF0-67B4-4007-7CAE63E6832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008A41B-99AC-550A-8D46-5D28334092DC}"/>
              </a:ext>
            </a:extLst>
          </p:cNvPr>
          <p:cNvSpPr>
            <a:spLocks noGrp="1"/>
          </p:cNvSpPr>
          <p:nvPr>
            <p:ph type="sldNum" sz="quarter" idx="12"/>
          </p:nvPr>
        </p:nvSpPr>
        <p:spPr/>
        <p:txBody>
          <a:bodyPr/>
          <a:lstStyle/>
          <a:p>
            <a:fld id="{8F2C5CF0-ABF3-41F6-9977-ED47710F7EBD}" type="slidenum">
              <a:rPr lang="en-GB" smtClean="0"/>
              <a:t>‹#›</a:t>
            </a:fld>
            <a:endParaRPr lang="en-GB"/>
          </a:p>
        </p:txBody>
      </p:sp>
    </p:spTree>
    <p:extLst>
      <p:ext uri="{BB962C8B-B14F-4D97-AF65-F5344CB8AC3E}">
        <p14:creationId xmlns:p14="http://schemas.microsoft.com/office/powerpoint/2010/main" val="29242887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481995-D576-C5E3-A1D6-C69B7A55B1B0}"/>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AAA78C2B-1090-D78C-7A0B-E3E23110BA69}"/>
              </a:ext>
            </a:extLst>
          </p:cNvPr>
          <p:cNvSpPr>
            <a:spLocks noGrp="1"/>
          </p:cNvSpPr>
          <p:nvPr>
            <p:ph type="dt" sz="half" idx="10"/>
          </p:nvPr>
        </p:nvSpPr>
        <p:spPr/>
        <p:txBody>
          <a:bodyPr/>
          <a:lstStyle/>
          <a:p>
            <a:fld id="{4B00E7A9-2418-4BB7-9A83-B0205DB5DF5E}" type="datetimeFigureOut">
              <a:rPr lang="en-GB" smtClean="0"/>
              <a:t>22/03/2026</a:t>
            </a:fld>
            <a:endParaRPr lang="en-GB"/>
          </a:p>
        </p:txBody>
      </p:sp>
      <p:sp>
        <p:nvSpPr>
          <p:cNvPr id="4" name="Footer Placeholder 3">
            <a:extLst>
              <a:ext uri="{FF2B5EF4-FFF2-40B4-BE49-F238E27FC236}">
                <a16:creationId xmlns:a16="http://schemas.microsoft.com/office/drawing/2014/main" id="{D784DF0A-BF6B-2D40-8767-8548271982D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49F15EF-2729-F119-363D-A9713C5C89CF}"/>
              </a:ext>
            </a:extLst>
          </p:cNvPr>
          <p:cNvSpPr>
            <a:spLocks noGrp="1"/>
          </p:cNvSpPr>
          <p:nvPr>
            <p:ph type="sldNum" sz="quarter" idx="12"/>
          </p:nvPr>
        </p:nvSpPr>
        <p:spPr/>
        <p:txBody>
          <a:bodyPr/>
          <a:lstStyle/>
          <a:p>
            <a:fld id="{8F2C5CF0-ABF3-41F6-9977-ED47710F7EBD}" type="slidenum">
              <a:rPr lang="en-GB" smtClean="0"/>
              <a:t>‹#›</a:t>
            </a:fld>
            <a:endParaRPr lang="en-GB"/>
          </a:p>
        </p:txBody>
      </p:sp>
    </p:spTree>
    <p:extLst>
      <p:ext uri="{BB962C8B-B14F-4D97-AF65-F5344CB8AC3E}">
        <p14:creationId xmlns:p14="http://schemas.microsoft.com/office/powerpoint/2010/main" val="42638639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99CA720-8C1E-CA75-F981-DB8B4BAEE3E2}"/>
              </a:ext>
            </a:extLst>
          </p:cNvPr>
          <p:cNvSpPr>
            <a:spLocks noGrp="1"/>
          </p:cNvSpPr>
          <p:nvPr>
            <p:ph type="dt" sz="half" idx="10"/>
          </p:nvPr>
        </p:nvSpPr>
        <p:spPr/>
        <p:txBody>
          <a:bodyPr/>
          <a:lstStyle/>
          <a:p>
            <a:fld id="{4B00E7A9-2418-4BB7-9A83-B0205DB5DF5E}" type="datetimeFigureOut">
              <a:rPr lang="en-GB" smtClean="0"/>
              <a:t>22/03/2026</a:t>
            </a:fld>
            <a:endParaRPr lang="en-GB"/>
          </a:p>
        </p:txBody>
      </p:sp>
      <p:sp>
        <p:nvSpPr>
          <p:cNvPr id="3" name="Footer Placeholder 2">
            <a:extLst>
              <a:ext uri="{FF2B5EF4-FFF2-40B4-BE49-F238E27FC236}">
                <a16:creationId xmlns:a16="http://schemas.microsoft.com/office/drawing/2014/main" id="{16506DD9-8B26-FA2A-743C-EFE4BBC8557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2E0CB0A-7FFE-023E-5344-9C7B1E0EC047}"/>
              </a:ext>
            </a:extLst>
          </p:cNvPr>
          <p:cNvSpPr>
            <a:spLocks noGrp="1"/>
          </p:cNvSpPr>
          <p:nvPr>
            <p:ph type="sldNum" sz="quarter" idx="12"/>
          </p:nvPr>
        </p:nvSpPr>
        <p:spPr/>
        <p:txBody>
          <a:bodyPr/>
          <a:lstStyle/>
          <a:p>
            <a:fld id="{8F2C5CF0-ABF3-41F6-9977-ED47710F7EBD}" type="slidenum">
              <a:rPr lang="en-GB" smtClean="0"/>
              <a:t>‹#›</a:t>
            </a:fld>
            <a:endParaRPr lang="en-GB"/>
          </a:p>
        </p:txBody>
      </p:sp>
    </p:spTree>
    <p:extLst>
      <p:ext uri="{BB962C8B-B14F-4D97-AF65-F5344CB8AC3E}">
        <p14:creationId xmlns:p14="http://schemas.microsoft.com/office/powerpoint/2010/main" val="39200415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F90CCD-EDF7-3928-AFDF-C34D98FC019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400581BC-76C7-FC93-A1A9-5F50BB9BA89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73156787-43F9-2645-C6BB-70D00CFC269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FDD5AF0-91CB-6EC1-19A9-96FD01021A11}"/>
              </a:ext>
            </a:extLst>
          </p:cNvPr>
          <p:cNvSpPr>
            <a:spLocks noGrp="1"/>
          </p:cNvSpPr>
          <p:nvPr>
            <p:ph type="dt" sz="half" idx="10"/>
          </p:nvPr>
        </p:nvSpPr>
        <p:spPr/>
        <p:txBody>
          <a:bodyPr/>
          <a:lstStyle/>
          <a:p>
            <a:fld id="{4B00E7A9-2418-4BB7-9A83-B0205DB5DF5E}" type="datetimeFigureOut">
              <a:rPr lang="en-GB" smtClean="0"/>
              <a:t>22/03/2026</a:t>
            </a:fld>
            <a:endParaRPr lang="en-GB"/>
          </a:p>
        </p:txBody>
      </p:sp>
      <p:sp>
        <p:nvSpPr>
          <p:cNvPr id="6" name="Footer Placeholder 5">
            <a:extLst>
              <a:ext uri="{FF2B5EF4-FFF2-40B4-BE49-F238E27FC236}">
                <a16:creationId xmlns:a16="http://schemas.microsoft.com/office/drawing/2014/main" id="{B95A6E5A-D47F-DBAE-3711-1E753A7960C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59FF45B-D694-0E4A-0620-B29F0FCEC3DC}"/>
              </a:ext>
            </a:extLst>
          </p:cNvPr>
          <p:cNvSpPr>
            <a:spLocks noGrp="1"/>
          </p:cNvSpPr>
          <p:nvPr>
            <p:ph type="sldNum" sz="quarter" idx="12"/>
          </p:nvPr>
        </p:nvSpPr>
        <p:spPr/>
        <p:txBody>
          <a:bodyPr/>
          <a:lstStyle/>
          <a:p>
            <a:fld id="{8F2C5CF0-ABF3-41F6-9977-ED47710F7EBD}" type="slidenum">
              <a:rPr lang="en-GB" smtClean="0"/>
              <a:t>‹#›</a:t>
            </a:fld>
            <a:endParaRPr lang="en-GB"/>
          </a:p>
        </p:txBody>
      </p:sp>
    </p:spTree>
    <p:extLst>
      <p:ext uri="{BB962C8B-B14F-4D97-AF65-F5344CB8AC3E}">
        <p14:creationId xmlns:p14="http://schemas.microsoft.com/office/powerpoint/2010/main" val="27221193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98D777-798F-352D-8576-49952B42E58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36D82B69-EAA9-19DD-DC93-BDF3463533B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F60C121-BFF3-72B9-C7DE-A7EF72D48CD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31FA429-9D13-E369-C462-CE4A1FE5CD8B}"/>
              </a:ext>
            </a:extLst>
          </p:cNvPr>
          <p:cNvSpPr>
            <a:spLocks noGrp="1"/>
          </p:cNvSpPr>
          <p:nvPr>
            <p:ph type="dt" sz="half" idx="10"/>
          </p:nvPr>
        </p:nvSpPr>
        <p:spPr/>
        <p:txBody>
          <a:bodyPr/>
          <a:lstStyle/>
          <a:p>
            <a:fld id="{4B00E7A9-2418-4BB7-9A83-B0205DB5DF5E}" type="datetimeFigureOut">
              <a:rPr lang="en-GB" smtClean="0"/>
              <a:t>22/03/2026</a:t>
            </a:fld>
            <a:endParaRPr lang="en-GB"/>
          </a:p>
        </p:txBody>
      </p:sp>
      <p:sp>
        <p:nvSpPr>
          <p:cNvPr id="6" name="Footer Placeholder 5">
            <a:extLst>
              <a:ext uri="{FF2B5EF4-FFF2-40B4-BE49-F238E27FC236}">
                <a16:creationId xmlns:a16="http://schemas.microsoft.com/office/drawing/2014/main" id="{C4A22474-ABAB-76DD-CF48-D15FB5CFC55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2C09DB0-62B0-D154-0F9C-109D4D1E30DF}"/>
              </a:ext>
            </a:extLst>
          </p:cNvPr>
          <p:cNvSpPr>
            <a:spLocks noGrp="1"/>
          </p:cNvSpPr>
          <p:nvPr>
            <p:ph type="sldNum" sz="quarter" idx="12"/>
          </p:nvPr>
        </p:nvSpPr>
        <p:spPr/>
        <p:txBody>
          <a:bodyPr/>
          <a:lstStyle/>
          <a:p>
            <a:fld id="{8F2C5CF0-ABF3-41F6-9977-ED47710F7EBD}" type="slidenum">
              <a:rPr lang="en-GB" smtClean="0"/>
              <a:t>‹#›</a:t>
            </a:fld>
            <a:endParaRPr lang="en-GB"/>
          </a:p>
        </p:txBody>
      </p:sp>
    </p:spTree>
    <p:extLst>
      <p:ext uri="{BB962C8B-B14F-4D97-AF65-F5344CB8AC3E}">
        <p14:creationId xmlns:p14="http://schemas.microsoft.com/office/powerpoint/2010/main" val="19409247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579099-D385-9140-7724-6CFE38BCB893}"/>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39EDEBDF-D1BB-2E06-BE7B-8AE9EC3E74D8}"/>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B2A95FB-92B4-944A-1228-0B611427F1BB}"/>
              </a:ext>
            </a:extLst>
          </p:cNvPr>
          <p:cNvSpPr>
            <a:spLocks noGrp="1"/>
          </p:cNvSpPr>
          <p:nvPr>
            <p:ph type="dt" sz="half" idx="10"/>
          </p:nvPr>
        </p:nvSpPr>
        <p:spPr/>
        <p:txBody>
          <a:bodyPr/>
          <a:lstStyle/>
          <a:p>
            <a:fld id="{4B00E7A9-2418-4BB7-9A83-B0205DB5DF5E}" type="datetimeFigureOut">
              <a:rPr lang="en-GB" smtClean="0"/>
              <a:t>22/03/2026</a:t>
            </a:fld>
            <a:endParaRPr lang="en-GB"/>
          </a:p>
        </p:txBody>
      </p:sp>
      <p:sp>
        <p:nvSpPr>
          <p:cNvPr id="5" name="Footer Placeholder 4">
            <a:extLst>
              <a:ext uri="{FF2B5EF4-FFF2-40B4-BE49-F238E27FC236}">
                <a16:creationId xmlns:a16="http://schemas.microsoft.com/office/drawing/2014/main" id="{4D21C9E8-5317-7D4C-784E-D3F668D91EF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06B72DB-6167-E0E4-FF42-2775F8A28FA5}"/>
              </a:ext>
            </a:extLst>
          </p:cNvPr>
          <p:cNvSpPr>
            <a:spLocks noGrp="1"/>
          </p:cNvSpPr>
          <p:nvPr>
            <p:ph type="sldNum" sz="quarter" idx="12"/>
          </p:nvPr>
        </p:nvSpPr>
        <p:spPr/>
        <p:txBody>
          <a:bodyPr/>
          <a:lstStyle/>
          <a:p>
            <a:fld id="{8F2C5CF0-ABF3-41F6-9977-ED47710F7EBD}" type="slidenum">
              <a:rPr lang="en-GB" smtClean="0"/>
              <a:t>‹#›</a:t>
            </a:fld>
            <a:endParaRPr lang="en-GB"/>
          </a:p>
        </p:txBody>
      </p:sp>
    </p:spTree>
    <p:extLst>
      <p:ext uri="{BB962C8B-B14F-4D97-AF65-F5344CB8AC3E}">
        <p14:creationId xmlns:p14="http://schemas.microsoft.com/office/powerpoint/2010/main" val="16496830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DECF4FA-F371-9263-9D90-D587C1A7666E}"/>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0A8C9A56-B39B-975D-AF58-546C04D33471}"/>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BF40FE1-FB8D-0B5F-36F0-46B5FDF0AE54}"/>
              </a:ext>
            </a:extLst>
          </p:cNvPr>
          <p:cNvSpPr>
            <a:spLocks noGrp="1"/>
          </p:cNvSpPr>
          <p:nvPr>
            <p:ph type="dt" sz="half" idx="10"/>
          </p:nvPr>
        </p:nvSpPr>
        <p:spPr/>
        <p:txBody>
          <a:bodyPr/>
          <a:lstStyle/>
          <a:p>
            <a:fld id="{4B00E7A9-2418-4BB7-9A83-B0205DB5DF5E}" type="datetimeFigureOut">
              <a:rPr lang="en-GB" smtClean="0"/>
              <a:t>22/03/2026</a:t>
            </a:fld>
            <a:endParaRPr lang="en-GB"/>
          </a:p>
        </p:txBody>
      </p:sp>
      <p:sp>
        <p:nvSpPr>
          <p:cNvPr id="5" name="Footer Placeholder 4">
            <a:extLst>
              <a:ext uri="{FF2B5EF4-FFF2-40B4-BE49-F238E27FC236}">
                <a16:creationId xmlns:a16="http://schemas.microsoft.com/office/drawing/2014/main" id="{F530DCDE-163C-0A0D-0D2B-F322946FC5A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29D31A-70C2-5FE2-50CA-5A6DE05E3011}"/>
              </a:ext>
            </a:extLst>
          </p:cNvPr>
          <p:cNvSpPr>
            <a:spLocks noGrp="1"/>
          </p:cNvSpPr>
          <p:nvPr>
            <p:ph type="sldNum" sz="quarter" idx="12"/>
          </p:nvPr>
        </p:nvSpPr>
        <p:spPr/>
        <p:txBody>
          <a:bodyPr/>
          <a:lstStyle/>
          <a:p>
            <a:fld id="{8F2C5CF0-ABF3-41F6-9977-ED47710F7EBD}" type="slidenum">
              <a:rPr lang="en-GB" smtClean="0"/>
              <a:t>‹#›</a:t>
            </a:fld>
            <a:endParaRPr lang="en-GB"/>
          </a:p>
        </p:txBody>
      </p:sp>
    </p:spTree>
    <p:extLst>
      <p:ext uri="{BB962C8B-B14F-4D97-AF65-F5344CB8AC3E}">
        <p14:creationId xmlns:p14="http://schemas.microsoft.com/office/powerpoint/2010/main" val="12482237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BB4867A-ADF6-BE0D-AABF-119C5E0E903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9B6CD334-3EBC-58CF-6581-32C3C553C80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45442D0-C565-FC28-9701-D077F663A5A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B00E7A9-2418-4BB7-9A83-B0205DB5DF5E}" type="datetimeFigureOut">
              <a:rPr lang="en-GB" smtClean="0"/>
              <a:t>22/03/2026</a:t>
            </a:fld>
            <a:endParaRPr lang="en-GB"/>
          </a:p>
        </p:txBody>
      </p:sp>
      <p:sp>
        <p:nvSpPr>
          <p:cNvPr id="5" name="Footer Placeholder 4">
            <a:extLst>
              <a:ext uri="{FF2B5EF4-FFF2-40B4-BE49-F238E27FC236}">
                <a16:creationId xmlns:a16="http://schemas.microsoft.com/office/drawing/2014/main" id="{6C20EAB8-E002-4742-9E24-2AA1F8F4554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9BF92FA-D4F9-26D0-1EA0-9FBEB6D1932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F2C5CF0-ABF3-41F6-9977-ED47710F7EBD}" type="slidenum">
              <a:rPr lang="en-GB" smtClean="0"/>
              <a:t>‹#›</a:t>
            </a:fld>
            <a:endParaRPr lang="en-GB"/>
          </a:p>
        </p:txBody>
      </p:sp>
    </p:spTree>
    <p:extLst>
      <p:ext uri="{BB962C8B-B14F-4D97-AF65-F5344CB8AC3E}">
        <p14:creationId xmlns:p14="http://schemas.microsoft.com/office/powerpoint/2010/main" val="7460285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nurse24.it/infermiere/formazione/progetto-iene5-un-seminario-su-team-multiculturali-in-sanita.html" TargetMode="External"/><Relationship Id="rId2" Type="http://schemas.openxmlformats.org/officeDocument/2006/relationships/image" Target="../media/image1.jpg"/><Relationship Id="rId1" Type="http://schemas.openxmlformats.org/officeDocument/2006/relationships/slideLayout" Target="../slideLayouts/slideLayout2.xml"/><Relationship Id="rId4" Type="http://schemas.openxmlformats.org/officeDocument/2006/relationships/hyperlink" Target="https://creativecommons.org/licenses/by-nc-nd/3.0/"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carelearning.org.uk/qualifications/level-1-award-hsc/pwcs-06-working/1-4-give-examples-of-ways-that-do-not-work-well-when-working-with-others/"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hyperlink" Target="https://blog.uksm.org.uk/2024/09/30/10-the-importance-of-teamwork-in-health-and-social-care/" TargetMode="External"/><Relationship Id="rId4" Type="http://schemas.openxmlformats.org/officeDocument/2006/relationships/hyperlink" Target="https://www.digitalcarehub.co.uk/data-protection-and-cyber-security"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royalopencollege.org/blog/health-and-social-care/teamwork-in-health-and-social-care" TargetMode="External"/><Relationship Id="rId2" Type="http://schemas.openxmlformats.org/officeDocument/2006/relationships/hyperlink" Target="https://uk.hfonline.org/the-role-of-teamwork-in-delivering-effective-health-and-social-care-service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4CA568-5245-A497-0DF9-80ECFA09D97A}"/>
              </a:ext>
            </a:extLst>
          </p:cNvPr>
          <p:cNvSpPr>
            <a:spLocks noGrp="1"/>
          </p:cNvSpPr>
          <p:nvPr>
            <p:ph type="ctrTitle"/>
          </p:nvPr>
        </p:nvSpPr>
        <p:spPr/>
        <p:txBody>
          <a:bodyPr>
            <a:normAutofit fontScale="90000"/>
          </a:bodyPr>
          <a:lstStyle/>
          <a:p>
            <a:r>
              <a:rPr lang="en-GB" sz="2400" dirty="0">
                <a:latin typeface="Arial" panose="020B0604020202020204" pitchFamily="34" charset="0"/>
                <a:cs typeface="Arial" panose="020B0604020202020204" pitchFamily="34" charset="0"/>
              </a:rPr>
              <a:t>Module Title: Professional Career Development within H&amp;SC</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Module Number: LCHS 4009 ( LON)</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Assignment N: Assignment 1</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Student Name: Bibiche Muamba</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Student ID: 2442754</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Lecturer’s Name: Umma Suleiman</a:t>
            </a:r>
            <a:br>
              <a:rPr lang="en-GB" sz="2400" dirty="0">
                <a:latin typeface="Arial" panose="020B0604020202020204" pitchFamily="34" charset="0"/>
                <a:cs typeface="Arial" panose="020B0604020202020204" pitchFamily="34" charset="0"/>
              </a:rPr>
            </a:br>
            <a:endParaRPr lang="en-GB" sz="24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1F77F5DD-5B69-5709-9B71-BD27E8CAF69C}"/>
              </a:ext>
            </a:extLst>
          </p:cNvPr>
          <p:cNvSpPr>
            <a:spLocks noGrp="1"/>
          </p:cNvSpPr>
          <p:nvPr>
            <p:ph type="subTitle" idx="1"/>
          </p:nvPr>
        </p:nvSpPr>
        <p:spPr/>
        <p:txBody>
          <a:bodyPr>
            <a:normAutofit fontScale="92500"/>
          </a:bodyPr>
          <a:lstStyle/>
          <a:p>
            <a:pPr marL="342900" indent="-342900">
              <a:buFont typeface="Arial" panose="020B0604020202020204" pitchFamily="34" charset="0"/>
              <a:buChar char="•"/>
            </a:pPr>
            <a:r>
              <a:rPr lang="en-GB" dirty="0">
                <a:latin typeface="Arial" panose="020B0604020202020204" pitchFamily="34" charset="0"/>
                <a:cs typeface="Arial" panose="020B0604020202020204" pitchFamily="34" charset="0"/>
              </a:rPr>
              <a:t>I have not used AI, including the AI sources.</a:t>
            </a:r>
          </a:p>
          <a:p>
            <a:pPr marL="342900" indent="-342900">
              <a:buFont typeface="Arial" panose="020B0604020202020204" pitchFamily="34" charset="0"/>
              <a:buChar char="•"/>
            </a:pPr>
            <a:r>
              <a:rPr lang="en-GB" dirty="0">
                <a:latin typeface="Arial" panose="020B0604020202020204" pitchFamily="34" charset="0"/>
                <a:cs typeface="Arial" panose="020B0604020202020204" pitchFamily="34" charset="0"/>
              </a:rPr>
              <a:t>I have chosen this course because I want the higher qualification in health and social care.</a:t>
            </a:r>
          </a:p>
          <a:p>
            <a:pPr marL="342900" indent="-342900">
              <a:buFont typeface="Arial" panose="020B0604020202020204" pitchFamily="34" charset="0"/>
              <a:buChar char="•"/>
            </a:pPr>
            <a:r>
              <a:rPr lang="en-GB" dirty="0">
                <a:latin typeface="Arial" panose="020B0604020202020204" pitchFamily="34" charset="0"/>
                <a:cs typeface="Arial" panose="020B0604020202020204" pitchFamily="34" charset="0"/>
              </a:rPr>
              <a:t>I will be presenting on Working in Teams in Health and Social  Care.</a:t>
            </a:r>
          </a:p>
        </p:txBody>
      </p:sp>
    </p:spTree>
    <p:extLst>
      <p:ext uri="{BB962C8B-B14F-4D97-AF65-F5344CB8AC3E}">
        <p14:creationId xmlns:p14="http://schemas.microsoft.com/office/powerpoint/2010/main" val="31030549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58EC87-DA98-F7BD-CA6D-83E71642F65F}"/>
              </a:ext>
            </a:extLst>
          </p:cNvPr>
          <p:cNvSpPr>
            <a:spLocks noGrp="1"/>
          </p:cNvSpPr>
          <p:nvPr>
            <p:ph type="title"/>
          </p:nvPr>
        </p:nvSpPr>
        <p:spPr>
          <a:xfrm>
            <a:off x="1171074" y="1396686"/>
            <a:ext cx="3240506" cy="4064628"/>
          </a:xfrm>
        </p:spPr>
        <p:txBody>
          <a:bodyPr>
            <a:normAutofit/>
          </a:bodyPr>
          <a:lstStyle/>
          <a:p>
            <a:pPr marL="342900" indent="-342900">
              <a:buFont typeface="Wingdings" panose="05000000000000000000" pitchFamily="2" charset="2"/>
              <a:buChar char="q"/>
            </a:pPr>
            <a:r>
              <a:rPr lang="en-GB" sz="3400" b="1">
                <a:solidFill>
                  <a:srgbClr val="FFFFFF"/>
                </a:solidFill>
                <a:latin typeface="Arial" panose="020B0604020202020204" pitchFamily="34" charset="0"/>
                <a:cs typeface="Arial" panose="020B0604020202020204" pitchFamily="34" charset="0"/>
              </a:rPr>
              <a:t>Introduction</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8EBBA808-9A59-F2D7-2483-23A07310F40F}"/>
              </a:ext>
            </a:extLst>
          </p:cNvPr>
          <p:cNvSpPr>
            <a:spLocks noGrp="1"/>
          </p:cNvSpPr>
          <p:nvPr>
            <p:ph idx="1"/>
          </p:nvPr>
        </p:nvSpPr>
        <p:spPr>
          <a:xfrm>
            <a:off x="5370153" y="1526033"/>
            <a:ext cx="5536397" cy="3935281"/>
          </a:xfrm>
        </p:spPr>
        <p:txBody>
          <a:bodyPr>
            <a:normAutofit/>
          </a:bodyPr>
          <a:lstStyle/>
          <a:p>
            <a:r>
              <a:rPr lang="en-GB" sz="1800" dirty="0">
                <a:latin typeface="Arial" panose="020B0604020202020204" pitchFamily="34" charset="0"/>
                <a:cs typeface="Arial" panose="020B0604020202020204" pitchFamily="34" charset="0"/>
              </a:rPr>
              <a:t>My assignment requires me to choose a skill which I have identified as working in teams. I will define this skill, explain why it is important in health and social care setting, and identify a relevant framework linked ton teamwork. I will also provide a practical example of teamwork in action and discuss its important for my future career.</a:t>
            </a:r>
          </a:p>
        </p:txBody>
      </p:sp>
    </p:spTree>
    <p:extLst>
      <p:ext uri="{BB962C8B-B14F-4D97-AF65-F5344CB8AC3E}">
        <p14:creationId xmlns:p14="http://schemas.microsoft.com/office/powerpoint/2010/main" val="25018660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8D9042-7335-00FB-350C-5C956360BF3C}"/>
              </a:ext>
            </a:extLst>
          </p:cNvPr>
          <p:cNvSpPr>
            <a:spLocks noGrp="1"/>
          </p:cNvSpPr>
          <p:nvPr>
            <p:ph type="title"/>
          </p:nvPr>
        </p:nvSpPr>
        <p:spPr>
          <a:xfrm>
            <a:off x="838201" y="365125"/>
            <a:ext cx="5251316" cy="1350941"/>
          </a:xfrm>
        </p:spPr>
        <p:txBody>
          <a:bodyPr>
            <a:normAutofit/>
          </a:bodyPr>
          <a:lstStyle/>
          <a:p>
            <a:pPr marL="571500" indent="-571500">
              <a:buFont typeface="Wingdings" panose="05000000000000000000" pitchFamily="2" charset="2"/>
              <a:buChar char="q"/>
            </a:pPr>
            <a:r>
              <a:rPr lang="en-GB" sz="2000" b="1" dirty="0">
                <a:latin typeface="Arial" panose="020B0604020202020204" pitchFamily="34" charset="0"/>
                <a:cs typeface="Arial" panose="020B0604020202020204" pitchFamily="34" charset="0"/>
              </a:rPr>
              <a:t>Working in Teams in health and social care</a:t>
            </a:r>
          </a:p>
        </p:txBody>
      </p:sp>
      <p:sp>
        <p:nvSpPr>
          <p:cNvPr id="3" name="Content Placeholder 2">
            <a:extLst>
              <a:ext uri="{FF2B5EF4-FFF2-40B4-BE49-F238E27FC236}">
                <a16:creationId xmlns:a16="http://schemas.microsoft.com/office/drawing/2014/main" id="{D30EE337-5DE7-DEC8-D99F-CACE4E5BB388}"/>
              </a:ext>
            </a:extLst>
          </p:cNvPr>
          <p:cNvSpPr>
            <a:spLocks noGrp="1"/>
          </p:cNvSpPr>
          <p:nvPr>
            <p:ph idx="1"/>
          </p:nvPr>
        </p:nvSpPr>
        <p:spPr>
          <a:xfrm>
            <a:off x="838200" y="1390390"/>
            <a:ext cx="4619621" cy="4786574"/>
          </a:xfrm>
        </p:spPr>
        <p:txBody>
          <a:bodyPr>
            <a:normAutofit/>
          </a:bodyPr>
          <a:lstStyle/>
          <a:p>
            <a:pPr marL="0" indent="0">
              <a:buNone/>
            </a:pPr>
            <a:endParaRPr lang="en-GB" sz="2000" b="1" dirty="0"/>
          </a:p>
          <a:p>
            <a:pPr>
              <a:buFont typeface="Wingdings" panose="05000000000000000000" pitchFamily="2" charset="2"/>
              <a:buChar char="v"/>
            </a:pPr>
            <a:r>
              <a:rPr lang="en-GB" sz="2000" dirty="0"/>
              <a:t> </a:t>
            </a:r>
            <a:r>
              <a:rPr lang="en-GB" sz="1800" dirty="0">
                <a:latin typeface="Arial" panose="020B0604020202020204" pitchFamily="34" charset="0"/>
                <a:cs typeface="Arial" panose="020B0604020202020204" pitchFamily="34" charset="0"/>
              </a:rPr>
              <a:t>Means that healthcare professionals  collaborate to support patient health and wellbeing. It implicates diverse healthcare professionals although  each professional has a specific role, but they all work to the same goal to meet patients needs moreover to provide better care on the daily basis. in addition of preserving the organisation reputation. (Morgan,2025).</a:t>
            </a:r>
          </a:p>
          <a:p>
            <a:pPr>
              <a:buFont typeface="Wingdings" panose="05000000000000000000" pitchFamily="2" charset="2"/>
              <a:buChar char="Ø"/>
            </a:pPr>
            <a:endParaRPr lang="en-GB" sz="2000" dirty="0">
              <a:latin typeface="Arial" panose="020B0604020202020204" pitchFamily="34" charset="0"/>
              <a:cs typeface="Arial" panose="020B0604020202020204" pitchFamily="34" charset="0"/>
            </a:endParaRPr>
          </a:p>
          <a:p>
            <a:pPr>
              <a:buFont typeface="Wingdings" panose="05000000000000000000" pitchFamily="2" charset="2"/>
              <a:buChar char="q"/>
            </a:pPr>
            <a:endParaRPr lang="en-GB" sz="2000" dirty="0">
              <a:latin typeface="Arial" panose="020B0604020202020204" pitchFamily="34" charset="0"/>
              <a:cs typeface="Arial" panose="020B0604020202020204" pitchFamily="34" charset="0"/>
            </a:endParaRPr>
          </a:p>
          <a:p>
            <a:pPr marL="0" indent="0">
              <a:buNone/>
            </a:pPr>
            <a:endParaRPr lang="en-GB" sz="2000" dirty="0">
              <a:latin typeface="Arial" panose="020B0604020202020204" pitchFamily="34" charset="0"/>
              <a:cs typeface="Arial" panose="020B0604020202020204" pitchFamily="34" charset="0"/>
            </a:endParaRPr>
          </a:p>
          <a:p>
            <a:pPr marL="0" indent="0">
              <a:buNone/>
            </a:pPr>
            <a:endParaRPr lang="en-GB" sz="2000" dirty="0"/>
          </a:p>
          <a:p>
            <a:endParaRPr lang="en-GB" sz="2000" dirty="0"/>
          </a:p>
        </p:txBody>
      </p:sp>
      <p:pic>
        <p:nvPicPr>
          <p:cNvPr id="5" name="Picture 4">
            <a:extLst>
              <a:ext uri="{FF2B5EF4-FFF2-40B4-BE49-F238E27FC236}">
                <a16:creationId xmlns:a16="http://schemas.microsoft.com/office/drawing/2014/main" id="{00D7AFFF-07C0-CD79-6B4F-7BFBBBA80E0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2816" r="29365"/>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6" name="TextBox 5">
            <a:extLst>
              <a:ext uri="{FF2B5EF4-FFF2-40B4-BE49-F238E27FC236}">
                <a16:creationId xmlns:a16="http://schemas.microsoft.com/office/drawing/2014/main" id="{BCE8E92C-D982-F297-D8E3-B03BD8DDC5C6}"/>
              </a:ext>
            </a:extLst>
          </p:cNvPr>
          <p:cNvSpPr txBox="1"/>
          <p:nvPr/>
        </p:nvSpPr>
        <p:spPr>
          <a:xfrm>
            <a:off x="9581991" y="6657945"/>
            <a:ext cx="2610009"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nurse24.it/infermiere/formazione/progetto-iene5-un-seminario-su-team-multiculturali-in-sanita.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37328899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F97676-D53C-EC89-773C-ACE0B5F0DAD0}"/>
              </a:ext>
            </a:extLst>
          </p:cNvPr>
          <p:cNvSpPr>
            <a:spLocks noGrp="1"/>
          </p:cNvSpPr>
          <p:nvPr>
            <p:ph type="title"/>
          </p:nvPr>
        </p:nvSpPr>
        <p:spPr>
          <a:xfrm>
            <a:off x="838200" y="365125"/>
            <a:ext cx="10515600" cy="1087893"/>
          </a:xfrm>
        </p:spPr>
        <p:txBody>
          <a:bodyPr>
            <a:normAutofit/>
          </a:bodyPr>
          <a:lstStyle/>
          <a:p>
            <a:pPr marL="342900" indent="-342900">
              <a:buFont typeface="Wingdings" panose="05000000000000000000" pitchFamily="2" charset="2"/>
              <a:buChar char="q"/>
            </a:pPr>
            <a:r>
              <a:rPr lang="en-GB" sz="2000" b="1" dirty="0">
                <a:latin typeface="Arial" panose="020B0604020202020204" pitchFamily="34" charset="0"/>
                <a:cs typeface="Arial" panose="020B0604020202020204" pitchFamily="34" charset="0"/>
              </a:rPr>
              <a:t>Important of Teamwork in Health and Social Care</a:t>
            </a:r>
          </a:p>
        </p:txBody>
      </p:sp>
      <p:sp>
        <p:nvSpPr>
          <p:cNvPr id="3" name="Content Placeholder 2">
            <a:extLst>
              <a:ext uri="{FF2B5EF4-FFF2-40B4-BE49-F238E27FC236}">
                <a16:creationId xmlns:a16="http://schemas.microsoft.com/office/drawing/2014/main" id="{73FEA306-CDB2-AB0B-60E7-A0DEC1B2B9C2}"/>
              </a:ext>
            </a:extLst>
          </p:cNvPr>
          <p:cNvSpPr>
            <a:spLocks noGrp="1"/>
          </p:cNvSpPr>
          <p:nvPr>
            <p:ph idx="1"/>
          </p:nvPr>
        </p:nvSpPr>
        <p:spPr>
          <a:xfrm>
            <a:off x="838200" y="1741118"/>
            <a:ext cx="10515600" cy="4435845"/>
          </a:xfrm>
        </p:spPr>
        <p:txBody>
          <a:bodyPr>
            <a:normAutofit/>
          </a:bodyPr>
          <a:lstStyle/>
          <a:p>
            <a:pPr>
              <a:buFont typeface="Wingdings" panose="05000000000000000000" pitchFamily="2" charset="2"/>
              <a:buChar char="Ø"/>
            </a:pPr>
            <a:r>
              <a:rPr lang="en-GB" sz="1800" b="1" dirty="0">
                <a:latin typeface="Arial" panose="020B0604020202020204" pitchFamily="34" charset="0"/>
                <a:cs typeface="Arial" panose="020B0604020202020204" pitchFamily="34" charset="0"/>
              </a:rPr>
              <a:t>Improve Performance</a:t>
            </a:r>
            <a:r>
              <a:rPr lang="en-GB" sz="1800" dirty="0">
                <a:latin typeface="Arial" panose="020B0604020202020204" pitchFamily="34" charset="0"/>
                <a:cs typeface="Arial" panose="020B0604020202020204" pitchFamily="34" charset="0"/>
              </a:rPr>
              <a:t>: Sharing workload among team members, task become easier and reduce delays in care.</a:t>
            </a:r>
          </a:p>
          <a:p>
            <a:pPr>
              <a:buFont typeface="Wingdings" panose="05000000000000000000" pitchFamily="2" charset="2"/>
              <a:buChar char="Ø"/>
            </a:pPr>
            <a:r>
              <a:rPr lang="en-GB" sz="1800" b="1" dirty="0">
                <a:latin typeface="Arial" panose="020B0604020202020204" pitchFamily="34" charset="0"/>
                <a:cs typeface="Arial" panose="020B0604020202020204" pitchFamily="34" charset="0"/>
              </a:rPr>
              <a:t>Reduces the risk of medication error</a:t>
            </a:r>
            <a:r>
              <a:rPr lang="en-GB" sz="1800" dirty="0">
                <a:latin typeface="Arial" panose="020B0604020202020204" pitchFamily="34" charset="0"/>
                <a:cs typeface="Arial" panose="020B0604020202020204" pitchFamily="34" charset="0"/>
              </a:rPr>
              <a:t>: Medication error is something commonly occurring in healthcare setting a collaboration team environment facilitates cross- monitoring , allowing teams to identify and prevent potential errors before they reach patients.</a:t>
            </a:r>
          </a:p>
          <a:p>
            <a:pPr>
              <a:buFont typeface="Wingdings" panose="05000000000000000000" pitchFamily="2" charset="2"/>
              <a:buChar char="Ø"/>
            </a:pPr>
            <a:r>
              <a:rPr lang="en-GB" sz="1800" b="1" dirty="0">
                <a:latin typeface="Arial" panose="020B0604020202020204" pitchFamily="34" charset="0"/>
                <a:cs typeface="Arial" panose="020B0604020202020204" pitchFamily="34" charset="0"/>
              </a:rPr>
              <a:t>Patients Outcomes</a:t>
            </a:r>
            <a:r>
              <a:rPr lang="en-GB" sz="1800" dirty="0">
                <a:latin typeface="Arial" panose="020B0604020202020204" pitchFamily="34" charset="0"/>
                <a:cs typeface="Arial" panose="020B0604020202020204" pitchFamily="34" charset="0"/>
              </a:rPr>
              <a:t>: It is essential in health and social to ensure that patients are kept safe and supported in their recovery . Moreover, collective effort within teams  enables one in team to rinse an alarm if notice  change in patient’s condition, so, it will help decision taking in care plan and deliver care accordingly. ( Care learning, 2024).</a:t>
            </a:r>
          </a:p>
          <a:p>
            <a:pPr>
              <a:buFont typeface="Wingdings" panose="05000000000000000000" pitchFamily="2" charset="2"/>
              <a:buChar char="ü"/>
            </a:pPr>
            <a:endParaRPr lang="en-GB" sz="2000" b="1" dirty="0">
              <a:latin typeface="Arial" panose="020B0604020202020204" pitchFamily="34" charset="0"/>
              <a:cs typeface="Arial" panose="020B0604020202020204" pitchFamily="34" charset="0"/>
            </a:endParaRPr>
          </a:p>
          <a:p>
            <a:pPr marL="0" indent="0">
              <a:buNone/>
            </a:pPr>
            <a:endParaRPr lang="en-GB" sz="2000" b="1"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a:p>
            <a:pPr marL="0" indent="0">
              <a:buNone/>
            </a:pP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755346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C6580-30E6-19FF-D1DE-96D952E731EE}"/>
              </a:ext>
            </a:extLst>
          </p:cNvPr>
          <p:cNvSpPr>
            <a:spLocks noGrp="1"/>
          </p:cNvSpPr>
          <p:nvPr>
            <p:ph type="title"/>
          </p:nvPr>
        </p:nvSpPr>
        <p:spPr>
          <a:xfrm>
            <a:off x="952500" y="365126"/>
            <a:ext cx="10401300" cy="824848"/>
          </a:xfrm>
        </p:spPr>
        <p:txBody>
          <a:bodyPr>
            <a:normAutofit/>
          </a:bodyPr>
          <a:lstStyle/>
          <a:p>
            <a:pPr marL="342900" indent="-342900">
              <a:buFont typeface="Wingdings" panose="05000000000000000000" pitchFamily="2" charset="2"/>
              <a:buChar char="q"/>
            </a:pPr>
            <a:r>
              <a:rPr lang="en-GB" sz="2000" b="1" dirty="0">
                <a:latin typeface="Arial" panose="020B0604020202020204" pitchFamily="34" charset="0"/>
                <a:cs typeface="Arial" panose="020B0604020202020204" pitchFamily="34" charset="0"/>
              </a:rPr>
              <a:t>Barriers to affective Teamwork</a:t>
            </a:r>
          </a:p>
        </p:txBody>
      </p:sp>
      <p:sp>
        <p:nvSpPr>
          <p:cNvPr id="3" name="Content Placeholder 2">
            <a:extLst>
              <a:ext uri="{FF2B5EF4-FFF2-40B4-BE49-F238E27FC236}">
                <a16:creationId xmlns:a16="http://schemas.microsoft.com/office/drawing/2014/main" id="{A42AC2CE-AA30-9CC0-7539-29A70DDE51DC}"/>
              </a:ext>
            </a:extLst>
          </p:cNvPr>
          <p:cNvSpPr>
            <a:spLocks noGrp="1"/>
          </p:cNvSpPr>
          <p:nvPr>
            <p:ph idx="1"/>
          </p:nvPr>
        </p:nvSpPr>
        <p:spPr>
          <a:xfrm>
            <a:off x="952500" y="1189974"/>
            <a:ext cx="10515600" cy="4986989"/>
          </a:xfrm>
        </p:spPr>
        <p:txBody>
          <a:bodyPr>
            <a:normAutofit/>
          </a:bodyPr>
          <a:lstStyle/>
          <a:p>
            <a:pPr>
              <a:buFont typeface="Wingdings" panose="05000000000000000000" pitchFamily="2" charset="2"/>
              <a:buChar char="v"/>
            </a:pPr>
            <a:r>
              <a:rPr lang="en-GB" sz="1800" dirty="0">
                <a:latin typeface="Arial" panose="020B0604020202020204" pitchFamily="34" charset="0"/>
                <a:cs typeface="Arial" panose="020B0604020202020204" pitchFamily="34" charset="0"/>
              </a:rPr>
              <a:t>When there is not affective teamwork in health and social care, the team members will not achieve their goal and it will cause, </a:t>
            </a:r>
          </a:p>
          <a:p>
            <a:pPr>
              <a:buFont typeface="Wingdings" panose="05000000000000000000" pitchFamily="2" charset="2"/>
              <a:buChar char="v"/>
            </a:pPr>
            <a:r>
              <a:rPr lang="en-GB" sz="1800" b="1" dirty="0">
                <a:latin typeface="Arial" panose="020B0604020202020204" pitchFamily="34" charset="0"/>
                <a:cs typeface="Arial" panose="020B0604020202020204" pitchFamily="34" charset="0"/>
              </a:rPr>
              <a:t>Negative work ethic</a:t>
            </a:r>
            <a:r>
              <a:rPr lang="en-GB" sz="1800" dirty="0">
                <a:latin typeface="Arial" panose="020B0604020202020204" pitchFamily="34" charset="0"/>
                <a:cs typeface="Arial" panose="020B0604020202020204" pitchFamily="34" charset="0"/>
              </a:rPr>
              <a:t>: Can critically affect the entire team. When some team members unable to fulfil their responsibility, it can lead to dissatisfaction between colleague also will significantly reduce overall production.</a:t>
            </a:r>
          </a:p>
          <a:p>
            <a:pPr>
              <a:buFont typeface="Wingdings" panose="05000000000000000000" pitchFamily="2" charset="2"/>
              <a:buChar char="v"/>
            </a:pPr>
            <a:r>
              <a:rPr lang="en-GB" sz="1800" b="1" dirty="0">
                <a:latin typeface="Arial" panose="020B0604020202020204" pitchFamily="34" charset="0"/>
                <a:cs typeface="Arial" panose="020B0604020202020204" pitchFamily="34" charset="0"/>
              </a:rPr>
              <a:t>Poor performance outcomes</a:t>
            </a:r>
            <a:r>
              <a:rPr lang="en-GB" sz="1800" dirty="0">
                <a:latin typeface="Arial" panose="020B0604020202020204" pitchFamily="34" charset="0"/>
                <a:cs typeface="Arial" panose="020B0604020202020204" pitchFamily="34" charset="0"/>
              </a:rPr>
              <a:t>: Insufficient collaboration and lack of share decision – making led to a decline in the quality of care. </a:t>
            </a:r>
          </a:p>
          <a:p>
            <a:pPr>
              <a:buFont typeface="Wingdings" panose="05000000000000000000" pitchFamily="2" charset="2"/>
              <a:buChar char="v"/>
            </a:pPr>
            <a:r>
              <a:rPr lang="en-GB" sz="1800" b="1" dirty="0">
                <a:latin typeface="Arial" panose="020B0604020202020204" pitchFamily="34" charset="0"/>
                <a:cs typeface="Arial" panose="020B0604020202020204" pitchFamily="34" charset="0"/>
              </a:rPr>
              <a:t>Increase errors</a:t>
            </a:r>
            <a:r>
              <a:rPr lang="en-GB" sz="1800" dirty="0">
                <a:latin typeface="Arial" panose="020B0604020202020204" pitchFamily="34" charset="0"/>
                <a:cs typeface="Arial" panose="020B0604020202020204" pitchFamily="34" charset="0"/>
              </a:rPr>
              <a:t>: Failing to share accurate information among team members lead to serious incidents and error. (Rasool et al,2021).</a:t>
            </a:r>
          </a:p>
          <a:p>
            <a:pPr>
              <a:buFont typeface="Wingdings" panose="05000000000000000000" pitchFamily="2" charset="2"/>
              <a:buChar char="q"/>
            </a:pPr>
            <a:r>
              <a:rPr lang="en-GB" sz="2000" b="1" dirty="0">
                <a:latin typeface="Arial" panose="020B0604020202020204" pitchFamily="34" charset="0"/>
                <a:cs typeface="Arial" panose="020B0604020202020204" pitchFamily="34" charset="0"/>
              </a:rPr>
              <a:t> Strategies to consider to develop teamwork</a:t>
            </a:r>
          </a:p>
          <a:p>
            <a:pPr>
              <a:buFont typeface="Wingdings" panose="05000000000000000000" pitchFamily="2" charset="2"/>
              <a:buChar char="ü"/>
            </a:pPr>
            <a:r>
              <a:rPr lang="en-GB" sz="1800" b="1" dirty="0">
                <a:latin typeface="Arial" panose="020B0604020202020204" pitchFamily="34" charset="0"/>
                <a:cs typeface="Arial" panose="020B0604020202020204" pitchFamily="34" charset="0"/>
              </a:rPr>
              <a:t>Active listening</a:t>
            </a:r>
            <a:r>
              <a:rPr lang="en-GB" sz="2000" dirty="0">
                <a:latin typeface="Arial" panose="020B0604020202020204" pitchFamily="34" charset="0"/>
                <a:cs typeface="Arial" panose="020B0604020202020204" pitchFamily="34" charset="0"/>
              </a:rPr>
              <a:t>: taking part</a:t>
            </a:r>
            <a:r>
              <a:rPr lang="en-GB" sz="1800" dirty="0">
                <a:latin typeface="Arial" panose="020B0604020202020204" pitchFamily="34" charset="0"/>
                <a:cs typeface="Arial" panose="020B0604020202020204" pitchFamily="34" charset="0"/>
              </a:rPr>
              <a:t> in the team discussion and respect others’ feelings to built trust and partnership.</a:t>
            </a:r>
          </a:p>
          <a:p>
            <a:pPr>
              <a:buFont typeface="Wingdings" panose="05000000000000000000" pitchFamily="2" charset="2"/>
              <a:buChar char="ü"/>
            </a:pPr>
            <a:r>
              <a:rPr lang="en-GB" sz="1800" b="1" dirty="0">
                <a:latin typeface="Arial" panose="020B0604020202020204" pitchFamily="34" charset="0"/>
                <a:cs typeface="Arial" panose="020B0604020202020204" pitchFamily="34" charset="0"/>
              </a:rPr>
              <a:t>Understand your role</a:t>
            </a:r>
            <a:r>
              <a:rPr lang="en-GB" sz="1800" dirty="0">
                <a:latin typeface="Arial" panose="020B0604020202020204" pitchFamily="34" charset="0"/>
                <a:cs typeface="Arial" panose="020B0604020202020204" pitchFamily="34" charset="0"/>
              </a:rPr>
              <a:t>:  identify your straights, where to improve and contribute meaningfully to the team.</a:t>
            </a:r>
          </a:p>
          <a:p>
            <a:pPr>
              <a:buFont typeface="Wingdings" panose="05000000000000000000" pitchFamily="2" charset="2"/>
              <a:buChar char="ü"/>
            </a:pPr>
            <a:r>
              <a:rPr lang="en-GB" sz="1800" b="1" dirty="0">
                <a:latin typeface="Arial" panose="020B0604020202020204" pitchFamily="34" charset="0"/>
                <a:cs typeface="Arial" panose="020B0604020202020204" pitchFamily="34" charset="0"/>
              </a:rPr>
              <a:t>Develop a Team Mentality</a:t>
            </a:r>
            <a:r>
              <a:rPr lang="en-GB" sz="1800" dirty="0">
                <a:latin typeface="Arial" panose="020B0604020202020204" pitchFamily="34" charset="0"/>
                <a:cs typeface="Arial" panose="020B0604020202020204" pitchFamily="34" charset="0"/>
              </a:rPr>
              <a:t>: Consider the goals team can offer and contribute to the bigger vision by promoting a collaboration environment.</a:t>
            </a:r>
          </a:p>
          <a:p>
            <a:pPr>
              <a:buFont typeface="Wingdings" panose="05000000000000000000" pitchFamily="2" charset="2"/>
              <a:buChar char="v"/>
            </a:pPr>
            <a:endParaRPr lang="en-GB" sz="1800" dirty="0">
              <a:latin typeface="Arial" panose="020B0604020202020204" pitchFamily="34" charset="0"/>
              <a:cs typeface="Arial" panose="020B0604020202020204" pitchFamily="34" charset="0"/>
            </a:endParaRPr>
          </a:p>
          <a:p>
            <a:pPr>
              <a:buFont typeface="Wingdings" panose="05000000000000000000" pitchFamily="2" charset="2"/>
              <a:buChar char="v"/>
            </a:pP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710459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AAAB9C-16F7-4965-969E-1B207A5B3679}"/>
              </a:ext>
            </a:extLst>
          </p:cNvPr>
          <p:cNvSpPr>
            <a:spLocks noGrp="1"/>
          </p:cNvSpPr>
          <p:nvPr>
            <p:ph type="title"/>
          </p:nvPr>
        </p:nvSpPr>
        <p:spPr/>
        <p:txBody>
          <a:bodyPr>
            <a:normAutofit/>
          </a:bodyPr>
          <a:lstStyle/>
          <a:p>
            <a:pPr marL="342900" indent="-342900">
              <a:buFont typeface="Wingdings" panose="05000000000000000000" pitchFamily="2" charset="2"/>
              <a:buChar char="q"/>
            </a:pPr>
            <a:r>
              <a:rPr lang="en-GB" sz="2400" dirty="0">
                <a:latin typeface="Arial" panose="020B0604020202020204" pitchFamily="34" charset="0"/>
                <a:cs typeface="Arial" panose="020B0604020202020204" pitchFamily="34" charset="0"/>
              </a:rPr>
              <a:t> </a:t>
            </a:r>
            <a:r>
              <a:rPr lang="en-GB" sz="2400" b="1" dirty="0">
                <a:latin typeface="Arial" panose="020B0604020202020204" pitchFamily="34" charset="0"/>
                <a:cs typeface="Arial" panose="020B0604020202020204" pitchFamily="34" charset="0"/>
              </a:rPr>
              <a:t>Model</a:t>
            </a:r>
            <a:r>
              <a:rPr lang="en-GB" sz="2000" b="1" dirty="0">
                <a:latin typeface="Arial" panose="020B0604020202020204" pitchFamily="34" charset="0"/>
                <a:cs typeface="Arial" panose="020B0604020202020204" pitchFamily="34" charset="0"/>
              </a:rPr>
              <a:t> or Framework for Teamwork</a:t>
            </a:r>
            <a:br>
              <a:rPr lang="en-GB" sz="2000" dirty="0">
                <a:latin typeface="Arial" panose="020B0604020202020204" pitchFamily="34" charset="0"/>
                <a:cs typeface="Arial" panose="020B0604020202020204" pitchFamily="34" charset="0"/>
              </a:rPr>
            </a:br>
            <a:endParaRPr lang="en-GB" sz="2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5F2754F-61A0-DAAD-E55F-E38A9AC07622}"/>
              </a:ext>
            </a:extLst>
          </p:cNvPr>
          <p:cNvSpPr>
            <a:spLocks noGrp="1"/>
          </p:cNvSpPr>
          <p:nvPr>
            <p:ph idx="1"/>
          </p:nvPr>
        </p:nvSpPr>
        <p:spPr>
          <a:xfrm>
            <a:off x="687888" y="1215025"/>
            <a:ext cx="10515600" cy="4961938"/>
          </a:xfrm>
        </p:spPr>
        <p:txBody>
          <a:bodyPr>
            <a:noAutofit/>
          </a:bodyPr>
          <a:lstStyle/>
          <a:p>
            <a:pPr marL="0" indent="0">
              <a:buNone/>
            </a:pPr>
            <a:r>
              <a:rPr lang="en-GB" sz="1800" b="1" dirty="0">
                <a:latin typeface="Arial" panose="020B0604020202020204" pitchFamily="34" charset="0"/>
                <a:cs typeface="Arial" panose="020B0604020202020204" pitchFamily="34" charset="0"/>
              </a:rPr>
              <a:t>Tuckman’s Teams Development Model</a:t>
            </a:r>
            <a:r>
              <a:rPr lang="en-GB" sz="1800" dirty="0">
                <a:latin typeface="Arial" panose="020B0604020202020204" pitchFamily="34" charset="0"/>
                <a:cs typeface="Arial" panose="020B0604020202020204" pitchFamily="34" charset="0"/>
              </a:rPr>
              <a:t>: Bruce Tuckman established this model in 1965, explain the process through which team members expand not instantly but become operative over the time by comprehending 5 Stages, help team members manage conflict, built trust  and improve performance.</a:t>
            </a:r>
          </a:p>
          <a:p>
            <a:pPr marL="342900" indent="-342900">
              <a:buFont typeface="+mj-lt"/>
              <a:buAutoNum type="arabicPeriod"/>
            </a:pPr>
            <a:r>
              <a:rPr lang="en-GB" sz="1800" b="1" dirty="0">
                <a:latin typeface="Arial" panose="020B0604020202020204" pitchFamily="34" charset="0"/>
                <a:cs typeface="Arial" panose="020B0604020202020204" pitchFamily="34" charset="0"/>
              </a:rPr>
              <a:t>Forming:</a:t>
            </a:r>
            <a:r>
              <a:rPr lang="en-GB" sz="1800" dirty="0">
                <a:latin typeface="Arial" panose="020B0604020202020204" pitchFamily="34" charset="0"/>
                <a:cs typeface="Arial" panose="020B0604020202020204" pitchFamily="34" charset="0"/>
              </a:rPr>
              <a:t> Team members meet in a positive manner  to clarify their  respective roles without any conflict while is the beginning of the project.</a:t>
            </a:r>
          </a:p>
          <a:p>
            <a:pPr marL="342900" indent="-342900">
              <a:buFont typeface="+mj-lt"/>
              <a:buAutoNum type="arabicPeriod"/>
            </a:pPr>
            <a:r>
              <a:rPr lang="en-GB" sz="1800" b="1" dirty="0">
                <a:latin typeface="Arial" panose="020B0604020202020204" pitchFamily="34" charset="0"/>
                <a:cs typeface="Arial" panose="020B0604020202020204" pitchFamily="34" charset="0"/>
              </a:rPr>
              <a:t>Storming</a:t>
            </a:r>
            <a:r>
              <a:rPr lang="en-GB" sz="1800" dirty="0">
                <a:latin typeface="Arial" panose="020B0604020202020204" pitchFamily="34" charset="0"/>
                <a:cs typeface="Arial" panose="020B0604020202020204" pitchFamily="34" charset="0"/>
              </a:rPr>
              <a:t>: This stage is highly critical because team members actively express concerns and challenging one another with diverse viewpoints.</a:t>
            </a:r>
          </a:p>
          <a:p>
            <a:pPr marL="342900" indent="-342900">
              <a:buFont typeface="+mj-lt"/>
              <a:buAutoNum type="arabicPeriod"/>
            </a:pPr>
            <a:r>
              <a:rPr lang="en-GB" sz="1800" b="1" dirty="0">
                <a:latin typeface="Arial" panose="020B0604020202020204" pitchFamily="34" charset="0"/>
                <a:cs typeface="Arial" panose="020B0604020202020204" pitchFamily="34" charset="0"/>
              </a:rPr>
              <a:t>Norming</a:t>
            </a:r>
            <a:r>
              <a:rPr lang="en-GB" sz="1800" dirty="0">
                <a:latin typeface="Arial" panose="020B0604020202020204" pitchFamily="34" charset="0"/>
                <a:cs typeface="Arial" panose="020B0604020202020204" pitchFamily="34" charset="0"/>
              </a:rPr>
              <a:t>: Team members addressed their differences constructively and agreed on their roles and responsibilities to strengthen teamwork. </a:t>
            </a:r>
          </a:p>
          <a:p>
            <a:pPr marL="342900" indent="-342900">
              <a:buFont typeface="+mj-lt"/>
              <a:buAutoNum type="arabicPeriod"/>
            </a:pPr>
            <a:r>
              <a:rPr lang="en-GB" sz="1800" b="1" dirty="0">
                <a:latin typeface="Arial" panose="020B0604020202020204" pitchFamily="34" charset="0"/>
                <a:cs typeface="Arial" panose="020B0604020202020204" pitchFamily="34" charset="0"/>
              </a:rPr>
              <a:t>Performing: </a:t>
            </a:r>
            <a:r>
              <a:rPr lang="en-GB" sz="1800" dirty="0">
                <a:latin typeface="Arial" panose="020B0604020202020204" pitchFamily="34" charset="0"/>
                <a:cs typeface="Arial" panose="020B0604020202020204" pitchFamily="34" charset="0"/>
              </a:rPr>
              <a:t>Team members are determinate to collaborate diligently toward achieving high productivity while requiring  minimal supervision.</a:t>
            </a:r>
          </a:p>
          <a:p>
            <a:pPr marL="342900" indent="-342900">
              <a:buFont typeface="+mj-lt"/>
              <a:buAutoNum type="arabicPeriod"/>
            </a:pPr>
            <a:r>
              <a:rPr lang="en-GB" sz="1800" b="1" dirty="0">
                <a:latin typeface="Arial" panose="020B0604020202020204" pitchFamily="34" charset="0"/>
                <a:cs typeface="Arial" panose="020B0604020202020204" pitchFamily="34" charset="0"/>
              </a:rPr>
              <a:t>Adjourning or Mourning</a:t>
            </a:r>
            <a:r>
              <a:rPr lang="en-GB" sz="1800" dirty="0">
                <a:latin typeface="Arial" panose="020B0604020202020204" pitchFamily="34" charset="0"/>
                <a:cs typeface="Arial" panose="020B0604020202020204" pitchFamily="34" charset="0"/>
              </a:rPr>
              <a:t>: The end of mission members reflect on their achievements, although some may feel disappointed about being discharge while others will be retained. ( Patterson,2022).</a:t>
            </a:r>
          </a:p>
          <a:p>
            <a:pPr>
              <a:buFont typeface="Wingdings" panose="05000000000000000000" pitchFamily="2" charset="2"/>
              <a:buChar char="§"/>
            </a:pPr>
            <a:r>
              <a:rPr lang="en-GB" sz="1800" b="1" dirty="0">
                <a:latin typeface="Arial" panose="020B0604020202020204" pitchFamily="34" charset="0"/>
                <a:cs typeface="Arial" panose="020B0604020202020204" pitchFamily="34" charset="0"/>
              </a:rPr>
              <a:t>Tuckman’s framework </a:t>
            </a:r>
            <a:r>
              <a:rPr lang="en-GB" sz="1800" dirty="0">
                <a:latin typeface="Arial" panose="020B0604020202020204" pitchFamily="34" charset="0"/>
                <a:cs typeface="Arial" panose="020B0604020202020204" pitchFamily="34" charset="0"/>
              </a:rPr>
              <a:t>help professionals to comprehend their roles and responsibilities, contributes to the development of mature teamwork by enhancing team members’ confidence and providing strategies for managing conflict. Although differing viewpoints, collaboration is the key to success with or without leader supervision. ( Scarlet,2026).</a:t>
            </a:r>
          </a:p>
        </p:txBody>
      </p:sp>
    </p:spTree>
    <p:extLst>
      <p:ext uri="{BB962C8B-B14F-4D97-AF65-F5344CB8AC3E}">
        <p14:creationId xmlns:p14="http://schemas.microsoft.com/office/powerpoint/2010/main" val="13867638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560AFAAC-EA6C-45A9-9E03-C9C9F0193B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rson sanitising hand">
            <a:extLst>
              <a:ext uri="{FF2B5EF4-FFF2-40B4-BE49-F238E27FC236}">
                <a16:creationId xmlns:a16="http://schemas.microsoft.com/office/drawing/2014/main" id="{8CB4FF2D-8AC3-2F5B-909C-8F3B3C9EA737}"/>
              </a:ext>
            </a:extLst>
          </p:cNvPr>
          <p:cNvPicPr>
            <a:picLocks noChangeAspect="1"/>
          </p:cNvPicPr>
          <p:nvPr/>
        </p:nvPicPr>
        <p:blipFill>
          <a:blip r:embed="rId2"/>
          <a:srcRect l="8494" r="18235" b="-1"/>
          <a:stretch>
            <a:fillRect/>
          </a:stretch>
        </p:blipFill>
        <p:spPr>
          <a:xfrm>
            <a:off x="6688898" y="316908"/>
            <a:ext cx="5503101" cy="5458593"/>
          </a:xfrm>
          <a:custGeom>
            <a:avLst/>
            <a:gdLst/>
            <a:ahLst/>
            <a:cxnLst/>
            <a:rect l="l" t="t" r="r" b="b"/>
            <a:pathLst>
              <a:path w="7308978" h="6858000">
                <a:moveTo>
                  <a:pt x="0" y="0"/>
                </a:moveTo>
                <a:lnTo>
                  <a:pt x="7308978" y="0"/>
                </a:lnTo>
                <a:lnTo>
                  <a:pt x="7308978" y="6858000"/>
                </a:lnTo>
                <a:lnTo>
                  <a:pt x="0" y="6858000"/>
                </a:lnTo>
                <a:lnTo>
                  <a:pt x="62983" y="6788730"/>
                </a:lnTo>
                <a:cubicBezTo>
                  <a:pt x="773509" y="5928900"/>
                  <a:pt x="1212978" y="4741056"/>
                  <a:pt x="1212978" y="3429000"/>
                </a:cubicBezTo>
                <a:cubicBezTo>
                  <a:pt x="1212978" y="2116944"/>
                  <a:pt x="773509" y="929100"/>
                  <a:pt x="62983" y="69271"/>
                </a:cubicBezTo>
                <a:close/>
              </a:path>
            </a:pathLst>
          </a:custGeom>
        </p:spPr>
      </p:pic>
      <p:sp useBgFill="1">
        <p:nvSpPr>
          <p:cNvPr id="18" name="Freeform: Shape 17">
            <a:extLst>
              <a:ext uri="{FF2B5EF4-FFF2-40B4-BE49-F238E27FC236}">
                <a16:creationId xmlns:a16="http://schemas.microsoft.com/office/drawing/2014/main" id="{83549E37-C86B-4401-90BD-D8BF83859F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3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3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3" y="0"/>
                </a:lnTo>
                <a:lnTo>
                  <a:pt x="4946006" y="69271"/>
                </a:lnTo>
                <a:cubicBezTo>
                  <a:pt x="5656532" y="929100"/>
                  <a:pt x="6096001" y="2116944"/>
                  <a:pt x="6096001" y="3429000"/>
                </a:cubicBezTo>
                <a:cubicBezTo>
                  <a:pt x="6096001" y="4741056"/>
                  <a:pt x="5656532" y="5928900"/>
                  <a:pt x="4946006" y="6788730"/>
                </a:cubicBezTo>
                <a:lnTo>
                  <a:pt x="4883023"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0" name="Freeform: Shape 19">
            <a:extLst>
              <a:ext uri="{FF2B5EF4-FFF2-40B4-BE49-F238E27FC236}">
                <a16:creationId xmlns:a16="http://schemas.microsoft.com/office/drawing/2014/main" id="{8A17784E-76D8-4521-A77D-0D2EBB9230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86857" cy="6858000"/>
          </a:xfrm>
          <a:custGeom>
            <a:avLst/>
            <a:gdLst>
              <a:gd name="connsiteX0" fmla="*/ 0 w 6086857"/>
              <a:gd name="connsiteY0" fmla="*/ 0 h 6858000"/>
              <a:gd name="connsiteX1" fmla="*/ 4873879 w 6086857"/>
              <a:gd name="connsiteY1" fmla="*/ 0 h 6858000"/>
              <a:gd name="connsiteX2" fmla="*/ 4936862 w 6086857"/>
              <a:gd name="connsiteY2" fmla="*/ 69271 h 6858000"/>
              <a:gd name="connsiteX3" fmla="*/ 6086857 w 6086857"/>
              <a:gd name="connsiteY3" fmla="*/ 3429000 h 6858000"/>
              <a:gd name="connsiteX4" fmla="*/ 4936862 w 6086857"/>
              <a:gd name="connsiteY4" fmla="*/ 6788730 h 6858000"/>
              <a:gd name="connsiteX5" fmla="*/ 4873879 w 6086857"/>
              <a:gd name="connsiteY5" fmla="*/ 6858000 h 6858000"/>
              <a:gd name="connsiteX6" fmla="*/ 0 w 608685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6857" h="6858000">
                <a:moveTo>
                  <a:pt x="0" y="0"/>
                </a:moveTo>
                <a:lnTo>
                  <a:pt x="4873879" y="0"/>
                </a:lnTo>
                <a:lnTo>
                  <a:pt x="4936862" y="69271"/>
                </a:lnTo>
                <a:cubicBezTo>
                  <a:pt x="5647388" y="929100"/>
                  <a:pt x="6086857" y="2116944"/>
                  <a:pt x="6086857" y="3429000"/>
                </a:cubicBezTo>
                <a:cubicBezTo>
                  <a:pt x="6086857" y="4741056"/>
                  <a:pt x="5647388" y="5928900"/>
                  <a:pt x="4936862" y="6788730"/>
                </a:cubicBezTo>
                <a:lnTo>
                  <a:pt x="487387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EBEB7B3-5DA6-69EC-1FFF-41BF2F2A3CC1}"/>
              </a:ext>
            </a:extLst>
          </p:cNvPr>
          <p:cNvSpPr>
            <a:spLocks noGrp="1"/>
          </p:cNvSpPr>
          <p:nvPr>
            <p:ph type="title"/>
          </p:nvPr>
        </p:nvSpPr>
        <p:spPr>
          <a:xfrm>
            <a:off x="374904" y="243756"/>
            <a:ext cx="4992624" cy="1479608"/>
          </a:xfrm>
        </p:spPr>
        <p:txBody>
          <a:bodyPr anchor="ctr">
            <a:normAutofit/>
          </a:bodyPr>
          <a:lstStyle/>
          <a:p>
            <a:pPr marL="342900" indent="-342900">
              <a:buFont typeface="Wingdings" panose="05000000000000000000" pitchFamily="2" charset="2"/>
              <a:buChar char="q"/>
            </a:pPr>
            <a:r>
              <a:rPr lang="en-GB" sz="2000" b="1" dirty="0">
                <a:latin typeface="Arial" panose="020B0604020202020204" pitchFamily="34" charset="0"/>
                <a:cs typeface="Arial" panose="020B0604020202020204" pitchFamily="34" charset="0"/>
              </a:rPr>
              <a:t>Scenario of teamwork Poor clinical handover in Care Home</a:t>
            </a:r>
            <a:br>
              <a:rPr lang="en-GB" sz="2000" b="1" dirty="0">
                <a:latin typeface="Arial" panose="020B0604020202020204" pitchFamily="34" charset="0"/>
                <a:cs typeface="Arial" panose="020B0604020202020204" pitchFamily="34" charset="0"/>
              </a:rPr>
            </a:br>
            <a:endParaRPr lang="en-GB" sz="2000" b="1" dirty="0">
              <a:latin typeface="Arial" panose="020B0604020202020204" pitchFamily="34" charset="0"/>
              <a:cs typeface="Arial" panose="020B0604020202020204" pitchFamily="34" charset="0"/>
            </a:endParaRPr>
          </a:p>
        </p:txBody>
      </p:sp>
      <p:sp>
        <p:nvSpPr>
          <p:cNvPr id="22" name="Rectangle 21">
            <a:extLst>
              <a:ext uri="{FF2B5EF4-FFF2-40B4-BE49-F238E27FC236}">
                <a16:creationId xmlns:a16="http://schemas.microsoft.com/office/drawing/2014/main" id="{C0036C6B-F09C-4EAB-AE02-8D056EE748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24325"/>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4" name="Rectangle 23">
            <a:extLst>
              <a:ext uri="{FF2B5EF4-FFF2-40B4-BE49-F238E27FC236}">
                <a16:creationId xmlns:a16="http://schemas.microsoft.com/office/drawing/2014/main" id="{FC8D5885-2804-4D3C-BE31-902E4D32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769" y="2195336"/>
            <a:ext cx="49834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B54144B3-8B94-EE50-B2C7-5F3450603012}"/>
              </a:ext>
            </a:extLst>
          </p:cNvPr>
          <p:cNvSpPr>
            <a:spLocks noGrp="1"/>
          </p:cNvSpPr>
          <p:nvPr>
            <p:ph idx="1"/>
          </p:nvPr>
        </p:nvSpPr>
        <p:spPr>
          <a:xfrm>
            <a:off x="374904" y="1365337"/>
            <a:ext cx="6304850" cy="4410163"/>
          </a:xfrm>
        </p:spPr>
        <p:txBody>
          <a:bodyPr anchor="t">
            <a:normAutofit/>
          </a:bodyPr>
          <a:lstStyle/>
          <a:p>
            <a:pPr>
              <a:buFont typeface="Wingdings" panose="05000000000000000000" pitchFamily="2" charset="2"/>
              <a:buChar char="§"/>
            </a:pPr>
            <a:r>
              <a:rPr lang="en-GB" sz="1800" dirty="0">
                <a:latin typeface="Arial" panose="020B0604020202020204" pitchFamily="34" charset="0"/>
                <a:cs typeface="Arial" panose="020B0604020202020204" pitchFamily="34" charset="0"/>
              </a:rPr>
              <a:t>Mariam is a service user in a care home. A new carer was assigned to look after Mariam during day shift. As the carer was new starter, she was restricted from administering medication without the supervision of a senior colleague. </a:t>
            </a:r>
          </a:p>
          <a:p>
            <a:pPr>
              <a:buFont typeface="Wingdings" panose="05000000000000000000" pitchFamily="2" charset="2"/>
              <a:buChar char="§"/>
            </a:pPr>
            <a:r>
              <a:rPr lang="en-GB" sz="1800" dirty="0">
                <a:latin typeface="Arial" panose="020B0604020202020204" pitchFamily="34" charset="0"/>
                <a:cs typeface="Arial" panose="020B0604020202020204" pitchFamily="34" charset="0"/>
              </a:rPr>
              <a:t>During the shift, Mariam told new carer  that she had a headache and requested a painkiller. The new  carer gave Mariam the medication but failed to record it in Mariam’s daily record book. Furthermore, she forgot to mention this during handover to the night staff at the end of her shift because she was rushing for the School run. </a:t>
            </a:r>
          </a:p>
          <a:p>
            <a:pPr>
              <a:buFont typeface="Wingdings" panose="05000000000000000000" pitchFamily="2" charset="2"/>
              <a:buChar char="§"/>
            </a:pPr>
            <a:r>
              <a:rPr lang="en-GB" sz="1800" dirty="0">
                <a:latin typeface="Arial" panose="020B0604020202020204" pitchFamily="34" charset="0"/>
                <a:cs typeface="Arial" panose="020B0604020202020204" pitchFamily="34" charset="0"/>
              </a:rPr>
              <a:t>During the night, Mariam developed a high temperature while she was asleep. the night staff noticed this late due to being short – staffed, and Mariam ended up in the hospital Emergency department with higher temperature of 40 degrees.</a:t>
            </a:r>
          </a:p>
          <a:p>
            <a:pPr>
              <a:buFont typeface="Wingdings" panose="05000000000000000000" pitchFamily="2" charset="2"/>
              <a:buChar char="§"/>
            </a:pP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93691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3029F5-1DC4-3299-C881-89708D52D180}"/>
              </a:ext>
            </a:extLst>
          </p:cNvPr>
          <p:cNvSpPr>
            <a:spLocks noGrp="1"/>
          </p:cNvSpPr>
          <p:nvPr>
            <p:ph type="title"/>
          </p:nvPr>
        </p:nvSpPr>
        <p:spPr>
          <a:xfrm>
            <a:off x="686834" y="1153572"/>
            <a:ext cx="3200400" cy="4461163"/>
          </a:xfrm>
        </p:spPr>
        <p:txBody>
          <a:bodyPr>
            <a:normAutofit/>
          </a:bodyPr>
          <a:lstStyle/>
          <a:p>
            <a:r>
              <a:rPr lang="en-GB" sz="2000" b="1" dirty="0">
                <a:solidFill>
                  <a:srgbClr val="FFFFFF"/>
                </a:solidFill>
                <a:latin typeface="Arial" panose="020B0604020202020204" pitchFamily="34" charset="0"/>
                <a:cs typeface="Arial" panose="020B0604020202020204" pitchFamily="34" charset="0"/>
              </a:rPr>
              <a:t>Continuity of the Scenario</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5A577DFB-CE85-1908-1D5C-55E34D894D5A}"/>
              </a:ext>
            </a:extLst>
          </p:cNvPr>
          <p:cNvSpPr>
            <a:spLocks noGrp="1"/>
          </p:cNvSpPr>
          <p:nvPr>
            <p:ph idx="1"/>
          </p:nvPr>
        </p:nvSpPr>
        <p:spPr>
          <a:xfrm>
            <a:off x="4447309" y="0"/>
            <a:ext cx="7186526" cy="6538912"/>
          </a:xfrm>
        </p:spPr>
        <p:txBody>
          <a:bodyPr anchor="ctr">
            <a:normAutofit/>
          </a:bodyPr>
          <a:lstStyle/>
          <a:p>
            <a:pPr>
              <a:buFont typeface="Wingdings" panose="05000000000000000000" pitchFamily="2" charset="2"/>
              <a:buChar char="Ø"/>
            </a:pPr>
            <a:r>
              <a:rPr lang="en-GB" sz="1800" dirty="0">
                <a:latin typeface="Arial" panose="020B0604020202020204" pitchFamily="34" charset="0"/>
                <a:cs typeface="Arial" panose="020B0604020202020204" pitchFamily="34" charset="0"/>
              </a:rPr>
              <a:t>The new carer did not understand  her roles and responsibilities as a new staff member. she should not have administered medication without supervision from a senior colleague to avoid  the risk of error. she  failed to comply  with the Health and Social Care act 2008 requirements for  record – keeping, as established by Care Quality Commission, to ensure caregivers meet the standards of quality and safety.</a:t>
            </a:r>
          </a:p>
          <a:p>
            <a:pPr>
              <a:buFont typeface="Wingdings" panose="05000000000000000000" pitchFamily="2" charset="2"/>
              <a:buChar char="Ø"/>
            </a:pPr>
            <a:r>
              <a:rPr lang="en-GB" sz="1800" dirty="0">
                <a:latin typeface="Arial" panose="020B0604020202020204" pitchFamily="34" charset="0"/>
                <a:cs typeface="Arial" panose="020B0604020202020204" pitchFamily="34" charset="0"/>
              </a:rPr>
              <a:t>The new carer did not consider Mariam’s safety by failing to communicate with the team members and share daily patient activities. Proper communication is necessary for good quality care results and impacts care plan orientation,  which strength the team and demonstrates that the organisation employs well - trained staff. ( Digital Care Hub,2024).</a:t>
            </a:r>
          </a:p>
          <a:p>
            <a:pPr>
              <a:buFont typeface="Wingdings" panose="05000000000000000000" pitchFamily="2" charset="2"/>
              <a:buChar char="q"/>
            </a:pPr>
            <a:r>
              <a:rPr lang="en-GB" sz="1800" b="1" dirty="0">
                <a:latin typeface="Arial" panose="020B0604020202020204" pitchFamily="34" charset="0"/>
                <a:cs typeface="Arial" panose="020B0604020202020204" pitchFamily="34" charset="0"/>
              </a:rPr>
              <a:t>My scenario based on</a:t>
            </a:r>
          </a:p>
          <a:p>
            <a:pPr>
              <a:buFont typeface="Wingdings" panose="05000000000000000000" pitchFamily="2" charset="2"/>
              <a:buChar char="v"/>
            </a:pPr>
            <a:r>
              <a:rPr lang="en-GB" sz="1800" dirty="0">
                <a:latin typeface="Arial" panose="020B0604020202020204" pitchFamily="34" charset="0"/>
                <a:cs typeface="Arial" panose="020B0604020202020204" pitchFamily="34" charset="0"/>
              </a:rPr>
              <a:t>Lack of teamwork, failed to communicate and handover lead to serious clinical errors , like missed medication or delayed emergency care.</a:t>
            </a:r>
          </a:p>
          <a:p>
            <a:pPr>
              <a:buFont typeface="Wingdings" panose="05000000000000000000" pitchFamily="2" charset="2"/>
              <a:buChar char="Ø"/>
            </a:pP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807610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7F4DB1-C2CF-C914-83B9-D778FB4AF51C}"/>
              </a:ext>
            </a:extLst>
          </p:cNvPr>
          <p:cNvSpPr>
            <a:spLocks noGrp="1"/>
          </p:cNvSpPr>
          <p:nvPr>
            <p:ph type="title"/>
          </p:nvPr>
        </p:nvSpPr>
        <p:spPr>
          <a:xfrm>
            <a:off x="838200" y="365126"/>
            <a:ext cx="10515600" cy="962634"/>
          </a:xfrm>
        </p:spPr>
        <p:txBody>
          <a:bodyPr>
            <a:normAutofit/>
          </a:bodyPr>
          <a:lstStyle/>
          <a:p>
            <a:pPr marL="342900" indent="-342900">
              <a:buFont typeface="Wingdings" panose="05000000000000000000" pitchFamily="2" charset="2"/>
              <a:buChar char="q"/>
            </a:pPr>
            <a:r>
              <a:rPr lang="en-GB" sz="2000" b="1" dirty="0">
                <a:latin typeface="Arial" panose="020B0604020202020204" pitchFamily="34" charset="0"/>
                <a:cs typeface="Arial" panose="020B0604020202020204" pitchFamily="34" charset="0"/>
              </a:rPr>
              <a:t>Why Teamwork in Health and Social Care important for </a:t>
            </a:r>
          </a:p>
        </p:txBody>
      </p:sp>
      <p:sp>
        <p:nvSpPr>
          <p:cNvPr id="3" name="Content Placeholder 2">
            <a:extLst>
              <a:ext uri="{FF2B5EF4-FFF2-40B4-BE49-F238E27FC236}">
                <a16:creationId xmlns:a16="http://schemas.microsoft.com/office/drawing/2014/main" id="{C85110D8-AC0E-1E8F-ABE1-517344AC6932}"/>
              </a:ext>
            </a:extLst>
          </p:cNvPr>
          <p:cNvSpPr>
            <a:spLocks noGrp="1"/>
          </p:cNvSpPr>
          <p:nvPr>
            <p:ph idx="1"/>
          </p:nvPr>
        </p:nvSpPr>
        <p:spPr>
          <a:xfrm>
            <a:off x="625258" y="1189973"/>
            <a:ext cx="10515600" cy="4949412"/>
          </a:xfrm>
        </p:spPr>
        <p:txBody>
          <a:bodyPr>
            <a:normAutofit/>
          </a:bodyPr>
          <a:lstStyle/>
          <a:p>
            <a:pPr>
              <a:buFont typeface="Wingdings" panose="05000000000000000000" pitchFamily="2" charset="2"/>
              <a:buChar char="ü"/>
            </a:pPr>
            <a:r>
              <a:rPr lang="en-GB" sz="1800" b="1" dirty="0">
                <a:latin typeface="Arial" panose="020B0604020202020204" pitchFamily="34" charset="0"/>
                <a:cs typeface="Arial" panose="020B0604020202020204" pitchFamily="34" charset="0"/>
              </a:rPr>
              <a:t>My employability</a:t>
            </a:r>
            <a:r>
              <a:rPr lang="en-GB" sz="1800" dirty="0">
                <a:latin typeface="Arial" panose="020B0604020202020204" pitchFamily="34" charset="0"/>
                <a:cs typeface="Arial" panose="020B0604020202020204" pitchFamily="34" charset="0"/>
              </a:rPr>
              <a:t>: Teamwork in health and social care is not only a soft skill but it is a core professional necessity. Employers  prioritise applicants with solid teamwork skills while is interpersonal skills, as these allow team members to collaborate easily, and provide effective solutions to problems. Furthermore, strong teamwork ensures that staff can communicate affectively  with one to another to achieve higher productivity and prevent medical errors and safeguard  the organisation from legal and safety risk.</a:t>
            </a:r>
          </a:p>
          <a:p>
            <a:pPr marL="0" indent="0">
              <a:buNone/>
            </a:pPr>
            <a:endParaRPr lang="en-GB" sz="1800" dirty="0">
              <a:latin typeface="Arial" panose="020B0604020202020204" pitchFamily="34" charset="0"/>
              <a:cs typeface="Arial" panose="020B0604020202020204" pitchFamily="34" charset="0"/>
            </a:endParaRPr>
          </a:p>
          <a:p>
            <a:pPr>
              <a:buFont typeface="Wingdings" panose="05000000000000000000" pitchFamily="2" charset="2"/>
              <a:buChar char="ü"/>
            </a:pPr>
            <a:r>
              <a:rPr lang="en-GB" sz="1800" b="1" dirty="0">
                <a:latin typeface="Arial" panose="020B0604020202020204" pitchFamily="34" charset="0"/>
                <a:cs typeface="Arial" panose="020B0604020202020204" pitchFamily="34" charset="0"/>
              </a:rPr>
              <a:t>Future Role</a:t>
            </a:r>
            <a:r>
              <a:rPr lang="en-GB" sz="1800" dirty="0">
                <a:latin typeface="Arial" panose="020B0604020202020204" pitchFamily="34" charset="0"/>
                <a:cs typeface="Arial" panose="020B0604020202020204" pitchFamily="34" charset="0"/>
              </a:rPr>
              <a:t>: Teamwork is the resolution of the health and social care sector, it will be the key factor that concludes whether patient receives safe, excellence care. Because patients frequently have complex needs that one professional may not be able to handle alone moreover working with colleague helps to learn from others and share information and good practices between team. (Gillian,2024).</a:t>
            </a:r>
          </a:p>
          <a:p>
            <a:pPr marL="0" indent="0">
              <a:buNone/>
            </a:pP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309267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
            <a:extLst>
              <a:ext uri="{FF2B5EF4-FFF2-40B4-BE49-F238E27FC236}">
                <a16:creationId xmlns:a16="http://schemas.microsoft.com/office/drawing/2014/main" id="{D6BDF6C4-692C-6696-992A-44739521127A}"/>
              </a:ext>
            </a:extLst>
          </p:cNvPr>
          <p:cNvSpPr>
            <a:spLocks noChangeArrowheads="1"/>
          </p:cNvSpPr>
          <p:nvPr/>
        </p:nvSpPr>
        <p:spPr bwMode="auto">
          <a:xfrm>
            <a:off x="265436" y="892320"/>
            <a:ext cx="242374" cy="11079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t>
            </a:r>
            <a:endParaRPr kumimoji="0" lang="en-US" altLang="en-US" b="0" i="0" u="none" strike="noStrike" cap="none" normalizeH="0" baseline="0" dirty="0">
              <a:ln>
                <a:noFill/>
              </a:ln>
              <a:solidFill>
                <a:schemeClr val="tx1"/>
              </a:solidFill>
              <a:effectLst/>
              <a:latin typeface="Arial" panose="020B0604020202020204" pitchFamily="34" charset="0"/>
            </a:endParaRPr>
          </a:p>
        </p:txBody>
      </p:sp>
      <p:sp>
        <p:nvSpPr>
          <p:cNvPr id="10" name="Content Placeholder 9">
            <a:extLst>
              <a:ext uri="{FF2B5EF4-FFF2-40B4-BE49-F238E27FC236}">
                <a16:creationId xmlns:a16="http://schemas.microsoft.com/office/drawing/2014/main" id="{95559E1E-5C10-7EE0-5886-F9FBFCAC2841}"/>
              </a:ext>
            </a:extLst>
          </p:cNvPr>
          <p:cNvSpPr>
            <a:spLocks noGrp="1"/>
          </p:cNvSpPr>
          <p:nvPr>
            <p:ph idx="1"/>
          </p:nvPr>
        </p:nvSpPr>
        <p:spPr>
          <a:xfrm>
            <a:off x="838200" y="1365337"/>
            <a:ext cx="10515600" cy="4811626"/>
          </a:xfrm>
        </p:spPr>
        <p:txBody>
          <a:bodyPr>
            <a:normAutofit/>
          </a:bodyPr>
          <a:lstStyle/>
          <a:p>
            <a:r>
              <a:rPr lang="en-GB" sz="1800" dirty="0">
                <a:latin typeface="Arial" panose="020B0604020202020204" pitchFamily="34" charset="0"/>
                <a:cs typeface="Arial" panose="020B0604020202020204" pitchFamily="34" charset="0"/>
              </a:rPr>
              <a:t>Working in teams in health and social care setting it really challenging because without teamwork the chain of care breaks. Is not just an advantage to be a good team player but it is a legal and professional obligation to preserve patients  safety.</a:t>
            </a:r>
          </a:p>
        </p:txBody>
      </p:sp>
      <p:sp>
        <p:nvSpPr>
          <p:cNvPr id="12" name="Title 11">
            <a:extLst>
              <a:ext uri="{FF2B5EF4-FFF2-40B4-BE49-F238E27FC236}">
                <a16:creationId xmlns:a16="http://schemas.microsoft.com/office/drawing/2014/main" id="{CFD1BC30-E8BE-9FD1-1353-1EB5385CA8AB}"/>
              </a:ext>
            </a:extLst>
          </p:cNvPr>
          <p:cNvSpPr>
            <a:spLocks noGrp="1"/>
          </p:cNvSpPr>
          <p:nvPr>
            <p:ph type="title"/>
          </p:nvPr>
        </p:nvSpPr>
        <p:spPr>
          <a:xfrm>
            <a:off x="838200" y="365126"/>
            <a:ext cx="10515600" cy="1000212"/>
          </a:xfrm>
        </p:spPr>
        <p:txBody>
          <a:bodyPr>
            <a:normAutofit/>
          </a:bodyPr>
          <a:lstStyle/>
          <a:p>
            <a:r>
              <a:rPr lang="en-GB" sz="2000" b="1" dirty="0">
                <a:latin typeface="Arial" panose="020B0604020202020204" pitchFamily="34" charset="0"/>
                <a:cs typeface="Arial" panose="020B0604020202020204" pitchFamily="34" charset="0"/>
              </a:rPr>
              <a:t>Conclusion</a:t>
            </a:r>
          </a:p>
        </p:txBody>
      </p:sp>
    </p:spTree>
    <p:extLst>
      <p:ext uri="{BB962C8B-B14F-4D97-AF65-F5344CB8AC3E}">
        <p14:creationId xmlns:p14="http://schemas.microsoft.com/office/powerpoint/2010/main" val="11541453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B96181-851D-1EFE-8788-14EB73314B7A}"/>
              </a:ext>
            </a:extLst>
          </p:cNvPr>
          <p:cNvSpPr>
            <a:spLocks noGrp="1"/>
          </p:cNvSpPr>
          <p:nvPr>
            <p:ph type="title"/>
          </p:nvPr>
        </p:nvSpPr>
        <p:spPr/>
        <p:txBody>
          <a:bodyPr>
            <a:normAutofit/>
          </a:bodyPr>
          <a:lstStyle/>
          <a:p>
            <a:r>
              <a:rPr lang="en-GB" sz="2000" b="1"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78535AFB-5C77-70D7-C8C0-6832952E53AB}"/>
              </a:ext>
            </a:extLst>
          </p:cNvPr>
          <p:cNvSpPr>
            <a:spLocks noGrp="1"/>
          </p:cNvSpPr>
          <p:nvPr>
            <p:ph idx="1"/>
          </p:nvPr>
        </p:nvSpPr>
        <p:spPr/>
        <p:txBody>
          <a:bodyPr>
            <a:normAutofit/>
          </a:bodyPr>
          <a:lstStyle/>
          <a:p>
            <a:pPr marL="0" lvl="0" indent="0" eaLnBrk="0" fontAlgn="base" hangingPunct="0">
              <a:lnSpc>
                <a:spcPct val="100000"/>
              </a:lnSpc>
              <a:spcBef>
                <a:spcPct val="0"/>
              </a:spcBef>
              <a:spcAft>
                <a:spcPct val="0"/>
              </a:spcAft>
              <a:buNone/>
            </a:pPr>
            <a:r>
              <a:rPr lang="en-US" altLang="en-US" sz="1800" dirty="0">
                <a:latin typeface="Arial" panose="020B0604020202020204" pitchFamily="34" charset="0"/>
                <a:cs typeface="Arial" panose="020B0604020202020204" pitchFamily="34" charset="0"/>
              </a:rPr>
              <a:t>Care Learning (2024). </a:t>
            </a:r>
            <a:r>
              <a:rPr lang="en-US" altLang="en-US" sz="1800" i="1" dirty="0">
                <a:latin typeface="Arial" panose="020B0604020202020204" pitchFamily="34" charset="0"/>
                <a:cs typeface="Arial" panose="020B0604020202020204" pitchFamily="34" charset="0"/>
              </a:rPr>
              <a:t>1.4. Give examples of ways that do not work well when working with others – Care Learning</a:t>
            </a:r>
            <a:r>
              <a:rPr lang="en-US" altLang="en-US" sz="1800" dirty="0">
                <a:latin typeface="Arial" panose="020B0604020202020204" pitchFamily="34" charset="0"/>
                <a:cs typeface="Arial" panose="020B0604020202020204" pitchFamily="34" charset="0"/>
              </a:rPr>
              <a:t>.  Care Learning. Available at:</a:t>
            </a:r>
          </a:p>
          <a:p>
            <a:pPr marL="0" lvl="0" indent="0" eaLnBrk="0" fontAlgn="base" hangingPunct="0">
              <a:lnSpc>
                <a:spcPct val="100000"/>
              </a:lnSpc>
              <a:spcBef>
                <a:spcPct val="0"/>
              </a:spcBef>
              <a:spcAft>
                <a:spcPct val="0"/>
              </a:spcAft>
              <a:buNone/>
            </a:pPr>
            <a:r>
              <a:rPr lang="en-US" altLang="en-US" sz="1800" dirty="0">
                <a:latin typeface="Arial" panose="020B0604020202020204" pitchFamily="34" charset="0"/>
                <a:cs typeface="Arial" panose="020B0604020202020204" pitchFamily="34" charset="0"/>
              </a:rPr>
              <a:t> </a:t>
            </a:r>
            <a:r>
              <a:rPr lang="en-US" altLang="en-US" sz="1800" dirty="0">
                <a:latin typeface="Arial" panose="020B0604020202020204" pitchFamily="34" charset="0"/>
                <a:cs typeface="Arial" panose="020B0604020202020204" pitchFamily="34" charset="0"/>
                <a:hlinkClick r:id="rId3"/>
              </a:rPr>
              <a:t>https://carelearning.org.uk/qualifications/level-1-award-hsc/pwcs-06-working/1-4-give-examples-of-ways-that-do-not-work-well-when-working-with-others</a:t>
            </a:r>
            <a:r>
              <a:rPr lang="en-US" altLang="en-US" dirty="0">
                <a:latin typeface="Times New Roman" panose="02020603050405020304" pitchFamily="18" charset="0"/>
                <a:cs typeface="Times New Roman" panose="02020603050405020304" pitchFamily="18" charset="0"/>
                <a:hlinkClick r:id="rId3"/>
              </a:rPr>
              <a:t>/</a:t>
            </a:r>
            <a:r>
              <a:rPr lang="en-US" altLang="en-US" dirty="0">
                <a:latin typeface="Times New Roman" panose="02020603050405020304" pitchFamily="18" charset="0"/>
                <a:cs typeface="Times New Roman" panose="02020603050405020304" pitchFamily="18" charset="0"/>
              </a:rPr>
              <a:t>. </a:t>
            </a:r>
            <a:r>
              <a:rPr lang="en-US" altLang="en-US" sz="1800" dirty="0">
                <a:latin typeface="Arial" panose="020B0604020202020204" pitchFamily="34" charset="0"/>
                <a:cs typeface="Arial" panose="020B0604020202020204" pitchFamily="34" charset="0"/>
              </a:rPr>
              <a:t>( accessed on 05/03/2026).</a:t>
            </a:r>
            <a:endParaRPr lang="en-US" altLang="en-US" dirty="0">
              <a:latin typeface="Times New Roman" panose="02020603050405020304" pitchFamily="18" charset="0"/>
              <a:cs typeface="Times New Roman" panose="02020603050405020304" pitchFamily="18" charset="0"/>
            </a:endParaRPr>
          </a:p>
          <a:p>
            <a:pPr marL="0" lvl="0" indent="0" eaLnBrk="0" fontAlgn="base" hangingPunct="0">
              <a:lnSpc>
                <a:spcPct val="100000"/>
              </a:lnSpc>
              <a:spcBef>
                <a:spcPct val="0"/>
              </a:spcBef>
              <a:spcAft>
                <a:spcPct val="0"/>
              </a:spcAft>
              <a:buNone/>
            </a:pPr>
            <a:endParaRPr lang="en-US" altLang="en-US" dirty="0">
              <a:latin typeface="Times New Roman" panose="02020603050405020304" pitchFamily="18" charset="0"/>
              <a:cs typeface="Times New Roman" panose="02020603050405020304" pitchFamily="18" charset="0"/>
            </a:endParaRPr>
          </a:p>
          <a:p>
            <a:pPr marL="0" lvl="0" indent="0" eaLnBrk="0" fontAlgn="base" hangingPunct="0">
              <a:lnSpc>
                <a:spcPct val="100000"/>
              </a:lnSpc>
              <a:spcBef>
                <a:spcPct val="0"/>
              </a:spcBef>
              <a:spcAft>
                <a:spcPct val="0"/>
              </a:spcAft>
              <a:buNone/>
            </a:pPr>
            <a:r>
              <a:rPr lang="en-US" altLang="en-US" sz="1800" dirty="0">
                <a:latin typeface="Arial" panose="020B0604020202020204" pitchFamily="34" charset="0"/>
                <a:cs typeface="Arial" panose="020B0604020202020204" pitchFamily="34" charset="0"/>
              </a:rPr>
              <a:t>Digital Care Hub. (2024). </a:t>
            </a:r>
            <a:r>
              <a:rPr lang="en-US" altLang="en-US" sz="1800" i="1" dirty="0">
                <a:latin typeface="Arial" panose="020B0604020202020204" pitchFamily="34" charset="0"/>
                <a:cs typeface="Arial" panose="020B0604020202020204" pitchFamily="34" charset="0"/>
              </a:rPr>
              <a:t>Section 2: Records management obligations - Digital Care Hub</a:t>
            </a:r>
            <a:r>
              <a:rPr lang="en-US" altLang="en-US" sz="1800" dirty="0">
                <a:latin typeface="Arial" panose="020B0604020202020204" pitchFamily="34" charset="0"/>
                <a:cs typeface="Arial" panose="020B0604020202020204" pitchFamily="34" charset="0"/>
              </a:rPr>
              <a:t>. Available at: </a:t>
            </a:r>
            <a:r>
              <a:rPr lang="en-US" altLang="en-US" sz="1800" dirty="0">
                <a:latin typeface="Arial" panose="020B0604020202020204" pitchFamily="34" charset="0"/>
                <a:cs typeface="Arial" panose="020B0604020202020204" pitchFamily="34" charset="0"/>
                <a:hlinkClick r:id="rId4"/>
              </a:rPr>
              <a:t>https://www.digitalcarehub.co.uk/data-protection-and-cyber-security</a:t>
            </a:r>
            <a:endParaRPr lang="en-US" altLang="en-US" sz="1800" dirty="0">
              <a:latin typeface="Arial" panose="020B0604020202020204" pitchFamily="34" charset="0"/>
              <a:cs typeface="Arial" panose="020B0604020202020204" pitchFamily="34" charset="0"/>
            </a:endParaRPr>
          </a:p>
          <a:p>
            <a:pPr marL="0" lvl="0" indent="0" eaLnBrk="0" fontAlgn="base" hangingPunct="0">
              <a:lnSpc>
                <a:spcPct val="100000"/>
              </a:lnSpc>
              <a:spcBef>
                <a:spcPct val="0"/>
              </a:spcBef>
              <a:spcAft>
                <a:spcPct val="0"/>
              </a:spcAft>
              <a:buNone/>
            </a:pPr>
            <a:r>
              <a:rPr lang="en-US" altLang="en-US" sz="1800" dirty="0">
                <a:latin typeface="Arial" panose="020B0604020202020204" pitchFamily="34" charset="0"/>
                <a:cs typeface="Arial" panose="020B0604020202020204" pitchFamily="34" charset="0"/>
              </a:rPr>
              <a:t>/records-management-abbreviated-code-of-practice-and-guidance-for-adult-social-care-providers/section-2-records-management-obligations. ( accessed on 05/03/2026).</a:t>
            </a:r>
          </a:p>
          <a:p>
            <a:pPr marL="0" lvl="0" indent="0" eaLnBrk="0" fontAlgn="base" hangingPunct="0">
              <a:lnSpc>
                <a:spcPct val="100000"/>
              </a:lnSpc>
              <a:spcBef>
                <a:spcPct val="0"/>
              </a:spcBef>
              <a:spcAft>
                <a:spcPct val="0"/>
              </a:spcAft>
              <a:buNone/>
            </a:pPr>
            <a:endParaRPr lang="en-US" altLang="en-US" sz="1800" dirty="0">
              <a:latin typeface="Arial" panose="020B0604020202020204" pitchFamily="34" charset="0"/>
              <a:cs typeface="Arial" panose="020B0604020202020204" pitchFamily="34" charset="0"/>
            </a:endParaRPr>
          </a:p>
          <a:p>
            <a:pPr marL="0" lvl="0" indent="0" eaLnBrk="0" fontAlgn="base" hangingPunct="0">
              <a:lnSpc>
                <a:spcPct val="100000"/>
              </a:lnSpc>
              <a:spcBef>
                <a:spcPct val="0"/>
              </a:spcBef>
              <a:spcAft>
                <a:spcPct val="0"/>
              </a:spcAft>
              <a:buNone/>
            </a:pPr>
            <a:endParaRPr lang="en-US" altLang="en-US" sz="1800" dirty="0">
              <a:latin typeface="Times New Roman" panose="02020603050405020304" pitchFamily="18" charset="0"/>
              <a:cs typeface="Times New Roman" panose="02020603050405020304" pitchFamily="18" charset="0"/>
            </a:endParaRPr>
          </a:p>
          <a:p>
            <a:pPr marL="0" lvl="0" indent="0" eaLnBrk="0" fontAlgn="base" hangingPunct="0">
              <a:lnSpc>
                <a:spcPct val="100000"/>
              </a:lnSpc>
              <a:spcBef>
                <a:spcPct val="0"/>
              </a:spcBef>
              <a:spcAft>
                <a:spcPct val="0"/>
              </a:spcAft>
              <a:buNone/>
            </a:pPr>
            <a:endParaRPr lang="en-US" altLang="en-US" sz="1800" dirty="0">
              <a:latin typeface="Arial" panose="020B0604020202020204" pitchFamily="34" charset="0"/>
              <a:cs typeface="Arial" panose="020B0604020202020204" pitchFamily="34" charset="0"/>
            </a:endParaRPr>
          </a:p>
          <a:p>
            <a:pPr marL="0" lvl="0" indent="0" eaLnBrk="0" fontAlgn="base" hangingPunct="0">
              <a:lnSpc>
                <a:spcPct val="100000"/>
              </a:lnSpc>
              <a:spcBef>
                <a:spcPct val="0"/>
              </a:spcBef>
              <a:spcAft>
                <a:spcPct val="0"/>
              </a:spcAft>
              <a:buNone/>
            </a:pPr>
            <a:endParaRPr lang="en-US" altLang="en-US" dirty="0">
              <a:latin typeface="Times New Roman" panose="02020603050405020304" pitchFamily="18" charset="0"/>
              <a:cs typeface="Times New Roman" panose="02020603050405020304" pitchFamily="18" charset="0"/>
            </a:endParaRPr>
          </a:p>
          <a:p>
            <a:endParaRPr lang="en-GB" dirty="0"/>
          </a:p>
        </p:txBody>
      </p:sp>
      <p:sp>
        <p:nvSpPr>
          <p:cNvPr id="4" name="Rectangle 1">
            <a:extLst>
              <a:ext uri="{FF2B5EF4-FFF2-40B4-BE49-F238E27FC236}">
                <a16:creationId xmlns:a16="http://schemas.microsoft.com/office/drawing/2014/main" id="{DB45C824-452F-4E5E-4957-18D67178A8B3}"/>
              </a:ext>
            </a:extLst>
          </p:cNvPr>
          <p:cNvSpPr>
            <a:spLocks noChangeArrowheads="1"/>
          </p:cNvSpPr>
          <p:nvPr/>
        </p:nvSpPr>
        <p:spPr bwMode="auto">
          <a:xfrm>
            <a:off x="838200" y="4911982"/>
            <a:ext cx="10636245" cy="11079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solidFill>
                  <a:schemeClr val="tx1"/>
                </a:solidFill>
                <a:effectLst/>
                <a:latin typeface="Arial" panose="020B0604020202020204" pitchFamily="34" charset="0"/>
                <a:cs typeface="Arial" panose="020B0604020202020204" pitchFamily="34" charset="0"/>
              </a:rPr>
              <a:t>Gillian (2024). </a:t>
            </a:r>
            <a:r>
              <a:rPr kumimoji="0" lang="en-US" altLang="en-US" b="0" i="1" u="none" strike="noStrike" cap="none" normalizeH="0" baseline="0" dirty="0">
                <a:ln>
                  <a:noFill/>
                </a:ln>
                <a:solidFill>
                  <a:schemeClr val="tx1"/>
                </a:solidFill>
                <a:effectLst/>
                <a:latin typeface="Arial" panose="020B0604020202020204" pitchFamily="34" charset="0"/>
                <a:cs typeface="Arial" panose="020B0604020202020204" pitchFamily="34" charset="0"/>
              </a:rPr>
              <a:t>10. The importance of teamwork in health and social care - UK School of Management</a:t>
            </a:r>
            <a:r>
              <a:rPr kumimoji="0" lang="en-US" altLang="en-US"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solidFill>
                  <a:schemeClr val="tx1"/>
                </a:solidFill>
                <a:effectLst/>
                <a:latin typeface="Arial" panose="020B0604020202020204" pitchFamily="34" charset="0"/>
                <a:cs typeface="Arial" panose="020B0604020202020204" pitchFamily="34" charset="0"/>
              </a:rPr>
              <a:t>UK School of Management. Available at</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5"/>
              </a:rPr>
              <a:t>https://blog.uksm.org.uk/2024/09/30/10-the-importance-of-teamwork-in-health-and-social-care</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hlinkClick r:id="rId5"/>
              </a:rPr>
              <a:t>/</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9165839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EB60C0F-917A-3528-AA27-9C95983FAA63}"/>
              </a:ext>
            </a:extLst>
          </p:cNvPr>
          <p:cNvSpPr>
            <a:spLocks noGrp="1"/>
          </p:cNvSpPr>
          <p:nvPr>
            <p:ph idx="1"/>
          </p:nvPr>
        </p:nvSpPr>
        <p:spPr>
          <a:xfrm>
            <a:off x="187890" y="1709588"/>
            <a:ext cx="10689053" cy="4351338"/>
          </a:xfrm>
        </p:spPr>
        <p:txBody>
          <a:bodyPr>
            <a:normAutofit fontScale="85000" lnSpcReduction="20000"/>
          </a:bodyPr>
          <a:lstStyle/>
          <a:p>
            <a:pPr marL="0" lvl="0" indent="0" eaLnBrk="0" fontAlgn="base" hangingPunct="0">
              <a:lnSpc>
                <a:spcPct val="100000"/>
              </a:lnSpc>
              <a:spcBef>
                <a:spcPct val="0"/>
              </a:spcBef>
              <a:spcAft>
                <a:spcPct val="0"/>
              </a:spcAft>
              <a:buNone/>
            </a:pPr>
            <a:endParaRPr lang="en-US" altLang="en-US" sz="1800" dirty="0">
              <a:latin typeface="Arial" panose="020B0604020202020204" pitchFamily="34" charset="0"/>
              <a:cs typeface="Arial" panose="020B0604020202020204" pitchFamily="34" charset="0"/>
            </a:endParaRPr>
          </a:p>
          <a:p>
            <a:pPr marL="0" lvl="0" indent="0" eaLnBrk="0" fontAlgn="base" hangingPunct="0">
              <a:lnSpc>
                <a:spcPct val="100000"/>
              </a:lnSpc>
              <a:spcBef>
                <a:spcPct val="0"/>
              </a:spcBef>
              <a:spcAft>
                <a:spcPct val="0"/>
              </a:spcAft>
              <a:buNone/>
            </a:pPr>
            <a:endParaRPr lang="en-US" altLang="en-US" sz="1800" dirty="0">
              <a:latin typeface="Arial" panose="020B0604020202020204" pitchFamily="34" charset="0"/>
              <a:cs typeface="Arial" panose="020B0604020202020204" pitchFamily="34" charset="0"/>
            </a:endParaRPr>
          </a:p>
          <a:p>
            <a:pPr marL="0" lvl="0" indent="0" eaLnBrk="0" fontAlgn="base" hangingPunct="0">
              <a:lnSpc>
                <a:spcPct val="100000"/>
              </a:lnSpc>
              <a:spcBef>
                <a:spcPct val="0"/>
              </a:spcBef>
              <a:spcAft>
                <a:spcPct val="0"/>
              </a:spcAft>
              <a:buNone/>
            </a:pPr>
            <a:endParaRPr lang="en-US" altLang="en-US" sz="1800" dirty="0">
              <a:latin typeface="Arial" panose="020B0604020202020204" pitchFamily="34" charset="0"/>
              <a:cs typeface="Arial" panose="020B0604020202020204" pitchFamily="34" charset="0"/>
            </a:endParaRPr>
          </a:p>
          <a:p>
            <a:pPr marL="0" lvl="0" indent="0" eaLnBrk="0" fontAlgn="base" hangingPunct="0">
              <a:lnSpc>
                <a:spcPct val="100000"/>
              </a:lnSpc>
              <a:spcBef>
                <a:spcPct val="0"/>
              </a:spcBef>
              <a:spcAft>
                <a:spcPct val="0"/>
              </a:spcAft>
              <a:buNone/>
            </a:pPr>
            <a:r>
              <a:rPr lang="en-US" altLang="en-US" sz="2100" dirty="0">
                <a:latin typeface="Times New Roman" panose="02020603050405020304" pitchFamily="18" charset="0"/>
                <a:cs typeface="Times New Roman" panose="02020603050405020304" pitchFamily="18" charset="0"/>
              </a:rPr>
              <a:t>Morgan, M. (2025). </a:t>
            </a:r>
            <a:r>
              <a:rPr lang="en-US" altLang="en-US" sz="2100" i="1" dirty="0">
                <a:latin typeface="Times New Roman" panose="02020603050405020304" pitchFamily="18" charset="0"/>
                <a:cs typeface="Times New Roman" panose="02020603050405020304" pitchFamily="18" charset="0"/>
              </a:rPr>
              <a:t>The Role of Teamwork in Delivering Effective Health and Social Care Services</a:t>
            </a:r>
            <a:r>
              <a:rPr lang="en-US" altLang="en-US" sz="2100" dirty="0">
                <a:latin typeface="Times New Roman" panose="02020603050405020304" pitchFamily="18" charset="0"/>
                <a:cs typeface="Times New Roman" panose="02020603050405020304" pitchFamily="18" charset="0"/>
              </a:rPr>
              <a:t>.  Academy for Health &amp; Fitness. Available at:</a:t>
            </a:r>
          </a:p>
          <a:p>
            <a:pPr marL="0" lvl="0" indent="0" eaLnBrk="0" fontAlgn="base" hangingPunct="0">
              <a:lnSpc>
                <a:spcPct val="100000"/>
              </a:lnSpc>
              <a:spcBef>
                <a:spcPct val="0"/>
              </a:spcBef>
              <a:spcAft>
                <a:spcPct val="0"/>
              </a:spcAft>
              <a:buNone/>
            </a:pPr>
            <a:r>
              <a:rPr lang="en-US" altLang="en-US" sz="2100" dirty="0">
                <a:latin typeface="Times New Roman" panose="02020603050405020304" pitchFamily="18" charset="0"/>
                <a:cs typeface="Times New Roman" panose="02020603050405020304" pitchFamily="18" charset="0"/>
              </a:rPr>
              <a:t> </a:t>
            </a:r>
            <a:r>
              <a:rPr lang="en-US" altLang="en-US" sz="2100" dirty="0">
                <a:latin typeface="Times New Roman" panose="02020603050405020304" pitchFamily="18" charset="0"/>
                <a:cs typeface="Times New Roman" panose="02020603050405020304" pitchFamily="18" charset="0"/>
                <a:hlinkClick r:id="rId2"/>
              </a:rPr>
              <a:t>https://uk.hfonline.org/the-role-of-teamwork-in-delivering-effective-health-and-social-care-services/</a:t>
            </a:r>
            <a:r>
              <a:rPr lang="en-US" altLang="en-US" sz="2100" dirty="0">
                <a:latin typeface="Times New Roman" panose="02020603050405020304" pitchFamily="18" charset="0"/>
                <a:cs typeface="Times New Roman" panose="02020603050405020304" pitchFamily="18" charset="0"/>
              </a:rPr>
              <a:t>. </a:t>
            </a:r>
            <a:r>
              <a:rPr lang="en-US" altLang="en-US" sz="2100" dirty="0">
                <a:latin typeface="Arial" panose="020B0604020202020204" pitchFamily="34" charset="0"/>
                <a:cs typeface="Arial" panose="020B0604020202020204" pitchFamily="34" charset="0"/>
              </a:rPr>
              <a:t>( access on 10/03/2026).</a:t>
            </a:r>
            <a:endParaRPr lang="en-US" altLang="en-US" sz="2100" dirty="0">
              <a:latin typeface="Times New Roman" panose="02020603050405020304" pitchFamily="18" charset="0"/>
              <a:cs typeface="Times New Roman" panose="02020603050405020304" pitchFamily="18" charset="0"/>
            </a:endParaRPr>
          </a:p>
          <a:p>
            <a:pPr marL="0" lvl="0" indent="0" eaLnBrk="0" fontAlgn="base" hangingPunct="0">
              <a:lnSpc>
                <a:spcPct val="100000"/>
              </a:lnSpc>
              <a:spcBef>
                <a:spcPct val="0"/>
              </a:spcBef>
              <a:spcAft>
                <a:spcPct val="0"/>
              </a:spcAft>
              <a:buNone/>
            </a:pPr>
            <a:endParaRPr lang="en-US" altLang="en-US" sz="2100" dirty="0">
              <a:latin typeface="Times New Roman" panose="02020603050405020304" pitchFamily="18" charset="0"/>
              <a:cs typeface="Times New Roman" panose="02020603050405020304" pitchFamily="18" charset="0"/>
            </a:endParaRPr>
          </a:p>
          <a:p>
            <a:pPr marL="0" lvl="0" indent="0" eaLnBrk="0" fontAlgn="base" hangingPunct="0">
              <a:lnSpc>
                <a:spcPct val="100000"/>
              </a:lnSpc>
              <a:spcBef>
                <a:spcPct val="0"/>
              </a:spcBef>
              <a:spcAft>
                <a:spcPct val="0"/>
              </a:spcAft>
              <a:buNone/>
            </a:pPr>
            <a:endParaRPr lang="en-US" altLang="en-US" sz="1800" dirty="0">
              <a:latin typeface="Arial" panose="020B0604020202020204" pitchFamily="34" charset="0"/>
              <a:cs typeface="Arial" panose="020B0604020202020204" pitchFamily="34" charset="0"/>
            </a:endParaRPr>
          </a:p>
          <a:p>
            <a:pPr marL="0" lvl="0" indent="0" eaLnBrk="0" fontAlgn="base" hangingPunct="0">
              <a:lnSpc>
                <a:spcPct val="100000"/>
              </a:lnSpc>
              <a:spcBef>
                <a:spcPct val="0"/>
              </a:spcBef>
              <a:spcAft>
                <a:spcPct val="0"/>
              </a:spcAft>
              <a:buNone/>
            </a:pPr>
            <a:endParaRPr lang="en-US" altLang="en-US" sz="1800" dirty="0">
              <a:latin typeface="Arial" panose="020B0604020202020204" pitchFamily="34" charset="0"/>
              <a:cs typeface="Arial" panose="020B0604020202020204" pitchFamily="34" charset="0"/>
            </a:endParaRPr>
          </a:p>
          <a:p>
            <a:pPr marL="0" lvl="0" indent="0" eaLnBrk="0" fontAlgn="base" hangingPunct="0">
              <a:lnSpc>
                <a:spcPct val="100000"/>
              </a:lnSpc>
              <a:spcBef>
                <a:spcPct val="0"/>
              </a:spcBef>
              <a:spcAft>
                <a:spcPct val="0"/>
              </a:spcAft>
              <a:buNone/>
            </a:pPr>
            <a:endParaRPr lang="en-US" altLang="en-US" sz="1800" dirty="0">
              <a:latin typeface="Arial" panose="020B0604020202020204" pitchFamily="34" charset="0"/>
              <a:cs typeface="Arial" panose="020B0604020202020204" pitchFamily="34" charset="0"/>
            </a:endParaRPr>
          </a:p>
          <a:p>
            <a:pPr marL="0" lvl="0" indent="0" eaLnBrk="0" fontAlgn="base" hangingPunct="0">
              <a:lnSpc>
                <a:spcPct val="100000"/>
              </a:lnSpc>
              <a:spcBef>
                <a:spcPct val="0"/>
              </a:spcBef>
              <a:spcAft>
                <a:spcPct val="0"/>
              </a:spcAft>
              <a:buNone/>
            </a:pPr>
            <a:r>
              <a:rPr lang="en-US" altLang="en-US" sz="1900" dirty="0">
                <a:latin typeface="Arial" panose="020B0604020202020204" pitchFamily="34" charset="0"/>
                <a:cs typeface="Arial" panose="020B0604020202020204" pitchFamily="34" charset="0"/>
              </a:rPr>
              <a:t>Rasool, S.F., Wang, M., Tang, M., Saeed, A. and Iqbal, J. (2021). </a:t>
            </a:r>
            <a:r>
              <a:rPr lang="en-US" altLang="en-US" sz="1900" dirty="0" err="1">
                <a:latin typeface="Arial" panose="020B0604020202020204" pitchFamily="34" charset="0"/>
                <a:cs typeface="Arial" panose="020B0604020202020204" pitchFamily="34" charset="0"/>
              </a:rPr>
              <a:t>HowToxic</a:t>
            </a:r>
            <a:r>
              <a:rPr lang="en-US" altLang="en-US" sz="1900" dirty="0">
                <a:latin typeface="Arial" panose="020B0604020202020204" pitchFamily="34" charset="0"/>
                <a:cs typeface="Arial" panose="020B0604020202020204" pitchFamily="34" charset="0"/>
              </a:rPr>
              <a:t> Workplace Environment Effects the Employee engagement: the Mediating Role of Organizational</a:t>
            </a:r>
          </a:p>
          <a:p>
            <a:pPr marL="0" lvl="0" indent="0" eaLnBrk="0" fontAlgn="base" hangingPunct="0">
              <a:lnSpc>
                <a:spcPct val="100000"/>
              </a:lnSpc>
              <a:spcBef>
                <a:spcPct val="0"/>
              </a:spcBef>
              <a:spcAft>
                <a:spcPct val="0"/>
              </a:spcAft>
              <a:buNone/>
            </a:pPr>
            <a:r>
              <a:rPr lang="en-US" altLang="en-US" sz="1900" dirty="0">
                <a:latin typeface="Arial" panose="020B0604020202020204" pitchFamily="34" charset="0"/>
                <a:cs typeface="Arial" panose="020B0604020202020204" pitchFamily="34" charset="0"/>
              </a:rPr>
              <a:t> Support and Employee Wellbeing. </a:t>
            </a:r>
            <a:r>
              <a:rPr lang="en-US" altLang="en-US" sz="1900" i="1" dirty="0">
                <a:latin typeface="Arial" panose="020B0604020202020204" pitchFamily="34" charset="0"/>
                <a:cs typeface="Arial" panose="020B0604020202020204" pitchFamily="34" charset="0"/>
              </a:rPr>
              <a:t>International Journal of Environmental Research and Public Health</a:t>
            </a:r>
            <a:r>
              <a:rPr lang="en-US" altLang="en-US" sz="1900" dirty="0">
                <a:latin typeface="Arial" panose="020B0604020202020204" pitchFamily="34" charset="0"/>
                <a:cs typeface="Arial" panose="020B0604020202020204" pitchFamily="34" charset="0"/>
              </a:rPr>
              <a:t>,  18(5), pp.1–17. </a:t>
            </a:r>
            <a:r>
              <a:rPr lang="en-US" altLang="en-US" sz="1900" dirty="0" err="1">
                <a:latin typeface="Arial" panose="020B0604020202020204" pitchFamily="34" charset="0"/>
                <a:cs typeface="Arial" panose="020B0604020202020204" pitchFamily="34" charset="0"/>
              </a:rPr>
              <a:t>doi:https</a:t>
            </a:r>
            <a:r>
              <a:rPr lang="en-US" altLang="en-US" sz="1900" dirty="0">
                <a:latin typeface="Arial" panose="020B0604020202020204" pitchFamily="34" charset="0"/>
                <a:cs typeface="Arial" panose="020B0604020202020204" pitchFamily="34" charset="0"/>
              </a:rPr>
              <a:t>://doi.org/10.3390/ijerph18052294. ( accessed on 18/03/2026).</a:t>
            </a:r>
          </a:p>
          <a:p>
            <a:pPr marL="0" lvl="0" indent="0" eaLnBrk="0" fontAlgn="base" hangingPunct="0">
              <a:lnSpc>
                <a:spcPct val="100000"/>
              </a:lnSpc>
              <a:spcBef>
                <a:spcPct val="0"/>
              </a:spcBef>
              <a:spcAft>
                <a:spcPct val="0"/>
              </a:spcAft>
              <a:buNone/>
            </a:pPr>
            <a:endParaRPr lang="en-US" altLang="en-US" sz="1900" dirty="0">
              <a:latin typeface="Arial" panose="020B0604020202020204" pitchFamily="34" charset="0"/>
              <a:cs typeface="Arial" panose="020B0604020202020204" pitchFamily="34" charset="0"/>
            </a:endParaRPr>
          </a:p>
          <a:p>
            <a:pPr marL="0" lvl="0" indent="0" eaLnBrk="0" fontAlgn="base" hangingPunct="0">
              <a:lnSpc>
                <a:spcPct val="100000"/>
              </a:lnSpc>
              <a:spcBef>
                <a:spcPct val="0"/>
              </a:spcBef>
              <a:spcAft>
                <a:spcPct val="0"/>
              </a:spcAft>
              <a:buNone/>
            </a:pPr>
            <a:endParaRPr lang="en-US" altLang="en-US" sz="1900" dirty="0">
              <a:latin typeface="Arial" panose="020B0604020202020204" pitchFamily="34" charset="0"/>
              <a:cs typeface="Arial" panose="020B0604020202020204" pitchFamily="34" charset="0"/>
            </a:endParaRPr>
          </a:p>
          <a:p>
            <a:pPr marL="0" lvl="0" indent="0" eaLnBrk="0" fontAlgn="base" hangingPunct="0">
              <a:lnSpc>
                <a:spcPct val="100000"/>
              </a:lnSpc>
              <a:spcBef>
                <a:spcPct val="0"/>
              </a:spcBef>
              <a:spcAft>
                <a:spcPct val="0"/>
              </a:spcAft>
              <a:buNone/>
            </a:pPr>
            <a:r>
              <a:rPr lang="en-US" altLang="en-US" sz="1900" dirty="0">
                <a:latin typeface="Arial" panose="020B0604020202020204" pitchFamily="34" charset="0"/>
                <a:cs typeface="Arial" panose="020B0604020202020204" pitchFamily="34" charset="0"/>
              </a:rPr>
              <a:t>Scarlett, A. (2026). </a:t>
            </a:r>
            <a:r>
              <a:rPr lang="en-US" altLang="en-US" sz="1900" i="1" dirty="0">
                <a:latin typeface="Arial" panose="020B0604020202020204" pitchFamily="34" charset="0"/>
                <a:cs typeface="Arial" panose="020B0604020202020204" pitchFamily="34" charset="0"/>
              </a:rPr>
              <a:t>Teamwork in Health and Social Care | Royal Open College</a:t>
            </a:r>
            <a:r>
              <a:rPr lang="en-US" altLang="en-US" sz="1900" dirty="0">
                <a:latin typeface="Arial" panose="020B0604020202020204" pitchFamily="34" charset="0"/>
                <a:cs typeface="Arial" panose="020B0604020202020204" pitchFamily="34" charset="0"/>
              </a:rPr>
              <a:t>. Royal Open College.</a:t>
            </a:r>
          </a:p>
          <a:p>
            <a:pPr marL="0" lvl="0" indent="0" eaLnBrk="0" fontAlgn="base" hangingPunct="0">
              <a:lnSpc>
                <a:spcPct val="100000"/>
              </a:lnSpc>
              <a:spcBef>
                <a:spcPct val="0"/>
              </a:spcBef>
              <a:spcAft>
                <a:spcPct val="0"/>
              </a:spcAft>
              <a:buNone/>
            </a:pPr>
            <a:r>
              <a:rPr lang="en-US" altLang="en-US" sz="1900" dirty="0">
                <a:latin typeface="Arial" panose="020B0604020202020204" pitchFamily="34" charset="0"/>
                <a:cs typeface="Arial" panose="020B0604020202020204" pitchFamily="34" charset="0"/>
              </a:rPr>
              <a:t> Available</a:t>
            </a:r>
          </a:p>
          <a:p>
            <a:pPr marL="0" lvl="0" indent="0" eaLnBrk="0" fontAlgn="base" hangingPunct="0">
              <a:lnSpc>
                <a:spcPct val="100000"/>
              </a:lnSpc>
              <a:spcBef>
                <a:spcPct val="0"/>
              </a:spcBef>
              <a:spcAft>
                <a:spcPct val="0"/>
              </a:spcAft>
              <a:buNone/>
            </a:pPr>
            <a:r>
              <a:rPr lang="en-US" altLang="en-US" sz="1900" dirty="0">
                <a:latin typeface="Arial" panose="020B0604020202020204" pitchFamily="34" charset="0"/>
                <a:cs typeface="Arial" panose="020B0604020202020204" pitchFamily="34" charset="0"/>
              </a:rPr>
              <a:t> at: </a:t>
            </a:r>
            <a:r>
              <a:rPr lang="en-US" altLang="en-US" sz="1900" dirty="0">
                <a:latin typeface="Arial" panose="020B0604020202020204" pitchFamily="34" charset="0"/>
                <a:cs typeface="Arial" panose="020B0604020202020204" pitchFamily="34" charset="0"/>
                <a:hlinkClick r:id="rId3"/>
              </a:rPr>
              <a:t>https://royalopencollege.org/blog/health-and-social-care/teamwork-in-health-and-social-care</a:t>
            </a:r>
            <a:endParaRPr lang="en-US" altLang="en-US" sz="1900" dirty="0">
              <a:latin typeface="Arial" panose="020B0604020202020204" pitchFamily="34" charset="0"/>
              <a:cs typeface="Arial" panose="020B0604020202020204" pitchFamily="34" charset="0"/>
            </a:endParaRPr>
          </a:p>
          <a:p>
            <a:pPr marL="0" lvl="0" indent="0" eaLnBrk="0" fontAlgn="base" hangingPunct="0">
              <a:lnSpc>
                <a:spcPct val="100000"/>
              </a:lnSpc>
              <a:spcBef>
                <a:spcPct val="0"/>
              </a:spcBef>
              <a:spcAft>
                <a:spcPct val="0"/>
              </a:spcAft>
              <a:buNone/>
            </a:pPr>
            <a:r>
              <a:rPr lang="en-US" sz="1900" dirty="0">
                <a:latin typeface="Arial" panose="020B0604020202020204" pitchFamily="34" charset="0"/>
                <a:cs typeface="Arial" panose="020B0604020202020204" pitchFamily="34" charset="0"/>
              </a:rPr>
              <a:t>( accessed on 19/03/2026).</a:t>
            </a:r>
            <a:endParaRPr lang="en-GB" sz="1900" dirty="0">
              <a:latin typeface="Arial" panose="020B0604020202020204" pitchFamily="34" charset="0"/>
              <a:cs typeface="Arial" panose="020B0604020202020204" pitchFamily="34" charset="0"/>
            </a:endParaRPr>
          </a:p>
        </p:txBody>
      </p:sp>
      <p:sp>
        <p:nvSpPr>
          <p:cNvPr id="4" name="Rectangle 1">
            <a:extLst>
              <a:ext uri="{FF2B5EF4-FFF2-40B4-BE49-F238E27FC236}">
                <a16:creationId xmlns:a16="http://schemas.microsoft.com/office/drawing/2014/main" id="{CC06F6CC-92E0-AFED-2C14-7117BCACA3FA}"/>
              </a:ext>
            </a:extLst>
          </p:cNvPr>
          <p:cNvSpPr>
            <a:spLocks noGrp="1" noChangeArrowheads="1"/>
          </p:cNvSpPr>
          <p:nvPr>
            <p:ph type="title"/>
          </p:nvPr>
        </p:nvSpPr>
        <p:spPr bwMode="auto">
          <a:xfrm>
            <a:off x="838200" y="797074"/>
            <a:ext cx="184731"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lang="en-US" altLang="en-US" sz="1200" dirty="0">
                <a:latin typeface="Times New Roman" panose="02020603050405020304" pitchFamily="18" charset="0"/>
                <a:cs typeface="Times New Roman" panose="02020603050405020304" pitchFamily="18" charset="0"/>
              </a:rPr>
            </a:b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5" name="Rectangle 2">
            <a:extLst>
              <a:ext uri="{FF2B5EF4-FFF2-40B4-BE49-F238E27FC236}">
                <a16:creationId xmlns:a16="http://schemas.microsoft.com/office/drawing/2014/main" id="{7FC08709-ECA6-2A8B-3BA2-3DC1B126BEEF}"/>
              </a:ext>
            </a:extLst>
          </p:cNvPr>
          <p:cNvSpPr>
            <a:spLocks noChangeArrowheads="1"/>
          </p:cNvSpPr>
          <p:nvPr/>
        </p:nvSpPr>
        <p:spPr bwMode="auto">
          <a:xfrm flipV="1">
            <a:off x="300623" y="-260286"/>
            <a:ext cx="11373635" cy="221599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solidFill>
                  <a:schemeClr val="tx1"/>
                </a:solidFill>
                <a:effectLst/>
                <a:latin typeface="Arial" panose="020B0604020202020204" pitchFamily="34" charset="0"/>
                <a:cs typeface="Arial" panose="020B0604020202020204" pitchFamily="34" charset="0"/>
              </a:rPr>
              <a:t>.</a:t>
            </a: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dirty="0">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dirty="0">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49680924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1594</Words>
  <Application>Microsoft Office PowerPoint</Application>
  <PresentationFormat>Widescreen</PresentationFormat>
  <Paragraphs>124</Paragraphs>
  <Slides>12</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Aptos</vt:lpstr>
      <vt:lpstr>Aptos Display</vt:lpstr>
      <vt:lpstr>Arial</vt:lpstr>
      <vt:lpstr>Calibri</vt:lpstr>
      <vt:lpstr>Times New Roman</vt:lpstr>
      <vt:lpstr>Wingdings</vt:lpstr>
      <vt:lpstr>Office Theme</vt:lpstr>
      <vt:lpstr>Module Title: Professional Career Development within H&amp;SC Module Number: LCHS 4009 ( LON) Assignment N: Assignment 1 Student Name: Bibiche Muamba Student ID: 2442754 Lecturer’s Name: Umma Suleiman </vt:lpstr>
      <vt:lpstr>Introduction</vt:lpstr>
      <vt:lpstr>Working in Teams in health and social care</vt:lpstr>
      <vt:lpstr>Important of Teamwork in Health and Social Care</vt:lpstr>
      <vt:lpstr>Barriers to affective Teamwork</vt:lpstr>
      <vt:lpstr> Model or Framework for Teamwork </vt:lpstr>
      <vt:lpstr>Scenario of teamwork Poor clinical handover in Care Home </vt:lpstr>
      <vt:lpstr>Continuity of the Scenario</vt:lpstr>
      <vt:lpstr>Why Teamwork in Health and Social Care important for </vt:lpstr>
      <vt:lpstr>Conclusion</vt:lpstr>
      <vt:lpstr>References</vt:lpstr>
      <vt:lpstr>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BIBICHE MUAMBA</dc:creator>
  <cp:lastModifiedBy>BIBICHE MUAMBA</cp:lastModifiedBy>
  <cp:revision>2</cp:revision>
  <dcterms:created xsi:type="dcterms:W3CDTF">2026-02-16T22:00:57Z</dcterms:created>
  <dcterms:modified xsi:type="dcterms:W3CDTF">2026-03-22T17:49:17Z</dcterms:modified>
</cp:coreProperties>
</file>