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17"/>
  </p:notesMasterIdLst>
  <p:sldIdLst>
    <p:sldId id="256" r:id="rId2"/>
    <p:sldId id="275" r:id="rId3"/>
    <p:sldId id="258" r:id="rId4"/>
    <p:sldId id="273" r:id="rId5"/>
    <p:sldId id="271" r:id="rId6"/>
    <p:sldId id="272" r:id="rId7"/>
    <p:sldId id="274" r:id="rId8"/>
    <p:sldId id="262" r:id="rId9"/>
    <p:sldId id="263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548" autoAdjust="0"/>
    <p:restoredTop sz="94660"/>
  </p:normalViewPr>
  <p:slideViewPr>
    <p:cSldViewPr snapToGrid="0">
      <p:cViewPr>
        <p:scale>
          <a:sx n="66" d="100"/>
          <a:sy n="66" d="100"/>
        </p:scale>
        <p:origin x="1166" y="31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13" Type="http://schemas.openxmlformats.org/officeDocument/2006/relationships/image" Target="../media/image19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sv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Relationship Id="rId14" Type="http://schemas.openxmlformats.org/officeDocument/2006/relationships/image" Target="../media/image20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10" Type="http://schemas.openxmlformats.org/officeDocument/2006/relationships/image" Target="../media/image36.svg"/><Relationship Id="rId4" Type="http://schemas.openxmlformats.org/officeDocument/2006/relationships/image" Target="../media/image30.svg"/><Relationship Id="rId9" Type="http://schemas.openxmlformats.org/officeDocument/2006/relationships/image" Target="../media/image35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13" Type="http://schemas.openxmlformats.org/officeDocument/2006/relationships/image" Target="../media/image19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sv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Relationship Id="rId14" Type="http://schemas.openxmlformats.org/officeDocument/2006/relationships/image" Target="../media/image20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svg"/><Relationship Id="rId1" Type="http://schemas.openxmlformats.org/officeDocument/2006/relationships/image" Target="../media/image21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4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sv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10" Type="http://schemas.openxmlformats.org/officeDocument/2006/relationships/image" Target="../media/image36.svg"/><Relationship Id="rId4" Type="http://schemas.openxmlformats.org/officeDocument/2006/relationships/image" Target="../media/image30.svg"/><Relationship Id="rId9" Type="http://schemas.openxmlformats.org/officeDocument/2006/relationships/image" Target="../media/image3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28419D-E27D-42B5-AF5A-5BAA18443FC5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18E6932-A280-4A03-8D0D-5F3D40123120}">
      <dgm:prSet/>
      <dgm:spPr/>
      <dgm:t>
        <a:bodyPr/>
        <a:lstStyle/>
        <a:p>
          <a:r>
            <a:rPr lang="en-GB" dirty="0">
              <a:solidFill>
                <a:schemeClr val="tx2"/>
              </a:solidFill>
            </a:rPr>
            <a:t>Identify project staffing needs.</a:t>
          </a:r>
          <a:endParaRPr lang="en-US" dirty="0">
            <a:solidFill>
              <a:schemeClr val="tx2"/>
            </a:solidFill>
          </a:endParaRPr>
        </a:p>
      </dgm:t>
    </dgm:pt>
    <dgm:pt modelId="{78939AA2-8990-49B0-AF0E-3C26CFE8F72D}" type="parTrans" cxnId="{E803E97B-DBFD-4656-BF14-BCFF0F817293}">
      <dgm:prSet/>
      <dgm:spPr/>
      <dgm:t>
        <a:bodyPr/>
        <a:lstStyle/>
        <a:p>
          <a:endParaRPr lang="en-US"/>
        </a:p>
      </dgm:t>
    </dgm:pt>
    <dgm:pt modelId="{1B08D531-966C-4B65-AB2E-E1E9D1DA730D}" type="sibTrans" cxnId="{E803E97B-DBFD-4656-BF14-BCFF0F817293}">
      <dgm:prSet/>
      <dgm:spPr/>
      <dgm:t>
        <a:bodyPr/>
        <a:lstStyle/>
        <a:p>
          <a:endParaRPr lang="en-US"/>
        </a:p>
      </dgm:t>
    </dgm:pt>
    <dgm:pt modelId="{1C321558-DEAD-4B87-83F1-639B189B0184}">
      <dgm:prSet/>
      <dgm:spPr/>
      <dgm:t>
        <a:bodyPr/>
        <a:lstStyle/>
        <a:p>
          <a:r>
            <a:rPr lang="en-GB" dirty="0">
              <a:solidFill>
                <a:schemeClr val="tx2"/>
              </a:solidFill>
            </a:rPr>
            <a:t>Conduct job analysis and prepare documents</a:t>
          </a:r>
          <a:r>
            <a:rPr lang="en-GB" dirty="0"/>
            <a:t>.</a:t>
          </a:r>
          <a:endParaRPr lang="en-US" dirty="0"/>
        </a:p>
      </dgm:t>
    </dgm:pt>
    <dgm:pt modelId="{39D2DECC-3D21-4F56-B30D-2FDF70461E7D}" type="parTrans" cxnId="{F299CBC5-C4A2-45B1-B489-FD33CCDE9F17}">
      <dgm:prSet/>
      <dgm:spPr/>
      <dgm:t>
        <a:bodyPr/>
        <a:lstStyle/>
        <a:p>
          <a:endParaRPr lang="en-US"/>
        </a:p>
      </dgm:t>
    </dgm:pt>
    <dgm:pt modelId="{2359FA61-D345-45BF-A114-D5F4D6E5CEBD}" type="sibTrans" cxnId="{F299CBC5-C4A2-45B1-B489-FD33CCDE9F17}">
      <dgm:prSet/>
      <dgm:spPr/>
      <dgm:t>
        <a:bodyPr/>
        <a:lstStyle/>
        <a:p>
          <a:endParaRPr lang="en-US"/>
        </a:p>
      </dgm:t>
    </dgm:pt>
    <dgm:pt modelId="{00F0C456-4282-495E-AD44-06704B6BF75D}">
      <dgm:prSet/>
      <dgm:spPr/>
      <dgm:t>
        <a:bodyPr/>
        <a:lstStyle/>
        <a:p>
          <a:r>
            <a:rPr lang="en-GB" dirty="0">
              <a:solidFill>
                <a:schemeClr val="tx2"/>
              </a:solidFill>
            </a:rPr>
            <a:t>Advertise through LinkedIn, Indeed, and sustainable job boards.</a:t>
          </a:r>
          <a:endParaRPr lang="en-US" dirty="0">
            <a:solidFill>
              <a:schemeClr val="tx2"/>
            </a:solidFill>
          </a:endParaRPr>
        </a:p>
      </dgm:t>
    </dgm:pt>
    <dgm:pt modelId="{016BD8A8-483A-46ED-82B3-51C243716AAC}" type="parTrans" cxnId="{A853F1DB-FABB-469E-9F9E-41AC49B26184}">
      <dgm:prSet/>
      <dgm:spPr/>
      <dgm:t>
        <a:bodyPr/>
        <a:lstStyle/>
        <a:p>
          <a:endParaRPr lang="en-US"/>
        </a:p>
      </dgm:t>
    </dgm:pt>
    <dgm:pt modelId="{F2100FA6-FF21-46AE-9B16-43C0FEF337E5}" type="sibTrans" cxnId="{A853F1DB-FABB-469E-9F9E-41AC49B26184}">
      <dgm:prSet/>
      <dgm:spPr/>
      <dgm:t>
        <a:bodyPr/>
        <a:lstStyle/>
        <a:p>
          <a:endParaRPr lang="en-US"/>
        </a:p>
      </dgm:t>
    </dgm:pt>
    <dgm:pt modelId="{4E787461-8838-4C70-A5C3-CA48EF516087}">
      <dgm:prSet/>
      <dgm:spPr/>
      <dgm:t>
        <a:bodyPr/>
        <a:lstStyle/>
        <a:p>
          <a:r>
            <a:rPr lang="en-GB" dirty="0">
              <a:solidFill>
                <a:schemeClr val="tx2"/>
              </a:solidFill>
            </a:rPr>
            <a:t>Shortlist based on skills and certifications.</a:t>
          </a:r>
          <a:endParaRPr lang="en-US" dirty="0">
            <a:solidFill>
              <a:schemeClr val="tx2"/>
            </a:solidFill>
          </a:endParaRPr>
        </a:p>
      </dgm:t>
    </dgm:pt>
    <dgm:pt modelId="{4A874B5B-8A54-4E8C-8555-29CBBBEA90A0}" type="parTrans" cxnId="{D47F915D-FD0C-47AE-B1B5-85BBEAD7EF7A}">
      <dgm:prSet/>
      <dgm:spPr/>
      <dgm:t>
        <a:bodyPr/>
        <a:lstStyle/>
        <a:p>
          <a:endParaRPr lang="en-US"/>
        </a:p>
      </dgm:t>
    </dgm:pt>
    <dgm:pt modelId="{81D3DFD0-54B9-426E-8480-D5190010F186}" type="sibTrans" cxnId="{D47F915D-FD0C-47AE-B1B5-85BBEAD7EF7A}">
      <dgm:prSet/>
      <dgm:spPr/>
      <dgm:t>
        <a:bodyPr/>
        <a:lstStyle/>
        <a:p>
          <a:endParaRPr lang="en-US"/>
        </a:p>
      </dgm:t>
    </dgm:pt>
    <dgm:pt modelId="{880AA1DF-2773-4322-8FD6-191B3B1E0B81}">
      <dgm:prSet/>
      <dgm:spPr/>
      <dgm:t>
        <a:bodyPr/>
        <a:lstStyle/>
        <a:p>
          <a:r>
            <a:rPr lang="en-GB" dirty="0">
              <a:solidFill>
                <a:schemeClr val="tx2"/>
              </a:solidFill>
            </a:rPr>
            <a:t>Conduct interviews</a:t>
          </a:r>
          <a:r>
            <a:rPr lang="en-GB" dirty="0"/>
            <a:t>.</a:t>
          </a:r>
          <a:endParaRPr lang="en-US" dirty="0"/>
        </a:p>
      </dgm:t>
    </dgm:pt>
    <dgm:pt modelId="{D5D37334-5918-4232-BA4E-44A5C4565537}" type="parTrans" cxnId="{5C9B48C6-B66C-40DF-8FD7-EE1D44B94812}">
      <dgm:prSet/>
      <dgm:spPr/>
      <dgm:t>
        <a:bodyPr/>
        <a:lstStyle/>
        <a:p>
          <a:endParaRPr lang="en-US"/>
        </a:p>
      </dgm:t>
    </dgm:pt>
    <dgm:pt modelId="{D6CEB809-768B-4B3E-A4E9-6D20E93752C5}" type="sibTrans" cxnId="{5C9B48C6-B66C-40DF-8FD7-EE1D44B94812}">
      <dgm:prSet/>
      <dgm:spPr/>
      <dgm:t>
        <a:bodyPr/>
        <a:lstStyle/>
        <a:p>
          <a:endParaRPr lang="en-US"/>
        </a:p>
      </dgm:t>
    </dgm:pt>
    <dgm:pt modelId="{1FD3AB77-E84E-4E33-B4D0-81C3D14979E8}">
      <dgm:prSet/>
      <dgm:spPr/>
      <dgm:t>
        <a:bodyPr/>
        <a:lstStyle/>
        <a:p>
          <a:r>
            <a:rPr lang="en-GB" dirty="0">
              <a:solidFill>
                <a:schemeClr val="tx2"/>
              </a:solidFill>
            </a:rPr>
            <a:t>Check references and make an offer.</a:t>
          </a:r>
          <a:endParaRPr lang="en-US" dirty="0">
            <a:solidFill>
              <a:schemeClr val="tx2"/>
            </a:solidFill>
          </a:endParaRPr>
        </a:p>
      </dgm:t>
    </dgm:pt>
    <dgm:pt modelId="{CD9964AB-5E37-42C1-8719-DBAA488FC124}" type="parTrans" cxnId="{D2571CB0-972D-427B-9406-E9ACEACD013F}">
      <dgm:prSet/>
      <dgm:spPr/>
      <dgm:t>
        <a:bodyPr/>
        <a:lstStyle/>
        <a:p>
          <a:endParaRPr lang="en-US"/>
        </a:p>
      </dgm:t>
    </dgm:pt>
    <dgm:pt modelId="{3CF5843E-EF39-4E1A-879D-F48AE2603851}" type="sibTrans" cxnId="{D2571CB0-972D-427B-9406-E9ACEACD013F}">
      <dgm:prSet/>
      <dgm:spPr/>
      <dgm:t>
        <a:bodyPr/>
        <a:lstStyle/>
        <a:p>
          <a:endParaRPr lang="en-US"/>
        </a:p>
      </dgm:t>
    </dgm:pt>
    <dgm:pt modelId="{C4DFC683-8557-4D76-B67B-193CFC370412}">
      <dgm:prSet/>
      <dgm:spPr/>
      <dgm:t>
        <a:bodyPr/>
        <a:lstStyle/>
        <a:p>
          <a:r>
            <a:rPr lang="en-GB" dirty="0">
              <a:solidFill>
                <a:schemeClr val="tx2"/>
              </a:solidFill>
            </a:rPr>
            <a:t>Onboard and integrate into project team.</a:t>
          </a:r>
        </a:p>
        <a:p>
          <a:endParaRPr lang="en-GB" dirty="0"/>
        </a:p>
        <a:p>
          <a:endParaRPr lang="en-GB" dirty="0"/>
        </a:p>
        <a:p>
          <a:r>
            <a:rPr lang="en-GB" dirty="0">
              <a:solidFill>
                <a:schemeClr val="tx1"/>
              </a:solidFill>
            </a:rPr>
            <a:t>Institute of Project Management (2024) </a:t>
          </a:r>
          <a:endParaRPr lang="en-GB" dirty="0"/>
        </a:p>
        <a:p>
          <a:endParaRPr lang="en-US" dirty="0"/>
        </a:p>
      </dgm:t>
    </dgm:pt>
    <dgm:pt modelId="{90D25275-741F-487E-81AC-D1B0BD1E7767}" type="parTrans" cxnId="{0426CABC-9C9A-4E31-ACDA-0B7C007AA0F9}">
      <dgm:prSet/>
      <dgm:spPr/>
      <dgm:t>
        <a:bodyPr/>
        <a:lstStyle/>
        <a:p>
          <a:endParaRPr lang="en-US"/>
        </a:p>
      </dgm:t>
    </dgm:pt>
    <dgm:pt modelId="{022B2106-ED0B-48CE-8AA0-B31FF2267820}" type="sibTrans" cxnId="{0426CABC-9C9A-4E31-ACDA-0B7C007AA0F9}">
      <dgm:prSet/>
      <dgm:spPr/>
      <dgm:t>
        <a:bodyPr/>
        <a:lstStyle/>
        <a:p>
          <a:endParaRPr lang="en-US"/>
        </a:p>
      </dgm:t>
    </dgm:pt>
    <dgm:pt modelId="{5C08ED0F-6A5B-4C8E-AF84-9EB4EB8EAF1D}" type="pres">
      <dgm:prSet presAssocID="{C628419D-E27D-42B5-AF5A-5BAA18443FC5}" presName="root" presStyleCnt="0">
        <dgm:presLayoutVars>
          <dgm:dir/>
          <dgm:resizeHandles val="exact"/>
        </dgm:presLayoutVars>
      </dgm:prSet>
      <dgm:spPr/>
    </dgm:pt>
    <dgm:pt modelId="{DBC814D9-F286-447B-917A-3B161A5B2A98}" type="pres">
      <dgm:prSet presAssocID="{218E6932-A280-4A03-8D0D-5F3D40123120}" presName="compNode" presStyleCnt="0"/>
      <dgm:spPr/>
    </dgm:pt>
    <dgm:pt modelId="{223A2818-5C94-4300-BDD8-146166C7C384}" type="pres">
      <dgm:prSet presAssocID="{218E6932-A280-4A03-8D0D-5F3D40123120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8239159E-A899-4AC5-A096-48587C0E1903}" type="pres">
      <dgm:prSet presAssocID="{218E6932-A280-4A03-8D0D-5F3D40123120}" presName="spaceRect" presStyleCnt="0"/>
      <dgm:spPr/>
    </dgm:pt>
    <dgm:pt modelId="{837B505E-1130-435C-851B-2B5189F55391}" type="pres">
      <dgm:prSet presAssocID="{218E6932-A280-4A03-8D0D-5F3D40123120}" presName="textRect" presStyleLbl="revTx" presStyleIdx="0" presStyleCnt="7">
        <dgm:presLayoutVars>
          <dgm:chMax val="1"/>
          <dgm:chPref val="1"/>
        </dgm:presLayoutVars>
      </dgm:prSet>
      <dgm:spPr/>
    </dgm:pt>
    <dgm:pt modelId="{FC664679-36CA-44F1-9DE1-C34943BD6B56}" type="pres">
      <dgm:prSet presAssocID="{1B08D531-966C-4B65-AB2E-E1E9D1DA730D}" presName="sibTrans" presStyleCnt="0"/>
      <dgm:spPr/>
    </dgm:pt>
    <dgm:pt modelId="{CE5C17FC-0AFF-4AEA-A6BB-41EAC6E6531D}" type="pres">
      <dgm:prSet presAssocID="{1C321558-DEAD-4B87-83F1-639B189B0184}" presName="compNode" presStyleCnt="0"/>
      <dgm:spPr/>
    </dgm:pt>
    <dgm:pt modelId="{938F0D33-6A0A-4A03-92E5-395CD9CEC29C}" type="pres">
      <dgm:prSet presAssocID="{1C321558-DEAD-4B87-83F1-639B189B0184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E2537BFD-EB28-43B2-A890-5F7B06BD161F}" type="pres">
      <dgm:prSet presAssocID="{1C321558-DEAD-4B87-83F1-639B189B0184}" presName="spaceRect" presStyleCnt="0"/>
      <dgm:spPr/>
    </dgm:pt>
    <dgm:pt modelId="{22BE116B-38BD-421A-8CFF-0755CBAF42CD}" type="pres">
      <dgm:prSet presAssocID="{1C321558-DEAD-4B87-83F1-639B189B0184}" presName="textRect" presStyleLbl="revTx" presStyleIdx="1" presStyleCnt="7">
        <dgm:presLayoutVars>
          <dgm:chMax val="1"/>
          <dgm:chPref val="1"/>
        </dgm:presLayoutVars>
      </dgm:prSet>
      <dgm:spPr/>
    </dgm:pt>
    <dgm:pt modelId="{8B03CC2F-A865-4995-8038-6A6B79ED268E}" type="pres">
      <dgm:prSet presAssocID="{2359FA61-D345-45BF-A114-D5F4D6E5CEBD}" presName="sibTrans" presStyleCnt="0"/>
      <dgm:spPr/>
    </dgm:pt>
    <dgm:pt modelId="{383B13C4-A05E-4BB8-8A27-C452A3CD2B25}" type="pres">
      <dgm:prSet presAssocID="{00F0C456-4282-495E-AD44-06704B6BF75D}" presName="compNode" presStyleCnt="0"/>
      <dgm:spPr/>
    </dgm:pt>
    <dgm:pt modelId="{A4996D07-A150-44EF-B780-7486374CF491}" type="pres">
      <dgm:prSet presAssocID="{00F0C456-4282-495E-AD44-06704B6BF75D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3F214F94-96E0-45BD-8493-3812DF489B58}" type="pres">
      <dgm:prSet presAssocID="{00F0C456-4282-495E-AD44-06704B6BF75D}" presName="spaceRect" presStyleCnt="0"/>
      <dgm:spPr/>
    </dgm:pt>
    <dgm:pt modelId="{3A6CE672-A8B9-4965-BAF3-B582C2A61606}" type="pres">
      <dgm:prSet presAssocID="{00F0C456-4282-495E-AD44-06704B6BF75D}" presName="textRect" presStyleLbl="revTx" presStyleIdx="2" presStyleCnt="7">
        <dgm:presLayoutVars>
          <dgm:chMax val="1"/>
          <dgm:chPref val="1"/>
        </dgm:presLayoutVars>
      </dgm:prSet>
      <dgm:spPr/>
    </dgm:pt>
    <dgm:pt modelId="{F9D6C946-D074-425C-BC9D-1B5EBA204A57}" type="pres">
      <dgm:prSet presAssocID="{F2100FA6-FF21-46AE-9B16-43C0FEF337E5}" presName="sibTrans" presStyleCnt="0"/>
      <dgm:spPr/>
    </dgm:pt>
    <dgm:pt modelId="{912FE37E-1478-4990-A57F-3321B974F620}" type="pres">
      <dgm:prSet presAssocID="{4E787461-8838-4C70-A5C3-CA48EF516087}" presName="compNode" presStyleCnt="0"/>
      <dgm:spPr/>
    </dgm:pt>
    <dgm:pt modelId="{E9EF88C0-F436-4FCA-8A9D-76A0DB25E208}" type="pres">
      <dgm:prSet presAssocID="{4E787461-8838-4C70-A5C3-CA48EF516087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B8304225-74B4-4841-8FE7-F82FA65EF750}" type="pres">
      <dgm:prSet presAssocID="{4E787461-8838-4C70-A5C3-CA48EF516087}" presName="spaceRect" presStyleCnt="0"/>
      <dgm:spPr/>
    </dgm:pt>
    <dgm:pt modelId="{14D5DCB4-BAB2-4DD6-A82E-BBFD4381A699}" type="pres">
      <dgm:prSet presAssocID="{4E787461-8838-4C70-A5C3-CA48EF516087}" presName="textRect" presStyleLbl="revTx" presStyleIdx="3" presStyleCnt="7">
        <dgm:presLayoutVars>
          <dgm:chMax val="1"/>
          <dgm:chPref val="1"/>
        </dgm:presLayoutVars>
      </dgm:prSet>
      <dgm:spPr/>
    </dgm:pt>
    <dgm:pt modelId="{DBCBF1A2-C11C-4E3A-92BE-196E741B0A76}" type="pres">
      <dgm:prSet presAssocID="{81D3DFD0-54B9-426E-8480-D5190010F186}" presName="sibTrans" presStyleCnt="0"/>
      <dgm:spPr/>
    </dgm:pt>
    <dgm:pt modelId="{2AF126E5-9A68-4FDF-B8C8-32C0C1FAFF92}" type="pres">
      <dgm:prSet presAssocID="{880AA1DF-2773-4322-8FD6-191B3B1E0B81}" presName="compNode" presStyleCnt="0"/>
      <dgm:spPr/>
    </dgm:pt>
    <dgm:pt modelId="{A485A5AA-104E-4F61-BC99-33D421E13591}" type="pres">
      <dgm:prSet presAssocID="{880AA1DF-2773-4322-8FD6-191B3B1E0B81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adio microphone"/>
        </a:ext>
      </dgm:extLst>
    </dgm:pt>
    <dgm:pt modelId="{8987667D-7575-48FA-98D4-FFF126146F1D}" type="pres">
      <dgm:prSet presAssocID="{880AA1DF-2773-4322-8FD6-191B3B1E0B81}" presName="spaceRect" presStyleCnt="0"/>
      <dgm:spPr/>
    </dgm:pt>
    <dgm:pt modelId="{87F4F212-00D6-4F1F-94E0-EF9C4A83D665}" type="pres">
      <dgm:prSet presAssocID="{880AA1DF-2773-4322-8FD6-191B3B1E0B81}" presName="textRect" presStyleLbl="revTx" presStyleIdx="4" presStyleCnt="7">
        <dgm:presLayoutVars>
          <dgm:chMax val="1"/>
          <dgm:chPref val="1"/>
        </dgm:presLayoutVars>
      </dgm:prSet>
      <dgm:spPr/>
    </dgm:pt>
    <dgm:pt modelId="{E4AA457E-9713-4190-88EE-2C89784EEFB0}" type="pres">
      <dgm:prSet presAssocID="{D6CEB809-768B-4B3E-A4E9-6D20E93752C5}" presName="sibTrans" presStyleCnt="0"/>
      <dgm:spPr/>
    </dgm:pt>
    <dgm:pt modelId="{9952CE56-A554-4D8B-AFA8-FD4A58B68431}" type="pres">
      <dgm:prSet presAssocID="{1FD3AB77-E84E-4E33-B4D0-81C3D14979E8}" presName="compNode" presStyleCnt="0"/>
      <dgm:spPr/>
    </dgm:pt>
    <dgm:pt modelId="{2E682185-9E17-4A17-B4CA-9ED93DCBB157}" type="pres">
      <dgm:prSet presAssocID="{1FD3AB77-E84E-4E33-B4D0-81C3D14979E8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B09E2D32-4571-43D8-AED7-DE7444116ECD}" type="pres">
      <dgm:prSet presAssocID="{1FD3AB77-E84E-4E33-B4D0-81C3D14979E8}" presName="spaceRect" presStyleCnt="0"/>
      <dgm:spPr/>
    </dgm:pt>
    <dgm:pt modelId="{7A494641-71E1-4A6D-AF49-D9312BEF4C97}" type="pres">
      <dgm:prSet presAssocID="{1FD3AB77-E84E-4E33-B4D0-81C3D14979E8}" presName="textRect" presStyleLbl="revTx" presStyleIdx="5" presStyleCnt="7">
        <dgm:presLayoutVars>
          <dgm:chMax val="1"/>
          <dgm:chPref val="1"/>
        </dgm:presLayoutVars>
      </dgm:prSet>
      <dgm:spPr/>
    </dgm:pt>
    <dgm:pt modelId="{44B36F70-D612-4742-A042-26727AA85BE4}" type="pres">
      <dgm:prSet presAssocID="{3CF5843E-EF39-4E1A-879D-F48AE2603851}" presName="sibTrans" presStyleCnt="0"/>
      <dgm:spPr/>
    </dgm:pt>
    <dgm:pt modelId="{6EEE618E-A732-4A10-B8CE-3B7AC4EF3FB1}" type="pres">
      <dgm:prSet presAssocID="{C4DFC683-8557-4D76-B67B-193CFC370412}" presName="compNode" presStyleCnt="0"/>
      <dgm:spPr/>
    </dgm:pt>
    <dgm:pt modelId="{D2CA7B1D-4934-49B5-AE13-CD6E9677E9FE}" type="pres">
      <dgm:prSet presAssocID="{C4DFC683-8557-4D76-B67B-193CFC370412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B142CD3C-C9DF-454A-80D1-E19CE7358155}" type="pres">
      <dgm:prSet presAssocID="{C4DFC683-8557-4D76-B67B-193CFC370412}" presName="spaceRect" presStyleCnt="0"/>
      <dgm:spPr/>
    </dgm:pt>
    <dgm:pt modelId="{812A7260-2E86-4AD7-BA44-47CD96AD6915}" type="pres">
      <dgm:prSet presAssocID="{C4DFC683-8557-4D76-B67B-193CFC370412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1ADF6F31-7D41-4C32-BCE8-E8D3DD839457}" type="presOf" srcId="{C628419D-E27D-42B5-AF5A-5BAA18443FC5}" destId="{5C08ED0F-6A5B-4C8E-AF84-9EB4EB8EAF1D}" srcOrd="0" destOrd="0" presId="urn:microsoft.com/office/officeart/2018/2/layout/IconLabelList"/>
    <dgm:cxn modelId="{7277D236-7A78-480D-BB08-27A9897A82B1}" type="presOf" srcId="{1C321558-DEAD-4B87-83F1-639B189B0184}" destId="{22BE116B-38BD-421A-8CFF-0755CBAF42CD}" srcOrd="0" destOrd="0" presId="urn:microsoft.com/office/officeart/2018/2/layout/IconLabelList"/>
    <dgm:cxn modelId="{C8B31C3C-983A-48BC-8B19-FBFE58FE37AE}" type="presOf" srcId="{4E787461-8838-4C70-A5C3-CA48EF516087}" destId="{14D5DCB4-BAB2-4DD6-A82E-BBFD4381A699}" srcOrd="0" destOrd="0" presId="urn:microsoft.com/office/officeart/2018/2/layout/IconLabelList"/>
    <dgm:cxn modelId="{D1A0433F-017B-4FAA-B606-DA5D9C14CEF3}" type="presOf" srcId="{1FD3AB77-E84E-4E33-B4D0-81C3D14979E8}" destId="{7A494641-71E1-4A6D-AF49-D9312BEF4C97}" srcOrd="0" destOrd="0" presId="urn:microsoft.com/office/officeart/2018/2/layout/IconLabelList"/>
    <dgm:cxn modelId="{D47F915D-FD0C-47AE-B1B5-85BBEAD7EF7A}" srcId="{C628419D-E27D-42B5-AF5A-5BAA18443FC5}" destId="{4E787461-8838-4C70-A5C3-CA48EF516087}" srcOrd="3" destOrd="0" parTransId="{4A874B5B-8A54-4E8C-8555-29CBBBEA90A0}" sibTransId="{81D3DFD0-54B9-426E-8480-D5190010F186}"/>
    <dgm:cxn modelId="{384DB46F-0117-4212-98A0-2EEB75D30AE6}" type="presOf" srcId="{00F0C456-4282-495E-AD44-06704B6BF75D}" destId="{3A6CE672-A8B9-4965-BAF3-B582C2A61606}" srcOrd="0" destOrd="0" presId="urn:microsoft.com/office/officeart/2018/2/layout/IconLabelList"/>
    <dgm:cxn modelId="{7F630371-9224-480D-B941-060D62DBE03A}" type="presOf" srcId="{218E6932-A280-4A03-8D0D-5F3D40123120}" destId="{837B505E-1130-435C-851B-2B5189F55391}" srcOrd="0" destOrd="0" presId="urn:microsoft.com/office/officeart/2018/2/layout/IconLabelList"/>
    <dgm:cxn modelId="{E803E97B-DBFD-4656-BF14-BCFF0F817293}" srcId="{C628419D-E27D-42B5-AF5A-5BAA18443FC5}" destId="{218E6932-A280-4A03-8D0D-5F3D40123120}" srcOrd="0" destOrd="0" parTransId="{78939AA2-8990-49B0-AF0E-3C26CFE8F72D}" sibTransId="{1B08D531-966C-4B65-AB2E-E1E9D1DA730D}"/>
    <dgm:cxn modelId="{711D3D89-5280-4562-A769-62B9ED4B056E}" type="presOf" srcId="{880AA1DF-2773-4322-8FD6-191B3B1E0B81}" destId="{87F4F212-00D6-4F1F-94E0-EF9C4A83D665}" srcOrd="0" destOrd="0" presId="urn:microsoft.com/office/officeart/2018/2/layout/IconLabelList"/>
    <dgm:cxn modelId="{D2571CB0-972D-427B-9406-E9ACEACD013F}" srcId="{C628419D-E27D-42B5-AF5A-5BAA18443FC5}" destId="{1FD3AB77-E84E-4E33-B4D0-81C3D14979E8}" srcOrd="5" destOrd="0" parTransId="{CD9964AB-5E37-42C1-8719-DBAA488FC124}" sibTransId="{3CF5843E-EF39-4E1A-879D-F48AE2603851}"/>
    <dgm:cxn modelId="{0426CABC-9C9A-4E31-ACDA-0B7C007AA0F9}" srcId="{C628419D-E27D-42B5-AF5A-5BAA18443FC5}" destId="{C4DFC683-8557-4D76-B67B-193CFC370412}" srcOrd="6" destOrd="0" parTransId="{90D25275-741F-487E-81AC-D1B0BD1E7767}" sibTransId="{022B2106-ED0B-48CE-8AA0-B31FF2267820}"/>
    <dgm:cxn modelId="{F299CBC5-C4A2-45B1-B489-FD33CCDE9F17}" srcId="{C628419D-E27D-42B5-AF5A-5BAA18443FC5}" destId="{1C321558-DEAD-4B87-83F1-639B189B0184}" srcOrd="1" destOrd="0" parTransId="{39D2DECC-3D21-4F56-B30D-2FDF70461E7D}" sibTransId="{2359FA61-D345-45BF-A114-D5F4D6E5CEBD}"/>
    <dgm:cxn modelId="{5C9B48C6-B66C-40DF-8FD7-EE1D44B94812}" srcId="{C628419D-E27D-42B5-AF5A-5BAA18443FC5}" destId="{880AA1DF-2773-4322-8FD6-191B3B1E0B81}" srcOrd="4" destOrd="0" parTransId="{D5D37334-5918-4232-BA4E-44A5C4565537}" sibTransId="{D6CEB809-768B-4B3E-A4E9-6D20E93752C5}"/>
    <dgm:cxn modelId="{A853F1DB-FABB-469E-9F9E-41AC49B26184}" srcId="{C628419D-E27D-42B5-AF5A-5BAA18443FC5}" destId="{00F0C456-4282-495E-AD44-06704B6BF75D}" srcOrd="2" destOrd="0" parTransId="{016BD8A8-483A-46ED-82B3-51C243716AAC}" sibTransId="{F2100FA6-FF21-46AE-9B16-43C0FEF337E5}"/>
    <dgm:cxn modelId="{51177BE2-CD76-4CCC-BDC6-BE2FA5AD0218}" type="presOf" srcId="{C4DFC683-8557-4D76-B67B-193CFC370412}" destId="{812A7260-2E86-4AD7-BA44-47CD96AD6915}" srcOrd="0" destOrd="0" presId="urn:microsoft.com/office/officeart/2018/2/layout/IconLabelList"/>
    <dgm:cxn modelId="{90C70A83-0129-4953-9986-102B4C0E569D}" type="presParOf" srcId="{5C08ED0F-6A5B-4C8E-AF84-9EB4EB8EAF1D}" destId="{DBC814D9-F286-447B-917A-3B161A5B2A98}" srcOrd="0" destOrd="0" presId="urn:microsoft.com/office/officeart/2018/2/layout/IconLabelList"/>
    <dgm:cxn modelId="{43A17D19-ED94-4B9C-A04C-33B495F5F340}" type="presParOf" srcId="{DBC814D9-F286-447B-917A-3B161A5B2A98}" destId="{223A2818-5C94-4300-BDD8-146166C7C384}" srcOrd="0" destOrd="0" presId="urn:microsoft.com/office/officeart/2018/2/layout/IconLabelList"/>
    <dgm:cxn modelId="{9CE5FDB8-0786-49B0-88F4-DED4D4F1DD59}" type="presParOf" srcId="{DBC814D9-F286-447B-917A-3B161A5B2A98}" destId="{8239159E-A899-4AC5-A096-48587C0E1903}" srcOrd="1" destOrd="0" presId="urn:microsoft.com/office/officeart/2018/2/layout/IconLabelList"/>
    <dgm:cxn modelId="{AA038F1D-0D12-490C-B52A-0004CC085398}" type="presParOf" srcId="{DBC814D9-F286-447B-917A-3B161A5B2A98}" destId="{837B505E-1130-435C-851B-2B5189F55391}" srcOrd="2" destOrd="0" presId="urn:microsoft.com/office/officeart/2018/2/layout/IconLabelList"/>
    <dgm:cxn modelId="{DEC93DA2-5EEB-4228-BEE6-8C2D88D3EB70}" type="presParOf" srcId="{5C08ED0F-6A5B-4C8E-AF84-9EB4EB8EAF1D}" destId="{FC664679-36CA-44F1-9DE1-C34943BD6B56}" srcOrd="1" destOrd="0" presId="urn:microsoft.com/office/officeart/2018/2/layout/IconLabelList"/>
    <dgm:cxn modelId="{973E3824-9B2F-4D34-97E5-F0933FDF7DD9}" type="presParOf" srcId="{5C08ED0F-6A5B-4C8E-AF84-9EB4EB8EAF1D}" destId="{CE5C17FC-0AFF-4AEA-A6BB-41EAC6E6531D}" srcOrd="2" destOrd="0" presId="urn:microsoft.com/office/officeart/2018/2/layout/IconLabelList"/>
    <dgm:cxn modelId="{AC53A0DA-E05A-40E4-98BF-6FE5C2C54BAE}" type="presParOf" srcId="{CE5C17FC-0AFF-4AEA-A6BB-41EAC6E6531D}" destId="{938F0D33-6A0A-4A03-92E5-395CD9CEC29C}" srcOrd="0" destOrd="0" presId="urn:microsoft.com/office/officeart/2018/2/layout/IconLabelList"/>
    <dgm:cxn modelId="{A5F06CF1-9A90-45C3-AA76-FFF0F4F61DC7}" type="presParOf" srcId="{CE5C17FC-0AFF-4AEA-A6BB-41EAC6E6531D}" destId="{E2537BFD-EB28-43B2-A890-5F7B06BD161F}" srcOrd="1" destOrd="0" presId="urn:microsoft.com/office/officeart/2018/2/layout/IconLabelList"/>
    <dgm:cxn modelId="{ECF0ECAE-3DBB-4A06-A253-F7CC19DF93CC}" type="presParOf" srcId="{CE5C17FC-0AFF-4AEA-A6BB-41EAC6E6531D}" destId="{22BE116B-38BD-421A-8CFF-0755CBAF42CD}" srcOrd="2" destOrd="0" presId="urn:microsoft.com/office/officeart/2018/2/layout/IconLabelList"/>
    <dgm:cxn modelId="{49FD35C0-9C1F-4B5E-B8EF-6535C1632F67}" type="presParOf" srcId="{5C08ED0F-6A5B-4C8E-AF84-9EB4EB8EAF1D}" destId="{8B03CC2F-A865-4995-8038-6A6B79ED268E}" srcOrd="3" destOrd="0" presId="urn:microsoft.com/office/officeart/2018/2/layout/IconLabelList"/>
    <dgm:cxn modelId="{AEB5E1C2-048C-48EC-9BF0-4E589A27FDAC}" type="presParOf" srcId="{5C08ED0F-6A5B-4C8E-AF84-9EB4EB8EAF1D}" destId="{383B13C4-A05E-4BB8-8A27-C452A3CD2B25}" srcOrd="4" destOrd="0" presId="urn:microsoft.com/office/officeart/2018/2/layout/IconLabelList"/>
    <dgm:cxn modelId="{A108408F-801A-4489-9FAE-BD47AD8501AD}" type="presParOf" srcId="{383B13C4-A05E-4BB8-8A27-C452A3CD2B25}" destId="{A4996D07-A150-44EF-B780-7486374CF491}" srcOrd="0" destOrd="0" presId="urn:microsoft.com/office/officeart/2018/2/layout/IconLabelList"/>
    <dgm:cxn modelId="{F477697D-DE11-4B53-A14C-26CAEB4227A9}" type="presParOf" srcId="{383B13C4-A05E-4BB8-8A27-C452A3CD2B25}" destId="{3F214F94-96E0-45BD-8493-3812DF489B58}" srcOrd="1" destOrd="0" presId="urn:microsoft.com/office/officeart/2018/2/layout/IconLabelList"/>
    <dgm:cxn modelId="{48E4874F-7785-4C53-8764-B8C935437674}" type="presParOf" srcId="{383B13C4-A05E-4BB8-8A27-C452A3CD2B25}" destId="{3A6CE672-A8B9-4965-BAF3-B582C2A61606}" srcOrd="2" destOrd="0" presId="urn:microsoft.com/office/officeart/2018/2/layout/IconLabelList"/>
    <dgm:cxn modelId="{0FF80ECB-1005-4604-AD0A-623C898AECD6}" type="presParOf" srcId="{5C08ED0F-6A5B-4C8E-AF84-9EB4EB8EAF1D}" destId="{F9D6C946-D074-425C-BC9D-1B5EBA204A57}" srcOrd="5" destOrd="0" presId="urn:microsoft.com/office/officeart/2018/2/layout/IconLabelList"/>
    <dgm:cxn modelId="{AE8C9207-49A3-45B0-9C76-A889B1F25A3E}" type="presParOf" srcId="{5C08ED0F-6A5B-4C8E-AF84-9EB4EB8EAF1D}" destId="{912FE37E-1478-4990-A57F-3321B974F620}" srcOrd="6" destOrd="0" presId="urn:microsoft.com/office/officeart/2018/2/layout/IconLabelList"/>
    <dgm:cxn modelId="{E27383DE-A02B-4126-A285-5DFDE9562F23}" type="presParOf" srcId="{912FE37E-1478-4990-A57F-3321B974F620}" destId="{E9EF88C0-F436-4FCA-8A9D-76A0DB25E208}" srcOrd="0" destOrd="0" presId="urn:microsoft.com/office/officeart/2018/2/layout/IconLabelList"/>
    <dgm:cxn modelId="{DC626478-38CE-485B-832D-D5478AB578A2}" type="presParOf" srcId="{912FE37E-1478-4990-A57F-3321B974F620}" destId="{B8304225-74B4-4841-8FE7-F82FA65EF750}" srcOrd="1" destOrd="0" presId="urn:microsoft.com/office/officeart/2018/2/layout/IconLabelList"/>
    <dgm:cxn modelId="{286AE983-12AA-4A5A-9237-C8158EE0E5B3}" type="presParOf" srcId="{912FE37E-1478-4990-A57F-3321B974F620}" destId="{14D5DCB4-BAB2-4DD6-A82E-BBFD4381A699}" srcOrd="2" destOrd="0" presId="urn:microsoft.com/office/officeart/2018/2/layout/IconLabelList"/>
    <dgm:cxn modelId="{519EE393-614F-41A9-A2EF-C3177FD632B1}" type="presParOf" srcId="{5C08ED0F-6A5B-4C8E-AF84-9EB4EB8EAF1D}" destId="{DBCBF1A2-C11C-4E3A-92BE-196E741B0A76}" srcOrd="7" destOrd="0" presId="urn:microsoft.com/office/officeart/2018/2/layout/IconLabelList"/>
    <dgm:cxn modelId="{F6ED8F4E-521D-4446-A8A3-2696734C8BAB}" type="presParOf" srcId="{5C08ED0F-6A5B-4C8E-AF84-9EB4EB8EAF1D}" destId="{2AF126E5-9A68-4FDF-B8C8-32C0C1FAFF92}" srcOrd="8" destOrd="0" presId="urn:microsoft.com/office/officeart/2018/2/layout/IconLabelList"/>
    <dgm:cxn modelId="{0F9554BB-15B0-4D95-8D81-8443A07D6E22}" type="presParOf" srcId="{2AF126E5-9A68-4FDF-B8C8-32C0C1FAFF92}" destId="{A485A5AA-104E-4F61-BC99-33D421E13591}" srcOrd="0" destOrd="0" presId="urn:microsoft.com/office/officeart/2018/2/layout/IconLabelList"/>
    <dgm:cxn modelId="{C338BED1-A483-42C3-A294-39D739D7081B}" type="presParOf" srcId="{2AF126E5-9A68-4FDF-B8C8-32C0C1FAFF92}" destId="{8987667D-7575-48FA-98D4-FFF126146F1D}" srcOrd="1" destOrd="0" presId="urn:microsoft.com/office/officeart/2018/2/layout/IconLabelList"/>
    <dgm:cxn modelId="{1970A140-AE5F-4CB7-B177-E6A67DA29DAB}" type="presParOf" srcId="{2AF126E5-9A68-4FDF-B8C8-32C0C1FAFF92}" destId="{87F4F212-00D6-4F1F-94E0-EF9C4A83D665}" srcOrd="2" destOrd="0" presId="urn:microsoft.com/office/officeart/2018/2/layout/IconLabelList"/>
    <dgm:cxn modelId="{5C783080-9682-4AAA-BFB9-AA07BE470D9A}" type="presParOf" srcId="{5C08ED0F-6A5B-4C8E-AF84-9EB4EB8EAF1D}" destId="{E4AA457E-9713-4190-88EE-2C89784EEFB0}" srcOrd="9" destOrd="0" presId="urn:microsoft.com/office/officeart/2018/2/layout/IconLabelList"/>
    <dgm:cxn modelId="{71128D10-606E-4703-9C03-B9696415B429}" type="presParOf" srcId="{5C08ED0F-6A5B-4C8E-AF84-9EB4EB8EAF1D}" destId="{9952CE56-A554-4D8B-AFA8-FD4A58B68431}" srcOrd="10" destOrd="0" presId="urn:microsoft.com/office/officeart/2018/2/layout/IconLabelList"/>
    <dgm:cxn modelId="{DA8EE232-3BC3-423D-9B9B-3302D37F8A5F}" type="presParOf" srcId="{9952CE56-A554-4D8B-AFA8-FD4A58B68431}" destId="{2E682185-9E17-4A17-B4CA-9ED93DCBB157}" srcOrd="0" destOrd="0" presId="urn:microsoft.com/office/officeart/2018/2/layout/IconLabelList"/>
    <dgm:cxn modelId="{5E9E3595-7787-4594-B5DA-7CE0F567BF6A}" type="presParOf" srcId="{9952CE56-A554-4D8B-AFA8-FD4A58B68431}" destId="{B09E2D32-4571-43D8-AED7-DE7444116ECD}" srcOrd="1" destOrd="0" presId="urn:microsoft.com/office/officeart/2018/2/layout/IconLabelList"/>
    <dgm:cxn modelId="{D9AADA90-70CD-46E0-9707-BBFF3830AB97}" type="presParOf" srcId="{9952CE56-A554-4D8B-AFA8-FD4A58B68431}" destId="{7A494641-71E1-4A6D-AF49-D9312BEF4C97}" srcOrd="2" destOrd="0" presId="urn:microsoft.com/office/officeart/2018/2/layout/IconLabelList"/>
    <dgm:cxn modelId="{61D55B8D-2E1E-4B9C-8531-4D726E894AF2}" type="presParOf" srcId="{5C08ED0F-6A5B-4C8E-AF84-9EB4EB8EAF1D}" destId="{44B36F70-D612-4742-A042-26727AA85BE4}" srcOrd="11" destOrd="0" presId="urn:microsoft.com/office/officeart/2018/2/layout/IconLabelList"/>
    <dgm:cxn modelId="{B2394C3C-8992-4EB8-BA30-5D63848471C2}" type="presParOf" srcId="{5C08ED0F-6A5B-4C8E-AF84-9EB4EB8EAF1D}" destId="{6EEE618E-A732-4A10-B8CE-3B7AC4EF3FB1}" srcOrd="12" destOrd="0" presId="urn:microsoft.com/office/officeart/2018/2/layout/IconLabelList"/>
    <dgm:cxn modelId="{11563366-248B-4B34-8958-2CEDFF5FB312}" type="presParOf" srcId="{6EEE618E-A732-4A10-B8CE-3B7AC4EF3FB1}" destId="{D2CA7B1D-4934-49B5-AE13-CD6E9677E9FE}" srcOrd="0" destOrd="0" presId="urn:microsoft.com/office/officeart/2018/2/layout/IconLabelList"/>
    <dgm:cxn modelId="{A44542AF-2036-4F82-A03B-87FABE7F4422}" type="presParOf" srcId="{6EEE618E-A732-4A10-B8CE-3B7AC4EF3FB1}" destId="{B142CD3C-C9DF-454A-80D1-E19CE7358155}" srcOrd="1" destOrd="0" presId="urn:microsoft.com/office/officeart/2018/2/layout/IconLabelList"/>
    <dgm:cxn modelId="{F6B694B7-EBB8-40D8-B153-01E92D6011E2}" type="presParOf" srcId="{6EEE618E-A732-4A10-B8CE-3B7AC4EF3FB1}" destId="{812A7260-2E86-4AD7-BA44-47CD96AD691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FB25A81-B158-42E7-8342-96A0627E6A42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F2F5554-439B-4994-87BE-8A8DE89B91C6}">
      <dgm:prSet/>
      <dgm:spPr/>
      <dgm:t>
        <a:bodyPr/>
        <a:lstStyle/>
        <a:p>
          <a:r>
            <a:rPr lang="en-GB" b="1"/>
            <a:t>Advantages:</a:t>
          </a:r>
          <a:endParaRPr lang="en-US"/>
        </a:p>
      </dgm:t>
    </dgm:pt>
    <dgm:pt modelId="{D4673707-26AC-4A64-AD9D-F99C164AA212}" type="parTrans" cxnId="{AD644FED-051A-4CE9-A98F-9DF7F3F484ED}">
      <dgm:prSet/>
      <dgm:spPr/>
      <dgm:t>
        <a:bodyPr/>
        <a:lstStyle/>
        <a:p>
          <a:endParaRPr lang="en-US"/>
        </a:p>
      </dgm:t>
    </dgm:pt>
    <dgm:pt modelId="{17601A01-09C3-4B1E-A9DE-245A70A2C432}" type="sibTrans" cxnId="{AD644FED-051A-4CE9-A98F-9DF7F3F484ED}">
      <dgm:prSet/>
      <dgm:spPr/>
      <dgm:t>
        <a:bodyPr/>
        <a:lstStyle/>
        <a:p>
          <a:endParaRPr lang="en-US"/>
        </a:p>
      </dgm:t>
    </dgm:pt>
    <dgm:pt modelId="{881DF920-1C17-462B-9E6C-D841E59B1B2B}">
      <dgm:prSet/>
      <dgm:spPr/>
      <dgm:t>
        <a:bodyPr/>
        <a:lstStyle/>
        <a:p>
          <a:r>
            <a:rPr lang="en-GB" dirty="0">
              <a:solidFill>
                <a:schemeClr val="tx2"/>
              </a:solidFill>
            </a:rPr>
            <a:t>Ensure fairness and objectivity.</a:t>
          </a:r>
          <a:endParaRPr lang="en-US" dirty="0">
            <a:solidFill>
              <a:schemeClr val="tx2"/>
            </a:solidFill>
          </a:endParaRPr>
        </a:p>
      </dgm:t>
    </dgm:pt>
    <dgm:pt modelId="{7906BF39-C781-450C-A870-87E19D881F8E}" type="parTrans" cxnId="{870F2BE6-F790-45F8-BEA9-5D520F04E3FC}">
      <dgm:prSet/>
      <dgm:spPr/>
      <dgm:t>
        <a:bodyPr/>
        <a:lstStyle/>
        <a:p>
          <a:endParaRPr lang="en-US"/>
        </a:p>
      </dgm:t>
    </dgm:pt>
    <dgm:pt modelId="{D2AB0F38-06CF-4844-8D6F-BF166766F9DF}" type="sibTrans" cxnId="{870F2BE6-F790-45F8-BEA9-5D520F04E3FC}">
      <dgm:prSet/>
      <dgm:spPr/>
      <dgm:t>
        <a:bodyPr/>
        <a:lstStyle/>
        <a:p>
          <a:endParaRPr lang="en-US"/>
        </a:p>
      </dgm:t>
    </dgm:pt>
    <dgm:pt modelId="{14847408-3AD7-4D10-A758-5FE1F7B19BDB}">
      <dgm:prSet/>
      <dgm:spPr/>
      <dgm:t>
        <a:bodyPr/>
        <a:lstStyle/>
        <a:p>
          <a:r>
            <a:rPr lang="en-GB" dirty="0">
              <a:solidFill>
                <a:schemeClr val="tx2"/>
              </a:solidFill>
            </a:rPr>
            <a:t>Allows comparison between candidates</a:t>
          </a:r>
          <a:endParaRPr lang="en-US" dirty="0">
            <a:solidFill>
              <a:schemeClr val="tx2"/>
            </a:solidFill>
          </a:endParaRPr>
        </a:p>
      </dgm:t>
    </dgm:pt>
    <dgm:pt modelId="{251E8A3C-F315-4DDB-898E-40083FA15102}" type="parTrans" cxnId="{E06F9715-AD2F-401D-94D6-A6B9D6BCD272}">
      <dgm:prSet/>
      <dgm:spPr/>
      <dgm:t>
        <a:bodyPr/>
        <a:lstStyle/>
        <a:p>
          <a:endParaRPr lang="en-US"/>
        </a:p>
      </dgm:t>
    </dgm:pt>
    <dgm:pt modelId="{988CB08B-764F-49D8-8C74-D87E6C9E6610}" type="sibTrans" cxnId="{E06F9715-AD2F-401D-94D6-A6B9D6BCD272}">
      <dgm:prSet/>
      <dgm:spPr/>
      <dgm:t>
        <a:bodyPr/>
        <a:lstStyle/>
        <a:p>
          <a:endParaRPr lang="en-US"/>
        </a:p>
      </dgm:t>
    </dgm:pt>
    <dgm:pt modelId="{6B3EA905-F8FE-46AE-BD34-7C1443C3AAE0}">
      <dgm:prSet/>
      <dgm:spPr/>
      <dgm:t>
        <a:bodyPr/>
        <a:lstStyle/>
        <a:p>
          <a:r>
            <a:rPr lang="en-GB" b="1"/>
            <a:t>Sample question:</a:t>
          </a:r>
          <a:endParaRPr lang="en-US"/>
        </a:p>
      </dgm:t>
    </dgm:pt>
    <dgm:pt modelId="{33595A48-E4C2-4EB0-AC46-B04E88524E30}" type="parTrans" cxnId="{7614C648-F736-4B3B-9B5E-F63233CA53CF}">
      <dgm:prSet/>
      <dgm:spPr/>
      <dgm:t>
        <a:bodyPr/>
        <a:lstStyle/>
        <a:p>
          <a:endParaRPr lang="en-US"/>
        </a:p>
      </dgm:t>
    </dgm:pt>
    <dgm:pt modelId="{77A483AC-A055-427C-A44D-0F369EDCB8F6}" type="sibTrans" cxnId="{7614C648-F736-4B3B-9B5E-F63233CA53CF}">
      <dgm:prSet/>
      <dgm:spPr/>
      <dgm:t>
        <a:bodyPr/>
        <a:lstStyle/>
        <a:p>
          <a:endParaRPr lang="en-US"/>
        </a:p>
      </dgm:t>
    </dgm:pt>
    <dgm:pt modelId="{2274381C-C747-4793-ACA6-242C2DE1FA30}">
      <dgm:prSet/>
      <dgm:spPr/>
      <dgm:t>
        <a:bodyPr/>
        <a:lstStyle/>
        <a:p>
          <a:r>
            <a:rPr lang="en-GB" dirty="0">
              <a:solidFill>
                <a:schemeClr val="tx2"/>
              </a:solidFill>
            </a:rPr>
            <a:t>How do ensure project deadlines?</a:t>
          </a:r>
          <a:endParaRPr lang="en-US" dirty="0">
            <a:solidFill>
              <a:schemeClr val="tx2"/>
            </a:solidFill>
          </a:endParaRPr>
        </a:p>
      </dgm:t>
    </dgm:pt>
    <dgm:pt modelId="{7BB92DF1-2FD8-4344-A35C-42CBAAA7F506}" type="parTrans" cxnId="{0CC4EDD0-E14C-4C30-90B3-3F952AB11ED1}">
      <dgm:prSet/>
      <dgm:spPr/>
      <dgm:t>
        <a:bodyPr/>
        <a:lstStyle/>
        <a:p>
          <a:endParaRPr lang="en-US"/>
        </a:p>
      </dgm:t>
    </dgm:pt>
    <dgm:pt modelId="{A16AB586-826A-4CA9-AA18-8F8C30DC6851}" type="sibTrans" cxnId="{0CC4EDD0-E14C-4C30-90B3-3F952AB11ED1}">
      <dgm:prSet/>
      <dgm:spPr/>
      <dgm:t>
        <a:bodyPr/>
        <a:lstStyle/>
        <a:p>
          <a:endParaRPr lang="en-US"/>
        </a:p>
      </dgm:t>
    </dgm:pt>
    <dgm:pt modelId="{E7352FF9-8247-421D-96CA-26A082325E0F}">
      <dgm:prSet/>
      <dgm:spPr/>
      <dgm:t>
        <a:bodyPr/>
        <a:lstStyle/>
        <a:p>
          <a:r>
            <a:rPr lang="en-GB" dirty="0">
              <a:solidFill>
                <a:schemeClr val="tx2"/>
              </a:solidFill>
            </a:rPr>
            <a:t>Describe your approach to risk management</a:t>
          </a:r>
          <a:endParaRPr lang="en-US" dirty="0">
            <a:solidFill>
              <a:schemeClr val="tx2"/>
            </a:solidFill>
          </a:endParaRPr>
        </a:p>
      </dgm:t>
    </dgm:pt>
    <dgm:pt modelId="{918018F8-1CF3-4C2F-A0AD-7477B6B9D436}" type="parTrans" cxnId="{3C7750FA-2316-4BB4-8E2C-4E6E2AE311A7}">
      <dgm:prSet/>
      <dgm:spPr/>
      <dgm:t>
        <a:bodyPr/>
        <a:lstStyle/>
        <a:p>
          <a:endParaRPr lang="en-US"/>
        </a:p>
      </dgm:t>
    </dgm:pt>
    <dgm:pt modelId="{BAAB78EE-5602-49A1-8880-19531BFBF1F2}" type="sibTrans" cxnId="{3C7750FA-2316-4BB4-8E2C-4E6E2AE311A7}">
      <dgm:prSet/>
      <dgm:spPr/>
      <dgm:t>
        <a:bodyPr/>
        <a:lstStyle/>
        <a:p>
          <a:endParaRPr lang="en-US"/>
        </a:p>
      </dgm:t>
    </dgm:pt>
    <dgm:pt modelId="{E7168E8A-6CD2-4579-B2DE-DE2B630963AC}">
      <dgm:prSet/>
      <dgm:spPr/>
      <dgm:t>
        <a:bodyPr/>
        <a:lstStyle/>
        <a:p>
          <a:r>
            <a:rPr lang="en-GB" b="1"/>
            <a:t>What makes up structure interview:</a:t>
          </a:r>
          <a:endParaRPr lang="en-US"/>
        </a:p>
      </dgm:t>
    </dgm:pt>
    <dgm:pt modelId="{D46801D1-7607-44B6-B552-04CDA281F3E9}" type="parTrans" cxnId="{E5BBCFDF-B2FE-4EC6-A962-144A86A3709D}">
      <dgm:prSet/>
      <dgm:spPr/>
      <dgm:t>
        <a:bodyPr/>
        <a:lstStyle/>
        <a:p>
          <a:endParaRPr lang="en-US"/>
        </a:p>
      </dgm:t>
    </dgm:pt>
    <dgm:pt modelId="{87E4478F-3520-45F7-AB5F-9126875071C3}" type="sibTrans" cxnId="{E5BBCFDF-B2FE-4EC6-A962-144A86A3709D}">
      <dgm:prSet/>
      <dgm:spPr/>
      <dgm:t>
        <a:bodyPr/>
        <a:lstStyle/>
        <a:p>
          <a:endParaRPr lang="en-US"/>
        </a:p>
      </dgm:t>
    </dgm:pt>
    <dgm:pt modelId="{5004FBA9-9267-45E6-9A2C-0BE682595674}">
      <dgm:prSet/>
      <dgm:spPr/>
      <dgm:t>
        <a:bodyPr/>
        <a:lstStyle/>
        <a:p>
          <a:r>
            <a:rPr lang="en-GB" dirty="0">
              <a:solidFill>
                <a:schemeClr val="tx2"/>
              </a:solidFill>
            </a:rPr>
            <a:t>Define key competencies for the role.</a:t>
          </a:r>
          <a:endParaRPr lang="en-US" dirty="0">
            <a:solidFill>
              <a:schemeClr val="tx2"/>
            </a:solidFill>
          </a:endParaRPr>
        </a:p>
      </dgm:t>
    </dgm:pt>
    <dgm:pt modelId="{79E74591-7BA7-4198-B835-039CBF45E876}" type="parTrans" cxnId="{64EC9A0C-C8B6-4142-9B67-80A97F44B937}">
      <dgm:prSet/>
      <dgm:spPr/>
      <dgm:t>
        <a:bodyPr/>
        <a:lstStyle/>
        <a:p>
          <a:endParaRPr lang="en-US"/>
        </a:p>
      </dgm:t>
    </dgm:pt>
    <dgm:pt modelId="{F64AC8E4-AFE9-4CAF-BA73-C5E352DC66A3}" type="sibTrans" cxnId="{64EC9A0C-C8B6-4142-9B67-80A97F44B937}">
      <dgm:prSet/>
      <dgm:spPr/>
      <dgm:t>
        <a:bodyPr/>
        <a:lstStyle/>
        <a:p>
          <a:endParaRPr lang="en-US"/>
        </a:p>
      </dgm:t>
    </dgm:pt>
    <dgm:pt modelId="{E04F9785-A306-4AA2-AA21-2275D94E62B7}">
      <dgm:prSet/>
      <dgm:spPr/>
      <dgm:t>
        <a:bodyPr/>
        <a:lstStyle/>
        <a:p>
          <a:r>
            <a:rPr lang="en-GB" dirty="0">
              <a:solidFill>
                <a:schemeClr val="tx2"/>
              </a:solidFill>
            </a:rPr>
            <a:t>Choose your interview questions, write role specific and competency.</a:t>
          </a:r>
          <a:endParaRPr lang="en-US" dirty="0">
            <a:solidFill>
              <a:schemeClr val="tx2"/>
            </a:solidFill>
          </a:endParaRPr>
        </a:p>
      </dgm:t>
    </dgm:pt>
    <dgm:pt modelId="{AC15FC79-7689-4A18-B855-1B3466E2B386}" type="parTrans" cxnId="{94C284C5-0F71-4776-B993-5D2176B01063}">
      <dgm:prSet/>
      <dgm:spPr/>
      <dgm:t>
        <a:bodyPr/>
        <a:lstStyle/>
        <a:p>
          <a:endParaRPr lang="en-US"/>
        </a:p>
      </dgm:t>
    </dgm:pt>
    <dgm:pt modelId="{ADC05C3F-947B-4299-B221-A9265090D369}" type="sibTrans" cxnId="{94C284C5-0F71-4776-B993-5D2176B01063}">
      <dgm:prSet/>
      <dgm:spPr/>
      <dgm:t>
        <a:bodyPr/>
        <a:lstStyle/>
        <a:p>
          <a:endParaRPr lang="en-US"/>
        </a:p>
      </dgm:t>
    </dgm:pt>
    <dgm:pt modelId="{DF4961BC-D092-4651-83C5-0C26FCD74828}">
      <dgm:prSet/>
      <dgm:spPr/>
      <dgm:t>
        <a:bodyPr/>
        <a:lstStyle/>
        <a:p>
          <a:r>
            <a:rPr lang="en-GB" dirty="0">
              <a:solidFill>
                <a:schemeClr val="tx2"/>
              </a:solidFill>
            </a:rPr>
            <a:t>Develop a rating scale.</a:t>
          </a:r>
          <a:endParaRPr lang="en-US" dirty="0">
            <a:solidFill>
              <a:schemeClr val="tx2"/>
            </a:solidFill>
          </a:endParaRPr>
        </a:p>
      </dgm:t>
    </dgm:pt>
    <dgm:pt modelId="{BDB20454-95D3-4E16-AE4B-B1190F5B2F46}" type="parTrans" cxnId="{7D107733-1F4E-4982-AA28-9BFECCD489FA}">
      <dgm:prSet/>
      <dgm:spPr/>
      <dgm:t>
        <a:bodyPr/>
        <a:lstStyle/>
        <a:p>
          <a:endParaRPr lang="en-US"/>
        </a:p>
      </dgm:t>
    </dgm:pt>
    <dgm:pt modelId="{393C1C44-64ED-4388-BFE6-4B8A5CB52331}" type="sibTrans" cxnId="{7D107733-1F4E-4982-AA28-9BFECCD489FA}">
      <dgm:prSet/>
      <dgm:spPr/>
      <dgm:t>
        <a:bodyPr/>
        <a:lstStyle/>
        <a:p>
          <a:endParaRPr lang="en-US"/>
        </a:p>
      </dgm:t>
    </dgm:pt>
    <dgm:pt modelId="{30B6B794-4DDD-4A8F-8729-CBFC99BA5ECB}">
      <dgm:prSet/>
      <dgm:spPr/>
      <dgm:t>
        <a:bodyPr/>
        <a:lstStyle/>
        <a:p>
          <a:r>
            <a:rPr lang="en-GB" dirty="0">
              <a:solidFill>
                <a:schemeClr val="tx2"/>
              </a:solidFill>
            </a:rPr>
            <a:t>Conduct your interview, ask your predetermined questions</a:t>
          </a:r>
          <a:endParaRPr lang="en-US" dirty="0">
            <a:solidFill>
              <a:schemeClr val="tx2"/>
            </a:solidFill>
          </a:endParaRPr>
        </a:p>
      </dgm:t>
    </dgm:pt>
    <dgm:pt modelId="{2A1E6F93-5403-4DDB-B7A6-E3933A3FC1E6}" type="parTrans" cxnId="{DD5852B0-FDE8-4693-8436-EA9D96C6422D}">
      <dgm:prSet/>
      <dgm:spPr/>
      <dgm:t>
        <a:bodyPr/>
        <a:lstStyle/>
        <a:p>
          <a:endParaRPr lang="en-US"/>
        </a:p>
      </dgm:t>
    </dgm:pt>
    <dgm:pt modelId="{353F91E5-539C-4A45-8256-5CE4EF3DE695}" type="sibTrans" cxnId="{DD5852B0-FDE8-4693-8436-EA9D96C6422D}">
      <dgm:prSet/>
      <dgm:spPr/>
      <dgm:t>
        <a:bodyPr/>
        <a:lstStyle/>
        <a:p>
          <a:endParaRPr lang="en-US"/>
        </a:p>
      </dgm:t>
    </dgm:pt>
    <dgm:pt modelId="{FB36EE84-F248-4DB7-93DA-A56324983E7C}">
      <dgm:prSet/>
      <dgm:spPr/>
      <dgm:t>
        <a:bodyPr/>
        <a:lstStyle/>
        <a:p>
          <a:r>
            <a:rPr lang="en-GB" dirty="0">
              <a:solidFill>
                <a:schemeClr val="tx2"/>
              </a:solidFill>
            </a:rPr>
            <a:t>Evaluate the candidates, post interview review your notes.                                              </a:t>
          </a:r>
          <a:r>
            <a:rPr lang="en-GB" dirty="0">
              <a:solidFill>
                <a:schemeClr val="tx1"/>
              </a:solidFill>
            </a:rPr>
            <a:t>Indeed Editorial Team (2025) </a:t>
          </a:r>
          <a:endParaRPr lang="en-US" dirty="0"/>
        </a:p>
      </dgm:t>
    </dgm:pt>
    <dgm:pt modelId="{690716DD-AC46-46F3-BD30-B9B35962220D}" type="parTrans" cxnId="{06EA4F80-F16C-43DB-BE62-5D70E9679429}">
      <dgm:prSet/>
      <dgm:spPr/>
      <dgm:t>
        <a:bodyPr/>
        <a:lstStyle/>
        <a:p>
          <a:endParaRPr lang="en-US"/>
        </a:p>
      </dgm:t>
    </dgm:pt>
    <dgm:pt modelId="{BE82A680-693E-4DFE-BD5C-BCA077BD6124}" type="sibTrans" cxnId="{06EA4F80-F16C-43DB-BE62-5D70E9679429}">
      <dgm:prSet/>
      <dgm:spPr/>
      <dgm:t>
        <a:bodyPr/>
        <a:lstStyle/>
        <a:p>
          <a:endParaRPr lang="en-US"/>
        </a:p>
      </dgm:t>
    </dgm:pt>
    <dgm:pt modelId="{CF609811-56C1-44CD-BB9F-B1F30C456C87}" type="pres">
      <dgm:prSet presAssocID="{0FB25A81-B158-42E7-8342-96A0627E6A42}" presName="linear" presStyleCnt="0">
        <dgm:presLayoutVars>
          <dgm:animLvl val="lvl"/>
          <dgm:resizeHandles val="exact"/>
        </dgm:presLayoutVars>
      </dgm:prSet>
      <dgm:spPr/>
    </dgm:pt>
    <dgm:pt modelId="{FFDA877F-17AA-419B-8FBC-0ECE743B4C6F}" type="pres">
      <dgm:prSet presAssocID="{AF2F5554-439B-4994-87BE-8A8DE89B91C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25A85BC-F276-4916-835A-74A50A926FF2}" type="pres">
      <dgm:prSet presAssocID="{AF2F5554-439B-4994-87BE-8A8DE89B91C6}" presName="childText" presStyleLbl="revTx" presStyleIdx="0" presStyleCnt="3">
        <dgm:presLayoutVars>
          <dgm:bulletEnabled val="1"/>
        </dgm:presLayoutVars>
      </dgm:prSet>
      <dgm:spPr/>
    </dgm:pt>
    <dgm:pt modelId="{3E258C84-58B2-4FA6-AB3B-C2FF46F5F4A0}" type="pres">
      <dgm:prSet presAssocID="{6B3EA905-F8FE-46AE-BD34-7C1443C3AAE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5A5BFCB-A7FE-4CA4-9F18-94666502840E}" type="pres">
      <dgm:prSet presAssocID="{6B3EA905-F8FE-46AE-BD34-7C1443C3AAE0}" presName="childText" presStyleLbl="revTx" presStyleIdx="1" presStyleCnt="3">
        <dgm:presLayoutVars>
          <dgm:bulletEnabled val="1"/>
        </dgm:presLayoutVars>
      </dgm:prSet>
      <dgm:spPr/>
    </dgm:pt>
    <dgm:pt modelId="{DD93C795-92E8-4372-B711-1D2FE163E6BC}" type="pres">
      <dgm:prSet presAssocID="{E7168E8A-6CD2-4579-B2DE-DE2B630963AC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DC4DB6B3-AF61-4CD8-BAF7-EFB37F58ABB2}" type="pres">
      <dgm:prSet presAssocID="{E7168E8A-6CD2-4579-B2DE-DE2B630963AC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64EC9A0C-C8B6-4142-9B67-80A97F44B937}" srcId="{E7168E8A-6CD2-4579-B2DE-DE2B630963AC}" destId="{5004FBA9-9267-45E6-9A2C-0BE682595674}" srcOrd="0" destOrd="0" parTransId="{79E74591-7BA7-4198-B835-039CBF45E876}" sibTransId="{F64AC8E4-AFE9-4CAF-BA73-C5E352DC66A3}"/>
    <dgm:cxn modelId="{45BD5213-CD38-4118-82E4-5FD6EE5A8104}" type="presOf" srcId="{FB36EE84-F248-4DB7-93DA-A56324983E7C}" destId="{DC4DB6B3-AF61-4CD8-BAF7-EFB37F58ABB2}" srcOrd="0" destOrd="4" presId="urn:microsoft.com/office/officeart/2005/8/layout/vList2"/>
    <dgm:cxn modelId="{E06F9715-AD2F-401D-94D6-A6B9D6BCD272}" srcId="{AF2F5554-439B-4994-87BE-8A8DE89B91C6}" destId="{14847408-3AD7-4D10-A758-5FE1F7B19BDB}" srcOrd="1" destOrd="0" parTransId="{251E8A3C-F315-4DDB-898E-40083FA15102}" sibTransId="{988CB08B-764F-49D8-8C74-D87E6C9E6610}"/>
    <dgm:cxn modelId="{0CAA4517-88CC-483B-8ECE-04530EAC8C74}" type="presOf" srcId="{E7352FF9-8247-421D-96CA-26A082325E0F}" destId="{55A5BFCB-A7FE-4CA4-9F18-94666502840E}" srcOrd="0" destOrd="1" presId="urn:microsoft.com/office/officeart/2005/8/layout/vList2"/>
    <dgm:cxn modelId="{7D107733-1F4E-4982-AA28-9BFECCD489FA}" srcId="{E7168E8A-6CD2-4579-B2DE-DE2B630963AC}" destId="{DF4961BC-D092-4651-83C5-0C26FCD74828}" srcOrd="2" destOrd="0" parTransId="{BDB20454-95D3-4E16-AE4B-B1190F5B2F46}" sibTransId="{393C1C44-64ED-4388-BFE6-4B8A5CB52331}"/>
    <dgm:cxn modelId="{7614C648-F736-4B3B-9B5E-F63233CA53CF}" srcId="{0FB25A81-B158-42E7-8342-96A0627E6A42}" destId="{6B3EA905-F8FE-46AE-BD34-7C1443C3AAE0}" srcOrd="1" destOrd="0" parTransId="{33595A48-E4C2-4EB0-AC46-B04E88524E30}" sibTransId="{77A483AC-A055-427C-A44D-0F369EDCB8F6}"/>
    <dgm:cxn modelId="{2078B76A-1E4D-4695-8232-9167B2F7D0E5}" type="presOf" srcId="{6B3EA905-F8FE-46AE-BD34-7C1443C3AAE0}" destId="{3E258C84-58B2-4FA6-AB3B-C2FF46F5F4A0}" srcOrd="0" destOrd="0" presId="urn:microsoft.com/office/officeart/2005/8/layout/vList2"/>
    <dgm:cxn modelId="{3696E46C-7718-42B6-AC58-E296181E7E47}" type="presOf" srcId="{DF4961BC-D092-4651-83C5-0C26FCD74828}" destId="{DC4DB6B3-AF61-4CD8-BAF7-EFB37F58ABB2}" srcOrd="0" destOrd="2" presId="urn:microsoft.com/office/officeart/2005/8/layout/vList2"/>
    <dgm:cxn modelId="{CA1EE956-381B-4F57-A8B7-B68192B29F86}" type="presOf" srcId="{E04F9785-A306-4AA2-AA21-2275D94E62B7}" destId="{DC4DB6B3-AF61-4CD8-BAF7-EFB37F58ABB2}" srcOrd="0" destOrd="1" presId="urn:microsoft.com/office/officeart/2005/8/layout/vList2"/>
    <dgm:cxn modelId="{5ABB395A-8A97-4B8B-ACCF-47FEBE14CA1B}" type="presOf" srcId="{14847408-3AD7-4D10-A758-5FE1F7B19BDB}" destId="{C25A85BC-F276-4916-835A-74A50A926FF2}" srcOrd="0" destOrd="1" presId="urn:microsoft.com/office/officeart/2005/8/layout/vList2"/>
    <dgm:cxn modelId="{E1D2F35A-8C6E-4ED8-819A-A7420DB78723}" type="presOf" srcId="{881DF920-1C17-462B-9E6C-D841E59B1B2B}" destId="{C25A85BC-F276-4916-835A-74A50A926FF2}" srcOrd="0" destOrd="0" presId="urn:microsoft.com/office/officeart/2005/8/layout/vList2"/>
    <dgm:cxn modelId="{06EA4F80-F16C-43DB-BE62-5D70E9679429}" srcId="{E7168E8A-6CD2-4579-B2DE-DE2B630963AC}" destId="{FB36EE84-F248-4DB7-93DA-A56324983E7C}" srcOrd="4" destOrd="0" parTransId="{690716DD-AC46-46F3-BD30-B9B35962220D}" sibTransId="{BE82A680-693E-4DFE-BD5C-BCA077BD6124}"/>
    <dgm:cxn modelId="{1D966495-51EC-4AA6-B44F-47C4F15A2977}" type="presOf" srcId="{30B6B794-4DDD-4A8F-8729-CBFC99BA5ECB}" destId="{DC4DB6B3-AF61-4CD8-BAF7-EFB37F58ABB2}" srcOrd="0" destOrd="3" presId="urn:microsoft.com/office/officeart/2005/8/layout/vList2"/>
    <dgm:cxn modelId="{DD5852B0-FDE8-4693-8436-EA9D96C6422D}" srcId="{E7168E8A-6CD2-4579-B2DE-DE2B630963AC}" destId="{30B6B794-4DDD-4A8F-8729-CBFC99BA5ECB}" srcOrd="3" destOrd="0" parTransId="{2A1E6F93-5403-4DDB-B7A6-E3933A3FC1E6}" sibTransId="{353F91E5-539C-4A45-8256-5CE4EF3DE695}"/>
    <dgm:cxn modelId="{55444DB8-AAD4-4AAB-941C-51F1554C2044}" type="presOf" srcId="{0FB25A81-B158-42E7-8342-96A0627E6A42}" destId="{CF609811-56C1-44CD-BB9F-B1F30C456C87}" srcOrd="0" destOrd="0" presId="urn:microsoft.com/office/officeart/2005/8/layout/vList2"/>
    <dgm:cxn modelId="{94C284C5-0F71-4776-B993-5D2176B01063}" srcId="{E7168E8A-6CD2-4579-B2DE-DE2B630963AC}" destId="{E04F9785-A306-4AA2-AA21-2275D94E62B7}" srcOrd="1" destOrd="0" parTransId="{AC15FC79-7689-4A18-B855-1B3466E2B386}" sibTransId="{ADC05C3F-947B-4299-B221-A9265090D369}"/>
    <dgm:cxn modelId="{0CC4EDD0-E14C-4C30-90B3-3F952AB11ED1}" srcId="{6B3EA905-F8FE-46AE-BD34-7C1443C3AAE0}" destId="{2274381C-C747-4793-ACA6-242C2DE1FA30}" srcOrd="0" destOrd="0" parTransId="{7BB92DF1-2FD8-4344-A35C-42CBAAA7F506}" sibTransId="{A16AB586-826A-4CA9-AA18-8F8C30DC6851}"/>
    <dgm:cxn modelId="{E5BBCFDF-B2FE-4EC6-A962-144A86A3709D}" srcId="{0FB25A81-B158-42E7-8342-96A0627E6A42}" destId="{E7168E8A-6CD2-4579-B2DE-DE2B630963AC}" srcOrd="2" destOrd="0" parTransId="{D46801D1-7607-44B6-B552-04CDA281F3E9}" sibTransId="{87E4478F-3520-45F7-AB5F-9126875071C3}"/>
    <dgm:cxn modelId="{22680BE3-1E35-4A3C-89A7-DAB6C2B0A92D}" type="presOf" srcId="{E7168E8A-6CD2-4579-B2DE-DE2B630963AC}" destId="{DD93C795-92E8-4372-B711-1D2FE163E6BC}" srcOrd="0" destOrd="0" presId="urn:microsoft.com/office/officeart/2005/8/layout/vList2"/>
    <dgm:cxn modelId="{870F2BE6-F790-45F8-BEA9-5D520F04E3FC}" srcId="{AF2F5554-439B-4994-87BE-8A8DE89B91C6}" destId="{881DF920-1C17-462B-9E6C-D841E59B1B2B}" srcOrd="0" destOrd="0" parTransId="{7906BF39-C781-450C-A870-87E19D881F8E}" sibTransId="{D2AB0F38-06CF-4844-8D6F-BF166766F9DF}"/>
    <dgm:cxn modelId="{AD644FED-051A-4CE9-A98F-9DF7F3F484ED}" srcId="{0FB25A81-B158-42E7-8342-96A0627E6A42}" destId="{AF2F5554-439B-4994-87BE-8A8DE89B91C6}" srcOrd="0" destOrd="0" parTransId="{D4673707-26AC-4A64-AD9D-F99C164AA212}" sibTransId="{17601A01-09C3-4B1E-A9DE-245A70A2C432}"/>
    <dgm:cxn modelId="{EED5C3F2-F5D2-41FC-925C-37013E3B69C2}" type="presOf" srcId="{AF2F5554-439B-4994-87BE-8A8DE89B91C6}" destId="{FFDA877F-17AA-419B-8FBC-0ECE743B4C6F}" srcOrd="0" destOrd="0" presId="urn:microsoft.com/office/officeart/2005/8/layout/vList2"/>
    <dgm:cxn modelId="{5B9821F7-E551-45C0-9C5B-5C7B0B2143BA}" type="presOf" srcId="{5004FBA9-9267-45E6-9A2C-0BE682595674}" destId="{DC4DB6B3-AF61-4CD8-BAF7-EFB37F58ABB2}" srcOrd="0" destOrd="0" presId="urn:microsoft.com/office/officeart/2005/8/layout/vList2"/>
    <dgm:cxn modelId="{3C7750FA-2316-4BB4-8E2C-4E6E2AE311A7}" srcId="{6B3EA905-F8FE-46AE-BD34-7C1443C3AAE0}" destId="{E7352FF9-8247-421D-96CA-26A082325E0F}" srcOrd="1" destOrd="0" parTransId="{918018F8-1CF3-4C2F-A0AD-7477B6B9D436}" sibTransId="{BAAB78EE-5602-49A1-8880-19531BFBF1F2}"/>
    <dgm:cxn modelId="{64778FFF-BA40-4187-A4FA-466B15DAED70}" type="presOf" srcId="{2274381C-C747-4793-ACA6-242C2DE1FA30}" destId="{55A5BFCB-A7FE-4CA4-9F18-94666502840E}" srcOrd="0" destOrd="0" presId="urn:microsoft.com/office/officeart/2005/8/layout/vList2"/>
    <dgm:cxn modelId="{C8901AB2-8E27-498A-B29E-2FE3954464C5}" type="presParOf" srcId="{CF609811-56C1-44CD-BB9F-B1F30C456C87}" destId="{FFDA877F-17AA-419B-8FBC-0ECE743B4C6F}" srcOrd="0" destOrd="0" presId="urn:microsoft.com/office/officeart/2005/8/layout/vList2"/>
    <dgm:cxn modelId="{E5FF9C1E-2D4E-4FB2-98FC-61B5EB1503D5}" type="presParOf" srcId="{CF609811-56C1-44CD-BB9F-B1F30C456C87}" destId="{C25A85BC-F276-4916-835A-74A50A926FF2}" srcOrd="1" destOrd="0" presId="urn:microsoft.com/office/officeart/2005/8/layout/vList2"/>
    <dgm:cxn modelId="{5253FF2B-ECC4-4505-B57A-E641C6B9A606}" type="presParOf" srcId="{CF609811-56C1-44CD-BB9F-B1F30C456C87}" destId="{3E258C84-58B2-4FA6-AB3B-C2FF46F5F4A0}" srcOrd="2" destOrd="0" presId="urn:microsoft.com/office/officeart/2005/8/layout/vList2"/>
    <dgm:cxn modelId="{069C9702-7DD6-47EE-9289-3EE2DBD70DAE}" type="presParOf" srcId="{CF609811-56C1-44CD-BB9F-B1F30C456C87}" destId="{55A5BFCB-A7FE-4CA4-9F18-94666502840E}" srcOrd="3" destOrd="0" presId="urn:microsoft.com/office/officeart/2005/8/layout/vList2"/>
    <dgm:cxn modelId="{93E7276E-00B8-48A4-B91A-6F72C974F4C6}" type="presParOf" srcId="{CF609811-56C1-44CD-BB9F-B1F30C456C87}" destId="{DD93C795-92E8-4372-B711-1D2FE163E6BC}" srcOrd="4" destOrd="0" presId="urn:microsoft.com/office/officeart/2005/8/layout/vList2"/>
    <dgm:cxn modelId="{241B0356-6CA7-4B2E-B13A-A33C01958746}" type="presParOf" srcId="{CF609811-56C1-44CD-BB9F-B1F30C456C87}" destId="{DC4DB6B3-AF61-4CD8-BAF7-EFB37F58ABB2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DF3265B-B7BF-46C8-AC99-8426B52E8F0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B6091F6-8073-4029-8A61-DCEB8110E253}">
      <dgm:prSet/>
      <dgm:spPr/>
      <dgm:t>
        <a:bodyPr/>
        <a:lstStyle/>
        <a:p>
          <a:r>
            <a:rPr lang="en-GB" b="1"/>
            <a:t>Advantages:</a:t>
          </a:r>
          <a:endParaRPr lang="en-US"/>
        </a:p>
      </dgm:t>
    </dgm:pt>
    <dgm:pt modelId="{399F5839-5491-4700-B7B0-8DDD9B8CC21B}" type="parTrans" cxnId="{239B7DD7-1538-4CDD-B769-08FF5A9B0260}">
      <dgm:prSet/>
      <dgm:spPr/>
      <dgm:t>
        <a:bodyPr/>
        <a:lstStyle/>
        <a:p>
          <a:endParaRPr lang="en-US"/>
        </a:p>
      </dgm:t>
    </dgm:pt>
    <dgm:pt modelId="{B141EE8E-D130-478A-AF5F-2AEBBEBAD3F0}" type="sibTrans" cxnId="{239B7DD7-1538-4CDD-B769-08FF5A9B0260}">
      <dgm:prSet/>
      <dgm:spPr/>
      <dgm:t>
        <a:bodyPr/>
        <a:lstStyle/>
        <a:p>
          <a:endParaRPr lang="en-US"/>
        </a:p>
      </dgm:t>
    </dgm:pt>
    <dgm:pt modelId="{F6D1CF17-8733-45DA-B8F5-FD015D7B1420}">
      <dgm:prSet/>
      <dgm:spPr/>
      <dgm:t>
        <a:bodyPr/>
        <a:lstStyle/>
        <a:p>
          <a:r>
            <a:rPr lang="en-GB" dirty="0">
              <a:solidFill>
                <a:schemeClr val="tx2"/>
              </a:solidFill>
            </a:rPr>
            <a:t>Cost-effective and flexible</a:t>
          </a:r>
          <a:endParaRPr lang="en-US" dirty="0">
            <a:solidFill>
              <a:schemeClr val="tx2"/>
            </a:solidFill>
          </a:endParaRPr>
        </a:p>
      </dgm:t>
    </dgm:pt>
    <dgm:pt modelId="{882F3648-DB1E-4301-965D-EF2B6A7D0D60}" type="parTrans" cxnId="{45AA3152-6A2F-4D31-AFEC-A606CDFF53ED}">
      <dgm:prSet/>
      <dgm:spPr/>
      <dgm:t>
        <a:bodyPr/>
        <a:lstStyle/>
        <a:p>
          <a:endParaRPr lang="en-US"/>
        </a:p>
      </dgm:t>
    </dgm:pt>
    <dgm:pt modelId="{60F9B5F4-9017-453F-BAF9-F640D0E3FBAB}" type="sibTrans" cxnId="{45AA3152-6A2F-4D31-AFEC-A606CDFF53ED}">
      <dgm:prSet/>
      <dgm:spPr/>
      <dgm:t>
        <a:bodyPr/>
        <a:lstStyle/>
        <a:p>
          <a:endParaRPr lang="en-US"/>
        </a:p>
      </dgm:t>
    </dgm:pt>
    <dgm:pt modelId="{4529F0F8-AEB2-4FD0-8982-5E2D9D6CEBE1}">
      <dgm:prSet/>
      <dgm:spPr/>
      <dgm:t>
        <a:bodyPr/>
        <a:lstStyle/>
        <a:p>
          <a:r>
            <a:rPr lang="en-GB" dirty="0">
              <a:solidFill>
                <a:schemeClr val="tx2"/>
              </a:solidFill>
            </a:rPr>
            <a:t>Enables national and global reach</a:t>
          </a:r>
          <a:endParaRPr lang="en-US" dirty="0">
            <a:solidFill>
              <a:schemeClr val="tx2"/>
            </a:solidFill>
          </a:endParaRPr>
        </a:p>
      </dgm:t>
    </dgm:pt>
    <dgm:pt modelId="{7E92A25A-96DB-4098-9927-02700EDCED69}" type="parTrans" cxnId="{0409CA0E-D3E9-4E6D-BF09-8E51317A268B}">
      <dgm:prSet/>
      <dgm:spPr/>
      <dgm:t>
        <a:bodyPr/>
        <a:lstStyle/>
        <a:p>
          <a:endParaRPr lang="en-US"/>
        </a:p>
      </dgm:t>
    </dgm:pt>
    <dgm:pt modelId="{53A2FD85-9EAC-4BBB-AF9E-234ABA3A6524}" type="sibTrans" cxnId="{0409CA0E-D3E9-4E6D-BF09-8E51317A268B}">
      <dgm:prSet/>
      <dgm:spPr/>
      <dgm:t>
        <a:bodyPr/>
        <a:lstStyle/>
        <a:p>
          <a:endParaRPr lang="en-US"/>
        </a:p>
      </dgm:t>
    </dgm:pt>
    <dgm:pt modelId="{4D027785-AFEC-4191-AF71-AB8C7A083620}">
      <dgm:prSet/>
      <dgm:spPr/>
      <dgm:t>
        <a:bodyPr/>
        <a:lstStyle/>
        <a:p>
          <a:r>
            <a:rPr lang="en-GB" dirty="0">
              <a:solidFill>
                <a:schemeClr val="tx2"/>
              </a:solidFill>
            </a:rPr>
            <a:t>Great for first-round screening</a:t>
          </a:r>
          <a:endParaRPr lang="en-US" dirty="0">
            <a:solidFill>
              <a:schemeClr val="tx2"/>
            </a:solidFill>
          </a:endParaRPr>
        </a:p>
      </dgm:t>
    </dgm:pt>
    <dgm:pt modelId="{4E9C4B19-03DE-4C8D-A29C-15C53C5DCB84}" type="parTrans" cxnId="{AABD54C7-4FA2-4E65-A0FF-D22A644FF736}">
      <dgm:prSet/>
      <dgm:spPr/>
      <dgm:t>
        <a:bodyPr/>
        <a:lstStyle/>
        <a:p>
          <a:endParaRPr lang="en-US"/>
        </a:p>
      </dgm:t>
    </dgm:pt>
    <dgm:pt modelId="{7DABE6D8-216F-4E94-B6EC-4A98CEFEE334}" type="sibTrans" cxnId="{AABD54C7-4FA2-4E65-A0FF-D22A644FF736}">
      <dgm:prSet/>
      <dgm:spPr/>
      <dgm:t>
        <a:bodyPr/>
        <a:lstStyle/>
        <a:p>
          <a:endParaRPr lang="en-US"/>
        </a:p>
      </dgm:t>
    </dgm:pt>
    <dgm:pt modelId="{82451CFE-610C-4EF7-99AB-0CE496F65784}">
      <dgm:prSet/>
      <dgm:spPr/>
      <dgm:t>
        <a:bodyPr/>
        <a:lstStyle/>
        <a:p>
          <a:r>
            <a:rPr lang="en-GB" b="1"/>
            <a:t>Disadvantages:</a:t>
          </a:r>
          <a:endParaRPr lang="en-US"/>
        </a:p>
      </dgm:t>
    </dgm:pt>
    <dgm:pt modelId="{A49009C8-E844-4F9F-BF2E-6FB11C0CFD54}" type="parTrans" cxnId="{6397C79D-91BD-4514-8F62-952986E90318}">
      <dgm:prSet/>
      <dgm:spPr/>
      <dgm:t>
        <a:bodyPr/>
        <a:lstStyle/>
        <a:p>
          <a:endParaRPr lang="en-US"/>
        </a:p>
      </dgm:t>
    </dgm:pt>
    <dgm:pt modelId="{F4545EEE-42EF-4577-9FF9-62F609B39504}" type="sibTrans" cxnId="{6397C79D-91BD-4514-8F62-952986E90318}">
      <dgm:prSet/>
      <dgm:spPr/>
      <dgm:t>
        <a:bodyPr/>
        <a:lstStyle/>
        <a:p>
          <a:endParaRPr lang="en-US"/>
        </a:p>
      </dgm:t>
    </dgm:pt>
    <dgm:pt modelId="{EC254C56-BDD0-4FFA-AECD-B6B3BF5363E1}">
      <dgm:prSet/>
      <dgm:spPr/>
      <dgm:t>
        <a:bodyPr/>
        <a:lstStyle/>
        <a:p>
          <a:r>
            <a:rPr lang="en-GB" dirty="0">
              <a:solidFill>
                <a:schemeClr val="tx2"/>
              </a:solidFill>
            </a:rPr>
            <a:t>Technical issues and reduced non-verbal cues</a:t>
          </a:r>
          <a:endParaRPr lang="en-US" dirty="0">
            <a:solidFill>
              <a:schemeClr val="tx2"/>
            </a:solidFill>
          </a:endParaRPr>
        </a:p>
      </dgm:t>
    </dgm:pt>
    <dgm:pt modelId="{928A45EB-48FF-42E7-B248-5E80D3193072}" type="parTrans" cxnId="{CF3A5A6B-DBBA-4296-B4D2-DD324A3CAF51}">
      <dgm:prSet/>
      <dgm:spPr/>
      <dgm:t>
        <a:bodyPr/>
        <a:lstStyle/>
        <a:p>
          <a:endParaRPr lang="en-US"/>
        </a:p>
      </dgm:t>
    </dgm:pt>
    <dgm:pt modelId="{1D803217-C778-4EF3-8E6C-0C2B1DA6F10A}" type="sibTrans" cxnId="{CF3A5A6B-DBBA-4296-B4D2-DD324A3CAF51}">
      <dgm:prSet/>
      <dgm:spPr/>
      <dgm:t>
        <a:bodyPr/>
        <a:lstStyle/>
        <a:p>
          <a:endParaRPr lang="en-US"/>
        </a:p>
      </dgm:t>
    </dgm:pt>
    <dgm:pt modelId="{643E261F-B054-4CFE-9C64-BECE0B6FAB94}">
      <dgm:prSet/>
      <dgm:spPr/>
      <dgm:t>
        <a:bodyPr/>
        <a:lstStyle/>
        <a:p>
          <a:r>
            <a:rPr lang="en-GB" dirty="0">
              <a:solidFill>
                <a:schemeClr val="tx2"/>
              </a:solidFill>
            </a:rPr>
            <a:t>Harder to build personal connection</a:t>
          </a:r>
          <a:endParaRPr lang="en-US" dirty="0">
            <a:solidFill>
              <a:schemeClr val="tx2"/>
            </a:solidFill>
          </a:endParaRPr>
        </a:p>
      </dgm:t>
    </dgm:pt>
    <dgm:pt modelId="{E2D55CA8-D946-4225-B41B-EC3B0F700ED1}" type="parTrans" cxnId="{ABC8629E-1023-4F70-9BE4-95BC8638B86A}">
      <dgm:prSet/>
      <dgm:spPr/>
      <dgm:t>
        <a:bodyPr/>
        <a:lstStyle/>
        <a:p>
          <a:endParaRPr lang="en-US"/>
        </a:p>
      </dgm:t>
    </dgm:pt>
    <dgm:pt modelId="{B3948441-790D-46AD-8F8B-10DFF78ABCF3}" type="sibTrans" cxnId="{ABC8629E-1023-4F70-9BE4-95BC8638B86A}">
      <dgm:prSet/>
      <dgm:spPr/>
      <dgm:t>
        <a:bodyPr/>
        <a:lstStyle/>
        <a:p>
          <a:endParaRPr lang="en-US"/>
        </a:p>
      </dgm:t>
    </dgm:pt>
    <dgm:pt modelId="{EDB609C9-B670-4CCD-AE35-8AD1FFEE9C68}">
      <dgm:prSet/>
      <dgm:spPr/>
      <dgm:t>
        <a:bodyPr/>
        <a:lstStyle/>
        <a:p>
          <a:r>
            <a:rPr lang="en-GB" dirty="0">
              <a:solidFill>
                <a:schemeClr val="tx2"/>
              </a:solidFill>
            </a:rPr>
            <a:t>Best practice for </a:t>
          </a:r>
          <a:r>
            <a:rPr lang="en-GB" b="1" dirty="0">
              <a:solidFill>
                <a:schemeClr val="tx2"/>
              </a:solidFill>
            </a:rPr>
            <a:t>harvest London </a:t>
          </a:r>
          <a:r>
            <a:rPr lang="en-GB" dirty="0">
              <a:solidFill>
                <a:schemeClr val="tx2"/>
              </a:solidFill>
            </a:rPr>
            <a:t>is to use online interview or initial screening and face-to-face for final assessment.                   </a:t>
          </a:r>
        </a:p>
        <a:p>
          <a:endParaRPr lang="en-GB" dirty="0"/>
        </a:p>
        <a:p>
          <a:r>
            <a:rPr lang="en-GB" dirty="0"/>
            <a:t>           </a:t>
          </a:r>
          <a:r>
            <a: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Maurer, R. (2021) </a:t>
          </a:r>
          <a:endParaRPr lang="en-US" dirty="0"/>
        </a:p>
      </dgm:t>
    </dgm:pt>
    <dgm:pt modelId="{F1E9F6BC-F0F0-46F4-8FAD-81E63F103B97}" type="sibTrans" cxnId="{F795627C-5A7D-48F3-B2E0-0ADEF149ABB9}">
      <dgm:prSet/>
      <dgm:spPr/>
      <dgm:t>
        <a:bodyPr/>
        <a:lstStyle/>
        <a:p>
          <a:endParaRPr lang="en-US"/>
        </a:p>
      </dgm:t>
    </dgm:pt>
    <dgm:pt modelId="{B6BDD3DD-64DF-4C02-93D9-EF1B650587BE}" type="parTrans" cxnId="{F795627C-5A7D-48F3-B2E0-0ADEF149ABB9}">
      <dgm:prSet/>
      <dgm:spPr/>
      <dgm:t>
        <a:bodyPr/>
        <a:lstStyle/>
        <a:p>
          <a:endParaRPr lang="en-US"/>
        </a:p>
      </dgm:t>
    </dgm:pt>
    <dgm:pt modelId="{93205E75-CC09-4336-8B4D-D83342392F9D}" type="pres">
      <dgm:prSet presAssocID="{9DF3265B-B7BF-46C8-AC99-8426B52E8F02}" presName="root" presStyleCnt="0">
        <dgm:presLayoutVars>
          <dgm:dir/>
          <dgm:resizeHandles val="exact"/>
        </dgm:presLayoutVars>
      </dgm:prSet>
      <dgm:spPr/>
    </dgm:pt>
    <dgm:pt modelId="{32CDC0C8-B9F7-4F38-9C2F-548891D525EE}" type="pres">
      <dgm:prSet presAssocID="{EB6091F6-8073-4029-8A61-DCEB8110E253}" presName="compNode" presStyleCnt="0"/>
      <dgm:spPr/>
    </dgm:pt>
    <dgm:pt modelId="{351EB52B-4237-4A21-A765-BC1DD4003DB2}" type="pres">
      <dgm:prSet presAssocID="{EB6091F6-8073-4029-8A61-DCEB8110E253}" presName="bgRect" presStyleLbl="bgShp" presStyleIdx="0" presStyleCnt="3"/>
      <dgm:spPr/>
    </dgm:pt>
    <dgm:pt modelId="{7A34E5DF-D054-43C8-9D12-15C56224B4A2}" type="pres">
      <dgm:prSet presAssocID="{EB6091F6-8073-4029-8A61-DCEB8110E25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6D6DEBE8-1045-4802-A853-87F1F79622DE}" type="pres">
      <dgm:prSet presAssocID="{EB6091F6-8073-4029-8A61-DCEB8110E253}" presName="spaceRect" presStyleCnt="0"/>
      <dgm:spPr/>
    </dgm:pt>
    <dgm:pt modelId="{7F2D70D7-106F-436B-8558-6F7C6EB1D9AF}" type="pres">
      <dgm:prSet presAssocID="{EB6091F6-8073-4029-8A61-DCEB8110E253}" presName="parTx" presStyleLbl="revTx" presStyleIdx="0" presStyleCnt="5">
        <dgm:presLayoutVars>
          <dgm:chMax val="0"/>
          <dgm:chPref val="0"/>
        </dgm:presLayoutVars>
      </dgm:prSet>
      <dgm:spPr/>
    </dgm:pt>
    <dgm:pt modelId="{6BE80AD7-F904-40AA-8776-694A003DB739}" type="pres">
      <dgm:prSet presAssocID="{EB6091F6-8073-4029-8A61-DCEB8110E253}" presName="desTx" presStyleLbl="revTx" presStyleIdx="1" presStyleCnt="5">
        <dgm:presLayoutVars/>
      </dgm:prSet>
      <dgm:spPr/>
    </dgm:pt>
    <dgm:pt modelId="{EEEC261C-BEAD-4B6D-A805-448D02A30800}" type="pres">
      <dgm:prSet presAssocID="{B141EE8E-D130-478A-AF5F-2AEBBEBAD3F0}" presName="sibTrans" presStyleCnt="0"/>
      <dgm:spPr/>
    </dgm:pt>
    <dgm:pt modelId="{6B4F0611-53F2-47E4-841B-733AEBFD020D}" type="pres">
      <dgm:prSet presAssocID="{82451CFE-610C-4EF7-99AB-0CE496F65784}" presName="compNode" presStyleCnt="0"/>
      <dgm:spPr/>
    </dgm:pt>
    <dgm:pt modelId="{16D8174F-C736-43C7-A744-D95A6BCBD454}" type="pres">
      <dgm:prSet presAssocID="{82451CFE-610C-4EF7-99AB-0CE496F65784}" presName="bgRect" presStyleLbl="bgShp" presStyleIdx="1" presStyleCnt="3"/>
      <dgm:spPr/>
    </dgm:pt>
    <dgm:pt modelId="{21224C3B-9053-414A-884E-F8D4BC742AED}" type="pres">
      <dgm:prSet presAssocID="{82451CFE-610C-4EF7-99AB-0CE496F6578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uro"/>
        </a:ext>
      </dgm:extLst>
    </dgm:pt>
    <dgm:pt modelId="{7DB7623D-BA6E-42CF-943C-0C40E9AF0CF0}" type="pres">
      <dgm:prSet presAssocID="{82451CFE-610C-4EF7-99AB-0CE496F65784}" presName="spaceRect" presStyleCnt="0"/>
      <dgm:spPr/>
    </dgm:pt>
    <dgm:pt modelId="{98FAA36E-7700-435B-AED7-C18F1C9D63C6}" type="pres">
      <dgm:prSet presAssocID="{82451CFE-610C-4EF7-99AB-0CE496F65784}" presName="parTx" presStyleLbl="revTx" presStyleIdx="2" presStyleCnt="5">
        <dgm:presLayoutVars>
          <dgm:chMax val="0"/>
          <dgm:chPref val="0"/>
        </dgm:presLayoutVars>
      </dgm:prSet>
      <dgm:spPr/>
    </dgm:pt>
    <dgm:pt modelId="{A3AE5E72-3E6F-4408-B68C-424594A39F8B}" type="pres">
      <dgm:prSet presAssocID="{82451CFE-610C-4EF7-99AB-0CE496F65784}" presName="desTx" presStyleLbl="revTx" presStyleIdx="3" presStyleCnt="5">
        <dgm:presLayoutVars/>
      </dgm:prSet>
      <dgm:spPr/>
    </dgm:pt>
    <dgm:pt modelId="{AEDC7362-D6A0-4954-B592-D017ACA487A4}" type="pres">
      <dgm:prSet presAssocID="{F4545EEE-42EF-4577-9FF9-62F609B39504}" presName="sibTrans" presStyleCnt="0"/>
      <dgm:spPr/>
    </dgm:pt>
    <dgm:pt modelId="{4F3DB00A-21CD-409D-B034-19F4CDCB98DD}" type="pres">
      <dgm:prSet presAssocID="{EDB609C9-B670-4CCD-AE35-8AD1FFEE9C68}" presName="compNode" presStyleCnt="0"/>
      <dgm:spPr/>
    </dgm:pt>
    <dgm:pt modelId="{AD738DEE-5E57-4A35-A1E3-A2D8602AC150}" type="pres">
      <dgm:prSet presAssocID="{EDB609C9-B670-4CCD-AE35-8AD1FFEE9C68}" presName="bgRect" presStyleLbl="bgShp" presStyleIdx="2" presStyleCnt="3"/>
      <dgm:spPr/>
    </dgm:pt>
    <dgm:pt modelId="{583A5912-6C94-4F91-8D53-C82A4D96D4D7}" type="pres">
      <dgm:prSet presAssocID="{EDB609C9-B670-4CCD-AE35-8AD1FFEE9C6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92A837FE-ECDE-42C5-ACBE-17E665692A34}" type="pres">
      <dgm:prSet presAssocID="{EDB609C9-B670-4CCD-AE35-8AD1FFEE9C68}" presName="spaceRect" presStyleCnt="0"/>
      <dgm:spPr/>
    </dgm:pt>
    <dgm:pt modelId="{EB1A3B2F-9753-460D-AE44-80BF139B3C4F}" type="pres">
      <dgm:prSet presAssocID="{EDB609C9-B670-4CCD-AE35-8AD1FFEE9C68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0409CA0E-D3E9-4E6D-BF09-8E51317A268B}" srcId="{EB6091F6-8073-4029-8A61-DCEB8110E253}" destId="{4529F0F8-AEB2-4FD0-8982-5E2D9D6CEBE1}" srcOrd="1" destOrd="0" parTransId="{7E92A25A-96DB-4098-9927-02700EDCED69}" sibTransId="{53A2FD85-9EAC-4BBB-AF9E-234ABA3A6524}"/>
    <dgm:cxn modelId="{CF3A5A6B-DBBA-4296-B4D2-DD324A3CAF51}" srcId="{82451CFE-610C-4EF7-99AB-0CE496F65784}" destId="{EC254C56-BDD0-4FFA-AECD-B6B3BF5363E1}" srcOrd="0" destOrd="0" parTransId="{928A45EB-48FF-42E7-B248-5E80D3193072}" sibTransId="{1D803217-C778-4EF3-8E6C-0C2B1DA6F10A}"/>
    <dgm:cxn modelId="{45AA3152-6A2F-4D31-AFEC-A606CDFF53ED}" srcId="{EB6091F6-8073-4029-8A61-DCEB8110E253}" destId="{F6D1CF17-8733-45DA-B8F5-FD015D7B1420}" srcOrd="0" destOrd="0" parTransId="{882F3648-DB1E-4301-965D-EF2B6A7D0D60}" sibTransId="{60F9B5F4-9017-453F-BAF9-F640D0E3FBAB}"/>
    <dgm:cxn modelId="{F795627C-5A7D-48F3-B2E0-0ADEF149ABB9}" srcId="{9DF3265B-B7BF-46C8-AC99-8426B52E8F02}" destId="{EDB609C9-B670-4CCD-AE35-8AD1FFEE9C68}" srcOrd="2" destOrd="0" parTransId="{B6BDD3DD-64DF-4C02-93D9-EF1B650587BE}" sibTransId="{F1E9F6BC-F0F0-46F4-8FAD-81E63F103B97}"/>
    <dgm:cxn modelId="{8ABBC391-D8C5-44D0-9866-2471B4CAB0E5}" type="presOf" srcId="{82451CFE-610C-4EF7-99AB-0CE496F65784}" destId="{98FAA36E-7700-435B-AED7-C18F1C9D63C6}" srcOrd="0" destOrd="0" presId="urn:microsoft.com/office/officeart/2018/2/layout/IconVerticalSolidList"/>
    <dgm:cxn modelId="{B9A31093-4B41-4020-B747-750630420DD6}" type="presOf" srcId="{EC254C56-BDD0-4FFA-AECD-B6B3BF5363E1}" destId="{A3AE5E72-3E6F-4408-B68C-424594A39F8B}" srcOrd="0" destOrd="0" presId="urn:microsoft.com/office/officeart/2018/2/layout/IconVerticalSolidList"/>
    <dgm:cxn modelId="{CD8D3695-EA70-446F-9938-81C02BC5F051}" type="presOf" srcId="{EDB609C9-B670-4CCD-AE35-8AD1FFEE9C68}" destId="{EB1A3B2F-9753-460D-AE44-80BF139B3C4F}" srcOrd="0" destOrd="0" presId="urn:microsoft.com/office/officeart/2018/2/layout/IconVerticalSolidList"/>
    <dgm:cxn modelId="{6397C79D-91BD-4514-8F62-952986E90318}" srcId="{9DF3265B-B7BF-46C8-AC99-8426B52E8F02}" destId="{82451CFE-610C-4EF7-99AB-0CE496F65784}" srcOrd="1" destOrd="0" parTransId="{A49009C8-E844-4F9F-BF2E-6FB11C0CFD54}" sibTransId="{F4545EEE-42EF-4577-9FF9-62F609B39504}"/>
    <dgm:cxn modelId="{ABC8629E-1023-4F70-9BE4-95BC8638B86A}" srcId="{82451CFE-610C-4EF7-99AB-0CE496F65784}" destId="{643E261F-B054-4CFE-9C64-BECE0B6FAB94}" srcOrd="1" destOrd="0" parTransId="{E2D55CA8-D946-4225-B41B-EC3B0F700ED1}" sibTransId="{B3948441-790D-46AD-8F8B-10DFF78ABCF3}"/>
    <dgm:cxn modelId="{4A699C9F-CB95-4880-9B59-B25E807A5460}" type="presOf" srcId="{EB6091F6-8073-4029-8A61-DCEB8110E253}" destId="{7F2D70D7-106F-436B-8558-6F7C6EB1D9AF}" srcOrd="0" destOrd="0" presId="urn:microsoft.com/office/officeart/2018/2/layout/IconVerticalSolidList"/>
    <dgm:cxn modelId="{AABD54C7-4FA2-4E65-A0FF-D22A644FF736}" srcId="{EB6091F6-8073-4029-8A61-DCEB8110E253}" destId="{4D027785-AFEC-4191-AF71-AB8C7A083620}" srcOrd="2" destOrd="0" parTransId="{4E9C4B19-03DE-4C8D-A29C-15C53C5DCB84}" sibTransId="{7DABE6D8-216F-4E94-B6EC-4A98CEFEE334}"/>
    <dgm:cxn modelId="{53BB97CD-2FE4-426D-BF81-618FAE01F8F5}" type="presOf" srcId="{9DF3265B-B7BF-46C8-AC99-8426B52E8F02}" destId="{93205E75-CC09-4336-8B4D-D83342392F9D}" srcOrd="0" destOrd="0" presId="urn:microsoft.com/office/officeart/2018/2/layout/IconVerticalSolidList"/>
    <dgm:cxn modelId="{662BDDCE-23C5-4D65-BFF2-2D4B6BEEAF2F}" type="presOf" srcId="{F6D1CF17-8733-45DA-B8F5-FD015D7B1420}" destId="{6BE80AD7-F904-40AA-8776-694A003DB739}" srcOrd="0" destOrd="0" presId="urn:microsoft.com/office/officeart/2018/2/layout/IconVerticalSolidList"/>
    <dgm:cxn modelId="{DB6F9DD1-D076-4C45-A9C9-E0D59D2AB4FC}" type="presOf" srcId="{643E261F-B054-4CFE-9C64-BECE0B6FAB94}" destId="{A3AE5E72-3E6F-4408-B68C-424594A39F8B}" srcOrd="0" destOrd="1" presId="urn:microsoft.com/office/officeart/2018/2/layout/IconVerticalSolidList"/>
    <dgm:cxn modelId="{239B7DD7-1538-4CDD-B769-08FF5A9B0260}" srcId="{9DF3265B-B7BF-46C8-AC99-8426B52E8F02}" destId="{EB6091F6-8073-4029-8A61-DCEB8110E253}" srcOrd="0" destOrd="0" parTransId="{399F5839-5491-4700-B7B0-8DDD9B8CC21B}" sibTransId="{B141EE8E-D130-478A-AF5F-2AEBBEBAD3F0}"/>
    <dgm:cxn modelId="{99F6BBDC-4391-4777-8C76-345E53F2726C}" type="presOf" srcId="{4D027785-AFEC-4191-AF71-AB8C7A083620}" destId="{6BE80AD7-F904-40AA-8776-694A003DB739}" srcOrd="0" destOrd="2" presId="urn:microsoft.com/office/officeart/2018/2/layout/IconVerticalSolidList"/>
    <dgm:cxn modelId="{067651DD-63F2-483F-8195-025AA29DA316}" type="presOf" srcId="{4529F0F8-AEB2-4FD0-8982-5E2D9D6CEBE1}" destId="{6BE80AD7-F904-40AA-8776-694A003DB739}" srcOrd="0" destOrd="1" presId="urn:microsoft.com/office/officeart/2018/2/layout/IconVerticalSolidList"/>
    <dgm:cxn modelId="{5AE07264-2FDF-4716-A78F-85A0DE1440C2}" type="presParOf" srcId="{93205E75-CC09-4336-8B4D-D83342392F9D}" destId="{32CDC0C8-B9F7-4F38-9C2F-548891D525EE}" srcOrd="0" destOrd="0" presId="urn:microsoft.com/office/officeart/2018/2/layout/IconVerticalSolidList"/>
    <dgm:cxn modelId="{3598C054-CED9-4C9D-86B3-563F310AA90D}" type="presParOf" srcId="{32CDC0C8-B9F7-4F38-9C2F-548891D525EE}" destId="{351EB52B-4237-4A21-A765-BC1DD4003DB2}" srcOrd="0" destOrd="0" presId="urn:microsoft.com/office/officeart/2018/2/layout/IconVerticalSolidList"/>
    <dgm:cxn modelId="{8720C6B8-4360-47A0-9FAC-C6E8BC8CF6AE}" type="presParOf" srcId="{32CDC0C8-B9F7-4F38-9C2F-548891D525EE}" destId="{7A34E5DF-D054-43C8-9D12-15C56224B4A2}" srcOrd="1" destOrd="0" presId="urn:microsoft.com/office/officeart/2018/2/layout/IconVerticalSolidList"/>
    <dgm:cxn modelId="{2B315491-8838-419E-9E2A-47E456809521}" type="presParOf" srcId="{32CDC0C8-B9F7-4F38-9C2F-548891D525EE}" destId="{6D6DEBE8-1045-4802-A853-87F1F79622DE}" srcOrd="2" destOrd="0" presId="urn:microsoft.com/office/officeart/2018/2/layout/IconVerticalSolidList"/>
    <dgm:cxn modelId="{1407F0FD-03FE-4D03-9B43-C125470ED656}" type="presParOf" srcId="{32CDC0C8-B9F7-4F38-9C2F-548891D525EE}" destId="{7F2D70D7-106F-436B-8558-6F7C6EB1D9AF}" srcOrd="3" destOrd="0" presId="urn:microsoft.com/office/officeart/2018/2/layout/IconVerticalSolidList"/>
    <dgm:cxn modelId="{205EA7E8-5D72-418B-B111-1ECEB29B6D49}" type="presParOf" srcId="{32CDC0C8-B9F7-4F38-9C2F-548891D525EE}" destId="{6BE80AD7-F904-40AA-8776-694A003DB739}" srcOrd="4" destOrd="0" presId="urn:microsoft.com/office/officeart/2018/2/layout/IconVerticalSolidList"/>
    <dgm:cxn modelId="{497B6A9E-9AE8-4828-8743-EC64B3296CE6}" type="presParOf" srcId="{93205E75-CC09-4336-8B4D-D83342392F9D}" destId="{EEEC261C-BEAD-4B6D-A805-448D02A30800}" srcOrd="1" destOrd="0" presId="urn:microsoft.com/office/officeart/2018/2/layout/IconVerticalSolidList"/>
    <dgm:cxn modelId="{CD3DF97B-071E-49C6-9F0D-61F921084A93}" type="presParOf" srcId="{93205E75-CC09-4336-8B4D-D83342392F9D}" destId="{6B4F0611-53F2-47E4-841B-733AEBFD020D}" srcOrd="2" destOrd="0" presId="urn:microsoft.com/office/officeart/2018/2/layout/IconVerticalSolidList"/>
    <dgm:cxn modelId="{1A06ADA2-366A-42F1-95A4-363FB2C2F07F}" type="presParOf" srcId="{6B4F0611-53F2-47E4-841B-733AEBFD020D}" destId="{16D8174F-C736-43C7-A744-D95A6BCBD454}" srcOrd="0" destOrd="0" presId="urn:microsoft.com/office/officeart/2018/2/layout/IconVerticalSolidList"/>
    <dgm:cxn modelId="{1457C6FB-1FA1-4EAA-BEE9-655ABB6C7A01}" type="presParOf" srcId="{6B4F0611-53F2-47E4-841B-733AEBFD020D}" destId="{21224C3B-9053-414A-884E-F8D4BC742AED}" srcOrd="1" destOrd="0" presId="urn:microsoft.com/office/officeart/2018/2/layout/IconVerticalSolidList"/>
    <dgm:cxn modelId="{F3BB9D60-10B6-4042-BF19-005EFB7F6AE5}" type="presParOf" srcId="{6B4F0611-53F2-47E4-841B-733AEBFD020D}" destId="{7DB7623D-BA6E-42CF-943C-0C40E9AF0CF0}" srcOrd="2" destOrd="0" presId="urn:microsoft.com/office/officeart/2018/2/layout/IconVerticalSolidList"/>
    <dgm:cxn modelId="{27E39524-C9A7-4CF5-8939-A65C1131AD44}" type="presParOf" srcId="{6B4F0611-53F2-47E4-841B-733AEBFD020D}" destId="{98FAA36E-7700-435B-AED7-C18F1C9D63C6}" srcOrd="3" destOrd="0" presId="urn:microsoft.com/office/officeart/2018/2/layout/IconVerticalSolidList"/>
    <dgm:cxn modelId="{464E1ECC-9CA5-4872-9694-1A9DB89602BA}" type="presParOf" srcId="{6B4F0611-53F2-47E4-841B-733AEBFD020D}" destId="{A3AE5E72-3E6F-4408-B68C-424594A39F8B}" srcOrd="4" destOrd="0" presId="urn:microsoft.com/office/officeart/2018/2/layout/IconVerticalSolidList"/>
    <dgm:cxn modelId="{3B8EF7DA-6EC5-422A-A081-80DF20F5F8C2}" type="presParOf" srcId="{93205E75-CC09-4336-8B4D-D83342392F9D}" destId="{AEDC7362-D6A0-4954-B592-D017ACA487A4}" srcOrd="3" destOrd="0" presId="urn:microsoft.com/office/officeart/2018/2/layout/IconVerticalSolidList"/>
    <dgm:cxn modelId="{8C88D77A-B37A-4887-9D07-6A59CF8D98F9}" type="presParOf" srcId="{93205E75-CC09-4336-8B4D-D83342392F9D}" destId="{4F3DB00A-21CD-409D-B034-19F4CDCB98DD}" srcOrd="4" destOrd="0" presId="urn:microsoft.com/office/officeart/2018/2/layout/IconVerticalSolidList"/>
    <dgm:cxn modelId="{BEFC90D5-0AC6-43F1-8D80-128D412C4BF4}" type="presParOf" srcId="{4F3DB00A-21CD-409D-B034-19F4CDCB98DD}" destId="{AD738DEE-5E57-4A35-A1E3-A2D8602AC150}" srcOrd="0" destOrd="0" presId="urn:microsoft.com/office/officeart/2018/2/layout/IconVerticalSolidList"/>
    <dgm:cxn modelId="{A36EAFBD-81DF-419D-AC18-ACEE9BE8406E}" type="presParOf" srcId="{4F3DB00A-21CD-409D-B034-19F4CDCB98DD}" destId="{583A5912-6C94-4F91-8D53-C82A4D96D4D7}" srcOrd="1" destOrd="0" presId="urn:microsoft.com/office/officeart/2018/2/layout/IconVerticalSolidList"/>
    <dgm:cxn modelId="{9D173EEA-DA4C-4245-A9CF-161952530DE4}" type="presParOf" srcId="{4F3DB00A-21CD-409D-B034-19F4CDCB98DD}" destId="{92A837FE-ECDE-42C5-ACBE-17E665692A34}" srcOrd="2" destOrd="0" presId="urn:microsoft.com/office/officeart/2018/2/layout/IconVerticalSolidList"/>
    <dgm:cxn modelId="{C4884B5F-D551-4CD4-95D3-D1B8DD1C7B45}" type="presParOf" srcId="{4F3DB00A-21CD-409D-B034-19F4CDCB98DD}" destId="{EB1A3B2F-9753-460D-AE44-80BF139B3C4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B8D33D8-3055-427D-B39C-07921C0012CE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9CADAC98-2E59-45BA-8BBB-5EE377A7B37B}">
      <dgm:prSet/>
      <dgm:spPr/>
      <dgm:t>
        <a:bodyPr/>
        <a:lstStyle/>
        <a:p>
          <a:pPr>
            <a:defRPr cap="all"/>
          </a:pPr>
          <a:r>
            <a:rPr lang="en-US" b="0" i="0" baseline="0" dirty="0">
              <a:solidFill>
                <a:schemeClr val="tx2"/>
              </a:solidFill>
            </a:rPr>
            <a:t>Recruiting the </a:t>
          </a:r>
          <a:r>
            <a:rPr lang="en-US" b="1" i="0" baseline="0" dirty="0">
              <a:solidFill>
                <a:schemeClr val="tx2"/>
              </a:solidFill>
            </a:rPr>
            <a:t>right candidate at the right time</a:t>
          </a:r>
          <a:r>
            <a:rPr lang="en-US" b="0" i="0" baseline="0" dirty="0">
              <a:solidFill>
                <a:schemeClr val="tx2"/>
              </a:solidFill>
            </a:rPr>
            <a:t> is essential for the success</a:t>
          </a:r>
          <a:endParaRPr lang="en-US" dirty="0">
            <a:solidFill>
              <a:schemeClr val="tx2"/>
            </a:solidFill>
          </a:endParaRPr>
        </a:p>
      </dgm:t>
    </dgm:pt>
    <dgm:pt modelId="{729CA1F5-5978-4892-AA2A-590A35ED47C4}" type="parTrans" cxnId="{F6359C8D-2FEE-45FE-B64F-B5F6B19361F4}">
      <dgm:prSet/>
      <dgm:spPr/>
      <dgm:t>
        <a:bodyPr/>
        <a:lstStyle/>
        <a:p>
          <a:endParaRPr lang="en-US"/>
        </a:p>
      </dgm:t>
    </dgm:pt>
    <dgm:pt modelId="{C8974883-F989-43BE-9F6F-CA0A69F76C2E}" type="sibTrans" cxnId="{F6359C8D-2FEE-45FE-B64F-B5F6B19361F4}">
      <dgm:prSet/>
      <dgm:spPr/>
      <dgm:t>
        <a:bodyPr/>
        <a:lstStyle/>
        <a:p>
          <a:endParaRPr lang="en-US"/>
        </a:p>
      </dgm:t>
    </dgm:pt>
    <dgm:pt modelId="{0EF7BD42-B900-4976-BC01-E567EE52317D}">
      <dgm:prSet/>
      <dgm:spPr/>
      <dgm:t>
        <a:bodyPr/>
        <a:lstStyle/>
        <a:p>
          <a:pPr>
            <a:defRPr cap="all"/>
          </a:pPr>
          <a:r>
            <a:rPr lang="en-US" b="1" i="0" baseline="0" dirty="0">
              <a:solidFill>
                <a:schemeClr val="tx2"/>
              </a:solidFill>
            </a:rPr>
            <a:t>job analysis and person specification</a:t>
          </a:r>
          <a:r>
            <a:rPr lang="en-US" b="0" i="0" baseline="0" dirty="0">
              <a:solidFill>
                <a:schemeClr val="tx2"/>
              </a:solidFill>
            </a:rPr>
            <a:t> to </a:t>
          </a:r>
          <a:r>
            <a:rPr lang="en-US" b="1" i="0" baseline="0" dirty="0">
              <a:solidFill>
                <a:schemeClr val="tx2"/>
              </a:solidFill>
            </a:rPr>
            <a:t>targeted interviews</a:t>
          </a:r>
          <a:r>
            <a:rPr lang="en-US" b="0" i="0" baseline="0" dirty="0">
              <a:solidFill>
                <a:schemeClr val="tx2"/>
              </a:solidFill>
            </a:rPr>
            <a:t> , ensures fairness, efficiency and alignment with company values.</a:t>
          </a:r>
          <a:endParaRPr lang="en-US" dirty="0">
            <a:solidFill>
              <a:schemeClr val="tx2"/>
            </a:solidFill>
          </a:endParaRPr>
        </a:p>
      </dgm:t>
    </dgm:pt>
    <dgm:pt modelId="{471D540B-7B5E-46F1-8D3A-9D4BDBE0BC52}" type="parTrans" cxnId="{71373C62-4022-41AE-95F3-64E7FA2AE343}">
      <dgm:prSet/>
      <dgm:spPr/>
      <dgm:t>
        <a:bodyPr/>
        <a:lstStyle/>
        <a:p>
          <a:endParaRPr lang="en-US"/>
        </a:p>
      </dgm:t>
    </dgm:pt>
    <dgm:pt modelId="{C914BF34-8B75-4AF4-88BA-80D93627CE64}" type="sibTrans" cxnId="{71373C62-4022-41AE-95F3-64E7FA2AE343}">
      <dgm:prSet/>
      <dgm:spPr/>
      <dgm:t>
        <a:bodyPr/>
        <a:lstStyle/>
        <a:p>
          <a:endParaRPr lang="en-US"/>
        </a:p>
      </dgm:t>
    </dgm:pt>
    <dgm:pt modelId="{8D50676B-55A2-4251-866C-4B73378FA07B}">
      <dgm:prSet/>
      <dgm:spPr/>
      <dgm:t>
        <a:bodyPr/>
        <a:lstStyle/>
        <a:p>
          <a:pPr>
            <a:defRPr cap="all"/>
          </a:pPr>
          <a:r>
            <a:rPr lang="en-US" b="0" i="0" baseline="0" dirty="0">
              <a:solidFill>
                <a:schemeClr val="tx2"/>
              </a:solidFill>
            </a:rPr>
            <a:t>Using a mix of </a:t>
          </a:r>
          <a:r>
            <a:rPr lang="en-US" b="1" i="0" baseline="0" dirty="0">
              <a:solidFill>
                <a:schemeClr val="tx2"/>
              </a:solidFill>
            </a:rPr>
            <a:t>panel</a:t>
          </a:r>
          <a:r>
            <a:rPr lang="en-US" b="0" i="0" baseline="0" dirty="0">
              <a:solidFill>
                <a:schemeClr val="tx2"/>
              </a:solidFill>
            </a:rPr>
            <a:t>, </a:t>
          </a:r>
          <a:r>
            <a:rPr lang="en-US" b="1" i="0" baseline="0" dirty="0">
              <a:solidFill>
                <a:schemeClr val="tx2"/>
              </a:solidFill>
            </a:rPr>
            <a:t>competency-based</a:t>
          </a:r>
          <a:r>
            <a:rPr lang="en-US" dirty="0">
              <a:solidFill>
                <a:schemeClr val="tx2"/>
              </a:solidFill>
            </a:rPr>
            <a:t> and</a:t>
          </a:r>
          <a:r>
            <a:rPr lang="en-US" b="0" i="0" baseline="0" dirty="0">
              <a:solidFill>
                <a:schemeClr val="tx2"/>
              </a:solidFill>
            </a:rPr>
            <a:t> </a:t>
          </a:r>
          <a:r>
            <a:rPr lang="en-US" b="1" i="0" baseline="0" dirty="0">
              <a:solidFill>
                <a:schemeClr val="tx2"/>
              </a:solidFill>
            </a:rPr>
            <a:t>Socratic questioning techniques</a:t>
          </a:r>
          <a:r>
            <a:rPr lang="en-US" b="0" i="0" baseline="0" dirty="0">
              <a:solidFill>
                <a:schemeClr val="tx2"/>
              </a:solidFill>
            </a:rPr>
            <a:t> helps identify candidates with strong leadership</a:t>
          </a:r>
          <a:endParaRPr lang="en-US" dirty="0">
            <a:solidFill>
              <a:schemeClr val="tx2"/>
            </a:solidFill>
          </a:endParaRPr>
        </a:p>
      </dgm:t>
    </dgm:pt>
    <dgm:pt modelId="{02EBB56F-B8AC-4E28-87DA-72EB49B2A66C}" type="parTrans" cxnId="{8C9C6F0E-8158-4245-8A35-7008B7FC2BCE}">
      <dgm:prSet/>
      <dgm:spPr/>
      <dgm:t>
        <a:bodyPr/>
        <a:lstStyle/>
        <a:p>
          <a:endParaRPr lang="en-US"/>
        </a:p>
      </dgm:t>
    </dgm:pt>
    <dgm:pt modelId="{3523ADA8-998D-4052-B35D-154C0FDB7EFD}" type="sibTrans" cxnId="{8C9C6F0E-8158-4245-8A35-7008B7FC2BCE}">
      <dgm:prSet/>
      <dgm:spPr/>
      <dgm:t>
        <a:bodyPr/>
        <a:lstStyle/>
        <a:p>
          <a:endParaRPr lang="en-US"/>
        </a:p>
      </dgm:t>
    </dgm:pt>
    <dgm:pt modelId="{2D2C24C0-859D-46C3-A43D-CD5EB29791E6}">
      <dgm:prSet/>
      <dgm:spPr/>
      <dgm:t>
        <a:bodyPr/>
        <a:lstStyle/>
        <a:p>
          <a:pPr>
            <a:defRPr cap="all"/>
          </a:pPr>
          <a:r>
            <a:rPr lang="en-US" b="0" i="0" baseline="0" dirty="0">
              <a:solidFill>
                <a:schemeClr val="tx2"/>
              </a:solidFill>
            </a:rPr>
            <a:t>Combining </a:t>
          </a:r>
          <a:r>
            <a:rPr lang="en-US" b="1" i="0" baseline="0" dirty="0">
              <a:solidFill>
                <a:schemeClr val="tx2"/>
              </a:solidFill>
            </a:rPr>
            <a:t>online interviews</a:t>
          </a:r>
          <a:r>
            <a:rPr lang="en-US" b="0" i="0" baseline="0" dirty="0">
              <a:solidFill>
                <a:schemeClr val="tx2"/>
              </a:solidFill>
            </a:rPr>
            <a:t> for early screening with </a:t>
          </a:r>
          <a:r>
            <a:rPr lang="en-US" b="1" i="0" baseline="0" dirty="0">
              <a:solidFill>
                <a:schemeClr val="tx2"/>
              </a:solidFill>
            </a:rPr>
            <a:t>face-to-face interviews</a:t>
          </a:r>
          <a:r>
            <a:rPr lang="en-US" b="0" i="0" baseline="0" dirty="0">
              <a:solidFill>
                <a:schemeClr val="tx2"/>
              </a:solidFill>
            </a:rPr>
            <a:t> for final selection provides both efficiency and deeper evaluation.</a:t>
          </a:r>
          <a:endParaRPr lang="en-US" dirty="0">
            <a:solidFill>
              <a:schemeClr val="tx2"/>
            </a:solidFill>
          </a:endParaRPr>
        </a:p>
      </dgm:t>
    </dgm:pt>
    <dgm:pt modelId="{FCB72461-881B-4547-9E1E-615ED83A111A}" type="parTrans" cxnId="{E001E92A-0FD7-4D8B-81A6-9A5BE74D0985}">
      <dgm:prSet/>
      <dgm:spPr/>
      <dgm:t>
        <a:bodyPr/>
        <a:lstStyle/>
        <a:p>
          <a:endParaRPr lang="en-US"/>
        </a:p>
      </dgm:t>
    </dgm:pt>
    <dgm:pt modelId="{85FFE354-A0A7-4A72-AF32-4E86E9848447}" type="sibTrans" cxnId="{E001E92A-0FD7-4D8B-81A6-9A5BE74D0985}">
      <dgm:prSet/>
      <dgm:spPr/>
      <dgm:t>
        <a:bodyPr/>
        <a:lstStyle/>
        <a:p>
          <a:endParaRPr lang="en-US"/>
        </a:p>
      </dgm:t>
    </dgm:pt>
    <dgm:pt modelId="{7A3E367F-103B-4205-8292-CF8C4CC3428F}">
      <dgm:prSet/>
      <dgm:spPr/>
      <dgm:t>
        <a:bodyPr/>
        <a:lstStyle/>
        <a:p>
          <a:pPr>
            <a:defRPr cap="all"/>
          </a:pPr>
          <a:r>
            <a:rPr lang="en-US" b="0" i="0" baseline="0" dirty="0">
              <a:solidFill>
                <a:schemeClr val="tx2"/>
              </a:solidFill>
            </a:rPr>
            <a:t> effective recruitment supports Harvest London’s mission to </a:t>
          </a:r>
          <a:r>
            <a:rPr lang="en-US" b="1" i="0" baseline="0" dirty="0">
              <a:solidFill>
                <a:schemeClr val="tx2"/>
              </a:solidFill>
            </a:rPr>
            <a:t>innovate and grow sustainably</a:t>
          </a:r>
          <a:r>
            <a:rPr lang="en-US" b="0" i="0" baseline="0" dirty="0">
              <a:solidFill>
                <a:schemeClr val="tx2"/>
              </a:solidFill>
            </a:rPr>
            <a:t> within the UK’s food industry.</a:t>
          </a:r>
          <a:endParaRPr lang="en-US" dirty="0">
            <a:solidFill>
              <a:schemeClr val="tx2"/>
            </a:solidFill>
          </a:endParaRPr>
        </a:p>
      </dgm:t>
    </dgm:pt>
    <dgm:pt modelId="{5B72AF31-D03C-45A0-AB64-6862CF6A9390}" type="parTrans" cxnId="{375B6E34-10EC-4105-A54F-941B2C2A91A6}">
      <dgm:prSet/>
      <dgm:spPr/>
      <dgm:t>
        <a:bodyPr/>
        <a:lstStyle/>
        <a:p>
          <a:endParaRPr lang="en-US"/>
        </a:p>
      </dgm:t>
    </dgm:pt>
    <dgm:pt modelId="{A5BEFAE5-F645-4040-A554-E6041FE6F68E}" type="sibTrans" cxnId="{375B6E34-10EC-4105-A54F-941B2C2A91A6}">
      <dgm:prSet/>
      <dgm:spPr/>
      <dgm:t>
        <a:bodyPr/>
        <a:lstStyle/>
        <a:p>
          <a:endParaRPr lang="en-US"/>
        </a:p>
      </dgm:t>
    </dgm:pt>
    <dgm:pt modelId="{7C03425C-3192-4A71-89DB-4E5A30940510}" type="pres">
      <dgm:prSet presAssocID="{8B8D33D8-3055-427D-B39C-07921C0012CE}" presName="root" presStyleCnt="0">
        <dgm:presLayoutVars>
          <dgm:dir/>
          <dgm:resizeHandles val="exact"/>
        </dgm:presLayoutVars>
      </dgm:prSet>
      <dgm:spPr/>
    </dgm:pt>
    <dgm:pt modelId="{52DCF161-C034-407E-8789-0BE550600866}" type="pres">
      <dgm:prSet presAssocID="{9CADAC98-2E59-45BA-8BBB-5EE377A7B37B}" presName="compNode" presStyleCnt="0"/>
      <dgm:spPr/>
    </dgm:pt>
    <dgm:pt modelId="{95E2AE37-E4DD-4D8F-9FAA-815BD0E2F5B1}" type="pres">
      <dgm:prSet presAssocID="{9CADAC98-2E59-45BA-8BBB-5EE377A7B37B}" presName="iconBgRect" presStyleLbl="bgShp" presStyleIdx="0" presStyleCnt="5"/>
      <dgm:spPr/>
    </dgm:pt>
    <dgm:pt modelId="{470B61B9-66E6-413D-9E5F-C8D5A0260085}" type="pres">
      <dgm:prSet presAssocID="{9CADAC98-2E59-45BA-8BBB-5EE377A7B37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1C5DDA52-0537-47C6-875F-EB6D96C5169D}" type="pres">
      <dgm:prSet presAssocID="{9CADAC98-2E59-45BA-8BBB-5EE377A7B37B}" presName="spaceRect" presStyleCnt="0"/>
      <dgm:spPr/>
    </dgm:pt>
    <dgm:pt modelId="{4200FC57-379A-42D1-AC07-E82809CC6851}" type="pres">
      <dgm:prSet presAssocID="{9CADAC98-2E59-45BA-8BBB-5EE377A7B37B}" presName="textRect" presStyleLbl="revTx" presStyleIdx="0" presStyleCnt="5">
        <dgm:presLayoutVars>
          <dgm:chMax val="1"/>
          <dgm:chPref val="1"/>
        </dgm:presLayoutVars>
      </dgm:prSet>
      <dgm:spPr/>
    </dgm:pt>
    <dgm:pt modelId="{A404EDA0-1E4E-4951-873E-D9B6E270A454}" type="pres">
      <dgm:prSet presAssocID="{C8974883-F989-43BE-9F6F-CA0A69F76C2E}" presName="sibTrans" presStyleCnt="0"/>
      <dgm:spPr/>
    </dgm:pt>
    <dgm:pt modelId="{E35CC0F7-4C29-4C2C-94E8-69A841CFF77B}" type="pres">
      <dgm:prSet presAssocID="{0EF7BD42-B900-4976-BC01-E567EE52317D}" presName="compNode" presStyleCnt="0"/>
      <dgm:spPr/>
    </dgm:pt>
    <dgm:pt modelId="{E063F6B3-70CF-4563-8BA7-1609A2F1BA98}" type="pres">
      <dgm:prSet presAssocID="{0EF7BD42-B900-4976-BC01-E567EE52317D}" presName="iconBgRect" presStyleLbl="bgShp" presStyleIdx="1" presStyleCnt="5"/>
      <dgm:spPr/>
    </dgm:pt>
    <dgm:pt modelId="{70970E9D-DF0B-4920-B6B8-F20124400C53}" type="pres">
      <dgm:prSet presAssocID="{0EF7BD42-B900-4976-BC01-E567EE52317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E9003E66-ED03-4CE4-895E-A229719EDD44}" type="pres">
      <dgm:prSet presAssocID="{0EF7BD42-B900-4976-BC01-E567EE52317D}" presName="spaceRect" presStyleCnt="0"/>
      <dgm:spPr/>
    </dgm:pt>
    <dgm:pt modelId="{7325A19C-DCFC-4EC4-B0F4-B5BEEA1B20BD}" type="pres">
      <dgm:prSet presAssocID="{0EF7BD42-B900-4976-BC01-E567EE52317D}" presName="textRect" presStyleLbl="revTx" presStyleIdx="1" presStyleCnt="5">
        <dgm:presLayoutVars>
          <dgm:chMax val="1"/>
          <dgm:chPref val="1"/>
        </dgm:presLayoutVars>
      </dgm:prSet>
      <dgm:spPr/>
    </dgm:pt>
    <dgm:pt modelId="{7F3C96A7-19BB-4BE3-BDD6-970B330CBD8D}" type="pres">
      <dgm:prSet presAssocID="{C914BF34-8B75-4AF4-88BA-80D93627CE64}" presName="sibTrans" presStyleCnt="0"/>
      <dgm:spPr/>
    </dgm:pt>
    <dgm:pt modelId="{72F93839-0240-4CC9-9497-1C407E754FE8}" type="pres">
      <dgm:prSet presAssocID="{8D50676B-55A2-4251-866C-4B73378FA07B}" presName="compNode" presStyleCnt="0"/>
      <dgm:spPr/>
    </dgm:pt>
    <dgm:pt modelId="{9BF6385E-D466-463D-BCBE-F12EB2895246}" type="pres">
      <dgm:prSet presAssocID="{8D50676B-55A2-4251-866C-4B73378FA07B}" presName="iconBgRect" presStyleLbl="bgShp" presStyleIdx="2" presStyleCnt="5"/>
      <dgm:spPr/>
    </dgm:pt>
    <dgm:pt modelId="{EDFEF67E-7F92-4AFC-BAB4-7BC604C541B6}" type="pres">
      <dgm:prSet presAssocID="{8D50676B-55A2-4251-866C-4B73378FA07B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68F5A780-4D0C-43E4-A5FD-DA43CE13CB9F}" type="pres">
      <dgm:prSet presAssocID="{8D50676B-55A2-4251-866C-4B73378FA07B}" presName="spaceRect" presStyleCnt="0"/>
      <dgm:spPr/>
    </dgm:pt>
    <dgm:pt modelId="{C34EC55D-4D51-4570-9E8E-09264576E4F5}" type="pres">
      <dgm:prSet presAssocID="{8D50676B-55A2-4251-866C-4B73378FA07B}" presName="textRect" presStyleLbl="revTx" presStyleIdx="2" presStyleCnt="5">
        <dgm:presLayoutVars>
          <dgm:chMax val="1"/>
          <dgm:chPref val="1"/>
        </dgm:presLayoutVars>
      </dgm:prSet>
      <dgm:spPr/>
    </dgm:pt>
    <dgm:pt modelId="{799D19F0-DDB2-4EF3-B53F-85C3B6E7C67A}" type="pres">
      <dgm:prSet presAssocID="{3523ADA8-998D-4052-B35D-154C0FDB7EFD}" presName="sibTrans" presStyleCnt="0"/>
      <dgm:spPr/>
    </dgm:pt>
    <dgm:pt modelId="{83C296D1-FD0C-42A2-8077-624EDCD94182}" type="pres">
      <dgm:prSet presAssocID="{2D2C24C0-859D-46C3-A43D-CD5EB29791E6}" presName="compNode" presStyleCnt="0"/>
      <dgm:spPr/>
    </dgm:pt>
    <dgm:pt modelId="{150D22F8-6D6D-4ABB-814E-20C6BF22E67A}" type="pres">
      <dgm:prSet presAssocID="{2D2C24C0-859D-46C3-A43D-CD5EB29791E6}" presName="iconBgRect" presStyleLbl="bgShp" presStyleIdx="3" presStyleCnt="5"/>
      <dgm:spPr/>
    </dgm:pt>
    <dgm:pt modelId="{5A85E455-6588-4F4A-9AE8-88520E72204B}" type="pres">
      <dgm:prSet presAssocID="{2D2C24C0-859D-46C3-A43D-CD5EB29791E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F540F17F-2E72-4FA2-88A9-914703F69888}" type="pres">
      <dgm:prSet presAssocID="{2D2C24C0-859D-46C3-A43D-CD5EB29791E6}" presName="spaceRect" presStyleCnt="0"/>
      <dgm:spPr/>
    </dgm:pt>
    <dgm:pt modelId="{4AC13D70-6C51-4F74-AE25-006CC80FC08B}" type="pres">
      <dgm:prSet presAssocID="{2D2C24C0-859D-46C3-A43D-CD5EB29791E6}" presName="textRect" presStyleLbl="revTx" presStyleIdx="3" presStyleCnt="5">
        <dgm:presLayoutVars>
          <dgm:chMax val="1"/>
          <dgm:chPref val="1"/>
        </dgm:presLayoutVars>
      </dgm:prSet>
      <dgm:spPr/>
    </dgm:pt>
    <dgm:pt modelId="{CDCECCC1-98E6-4237-9833-D6D45DFB2D16}" type="pres">
      <dgm:prSet presAssocID="{85FFE354-A0A7-4A72-AF32-4E86E9848447}" presName="sibTrans" presStyleCnt="0"/>
      <dgm:spPr/>
    </dgm:pt>
    <dgm:pt modelId="{9AF9C38B-3453-4EF9-9F1C-F0471029F2B5}" type="pres">
      <dgm:prSet presAssocID="{7A3E367F-103B-4205-8292-CF8C4CC3428F}" presName="compNode" presStyleCnt="0"/>
      <dgm:spPr/>
    </dgm:pt>
    <dgm:pt modelId="{2C3FD2C4-B2AD-4246-B835-36A2BCB51281}" type="pres">
      <dgm:prSet presAssocID="{7A3E367F-103B-4205-8292-CF8C4CC3428F}" presName="iconBgRect" presStyleLbl="bgShp" presStyleIdx="4" presStyleCnt="5"/>
      <dgm:spPr/>
    </dgm:pt>
    <dgm:pt modelId="{78C7750E-31B0-427A-98B2-39AF7BD35EF7}" type="pres">
      <dgm:prSet presAssocID="{7A3E367F-103B-4205-8292-CF8C4CC3428F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ECB4CC37-DF62-4C07-9C66-D4BD75FE6DAA}" type="pres">
      <dgm:prSet presAssocID="{7A3E367F-103B-4205-8292-CF8C4CC3428F}" presName="spaceRect" presStyleCnt="0"/>
      <dgm:spPr/>
    </dgm:pt>
    <dgm:pt modelId="{14993081-694B-4769-8CAD-5F17452B3D20}" type="pres">
      <dgm:prSet presAssocID="{7A3E367F-103B-4205-8292-CF8C4CC3428F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8C9C6F0E-8158-4245-8A35-7008B7FC2BCE}" srcId="{8B8D33D8-3055-427D-B39C-07921C0012CE}" destId="{8D50676B-55A2-4251-866C-4B73378FA07B}" srcOrd="2" destOrd="0" parTransId="{02EBB56F-B8AC-4E28-87DA-72EB49B2A66C}" sibTransId="{3523ADA8-998D-4052-B35D-154C0FDB7EFD}"/>
    <dgm:cxn modelId="{E001E92A-0FD7-4D8B-81A6-9A5BE74D0985}" srcId="{8B8D33D8-3055-427D-B39C-07921C0012CE}" destId="{2D2C24C0-859D-46C3-A43D-CD5EB29791E6}" srcOrd="3" destOrd="0" parTransId="{FCB72461-881B-4547-9E1E-615ED83A111A}" sibTransId="{85FFE354-A0A7-4A72-AF32-4E86E9848447}"/>
    <dgm:cxn modelId="{10445131-E11F-4E92-BD09-75FDD388479B}" type="presOf" srcId="{0EF7BD42-B900-4976-BC01-E567EE52317D}" destId="{7325A19C-DCFC-4EC4-B0F4-B5BEEA1B20BD}" srcOrd="0" destOrd="0" presId="urn:microsoft.com/office/officeart/2018/5/layout/IconCircleLabelList"/>
    <dgm:cxn modelId="{375B6E34-10EC-4105-A54F-941B2C2A91A6}" srcId="{8B8D33D8-3055-427D-B39C-07921C0012CE}" destId="{7A3E367F-103B-4205-8292-CF8C4CC3428F}" srcOrd="4" destOrd="0" parTransId="{5B72AF31-D03C-45A0-AB64-6862CF6A9390}" sibTransId="{A5BEFAE5-F645-4040-A554-E6041FE6F68E}"/>
    <dgm:cxn modelId="{71373C62-4022-41AE-95F3-64E7FA2AE343}" srcId="{8B8D33D8-3055-427D-B39C-07921C0012CE}" destId="{0EF7BD42-B900-4976-BC01-E567EE52317D}" srcOrd="1" destOrd="0" parTransId="{471D540B-7B5E-46F1-8D3A-9D4BDBE0BC52}" sibTransId="{C914BF34-8B75-4AF4-88BA-80D93627CE64}"/>
    <dgm:cxn modelId="{D30C6F68-A7FB-4DFD-8F98-CC7817E81D1A}" type="presOf" srcId="{7A3E367F-103B-4205-8292-CF8C4CC3428F}" destId="{14993081-694B-4769-8CAD-5F17452B3D20}" srcOrd="0" destOrd="0" presId="urn:microsoft.com/office/officeart/2018/5/layout/IconCircleLabelList"/>
    <dgm:cxn modelId="{F6359C8D-2FEE-45FE-B64F-B5F6B19361F4}" srcId="{8B8D33D8-3055-427D-B39C-07921C0012CE}" destId="{9CADAC98-2E59-45BA-8BBB-5EE377A7B37B}" srcOrd="0" destOrd="0" parTransId="{729CA1F5-5978-4892-AA2A-590A35ED47C4}" sibTransId="{C8974883-F989-43BE-9F6F-CA0A69F76C2E}"/>
    <dgm:cxn modelId="{69D4C3A2-E7F0-44E6-8413-B22EA6363A22}" type="presOf" srcId="{9CADAC98-2E59-45BA-8BBB-5EE377A7B37B}" destId="{4200FC57-379A-42D1-AC07-E82809CC6851}" srcOrd="0" destOrd="0" presId="urn:microsoft.com/office/officeart/2018/5/layout/IconCircleLabelList"/>
    <dgm:cxn modelId="{844613BF-19BF-43CF-B45F-74C44B403F73}" type="presOf" srcId="{2D2C24C0-859D-46C3-A43D-CD5EB29791E6}" destId="{4AC13D70-6C51-4F74-AE25-006CC80FC08B}" srcOrd="0" destOrd="0" presId="urn:microsoft.com/office/officeart/2018/5/layout/IconCircleLabelList"/>
    <dgm:cxn modelId="{8E3477CE-F5C2-44F0-850A-0FF3537E928B}" type="presOf" srcId="{8D50676B-55A2-4251-866C-4B73378FA07B}" destId="{C34EC55D-4D51-4570-9E8E-09264576E4F5}" srcOrd="0" destOrd="0" presId="urn:microsoft.com/office/officeart/2018/5/layout/IconCircleLabelList"/>
    <dgm:cxn modelId="{B79967FB-14D6-4434-AC19-14F466D6006C}" type="presOf" srcId="{8B8D33D8-3055-427D-B39C-07921C0012CE}" destId="{7C03425C-3192-4A71-89DB-4E5A30940510}" srcOrd="0" destOrd="0" presId="urn:microsoft.com/office/officeart/2018/5/layout/IconCircleLabelList"/>
    <dgm:cxn modelId="{10F6B590-B047-4A5B-8EB1-F592D38FAC3E}" type="presParOf" srcId="{7C03425C-3192-4A71-89DB-4E5A30940510}" destId="{52DCF161-C034-407E-8789-0BE550600866}" srcOrd="0" destOrd="0" presId="urn:microsoft.com/office/officeart/2018/5/layout/IconCircleLabelList"/>
    <dgm:cxn modelId="{0BA5A7D1-8F7F-4014-9D90-50E3628DC414}" type="presParOf" srcId="{52DCF161-C034-407E-8789-0BE550600866}" destId="{95E2AE37-E4DD-4D8F-9FAA-815BD0E2F5B1}" srcOrd="0" destOrd="0" presId="urn:microsoft.com/office/officeart/2018/5/layout/IconCircleLabelList"/>
    <dgm:cxn modelId="{C55D70FC-F1FD-4D4A-82A0-95B28187BF8F}" type="presParOf" srcId="{52DCF161-C034-407E-8789-0BE550600866}" destId="{470B61B9-66E6-413D-9E5F-C8D5A0260085}" srcOrd="1" destOrd="0" presId="urn:microsoft.com/office/officeart/2018/5/layout/IconCircleLabelList"/>
    <dgm:cxn modelId="{3A96C5DE-105C-48B8-A89A-153B9C179FAA}" type="presParOf" srcId="{52DCF161-C034-407E-8789-0BE550600866}" destId="{1C5DDA52-0537-47C6-875F-EB6D96C5169D}" srcOrd="2" destOrd="0" presId="urn:microsoft.com/office/officeart/2018/5/layout/IconCircleLabelList"/>
    <dgm:cxn modelId="{3640B6CB-C086-40A0-BA18-0860E01C8AEF}" type="presParOf" srcId="{52DCF161-C034-407E-8789-0BE550600866}" destId="{4200FC57-379A-42D1-AC07-E82809CC6851}" srcOrd="3" destOrd="0" presId="urn:microsoft.com/office/officeart/2018/5/layout/IconCircleLabelList"/>
    <dgm:cxn modelId="{1577F8C5-F744-4972-87A0-511149DB35BE}" type="presParOf" srcId="{7C03425C-3192-4A71-89DB-4E5A30940510}" destId="{A404EDA0-1E4E-4951-873E-D9B6E270A454}" srcOrd="1" destOrd="0" presId="urn:microsoft.com/office/officeart/2018/5/layout/IconCircleLabelList"/>
    <dgm:cxn modelId="{AE4A239F-331D-454C-A7D4-098CACF8B6A5}" type="presParOf" srcId="{7C03425C-3192-4A71-89DB-4E5A30940510}" destId="{E35CC0F7-4C29-4C2C-94E8-69A841CFF77B}" srcOrd="2" destOrd="0" presId="urn:microsoft.com/office/officeart/2018/5/layout/IconCircleLabelList"/>
    <dgm:cxn modelId="{1FB83564-B833-447F-B14E-DE6760AAE7C0}" type="presParOf" srcId="{E35CC0F7-4C29-4C2C-94E8-69A841CFF77B}" destId="{E063F6B3-70CF-4563-8BA7-1609A2F1BA98}" srcOrd="0" destOrd="0" presId="urn:microsoft.com/office/officeart/2018/5/layout/IconCircleLabelList"/>
    <dgm:cxn modelId="{2E58D565-2A15-4D3D-82F5-60BC62A481DB}" type="presParOf" srcId="{E35CC0F7-4C29-4C2C-94E8-69A841CFF77B}" destId="{70970E9D-DF0B-4920-B6B8-F20124400C53}" srcOrd="1" destOrd="0" presId="urn:microsoft.com/office/officeart/2018/5/layout/IconCircleLabelList"/>
    <dgm:cxn modelId="{2C8ED5A5-2814-4F5A-BFB6-938DEFB258AB}" type="presParOf" srcId="{E35CC0F7-4C29-4C2C-94E8-69A841CFF77B}" destId="{E9003E66-ED03-4CE4-895E-A229719EDD44}" srcOrd="2" destOrd="0" presId="urn:microsoft.com/office/officeart/2018/5/layout/IconCircleLabelList"/>
    <dgm:cxn modelId="{B8BCFEAA-9C5F-40AF-99EE-B503544FA2ED}" type="presParOf" srcId="{E35CC0F7-4C29-4C2C-94E8-69A841CFF77B}" destId="{7325A19C-DCFC-4EC4-B0F4-B5BEEA1B20BD}" srcOrd="3" destOrd="0" presId="urn:microsoft.com/office/officeart/2018/5/layout/IconCircleLabelList"/>
    <dgm:cxn modelId="{FF777358-6BB4-419E-A82A-AA8AA22B1FC0}" type="presParOf" srcId="{7C03425C-3192-4A71-89DB-4E5A30940510}" destId="{7F3C96A7-19BB-4BE3-BDD6-970B330CBD8D}" srcOrd="3" destOrd="0" presId="urn:microsoft.com/office/officeart/2018/5/layout/IconCircleLabelList"/>
    <dgm:cxn modelId="{18B94F83-CC4F-482C-9358-CB3E2766DA58}" type="presParOf" srcId="{7C03425C-3192-4A71-89DB-4E5A30940510}" destId="{72F93839-0240-4CC9-9497-1C407E754FE8}" srcOrd="4" destOrd="0" presId="urn:microsoft.com/office/officeart/2018/5/layout/IconCircleLabelList"/>
    <dgm:cxn modelId="{49B4859D-0109-4D75-AD94-C1B780AADD2D}" type="presParOf" srcId="{72F93839-0240-4CC9-9497-1C407E754FE8}" destId="{9BF6385E-D466-463D-BCBE-F12EB2895246}" srcOrd="0" destOrd="0" presId="urn:microsoft.com/office/officeart/2018/5/layout/IconCircleLabelList"/>
    <dgm:cxn modelId="{07E047A2-F6BE-4990-BECB-B8E59C83CD19}" type="presParOf" srcId="{72F93839-0240-4CC9-9497-1C407E754FE8}" destId="{EDFEF67E-7F92-4AFC-BAB4-7BC604C541B6}" srcOrd="1" destOrd="0" presId="urn:microsoft.com/office/officeart/2018/5/layout/IconCircleLabelList"/>
    <dgm:cxn modelId="{79830D66-1FC6-46DB-9426-7677F70BD4E7}" type="presParOf" srcId="{72F93839-0240-4CC9-9497-1C407E754FE8}" destId="{68F5A780-4D0C-43E4-A5FD-DA43CE13CB9F}" srcOrd="2" destOrd="0" presId="urn:microsoft.com/office/officeart/2018/5/layout/IconCircleLabelList"/>
    <dgm:cxn modelId="{CF778323-357B-454D-9276-BF81B9132A93}" type="presParOf" srcId="{72F93839-0240-4CC9-9497-1C407E754FE8}" destId="{C34EC55D-4D51-4570-9E8E-09264576E4F5}" srcOrd="3" destOrd="0" presId="urn:microsoft.com/office/officeart/2018/5/layout/IconCircleLabelList"/>
    <dgm:cxn modelId="{C8E7CB25-4557-4D5D-9769-92A96CD55F19}" type="presParOf" srcId="{7C03425C-3192-4A71-89DB-4E5A30940510}" destId="{799D19F0-DDB2-4EF3-B53F-85C3B6E7C67A}" srcOrd="5" destOrd="0" presId="urn:microsoft.com/office/officeart/2018/5/layout/IconCircleLabelList"/>
    <dgm:cxn modelId="{FDC703B2-7A1B-4A7B-944D-F8F4FB41525D}" type="presParOf" srcId="{7C03425C-3192-4A71-89DB-4E5A30940510}" destId="{83C296D1-FD0C-42A2-8077-624EDCD94182}" srcOrd="6" destOrd="0" presId="urn:microsoft.com/office/officeart/2018/5/layout/IconCircleLabelList"/>
    <dgm:cxn modelId="{78121E11-E86E-45BB-B31D-3F2116172060}" type="presParOf" srcId="{83C296D1-FD0C-42A2-8077-624EDCD94182}" destId="{150D22F8-6D6D-4ABB-814E-20C6BF22E67A}" srcOrd="0" destOrd="0" presId="urn:microsoft.com/office/officeart/2018/5/layout/IconCircleLabelList"/>
    <dgm:cxn modelId="{5824D28B-C73B-4016-A572-6D57464A8559}" type="presParOf" srcId="{83C296D1-FD0C-42A2-8077-624EDCD94182}" destId="{5A85E455-6588-4F4A-9AE8-88520E72204B}" srcOrd="1" destOrd="0" presId="urn:microsoft.com/office/officeart/2018/5/layout/IconCircleLabelList"/>
    <dgm:cxn modelId="{A1043E52-7408-446D-916F-A1C3B7923089}" type="presParOf" srcId="{83C296D1-FD0C-42A2-8077-624EDCD94182}" destId="{F540F17F-2E72-4FA2-88A9-914703F69888}" srcOrd="2" destOrd="0" presId="urn:microsoft.com/office/officeart/2018/5/layout/IconCircleLabelList"/>
    <dgm:cxn modelId="{C226A4AB-5F32-4978-9C36-4537DCC0B302}" type="presParOf" srcId="{83C296D1-FD0C-42A2-8077-624EDCD94182}" destId="{4AC13D70-6C51-4F74-AE25-006CC80FC08B}" srcOrd="3" destOrd="0" presId="urn:microsoft.com/office/officeart/2018/5/layout/IconCircleLabelList"/>
    <dgm:cxn modelId="{1FAD973E-834A-4EB2-AF04-F449F731C5D3}" type="presParOf" srcId="{7C03425C-3192-4A71-89DB-4E5A30940510}" destId="{CDCECCC1-98E6-4237-9833-D6D45DFB2D16}" srcOrd="7" destOrd="0" presId="urn:microsoft.com/office/officeart/2018/5/layout/IconCircleLabelList"/>
    <dgm:cxn modelId="{545C3FFD-1595-4A62-83CB-AAEE9B721781}" type="presParOf" srcId="{7C03425C-3192-4A71-89DB-4E5A30940510}" destId="{9AF9C38B-3453-4EF9-9F1C-F0471029F2B5}" srcOrd="8" destOrd="0" presId="urn:microsoft.com/office/officeart/2018/5/layout/IconCircleLabelList"/>
    <dgm:cxn modelId="{03EBD393-A816-40E0-AD8A-22C889ADF285}" type="presParOf" srcId="{9AF9C38B-3453-4EF9-9F1C-F0471029F2B5}" destId="{2C3FD2C4-B2AD-4246-B835-36A2BCB51281}" srcOrd="0" destOrd="0" presId="urn:microsoft.com/office/officeart/2018/5/layout/IconCircleLabelList"/>
    <dgm:cxn modelId="{8D80C7EB-8CCB-47DB-B7F1-C60B4876FDE1}" type="presParOf" srcId="{9AF9C38B-3453-4EF9-9F1C-F0471029F2B5}" destId="{78C7750E-31B0-427A-98B2-39AF7BD35EF7}" srcOrd="1" destOrd="0" presId="urn:microsoft.com/office/officeart/2018/5/layout/IconCircleLabelList"/>
    <dgm:cxn modelId="{4CD284E8-7C99-4D7A-B484-BED167A60139}" type="presParOf" srcId="{9AF9C38B-3453-4EF9-9F1C-F0471029F2B5}" destId="{ECB4CC37-DF62-4C07-9C66-D4BD75FE6DAA}" srcOrd="2" destOrd="0" presId="urn:microsoft.com/office/officeart/2018/5/layout/IconCircleLabelList"/>
    <dgm:cxn modelId="{90FD8880-EF5E-4466-99E3-5016EF16F704}" type="presParOf" srcId="{9AF9C38B-3453-4EF9-9F1C-F0471029F2B5}" destId="{14993081-694B-4769-8CAD-5F17452B3D2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3A2818-5C94-4300-BDD8-146166C7C384}">
      <dsp:nvSpPr>
        <dsp:cNvPr id="0" name=""/>
        <dsp:cNvSpPr/>
      </dsp:nvSpPr>
      <dsp:spPr>
        <a:xfrm>
          <a:off x="360094" y="918211"/>
          <a:ext cx="587724" cy="5877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7B505E-1130-435C-851B-2B5189F55391}">
      <dsp:nvSpPr>
        <dsp:cNvPr id="0" name=""/>
        <dsp:cNvSpPr/>
      </dsp:nvSpPr>
      <dsp:spPr>
        <a:xfrm>
          <a:off x="929" y="1779915"/>
          <a:ext cx="1306054" cy="964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tx2"/>
              </a:solidFill>
            </a:rPr>
            <a:t>Identify project staffing needs.</a:t>
          </a:r>
          <a:endParaRPr lang="en-US" sz="1100" kern="1200" dirty="0">
            <a:solidFill>
              <a:schemeClr val="tx2"/>
            </a:solidFill>
          </a:endParaRPr>
        </a:p>
      </dsp:txBody>
      <dsp:txXfrm>
        <a:off x="929" y="1779915"/>
        <a:ext cx="1306054" cy="964235"/>
      </dsp:txXfrm>
    </dsp:sp>
    <dsp:sp modelId="{938F0D33-6A0A-4A03-92E5-395CD9CEC29C}">
      <dsp:nvSpPr>
        <dsp:cNvPr id="0" name=""/>
        <dsp:cNvSpPr/>
      </dsp:nvSpPr>
      <dsp:spPr>
        <a:xfrm>
          <a:off x="1894709" y="918211"/>
          <a:ext cx="587724" cy="5877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BE116B-38BD-421A-8CFF-0755CBAF42CD}">
      <dsp:nvSpPr>
        <dsp:cNvPr id="0" name=""/>
        <dsp:cNvSpPr/>
      </dsp:nvSpPr>
      <dsp:spPr>
        <a:xfrm>
          <a:off x="1535544" y="1779915"/>
          <a:ext cx="1306054" cy="964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tx2"/>
              </a:solidFill>
            </a:rPr>
            <a:t>Conduct job analysis and prepare documents</a:t>
          </a:r>
          <a:r>
            <a:rPr lang="en-GB" sz="1100" kern="1200" dirty="0"/>
            <a:t>.</a:t>
          </a:r>
          <a:endParaRPr lang="en-US" sz="1100" kern="1200" dirty="0"/>
        </a:p>
      </dsp:txBody>
      <dsp:txXfrm>
        <a:off x="1535544" y="1779915"/>
        <a:ext cx="1306054" cy="964235"/>
      </dsp:txXfrm>
    </dsp:sp>
    <dsp:sp modelId="{A4996D07-A150-44EF-B780-7486374CF491}">
      <dsp:nvSpPr>
        <dsp:cNvPr id="0" name=""/>
        <dsp:cNvSpPr/>
      </dsp:nvSpPr>
      <dsp:spPr>
        <a:xfrm>
          <a:off x="3429323" y="918211"/>
          <a:ext cx="587724" cy="58772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6CE672-A8B9-4965-BAF3-B582C2A61606}">
      <dsp:nvSpPr>
        <dsp:cNvPr id="0" name=""/>
        <dsp:cNvSpPr/>
      </dsp:nvSpPr>
      <dsp:spPr>
        <a:xfrm>
          <a:off x="3070158" y="1779915"/>
          <a:ext cx="1306054" cy="964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tx2"/>
              </a:solidFill>
            </a:rPr>
            <a:t>Advertise through LinkedIn, Indeed, and sustainable job boards.</a:t>
          </a:r>
          <a:endParaRPr lang="en-US" sz="1100" kern="1200" dirty="0">
            <a:solidFill>
              <a:schemeClr val="tx2"/>
            </a:solidFill>
          </a:endParaRPr>
        </a:p>
      </dsp:txBody>
      <dsp:txXfrm>
        <a:off x="3070158" y="1779915"/>
        <a:ext cx="1306054" cy="964235"/>
      </dsp:txXfrm>
    </dsp:sp>
    <dsp:sp modelId="{E9EF88C0-F436-4FCA-8A9D-76A0DB25E208}">
      <dsp:nvSpPr>
        <dsp:cNvPr id="0" name=""/>
        <dsp:cNvSpPr/>
      </dsp:nvSpPr>
      <dsp:spPr>
        <a:xfrm>
          <a:off x="4963937" y="918211"/>
          <a:ext cx="587724" cy="58772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D5DCB4-BAB2-4DD6-A82E-BBFD4381A699}">
      <dsp:nvSpPr>
        <dsp:cNvPr id="0" name=""/>
        <dsp:cNvSpPr/>
      </dsp:nvSpPr>
      <dsp:spPr>
        <a:xfrm>
          <a:off x="4604772" y="1779915"/>
          <a:ext cx="1306054" cy="964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tx2"/>
              </a:solidFill>
            </a:rPr>
            <a:t>Shortlist based on skills and certifications.</a:t>
          </a:r>
          <a:endParaRPr lang="en-US" sz="1100" kern="1200" dirty="0">
            <a:solidFill>
              <a:schemeClr val="tx2"/>
            </a:solidFill>
          </a:endParaRPr>
        </a:p>
      </dsp:txBody>
      <dsp:txXfrm>
        <a:off x="4604772" y="1779915"/>
        <a:ext cx="1306054" cy="964235"/>
      </dsp:txXfrm>
    </dsp:sp>
    <dsp:sp modelId="{A485A5AA-104E-4F61-BC99-33D421E13591}">
      <dsp:nvSpPr>
        <dsp:cNvPr id="0" name=""/>
        <dsp:cNvSpPr/>
      </dsp:nvSpPr>
      <dsp:spPr>
        <a:xfrm>
          <a:off x="6498551" y="918211"/>
          <a:ext cx="587724" cy="58772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F4F212-00D6-4F1F-94E0-EF9C4A83D665}">
      <dsp:nvSpPr>
        <dsp:cNvPr id="0" name=""/>
        <dsp:cNvSpPr/>
      </dsp:nvSpPr>
      <dsp:spPr>
        <a:xfrm>
          <a:off x="6139386" y="1779915"/>
          <a:ext cx="1306054" cy="964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tx2"/>
              </a:solidFill>
            </a:rPr>
            <a:t>Conduct interviews</a:t>
          </a:r>
          <a:r>
            <a:rPr lang="en-GB" sz="1100" kern="1200" dirty="0"/>
            <a:t>.</a:t>
          </a:r>
          <a:endParaRPr lang="en-US" sz="1100" kern="1200" dirty="0"/>
        </a:p>
      </dsp:txBody>
      <dsp:txXfrm>
        <a:off x="6139386" y="1779915"/>
        <a:ext cx="1306054" cy="964235"/>
      </dsp:txXfrm>
    </dsp:sp>
    <dsp:sp modelId="{2E682185-9E17-4A17-B4CA-9ED93DCBB157}">
      <dsp:nvSpPr>
        <dsp:cNvPr id="0" name=""/>
        <dsp:cNvSpPr/>
      </dsp:nvSpPr>
      <dsp:spPr>
        <a:xfrm>
          <a:off x="8033166" y="918211"/>
          <a:ext cx="587724" cy="58772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494641-71E1-4A6D-AF49-D9312BEF4C97}">
      <dsp:nvSpPr>
        <dsp:cNvPr id="0" name=""/>
        <dsp:cNvSpPr/>
      </dsp:nvSpPr>
      <dsp:spPr>
        <a:xfrm>
          <a:off x="7674001" y="1779915"/>
          <a:ext cx="1306054" cy="964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tx2"/>
              </a:solidFill>
            </a:rPr>
            <a:t>Check references and make an offer.</a:t>
          </a:r>
          <a:endParaRPr lang="en-US" sz="1100" kern="1200" dirty="0">
            <a:solidFill>
              <a:schemeClr val="tx2"/>
            </a:solidFill>
          </a:endParaRPr>
        </a:p>
      </dsp:txBody>
      <dsp:txXfrm>
        <a:off x="7674001" y="1779915"/>
        <a:ext cx="1306054" cy="964235"/>
      </dsp:txXfrm>
    </dsp:sp>
    <dsp:sp modelId="{D2CA7B1D-4934-49B5-AE13-CD6E9677E9FE}">
      <dsp:nvSpPr>
        <dsp:cNvPr id="0" name=""/>
        <dsp:cNvSpPr/>
      </dsp:nvSpPr>
      <dsp:spPr>
        <a:xfrm>
          <a:off x="9567780" y="918211"/>
          <a:ext cx="587724" cy="587724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2A7260-2E86-4AD7-BA44-47CD96AD6915}">
      <dsp:nvSpPr>
        <dsp:cNvPr id="0" name=""/>
        <dsp:cNvSpPr/>
      </dsp:nvSpPr>
      <dsp:spPr>
        <a:xfrm>
          <a:off x="9208615" y="1779915"/>
          <a:ext cx="1306054" cy="9642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tx2"/>
              </a:solidFill>
            </a:rPr>
            <a:t>Onboard and integrate into project team.</a:t>
          </a:r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/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/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tx1"/>
              </a:solidFill>
            </a:rPr>
            <a:t>Institute of Project Management (2024) </a:t>
          </a:r>
          <a:endParaRPr lang="en-GB" sz="1100" kern="1200" dirty="0"/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/>
        </a:p>
      </dsp:txBody>
      <dsp:txXfrm>
        <a:off x="9208615" y="1779915"/>
        <a:ext cx="1306054" cy="9642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DA877F-17AA-419B-8FBC-0ECE743B4C6F}">
      <dsp:nvSpPr>
        <dsp:cNvPr id="0" name=""/>
        <dsp:cNvSpPr/>
      </dsp:nvSpPr>
      <dsp:spPr>
        <a:xfrm>
          <a:off x="0" y="137392"/>
          <a:ext cx="10363200" cy="45571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Advantages:</a:t>
          </a:r>
          <a:endParaRPr lang="en-US" sz="1900" kern="1200"/>
        </a:p>
      </dsp:txBody>
      <dsp:txXfrm>
        <a:off x="22246" y="159638"/>
        <a:ext cx="10318708" cy="411223"/>
      </dsp:txXfrm>
    </dsp:sp>
    <dsp:sp modelId="{C25A85BC-F276-4916-835A-74A50A926FF2}">
      <dsp:nvSpPr>
        <dsp:cNvPr id="0" name=""/>
        <dsp:cNvSpPr/>
      </dsp:nvSpPr>
      <dsp:spPr>
        <a:xfrm>
          <a:off x="0" y="593107"/>
          <a:ext cx="10363200" cy="5112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9032" tIns="24130" rIns="135128" bIns="2413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 dirty="0">
              <a:solidFill>
                <a:schemeClr val="tx2"/>
              </a:solidFill>
            </a:rPr>
            <a:t>Ensure fairness and objectivity.</a:t>
          </a:r>
          <a:endParaRPr lang="en-US" sz="1500" kern="1200" dirty="0">
            <a:solidFill>
              <a:schemeClr val="tx2"/>
            </a:solidFill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 dirty="0">
              <a:solidFill>
                <a:schemeClr val="tx2"/>
              </a:solidFill>
            </a:rPr>
            <a:t>Allows comparison between candidates</a:t>
          </a:r>
          <a:endParaRPr lang="en-US" sz="1500" kern="1200" dirty="0">
            <a:solidFill>
              <a:schemeClr val="tx2"/>
            </a:solidFill>
          </a:endParaRPr>
        </a:p>
      </dsp:txBody>
      <dsp:txXfrm>
        <a:off x="0" y="593107"/>
        <a:ext cx="10363200" cy="511290"/>
      </dsp:txXfrm>
    </dsp:sp>
    <dsp:sp modelId="{3E258C84-58B2-4FA6-AB3B-C2FF46F5F4A0}">
      <dsp:nvSpPr>
        <dsp:cNvPr id="0" name=""/>
        <dsp:cNvSpPr/>
      </dsp:nvSpPr>
      <dsp:spPr>
        <a:xfrm>
          <a:off x="0" y="1104397"/>
          <a:ext cx="10363200" cy="455715"/>
        </a:xfrm>
        <a:prstGeom prst="roundRect">
          <a:avLst/>
        </a:prstGeom>
        <a:solidFill>
          <a:schemeClr val="accent2">
            <a:hueOff val="4793348"/>
            <a:satOff val="15656"/>
            <a:lumOff val="-133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Sample question:</a:t>
          </a:r>
          <a:endParaRPr lang="en-US" sz="1900" kern="1200"/>
        </a:p>
      </dsp:txBody>
      <dsp:txXfrm>
        <a:off x="22246" y="1126643"/>
        <a:ext cx="10318708" cy="411223"/>
      </dsp:txXfrm>
    </dsp:sp>
    <dsp:sp modelId="{55A5BFCB-A7FE-4CA4-9F18-94666502840E}">
      <dsp:nvSpPr>
        <dsp:cNvPr id="0" name=""/>
        <dsp:cNvSpPr/>
      </dsp:nvSpPr>
      <dsp:spPr>
        <a:xfrm>
          <a:off x="0" y="1560112"/>
          <a:ext cx="10363200" cy="5112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9032" tIns="24130" rIns="135128" bIns="2413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 dirty="0">
              <a:solidFill>
                <a:schemeClr val="tx2"/>
              </a:solidFill>
            </a:rPr>
            <a:t>How do ensure project deadlines?</a:t>
          </a:r>
          <a:endParaRPr lang="en-US" sz="1500" kern="1200" dirty="0">
            <a:solidFill>
              <a:schemeClr val="tx2"/>
            </a:solidFill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 dirty="0">
              <a:solidFill>
                <a:schemeClr val="tx2"/>
              </a:solidFill>
            </a:rPr>
            <a:t>Describe your approach to risk management</a:t>
          </a:r>
          <a:endParaRPr lang="en-US" sz="1500" kern="1200" dirty="0">
            <a:solidFill>
              <a:schemeClr val="tx2"/>
            </a:solidFill>
          </a:endParaRPr>
        </a:p>
      </dsp:txBody>
      <dsp:txXfrm>
        <a:off x="0" y="1560112"/>
        <a:ext cx="10363200" cy="511290"/>
      </dsp:txXfrm>
    </dsp:sp>
    <dsp:sp modelId="{DD93C795-92E8-4372-B711-1D2FE163E6BC}">
      <dsp:nvSpPr>
        <dsp:cNvPr id="0" name=""/>
        <dsp:cNvSpPr/>
      </dsp:nvSpPr>
      <dsp:spPr>
        <a:xfrm>
          <a:off x="0" y="2071402"/>
          <a:ext cx="10363200" cy="455715"/>
        </a:xfrm>
        <a:prstGeom prst="roundRect">
          <a:avLst/>
        </a:prstGeom>
        <a:solidFill>
          <a:schemeClr val="accent2">
            <a:hueOff val="9586696"/>
            <a:satOff val="31313"/>
            <a:lumOff val="-2666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What makes up structure interview:</a:t>
          </a:r>
          <a:endParaRPr lang="en-US" sz="1900" kern="1200"/>
        </a:p>
      </dsp:txBody>
      <dsp:txXfrm>
        <a:off x="22246" y="2093648"/>
        <a:ext cx="10318708" cy="411223"/>
      </dsp:txXfrm>
    </dsp:sp>
    <dsp:sp modelId="{DC4DB6B3-AF61-4CD8-BAF7-EFB37F58ABB2}">
      <dsp:nvSpPr>
        <dsp:cNvPr id="0" name=""/>
        <dsp:cNvSpPr/>
      </dsp:nvSpPr>
      <dsp:spPr>
        <a:xfrm>
          <a:off x="0" y="2527117"/>
          <a:ext cx="10363200" cy="12978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29032" tIns="24130" rIns="135128" bIns="24130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 dirty="0">
              <a:solidFill>
                <a:schemeClr val="tx2"/>
              </a:solidFill>
            </a:rPr>
            <a:t>Define key competencies for the role.</a:t>
          </a:r>
          <a:endParaRPr lang="en-US" sz="1500" kern="1200" dirty="0">
            <a:solidFill>
              <a:schemeClr val="tx2"/>
            </a:solidFill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 dirty="0">
              <a:solidFill>
                <a:schemeClr val="tx2"/>
              </a:solidFill>
            </a:rPr>
            <a:t>Choose your interview questions, write role specific and competency.</a:t>
          </a:r>
          <a:endParaRPr lang="en-US" sz="1500" kern="1200" dirty="0">
            <a:solidFill>
              <a:schemeClr val="tx2"/>
            </a:solidFill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 dirty="0">
              <a:solidFill>
                <a:schemeClr val="tx2"/>
              </a:solidFill>
            </a:rPr>
            <a:t>Develop a rating scale.</a:t>
          </a:r>
          <a:endParaRPr lang="en-US" sz="1500" kern="1200" dirty="0">
            <a:solidFill>
              <a:schemeClr val="tx2"/>
            </a:solidFill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 dirty="0">
              <a:solidFill>
                <a:schemeClr val="tx2"/>
              </a:solidFill>
            </a:rPr>
            <a:t>Conduct your interview, ask your predetermined questions</a:t>
          </a:r>
          <a:endParaRPr lang="en-US" sz="1500" kern="1200" dirty="0">
            <a:solidFill>
              <a:schemeClr val="tx2"/>
            </a:solidFill>
          </a:endParaRPr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500" kern="1200" dirty="0">
              <a:solidFill>
                <a:schemeClr val="tx2"/>
              </a:solidFill>
            </a:rPr>
            <a:t>Evaluate the candidates, post interview review your notes.                                              </a:t>
          </a:r>
          <a:r>
            <a:rPr lang="en-GB" sz="1500" kern="1200" dirty="0">
              <a:solidFill>
                <a:schemeClr val="tx1"/>
              </a:solidFill>
            </a:rPr>
            <a:t>Indeed Editorial Team (2025) </a:t>
          </a:r>
          <a:endParaRPr lang="en-US" sz="1500" kern="1200" dirty="0"/>
        </a:p>
      </dsp:txBody>
      <dsp:txXfrm>
        <a:off x="0" y="2527117"/>
        <a:ext cx="10363200" cy="129788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1EB52B-4237-4A21-A765-BC1DD4003DB2}">
      <dsp:nvSpPr>
        <dsp:cNvPr id="0" name=""/>
        <dsp:cNvSpPr/>
      </dsp:nvSpPr>
      <dsp:spPr>
        <a:xfrm>
          <a:off x="0" y="791"/>
          <a:ext cx="7326774" cy="18514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34E5DF-D054-43C8-9D12-15C56224B4A2}">
      <dsp:nvSpPr>
        <dsp:cNvPr id="0" name=""/>
        <dsp:cNvSpPr/>
      </dsp:nvSpPr>
      <dsp:spPr>
        <a:xfrm>
          <a:off x="560077" y="417378"/>
          <a:ext cx="1018323" cy="101832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2D70D7-106F-436B-8558-6F7C6EB1D9AF}">
      <dsp:nvSpPr>
        <dsp:cNvPr id="0" name=""/>
        <dsp:cNvSpPr/>
      </dsp:nvSpPr>
      <dsp:spPr>
        <a:xfrm>
          <a:off x="2138479" y="791"/>
          <a:ext cx="3297048" cy="1851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5950" tIns="195950" rIns="195950" bIns="19595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Advantages:</a:t>
          </a:r>
          <a:endParaRPr lang="en-US" sz="1800" kern="1200"/>
        </a:p>
      </dsp:txBody>
      <dsp:txXfrm>
        <a:off x="2138479" y="791"/>
        <a:ext cx="3297048" cy="1851497"/>
      </dsp:txXfrm>
    </dsp:sp>
    <dsp:sp modelId="{6BE80AD7-F904-40AA-8776-694A003DB739}">
      <dsp:nvSpPr>
        <dsp:cNvPr id="0" name=""/>
        <dsp:cNvSpPr/>
      </dsp:nvSpPr>
      <dsp:spPr>
        <a:xfrm>
          <a:off x="5435527" y="791"/>
          <a:ext cx="1891246" cy="1851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5950" tIns="195950" rIns="195950" bIns="19595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2"/>
              </a:solidFill>
            </a:rPr>
            <a:t>Cost-effective and flexible</a:t>
          </a:r>
          <a:endParaRPr lang="en-US" sz="1400" kern="1200" dirty="0">
            <a:solidFill>
              <a:schemeClr val="tx2"/>
            </a:solidFill>
          </a:endParaRP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2"/>
              </a:solidFill>
            </a:rPr>
            <a:t>Enables national and global reach</a:t>
          </a:r>
          <a:endParaRPr lang="en-US" sz="1400" kern="1200" dirty="0">
            <a:solidFill>
              <a:schemeClr val="tx2"/>
            </a:solidFill>
          </a:endParaRP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2"/>
              </a:solidFill>
            </a:rPr>
            <a:t>Great for first-round screening</a:t>
          </a:r>
          <a:endParaRPr lang="en-US" sz="1400" kern="1200" dirty="0">
            <a:solidFill>
              <a:schemeClr val="tx2"/>
            </a:solidFill>
          </a:endParaRPr>
        </a:p>
      </dsp:txBody>
      <dsp:txXfrm>
        <a:off x="5435527" y="791"/>
        <a:ext cx="1891246" cy="1851497"/>
      </dsp:txXfrm>
    </dsp:sp>
    <dsp:sp modelId="{16D8174F-C736-43C7-A744-D95A6BCBD454}">
      <dsp:nvSpPr>
        <dsp:cNvPr id="0" name=""/>
        <dsp:cNvSpPr/>
      </dsp:nvSpPr>
      <dsp:spPr>
        <a:xfrm>
          <a:off x="0" y="2315162"/>
          <a:ext cx="7326774" cy="18514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224C3B-9053-414A-884E-F8D4BC742AED}">
      <dsp:nvSpPr>
        <dsp:cNvPr id="0" name=""/>
        <dsp:cNvSpPr/>
      </dsp:nvSpPr>
      <dsp:spPr>
        <a:xfrm>
          <a:off x="560077" y="2731749"/>
          <a:ext cx="1018323" cy="101832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8FAA36E-7700-435B-AED7-C18F1C9D63C6}">
      <dsp:nvSpPr>
        <dsp:cNvPr id="0" name=""/>
        <dsp:cNvSpPr/>
      </dsp:nvSpPr>
      <dsp:spPr>
        <a:xfrm>
          <a:off x="2138479" y="2315162"/>
          <a:ext cx="3297048" cy="1851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5950" tIns="195950" rIns="195950" bIns="19595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Disadvantages:</a:t>
          </a:r>
          <a:endParaRPr lang="en-US" sz="1800" kern="1200"/>
        </a:p>
      </dsp:txBody>
      <dsp:txXfrm>
        <a:off x="2138479" y="2315162"/>
        <a:ext cx="3297048" cy="1851497"/>
      </dsp:txXfrm>
    </dsp:sp>
    <dsp:sp modelId="{A3AE5E72-3E6F-4408-B68C-424594A39F8B}">
      <dsp:nvSpPr>
        <dsp:cNvPr id="0" name=""/>
        <dsp:cNvSpPr/>
      </dsp:nvSpPr>
      <dsp:spPr>
        <a:xfrm>
          <a:off x="5435527" y="2315162"/>
          <a:ext cx="1891246" cy="1851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5950" tIns="195950" rIns="195950" bIns="19595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2"/>
              </a:solidFill>
            </a:rPr>
            <a:t>Technical issues and reduced non-verbal cues</a:t>
          </a:r>
          <a:endParaRPr lang="en-US" sz="1400" kern="1200" dirty="0">
            <a:solidFill>
              <a:schemeClr val="tx2"/>
            </a:solidFill>
          </a:endParaRP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chemeClr val="tx2"/>
              </a:solidFill>
            </a:rPr>
            <a:t>Harder to build personal connection</a:t>
          </a:r>
          <a:endParaRPr lang="en-US" sz="1400" kern="1200" dirty="0">
            <a:solidFill>
              <a:schemeClr val="tx2"/>
            </a:solidFill>
          </a:endParaRPr>
        </a:p>
      </dsp:txBody>
      <dsp:txXfrm>
        <a:off x="5435527" y="2315162"/>
        <a:ext cx="1891246" cy="1851497"/>
      </dsp:txXfrm>
    </dsp:sp>
    <dsp:sp modelId="{AD738DEE-5E57-4A35-A1E3-A2D8602AC150}">
      <dsp:nvSpPr>
        <dsp:cNvPr id="0" name=""/>
        <dsp:cNvSpPr/>
      </dsp:nvSpPr>
      <dsp:spPr>
        <a:xfrm>
          <a:off x="0" y="4629533"/>
          <a:ext cx="7326774" cy="185149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3A5912-6C94-4F91-8D53-C82A4D96D4D7}">
      <dsp:nvSpPr>
        <dsp:cNvPr id="0" name=""/>
        <dsp:cNvSpPr/>
      </dsp:nvSpPr>
      <dsp:spPr>
        <a:xfrm>
          <a:off x="560077" y="5046120"/>
          <a:ext cx="1018323" cy="101832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1A3B2F-9753-460D-AE44-80BF139B3C4F}">
      <dsp:nvSpPr>
        <dsp:cNvPr id="0" name=""/>
        <dsp:cNvSpPr/>
      </dsp:nvSpPr>
      <dsp:spPr>
        <a:xfrm>
          <a:off x="2138479" y="4629533"/>
          <a:ext cx="5188294" cy="18514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5950" tIns="195950" rIns="195950" bIns="19595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2"/>
              </a:solidFill>
            </a:rPr>
            <a:t>Best practice for </a:t>
          </a:r>
          <a:r>
            <a:rPr lang="en-GB" sz="1800" b="1" kern="1200" dirty="0">
              <a:solidFill>
                <a:schemeClr val="tx2"/>
              </a:solidFill>
            </a:rPr>
            <a:t>harvest London </a:t>
          </a:r>
          <a:r>
            <a:rPr lang="en-GB" sz="1800" kern="1200" dirty="0">
              <a:solidFill>
                <a:schemeClr val="tx2"/>
              </a:solidFill>
            </a:rPr>
            <a:t>is to use online interview or initial screening and face-to-face for final assessment.                   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 dirty="0"/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           </a:t>
          </a:r>
          <a:r>
            <a:rPr lang="en-GB" sz="18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Maurer, R. (2021) </a:t>
          </a:r>
          <a:endParaRPr lang="en-US" sz="1800" kern="1200" dirty="0"/>
        </a:p>
      </dsp:txBody>
      <dsp:txXfrm>
        <a:off x="2138479" y="4629533"/>
        <a:ext cx="5188294" cy="185149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E2AE37-E4DD-4D8F-9FAA-815BD0E2F5B1}">
      <dsp:nvSpPr>
        <dsp:cNvPr id="0" name=""/>
        <dsp:cNvSpPr/>
      </dsp:nvSpPr>
      <dsp:spPr>
        <a:xfrm>
          <a:off x="478800" y="499990"/>
          <a:ext cx="1098000" cy="1098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0B61B9-66E6-413D-9E5F-C8D5A0260085}">
      <dsp:nvSpPr>
        <dsp:cNvPr id="0" name=""/>
        <dsp:cNvSpPr/>
      </dsp:nvSpPr>
      <dsp:spPr>
        <a:xfrm>
          <a:off x="712800" y="733990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00FC57-379A-42D1-AC07-E82809CC6851}">
      <dsp:nvSpPr>
        <dsp:cNvPr id="0" name=""/>
        <dsp:cNvSpPr/>
      </dsp:nvSpPr>
      <dsp:spPr>
        <a:xfrm>
          <a:off x="127800" y="1939990"/>
          <a:ext cx="1800000" cy="12223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0" i="0" kern="1200" baseline="0" dirty="0">
              <a:solidFill>
                <a:schemeClr val="tx2"/>
              </a:solidFill>
            </a:rPr>
            <a:t>Recruiting the </a:t>
          </a:r>
          <a:r>
            <a:rPr lang="en-US" sz="1100" b="1" i="0" kern="1200" baseline="0" dirty="0">
              <a:solidFill>
                <a:schemeClr val="tx2"/>
              </a:solidFill>
            </a:rPr>
            <a:t>right candidate at the right time</a:t>
          </a:r>
          <a:r>
            <a:rPr lang="en-US" sz="1100" b="0" i="0" kern="1200" baseline="0" dirty="0">
              <a:solidFill>
                <a:schemeClr val="tx2"/>
              </a:solidFill>
            </a:rPr>
            <a:t> is essential for the success</a:t>
          </a:r>
          <a:endParaRPr lang="en-US" sz="1100" kern="1200" dirty="0">
            <a:solidFill>
              <a:schemeClr val="tx2"/>
            </a:solidFill>
          </a:endParaRPr>
        </a:p>
      </dsp:txBody>
      <dsp:txXfrm>
        <a:off x="127800" y="1939990"/>
        <a:ext cx="1800000" cy="1222382"/>
      </dsp:txXfrm>
    </dsp:sp>
    <dsp:sp modelId="{E063F6B3-70CF-4563-8BA7-1609A2F1BA98}">
      <dsp:nvSpPr>
        <dsp:cNvPr id="0" name=""/>
        <dsp:cNvSpPr/>
      </dsp:nvSpPr>
      <dsp:spPr>
        <a:xfrm>
          <a:off x="2593800" y="499990"/>
          <a:ext cx="1098000" cy="1098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970E9D-DF0B-4920-B6B8-F20124400C53}">
      <dsp:nvSpPr>
        <dsp:cNvPr id="0" name=""/>
        <dsp:cNvSpPr/>
      </dsp:nvSpPr>
      <dsp:spPr>
        <a:xfrm>
          <a:off x="2827800" y="733990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25A19C-DCFC-4EC4-B0F4-B5BEEA1B20BD}">
      <dsp:nvSpPr>
        <dsp:cNvPr id="0" name=""/>
        <dsp:cNvSpPr/>
      </dsp:nvSpPr>
      <dsp:spPr>
        <a:xfrm>
          <a:off x="2242800" y="1939990"/>
          <a:ext cx="1800000" cy="12223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i="0" kern="1200" baseline="0" dirty="0">
              <a:solidFill>
                <a:schemeClr val="tx2"/>
              </a:solidFill>
            </a:rPr>
            <a:t>job analysis and person specification</a:t>
          </a:r>
          <a:r>
            <a:rPr lang="en-US" sz="1100" b="0" i="0" kern="1200" baseline="0" dirty="0">
              <a:solidFill>
                <a:schemeClr val="tx2"/>
              </a:solidFill>
            </a:rPr>
            <a:t> to </a:t>
          </a:r>
          <a:r>
            <a:rPr lang="en-US" sz="1100" b="1" i="0" kern="1200" baseline="0" dirty="0">
              <a:solidFill>
                <a:schemeClr val="tx2"/>
              </a:solidFill>
            </a:rPr>
            <a:t>targeted interviews</a:t>
          </a:r>
          <a:r>
            <a:rPr lang="en-US" sz="1100" b="0" i="0" kern="1200" baseline="0" dirty="0">
              <a:solidFill>
                <a:schemeClr val="tx2"/>
              </a:solidFill>
            </a:rPr>
            <a:t> , ensures fairness, efficiency and alignment with company values.</a:t>
          </a:r>
          <a:endParaRPr lang="en-US" sz="1100" kern="1200" dirty="0">
            <a:solidFill>
              <a:schemeClr val="tx2"/>
            </a:solidFill>
          </a:endParaRPr>
        </a:p>
      </dsp:txBody>
      <dsp:txXfrm>
        <a:off x="2242800" y="1939990"/>
        <a:ext cx="1800000" cy="1222382"/>
      </dsp:txXfrm>
    </dsp:sp>
    <dsp:sp modelId="{9BF6385E-D466-463D-BCBE-F12EB2895246}">
      <dsp:nvSpPr>
        <dsp:cNvPr id="0" name=""/>
        <dsp:cNvSpPr/>
      </dsp:nvSpPr>
      <dsp:spPr>
        <a:xfrm>
          <a:off x="4708800" y="499990"/>
          <a:ext cx="1098000" cy="1098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FEF67E-7F92-4AFC-BAB4-7BC604C541B6}">
      <dsp:nvSpPr>
        <dsp:cNvPr id="0" name=""/>
        <dsp:cNvSpPr/>
      </dsp:nvSpPr>
      <dsp:spPr>
        <a:xfrm>
          <a:off x="4942800" y="733990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4EC55D-4D51-4570-9E8E-09264576E4F5}">
      <dsp:nvSpPr>
        <dsp:cNvPr id="0" name=""/>
        <dsp:cNvSpPr/>
      </dsp:nvSpPr>
      <dsp:spPr>
        <a:xfrm>
          <a:off x="4357800" y="1939990"/>
          <a:ext cx="1800000" cy="12223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0" i="0" kern="1200" baseline="0" dirty="0">
              <a:solidFill>
                <a:schemeClr val="tx2"/>
              </a:solidFill>
            </a:rPr>
            <a:t>Using a mix of </a:t>
          </a:r>
          <a:r>
            <a:rPr lang="en-US" sz="1100" b="1" i="0" kern="1200" baseline="0" dirty="0">
              <a:solidFill>
                <a:schemeClr val="tx2"/>
              </a:solidFill>
            </a:rPr>
            <a:t>panel</a:t>
          </a:r>
          <a:r>
            <a:rPr lang="en-US" sz="1100" b="0" i="0" kern="1200" baseline="0" dirty="0">
              <a:solidFill>
                <a:schemeClr val="tx2"/>
              </a:solidFill>
            </a:rPr>
            <a:t>, </a:t>
          </a:r>
          <a:r>
            <a:rPr lang="en-US" sz="1100" b="1" i="0" kern="1200" baseline="0" dirty="0">
              <a:solidFill>
                <a:schemeClr val="tx2"/>
              </a:solidFill>
            </a:rPr>
            <a:t>competency-based</a:t>
          </a:r>
          <a:r>
            <a:rPr lang="en-US" sz="1100" kern="1200" dirty="0">
              <a:solidFill>
                <a:schemeClr val="tx2"/>
              </a:solidFill>
            </a:rPr>
            <a:t> and</a:t>
          </a:r>
          <a:r>
            <a:rPr lang="en-US" sz="1100" b="0" i="0" kern="1200" baseline="0" dirty="0">
              <a:solidFill>
                <a:schemeClr val="tx2"/>
              </a:solidFill>
            </a:rPr>
            <a:t> </a:t>
          </a:r>
          <a:r>
            <a:rPr lang="en-US" sz="1100" b="1" i="0" kern="1200" baseline="0" dirty="0">
              <a:solidFill>
                <a:schemeClr val="tx2"/>
              </a:solidFill>
            </a:rPr>
            <a:t>Socratic questioning techniques</a:t>
          </a:r>
          <a:r>
            <a:rPr lang="en-US" sz="1100" b="0" i="0" kern="1200" baseline="0" dirty="0">
              <a:solidFill>
                <a:schemeClr val="tx2"/>
              </a:solidFill>
            </a:rPr>
            <a:t> helps identify candidates with strong leadership</a:t>
          </a:r>
          <a:endParaRPr lang="en-US" sz="1100" kern="1200" dirty="0">
            <a:solidFill>
              <a:schemeClr val="tx2"/>
            </a:solidFill>
          </a:endParaRPr>
        </a:p>
      </dsp:txBody>
      <dsp:txXfrm>
        <a:off x="4357800" y="1939990"/>
        <a:ext cx="1800000" cy="1222382"/>
      </dsp:txXfrm>
    </dsp:sp>
    <dsp:sp modelId="{150D22F8-6D6D-4ABB-814E-20C6BF22E67A}">
      <dsp:nvSpPr>
        <dsp:cNvPr id="0" name=""/>
        <dsp:cNvSpPr/>
      </dsp:nvSpPr>
      <dsp:spPr>
        <a:xfrm>
          <a:off x="6823800" y="499990"/>
          <a:ext cx="1098000" cy="1098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85E455-6588-4F4A-9AE8-88520E72204B}">
      <dsp:nvSpPr>
        <dsp:cNvPr id="0" name=""/>
        <dsp:cNvSpPr/>
      </dsp:nvSpPr>
      <dsp:spPr>
        <a:xfrm>
          <a:off x="7057800" y="733990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C13D70-6C51-4F74-AE25-006CC80FC08B}">
      <dsp:nvSpPr>
        <dsp:cNvPr id="0" name=""/>
        <dsp:cNvSpPr/>
      </dsp:nvSpPr>
      <dsp:spPr>
        <a:xfrm>
          <a:off x="6472800" y="1939990"/>
          <a:ext cx="1800000" cy="12223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0" i="0" kern="1200" baseline="0" dirty="0">
              <a:solidFill>
                <a:schemeClr val="tx2"/>
              </a:solidFill>
            </a:rPr>
            <a:t>Combining </a:t>
          </a:r>
          <a:r>
            <a:rPr lang="en-US" sz="1100" b="1" i="0" kern="1200" baseline="0" dirty="0">
              <a:solidFill>
                <a:schemeClr val="tx2"/>
              </a:solidFill>
            </a:rPr>
            <a:t>online interviews</a:t>
          </a:r>
          <a:r>
            <a:rPr lang="en-US" sz="1100" b="0" i="0" kern="1200" baseline="0" dirty="0">
              <a:solidFill>
                <a:schemeClr val="tx2"/>
              </a:solidFill>
            </a:rPr>
            <a:t> for early screening with </a:t>
          </a:r>
          <a:r>
            <a:rPr lang="en-US" sz="1100" b="1" i="0" kern="1200" baseline="0" dirty="0">
              <a:solidFill>
                <a:schemeClr val="tx2"/>
              </a:solidFill>
            </a:rPr>
            <a:t>face-to-face interviews</a:t>
          </a:r>
          <a:r>
            <a:rPr lang="en-US" sz="1100" b="0" i="0" kern="1200" baseline="0" dirty="0">
              <a:solidFill>
                <a:schemeClr val="tx2"/>
              </a:solidFill>
            </a:rPr>
            <a:t> for final selection provides both efficiency and deeper evaluation.</a:t>
          </a:r>
          <a:endParaRPr lang="en-US" sz="1100" kern="1200" dirty="0">
            <a:solidFill>
              <a:schemeClr val="tx2"/>
            </a:solidFill>
          </a:endParaRPr>
        </a:p>
      </dsp:txBody>
      <dsp:txXfrm>
        <a:off x="6472800" y="1939990"/>
        <a:ext cx="1800000" cy="1222382"/>
      </dsp:txXfrm>
    </dsp:sp>
    <dsp:sp modelId="{2C3FD2C4-B2AD-4246-B835-36A2BCB51281}">
      <dsp:nvSpPr>
        <dsp:cNvPr id="0" name=""/>
        <dsp:cNvSpPr/>
      </dsp:nvSpPr>
      <dsp:spPr>
        <a:xfrm>
          <a:off x="8938800" y="499990"/>
          <a:ext cx="1098000" cy="1098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C7750E-31B0-427A-98B2-39AF7BD35EF7}">
      <dsp:nvSpPr>
        <dsp:cNvPr id="0" name=""/>
        <dsp:cNvSpPr/>
      </dsp:nvSpPr>
      <dsp:spPr>
        <a:xfrm>
          <a:off x="9172800" y="733990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993081-694B-4769-8CAD-5F17452B3D20}">
      <dsp:nvSpPr>
        <dsp:cNvPr id="0" name=""/>
        <dsp:cNvSpPr/>
      </dsp:nvSpPr>
      <dsp:spPr>
        <a:xfrm>
          <a:off x="8587800" y="1939990"/>
          <a:ext cx="1800000" cy="12223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0" i="0" kern="1200" baseline="0" dirty="0">
              <a:solidFill>
                <a:schemeClr val="tx2"/>
              </a:solidFill>
            </a:rPr>
            <a:t> effective recruitment supports Harvest London’s mission to </a:t>
          </a:r>
          <a:r>
            <a:rPr lang="en-US" sz="1100" b="1" i="0" kern="1200" baseline="0" dirty="0">
              <a:solidFill>
                <a:schemeClr val="tx2"/>
              </a:solidFill>
            </a:rPr>
            <a:t>innovate and grow sustainably</a:t>
          </a:r>
          <a:r>
            <a:rPr lang="en-US" sz="1100" b="0" i="0" kern="1200" baseline="0" dirty="0">
              <a:solidFill>
                <a:schemeClr val="tx2"/>
              </a:solidFill>
            </a:rPr>
            <a:t> within the UK’s food industry.</a:t>
          </a:r>
          <a:endParaRPr lang="en-US" sz="1100" kern="1200" dirty="0">
            <a:solidFill>
              <a:schemeClr val="tx2"/>
            </a:solidFill>
          </a:endParaRPr>
        </a:p>
      </dsp:txBody>
      <dsp:txXfrm>
        <a:off x="8587800" y="1939990"/>
        <a:ext cx="1800000" cy="12223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E9FC36-F178-49E7-A819-475CBAC1DAA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D0440D-9AAD-4896-80BF-16DCC70843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31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D0440D-9AAD-4896-80BF-16DCC70843C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68119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ECEB9D21-62C7-4CA6-A94B-25AD17680F33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4187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FA09D-4B1C-49CB-8E8F-FA948BF63F2F}" type="datetime1">
              <a:rPr lang="en-US" smtClean="0"/>
              <a:t>11/11/2025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55504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ECA284-753E-4EFD-B317-41B93652CD7A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37821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241F72-B85F-4D13-927A-46BB133CC94D}" type="datetime1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3029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52600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66999"/>
            <a:ext cx="5157787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183188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BDBE2D-D20B-4291-BC3B-65F3C0795039}" type="datetime1">
              <a:rPr lang="en-US" smtClean="0"/>
              <a:t>11/11/2025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70212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44044-A9F0-4A85-AB2B-69730531C941}" type="datetime1">
              <a:rPr lang="en-US" smtClean="0"/>
              <a:t>11/11/2025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22314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E8EA3-B09C-494B-8412-78B4C5634540}" type="datetime1">
              <a:rPr lang="en-US" smtClean="0"/>
              <a:t>11/11/2025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26024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488478-ADA0-488C-9A09-E4170965C3B9}" type="datetime1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894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BDEC-F24D-462B-A44E-AD5A8D6EE626}" type="datetime1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40659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322BBB-187C-44F2-8D2A-28F97636FF78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89907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A3B19F-773A-439A-80F4-95CC756CB285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05513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1CB7E8AE-A3AC-4BB7-A5C6-F00EC697B265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545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949450"/>
            <a:ext cx="10515600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5A0AEA76-20EF-4120-AAA5-D27647DE7470}" type="datetime1">
              <a:rPr lang="en-US" smtClean="0"/>
              <a:t>11/11/2025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2460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06343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6" r:id="rId8"/>
    <p:sldLayoutId id="2147483733" r:id="rId9"/>
    <p:sldLayoutId id="2147483734" r:id="rId10"/>
    <p:sldLayoutId id="2147483735" r:id="rId11"/>
  </p:sldLayoutIdLst>
  <p:hf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uk.indeed.com/hire/c/info/how-to-set-a-project-budget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uk.indeed.com/hire/c/info/project-milestones-guide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coursera.org/articles/panel-interview?msockid=2e0dd6ad42356bf73dd5c44543d56aa9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uk.indeed.com/career-advice/interviewing/face-to-face-interviews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instituteprojectmanagement.com/blog/how-to-recruit-project-managers/" TargetMode="External"/><Relationship Id="rId3" Type="http://schemas.openxmlformats.org/officeDocument/2006/relationships/image" Target="../media/image6.png"/><Relationship Id="rId7" Type="http://schemas.openxmlformats.org/officeDocument/2006/relationships/hyperlink" Target="https://www.scambs.gov.uk/media/17565/person-specification-project-manager-2020.pdf" TargetMode="External"/><Relationship Id="rId12" Type="http://schemas.openxmlformats.org/officeDocument/2006/relationships/hyperlink" Target="https://www.shrm.org/topics-tools/news/talent-acquisition/pros-cons-virtual-person-interviews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uk.indeed.com/hire/job-description/project-manager" TargetMode="External"/><Relationship Id="rId11" Type="http://schemas.openxmlformats.org/officeDocument/2006/relationships/hyperlink" Target="https://uk.indeed.com/career-advice/interviewing/face-to-face-interviews" TargetMode="External"/><Relationship Id="rId5" Type="http://schemas.openxmlformats.org/officeDocument/2006/relationships/hyperlink" Target="https://projectwidgets.com/why-job-analysis-is-important-in-project-management" TargetMode="External"/><Relationship Id="rId10" Type="http://schemas.openxmlformats.org/officeDocument/2006/relationships/hyperlink" Target="https://www.coursera.org/articles/panel-interview?msockid=2e0dd6ad42356bf73dd5c44543d56aa9" TargetMode="External"/><Relationship Id="rId4" Type="http://schemas.openxmlformats.org/officeDocument/2006/relationships/hyperlink" Target="https://www.harvest.london/" TargetMode="External"/><Relationship Id="rId9" Type="http://schemas.openxmlformats.org/officeDocument/2006/relationships/hyperlink" Target="https://www.indeed.com/career-advice/interviewing/structured-interview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29F2144-48B7-4730-955E-365ECED3A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765FF50-D2F9-4A4F-86ED-F101E172B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57AAE2-F87A-D3C0-9BCC-3F6FBDBB30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513189"/>
            <a:ext cx="5797883" cy="2667000"/>
          </a:xfrm>
        </p:spPr>
        <p:txBody>
          <a:bodyPr anchor="b">
            <a:normAutofit/>
          </a:bodyPr>
          <a:lstStyle/>
          <a:p>
            <a:pPr algn="l"/>
            <a:r>
              <a:rPr lang="en-GB" sz="5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Recruiting the Perfect Project Manager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3342DB-FB9F-1954-1BE6-B844B95F89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294489"/>
            <a:ext cx="5797882" cy="2285022"/>
          </a:xfrm>
        </p:spPr>
        <p:txBody>
          <a:bodyPr anchor="t">
            <a:normAutofit fontScale="92500"/>
          </a:bodyPr>
          <a:lstStyle/>
          <a:p>
            <a:pPr algn="l"/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 : Andrea milardi</a:t>
            </a:r>
          </a:p>
          <a:p>
            <a:pPr algn="l"/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 : 2415547</a:t>
            </a:r>
          </a:p>
          <a:p>
            <a:pPr algn="l"/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 :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LCLM5002</a:t>
            </a:r>
          </a:p>
          <a:p>
            <a:pPr algn="l"/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: Ogochukwu </a:t>
            </a:r>
            <a:r>
              <a:rPr lang="en-GB" sz="22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agunenye</a:t>
            </a:r>
            <a:endParaRPr lang="en-GB" sz="2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: Harvest London</a:t>
            </a:r>
          </a:p>
        </p:txBody>
      </p:sp>
      <p:pic>
        <p:nvPicPr>
          <p:cNvPr id="17" name="Picture 16" descr="Network connection abstract against a white background">
            <a:extLst>
              <a:ext uri="{FF2B5EF4-FFF2-40B4-BE49-F238E27FC236}">
                <a16:creationId xmlns:a16="http://schemas.microsoft.com/office/drawing/2014/main" id="{ADCD0BD9-3673-3A94-8A2D-4383526E797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1041"/>
          <a:stretch>
            <a:fillRect/>
          </a:stretch>
        </p:blipFill>
        <p:spPr>
          <a:xfrm>
            <a:off x="7162800" y="10"/>
            <a:ext cx="5029200" cy="5693802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4D834C7-8223-43DA-AA30-E15A1BC7B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93812"/>
            <a:ext cx="12192000" cy="1164188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62DE6C5-8EB8-4E41-B0FF-93563AA4C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061" y="5693811"/>
            <a:ext cx="12191999" cy="1164188"/>
          </a:xfrm>
          <a:prstGeom prst="rect">
            <a:avLst/>
          </a:prstGeom>
          <a:blipFill dpi="0" rotWithShape="1">
            <a:blip r:embed="rId3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E25A18-F8AF-9169-1785-B4505387A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2141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27CAEDE-D92D-4745-8749-71019415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0C96CB6-3880-40E6-A4BF-F64E7D1E4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blipFill dpi="0" rotWithShape="1">
            <a:blip r:embed="rId2">
              <a:alphaModFix amt="24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B8A334-5D90-F967-AE4B-83A4538951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4876800" cy="5577934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Table of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A98665-63C0-9748-5F4D-C6F8311245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5600" y="559813"/>
            <a:ext cx="4467677" cy="5553275"/>
          </a:xfrm>
        </p:spPr>
        <p:txBody>
          <a:bodyPr>
            <a:norm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introduction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analysis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 specification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Steps recruiting a project manager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 interview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Panel interview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Competency based interview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Questioning techniques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Face to face interview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interview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EFD900-6D7C-78BD-0D1B-E5F62E0407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>
                <a:solidFill>
                  <a:schemeClr val="tx2">
                    <a:alpha val="60000"/>
                  </a:schemeClr>
                </a:solidFill>
              </a:rPr>
              <a:t>2</a:t>
            </a:fld>
            <a:endParaRPr lang="en-US" dirty="0">
              <a:solidFill>
                <a:schemeClr val="tx2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3007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5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FBC8BBE5-981E-4B0B-9654-32B5668BF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592DB257-3E16-4A3C-9E28-468282812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8" y="0"/>
            <a:ext cx="5989027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487685E6-1160-459B-8C70-301404C06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048" y="0"/>
            <a:ext cx="5989019" cy="6858000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094C9708-F6A4-4956-B261-A4A2C4DFEB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48400" y="0"/>
            <a:ext cx="5943600" cy="6858000"/>
          </a:xfrm>
          <a:prstGeom prst="rect">
            <a:avLst/>
          </a:prstGeom>
          <a:solidFill>
            <a:schemeClr val="bg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EF91C9-0B22-364C-C5A5-731CBF3F5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8392" y="124004"/>
            <a:ext cx="4953000" cy="166457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</a:t>
            </a:r>
            <a:r>
              <a:rPr lang="en-GB" dirty="0">
                <a:solidFill>
                  <a:schemeClr val="tx2"/>
                </a:solidFill>
              </a:rPr>
              <a:t> introduction </a:t>
            </a:r>
          </a:p>
        </p:txBody>
      </p:sp>
      <p:pic>
        <p:nvPicPr>
          <p:cNvPr id="4" name="Picture 3" descr="A green and white logo&#10;&#10;AI-generated content may be incorrect.">
            <a:extLst>
              <a:ext uri="{FF2B5EF4-FFF2-40B4-BE49-F238E27FC236}">
                <a16:creationId xmlns:a16="http://schemas.microsoft.com/office/drawing/2014/main" id="{9EB71B88-0492-D210-3EC0-0868E5F756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75" r="-1" b="9675"/>
          <a:stretch>
            <a:fillRect/>
          </a:stretch>
        </p:blipFill>
        <p:spPr>
          <a:xfrm>
            <a:off x="606552" y="2143368"/>
            <a:ext cx="4724400" cy="2657607"/>
          </a:xfrm>
          <a:prstGeom prst="rect">
            <a:avLst/>
          </a:prstGeom>
        </p:spPr>
      </p:pic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6DA5A646-190F-7103-4896-D3B07207B5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7652" y="1608881"/>
            <a:ext cx="5207796" cy="4815068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6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Harvest London </a:t>
            </a:r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a sustainable vertical farming company based in London, UK.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was founded to revolutionise the way fresh produce is grown and supplied to the food industry by combining technology, sustainability and local production.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advanced indoor vertical farming systems, </a:t>
            </a:r>
            <a:r>
              <a:rPr lang="en-GB" sz="16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Harvest Londo</a:t>
            </a:r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 grows lots in controlled environments that use : </a:t>
            </a:r>
          </a:p>
          <a:p>
            <a:pPr>
              <a:lnSpc>
                <a:spcPct val="100000"/>
              </a:lnSpc>
            </a:pPr>
            <a:r>
              <a:rPr lang="en-GB" sz="16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95% less water than traditional agriculture</a:t>
            </a:r>
          </a:p>
          <a:p>
            <a:pPr>
              <a:lnSpc>
                <a:spcPct val="100000"/>
              </a:lnSpc>
            </a:pPr>
            <a:r>
              <a:rPr lang="en-GB" sz="16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pesticides</a:t>
            </a:r>
          </a:p>
          <a:p>
            <a:pPr>
              <a:lnSpc>
                <a:spcPct val="100000"/>
              </a:lnSpc>
            </a:pPr>
            <a:r>
              <a:rPr lang="en-GB" sz="16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100% renewable energy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Because crops are grown locally and all year round, the company can deliver </a:t>
            </a:r>
            <a:r>
              <a:rPr lang="en-GB" sz="16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fresher, more reliable ingredients</a:t>
            </a:r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with a much smaller environmental footprint.                           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Harvest London (2024) </a:t>
            </a:r>
            <a:endParaRPr lang="en-GB" sz="16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A4A138D-D961-F3F8-C9BF-807988330B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39828" y="6293211"/>
            <a:ext cx="2743200" cy="365125"/>
          </a:xfrm>
        </p:spPr>
        <p:txBody>
          <a:bodyPr/>
          <a:lstStyle/>
          <a:p>
            <a:fld id="{73B850FF-6169-4056-8077-06FFA93A5366}" type="slidenum">
              <a:rPr lang="en-US" smtClean="0">
                <a:solidFill>
                  <a:schemeClr val="tx2">
                    <a:alpha val="60000"/>
                  </a:schemeClr>
                </a:solidFill>
              </a:rPr>
              <a:t>3</a:t>
            </a:fld>
            <a:endParaRPr lang="en-US" dirty="0">
              <a:solidFill>
                <a:schemeClr val="tx2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16164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27CAEDE-D92D-4745-8749-71019415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0C96CB6-3880-40E6-A4BF-F64E7D1E4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blipFill dpi="0" rotWithShape="1">
            <a:blip r:embed="rId2">
              <a:alphaModFix amt="24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A1976B-07B5-F2C6-05A5-5DD1C8485A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4876800" cy="5577934"/>
          </a:xfrm>
        </p:spPr>
        <p:txBody>
          <a:bodyPr>
            <a:normAutofit/>
          </a:bodyPr>
          <a:lstStyle/>
          <a:p>
            <a:r>
              <a:rPr lang="en-GB"/>
              <a:t>Job 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9CBFE8-4B4B-DACE-466C-BFF7E282B2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5600" y="559813"/>
            <a:ext cx="4467677" cy="5553275"/>
          </a:xfrm>
        </p:spPr>
        <p:txBody>
          <a:bodyPr>
            <a:normAutofit/>
          </a:bodyPr>
          <a:lstStyle/>
          <a:p>
            <a:endParaRPr lang="en-GB" sz="17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Clarity of Roles &amp; Responsibilities</a:t>
            </a:r>
          </a:p>
          <a:p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Alignment with Organisational Design &amp; Strategy</a:t>
            </a:r>
          </a:p>
          <a:p>
            <a:r>
              <a:rPr lang="en-US" sz="1600" dirty="0">
                <a:solidFill>
                  <a:schemeClr val="tx2"/>
                </a:solidFill>
                <a:latin typeface="Arial" pitchFamily="34"/>
              </a:rPr>
              <a:t>Communicate with stakeholders and team members </a:t>
            </a:r>
          </a:p>
          <a:p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 a sustainability-focused digital transformation project</a:t>
            </a:r>
          </a:p>
          <a:p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 timelines, budgets, and cross-functional teams</a:t>
            </a:r>
          </a:p>
          <a:p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Implement new software for supply chain efficiency</a:t>
            </a:r>
          </a:p>
          <a:p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Goodman, J.</a:t>
            </a:r>
            <a:br>
              <a:rPr lang="en-GB" sz="1600" dirty="0"/>
            </a:br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Rectangle 5">
            <a:extLst>
              <a:ext uri="{FF2B5EF4-FFF2-40B4-BE49-F238E27FC236}">
                <a16:creationId xmlns:a16="http://schemas.microsoft.com/office/drawing/2014/main" id="{B957344F-7A81-D123-88EE-8EAF94C7B0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Improved Recruitment, Training, and Career Development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20469A47-A2C0-6771-0A6B-D32A18D069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038863" y="6361619"/>
            <a:ext cx="2743200" cy="365125"/>
          </a:xfrm>
        </p:spPr>
        <p:txBody>
          <a:bodyPr/>
          <a:lstStyle/>
          <a:p>
            <a:fld id="{73B850FF-6169-4056-8077-06FFA93A5366}" type="slidenum">
              <a:rPr lang="en-US" smtClean="0">
                <a:solidFill>
                  <a:schemeClr val="tx2">
                    <a:alpha val="60000"/>
                  </a:schemeClr>
                </a:solidFill>
              </a:rPr>
              <a:t>4</a:t>
            </a:fld>
            <a:endParaRPr lang="en-US" dirty="0">
              <a:solidFill>
                <a:schemeClr val="tx2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99010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27CAEDE-D92D-4745-8749-71019415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0C96CB6-3880-40E6-A4BF-F64E7D1E4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blipFill dpi="0" rotWithShape="1">
            <a:blip r:embed="rId2">
              <a:alphaModFix amt="24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0241F7-7595-C461-103F-7A71462B3C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4876800" cy="5577934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8F3AE2-BDFE-DB56-97EE-231D24F4DD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5600" y="559813"/>
            <a:ext cx="4467677" cy="5553275"/>
          </a:xfrm>
        </p:spPr>
        <p:txBody>
          <a:bodyPr>
            <a:normAutofit fontScale="62500" lnSpcReduction="20000"/>
          </a:bodyPr>
          <a:lstStyle/>
          <a:p>
            <a:pPr marL="0" indent="0" fontAlgn="t">
              <a:lnSpc>
                <a:spcPct val="100000"/>
              </a:lnSpc>
              <a:buNone/>
            </a:pPr>
            <a:r>
              <a:rPr lang="en-GB" sz="22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Job title</a:t>
            </a:r>
            <a:r>
              <a:rPr lang="en-GB" sz="2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: Project manager </a:t>
            </a:r>
          </a:p>
          <a:p>
            <a:pPr marL="0" indent="0" fontAlgn="t">
              <a:lnSpc>
                <a:spcPct val="100000"/>
              </a:lnSpc>
              <a:buNone/>
            </a:pPr>
            <a:r>
              <a:rPr lang="en-GB" sz="22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Report to: </a:t>
            </a:r>
            <a:r>
              <a:rPr lang="en-GB" sz="2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Operation Director </a:t>
            </a:r>
          </a:p>
          <a:p>
            <a:pPr marL="0" indent="0" fontAlgn="t">
              <a:lnSpc>
                <a:spcPct val="100000"/>
              </a:lnSpc>
              <a:buNone/>
            </a:pPr>
            <a:r>
              <a:rPr lang="en-GB" sz="22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Location</a:t>
            </a:r>
            <a:r>
              <a:rPr lang="en-GB" sz="2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London</a:t>
            </a:r>
            <a:endParaRPr lang="en-GB" sz="2200" b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t">
              <a:lnSpc>
                <a:spcPct val="100000"/>
              </a:lnSpc>
              <a:buNone/>
            </a:pPr>
            <a:r>
              <a:rPr lang="en-GB" sz="2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Opportunity to lead and deliver Harvest London’s </a:t>
            </a:r>
            <a:r>
              <a:rPr lang="en-GB" sz="22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transformation and sustainability projects</a:t>
            </a:r>
            <a:r>
              <a:rPr lang="en-GB" sz="2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ensuring that new technologies, systems, and processes are implemented on time, within budget.</a:t>
            </a:r>
          </a:p>
          <a:p>
            <a:pPr marL="0" indent="0" fontAlgn="t">
              <a:lnSpc>
                <a:spcPct val="100000"/>
              </a:lnSpc>
              <a:buNone/>
            </a:pPr>
            <a:r>
              <a:rPr lang="en-GB" sz="22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Responsibilities:</a:t>
            </a:r>
          </a:p>
          <a:p>
            <a:r>
              <a:rPr lang="en-GB" sz="2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defining project goals, timelines and </a:t>
            </a:r>
            <a:r>
              <a:rPr lang="en-GB" sz="2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budgets</a:t>
            </a:r>
            <a:endParaRPr lang="en-GB" sz="2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coordinating teams and managing resources efficiently to meet project objectives</a:t>
            </a:r>
          </a:p>
          <a:p>
            <a:r>
              <a:rPr lang="en-GB" sz="2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identifying and mitigating risks to keep projects on track</a:t>
            </a:r>
          </a:p>
          <a:p>
            <a:r>
              <a:rPr lang="en-GB" sz="2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monitoring progress through</a:t>
            </a:r>
            <a:r>
              <a:rPr lang="en-GB" sz="2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 project milestones</a:t>
            </a:r>
            <a:r>
              <a:rPr lang="en-GB" sz="2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and resolving any roadblocks that arise</a:t>
            </a:r>
          </a:p>
          <a:p>
            <a:r>
              <a:rPr lang="en-GB" sz="2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ensuring all deliverables meet quality standards and stakeholder expectations</a:t>
            </a:r>
          </a:p>
          <a:p>
            <a:endParaRPr lang="en-GB" sz="2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Indeed editorial team (2024)</a:t>
            </a:r>
            <a:endParaRPr lang="en-GB" sz="22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DA5702-60D9-362F-55EA-45D69A9EEB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212484" y="6298187"/>
            <a:ext cx="2743200" cy="365125"/>
          </a:xfrm>
        </p:spPr>
        <p:txBody>
          <a:bodyPr/>
          <a:lstStyle/>
          <a:p>
            <a:fld id="{73B850FF-6169-4056-8077-06FFA93A5366}" type="slidenum">
              <a:rPr lang="en-US" smtClean="0">
                <a:solidFill>
                  <a:schemeClr val="tx2">
                    <a:alpha val="60000"/>
                  </a:schemeClr>
                </a:solidFill>
              </a:rPr>
              <a:t>5</a:t>
            </a:fld>
            <a:endParaRPr lang="en-US" dirty="0">
              <a:solidFill>
                <a:schemeClr val="tx2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6431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6953F87-881D-3693-175A-B82025B94F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6359012" cy="1101839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 specification 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048"/>
          <a:stretch/>
        </p:blipFill>
        <p:spPr>
          <a:xfrm rot="10800000">
            <a:off x="0" y="2719662"/>
            <a:ext cx="1371600" cy="2548349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1A67FAA-73E1-0A4E-1D11-0CE1FC2334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6320" y="1995170"/>
            <a:ext cx="3330677" cy="45300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Qualification</a:t>
            </a:r>
          </a:p>
          <a:p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Degree or equivalent experience </a:t>
            </a:r>
          </a:p>
          <a:p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Project management qualification</a:t>
            </a:r>
          </a:p>
          <a:p>
            <a:r>
              <a:rPr lang="en-GB" sz="16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Evidence of continuous professional development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2AAB364B-83ED-95F1-B511-9AA50C9C9F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1542777"/>
              </p:ext>
            </p:extLst>
          </p:nvPr>
        </p:nvGraphicFramePr>
        <p:xfrm>
          <a:off x="4245195" y="1794076"/>
          <a:ext cx="2744974" cy="5201146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744974">
                  <a:extLst>
                    <a:ext uri="{9D8B030D-6E8A-4147-A177-3AD203B41FA5}">
                      <a16:colId xmlns:a16="http://schemas.microsoft.com/office/drawing/2014/main" val="3170532996"/>
                    </a:ext>
                  </a:extLst>
                </a:gridCol>
              </a:tblGrid>
              <a:tr h="5201146"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Experience</a:t>
                      </a:r>
                    </a:p>
                    <a:p>
                      <a:endParaRPr lang="en-GB" sz="1600" dirty="0">
                        <a:solidFill>
                          <a:schemeClr val="tx2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600" dirty="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• A proven track record of building internal and external relationships which deliver improvements</a:t>
                      </a:r>
                    </a:p>
                    <a:p>
                      <a:r>
                        <a:rPr lang="en-GB" sz="1600" dirty="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• Evidence of successfully managing change and continuous improvement within a partnership environment. </a:t>
                      </a:r>
                    </a:p>
                    <a:p>
                      <a:r>
                        <a:rPr lang="en-GB" sz="1600" dirty="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• Experience of effectively using complex business analysis tools and techniques including cost benefit analysis</a:t>
                      </a:r>
                      <a:r>
                        <a:rPr lang="en-GB" sz="1600" dirty="0">
                          <a:solidFill>
                            <a:schemeClr val="tx2"/>
                          </a:solidFill>
                        </a:rPr>
                        <a:t>.</a:t>
                      </a:r>
                      <a:endParaRPr lang="en-GB" sz="1600" dirty="0">
                        <a:solidFill>
                          <a:schemeClr val="tx2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9412293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FAD3467E-D1CB-7AFF-6D46-2C9F55C24B9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0065368"/>
              </p:ext>
            </p:extLst>
          </p:nvPr>
        </p:nvGraphicFramePr>
        <p:xfrm>
          <a:off x="7522520" y="1995170"/>
          <a:ext cx="4121612" cy="42367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121612">
                  <a:extLst>
                    <a:ext uri="{9D8B030D-6E8A-4147-A177-3AD203B41FA5}">
                      <a16:colId xmlns:a16="http://schemas.microsoft.com/office/drawing/2014/main" val="3948358402"/>
                    </a:ext>
                  </a:extLst>
                </a:gridCol>
              </a:tblGrid>
              <a:tr h="4069964">
                <a:tc>
                  <a:txBody>
                    <a:bodyPr/>
                    <a:lstStyle/>
                    <a:p>
                      <a:r>
                        <a:rPr lang="en-GB" sz="1600" dirty="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Knowledge and skills</a:t>
                      </a:r>
                    </a:p>
                    <a:p>
                      <a:endParaRPr lang="en-GB" sz="1600" dirty="0">
                        <a:solidFill>
                          <a:schemeClr val="tx2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 dirty="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• Ability to deliver strategic projects, working in partnership across organisational boundaries and to achieve results.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 dirty="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• Ability to effectively manage a number of assigned projects, within the agreed broad parameters.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 dirty="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• Able to operate as a self-starter, working independently on own initiative and maintaining the momentum by ensuring delivery of the implementation plan.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</a:rPr>
                        <a:t>South Cambridgeshire District Council. (2020) 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84368915"/>
                  </a:ext>
                </a:extLst>
              </a:tr>
            </a:tbl>
          </a:graphicData>
        </a:graphic>
      </p:graphicFrame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8C328F2C-8678-C990-9053-479475B8A4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>
                <a:solidFill>
                  <a:schemeClr val="tx2">
                    <a:alpha val="60000"/>
                  </a:schemeClr>
                </a:solidFill>
              </a:rPr>
              <a:t>6</a:t>
            </a:fld>
            <a:endParaRPr lang="en-US" dirty="0">
              <a:solidFill>
                <a:schemeClr val="tx2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92634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4B9546E-20BE-462C-8BE8-4EBDB46F86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2567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FE5D2E8-C366-48AC-97AE-18C67E4EF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2225674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57F100-8B36-FB7F-4EBD-DD0BFEECA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Steps recruiting a project manager</a:t>
            </a:r>
            <a:br>
              <a:rPr lang="en-GB"/>
            </a:br>
            <a:endParaRPr lang="en-GB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266431A4-32FE-2286-C114-27261A3919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6493954"/>
              </p:ext>
            </p:extLst>
          </p:nvPr>
        </p:nvGraphicFramePr>
        <p:xfrm>
          <a:off x="838200" y="2514600"/>
          <a:ext cx="10515600" cy="3662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778318-25AB-4340-427C-8A477EA7A6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>
                <a:solidFill>
                  <a:schemeClr val="tx2">
                    <a:alpha val="60000"/>
                  </a:schemeClr>
                </a:solidFill>
              </a:rPr>
              <a:t>7</a:t>
            </a:fld>
            <a:endParaRPr lang="en-US" dirty="0">
              <a:solidFill>
                <a:schemeClr val="tx2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21175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4B9546E-20BE-462C-8BE8-4EBDB46F86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2567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FE5D2E8-C366-48AC-97AE-18C67E4EF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2225674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FC9B6-95B8-7A51-40D1-5BC4D0A50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Structured interview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87E0ADED-B1BF-4457-9DBA-194F964B6A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3447333"/>
              </p:ext>
            </p:extLst>
          </p:nvPr>
        </p:nvGraphicFramePr>
        <p:xfrm>
          <a:off x="838200" y="2514601"/>
          <a:ext cx="10363200" cy="3962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2748CE9-887C-F787-0DEE-056C160E63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>
                <a:solidFill>
                  <a:schemeClr val="tx2">
                    <a:alpha val="60000"/>
                  </a:schemeClr>
                </a:solidFill>
              </a:rPr>
              <a:t>8</a:t>
            </a:fld>
            <a:endParaRPr lang="en-US" dirty="0">
              <a:solidFill>
                <a:schemeClr val="tx2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32800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225B5F8-F649-D739-6D19-5788A4C2A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4"/>
            <a:ext cx="6830960" cy="1030176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Panel interview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048"/>
          <a:stretch/>
        </p:blipFill>
        <p:spPr>
          <a:xfrm rot="10800000">
            <a:off x="0" y="2719662"/>
            <a:ext cx="1371600" cy="254834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98ACBD-D14C-AD5C-A4BE-78B53B711A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2440" y="2138841"/>
            <a:ext cx="7178691" cy="370999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Advantages:</a:t>
            </a:r>
          </a:p>
          <a:p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Encourages balanced assessment</a:t>
            </a:r>
          </a:p>
          <a:p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for senior or strategic roles</a:t>
            </a:r>
          </a:p>
          <a:p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Simulates real workplace dynamics</a:t>
            </a:r>
          </a:p>
          <a:p>
            <a:pPr marL="0" indent="0">
              <a:buNone/>
            </a:pPr>
            <a:r>
              <a:rPr lang="en-GB" sz="14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Sample questions:</a:t>
            </a:r>
          </a:p>
          <a:p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“How would you align sustainability goals with business outcome?”</a:t>
            </a:r>
          </a:p>
          <a:p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“How do you manage diverse stakeholder expectations?”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Coursera (2025)</a:t>
            </a:r>
            <a:endPara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5BD5A9-EC2C-E1C4-F33D-2A1382BAAD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>
                <a:solidFill>
                  <a:schemeClr val="tx2">
                    <a:alpha val="60000"/>
                  </a:schemeClr>
                </a:solidFill>
              </a:rPr>
              <a:t>9</a:t>
            </a:fld>
            <a:endParaRPr lang="en-US" dirty="0">
              <a:solidFill>
                <a:schemeClr val="tx2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21906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AB8125F-0FD8-48CD-9F43-73E5494EA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019DD6C-5899-4C07-864B-EB0A7D104A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BDFFBC1-15BD-428E-B8AF-ECF5D1B76D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51"/>
            <a:ext cx="12192000" cy="221768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BFB3075-0323-4EB0-B1A5-776A0E709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1"/>
            <a:ext cx="12191999" cy="2224386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78730A-FE6C-AF42-2033-3464ECB7C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Questioning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68C523-7D49-D484-1957-EF84400B28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89" y="2910202"/>
            <a:ext cx="4844970" cy="3731638"/>
          </a:xfrm>
        </p:spPr>
        <p:txBody>
          <a:bodyPr anchor="ctr">
            <a:normAutofit fontScale="925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1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Probing question</a:t>
            </a: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: Used to gain deeper insight into a candidate’s experience, motivation and decision-making.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“Can you tell me more about how you managed that situation?”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“What steps did you take to solve that problem”?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8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Advantages: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Reveals depth of experience and critical thinking.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Helps clarify unclear or incomplete answer.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3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en-GB" sz="13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A593CDE-1DA3-DA6A-3483-B653321E207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9530821"/>
              </p:ext>
            </p:extLst>
          </p:nvPr>
        </p:nvGraphicFramePr>
        <p:xfrm>
          <a:off x="6144699" y="2910202"/>
          <a:ext cx="5585772" cy="3552823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5585772">
                  <a:extLst>
                    <a:ext uri="{9D8B030D-6E8A-4147-A177-3AD203B41FA5}">
                      <a16:colId xmlns:a16="http://schemas.microsoft.com/office/drawing/2014/main" val="2905290982"/>
                    </a:ext>
                  </a:extLst>
                </a:gridCol>
              </a:tblGrid>
              <a:tr h="3552823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2000" b="1" dirty="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Leading question: </a:t>
                      </a:r>
                      <a:r>
                        <a:rPr lang="en-GB" sz="2000" dirty="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Suggest the desired answer or direction to the candidate.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2000" b="1" dirty="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Example: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2000" b="1" dirty="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dirty="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“You always meet deadlines, don’t you?”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2000" b="1" dirty="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Advantages: 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2000" dirty="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 confirm facts quickly.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2000" b="1" dirty="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Disadvantages:</a:t>
                      </a:r>
                    </a:p>
                    <a:p>
                      <a:pPr marL="0" indent="0">
                        <a:buNone/>
                      </a:pPr>
                      <a:r>
                        <a:rPr lang="en-GB" sz="2000" b="1" dirty="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dirty="0">
                          <a:solidFill>
                            <a:schemeClr val="tx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Risk of partiality, may influence the candidate’s response.</a:t>
                      </a:r>
                    </a:p>
                    <a:p>
                      <a:endParaRPr lang="en-GB" sz="2100" dirty="0"/>
                    </a:p>
                  </a:txBody>
                  <a:tcPr marL="104711" marR="104711" marT="52356" marB="52356"/>
                </a:tc>
                <a:extLst>
                  <a:ext uri="{0D108BD9-81ED-4DB2-BD59-A6C34878D82A}">
                    <a16:rowId xmlns:a16="http://schemas.microsoft.com/office/drawing/2014/main" val="1639670212"/>
                  </a:ext>
                </a:extLst>
              </a:tr>
            </a:tbl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A14F54-47BF-64CA-5D22-A213B6BD6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>
                <a:solidFill>
                  <a:schemeClr val="tx2">
                    <a:alpha val="60000"/>
                  </a:schemeClr>
                </a:solidFill>
              </a:rPr>
              <a:t>10</a:t>
            </a:fld>
            <a:endParaRPr lang="en-US" dirty="0">
              <a:solidFill>
                <a:schemeClr val="tx2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54571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27CAEDE-D92D-4745-8749-71019415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0C96CB6-3880-40E6-A4BF-F64E7D1E4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blipFill dpi="0" rotWithShape="1">
            <a:blip r:embed="rId4">
              <a:alphaModFix amt="24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6BF91B-0A4E-7216-90B1-E315EEC71A65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838201" y="559813"/>
            <a:ext cx="4876800" cy="557793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Questioning techniques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36BB656-D10E-CEEB-2A61-C4FB0E7673A4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668948" y="822219"/>
            <a:ext cx="5357147" cy="635408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2000" b="1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Socratec</a:t>
            </a:r>
            <a:r>
              <a:rPr lang="en-US"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M</a:t>
            </a: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ethod that encourages critical reflection and problem-solving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Interview: 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Encourages candidates to </a:t>
            </a:r>
            <a:r>
              <a:rPr lang="en-US" sz="20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their own reasoning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Helps reveal the candidate’s leadership style and judgement</a:t>
            </a:r>
          </a:p>
          <a:p>
            <a:pPr marL="0">
              <a:lnSpc>
                <a:spcPct val="100000"/>
              </a:lnSpc>
            </a:pPr>
            <a:r>
              <a:rPr lang="en-US" sz="20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did you decide that was the best approach for your team?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assumptions were you making at the time?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DC11D30-A4F6-B387-EE3A-8BD5454E95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>
                <a:solidFill>
                  <a:schemeClr val="tx2">
                    <a:alpha val="60000"/>
                  </a:schemeClr>
                </a:solidFill>
              </a:rPr>
              <a:t>11</a:t>
            </a:fld>
            <a:endParaRPr lang="en-US" dirty="0">
              <a:solidFill>
                <a:schemeClr val="tx2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67245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4B9546E-20BE-462C-8BE8-4EBDB46F86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2567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FE5D2E8-C366-48AC-97AE-18C67E4EF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2225674"/>
          </a:xfrm>
          <a:prstGeom prst="rect">
            <a:avLst/>
          </a:prstGeom>
          <a:blipFill dpi="0" rotWithShape="1">
            <a:blip r:embed="rId2">
              <a:alphaModFix amt="24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ACB3FD-8B27-1D89-9A2C-B580D04E3E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Face to face interview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0AA470-DF13-6C46-3761-B98FCB717F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5755" y="2362200"/>
            <a:ext cx="10446801" cy="4114800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chemeClr val="tx2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</a:p>
          <a:p>
            <a:r>
              <a:rPr lang="en-GB" sz="1800" dirty="0">
                <a:solidFill>
                  <a:schemeClr val="tx2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 trust and rapport </a:t>
            </a:r>
          </a:p>
          <a:p>
            <a:r>
              <a:rPr lang="en-GB" sz="1800" dirty="0">
                <a:solidFill>
                  <a:schemeClr val="tx2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Better reading of body language</a:t>
            </a:r>
          </a:p>
          <a:p>
            <a:r>
              <a:rPr lang="en-GB" sz="1800" dirty="0">
                <a:solidFill>
                  <a:schemeClr val="tx2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 assessment of communication and leadership</a:t>
            </a:r>
          </a:p>
          <a:p>
            <a:pPr marL="0" indent="0">
              <a:buNone/>
            </a:pPr>
            <a:r>
              <a:rPr lang="en-GB" sz="1800" b="1" dirty="0">
                <a:solidFill>
                  <a:schemeClr val="tx2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Disadvantages</a:t>
            </a:r>
          </a:p>
          <a:p>
            <a:r>
              <a:rPr lang="en-GB" sz="1800" dirty="0">
                <a:solidFill>
                  <a:schemeClr val="tx2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Time-consuming and costly</a:t>
            </a:r>
          </a:p>
          <a:p>
            <a:r>
              <a:rPr lang="en-GB" sz="1800" dirty="0">
                <a:solidFill>
                  <a:schemeClr val="tx2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flexibility for distant candidates</a:t>
            </a:r>
          </a:p>
          <a:p>
            <a:r>
              <a:rPr lang="en-GB" sz="1800" dirty="0">
                <a:solidFill>
                  <a:schemeClr val="tx2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Higher carbon footprint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2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for final interview stage to evaluate leadership presence and cultural fit.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</a:t>
            </a:r>
            <a:r>
              <a:rPr lang="en-GB" sz="1800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Indeed editorial team (2025) </a:t>
            </a:r>
            <a:endParaRPr lang="en-GB" sz="1800" dirty="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FA7477-E1BA-94B0-CDA3-514CA6BE80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>
                <a:solidFill>
                  <a:schemeClr val="tx2">
                    <a:alpha val="60000"/>
                  </a:schemeClr>
                </a:solidFill>
              </a:rPr>
              <a:t>12</a:t>
            </a:fld>
            <a:endParaRPr lang="en-US" dirty="0">
              <a:solidFill>
                <a:schemeClr val="tx2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20878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27CAEDE-D92D-4745-8749-71019415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0C96CB6-3880-40E6-A4BF-F64E7D1E42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441F2C-FE96-9D33-9F38-4C36E5F062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2819399" cy="5577934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Online interview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E2B6DB75-FBD5-029D-6D83-F3EBA17C8B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6587717"/>
              </p:ext>
            </p:extLst>
          </p:nvPr>
        </p:nvGraphicFramePr>
        <p:xfrm>
          <a:off x="4572001" y="1"/>
          <a:ext cx="7326774" cy="64818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2566FA-A659-5C8C-725D-E616EF36E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>
                <a:solidFill>
                  <a:schemeClr val="tx2">
                    <a:alpha val="60000"/>
                  </a:schemeClr>
                </a:solidFill>
              </a:rPr>
              <a:t>13</a:t>
            </a:fld>
            <a:endParaRPr lang="en-US" dirty="0">
              <a:solidFill>
                <a:schemeClr val="tx2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92110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43A9B7B3-F171-4C25-99FC-C54250F064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2D5C7C5-9C27-4A61-9F57-1857D4532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4B9546E-20BE-462C-8BE8-4EBDB46F86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22567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FE5D2E8-C366-48AC-97AE-18C67E4EF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2225674"/>
          </a:xfrm>
          <a:prstGeom prst="rect">
            <a:avLst/>
          </a:prstGeom>
          <a:blipFill dpi="0" rotWithShape="1">
            <a:blip r:embed="rId2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CCE305-4A02-8512-421B-1C7688A50A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2" y="381000"/>
            <a:ext cx="10003218" cy="1600124"/>
          </a:xfrm>
        </p:spPr>
        <p:txBody>
          <a:bodyPr>
            <a:normAutofit/>
          </a:bodyPr>
          <a:lstStyle/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graphicFrame>
        <p:nvGraphicFramePr>
          <p:cNvPr id="16" name="Rectangle 1">
            <a:extLst>
              <a:ext uri="{FF2B5EF4-FFF2-40B4-BE49-F238E27FC236}">
                <a16:creationId xmlns:a16="http://schemas.microsoft.com/office/drawing/2014/main" id="{B8F828E1-75EF-F0A9-A051-868FD27F46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8480221"/>
              </p:ext>
            </p:extLst>
          </p:nvPr>
        </p:nvGraphicFramePr>
        <p:xfrm>
          <a:off x="838200" y="2514600"/>
          <a:ext cx="10515600" cy="3662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CA2603-BA65-CEFB-A537-F974BBE066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>
                <a:solidFill>
                  <a:schemeClr val="tx2">
                    <a:alpha val="60000"/>
                  </a:schemeClr>
                </a:solidFill>
              </a:rPr>
              <a:t>14</a:t>
            </a:fld>
            <a:endParaRPr lang="en-US" dirty="0">
              <a:solidFill>
                <a:schemeClr val="tx2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8800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57724F-D9AB-64DE-65E2-3F4E902036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146" y="168275"/>
            <a:ext cx="4913670" cy="738044"/>
          </a:xfrm>
        </p:spPr>
        <p:txBody>
          <a:bodyPr anchor="t">
            <a:normAutofit fontScale="90000"/>
          </a:bodyPr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048"/>
          <a:stretch/>
        </p:blipFill>
        <p:spPr>
          <a:xfrm rot="10800000">
            <a:off x="0" y="2719662"/>
            <a:ext cx="1371600" cy="254834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B88F9D-CB2C-1DAB-320F-FA609C7B6C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6564" y="906319"/>
            <a:ext cx="7616884" cy="5783406"/>
          </a:xfrm>
        </p:spPr>
        <p:txBody>
          <a:bodyPr anchor="ctr">
            <a:no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Harvest London (2024) Fresh, reliable, sustainable ingredients for the food industry- Vertical farming for local produce. Available at 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Harvest London - Fresh, sustainable ingredients through vertical farming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 6 November 2025).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Goodman, J. (n.d.) </a:t>
            </a:r>
            <a:r>
              <a:rPr lang="en-GB" sz="1200" dirty="0">
                <a:solidFill>
                  <a:schemeClr val="tx1"/>
                </a:solidFill>
              </a:rPr>
              <a:t>Why Job Analysis Is Important in Project Management: Key Benefits &amp; Methods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 : 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https://projectwidgets.com/why-job-analysis-is-important-in-project-management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(Accessed 9 November 2025).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Indeed editorial team (2024) Project Manager Job Description: Key Responsibilities and Skills. Available at : </a:t>
            </a:r>
            <a:r>
              <a:rPr lang="en-GB" sz="1200" dirty="0">
                <a:solidFill>
                  <a:srgbClr val="D13D6E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Project Manager Job Description [Updated 2025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]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(Accessed 9 November 2025).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>
                <a:solidFill>
                  <a:schemeClr val="tx1"/>
                </a:solidFill>
              </a:rPr>
              <a:t>South Cambridgeshire District Council. (2020) </a:t>
            </a:r>
            <a:r>
              <a:rPr lang="en-GB" sz="1200" i="1" dirty="0">
                <a:solidFill>
                  <a:schemeClr val="tx1"/>
                </a:solidFill>
              </a:rPr>
              <a:t>Person Specification – Project Manager</a:t>
            </a:r>
            <a:r>
              <a:rPr lang="en-GB" sz="1200" dirty="0">
                <a:solidFill>
                  <a:schemeClr val="tx1"/>
                </a:solidFill>
              </a:rPr>
              <a:t>. Available at : </a:t>
            </a:r>
            <a:r>
              <a:rPr lang="en-GB" sz="1200" dirty="0">
                <a:hlinkClick r:id="rId7"/>
              </a:rPr>
              <a:t>Project Manager Person Specification</a:t>
            </a:r>
            <a:r>
              <a:rPr lang="en-GB" sz="1200" dirty="0">
                <a:solidFill>
                  <a:schemeClr val="tx1"/>
                </a:solidFill>
              </a:rPr>
              <a:t> (Accessed 9 November 2025).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>
                <a:solidFill>
                  <a:schemeClr val="tx1"/>
                </a:solidFill>
              </a:rPr>
              <a:t>Institute of Project Management (2024) </a:t>
            </a:r>
            <a:r>
              <a:rPr lang="en-GB" sz="1200" i="1" dirty="0">
                <a:solidFill>
                  <a:schemeClr val="tx1"/>
                </a:solidFill>
              </a:rPr>
              <a:t>How to Recruit Project Managers?. Available at : </a:t>
            </a:r>
            <a:r>
              <a:rPr lang="en-GB" sz="1200" dirty="0">
                <a:solidFill>
                  <a:srgbClr val="D13D6E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How to Recruit Project Managers? | </a:t>
            </a:r>
            <a:r>
              <a:rPr lang="en-GB" sz="1200" dirty="0">
                <a:solidFill>
                  <a:schemeClr val="tx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IPM</a:t>
            </a:r>
            <a:r>
              <a:rPr lang="en-GB" sz="1200" dirty="0">
                <a:solidFill>
                  <a:schemeClr val="tx1"/>
                </a:solidFill>
              </a:rPr>
              <a:t> (Accessed 9 November 2025)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>
                <a:solidFill>
                  <a:schemeClr val="tx1"/>
                </a:solidFill>
              </a:rPr>
              <a:t>Indeed Editorial Team (2025) </a:t>
            </a:r>
            <a:r>
              <a:rPr lang="en-GB" sz="1200" i="1" dirty="0">
                <a:solidFill>
                  <a:schemeClr val="tx1"/>
                </a:solidFill>
              </a:rPr>
              <a:t>Guide to structured interviews with tips. Available at: </a:t>
            </a:r>
            <a:r>
              <a:rPr lang="en-GB" sz="1200" dirty="0">
                <a:hlinkClick r:id="rId9"/>
              </a:rPr>
              <a:t>What Is a Structured Interview? With Definition and Examples | Indeed.com</a:t>
            </a:r>
            <a:r>
              <a:rPr lang="en-GB" sz="1200" dirty="0"/>
              <a:t> </a:t>
            </a:r>
            <a:r>
              <a:rPr lang="en-GB" sz="1200" dirty="0">
                <a:solidFill>
                  <a:schemeClr val="tx1"/>
                </a:solidFill>
              </a:rPr>
              <a:t>(Accessed 9 November 2025).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Coursera (2025) </a:t>
            </a:r>
            <a:r>
              <a:rPr lang="en-GB" sz="1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Succeed in a Panel Interview: 5 Tips to Know in 2025. 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Available at : </a:t>
            </a:r>
            <a:r>
              <a:rPr lang="en-GB" sz="1200" dirty="0">
                <a:solidFill>
                  <a:srgbClr val="D13D6E"/>
                </a:solidFill>
                <a:latin typeface="Arial" panose="020B060402020202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How to Succeed in a Panel Interview: 5 Tips to Know in 2025 | Coursera</a:t>
            </a:r>
            <a:r>
              <a:rPr lang="en-GB" sz="1200" dirty="0">
                <a:solidFill>
                  <a:srgbClr val="D13D6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 8 November 2025)</a:t>
            </a:r>
            <a:endParaRPr lang="en-GB" sz="1200" dirty="0">
              <a:solidFill>
                <a:schemeClr val="tx1"/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200" dirty="0">
                <a:solidFill>
                  <a:schemeClr val="tx1"/>
                </a:solidFill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Indeed editorial team (2025) </a:t>
            </a:r>
            <a:r>
              <a:rPr lang="en-GB" sz="1200" b="1" dirty="0">
                <a:solidFill>
                  <a:schemeClr val="tx1"/>
                </a:solidFill>
              </a:rPr>
              <a:t>How to Approach Face-to-Face Interviews (With Tips). </a:t>
            </a:r>
            <a:r>
              <a:rPr lang="en-GB" sz="1200" dirty="0">
                <a:solidFill>
                  <a:schemeClr val="tx1"/>
                </a:solidFill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Available at :  </a:t>
            </a:r>
            <a:r>
              <a:rPr lang="en-GB" sz="1200" dirty="0">
                <a:solidFill>
                  <a:srgbClr val="D13D6E"/>
                </a:solidFill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How to approach face-to-face Interviews (With helpful tips) | Indeed.com UK</a:t>
            </a:r>
            <a:r>
              <a:rPr lang="en-GB" sz="1200" dirty="0">
                <a:solidFill>
                  <a:schemeClr val="tx1"/>
                </a:solidFill>
              </a:rPr>
              <a:t> (Accessed 9 November 2025)</a:t>
            </a:r>
            <a:endParaRPr lang="en-GB" sz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Maurer, R. (2021) ‘The Pros and Cons of Virtual and In-Person Interviews’, </a:t>
            </a:r>
            <a:r>
              <a:rPr lang="en-GB" sz="1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SHRM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The Pros and Cons of Virtual and In-Person Interviews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  7 November 2025).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522A8D-C047-A850-4518-513782B255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07224" y="6226175"/>
            <a:ext cx="2743200" cy="365125"/>
          </a:xfrm>
        </p:spPr>
        <p:txBody>
          <a:bodyPr/>
          <a:lstStyle/>
          <a:p>
            <a:fld id="{73B850FF-6169-4056-8077-06FFA93A5366}" type="slidenum">
              <a:rPr lang="en-US" smtClean="0">
                <a:solidFill>
                  <a:schemeClr val="tx2">
                    <a:alpha val="60000"/>
                  </a:schemeClr>
                </a:solidFill>
              </a:rPr>
              <a:t>15</a:t>
            </a:fld>
            <a:endParaRPr lang="en-US" dirty="0">
              <a:solidFill>
                <a:schemeClr val="tx2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8392501"/>
      </p:ext>
    </p:extLst>
  </p:cSld>
  <p:clrMapOvr>
    <a:masterClrMapping/>
  </p:clrMapOvr>
</p:sld>
</file>

<file path=ppt/theme/theme1.xml><?xml version="1.0" encoding="utf-8"?>
<a:theme xmlns:a="http://schemas.openxmlformats.org/drawingml/2006/main" name="BlockprintVTI">
  <a:themeElements>
    <a:clrScheme name="Custom 69">
      <a:dk1>
        <a:sysClr val="windowText" lastClr="000000"/>
      </a:dk1>
      <a:lt1>
        <a:sysClr val="window" lastClr="FFFFFF"/>
      </a:lt1>
      <a:dk2>
        <a:srgbClr val="44131A"/>
      </a:dk2>
      <a:lt2>
        <a:srgbClr val="F2ECEA"/>
      </a:lt2>
      <a:accent1>
        <a:srgbClr val="A62C52"/>
      </a:accent1>
      <a:accent2>
        <a:srgbClr val="A7928D"/>
      </a:accent2>
      <a:accent3>
        <a:srgbClr val="307C71"/>
      </a:accent3>
      <a:accent4>
        <a:srgbClr val="41575D"/>
      </a:accent4>
      <a:accent5>
        <a:srgbClr val="8FA3A3"/>
      </a:accent5>
      <a:accent6>
        <a:srgbClr val="CA8370"/>
      </a:accent6>
      <a:hlink>
        <a:srgbClr val="D13D6E"/>
      </a:hlink>
      <a:folHlink>
        <a:srgbClr val="6C9D92"/>
      </a:folHlink>
    </a:clrScheme>
    <a:fontScheme name="Custom 56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printVTI" id="{AA8C8908-6BA4-477C-AEA4-CB6C32A1FE3B}" vid="{36392749-7C1D-4938-93BB-440CD2A1B0A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1331</Words>
  <Application>Microsoft Office PowerPoint</Application>
  <PresentationFormat>Widescreen</PresentationFormat>
  <Paragraphs>182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Arial</vt:lpstr>
      <vt:lpstr>Avenir Next LT Pro</vt:lpstr>
      <vt:lpstr>AvenirNext LT Pro Medium</vt:lpstr>
      <vt:lpstr>BlockprintVTI</vt:lpstr>
      <vt:lpstr>Recruiting the Perfect Project Manager</vt:lpstr>
      <vt:lpstr>Table of content</vt:lpstr>
      <vt:lpstr>Company introduction </vt:lpstr>
      <vt:lpstr>Job Analysis</vt:lpstr>
      <vt:lpstr>Job Description</vt:lpstr>
      <vt:lpstr>Person specification </vt:lpstr>
      <vt:lpstr>Steps recruiting a project manager </vt:lpstr>
      <vt:lpstr>Structured interview</vt:lpstr>
      <vt:lpstr>Panel interview</vt:lpstr>
      <vt:lpstr>Questioning techniques</vt:lpstr>
      <vt:lpstr>Questioning techniques</vt:lpstr>
      <vt:lpstr>Face to face interview</vt:lpstr>
      <vt:lpstr>Online interview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stefanie fregonezi</dc:creator>
  <cp:lastModifiedBy>stefanie fregonezi</cp:lastModifiedBy>
  <cp:revision>19</cp:revision>
  <dcterms:created xsi:type="dcterms:W3CDTF">2025-10-31T10:35:31Z</dcterms:created>
  <dcterms:modified xsi:type="dcterms:W3CDTF">2025-11-11T19:04:56Z</dcterms:modified>
</cp:coreProperties>
</file>