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85" r:id="rId3"/>
  </p:sldMasterIdLst>
  <p:notesMasterIdLst>
    <p:notesMasterId r:id="rId36"/>
  </p:notesMasterIdLst>
  <p:sldIdLst>
    <p:sldId id="319" r:id="rId4"/>
    <p:sldId id="330" r:id="rId5"/>
    <p:sldId id="260" r:id="rId6"/>
    <p:sldId id="341" r:id="rId7"/>
    <p:sldId id="352" r:id="rId8"/>
    <p:sldId id="353" r:id="rId9"/>
    <p:sldId id="308" r:id="rId10"/>
    <p:sldId id="311" r:id="rId11"/>
    <p:sldId id="266" r:id="rId12"/>
    <p:sldId id="296" r:id="rId13"/>
    <p:sldId id="313" r:id="rId14"/>
    <p:sldId id="332" r:id="rId15"/>
    <p:sldId id="335" r:id="rId16"/>
    <p:sldId id="318" r:id="rId17"/>
    <p:sldId id="281" r:id="rId18"/>
    <p:sldId id="342" r:id="rId19"/>
    <p:sldId id="333" r:id="rId20"/>
    <p:sldId id="334" r:id="rId21"/>
    <p:sldId id="314" r:id="rId22"/>
    <p:sldId id="315" r:id="rId23"/>
    <p:sldId id="354" r:id="rId24"/>
    <p:sldId id="355" r:id="rId25"/>
    <p:sldId id="356" r:id="rId26"/>
    <p:sldId id="336" r:id="rId27"/>
    <p:sldId id="351" r:id="rId28"/>
    <p:sldId id="347" r:id="rId29"/>
    <p:sldId id="343" r:id="rId30"/>
    <p:sldId id="345" r:id="rId31"/>
    <p:sldId id="344" r:id="rId32"/>
    <p:sldId id="348" r:id="rId33"/>
    <p:sldId id="349" r:id="rId34"/>
    <p:sldId id="35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29D050-96A0-463F-A1C6-BD248615F43F}" v="1" dt="2025-10-26T13:44:56.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87"/>
    <p:restoredTop sz="94674"/>
  </p:normalViewPr>
  <p:slideViewPr>
    <p:cSldViewPr snapToGrid="0" snapToObjects="1">
      <p:cViewPr varScale="1">
        <p:scale>
          <a:sx n="112" d="100"/>
          <a:sy n="112" d="100"/>
        </p:scale>
        <p:origin x="444" y="96"/>
      </p:cViewPr>
      <p:guideLst/>
    </p:cSldViewPr>
  </p:slideViewPr>
  <p:notesTextViewPr>
    <p:cViewPr>
      <p:scale>
        <a:sx n="1" d="1"/>
        <a:sy n="1" d="1"/>
      </p:scale>
      <p:origin x="0" y="0"/>
    </p:cViewPr>
  </p:notesTextViewPr>
  <p:sorterViewPr>
    <p:cViewPr>
      <p:scale>
        <a:sx n="50" d="100"/>
        <a:sy n="50" d="100"/>
      </p:scale>
      <p:origin x="0" y="0"/>
    </p:cViewPr>
  </p:sorterViewPr>
  <p:notesViewPr>
    <p:cSldViewPr snapToGrid="0" snapToObjects="1">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custSel modSld">
      <pc:chgData name="Ceri Phelps" userId="44e5b747-28bd-454d-8b1f-8b8d7db49187" providerId="ADAL" clId="{8792EDBA-51A9-4F41-BBDC-414909E78C45}" dt="2025-10-26T13:46:08.152" v="33" actId="20577"/>
      <pc:docMkLst>
        <pc:docMk/>
      </pc:docMkLst>
      <pc:sldChg chg="modSp mod">
        <pc:chgData name="Ceri Phelps" userId="44e5b747-28bd-454d-8b1f-8b8d7db49187" providerId="ADAL" clId="{8792EDBA-51A9-4F41-BBDC-414909E78C45}" dt="2025-10-26T13:45:02.931" v="1" actId="1076"/>
        <pc:sldMkLst>
          <pc:docMk/>
          <pc:sldMk cId="1658327930" sldId="319"/>
        </pc:sldMkLst>
        <pc:spChg chg="mod">
          <ac:chgData name="Ceri Phelps" userId="44e5b747-28bd-454d-8b1f-8b8d7db49187" providerId="ADAL" clId="{8792EDBA-51A9-4F41-BBDC-414909E78C45}" dt="2025-10-26T13:45:02.931" v="1" actId="1076"/>
          <ac:spMkLst>
            <pc:docMk/>
            <pc:sldMk cId="1658327930" sldId="319"/>
            <ac:spMk id="2" creationId="{00000000-0000-0000-0000-000000000000}"/>
          </ac:spMkLst>
        </pc:spChg>
      </pc:sldChg>
      <pc:sldChg chg="addSp delSp modSp mod setBg">
        <pc:chgData name="Ceri Phelps" userId="44e5b747-28bd-454d-8b1f-8b8d7db49187" providerId="ADAL" clId="{8792EDBA-51A9-4F41-BBDC-414909E78C45}" dt="2025-10-26T13:45:44.687" v="29" actId="26606"/>
        <pc:sldMkLst>
          <pc:docMk/>
          <pc:sldMk cId="2036544336" sldId="330"/>
        </pc:sldMkLst>
        <pc:spChg chg="add del mod">
          <ac:chgData name="Ceri Phelps" userId="44e5b747-28bd-454d-8b1f-8b8d7db49187" providerId="ADAL" clId="{8792EDBA-51A9-4F41-BBDC-414909E78C45}" dt="2025-10-26T13:45:16.499" v="3" actId="478"/>
          <ac:spMkLst>
            <pc:docMk/>
            <pc:sldMk cId="2036544336" sldId="330"/>
            <ac:spMk id="3" creationId="{E54D9E99-D7EB-1945-A66E-571FE710548B}"/>
          </ac:spMkLst>
        </pc:spChg>
        <pc:spChg chg="mod">
          <ac:chgData name="Ceri Phelps" userId="44e5b747-28bd-454d-8b1f-8b8d7db49187" providerId="ADAL" clId="{8792EDBA-51A9-4F41-BBDC-414909E78C45}" dt="2025-10-26T13:45:44.687" v="29" actId="26606"/>
          <ac:spMkLst>
            <pc:docMk/>
            <pc:sldMk cId="2036544336" sldId="330"/>
            <ac:spMk id="4" creationId="{992BA63B-0029-37BD-516B-75FC206A828E}"/>
          </ac:spMkLst>
        </pc:spChg>
        <pc:spChg chg="del">
          <ac:chgData name="Ceri Phelps" userId="44e5b747-28bd-454d-8b1f-8b8d7db49187" providerId="ADAL" clId="{8792EDBA-51A9-4F41-BBDC-414909E78C45}" dt="2025-10-26T13:45:14.521" v="2" actId="478"/>
          <ac:spMkLst>
            <pc:docMk/>
            <pc:sldMk cId="2036544336" sldId="330"/>
            <ac:spMk id="6" creationId="{29A0D928-EB51-5866-0799-F259C69BA170}"/>
          </ac:spMkLst>
        </pc:spChg>
        <pc:spChg chg="del mod">
          <ac:chgData name="Ceri Phelps" userId="44e5b747-28bd-454d-8b1f-8b8d7db49187" providerId="ADAL" clId="{8792EDBA-51A9-4F41-BBDC-414909E78C45}" dt="2025-10-26T13:45:44.687" v="29" actId="26606"/>
          <ac:spMkLst>
            <pc:docMk/>
            <pc:sldMk cId="2036544336" sldId="330"/>
            <ac:spMk id="7" creationId="{47A04F87-1177-44A7-7084-940C8F8C539A}"/>
          </ac:spMkLst>
        </pc:spChg>
        <pc:graphicFrameChg chg="add">
          <ac:chgData name="Ceri Phelps" userId="44e5b747-28bd-454d-8b1f-8b8d7db49187" providerId="ADAL" clId="{8792EDBA-51A9-4F41-BBDC-414909E78C45}" dt="2025-10-26T13:45:44.687" v="29" actId="26606"/>
          <ac:graphicFrameMkLst>
            <pc:docMk/>
            <pc:sldMk cId="2036544336" sldId="330"/>
            <ac:graphicFrameMk id="9" creationId="{62D13621-A58F-83FA-C5C5-2DB1510AECAA}"/>
          </ac:graphicFrameMkLst>
        </pc:graphicFrameChg>
        <pc:picChg chg="add">
          <ac:chgData name="Ceri Phelps" userId="44e5b747-28bd-454d-8b1f-8b8d7db49187" providerId="ADAL" clId="{8792EDBA-51A9-4F41-BBDC-414909E78C45}" dt="2025-10-26T13:45:44.687" v="29" actId="26606"/>
          <ac:picMkLst>
            <pc:docMk/>
            <pc:sldMk cId="2036544336" sldId="330"/>
            <ac:picMk id="13" creationId="{ACA3A120-0D38-4457-B6F7-901F4C541C64}"/>
          </ac:picMkLst>
        </pc:picChg>
        <pc:cxnChg chg="add">
          <ac:chgData name="Ceri Phelps" userId="44e5b747-28bd-454d-8b1f-8b8d7db49187" providerId="ADAL" clId="{8792EDBA-51A9-4F41-BBDC-414909E78C45}" dt="2025-10-26T13:45:44.687" v="29" actId="26606"/>
          <ac:cxnSpMkLst>
            <pc:docMk/>
            <pc:sldMk cId="2036544336" sldId="330"/>
            <ac:cxnSpMk id="15" creationId="{CE79DCFD-34F3-40E5-8915-C486655DBB0C}"/>
          </ac:cxnSpMkLst>
        </pc:cxnChg>
      </pc:sldChg>
      <pc:sldChg chg="modSp mod">
        <pc:chgData name="Ceri Phelps" userId="44e5b747-28bd-454d-8b1f-8b8d7db49187" providerId="ADAL" clId="{8792EDBA-51A9-4F41-BBDC-414909E78C45}" dt="2025-10-26T13:46:08.152" v="33" actId="20577"/>
        <pc:sldMkLst>
          <pc:docMk/>
          <pc:sldMk cId="1265541285" sldId="350"/>
        </pc:sldMkLst>
        <pc:spChg chg="mod">
          <ac:chgData name="Ceri Phelps" userId="44e5b747-28bd-454d-8b1f-8b8d7db49187" providerId="ADAL" clId="{8792EDBA-51A9-4F41-BBDC-414909E78C45}" dt="2025-10-26T13:46:08.152" v="33" actId="20577"/>
          <ac:spMkLst>
            <pc:docMk/>
            <pc:sldMk cId="1265541285" sldId="350"/>
            <ac:spMk id="2" creationId="{A83A7DEA-2CBF-D2F8-840E-C97870B8A0A9}"/>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8B767B-E1D3-4C13-A1E2-DE97319EE36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3ED114D-ACEA-4632-BBD5-F318A4A6208F}">
      <dgm:prSet/>
      <dgm:spPr/>
      <dgm:t>
        <a:bodyPr/>
        <a:lstStyle/>
        <a:p>
          <a:r>
            <a:rPr lang="en-GB" b="0" i="0"/>
            <a:t>HSE defines stress as ‘the adverse reaction people have to excessive pressures or other types of demand placed on them’.</a:t>
          </a:r>
          <a:endParaRPr lang="en-US"/>
        </a:p>
      </dgm:t>
    </dgm:pt>
    <dgm:pt modelId="{4DAD6B4A-B6CB-42C5-8818-A69E96A3376F}" type="parTrans" cxnId="{22889AE3-5C4C-4621-B977-798438DE1366}">
      <dgm:prSet/>
      <dgm:spPr/>
      <dgm:t>
        <a:bodyPr/>
        <a:lstStyle/>
        <a:p>
          <a:endParaRPr lang="en-US"/>
        </a:p>
      </dgm:t>
    </dgm:pt>
    <dgm:pt modelId="{E50B39D8-63F4-4CD3-8536-5EA522EDACFD}" type="sibTrans" cxnId="{22889AE3-5C4C-4621-B977-798438DE1366}">
      <dgm:prSet/>
      <dgm:spPr/>
      <dgm:t>
        <a:bodyPr/>
        <a:lstStyle/>
        <a:p>
          <a:endParaRPr lang="en-US"/>
        </a:p>
      </dgm:t>
    </dgm:pt>
    <dgm:pt modelId="{5C04DB9E-C0A6-4D32-AFB0-991A42B18A71}">
      <dgm:prSet/>
      <dgm:spPr/>
      <dgm:t>
        <a:bodyPr/>
        <a:lstStyle/>
        <a:p>
          <a:r>
            <a:rPr lang="en-GB"/>
            <a:t>Employers have a legal duty to protect workers from stress at work by doing a risk assessment and acting on it.</a:t>
          </a:r>
          <a:endParaRPr lang="en-US"/>
        </a:p>
      </dgm:t>
    </dgm:pt>
    <dgm:pt modelId="{121BD31F-C8CE-4E5A-83C3-50A5E8FE63E5}" type="parTrans" cxnId="{9F47A934-B1A9-474D-B535-BA189A8182CE}">
      <dgm:prSet/>
      <dgm:spPr/>
      <dgm:t>
        <a:bodyPr/>
        <a:lstStyle/>
        <a:p>
          <a:endParaRPr lang="en-US"/>
        </a:p>
      </dgm:t>
    </dgm:pt>
    <dgm:pt modelId="{8DE60723-B14B-47D5-A63F-69FE978ADABC}" type="sibTrans" cxnId="{9F47A934-B1A9-474D-B535-BA189A8182CE}">
      <dgm:prSet/>
      <dgm:spPr/>
      <dgm:t>
        <a:bodyPr/>
        <a:lstStyle/>
        <a:p>
          <a:endParaRPr lang="en-US"/>
        </a:p>
      </dgm:t>
    </dgm:pt>
    <dgm:pt modelId="{D91425F9-998F-4514-A479-19F58BD43273}" type="pres">
      <dgm:prSet presAssocID="{E58B767B-E1D3-4C13-A1E2-DE97319EE363}" presName="hierChild1" presStyleCnt="0">
        <dgm:presLayoutVars>
          <dgm:chPref val="1"/>
          <dgm:dir/>
          <dgm:animOne val="branch"/>
          <dgm:animLvl val="lvl"/>
          <dgm:resizeHandles/>
        </dgm:presLayoutVars>
      </dgm:prSet>
      <dgm:spPr/>
    </dgm:pt>
    <dgm:pt modelId="{D7F0B188-200E-44A3-94FF-681569A47EA1}" type="pres">
      <dgm:prSet presAssocID="{B3ED114D-ACEA-4632-BBD5-F318A4A6208F}" presName="hierRoot1" presStyleCnt="0"/>
      <dgm:spPr/>
    </dgm:pt>
    <dgm:pt modelId="{881E32B0-1DE0-4749-971A-E05014022C4B}" type="pres">
      <dgm:prSet presAssocID="{B3ED114D-ACEA-4632-BBD5-F318A4A6208F}" presName="composite" presStyleCnt="0"/>
      <dgm:spPr/>
    </dgm:pt>
    <dgm:pt modelId="{BD5E6371-3C3E-4808-BAD4-87B4BCC6D7C2}" type="pres">
      <dgm:prSet presAssocID="{B3ED114D-ACEA-4632-BBD5-F318A4A6208F}" presName="background" presStyleLbl="node0" presStyleIdx="0" presStyleCnt="2"/>
      <dgm:spPr/>
    </dgm:pt>
    <dgm:pt modelId="{DF52F85B-C54B-4C38-A196-A88C77ABF1CF}" type="pres">
      <dgm:prSet presAssocID="{B3ED114D-ACEA-4632-BBD5-F318A4A6208F}" presName="text" presStyleLbl="fgAcc0" presStyleIdx="0" presStyleCnt="2">
        <dgm:presLayoutVars>
          <dgm:chPref val="3"/>
        </dgm:presLayoutVars>
      </dgm:prSet>
      <dgm:spPr/>
    </dgm:pt>
    <dgm:pt modelId="{5AB4C888-C5DF-4359-BE84-E4FE4189891D}" type="pres">
      <dgm:prSet presAssocID="{B3ED114D-ACEA-4632-BBD5-F318A4A6208F}" presName="hierChild2" presStyleCnt="0"/>
      <dgm:spPr/>
    </dgm:pt>
    <dgm:pt modelId="{31D5F314-80D0-4EBB-9C02-1676B77A7166}" type="pres">
      <dgm:prSet presAssocID="{5C04DB9E-C0A6-4D32-AFB0-991A42B18A71}" presName="hierRoot1" presStyleCnt="0"/>
      <dgm:spPr/>
    </dgm:pt>
    <dgm:pt modelId="{F86202CE-B6A9-4594-9EDB-13E609BA9FD5}" type="pres">
      <dgm:prSet presAssocID="{5C04DB9E-C0A6-4D32-AFB0-991A42B18A71}" presName="composite" presStyleCnt="0"/>
      <dgm:spPr/>
    </dgm:pt>
    <dgm:pt modelId="{6E08C67F-C9A2-479D-B08E-9DFE2A20FA53}" type="pres">
      <dgm:prSet presAssocID="{5C04DB9E-C0A6-4D32-AFB0-991A42B18A71}" presName="background" presStyleLbl="node0" presStyleIdx="1" presStyleCnt="2"/>
      <dgm:spPr/>
    </dgm:pt>
    <dgm:pt modelId="{3059BF9B-9415-4304-AC7B-021843175BB6}" type="pres">
      <dgm:prSet presAssocID="{5C04DB9E-C0A6-4D32-AFB0-991A42B18A71}" presName="text" presStyleLbl="fgAcc0" presStyleIdx="1" presStyleCnt="2">
        <dgm:presLayoutVars>
          <dgm:chPref val="3"/>
        </dgm:presLayoutVars>
      </dgm:prSet>
      <dgm:spPr/>
    </dgm:pt>
    <dgm:pt modelId="{A93D5A11-FE46-47A7-85B7-753E08EDF07D}" type="pres">
      <dgm:prSet presAssocID="{5C04DB9E-C0A6-4D32-AFB0-991A42B18A71}" presName="hierChild2" presStyleCnt="0"/>
      <dgm:spPr/>
    </dgm:pt>
  </dgm:ptLst>
  <dgm:cxnLst>
    <dgm:cxn modelId="{9F1D8631-5654-4FC5-81FF-1C1E1EB2DE64}" type="presOf" srcId="{E58B767B-E1D3-4C13-A1E2-DE97319EE363}" destId="{D91425F9-998F-4514-A479-19F58BD43273}" srcOrd="0" destOrd="0" presId="urn:microsoft.com/office/officeart/2005/8/layout/hierarchy1"/>
    <dgm:cxn modelId="{9F47A934-B1A9-474D-B535-BA189A8182CE}" srcId="{E58B767B-E1D3-4C13-A1E2-DE97319EE363}" destId="{5C04DB9E-C0A6-4D32-AFB0-991A42B18A71}" srcOrd="1" destOrd="0" parTransId="{121BD31F-C8CE-4E5A-83C3-50A5E8FE63E5}" sibTransId="{8DE60723-B14B-47D5-A63F-69FE978ADABC}"/>
    <dgm:cxn modelId="{F8DF175A-0082-4739-BD64-6C5EADE0D0D9}" type="presOf" srcId="{B3ED114D-ACEA-4632-BBD5-F318A4A6208F}" destId="{DF52F85B-C54B-4C38-A196-A88C77ABF1CF}" srcOrd="0" destOrd="0" presId="urn:microsoft.com/office/officeart/2005/8/layout/hierarchy1"/>
    <dgm:cxn modelId="{22889AE3-5C4C-4621-B977-798438DE1366}" srcId="{E58B767B-E1D3-4C13-A1E2-DE97319EE363}" destId="{B3ED114D-ACEA-4632-BBD5-F318A4A6208F}" srcOrd="0" destOrd="0" parTransId="{4DAD6B4A-B6CB-42C5-8818-A69E96A3376F}" sibTransId="{E50B39D8-63F4-4CD3-8536-5EA522EDACFD}"/>
    <dgm:cxn modelId="{AF4525F4-0A42-4FB0-81E7-1FA8931A060F}" type="presOf" srcId="{5C04DB9E-C0A6-4D32-AFB0-991A42B18A71}" destId="{3059BF9B-9415-4304-AC7B-021843175BB6}" srcOrd="0" destOrd="0" presId="urn:microsoft.com/office/officeart/2005/8/layout/hierarchy1"/>
    <dgm:cxn modelId="{64687301-EF7C-4478-A4CB-852475DFECD2}" type="presParOf" srcId="{D91425F9-998F-4514-A479-19F58BD43273}" destId="{D7F0B188-200E-44A3-94FF-681569A47EA1}" srcOrd="0" destOrd="0" presId="urn:microsoft.com/office/officeart/2005/8/layout/hierarchy1"/>
    <dgm:cxn modelId="{D782B33E-F422-4AD4-86B8-3A9C106FBABE}" type="presParOf" srcId="{D7F0B188-200E-44A3-94FF-681569A47EA1}" destId="{881E32B0-1DE0-4749-971A-E05014022C4B}" srcOrd="0" destOrd="0" presId="urn:microsoft.com/office/officeart/2005/8/layout/hierarchy1"/>
    <dgm:cxn modelId="{0EFB0D87-E5D7-41A3-A100-600B4B213773}" type="presParOf" srcId="{881E32B0-1DE0-4749-971A-E05014022C4B}" destId="{BD5E6371-3C3E-4808-BAD4-87B4BCC6D7C2}" srcOrd="0" destOrd="0" presId="urn:microsoft.com/office/officeart/2005/8/layout/hierarchy1"/>
    <dgm:cxn modelId="{38D2BA9B-06A4-47C3-AFAC-3A93BEEEF46A}" type="presParOf" srcId="{881E32B0-1DE0-4749-971A-E05014022C4B}" destId="{DF52F85B-C54B-4C38-A196-A88C77ABF1CF}" srcOrd="1" destOrd="0" presId="urn:microsoft.com/office/officeart/2005/8/layout/hierarchy1"/>
    <dgm:cxn modelId="{D2B789CE-6D2F-4698-B281-30493D0346CA}" type="presParOf" srcId="{D7F0B188-200E-44A3-94FF-681569A47EA1}" destId="{5AB4C888-C5DF-4359-BE84-E4FE4189891D}" srcOrd="1" destOrd="0" presId="urn:microsoft.com/office/officeart/2005/8/layout/hierarchy1"/>
    <dgm:cxn modelId="{BF23B5F8-C57B-4EE7-8D85-0512D4654C08}" type="presParOf" srcId="{D91425F9-998F-4514-A479-19F58BD43273}" destId="{31D5F314-80D0-4EBB-9C02-1676B77A7166}" srcOrd="1" destOrd="0" presId="urn:microsoft.com/office/officeart/2005/8/layout/hierarchy1"/>
    <dgm:cxn modelId="{6AD98B04-C3CB-4904-B516-63DFAEEA50BE}" type="presParOf" srcId="{31D5F314-80D0-4EBB-9C02-1676B77A7166}" destId="{F86202CE-B6A9-4594-9EDB-13E609BA9FD5}" srcOrd="0" destOrd="0" presId="urn:microsoft.com/office/officeart/2005/8/layout/hierarchy1"/>
    <dgm:cxn modelId="{83FBDA4D-1259-4A73-898F-B6612A534769}" type="presParOf" srcId="{F86202CE-B6A9-4594-9EDB-13E609BA9FD5}" destId="{6E08C67F-C9A2-479D-B08E-9DFE2A20FA53}" srcOrd="0" destOrd="0" presId="urn:microsoft.com/office/officeart/2005/8/layout/hierarchy1"/>
    <dgm:cxn modelId="{59EA0317-C12B-4E7A-AD09-87AA4ACB811B}" type="presParOf" srcId="{F86202CE-B6A9-4594-9EDB-13E609BA9FD5}" destId="{3059BF9B-9415-4304-AC7B-021843175BB6}" srcOrd="1" destOrd="0" presId="urn:microsoft.com/office/officeart/2005/8/layout/hierarchy1"/>
    <dgm:cxn modelId="{691516E4-476E-4F38-9F3B-1A733AF353FD}" type="presParOf" srcId="{31D5F314-80D0-4EBB-9C02-1676B77A7166}" destId="{A93D5A11-FE46-47A7-85B7-753E08EDF07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9C4D8-71C0-4CAF-98C5-8FC8196ED1D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94B6BB-F79F-46FD-9522-27D1C40BB6C4}">
      <dgm:prSet/>
      <dgm:spPr/>
      <dgm:t>
        <a:bodyPr/>
        <a:lstStyle/>
        <a:p>
          <a:r>
            <a:rPr lang="en-GB" dirty="0"/>
            <a:t>arguments</a:t>
          </a:r>
          <a:endParaRPr lang="en-US" dirty="0"/>
        </a:p>
      </dgm:t>
    </dgm:pt>
    <dgm:pt modelId="{9B64A432-73E9-4F6F-805A-232A40D27FE4}" type="parTrans" cxnId="{394EBBAB-2405-4DBC-9C5E-3322B0904E9F}">
      <dgm:prSet/>
      <dgm:spPr/>
      <dgm:t>
        <a:bodyPr/>
        <a:lstStyle/>
        <a:p>
          <a:endParaRPr lang="en-US"/>
        </a:p>
      </dgm:t>
    </dgm:pt>
    <dgm:pt modelId="{013F1F6F-CA58-47A5-800B-EA4BBA40EED1}" type="sibTrans" cxnId="{394EBBAB-2405-4DBC-9C5E-3322B0904E9F}">
      <dgm:prSet/>
      <dgm:spPr/>
      <dgm:t>
        <a:bodyPr/>
        <a:lstStyle/>
        <a:p>
          <a:endParaRPr lang="en-US"/>
        </a:p>
      </dgm:t>
    </dgm:pt>
    <dgm:pt modelId="{20200F45-1637-4987-B826-A60917D0201A}">
      <dgm:prSet/>
      <dgm:spPr/>
      <dgm:t>
        <a:bodyPr/>
        <a:lstStyle/>
        <a:p>
          <a:r>
            <a:rPr lang="en-GB"/>
            <a:t>higher staff turnover</a:t>
          </a:r>
          <a:endParaRPr lang="en-US"/>
        </a:p>
      </dgm:t>
    </dgm:pt>
    <dgm:pt modelId="{89697CBC-E7BC-4A3D-8A7F-7634D00F57AC}" type="parTrans" cxnId="{4E341349-F2D6-4202-8164-7FA27D09346F}">
      <dgm:prSet/>
      <dgm:spPr/>
      <dgm:t>
        <a:bodyPr/>
        <a:lstStyle/>
        <a:p>
          <a:endParaRPr lang="en-US"/>
        </a:p>
      </dgm:t>
    </dgm:pt>
    <dgm:pt modelId="{ACF8AC58-50CF-42DA-80B1-D87E02D52495}" type="sibTrans" cxnId="{4E341349-F2D6-4202-8164-7FA27D09346F}">
      <dgm:prSet/>
      <dgm:spPr/>
      <dgm:t>
        <a:bodyPr/>
        <a:lstStyle/>
        <a:p>
          <a:endParaRPr lang="en-US"/>
        </a:p>
      </dgm:t>
    </dgm:pt>
    <dgm:pt modelId="{DD62688C-390B-476D-B478-B94F0741116E}">
      <dgm:prSet/>
      <dgm:spPr/>
      <dgm:t>
        <a:bodyPr/>
        <a:lstStyle/>
        <a:p>
          <a:r>
            <a:rPr lang="en-GB"/>
            <a:t>more reports of stress</a:t>
          </a:r>
          <a:endParaRPr lang="en-US"/>
        </a:p>
      </dgm:t>
    </dgm:pt>
    <dgm:pt modelId="{6F4A8BC3-A9C7-4A6E-80AD-8BC2071E756D}" type="parTrans" cxnId="{1DCB65A6-B0DD-49F7-94A4-16EC4BDA59B2}">
      <dgm:prSet/>
      <dgm:spPr/>
      <dgm:t>
        <a:bodyPr/>
        <a:lstStyle/>
        <a:p>
          <a:endParaRPr lang="en-US"/>
        </a:p>
      </dgm:t>
    </dgm:pt>
    <dgm:pt modelId="{60D07485-5704-40A9-BBFB-DA015F018F20}" type="sibTrans" cxnId="{1DCB65A6-B0DD-49F7-94A4-16EC4BDA59B2}">
      <dgm:prSet/>
      <dgm:spPr/>
      <dgm:t>
        <a:bodyPr/>
        <a:lstStyle/>
        <a:p>
          <a:endParaRPr lang="en-US"/>
        </a:p>
      </dgm:t>
    </dgm:pt>
    <dgm:pt modelId="{97B449AF-DCFC-4CCB-94DA-DFC863DD53AF}">
      <dgm:prSet/>
      <dgm:spPr/>
      <dgm:t>
        <a:bodyPr/>
        <a:lstStyle/>
        <a:p>
          <a:r>
            <a:rPr lang="en-GB"/>
            <a:t>more sickness absence</a:t>
          </a:r>
          <a:endParaRPr lang="en-US"/>
        </a:p>
      </dgm:t>
    </dgm:pt>
    <dgm:pt modelId="{FFFD1219-4FB6-43D0-B583-150207E65AF5}" type="parTrans" cxnId="{9D0AF2BE-7346-444C-B51E-CBFB3456268D}">
      <dgm:prSet/>
      <dgm:spPr/>
      <dgm:t>
        <a:bodyPr/>
        <a:lstStyle/>
        <a:p>
          <a:endParaRPr lang="en-US"/>
        </a:p>
      </dgm:t>
    </dgm:pt>
    <dgm:pt modelId="{524F0FE2-53FC-4AB5-8B5A-776AF0DFAD84}" type="sibTrans" cxnId="{9D0AF2BE-7346-444C-B51E-CBFB3456268D}">
      <dgm:prSet/>
      <dgm:spPr/>
      <dgm:t>
        <a:bodyPr/>
        <a:lstStyle/>
        <a:p>
          <a:endParaRPr lang="en-US"/>
        </a:p>
      </dgm:t>
    </dgm:pt>
    <dgm:pt modelId="{09AC0172-41FD-4556-9DAF-C521E5952C78}">
      <dgm:prSet/>
      <dgm:spPr/>
      <dgm:t>
        <a:bodyPr/>
        <a:lstStyle/>
        <a:p>
          <a:r>
            <a:rPr lang="en-GB"/>
            <a:t>decreased performance</a:t>
          </a:r>
          <a:endParaRPr lang="en-US"/>
        </a:p>
      </dgm:t>
    </dgm:pt>
    <dgm:pt modelId="{C8B9C25C-E124-414A-BD08-47123B55ECE1}" type="parTrans" cxnId="{8C63E7E1-04FB-4CAF-9B42-AB76C7D679BB}">
      <dgm:prSet/>
      <dgm:spPr/>
      <dgm:t>
        <a:bodyPr/>
        <a:lstStyle/>
        <a:p>
          <a:endParaRPr lang="en-US"/>
        </a:p>
      </dgm:t>
    </dgm:pt>
    <dgm:pt modelId="{CE5C6E70-5009-483C-8FFE-13640DFA5BFA}" type="sibTrans" cxnId="{8C63E7E1-04FB-4CAF-9B42-AB76C7D679BB}">
      <dgm:prSet/>
      <dgm:spPr/>
      <dgm:t>
        <a:bodyPr/>
        <a:lstStyle/>
        <a:p>
          <a:endParaRPr lang="en-US"/>
        </a:p>
      </dgm:t>
    </dgm:pt>
    <dgm:pt modelId="{CC85C67B-8E11-4117-AB28-F8E6C4627CC1}">
      <dgm:prSet/>
      <dgm:spPr/>
      <dgm:t>
        <a:bodyPr/>
        <a:lstStyle/>
        <a:p>
          <a:r>
            <a:rPr lang="en-GB"/>
            <a:t>more complaints and grievances</a:t>
          </a:r>
          <a:endParaRPr lang="en-US"/>
        </a:p>
      </dgm:t>
    </dgm:pt>
    <dgm:pt modelId="{79F9A152-BD96-41B8-BE70-C0A11816DFA9}" type="parTrans" cxnId="{BA7C3CE9-E099-477F-8246-5F39B29501DA}">
      <dgm:prSet/>
      <dgm:spPr/>
      <dgm:t>
        <a:bodyPr/>
        <a:lstStyle/>
        <a:p>
          <a:endParaRPr lang="en-US"/>
        </a:p>
      </dgm:t>
    </dgm:pt>
    <dgm:pt modelId="{9013D3F6-D1C1-4D54-A280-E07A2C05E5D3}" type="sibTrans" cxnId="{BA7C3CE9-E099-477F-8246-5F39B29501DA}">
      <dgm:prSet/>
      <dgm:spPr/>
      <dgm:t>
        <a:bodyPr/>
        <a:lstStyle/>
        <a:p>
          <a:endParaRPr lang="en-US"/>
        </a:p>
      </dgm:t>
    </dgm:pt>
    <dgm:pt modelId="{8CD6C216-AEE1-494A-8D8C-62D5081C3C57}" type="pres">
      <dgm:prSet presAssocID="{7619C4D8-71C0-4CAF-98C5-8FC8196ED1D9}" presName="linear" presStyleCnt="0">
        <dgm:presLayoutVars>
          <dgm:animLvl val="lvl"/>
          <dgm:resizeHandles val="exact"/>
        </dgm:presLayoutVars>
      </dgm:prSet>
      <dgm:spPr/>
    </dgm:pt>
    <dgm:pt modelId="{6C77FA8A-0612-4BBF-BEE5-89000A35ED8E}" type="pres">
      <dgm:prSet presAssocID="{7094B6BB-F79F-46FD-9522-27D1C40BB6C4}" presName="parentText" presStyleLbl="node1" presStyleIdx="0" presStyleCnt="6">
        <dgm:presLayoutVars>
          <dgm:chMax val="0"/>
          <dgm:bulletEnabled val="1"/>
        </dgm:presLayoutVars>
      </dgm:prSet>
      <dgm:spPr/>
    </dgm:pt>
    <dgm:pt modelId="{E27BEEEA-5CFB-4ADE-A9CF-4F98E9DFAC1D}" type="pres">
      <dgm:prSet presAssocID="{013F1F6F-CA58-47A5-800B-EA4BBA40EED1}" presName="spacer" presStyleCnt="0"/>
      <dgm:spPr/>
    </dgm:pt>
    <dgm:pt modelId="{2263B284-F5CF-4EC3-B51C-C1B3D5F8CA84}" type="pres">
      <dgm:prSet presAssocID="{20200F45-1637-4987-B826-A60917D0201A}" presName="parentText" presStyleLbl="node1" presStyleIdx="1" presStyleCnt="6">
        <dgm:presLayoutVars>
          <dgm:chMax val="0"/>
          <dgm:bulletEnabled val="1"/>
        </dgm:presLayoutVars>
      </dgm:prSet>
      <dgm:spPr/>
    </dgm:pt>
    <dgm:pt modelId="{12AC613F-74EE-447B-B696-97C572871197}" type="pres">
      <dgm:prSet presAssocID="{ACF8AC58-50CF-42DA-80B1-D87E02D52495}" presName="spacer" presStyleCnt="0"/>
      <dgm:spPr/>
    </dgm:pt>
    <dgm:pt modelId="{585F2977-6A0F-4B04-832B-13621B56C55F}" type="pres">
      <dgm:prSet presAssocID="{DD62688C-390B-476D-B478-B94F0741116E}" presName="parentText" presStyleLbl="node1" presStyleIdx="2" presStyleCnt="6">
        <dgm:presLayoutVars>
          <dgm:chMax val="0"/>
          <dgm:bulletEnabled val="1"/>
        </dgm:presLayoutVars>
      </dgm:prSet>
      <dgm:spPr/>
    </dgm:pt>
    <dgm:pt modelId="{9D41605F-222B-42D1-9962-A50B506E138C}" type="pres">
      <dgm:prSet presAssocID="{60D07485-5704-40A9-BBFB-DA015F018F20}" presName="spacer" presStyleCnt="0"/>
      <dgm:spPr/>
    </dgm:pt>
    <dgm:pt modelId="{DDF44308-690B-48C6-87C1-E1B84A1CAFDF}" type="pres">
      <dgm:prSet presAssocID="{97B449AF-DCFC-4CCB-94DA-DFC863DD53AF}" presName="parentText" presStyleLbl="node1" presStyleIdx="3" presStyleCnt="6">
        <dgm:presLayoutVars>
          <dgm:chMax val="0"/>
          <dgm:bulletEnabled val="1"/>
        </dgm:presLayoutVars>
      </dgm:prSet>
      <dgm:spPr/>
    </dgm:pt>
    <dgm:pt modelId="{C94DD772-A67B-493D-9B7F-A37F74DABD4B}" type="pres">
      <dgm:prSet presAssocID="{524F0FE2-53FC-4AB5-8B5A-776AF0DFAD84}" presName="spacer" presStyleCnt="0"/>
      <dgm:spPr/>
    </dgm:pt>
    <dgm:pt modelId="{4C688623-AD78-4385-96B2-D028004A273C}" type="pres">
      <dgm:prSet presAssocID="{09AC0172-41FD-4556-9DAF-C521E5952C78}" presName="parentText" presStyleLbl="node1" presStyleIdx="4" presStyleCnt="6">
        <dgm:presLayoutVars>
          <dgm:chMax val="0"/>
          <dgm:bulletEnabled val="1"/>
        </dgm:presLayoutVars>
      </dgm:prSet>
      <dgm:spPr/>
    </dgm:pt>
    <dgm:pt modelId="{8A392E87-79DE-4553-90B5-F8D2DF70F229}" type="pres">
      <dgm:prSet presAssocID="{CE5C6E70-5009-483C-8FFE-13640DFA5BFA}" presName="spacer" presStyleCnt="0"/>
      <dgm:spPr/>
    </dgm:pt>
    <dgm:pt modelId="{8BE63B92-2539-4E32-8645-D4DBCB4ED0E6}" type="pres">
      <dgm:prSet presAssocID="{CC85C67B-8E11-4117-AB28-F8E6C4627CC1}" presName="parentText" presStyleLbl="node1" presStyleIdx="5" presStyleCnt="6">
        <dgm:presLayoutVars>
          <dgm:chMax val="0"/>
          <dgm:bulletEnabled val="1"/>
        </dgm:presLayoutVars>
      </dgm:prSet>
      <dgm:spPr/>
    </dgm:pt>
  </dgm:ptLst>
  <dgm:cxnLst>
    <dgm:cxn modelId="{5D047F13-6B4F-4C7D-A3E1-3C98310B6D5E}" type="presOf" srcId="{DD62688C-390B-476D-B478-B94F0741116E}" destId="{585F2977-6A0F-4B04-832B-13621B56C55F}" srcOrd="0" destOrd="0" presId="urn:microsoft.com/office/officeart/2005/8/layout/vList2"/>
    <dgm:cxn modelId="{470B2F1A-4345-4C1F-89C2-2A7420D07730}" type="presOf" srcId="{97B449AF-DCFC-4CCB-94DA-DFC863DD53AF}" destId="{DDF44308-690B-48C6-87C1-E1B84A1CAFDF}" srcOrd="0" destOrd="0" presId="urn:microsoft.com/office/officeart/2005/8/layout/vList2"/>
    <dgm:cxn modelId="{4E341349-F2D6-4202-8164-7FA27D09346F}" srcId="{7619C4D8-71C0-4CAF-98C5-8FC8196ED1D9}" destId="{20200F45-1637-4987-B826-A60917D0201A}" srcOrd="1" destOrd="0" parTransId="{89697CBC-E7BC-4A3D-8A7F-7634D00F57AC}" sibTransId="{ACF8AC58-50CF-42DA-80B1-D87E02D52495}"/>
    <dgm:cxn modelId="{09587EA4-B364-49A5-B604-BA3EFAB741AF}" type="presOf" srcId="{7094B6BB-F79F-46FD-9522-27D1C40BB6C4}" destId="{6C77FA8A-0612-4BBF-BEE5-89000A35ED8E}" srcOrd="0" destOrd="0" presId="urn:microsoft.com/office/officeart/2005/8/layout/vList2"/>
    <dgm:cxn modelId="{1DCB65A6-B0DD-49F7-94A4-16EC4BDA59B2}" srcId="{7619C4D8-71C0-4CAF-98C5-8FC8196ED1D9}" destId="{DD62688C-390B-476D-B478-B94F0741116E}" srcOrd="2" destOrd="0" parTransId="{6F4A8BC3-A9C7-4A6E-80AD-8BC2071E756D}" sibTransId="{60D07485-5704-40A9-BBFB-DA015F018F20}"/>
    <dgm:cxn modelId="{394EBBAB-2405-4DBC-9C5E-3322B0904E9F}" srcId="{7619C4D8-71C0-4CAF-98C5-8FC8196ED1D9}" destId="{7094B6BB-F79F-46FD-9522-27D1C40BB6C4}" srcOrd="0" destOrd="0" parTransId="{9B64A432-73E9-4F6F-805A-232A40D27FE4}" sibTransId="{013F1F6F-CA58-47A5-800B-EA4BBA40EED1}"/>
    <dgm:cxn modelId="{4BFDB2AD-3CB6-4D38-859F-0B7F4696C37B}" type="presOf" srcId="{7619C4D8-71C0-4CAF-98C5-8FC8196ED1D9}" destId="{8CD6C216-AEE1-494A-8D8C-62D5081C3C57}" srcOrd="0" destOrd="0" presId="urn:microsoft.com/office/officeart/2005/8/layout/vList2"/>
    <dgm:cxn modelId="{9D0AF2BE-7346-444C-B51E-CBFB3456268D}" srcId="{7619C4D8-71C0-4CAF-98C5-8FC8196ED1D9}" destId="{97B449AF-DCFC-4CCB-94DA-DFC863DD53AF}" srcOrd="3" destOrd="0" parTransId="{FFFD1219-4FB6-43D0-B583-150207E65AF5}" sibTransId="{524F0FE2-53FC-4AB5-8B5A-776AF0DFAD84}"/>
    <dgm:cxn modelId="{5CEDFBDA-165E-4C23-BD88-FCB4A59F4ABF}" type="presOf" srcId="{CC85C67B-8E11-4117-AB28-F8E6C4627CC1}" destId="{8BE63B92-2539-4E32-8645-D4DBCB4ED0E6}" srcOrd="0" destOrd="0" presId="urn:microsoft.com/office/officeart/2005/8/layout/vList2"/>
    <dgm:cxn modelId="{8C63E7E1-04FB-4CAF-9B42-AB76C7D679BB}" srcId="{7619C4D8-71C0-4CAF-98C5-8FC8196ED1D9}" destId="{09AC0172-41FD-4556-9DAF-C521E5952C78}" srcOrd="4" destOrd="0" parTransId="{C8B9C25C-E124-414A-BD08-47123B55ECE1}" sibTransId="{CE5C6E70-5009-483C-8FFE-13640DFA5BFA}"/>
    <dgm:cxn modelId="{BA7C3CE9-E099-477F-8246-5F39B29501DA}" srcId="{7619C4D8-71C0-4CAF-98C5-8FC8196ED1D9}" destId="{CC85C67B-8E11-4117-AB28-F8E6C4627CC1}" srcOrd="5" destOrd="0" parTransId="{79F9A152-BD96-41B8-BE70-C0A11816DFA9}" sibTransId="{9013D3F6-D1C1-4D54-A280-E07A2C05E5D3}"/>
    <dgm:cxn modelId="{0EBAC0FC-217E-4133-8446-105284344BF0}" type="presOf" srcId="{20200F45-1637-4987-B826-A60917D0201A}" destId="{2263B284-F5CF-4EC3-B51C-C1B3D5F8CA84}" srcOrd="0" destOrd="0" presId="urn:microsoft.com/office/officeart/2005/8/layout/vList2"/>
    <dgm:cxn modelId="{599C6FFE-CB24-495D-9A6F-BE636CFCEAF7}" type="presOf" srcId="{09AC0172-41FD-4556-9DAF-C521E5952C78}" destId="{4C688623-AD78-4385-96B2-D028004A273C}" srcOrd="0" destOrd="0" presId="urn:microsoft.com/office/officeart/2005/8/layout/vList2"/>
    <dgm:cxn modelId="{4EC04107-1CC7-4F7E-885D-E77202170632}" type="presParOf" srcId="{8CD6C216-AEE1-494A-8D8C-62D5081C3C57}" destId="{6C77FA8A-0612-4BBF-BEE5-89000A35ED8E}" srcOrd="0" destOrd="0" presId="urn:microsoft.com/office/officeart/2005/8/layout/vList2"/>
    <dgm:cxn modelId="{A0DD8D8C-1256-4994-BA03-6B0DB13A7A2B}" type="presParOf" srcId="{8CD6C216-AEE1-494A-8D8C-62D5081C3C57}" destId="{E27BEEEA-5CFB-4ADE-A9CF-4F98E9DFAC1D}" srcOrd="1" destOrd="0" presId="urn:microsoft.com/office/officeart/2005/8/layout/vList2"/>
    <dgm:cxn modelId="{814E74CC-95F2-47A0-9BC9-BB17B09557E1}" type="presParOf" srcId="{8CD6C216-AEE1-494A-8D8C-62D5081C3C57}" destId="{2263B284-F5CF-4EC3-B51C-C1B3D5F8CA84}" srcOrd="2" destOrd="0" presId="urn:microsoft.com/office/officeart/2005/8/layout/vList2"/>
    <dgm:cxn modelId="{7CD650F9-192D-47E2-8186-C8C3FA44F4AD}" type="presParOf" srcId="{8CD6C216-AEE1-494A-8D8C-62D5081C3C57}" destId="{12AC613F-74EE-447B-B696-97C572871197}" srcOrd="3" destOrd="0" presId="urn:microsoft.com/office/officeart/2005/8/layout/vList2"/>
    <dgm:cxn modelId="{D7B590E7-88E1-4C92-9104-CB3ABC70852D}" type="presParOf" srcId="{8CD6C216-AEE1-494A-8D8C-62D5081C3C57}" destId="{585F2977-6A0F-4B04-832B-13621B56C55F}" srcOrd="4" destOrd="0" presId="urn:microsoft.com/office/officeart/2005/8/layout/vList2"/>
    <dgm:cxn modelId="{0FC1D2C0-FF51-4290-A4B3-4943F99C8976}" type="presParOf" srcId="{8CD6C216-AEE1-494A-8D8C-62D5081C3C57}" destId="{9D41605F-222B-42D1-9962-A50B506E138C}" srcOrd="5" destOrd="0" presId="urn:microsoft.com/office/officeart/2005/8/layout/vList2"/>
    <dgm:cxn modelId="{77A60376-34CD-4B17-BC8C-7399C24A8F32}" type="presParOf" srcId="{8CD6C216-AEE1-494A-8D8C-62D5081C3C57}" destId="{DDF44308-690B-48C6-87C1-E1B84A1CAFDF}" srcOrd="6" destOrd="0" presId="urn:microsoft.com/office/officeart/2005/8/layout/vList2"/>
    <dgm:cxn modelId="{A654A453-B44F-49E3-9583-1EE76B00ED7D}" type="presParOf" srcId="{8CD6C216-AEE1-494A-8D8C-62D5081C3C57}" destId="{C94DD772-A67B-493D-9B7F-A37F74DABD4B}" srcOrd="7" destOrd="0" presId="urn:microsoft.com/office/officeart/2005/8/layout/vList2"/>
    <dgm:cxn modelId="{673CC717-59AF-42B7-B1EB-DC9F88C7D664}" type="presParOf" srcId="{8CD6C216-AEE1-494A-8D8C-62D5081C3C57}" destId="{4C688623-AD78-4385-96B2-D028004A273C}" srcOrd="8" destOrd="0" presId="urn:microsoft.com/office/officeart/2005/8/layout/vList2"/>
    <dgm:cxn modelId="{5EE8357E-A7E2-4EA6-8D1D-A44CCE72787D}" type="presParOf" srcId="{8CD6C216-AEE1-494A-8D8C-62D5081C3C57}" destId="{8A392E87-79DE-4553-90B5-F8D2DF70F229}" srcOrd="9" destOrd="0" presId="urn:microsoft.com/office/officeart/2005/8/layout/vList2"/>
    <dgm:cxn modelId="{7DC53774-EAA2-43B4-841B-D9BFC2F8673E}" type="presParOf" srcId="{8CD6C216-AEE1-494A-8D8C-62D5081C3C57}" destId="{8BE63B92-2539-4E32-8645-D4DBCB4ED0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6A0CDB-436E-4C2F-8D50-F4EFF4CB3AA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C928B9E-E691-46DC-AF00-A1AD2F3F89CE}">
      <dgm:prSet/>
      <dgm:spPr/>
      <dgm:t>
        <a:bodyPr/>
        <a:lstStyle/>
        <a:p>
          <a:r>
            <a:rPr lang="en-GB"/>
            <a:t>Culture of the organisation: the values, assumptions and norms shared by the organisation </a:t>
          </a:r>
          <a:endParaRPr lang="en-US"/>
        </a:p>
      </dgm:t>
    </dgm:pt>
    <dgm:pt modelId="{A78E0719-53B1-4AB3-BAD0-8B577EAA8FDA}" type="parTrans" cxnId="{40698477-60AF-4DEE-97FC-70551FAC18C9}">
      <dgm:prSet/>
      <dgm:spPr/>
      <dgm:t>
        <a:bodyPr/>
        <a:lstStyle/>
        <a:p>
          <a:endParaRPr lang="en-US"/>
        </a:p>
      </dgm:t>
    </dgm:pt>
    <dgm:pt modelId="{756836CF-6AE8-439A-8C76-ED8D54D3AB9E}" type="sibTrans" cxnId="{40698477-60AF-4DEE-97FC-70551FAC18C9}">
      <dgm:prSet/>
      <dgm:spPr/>
      <dgm:t>
        <a:bodyPr/>
        <a:lstStyle/>
        <a:p>
          <a:endParaRPr lang="en-US"/>
        </a:p>
      </dgm:t>
    </dgm:pt>
    <dgm:pt modelId="{B4F87D77-95D3-4A25-9943-60F25E06C0E8}">
      <dgm:prSet/>
      <dgm:spPr/>
      <dgm:t>
        <a:bodyPr/>
        <a:lstStyle/>
        <a:p>
          <a:r>
            <a:rPr lang="en-GB"/>
            <a:t>Mismatch between individual and organisational values </a:t>
          </a:r>
          <a:endParaRPr lang="en-US"/>
        </a:p>
      </dgm:t>
    </dgm:pt>
    <dgm:pt modelId="{EF999D3E-364F-4DAC-9485-12E905457039}" type="parTrans" cxnId="{0CBCDE18-D46B-4F2C-82C7-01C9E93A841A}">
      <dgm:prSet/>
      <dgm:spPr/>
      <dgm:t>
        <a:bodyPr/>
        <a:lstStyle/>
        <a:p>
          <a:endParaRPr lang="en-US"/>
        </a:p>
      </dgm:t>
    </dgm:pt>
    <dgm:pt modelId="{D28CD05B-326B-41E2-9711-2C4884DABB31}" type="sibTrans" cxnId="{0CBCDE18-D46B-4F2C-82C7-01C9E93A841A}">
      <dgm:prSet/>
      <dgm:spPr/>
      <dgm:t>
        <a:bodyPr/>
        <a:lstStyle/>
        <a:p>
          <a:endParaRPr lang="en-US"/>
        </a:p>
      </dgm:t>
    </dgm:pt>
    <dgm:pt modelId="{0990F620-A2CF-47E6-BEA6-901BD8172D2E}">
      <dgm:prSet/>
      <dgm:spPr/>
      <dgm:t>
        <a:bodyPr/>
        <a:lstStyle/>
        <a:p>
          <a:r>
            <a:rPr lang="en-GB"/>
            <a:t>Unfair organisational climate: perceived fairness and justice </a:t>
          </a:r>
          <a:endParaRPr lang="en-US"/>
        </a:p>
      </dgm:t>
    </dgm:pt>
    <dgm:pt modelId="{891E2A0B-2035-4A60-A9D4-9C64B53DA3BD}" type="parTrans" cxnId="{CA8858AF-6D4C-4C60-BE19-9F68CABF60D7}">
      <dgm:prSet/>
      <dgm:spPr/>
      <dgm:t>
        <a:bodyPr/>
        <a:lstStyle/>
        <a:p>
          <a:endParaRPr lang="en-US"/>
        </a:p>
      </dgm:t>
    </dgm:pt>
    <dgm:pt modelId="{87ABBB37-0A39-42CB-8A32-E7EB819744AA}" type="sibTrans" cxnId="{CA8858AF-6D4C-4C60-BE19-9F68CABF60D7}">
      <dgm:prSet/>
      <dgm:spPr/>
      <dgm:t>
        <a:bodyPr/>
        <a:lstStyle/>
        <a:p>
          <a:endParaRPr lang="en-US"/>
        </a:p>
      </dgm:t>
    </dgm:pt>
    <dgm:pt modelId="{8AC46AD6-A7BA-41BC-961E-A7B430826882}">
      <dgm:prSet/>
      <dgm:spPr/>
      <dgm:t>
        <a:bodyPr/>
        <a:lstStyle/>
        <a:p>
          <a:r>
            <a:rPr lang="en-GB"/>
            <a:t>Employee involvement/participation </a:t>
          </a:r>
          <a:endParaRPr lang="en-US"/>
        </a:p>
      </dgm:t>
    </dgm:pt>
    <dgm:pt modelId="{77196FED-DD72-43AF-8964-251D809DAC26}" type="parTrans" cxnId="{6382C8EA-B448-4D02-B9FB-E1FAB85BD282}">
      <dgm:prSet/>
      <dgm:spPr/>
      <dgm:t>
        <a:bodyPr/>
        <a:lstStyle/>
        <a:p>
          <a:endParaRPr lang="en-US"/>
        </a:p>
      </dgm:t>
    </dgm:pt>
    <dgm:pt modelId="{B0542ADD-A080-494D-B916-DC66D1EB58A3}" type="sibTrans" cxnId="{6382C8EA-B448-4D02-B9FB-E1FAB85BD282}">
      <dgm:prSet/>
      <dgm:spPr/>
      <dgm:t>
        <a:bodyPr/>
        <a:lstStyle/>
        <a:p>
          <a:endParaRPr lang="en-US"/>
        </a:p>
      </dgm:t>
    </dgm:pt>
    <dgm:pt modelId="{66B1A46C-3B3A-44C9-A616-B64C811FD586}">
      <dgm:prSet/>
      <dgm:spPr/>
      <dgm:t>
        <a:bodyPr/>
        <a:lstStyle/>
        <a:p>
          <a:r>
            <a:rPr lang="en-GB"/>
            <a:t>Management of change </a:t>
          </a:r>
          <a:endParaRPr lang="en-US"/>
        </a:p>
      </dgm:t>
    </dgm:pt>
    <dgm:pt modelId="{27B72673-70EC-4B4A-8448-D7B899B5B034}" type="parTrans" cxnId="{52202120-1C44-4806-B4BC-83DB2D08BBFC}">
      <dgm:prSet/>
      <dgm:spPr/>
      <dgm:t>
        <a:bodyPr/>
        <a:lstStyle/>
        <a:p>
          <a:endParaRPr lang="en-US"/>
        </a:p>
      </dgm:t>
    </dgm:pt>
    <dgm:pt modelId="{060526C9-A733-4D66-BCB8-E54E2351433A}" type="sibTrans" cxnId="{52202120-1C44-4806-B4BC-83DB2D08BBFC}">
      <dgm:prSet/>
      <dgm:spPr/>
      <dgm:t>
        <a:bodyPr/>
        <a:lstStyle/>
        <a:p>
          <a:endParaRPr lang="en-US"/>
        </a:p>
      </dgm:t>
    </dgm:pt>
    <dgm:pt modelId="{C3BABBB3-A4C9-484C-BEFC-972836D9C4BB}" type="pres">
      <dgm:prSet presAssocID="{D26A0CDB-436E-4C2F-8D50-F4EFF4CB3AA8}" presName="outerComposite" presStyleCnt="0">
        <dgm:presLayoutVars>
          <dgm:chMax val="5"/>
          <dgm:dir/>
          <dgm:resizeHandles val="exact"/>
        </dgm:presLayoutVars>
      </dgm:prSet>
      <dgm:spPr/>
    </dgm:pt>
    <dgm:pt modelId="{8B2A52CC-03EE-4182-9631-CE42D92DC917}" type="pres">
      <dgm:prSet presAssocID="{D26A0CDB-436E-4C2F-8D50-F4EFF4CB3AA8}" presName="dummyMaxCanvas" presStyleCnt="0">
        <dgm:presLayoutVars/>
      </dgm:prSet>
      <dgm:spPr/>
    </dgm:pt>
    <dgm:pt modelId="{6F7B5F7B-6288-49AC-BBF6-18849C080AD2}" type="pres">
      <dgm:prSet presAssocID="{D26A0CDB-436E-4C2F-8D50-F4EFF4CB3AA8}" presName="FiveNodes_1" presStyleLbl="node1" presStyleIdx="0" presStyleCnt="5">
        <dgm:presLayoutVars>
          <dgm:bulletEnabled val="1"/>
        </dgm:presLayoutVars>
      </dgm:prSet>
      <dgm:spPr/>
    </dgm:pt>
    <dgm:pt modelId="{B7A65E2E-DD7B-4C22-BE04-1CAF0C338FAE}" type="pres">
      <dgm:prSet presAssocID="{D26A0CDB-436E-4C2F-8D50-F4EFF4CB3AA8}" presName="FiveNodes_2" presStyleLbl="node1" presStyleIdx="1" presStyleCnt="5">
        <dgm:presLayoutVars>
          <dgm:bulletEnabled val="1"/>
        </dgm:presLayoutVars>
      </dgm:prSet>
      <dgm:spPr/>
    </dgm:pt>
    <dgm:pt modelId="{DBBE53CB-7E0E-4B0B-ABBA-4F3B44937141}" type="pres">
      <dgm:prSet presAssocID="{D26A0CDB-436E-4C2F-8D50-F4EFF4CB3AA8}" presName="FiveNodes_3" presStyleLbl="node1" presStyleIdx="2" presStyleCnt="5">
        <dgm:presLayoutVars>
          <dgm:bulletEnabled val="1"/>
        </dgm:presLayoutVars>
      </dgm:prSet>
      <dgm:spPr/>
    </dgm:pt>
    <dgm:pt modelId="{E95D27D0-B848-4184-929C-1B32B03F2B30}" type="pres">
      <dgm:prSet presAssocID="{D26A0CDB-436E-4C2F-8D50-F4EFF4CB3AA8}" presName="FiveNodes_4" presStyleLbl="node1" presStyleIdx="3" presStyleCnt="5">
        <dgm:presLayoutVars>
          <dgm:bulletEnabled val="1"/>
        </dgm:presLayoutVars>
      </dgm:prSet>
      <dgm:spPr/>
    </dgm:pt>
    <dgm:pt modelId="{444ABBCE-8F14-4BBE-A87A-2C74A2C84811}" type="pres">
      <dgm:prSet presAssocID="{D26A0CDB-436E-4C2F-8D50-F4EFF4CB3AA8}" presName="FiveNodes_5" presStyleLbl="node1" presStyleIdx="4" presStyleCnt="5">
        <dgm:presLayoutVars>
          <dgm:bulletEnabled val="1"/>
        </dgm:presLayoutVars>
      </dgm:prSet>
      <dgm:spPr/>
    </dgm:pt>
    <dgm:pt modelId="{D0C3F4DC-41A4-4CE3-BD58-F87C4A2FD0D8}" type="pres">
      <dgm:prSet presAssocID="{D26A0CDB-436E-4C2F-8D50-F4EFF4CB3AA8}" presName="FiveConn_1-2" presStyleLbl="fgAccFollowNode1" presStyleIdx="0" presStyleCnt="4">
        <dgm:presLayoutVars>
          <dgm:bulletEnabled val="1"/>
        </dgm:presLayoutVars>
      </dgm:prSet>
      <dgm:spPr/>
    </dgm:pt>
    <dgm:pt modelId="{B19E6A90-1468-48EC-B356-49C011CAFE11}" type="pres">
      <dgm:prSet presAssocID="{D26A0CDB-436E-4C2F-8D50-F4EFF4CB3AA8}" presName="FiveConn_2-3" presStyleLbl="fgAccFollowNode1" presStyleIdx="1" presStyleCnt="4">
        <dgm:presLayoutVars>
          <dgm:bulletEnabled val="1"/>
        </dgm:presLayoutVars>
      </dgm:prSet>
      <dgm:spPr/>
    </dgm:pt>
    <dgm:pt modelId="{F4B789C5-A28E-4A3E-BC06-FDF538EBB98A}" type="pres">
      <dgm:prSet presAssocID="{D26A0CDB-436E-4C2F-8D50-F4EFF4CB3AA8}" presName="FiveConn_3-4" presStyleLbl="fgAccFollowNode1" presStyleIdx="2" presStyleCnt="4">
        <dgm:presLayoutVars>
          <dgm:bulletEnabled val="1"/>
        </dgm:presLayoutVars>
      </dgm:prSet>
      <dgm:spPr/>
    </dgm:pt>
    <dgm:pt modelId="{1CCB8A40-D10A-484B-B960-0DF008C41B8A}" type="pres">
      <dgm:prSet presAssocID="{D26A0CDB-436E-4C2F-8D50-F4EFF4CB3AA8}" presName="FiveConn_4-5" presStyleLbl="fgAccFollowNode1" presStyleIdx="3" presStyleCnt="4">
        <dgm:presLayoutVars>
          <dgm:bulletEnabled val="1"/>
        </dgm:presLayoutVars>
      </dgm:prSet>
      <dgm:spPr/>
    </dgm:pt>
    <dgm:pt modelId="{97F3CF13-F237-4B1B-890D-F1DF722C5A5C}" type="pres">
      <dgm:prSet presAssocID="{D26A0CDB-436E-4C2F-8D50-F4EFF4CB3AA8}" presName="FiveNodes_1_text" presStyleLbl="node1" presStyleIdx="4" presStyleCnt="5">
        <dgm:presLayoutVars>
          <dgm:bulletEnabled val="1"/>
        </dgm:presLayoutVars>
      </dgm:prSet>
      <dgm:spPr/>
    </dgm:pt>
    <dgm:pt modelId="{DCCD702C-B900-451C-9BC9-F01A653FEB11}" type="pres">
      <dgm:prSet presAssocID="{D26A0CDB-436E-4C2F-8D50-F4EFF4CB3AA8}" presName="FiveNodes_2_text" presStyleLbl="node1" presStyleIdx="4" presStyleCnt="5">
        <dgm:presLayoutVars>
          <dgm:bulletEnabled val="1"/>
        </dgm:presLayoutVars>
      </dgm:prSet>
      <dgm:spPr/>
    </dgm:pt>
    <dgm:pt modelId="{0CA30794-FAB4-4444-8D4F-2A667E5C6711}" type="pres">
      <dgm:prSet presAssocID="{D26A0CDB-436E-4C2F-8D50-F4EFF4CB3AA8}" presName="FiveNodes_3_text" presStyleLbl="node1" presStyleIdx="4" presStyleCnt="5">
        <dgm:presLayoutVars>
          <dgm:bulletEnabled val="1"/>
        </dgm:presLayoutVars>
      </dgm:prSet>
      <dgm:spPr/>
    </dgm:pt>
    <dgm:pt modelId="{F24A20A9-9C4E-4A41-BAC5-274D38595AE1}" type="pres">
      <dgm:prSet presAssocID="{D26A0CDB-436E-4C2F-8D50-F4EFF4CB3AA8}" presName="FiveNodes_4_text" presStyleLbl="node1" presStyleIdx="4" presStyleCnt="5">
        <dgm:presLayoutVars>
          <dgm:bulletEnabled val="1"/>
        </dgm:presLayoutVars>
      </dgm:prSet>
      <dgm:spPr/>
    </dgm:pt>
    <dgm:pt modelId="{B0504F44-EA06-46AA-BB09-3BA785189815}" type="pres">
      <dgm:prSet presAssocID="{D26A0CDB-436E-4C2F-8D50-F4EFF4CB3AA8}" presName="FiveNodes_5_text" presStyleLbl="node1" presStyleIdx="4" presStyleCnt="5">
        <dgm:presLayoutVars>
          <dgm:bulletEnabled val="1"/>
        </dgm:presLayoutVars>
      </dgm:prSet>
      <dgm:spPr/>
    </dgm:pt>
  </dgm:ptLst>
  <dgm:cxnLst>
    <dgm:cxn modelId="{37F34E09-C3AC-4019-97D5-00438FE44A8D}" type="presOf" srcId="{0990F620-A2CF-47E6-BEA6-901BD8172D2E}" destId="{0CA30794-FAB4-4444-8D4F-2A667E5C6711}" srcOrd="1" destOrd="0" presId="urn:microsoft.com/office/officeart/2005/8/layout/vProcess5"/>
    <dgm:cxn modelId="{0AEFEF0B-FEE0-4253-9A5A-4DB79744B1F5}" type="presOf" srcId="{D28CD05B-326B-41E2-9711-2C4884DABB31}" destId="{B19E6A90-1468-48EC-B356-49C011CAFE11}" srcOrd="0" destOrd="0" presId="urn:microsoft.com/office/officeart/2005/8/layout/vProcess5"/>
    <dgm:cxn modelId="{0CBCDE18-D46B-4F2C-82C7-01C9E93A841A}" srcId="{D26A0CDB-436E-4C2F-8D50-F4EFF4CB3AA8}" destId="{B4F87D77-95D3-4A25-9943-60F25E06C0E8}" srcOrd="1" destOrd="0" parTransId="{EF999D3E-364F-4DAC-9485-12E905457039}" sibTransId="{D28CD05B-326B-41E2-9711-2C4884DABB31}"/>
    <dgm:cxn modelId="{52202120-1C44-4806-B4BC-83DB2D08BBFC}" srcId="{D26A0CDB-436E-4C2F-8D50-F4EFF4CB3AA8}" destId="{66B1A46C-3B3A-44C9-A616-B64C811FD586}" srcOrd="4" destOrd="0" parTransId="{27B72673-70EC-4B4A-8448-D7B899B5B034}" sibTransId="{060526C9-A733-4D66-BCB8-E54E2351433A}"/>
    <dgm:cxn modelId="{E59F2424-0034-487D-AFC3-564DCEE1FE2F}" type="presOf" srcId="{CC928B9E-E691-46DC-AF00-A1AD2F3F89CE}" destId="{97F3CF13-F237-4B1B-890D-F1DF722C5A5C}" srcOrd="1" destOrd="0" presId="urn:microsoft.com/office/officeart/2005/8/layout/vProcess5"/>
    <dgm:cxn modelId="{92FEB526-72A1-49EE-A1E8-909BD63F185E}" type="presOf" srcId="{8AC46AD6-A7BA-41BC-961E-A7B430826882}" destId="{F24A20A9-9C4E-4A41-BAC5-274D38595AE1}" srcOrd="1" destOrd="0" presId="urn:microsoft.com/office/officeart/2005/8/layout/vProcess5"/>
    <dgm:cxn modelId="{9D5E1134-A80E-41E1-9C55-9E199CB6CDE9}" type="presOf" srcId="{B4F87D77-95D3-4A25-9943-60F25E06C0E8}" destId="{B7A65E2E-DD7B-4C22-BE04-1CAF0C338FAE}" srcOrd="0" destOrd="0" presId="urn:microsoft.com/office/officeart/2005/8/layout/vProcess5"/>
    <dgm:cxn modelId="{F823195F-3C7D-4584-B1BC-7DC5464BD3C9}" type="presOf" srcId="{756836CF-6AE8-439A-8C76-ED8D54D3AB9E}" destId="{D0C3F4DC-41A4-4CE3-BD58-F87C4A2FD0D8}" srcOrd="0" destOrd="0" presId="urn:microsoft.com/office/officeart/2005/8/layout/vProcess5"/>
    <dgm:cxn modelId="{7C24F46C-87CD-4561-87D2-B3B6AE39A0A3}" type="presOf" srcId="{66B1A46C-3B3A-44C9-A616-B64C811FD586}" destId="{444ABBCE-8F14-4BBE-A87A-2C74A2C84811}" srcOrd="0" destOrd="0" presId="urn:microsoft.com/office/officeart/2005/8/layout/vProcess5"/>
    <dgm:cxn modelId="{40698477-60AF-4DEE-97FC-70551FAC18C9}" srcId="{D26A0CDB-436E-4C2F-8D50-F4EFF4CB3AA8}" destId="{CC928B9E-E691-46DC-AF00-A1AD2F3F89CE}" srcOrd="0" destOrd="0" parTransId="{A78E0719-53B1-4AB3-BAD0-8B577EAA8FDA}" sibTransId="{756836CF-6AE8-439A-8C76-ED8D54D3AB9E}"/>
    <dgm:cxn modelId="{3569927F-1A2F-4CAA-A167-3760DE33D4E8}" type="presOf" srcId="{87ABBB37-0A39-42CB-8A32-E7EB819744AA}" destId="{F4B789C5-A28E-4A3E-BC06-FDF538EBB98A}" srcOrd="0" destOrd="0" presId="urn:microsoft.com/office/officeart/2005/8/layout/vProcess5"/>
    <dgm:cxn modelId="{1998E889-CD49-407A-B692-3468B67798E2}" type="presOf" srcId="{D26A0CDB-436E-4C2F-8D50-F4EFF4CB3AA8}" destId="{C3BABBB3-A4C9-484C-BEFC-972836D9C4BB}" srcOrd="0" destOrd="0" presId="urn:microsoft.com/office/officeart/2005/8/layout/vProcess5"/>
    <dgm:cxn modelId="{946CE8AA-CFD6-4E5E-81F3-0C6AF64D8478}" type="presOf" srcId="{B4F87D77-95D3-4A25-9943-60F25E06C0E8}" destId="{DCCD702C-B900-451C-9BC9-F01A653FEB11}" srcOrd="1" destOrd="0" presId="urn:microsoft.com/office/officeart/2005/8/layout/vProcess5"/>
    <dgm:cxn modelId="{CA8858AF-6D4C-4C60-BE19-9F68CABF60D7}" srcId="{D26A0CDB-436E-4C2F-8D50-F4EFF4CB3AA8}" destId="{0990F620-A2CF-47E6-BEA6-901BD8172D2E}" srcOrd="2" destOrd="0" parTransId="{891E2A0B-2035-4A60-A9D4-9C64B53DA3BD}" sibTransId="{87ABBB37-0A39-42CB-8A32-E7EB819744AA}"/>
    <dgm:cxn modelId="{8FFD63C6-E0D3-4EBE-AA17-D4EFB67ED16C}" type="presOf" srcId="{CC928B9E-E691-46DC-AF00-A1AD2F3F89CE}" destId="{6F7B5F7B-6288-49AC-BBF6-18849C080AD2}" srcOrd="0" destOrd="0" presId="urn:microsoft.com/office/officeart/2005/8/layout/vProcess5"/>
    <dgm:cxn modelId="{3DB8CAD1-D10E-48D0-AB7D-E4A3562BF8B9}" type="presOf" srcId="{B0542ADD-A080-494D-B916-DC66D1EB58A3}" destId="{1CCB8A40-D10A-484B-B960-0DF008C41B8A}" srcOrd="0" destOrd="0" presId="urn:microsoft.com/office/officeart/2005/8/layout/vProcess5"/>
    <dgm:cxn modelId="{2281F3E3-9734-4717-9177-61C5519D75A6}" type="presOf" srcId="{66B1A46C-3B3A-44C9-A616-B64C811FD586}" destId="{B0504F44-EA06-46AA-BB09-3BA785189815}" srcOrd="1" destOrd="0" presId="urn:microsoft.com/office/officeart/2005/8/layout/vProcess5"/>
    <dgm:cxn modelId="{6382C8EA-B448-4D02-B9FB-E1FAB85BD282}" srcId="{D26A0CDB-436E-4C2F-8D50-F4EFF4CB3AA8}" destId="{8AC46AD6-A7BA-41BC-961E-A7B430826882}" srcOrd="3" destOrd="0" parTransId="{77196FED-DD72-43AF-8964-251D809DAC26}" sibTransId="{B0542ADD-A080-494D-B916-DC66D1EB58A3}"/>
    <dgm:cxn modelId="{37C66AEB-311C-4879-BB3C-399EF95F3898}" type="presOf" srcId="{8AC46AD6-A7BA-41BC-961E-A7B430826882}" destId="{E95D27D0-B848-4184-929C-1B32B03F2B30}" srcOrd="0" destOrd="0" presId="urn:microsoft.com/office/officeart/2005/8/layout/vProcess5"/>
    <dgm:cxn modelId="{58299FF1-C6C0-49C7-9F3F-F76DCD643031}" type="presOf" srcId="{0990F620-A2CF-47E6-BEA6-901BD8172D2E}" destId="{DBBE53CB-7E0E-4B0B-ABBA-4F3B44937141}" srcOrd="0" destOrd="0" presId="urn:microsoft.com/office/officeart/2005/8/layout/vProcess5"/>
    <dgm:cxn modelId="{4E166851-1FB6-484F-A3A0-A9027923EF48}" type="presParOf" srcId="{C3BABBB3-A4C9-484C-BEFC-972836D9C4BB}" destId="{8B2A52CC-03EE-4182-9631-CE42D92DC917}" srcOrd="0" destOrd="0" presId="urn:microsoft.com/office/officeart/2005/8/layout/vProcess5"/>
    <dgm:cxn modelId="{7C8D0039-B3C0-492A-AA73-FB14EF0E6442}" type="presParOf" srcId="{C3BABBB3-A4C9-484C-BEFC-972836D9C4BB}" destId="{6F7B5F7B-6288-49AC-BBF6-18849C080AD2}" srcOrd="1" destOrd="0" presId="urn:microsoft.com/office/officeart/2005/8/layout/vProcess5"/>
    <dgm:cxn modelId="{7AD20F71-3014-4E59-B56B-28564718DE30}" type="presParOf" srcId="{C3BABBB3-A4C9-484C-BEFC-972836D9C4BB}" destId="{B7A65E2E-DD7B-4C22-BE04-1CAF0C338FAE}" srcOrd="2" destOrd="0" presId="urn:microsoft.com/office/officeart/2005/8/layout/vProcess5"/>
    <dgm:cxn modelId="{3FBD5C56-363B-404E-8816-C2CC361A08AC}" type="presParOf" srcId="{C3BABBB3-A4C9-484C-BEFC-972836D9C4BB}" destId="{DBBE53CB-7E0E-4B0B-ABBA-4F3B44937141}" srcOrd="3" destOrd="0" presId="urn:microsoft.com/office/officeart/2005/8/layout/vProcess5"/>
    <dgm:cxn modelId="{5118C572-5B91-4D19-B6CE-E0B3A8F7892A}" type="presParOf" srcId="{C3BABBB3-A4C9-484C-BEFC-972836D9C4BB}" destId="{E95D27D0-B848-4184-929C-1B32B03F2B30}" srcOrd="4" destOrd="0" presId="urn:microsoft.com/office/officeart/2005/8/layout/vProcess5"/>
    <dgm:cxn modelId="{64B58E10-981C-45D3-B67B-F81539DD45D4}" type="presParOf" srcId="{C3BABBB3-A4C9-484C-BEFC-972836D9C4BB}" destId="{444ABBCE-8F14-4BBE-A87A-2C74A2C84811}" srcOrd="5" destOrd="0" presId="urn:microsoft.com/office/officeart/2005/8/layout/vProcess5"/>
    <dgm:cxn modelId="{42BA8845-B393-4CB6-BD02-9C934F5F4A6F}" type="presParOf" srcId="{C3BABBB3-A4C9-484C-BEFC-972836D9C4BB}" destId="{D0C3F4DC-41A4-4CE3-BD58-F87C4A2FD0D8}" srcOrd="6" destOrd="0" presId="urn:microsoft.com/office/officeart/2005/8/layout/vProcess5"/>
    <dgm:cxn modelId="{9A871621-7A42-4344-91E4-4ED6C5661D79}" type="presParOf" srcId="{C3BABBB3-A4C9-484C-BEFC-972836D9C4BB}" destId="{B19E6A90-1468-48EC-B356-49C011CAFE11}" srcOrd="7" destOrd="0" presId="urn:microsoft.com/office/officeart/2005/8/layout/vProcess5"/>
    <dgm:cxn modelId="{116C4622-C815-43DE-85C0-E5DEAB67667C}" type="presParOf" srcId="{C3BABBB3-A4C9-484C-BEFC-972836D9C4BB}" destId="{F4B789C5-A28E-4A3E-BC06-FDF538EBB98A}" srcOrd="8" destOrd="0" presId="urn:microsoft.com/office/officeart/2005/8/layout/vProcess5"/>
    <dgm:cxn modelId="{C2072415-237A-4438-81BF-4F701707E85B}" type="presParOf" srcId="{C3BABBB3-A4C9-484C-BEFC-972836D9C4BB}" destId="{1CCB8A40-D10A-484B-B960-0DF008C41B8A}" srcOrd="9" destOrd="0" presId="urn:microsoft.com/office/officeart/2005/8/layout/vProcess5"/>
    <dgm:cxn modelId="{3579BE8E-3148-4252-9B1D-10F208DE6244}" type="presParOf" srcId="{C3BABBB3-A4C9-484C-BEFC-972836D9C4BB}" destId="{97F3CF13-F237-4B1B-890D-F1DF722C5A5C}" srcOrd="10" destOrd="0" presId="urn:microsoft.com/office/officeart/2005/8/layout/vProcess5"/>
    <dgm:cxn modelId="{69969E09-926D-4A63-9142-8DDA6F6D3F04}" type="presParOf" srcId="{C3BABBB3-A4C9-484C-BEFC-972836D9C4BB}" destId="{DCCD702C-B900-451C-9BC9-F01A653FEB11}" srcOrd="11" destOrd="0" presId="urn:microsoft.com/office/officeart/2005/8/layout/vProcess5"/>
    <dgm:cxn modelId="{DCCB1178-61C8-4C86-91FF-4864E5D64B04}" type="presParOf" srcId="{C3BABBB3-A4C9-484C-BEFC-972836D9C4BB}" destId="{0CA30794-FAB4-4444-8D4F-2A667E5C6711}" srcOrd="12" destOrd="0" presId="urn:microsoft.com/office/officeart/2005/8/layout/vProcess5"/>
    <dgm:cxn modelId="{EC804743-CCC2-4E7C-BDFB-AC3C96B404AC}" type="presParOf" srcId="{C3BABBB3-A4C9-484C-BEFC-972836D9C4BB}" destId="{F24A20A9-9C4E-4A41-BAC5-274D38595AE1}" srcOrd="13" destOrd="0" presId="urn:microsoft.com/office/officeart/2005/8/layout/vProcess5"/>
    <dgm:cxn modelId="{41AF217A-D7EA-47FB-B690-7E9D4DEFC443}" type="presParOf" srcId="{C3BABBB3-A4C9-484C-BEFC-972836D9C4BB}" destId="{B0504F44-EA06-46AA-BB09-3BA78518981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5296CC-503A-4311-8BA3-A9E123D8B9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A407A8-DA1F-4C24-B069-2AD7424F7208}">
      <dgm:prSet/>
      <dgm:spPr/>
      <dgm:t>
        <a:bodyPr/>
        <a:lstStyle/>
        <a:p>
          <a:r>
            <a:rPr lang="en-GB"/>
            <a:t>Primary level interventions  - focused around prevention </a:t>
          </a:r>
          <a:endParaRPr lang="en-US"/>
        </a:p>
      </dgm:t>
    </dgm:pt>
    <dgm:pt modelId="{F18020CE-B3B0-409A-AFDE-DE76D3CECBF1}" type="parTrans" cxnId="{53C29265-A751-4FDD-BCAE-BB47A83085ED}">
      <dgm:prSet/>
      <dgm:spPr/>
      <dgm:t>
        <a:bodyPr/>
        <a:lstStyle/>
        <a:p>
          <a:endParaRPr lang="en-US"/>
        </a:p>
      </dgm:t>
    </dgm:pt>
    <dgm:pt modelId="{DE7A7310-3E85-4BEE-B10B-2F7C9022B6C9}" type="sibTrans" cxnId="{53C29265-A751-4FDD-BCAE-BB47A83085ED}">
      <dgm:prSet/>
      <dgm:spPr/>
      <dgm:t>
        <a:bodyPr/>
        <a:lstStyle/>
        <a:p>
          <a:endParaRPr lang="en-US"/>
        </a:p>
      </dgm:t>
    </dgm:pt>
    <dgm:pt modelId="{063E8F23-EE0B-411F-B471-E6AE0FF0F4A7}">
      <dgm:prSet/>
      <dgm:spPr/>
      <dgm:t>
        <a:bodyPr/>
        <a:lstStyle/>
        <a:p>
          <a:r>
            <a:rPr lang="en-GB" dirty="0"/>
            <a:t>Secondary level interventions – focused around early intervention and coping </a:t>
          </a:r>
          <a:endParaRPr lang="en-US" dirty="0"/>
        </a:p>
      </dgm:t>
    </dgm:pt>
    <dgm:pt modelId="{47C491EB-11C5-45B6-A9C4-75EC9EB31932}" type="parTrans" cxnId="{9120FA8A-9DA3-469E-BF07-C398D2B72FEA}">
      <dgm:prSet/>
      <dgm:spPr/>
      <dgm:t>
        <a:bodyPr/>
        <a:lstStyle/>
        <a:p>
          <a:endParaRPr lang="en-US"/>
        </a:p>
      </dgm:t>
    </dgm:pt>
    <dgm:pt modelId="{B4404140-0C36-4722-9355-E8C3863A733C}" type="sibTrans" cxnId="{9120FA8A-9DA3-469E-BF07-C398D2B72FEA}">
      <dgm:prSet/>
      <dgm:spPr/>
      <dgm:t>
        <a:bodyPr/>
        <a:lstStyle/>
        <a:p>
          <a:endParaRPr lang="en-US"/>
        </a:p>
      </dgm:t>
    </dgm:pt>
    <dgm:pt modelId="{A3AD8C25-D2C4-4C90-A4DE-05CD825598A1}">
      <dgm:prSet/>
      <dgm:spPr/>
      <dgm:t>
        <a:bodyPr/>
        <a:lstStyle/>
        <a:p>
          <a:r>
            <a:rPr lang="en-GB"/>
            <a:t>Tertiary level interventions -  treatment, counselling, job redesign etc </a:t>
          </a:r>
          <a:endParaRPr lang="en-US"/>
        </a:p>
      </dgm:t>
    </dgm:pt>
    <dgm:pt modelId="{0475F562-E038-4F25-B134-CC1BF55ADAC5}" type="parTrans" cxnId="{06707B9B-363D-4F3E-8B59-59573D47D3C3}">
      <dgm:prSet/>
      <dgm:spPr/>
      <dgm:t>
        <a:bodyPr/>
        <a:lstStyle/>
        <a:p>
          <a:endParaRPr lang="en-US"/>
        </a:p>
      </dgm:t>
    </dgm:pt>
    <dgm:pt modelId="{CF8F10F4-0FE7-40D7-9BDF-50D0A3B72B46}" type="sibTrans" cxnId="{06707B9B-363D-4F3E-8B59-59573D47D3C3}">
      <dgm:prSet/>
      <dgm:spPr/>
      <dgm:t>
        <a:bodyPr/>
        <a:lstStyle/>
        <a:p>
          <a:endParaRPr lang="en-US"/>
        </a:p>
      </dgm:t>
    </dgm:pt>
    <dgm:pt modelId="{9BCD6F6C-6259-4DDA-AB5C-12DE403CE1DC}" type="pres">
      <dgm:prSet presAssocID="{145296CC-503A-4311-8BA3-A9E123D8B9C6}" presName="root" presStyleCnt="0">
        <dgm:presLayoutVars>
          <dgm:dir/>
          <dgm:resizeHandles val="exact"/>
        </dgm:presLayoutVars>
      </dgm:prSet>
      <dgm:spPr/>
    </dgm:pt>
    <dgm:pt modelId="{CD611FD3-4F65-44CF-AC27-953449DD266B}" type="pres">
      <dgm:prSet presAssocID="{D7A407A8-DA1F-4C24-B069-2AD7424F7208}" presName="compNode" presStyleCnt="0"/>
      <dgm:spPr/>
    </dgm:pt>
    <dgm:pt modelId="{D6790837-E52B-406A-9F07-2C08A5C3ADFF}" type="pres">
      <dgm:prSet presAssocID="{D7A407A8-DA1F-4C24-B069-2AD7424F7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1D7A088-06C3-46B9-928F-537995F5A9D7}" type="pres">
      <dgm:prSet presAssocID="{D7A407A8-DA1F-4C24-B069-2AD7424F7208}" presName="spaceRect" presStyleCnt="0"/>
      <dgm:spPr/>
    </dgm:pt>
    <dgm:pt modelId="{F8A37660-FEA1-4699-AF13-88F1EA6F7858}" type="pres">
      <dgm:prSet presAssocID="{D7A407A8-DA1F-4C24-B069-2AD7424F7208}" presName="textRect" presStyleLbl="revTx" presStyleIdx="0" presStyleCnt="3">
        <dgm:presLayoutVars>
          <dgm:chMax val="1"/>
          <dgm:chPref val="1"/>
        </dgm:presLayoutVars>
      </dgm:prSet>
      <dgm:spPr/>
    </dgm:pt>
    <dgm:pt modelId="{ACEEAED5-46E8-4BE7-A1AE-E14873CD16FF}" type="pres">
      <dgm:prSet presAssocID="{DE7A7310-3E85-4BEE-B10B-2F7C9022B6C9}" presName="sibTrans" presStyleCnt="0"/>
      <dgm:spPr/>
    </dgm:pt>
    <dgm:pt modelId="{843229E0-5809-49BC-AAFF-49B04B690454}" type="pres">
      <dgm:prSet presAssocID="{063E8F23-EE0B-411F-B471-E6AE0FF0F4A7}" presName="compNode" presStyleCnt="0"/>
      <dgm:spPr/>
    </dgm:pt>
    <dgm:pt modelId="{FE06095F-7645-415C-BFDF-4F981EF75CE0}" type="pres">
      <dgm:prSet presAssocID="{063E8F23-EE0B-411F-B471-E6AE0FF0F4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5520413-3E8D-499B-951A-E2A6E3F1A9E2}" type="pres">
      <dgm:prSet presAssocID="{063E8F23-EE0B-411F-B471-E6AE0FF0F4A7}" presName="spaceRect" presStyleCnt="0"/>
      <dgm:spPr/>
    </dgm:pt>
    <dgm:pt modelId="{229B2B1C-A41C-4151-A876-822F8E05B76C}" type="pres">
      <dgm:prSet presAssocID="{063E8F23-EE0B-411F-B471-E6AE0FF0F4A7}" presName="textRect" presStyleLbl="revTx" presStyleIdx="1" presStyleCnt="3">
        <dgm:presLayoutVars>
          <dgm:chMax val="1"/>
          <dgm:chPref val="1"/>
        </dgm:presLayoutVars>
      </dgm:prSet>
      <dgm:spPr/>
    </dgm:pt>
    <dgm:pt modelId="{6C8679D5-3301-4B09-8AF8-C954437A088E}" type="pres">
      <dgm:prSet presAssocID="{B4404140-0C36-4722-9355-E8C3863A733C}" presName="sibTrans" presStyleCnt="0"/>
      <dgm:spPr/>
    </dgm:pt>
    <dgm:pt modelId="{EEEC1869-A500-4410-9B27-209F2FCC5C77}" type="pres">
      <dgm:prSet presAssocID="{A3AD8C25-D2C4-4C90-A4DE-05CD825598A1}" presName="compNode" presStyleCnt="0"/>
      <dgm:spPr/>
    </dgm:pt>
    <dgm:pt modelId="{649B7001-825D-411B-82F6-83454AF53928}" type="pres">
      <dgm:prSet presAssocID="{A3AD8C25-D2C4-4C90-A4DE-05CD825598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54D04DA6-7740-488A-B47C-7285F1DA4905}" type="pres">
      <dgm:prSet presAssocID="{A3AD8C25-D2C4-4C90-A4DE-05CD825598A1}" presName="spaceRect" presStyleCnt="0"/>
      <dgm:spPr/>
    </dgm:pt>
    <dgm:pt modelId="{8C83683E-5245-408D-9EAE-B3D5C8872150}" type="pres">
      <dgm:prSet presAssocID="{A3AD8C25-D2C4-4C90-A4DE-05CD825598A1}" presName="textRect" presStyleLbl="revTx" presStyleIdx="2" presStyleCnt="3">
        <dgm:presLayoutVars>
          <dgm:chMax val="1"/>
          <dgm:chPref val="1"/>
        </dgm:presLayoutVars>
      </dgm:prSet>
      <dgm:spPr/>
    </dgm:pt>
  </dgm:ptLst>
  <dgm:cxnLst>
    <dgm:cxn modelId="{EBBF1631-75C7-44BB-BD99-EDD6AED14AF1}" type="presOf" srcId="{D7A407A8-DA1F-4C24-B069-2AD7424F7208}" destId="{F8A37660-FEA1-4699-AF13-88F1EA6F7858}" srcOrd="0" destOrd="0" presId="urn:microsoft.com/office/officeart/2018/2/layout/IconLabelList"/>
    <dgm:cxn modelId="{A6C1CF33-ABB6-4300-BC02-6115CC466CA6}" type="presOf" srcId="{063E8F23-EE0B-411F-B471-E6AE0FF0F4A7}" destId="{229B2B1C-A41C-4151-A876-822F8E05B76C}" srcOrd="0" destOrd="0" presId="urn:microsoft.com/office/officeart/2018/2/layout/IconLabelList"/>
    <dgm:cxn modelId="{53C29265-A751-4FDD-BCAE-BB47A83085ED}" srcId="{145296CC-503A-4311-8BA3-A9E123D8B9C6}" destId="{D7A407A8-DA1F-4C24-B069-2AD7424F7208}" srcOrd="0" destOrd="0" parTransId="{F18020CE-B3B0-409A-AFDE-DE76D3CECBF1}" sibTransId="{DE7A7310-3E85-4BEE-B10B-2F7C9022B6C9}"/>
    <dgm:cxn modelId="{9120FA8A-9DA3-469E-BF07-C398D2B72FEA}" srcId="{145296CC-503A-4311-8BA3-A9E123D8B9C6}" destId="{063E8F23-EE0B-411F-B471-E6AE0FF0F4A7}" srcOrd="1" destOrd="0" parTransId="{47C491EB-11C5-45B6-A9C4-75EC9EB31932}" sibTransId="{B4404140-0C36-4722-9355-E8C3863A733C}"/>
    <dgm:cxn modelId="{06707B9B-363D-4F3E-8B59-59573D47D3C3}" srcId="{145296CC-503A-4311-8BA3-A9E123D8B9C6}" destId="{A3AD8C25-D2C4-4C90-A4DE-05CD825598A1}" srcOrd="2" destOrd="0" parTransId="{0475F562-E038-4F25-B134-CC1BF55ADAC5}" sibTransId="{CF8F10F4-0FE7-40D7-9BDF-50D0A3B72B46}"/>
    <dgm:cxn modelId="{1EB3A2A0-3753-4747-BFB5-93259CE3730B}" type="presOf" srcId="{145296CC-503A-4311-8BA3-A9E123D8B9C6}" destId="{9BCD6F6C-6259-4DDA-AB5C-12DE403CE1DC}" srcOrd="0" destOrd="0" presId="urn:microsoft.com/office/officeart/2018/2/layout/IconLabelList"/>
    <dgm:cxn modelId="{5704ADF3-6FD5-4D96-B776-949414CD9447}" type="presOf" srcId="{A3AD8C25-D2C4-4C90-A4DE-05CD825598A1}" destId="{8C83683E-5245-408D-9EAE-B3D5C8872150}" srcOrd="0" destOrd="0" presId="urn:microsoft.com/office/officeart/2018/2/layout/IconLabelList"/>
    <dgm:cxn modelId="{C2363E3E-B9CD-4710-AD45-8CFA9FE8B9B5}" type="presParOf" srcId="{9BCD6F6C-6259-4DDA-AB5C-12DE403CE1DC}" destId="{CD611FD3-4F65-44CF-AC27-953449DD266B}" srcOrd="0" destOrd="0" presId="urn:microsoft.com/office/officeart/2018/2/layout/IconLabelList"/>
    <dgm:cxn modelId="{2DFEABC6-438C-4BAF-BD5B-EB4E9BF00FBC}" type="presParOf" srcId="{CD611FD3-4F65-44CF-AC27-953449DD266B}" destId="{D6790837-E52B-406A-9F07-2C08A5C3ADFF}" srcOrd="0" destOrd="0" presId="urn:microsoft.com/office/officeart/2018/2/layout/IconLabelList"/>
    <dgm:cxn modelId="{F7242622-581D-4691-91C1-5ED5AFA3C887}" type="presParOf" srcId="{CD611FD3-4F65-44CF-AC27-953449DD266B}" destId="{71D7A088-06C3-46B9-928F-537995F5A9D7}" srcOrd="1" destOrd="0" presId="urn:microsoft.com/office/officeart/2018/2/layout/IconLabelList"/>
    <dgm:cxn modelId="{72DB8894-50F4-4E4E-A1A6-7AE1640D4124}" type="presParOf" srcId="{CD611FD3-4F65-44CF-AC27-953449DD266B}" destId="{F8A37660-FEA1-4699-AF13-88F1EA6F7858}" srcOrd="2" destOrd="0" presId="urn:microsoft.com/office/officeart/2018/2/layout/IconLabelList"/>
    <dgm:cxn modelId="{C0EF4D92-C41E-42CC-B6DA-C6C0B1046068}" type="presParOf" srcId="{9BCD6F6C-6259-4DDA-AB5C-12DE403CE1DC}" destId="{ACEEAED5-46E8-4BE7-A1AE-E14873CD16FF}" srcOrd="1" destOrd="0" presId="urn:microsoft.com/office/officeart/2018/2/layout/IconLabelList"/>
    <dgm:cxn modelId="{04E051BD-396A-42A6-AB9F-10DE0C755101}" type="presParOf" srcId="{9BCD6F6C-6259-4DDA-AB5C-12DE403CE1DC}" destId="{843229E0-5809-49BC-AAFF-49B04B690454}" srcOrd="2" destOrd="0" presId="urn:microsoft.com/office/officeart/2018/2/layout/IconLabelList"/>
    <dgm:cxn modelId="{CA77558C-74EC-4765-889B-CD438E4EB6D6}" type="presParOf" srcId="{843229E0-5809-49BC-AAFF-49B04B690454}" destId="{FE06095F-7645-415C-BFDF-4F981EF75CE0}" srcOrd="0" destOrd="0" presId="urn:microsoft.com/office/officeart/2018/2/layout/IconLabelList"/>
    <dgm:cxn modelId="{D56BEB5F-2BB5-47D8-839D-7A059033D877}" type="presParOf" srcId="{843229E0-5809-49BC-AAFF-49B04B690454}" destId="{55520413-3E8D-499B-951A-E2A6E3F1A9E2}" srcOrd="1" destOrd="0" presId="urn:microsoft.com/office/officeart/2018/2/layout/IconLabelList"/>
    <dgm:cxn modelId="{09B302F0-8A7F-468D-9442-96CF042C6819}" type="presParOf" srcId="{843229E0-5809-49BC-AAFF-49B04B690454}" destId="{229B2B1C-A41C-4151-A876-822F8E05B76C}" srcOrd="2" destOrd="0" presId="urn:microsoft.com/office/officeart/2018/2/layout/IconLabelList"/>
    <dgm:cxn modelId="{8C1114A6-C7C0-4932-AC1D-3D5FD40B26FC}" type="presParOf" srcId="{9BCD6F6C-6259-4DDA-AB5C-12DE403CE1DC}" destId="{6C8679D5-3301-4B09-8AF8-C954437A088E}" srcOrd="3" destOrd="0" presId="urn:microsoft.com/office/officeart/2018/2/layout/IconLabelList"/>
    <dgm:cxn modelId="{FAA2ED24-7DFA-464D-9560-D83D5089E8F5}" type="presParOf" srcId="{9BCD6F6C-6259-4DDA-AB5C-12DE403CE1DC}" destId="{EEEC1869-A500-4410-9B27-209F2FCC5C77}" srcOrd="4" destOrd="0" presId="urn:microsoft.com/office/officeart/2018/2/layout/IconLabelList"/>
    <dgm:cxn modelId="{C15DA030-34EC-46ED-BC53-3DD72CC12F58}" type="presParOf" srcId="{EEEC1869-A500-4410-9B27-209F2FCC5C77}" destId="{649B7001-825D-411B-82F6-83454AF53928}" srcOrd="0" destOrd="0" presId="urn:microsoft.com/office/officeart/2018/2/layout/IconLabelList"/>
    <dgm:cxn modelId="{0208355B-6129-4D0F-B9CC-860AF3D88C6E}" type="presParOf" srcId="{EEEC1869-A500-4410-9B27-209F2FCC5C77}" destId="{54D04DA6-7740-488A-B47C-7285F1DA4905}" srcOrd="1" destOrd="0" presId="urn:microsoft.com/office/officeart/2018/2/layout/IconLabelList"/>
    <dgm:cxn modelId="{1D91F53E-3434-4927-9F16-227FD1582346}" type="presParOf" srcId="{EEEC1869-A500-4410-9B27-209F2FCC5C77}" destId="{8C83683E-5245-408D-9EAE-B3D5C887215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4E89BC-3985-442C-9D7A-484B72749BBA}"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380F85B9-9502-4D31-BB8A-8C4AE57B0AF3}">
      <dgm:prSet/>
      <dgm:spPr/>
      <dgm:t>
        <a:bodyPr/>
        <a:lstStyle/>
        <a:p>
          <a:r>
            <a:rPr lang="en-GB" dirty="0"/>
            <a:t>Problem focused coping</a:t>
          </a:r>
          <a:endParaRPr lang="en-US" dirty="0"/>
        </a:p>
      </dgm:t>
    </dgm:pt>
    <dgm:pt modelId="{4810F4FC-EDA1-427A-9D25-00696F7B2F6E}" type="parTrans" cxnId="{A5869EB0-A55C-42D4-93E8-DA150CE8687A}">
      <dgm:prSet/>
      <dgm:spPr/>
      <dgm:t>
        <a:bodyPr/>
        <a:lstStyle/>
        <a:p>
          <a:endParaRPr lang="en-US"/>
        </a:p>
      </dgm:t>
    </dgm:pt>
    <dgm:pt modelId="{B3C86150-7BF8-4EF7-8B39-59ADDF350C72}" type="sibTrans" cxnId="{A5869EB0-A55C-42D4-93E8-DA150CE8687A}">
      <dgm:prSet/>
      <dgm:spPr/>
      <dgm:t>
        <a:bodyPr/>
        <a:lstStyle/>
        <a:p>
          <a:endParaRPr lang="en-US"/>
        </a:p>
      </dgm:t>
    </dgm:pt>
    <dgm:pt modelId="{304B7805-69ED-47C9-A5C8-61EFAAFA066C}">
      <dgm:prSet/>
      <dgm:spPr/>
      <dgm:t>
        <a:bodyPr/>
        <a:lstStyle/>
        <a:p>
          <a:r>
            <a:rPr lang="en-GB"/>
            <a:t>Emotion focused coping</a:t>
          </a:r>
          <a:endParaRPr lang="en-US"/>
        </a:p>
      </dgm:t>
    </dgm:pt>
    <dgm:pt modelId="{36ADE42C-88F2-42F0-AA60-CA290C629F28}" type="parTrans" cxnId="{FA254CC7-2FC3-48FA-B628-29A49B5ACD3B}">
      <dgm:prSet/>
      <dgm:spPr/>
      <dgm:t>
        <a:bodyPr/>
        <a:lstStyle/>
        <a:p>
          <a:endParaRPr lang="en-US"/>
        </a:p>
      </dgm:t>
    </dgm:pt>
    <dgm:pt modelId="{3409C7A2-284C-4AE4-8298-A77C71A6FCCF}" type="sibTrans" cxnId="{FA254CC7-2FC3-48FA-B628-29A49B5ACD3B}">
      <dgm:prSet/>
      <dgm:spPr/>
      <dgm:t>
        <a:bodyPr/>
        <a:lstStyle/>
        <a:p>
          <a:endParaRPr lang="en-US"/>
        </a:p>
      </dgm:t>
    </dgm:pt>
    <dgm:pt modelId="{8075F834-61F2-4467-8F05-E83DE94A0447}">
      <dgm:prSet/>
      <dgm:spPr/>
      <dgm:t>
        <a:bodyPr/>
        <a:lstStyle/>
        <a:p>
          <a:r>
            <a:rPr lang="en-GB" dirty="0"/>
            <a:t>Avoidant coping</a:t>
          </a:r>
          <a:endParaRPr lang="en-US" dirty="0"/>
        </a:p>
      </dgm:t>
    </dgm:pt>
    <dgm:pt modelId="{0EC3F72D-AA0E-4625-ABDC-781BBADE2AD0}" type="parTrans" cxnId="{F570E449-16D9-4F8A-BA29-F101764AA390}">
      <dgm:prSet/>
      <dgm:spPr/>
      <dgm:t>
        <a:bodyPr/>
        <a:lstStyle/>
        <a:p>
          <a:endParaRPr lang="en-US"/>
        </a:p>
      </dgm:t>
    </dgm:pt>
    <dgm:pt modelId="{BC4C49B1-ADD9-4B78-BF13-5EA9BDEBDEEA}" type="sibTrans" cxnId="{F570E449-16D9-4F8A-BA29-F101764AA390}">
      <dgm:prSet/>
      <dgm:spPr/>
      <dgm:t>
        <a:bodyPr/>
        <a:lstStyle/>
        <a:p>
          <a:endParaRPr lang="en-US"/>
        </a:p>
      </dgm:t>
    </dgm:pt>
    <dgm:pt modelId="{5DBCE46C-A97D-4911-88FC-F12127D023EA}" type="pres">
      <dgm:prSet presAssocID="{094E89BC-3985-442C-9D7A-484B72749BBA}" presName="cycle" presStyleCnt="0">
        <dgm:presLayoutVars>
          <dgm:dir/>
          <dgm:resizeHandles val="exact"/>
        </dgm:presLayoutVars>
      </dgm:prSet>
      <dgm:spPr/>
    </dgm:pt>
    <dgm:pt modelId="{59622965-568B-4369-AF87-7D704652E0BC}" type="pres">
      <dgm:prSet presAssocID="{380F85B9-9502-4D31-BB8A-8C4AE57B0AF3}" presName="dummy" presStyleCnt="0"/>
      <dgm:spPr/>
    </dgm:pt>
    <dgm:pt modelId="{D994C1E1-7ABF-478D-9EDC-E8664C1CC293}" type="pres">
      <dgm:prSet presAssocID="{380F85B9-9502-4D31-BB8A-8C4AE57B0AF3}" presName="node" presStyleLbl="revTx" presStyleIdx="0" presStyleCnt="3">
        <dgm:presLayoutVars>
          <dgm:bulletEnabled val="1"/>
        </dgm:presLayoutVars>
      </dgm:prSet>
      <dgm:spPr/>
    </dgm:pt>
    <dgm:pt modelId="{C8B9ED5C-CE2E-4C9B-8194-7FCCB60BD453}" type="pres">
      <dgm:prSet presAssocID="{B3C86150-7BF8-4EF7-8B39-59ADDF350C72}" presName="sibTrans" presStyleLbl="node1" presStyleIdx="0" presStyleCnt="3"/>
      <dgm:spPr/>
    </dgm:pt>
    <dgm:pt modelId="{0E266AFB-4EA3-469F-8E29-9D33162BC74D}" type="pres">
      <dgm:prSet presAssocID="{304B7805-69ED-47C9-A5C8-61EFAAFA066C}" presName="dummy" presStyleCnt="0"/>
      <dgm:spPr/>
    </dgm:pt>
    <dgm:pt modelId="{8FD23C7A-A950-4CFB-BA00-FB127BD3B467}" type="pres">
      <dgm:prSet presAssocID="{304B7805-69ED-47C9-A5C8-61EFAAFA066C}" presName="node" presStyleLbl="revTx" presStyleIdx="1" presStyleCnt="3">
        <dgm:presLayoutVars>
          <dgm:bulletEnabled val="1"/>
        </dgm:presLayoutVars>
      </dgm:prSet>
      <dgm:spPr/>
    </dgm:pt>
    <dgm:pt modelId="{D489B4AA-4F53-4783-85BB-F36B9DD38150}" type="pres">
      <dgm:prSet presAssocID="{3409C7A2-284C-4AE4-8298-A77C71A6FCCF}" presName="sibTrans" presStyleLbl="node1" presStyleIdx="1" presStyleCnt="3"/>
      <dgm:spPr/>
    </dgm:pt>
    <dgm:pt modelId="{C90AE220-E906-47C4-A029-786364F604F4}" type="pres">
      <dgm:prSet presAssocID="{8075F834-61F2-4467-8F05-E83DE94A0447}" presName="dummy" presStyleCnt="0"/>
      <dgm:spPr/>
    </dgm:pt>
    <dgm:pt modelId="{A79A432C-0C6D-4044-AFFA-824E7E1F6E61}" type="pres">
      <dgm:prSet presAssocID="{8075F834-61F2-4467-8F05-E83DE94A0447}" presName="node" presStyleLbl="revTx" presStyleIdx="2" presStyleCnt="3">
        <dgm:presLayoutVars>
          <dgm:bulletEnabled val="1"/>
        </dgm:presLayoutVars>
      </dgm:prSet>
      <dgm:spPr/>
    </dgm:pt>
    <dgm:pt modelId="{907C3FD2-584B-4906-88A1-07F822A47507}" type="pres">
      <dgm:prSet presAssocID="{BC4C49B1-ADD9-4B78-BF13-5EA9BDEBDEEA}" presName="sibTrans" presStyleLbl="node1" presStyleIdx="2" presStyleCnt="3"/>
      <dgm:spPr/>
    </dgm:pt>
  </dgm:ptLst>
  <dgm:cxnLst>
    <dgm:cxn modelId="{AAA6CD29-B6E6-4869-8A53-DE8FE9957A2A}" type="presOf" srcId="{380F85B9-9502-4D31-BB8A-8C4AE57B0AF3}" destId="{D994C1E1-7ABF-478D-9EDC-E8664C1CC293}" srcOrd="0" destOrd="0" presId="urn:microsoft.com/office/officeart/2005/8/layout/cycle1"/>
    <dgm:cxn modelId="{5177DB30-36A0-494D-AB33-2F36D8FBE878}" type="presOf" srcId="{8075F834-61F2-4467-8F05-E83DE94A0447}" destId="{A79A432C-0C6D-4044-AFFA-824E7E1F6E61}" srcOrd="0" destOrd="0" presId="urn:microsoft.com/office/officeart/2005/8/layout/cycle1"/>
    <dgm:cxn modelId="{F570E449-16D9-4F8A-BA29-F101764AA390}" srcId="{094E89BC-3985-442C-9D7A-484B72749BBA}" destId="{8075F834-61F2-4467-8F05-E83DE94A0447}" srcOrd="2" destOrd="0" parTransId="{0EC3F72D-AA0E-4625-ABDC-781BBADE2AD0}" sibTransId="{BC4C49B1-ADD9-4B78-BF13-5EA9BDEBDEEA}"/>
    <dgm:cxn modelId="{ABCCBB4D-18BD-4355-A95B-5B36F0EFF67A}" type="presOf" srcId="{3409C7A2-284C-4AE4-8298-A77C71A6FCCF}" destId="{D489B4AA-4F53-4783-85BB-F36B9DD38150}" srcOrd="0" destOrd="0" presId="urn:microsoft.com/office/officeart/2005/8/layout/cycle1"/>
    <dgm:cxn modelId="{0AE73A70-54D3-4F2A-923A-F166FA94CDFF}" type="presOf" srcId="{B3C86150-7BF8-4EF7-8B39-59ADDF350C72}" destId="{C8B9ED5C-CE2E-4C9B-8194-7FCCB60BD453}" srcOrd="0" destOrd="0" presId="urn:microsoft.com/office/officeart/2005/8/layout/cycle1"/>
    <dgm:cxn modelId="{CA23BE8B-B83A-45B4-BF0B-372256E9B873}" type="presOf" srcId="{304B7805-69ED-47C9-A5C8-61EFAAFA066C}" destId="{8FD23C7A-A950-4CFB-BA00-FB127BD3B467}" srcOrd="0" destOrd="0" presId="urn:microsoft.com/office/officeart/2005/8/layout/cycle1"/>
    <dgm:cxn modelId="{07C412A7-C0D2-4391-8965-815BD5B2ED12}" type="presOf" srcId="{094E89BC-3985-442C-9D7A-484B72749BBA}" destId="{5DBCE46C-A97D-4911-88FC-F12127D023EA}" srcOrd="0" destOrd="0" presId="urn:microsoft.com/office/officeart/2005/8/layout/cycle1"/>
    <dgm:cxn modelId="{A5869EB0-A55C-42D4-93E8-DA150CE8687A}" srcId="{094E89BC-3985-442C-9D7A-484B72749BBA}" destId="{380F85B9-9502-4D31-BB8A-8C4AE57B0AF3}" srcOrd="0" destOrd="0" parTransId="{4810F4FC-EDA1-427A-9D25-00696F7B2F6E}" sibTransId="{B3C86150-7BF8-4EF7-8B39-59ADDF350C72}"/>
    <dgm:cxn modelId="{FA254CC7-2FC3-48FA-B628-29A49B5ACD3B}" srcId="{094E89BC-3985-442C-9D7A-484B72749BBA}" destId="{304B7805-69ED-47C9-A5C8-61EFAAFA066C}" srcOrd="1" destOrd="0" parTransId="{36ADE42C-88F2-42F0-AA60-CA290C629F28}" sibTransId="{3409C7A2-284C-4AE4-8298-A77C71A6FCCF}"/>
    <dgm:cxn modelId="{CC0C2DCD-F6B5-4ACE-BB22-266E27D81031}" type="presOf" srcId="{BC4C49B1-ADD9-4B78-BF13-5EA9BDEBDEEA}" destId="{907C3FD2-584B-4906-88A1-07F822A47507}" srcOrd="0" destOrd="0" presId="urn:microsoft.com/office/officeart/2005/8/layout/cycle1"/>
    <dgm:cxn modelId="{678D21EC-6E0D-4EF8-90B5-8A4196CC37AA}" type="presParOf" srcId="{5DBCE46C-A97D-4911-88FC-F12127D023EA}" destId="{59622965-568B-4369-AF87-7D704652E0BC}" srcOrd="0" destOrd="0" presId="urn:microsoft.com/office/officeart/2005/8/layout/cycle1"/>
    <dgm:cxn modelId="{4A6864E5-F396-4715-AABF-DCD00D299CD4}" type="presParOf" srcId="{5DBCE46C-A97D-4911-88FC-F12127D023EA}" destId="{D994C1E1-7ABF-478D-9EDC-E8664C1CC293}" srcOrd="1" destOrd="0" presId="urn:microsoft.com/office/officeart/2005/8/layout/cycle1"/>
    <dgm:cxn modelId="{AB323126-8FE2-4E76-B6B3-FC882CC4D8BA}" type="presParOf" srcId="{5DBCE46C-A97D-4911-88FC-F12127D023EA}" destId="{C8B9ED5C-CE2E-4C9B-8194-7FCCB60BD453}" srcOrd="2" destOrd="0" presId="urn:microsoft.com/office/officeart/2005/8/layout/cycle1"/>
    <dgm:cxn modelId="{FBB64582-F233-422E-93FD-703819FDA563}" type="presParOf" srcId="{5DBCE46C-A97D-4911-88FC-F12127D023EA}" destId="{0E266AFB-4EA3-469F-8E29-9D33162BC74D}" srcOrd="3" destOrd="0" presId="urn:microsoft.com/office/officeart/2005/8/layout/cycle1"/>
    <dgm:cxn modelId="{4DA3B20C-05A7-48A3-8F3E-980A37406486}" type="presParOf" srcId="{5DBCE46C-A97D-4911-88FC-F12127D023EA}" destId="{8FD23C7A-A950-4CFB-BA00-FB127BD3B467}" srcOrd="4" destOrd="0" presId="urn:microsoft.com/office/officeart/2005/8/layout/cycle1"/>
    <dgm:cxn modelId="{71DACEF9-342C-42EA-B4A7-725A3C29C9B1}" type="presParOf" srcId="{5DBCE46C-A97D-4911-88FC-F12127D023EA}" destId="{D489B4AA-4F53-4783-85BB-F36B9DD38150}" srcOrd="5" destOrd="0" presId="urn:microsoft.com/office/officeart/2005/8/layout/cycle1"/>
    <dgm:cxn modelId="{B47E3965-E9E1-4B64-8843-DB44CD62005B}" type="presParOf" srcId="{5DBCE46C-A97D-4911-88FC-F12127D023EA}" destId="{C90AE220-E906-47C4-A029-786364F604F4}" srcOrd="6" destOrd="0" presId="urn:microsoft.com/office/officeart/2005/8/layout/cycle1"/>
    <dgm:cxn modelId="{44E1E155-C3F3-48FF-8FF3-095D74063E58}" type="presParOf" srcId="{5DBCE46C-A97D-4911-88FC-F12127D023EA}" destId="{A79A432C-0C6D-4044-AFFA-824E7E1F6E61}" srcOrd="7" destOrd="0" presId="urn:microsoft.com/office/officeart/2005/8/layout/cycle1"/>
    <dgm:cxn modelId="{18CC84BB-0136-4C2A-A400-F31C91DEC915}" type="presParOf" srcId="{5DBCE46C-A97D-4911-88FC-F12127D023EA}" destId="{907C3FD2-584B-4906-88A1-07F822A47507}"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E6371-3C3E-4808-BAD4-87B4BCC6D7C2}">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52F85B-C54B-4C38-A196-A88C77ABF1CF}">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a:t>HSE defines stress as ‘the adverse reaction people have to excessive pressures or other types of demand placed on them’.</a:t>
          </a:r>
          <a:endParaRPr lang="en-US" sz="2700" kern="1200"/>
        </a:p>
      </dsp:txBody>
      <dsp:txXfrm>
        <a:off x="775406" y="482054"/>
        <a:ext cx="3737345" cy="2320513"/>
      </dsp:txXfrm>
    </dsp:sp>
    <dsp:sp modelId="{6E08C67F-C9A2-479D-B08E-9DFE2A20FA53}">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59BF9B-9415-4304-AC7B-021843175BB6}">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Employers have a legal duty to protect workers from stress at work by doing a risk assessment and acting on it.</a:t>
          </a:r>
          <a:endParaRPr lang="en-US" sz="2700" kern="1200"/>
        </a:p>
      </dsp:txBody>
      <dsp:txXfrm>
        <a:off x="5519748" y="482054"/>
        <a:ext cx="3737345" cy="23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7FA8A-0612-4BBF-BEE5-89000A35ED8E}">
      <dsp:nvSpPr>
        <dsp:cNvPr id="0" name=""/>
        <dsp:cNvSpPr/>
      </dsp:nvSpPr>
      <dsp:spPr>
        <a:xfrm>
          <a:off x="0" y="436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arguments</a:t>
          </a:r>
          <a:endParaRPr lang="en-US" sz="2400" kern="1200" dirty="0"/>
        </a:p>
      </dsp:txBody>
      <dsp:txXfrm>
        <a:off x="27415" y="71103"/>
        <a:ext cx="6803169" cy="506769"/>
      </dsp:txXfrm>
    </dsp:sp>
    <dsp:sp modelId="{2263B284-F5CF-4EC3-B51C-C1B3D5F8CA84}">
      <dsp:nvSpPr>
        <dsp:cNvPr id="0" name=""/>
        <dsp:cNvSpPr/>
      </dsp:nvSpPr>
      <dsp:spPr>
        <a:xfrm>
          <a:off x="0" y="67440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higher staff turnover</a:t>
          </a:r>
          <a:endParaRPr lang="en-US" sz="2400" kern="1200"/>
        </a:p>
      </dsp:txBody>
      <dsp:txXfrm>
        <a:off x="27415" y="701823"/>
        <a:ext cx="6803169" cy="506769"/>
      </dsp:txXfrm>
    </dsp:sp>
    <dsp:sp modelId="{585F2977-6A0F-4B04-832B-13621B56C55F}">
      <dsp:nvSpPr>
        <dsp:cNvPr id="0" name=""/>
        <dsp:cNvSpPr/>
      </dsp:nvSpPr>
      <dsp:spPr>
        <a:xfrm>
          <a:off x="0" y="130512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reports of stress</a:t>
          </a:r>
          <a:endParaRPr lang="en-US" sz="2400" kern="1200"/>
        </a:p>
      </dsp:txBody>
      <dsp:txXfrm>
        <a:off x="27415" y="1332543"/>
        <a:ext cx="6803169" cy="506769"/>
      </dsp:txXfrm>
    </dsp:sp>
    <dsp:sp modelId="{DDF44308-690B-48C6-87C1-E1B84A1CAFDF}">
      <dsp:nvSpPr>
        <dsp:cNvPr id="0" name=""/>
        <dsp:cNvSpPr/>
      </dsp:nvSpPr>
      <dsp:spPr>
        <a:xfrm>
          <a:off x="0" y="193584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sickness absence</a:t>
          </a:r>
          <a:endParaRPr lang="en-US" sz="2400" kern="1200"/>
        </a:p>
      </dsp:txBody>
      <dsp:txXfrm>
        <a:off x="27415" y="1963263"/>
        <a:ext cx="6803169" cy="506769"/>
      </dsp:txXfrm>
    </dsp:sp>
    <dsp:sp modelId="{4C688623-AD78-4385-96B2-D028004A273C}">
      <dsp:nvSpPr>
        <dsp:cNvPr id="0" name=""/>
        <dsp:cNvSpPr/>
      </dsp:nvSpPr>
      <dsp:spPr>
        <a:xfrm>
          <a:off x="0" y="256656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decreased performance</a:t>
          </a:r>
          <a:endParaRPr lang="en-US" sz="2400" kern="1200"/>
        </a:p>
      </dsp:txBody>
      <dsp:txXfrm>
        <a:off x="27415" y="2593983"/>
        <a:ext cx="6803169" cy="506769"/>
      </dsp:txXfrm>
    </dsp:sp>
    <dsp:sp modelId="{8BE63B92-2539-4E32-8645-D4DBCB4ED0E6}">
      <dsp:nvSpPr>
        <dsp:cNvPr id="0" name=""/>
        <dsp:cNvSpPr/>
      </dsp:nvSpPr>
      <dsp:spPr>
        <a:xfrm>
          <a:off x="0" y="31972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complaints and grievances</a:t>
          </a:r>
          <a:endParaRPr lang="en-US" sz="2400" kern="1200"/>
        </a:p>
      </dsp:txBody>
      <dsp:txXfrm>
        <a:off x="27415" y="3224703"/>
        <a:ext cx="6803169" cy="5067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B5F7B-6288-49AC-BBF6-18849C080AD2}">
      <dsp:nvSpPr>
        <dsp:cNvPr id="0" name=""/>
        <dsp:cNvSpPr/>
      </dsp:nvSpPr>
      <dsp:spPr>
        <a:xfrm>
          <a:off x="0" y="0"/>
          <a:ext cx="7519297" cy="6914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Culture of the organisation: the values, assumptions and norms shared by the organisation </a:t>
          </a:r>
          <a:endParaRPr lang="en-US" sz="1900" kern="1200"/>
        </a:p>
      </dsp:txBody>
      <dsp:txXfrm>
        <a:off x="20252" y="20252"/>
        <a:ext cx="6692249" cy="650964"/>
      </dsp:txXfrm>
    </dsp:sp>
    <dsp:sp modelId="{B7A65E2E-DD7B-4C22-BE04-1CAF0C338FAE}">
      <dsp:nvSpPr>
        <dsp:cNvPr id="0" name=""/>
        <dsp:cNvSpPr/>
      </dsp:nvSpPr>
      <dsp:spPr>
        <a:xfrm>
          <a:off x="561506" y="787505"/>
          <a:ext cx="7519297" cy="69146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Mismatch between individual and organisational values </a:t>
          </a:r>
          <a:endParaRPr lang="en-US" sz="1900" kern="1200"/>
        </a:p>
      </dsp:txBody>
      <dsp:txXfrm>
        <a:off x="581758" y="807757"/>
        <a:ext cx="6467833" cy="650964"/>
      </dsp:txXfrm>
    </dsp:sp>
    <dsp:sp modelId="{DBBE53CB-7E0E-4B0B-ABBA-4F3B44937141}">
      <dsp:nvSpPr>
        <dsp:cNvPr id="0" name=""/>
        <dsp:cNvSpPr/>
      </dsp:nvSpPr>
      <dsp:spPr>
        <a:xfrm>
          <a:off x="1123012" y="1575010"/>
          <a:ext cx="7519297" cy="69146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Unfair organisational climate: perceived fairness and justice </a:t>
          </a:r>
          <a:endParaRPr lang="en-US" sz="1900" kern="1200"/>
        </a:p>
      </dsp:txBody>
      <dsp:txXfrm>
        <a:off x="1143264" y="1595262"/>
        <a:ext cx="6467833" cy="650964"/>
      </dsp:txXfrm>
    </dsp:sp>
    <dsp:sp modelId="{E95D27D0-B848-4184-929C-1B32B03F2B30}">
      <dsp:nvSpPr>
        <dsp:cNvPr id="0" name=""/>
        <dsp:cNvSpPr/>
      </dsp:nvSpPr>
      <dsp:spPr>
        <a:xfrm>
          <a:off x="1684518" y="2362515"/>
          <a:ext cx="7519297" cy="69146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Employee involvement/participation </a:t>
          </a:r>
          <a:endParaRPr lang="en-US" sz="1900" kern="1200"/>
        </a:p>
      </dsp:txBody>
      <dsp:txXfrm>
        <a:off x="1704770" y="2382767"/>
        <a:ext cx="6467833" cy="650964"/>
      </dsp:txXfrm>
    </dsp:sp>
    <dsp:sp modelId="{444ABBCE-8F14-4BBE-A87A-2C74A2C84811}">
      <dsp:nvSpPr>
        <dsp:cNvPr id="0" name=""/>
        <dsp:cNvSpPr/>
      </dsp:nvSpPr>
      <dsp:spPr>
        <a:xfrm>
          <a:off x="2246024" y="3150020"/>
          <a:ext cx="7519297" cy="69146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Management of change </a:t>
          </a:r>
          <a:endParaRPr lang="en-US" sz="1900" kern="1200"/>
        </a:p>
      </dsp:txBody>
      <dsp:txXfrm>
        <a:off x="2266276" y="3170272"/>
        <a:ext cx="6467833" cy="650964"/>
      </dsp:txXfrm>
    </dsp:sp>
    <dsp:sp modelId="{D0C3F4DC-41A4-4CE3-BD58-F87C4A2FD0D8}">
      <dsp:nvSpPr>
        <dsp:cNvPr id="0" name=""/>
        <dsp:cNvSpPr/>
      </dsp:nvSpPr>
      <dsp:spPr>
        <a:xfrm>
          <a:off x="7069843" y="505155"/>
          <a:ext cx="449454" cy="449454"/>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170970" y="505155"/>
        <a:ext cx="247200" cy="338214"/>
      </dsp:txXfrm>
    </dsp:sp>
    <dsp:sp modelId="{B19E6A90-1468-48EC-B356-49C011CAFE11}">
      <dsp:nvSpPr>
        <dsp:cNvPr id="0" name=""/>
        <dsp:cNvSpPr/>
      </dsp:nvSpPr>
      <dsp:spPr>
        <a:xfrm>
          <a:off x="7631349" y="1292661"/>
          <a:ext cx="449454" cy="449454"/>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32476" y="1292661"/>
        <a:ext cx="247200" cy="338214"/>
      </dsp:txXfrm>
    </dsp:sp>
    <dsp:sp modelId="{F4B789C5-A28E-4A3E-BC06-FDF538EBB98A}">
      <dsp:nvSpPr>
        <dsp:cNvPr id="0" name=""/>
        <dsp:cNvSpPr/>
      </dsp:nvSpPr>
      <dsp:spPr>
        <a:xfrm>
          <a:off x="8192855" y="2068641"/>
          <a:ext cx="449454" cy="449454"/>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293982" y="2068641"/>
        <a:ext cx="247200" cy="338214"/>
      </dsp:txXfrm>
    </dsp:sp>
    <dsp:sp modelId="{1CCB8A40-D10A-484B-B960-0DF008C41B8A}">
      <dsp:nvSpPr>
        <dsp:cNvPr id="0" name=""/>
        <dsp:cNvSpPr/>
      </dsp:nvSpPr>
      <dsp:spPr>
        <a:xfrm>
          <a:off x="8754361" y="2863830"/>
          <a:ext cx="449454" cy="449454"/>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55488" y="2863830"/>
        <a:ext cx="247200" cy="3382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0837-E52B-406A-9F07-2C08A5C3ADFF}">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37660-FEA1-4699-AF13-88F1EA6F785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Primary level interventions  - focused around prevention </a:t>
          </a:r>
          <a:endParaRPr lang="en-US" sz="1800" kern="1200"/>
        </a:p>
      </dsp:txBody>
      <dsp:txXfrm>
        <a:off x="59990" y="2654049"/>
        <a:ext cx="3226223" cy="720000"/>
      </dsp:txXfrm>
    </dsp:sp>
    <dsp:sp modelId="{FE06095F-7645-415C-BFDF-4F981EF75CE0}">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9B2B1C-A41C-4151-A876-822F8E05B76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Secondary level interventions – focused around early intervention and coping </a:t>
          </a:r>
          <a:endParaRPr lang="en-US" sz="1800" kern="1200" dirty="0"/>
        </a:p>
      </dsp:txBody>
      <dsp:txXfrm>
        <a:off x="3850802" y="2654049"/>
        <a:ext cx="3226223" cy="720000"/>
      </dsp:txXfrm>
    </dsp:sp>
    <dsp:sp modelId="{649B7001-825D-411B-82F6-83454AF53928}">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83683E-5245-408D-9EAE-B3D5C887215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Tertiary level interventions -  treatment, counselling, job redesign etc </a:t>
          </a:r>
          <a:endParaRPr lang="en-US" sz="1800" kern="1200"/>
        </a:p>
      </dsp:txBody>
      <dsp:txXfrm>
        <a:off x="7641615" y="2654049"/>
        <a:ext cx="322622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C1E1-7ABF-478D-9EDC-E8664C1CC293}">
      <dsp:nvSpPr>
        <dsp:cNvPr id="0" name=""/>
        <dsp:cNvSpPr/>
      </dsp:nvSpPr>
      <dsp:spPr>
        <a:xfrm>
          <a:off x="241739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Problem focused coping</a:t>
          </a:r>
          <a:endParaRPr lang="en-US" sz="2700" kern="1200" dirty="0"/>
        </a:p>
      </dsp:txBody>
      <dsp:txXfrm>
        <a:off x="2417393" y="253274"/>
        <a:ext cx="1293176" cy="1293176"/>
      </dsp:txXfrm>
    </dsp:sp>
    <dsp:sp modelId="{C8B9ED5C-CE2E-4C9B-8194-7FCCB60BD453}">
      <dsp:nvSpPr>
        <dsp:cNvPr id="0" name=""/>
        <dsp:cNvSpPr/>
      </dsp:nvSpPr>
      <dsp:spPr>
        <a:xfrm>
          <a:off x="447464" y="-1214"/>
          <a:ext cx="3057944" cy="3057944"/>
        </a:xfrm>
        <a:prstGeom prst="circularArrow">
          <a:avLst>
            <a:gd name="adj1" fmla="val 8246"/>
            <a:gd name="adj2" fmla="val 575939"/>
            <a:gd name="adj3" fmla="val 2964670"/>
            <a:gd name="adj4" fmla="val 51177"/>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D23C7A-A950-4CFB-BA00-FB127BD3B467}">
      <dsp:nvSpPr>
        <dsp:cNvPr id="0" name=""/>
        <dsp:cNvSpPr/>
      </dsp:nvSpPr>
      <dsp:spPr>
        <a:xfrm>
          <a:off x="1329848" y="2136957"/>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Emotion focused coping</a:t>
          </a:r>
          <a:endParaRPr lang="en-US" sz="2700" kern="1200"/>
        </a:p>
      </dsp:txBody>
      <dsp:txXfrm>
        <a:off x="1329848" y="2136957"/>
        <a:ext cx="1293176" cy="1293176"/>
      </dsp:txXfrm>
    </dsp:sp>
    <dsp:sp modelId="{D489B4AA-4F53-4783-85BB-F36B9DD38150}">
      <dsp:nvSpPr>
        <dsp:cNvPr id="0" name=""/>
        <dsp:cNvSpPr/>
      </dsp:nvSpPr>
      <dsp:spPr>
        <a:xfrm>
          <a:off x="447464" y="-1214"/>
          <a:ext cx="3057944" cy="3057944"/>
        </a:xfrm>
        <a:prstGeom prst="circularArrow">
          <a:avLst>
            <a:gd name="adj1" fmla="val 8246"/>
            <a:gd name="adj2" fmla="val 575939"/>
            <a:gd name="adj3" fmla="val 10172884"/>
            <a:gd name="adj4" fmla="val 7259391"/>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A432C-0C6D-4044-AFFA-824E7E1F6E61}">
      <dsp:nvSpPr>
        <dsp:cNvPr id="0" name=""/>
        <dsp:cNvSpPr/>
      </dsp:nvSpPr>
      <dsp:spPr>
        <a:xfrm>
          <a:off x="24230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Avoidant coping</a:t>
          </a:r>
          <a:endParaRPr lang="en-US" sz="2700" kern="1200" dirty="0"/>
        </a:p>
      </dsp:txBody>
      <dsp:txXfrm>
        <a:off x="242303" y="253274"/>
        <a:ext cx="1293176" cy="1293176"/>
      </dsp:txXfrm>
    </dsp:sp>
    <dsp:sp modelId="{907C3FD2-584B-4906-88A1-07F822A47507}">
      <dsp:nvSpPr>
        <dsp:cNvPr id="0" name=""/>
        <dsp:cNvSpPr/>
      </dsp:nvSpPr>
      <dsp:spPr>
        <a:xfrm>
          <a:off x="447464" y="-1214"/>
          <a:ext cx="3057944" cy="3057944"/>
        </a:xfrm>
        <a:prstGeom prst="circularArrow">
          <a:avLst>
            <a:gd name="adj1" fmla="val 8246"/>
            <a:gd name="adj2" fmla="val 575939"/>
            <a:gd name="adj3" fmla="val 16857482"/>
            <a:gd name="adj4" fmla="val 14966579"/>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51718-B623-4D35-BD23-F41ABE86E352}"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3419A-E931-4F7B-A21E-435B94E300C0}" type="slidenum">
              <a:rPr lang="en-GB" smtClean="0"/>
              <a:t>‹#›</a:t>
            </a:fld>
            <a:endParaRPr lang="en-GB"/>
          </a:p>
        </p:txBody>
      </p:sp>
    </p:spTree>
    <p:extLst>
      <p:ext uri="{BB962C8B-B14F-4D97-AF65-F5344CB8AC3E}">
        <p14:creationId xmlns:p14="http://schemas.microsoft.com/office/powerpoint/2010/main" val="381758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4B5ADA1-3CAF-4B5A-9FB2-8ECBFB4ABFF9}" type="slidenum">
              <a:rPr lang="en-GB" altLang="en-US"/>
              <a:pPr eaLnBrk="1" hangingPunct="1">
                <a:spcBef>
                  <a:spcPct val="0"/>
                </a:spcBef>
              </a:pPr>
              <a:t>3</a:t>
            </a:fld>
            <a:endParaRPr lang="en-GB" altLang="en-US"/>
          </a:p>
        </p:txBody>
      </p:sp>
      <p:sp>
        <p:nvSpPr>
          <p:cNvPr id="57347" name="Rectangle 2"/>
          <p:cNvSpPr>
            <a:spLocks noGrp="1" noRot="1" noChangeAspect="1" noChangeArrowheads="1" noTextEdit="1"/>
          </p:cNvSpPr>
          <p:nvPr>
            <p:ph type="sldImg"/>
          </p:nvPr>
        </p:nvSpPr>
        <p:spPr>
          <a:xfrm>
            <a:off x="90488" y="744538"/>
            <a:ext cx="6616700" cy="3722687"/>
          </a:xfrm>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Most recent “general population” data of this nature</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Effort devoted to reducing WRS is likely to make significant contribution to the RHS targets</a:t>
            </a:r>
          </a:p>
        </p:txBody>
      </p:sp>
    </p:spTree>
    <p:extLst>
      <p:ext uri="{BB962C8B-B14F-4D97-AF65-F5344CB8AC3E}">
        <p14:creationId xmlns:p14="http://schemas.microsoft.com/office/powerpoint/2010/main" val="3956316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a:t>
            </a:r>
            <a:r>
              <a:rPr lang="en-GB" b="0" i="0" dirty="0" err="1">
                <a:solidFill>
                  <a:srgbClr val="111111"/>
                </a:solidFill>
                <a:effectLst/>
                <a:latin typeface="Arial" panose="020B0604020202020204" pitchFamily="34" charset="0"/>
              </a:rPr>
              <a:t>organisatio</a:t>
            </a:r>
            <a:endParaRPr lang="en-GB" b="0" i="0" dirty="0">
              <a:solidFill>
                <a:srgbClr val="11111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5F3419A-E931-4F7B-A21E-435B94E300C0}" type="slidenum">
              <a:rPr lang="en-GB" smtClean="0"/>
              <a:t>4</a:t>
            </a:fld>
            <a:endParaRPr lang="en-GB"/>
          </a:p>
        </p:txBody>
      </p:sp>
    </p:spTree>
    <p:extLst>
      <p:ext uri="{BB962C8B-B14F-4D97-AF65-F5344CB8AC3E}">
        <p14:creationId xmlns:p14="http://schemas.microsoft.com/office/powerpoint/2010/main" val="3826525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international labour organisation further defines decent work as….  And what strikes me here is that, surely communities are at the heart of this?  and yet, is there concern that our communities are broken? And do we need to better consider work as a community and as part of a wider community? Of course, in Wales many of these issues have already been identified as priorities for protecting the future generations of Wales.  So perhaps we need to think about our work as needing to be of benefit not just to us as individuals, but to our communities, to wider society, and our entire local and global ecosystem.   To achieve any of this, we need to build resilient and sustainable workplaces, employing resilient and sustainable employees.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3342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For example, employees may say that they:</a:t>
            </a:r>
          </a:p>
          <a:p>
            <a:pPr fontAlgn="base"/>
            <a:r>
              <a:rPr lang="en-GB" sz="1200" b="0" i="0" kern="1200" dirty="0">
                <a:solidFill>
                  <a:schemeClr val="tx1"/>
                </a:solidFill>
                <a:effectLst/>
                <a:latin typeface="+mn-lt"/>
                <a:ea typeface="+mn-ea"/>
                <a:cs typeface="+mn-cs"/>
              </a:rPr>
              <a:t>are not able to cope with the demands of their jobs</a:t>
            </a:r>
          </a:p>
          <a:p>
            <a:pPr fontAlgn="base"/>
            <a:r>
              <a:rPr lang="en-GB" sz="1200" b="0" i="0" kern="1200" dirty="0">
                <a:solidFill>
                  <a:schemeClr val="tx1"/>
                </a:solidFill>
                <a:effectLst/>
                <a:latin typeface="+mn-lt"/>
                <a:ea typeface="+mn-ea"/>
                <a:cs typeface="+mn-cs"/>
              </a:rPr>
              <a:t>are unable to control the way they do their work</a:t>
            </a:r>
          </a:p>
          <a:p>
            <a:pPr fontAlgn="base"/>
            <a:r>
              <a:rPr lang="en-GB" sz="1200" b="0" i="0" kern="1200" dirty="0">
                <a:solidFill>
                  <a:schemeClr val="tx1"/>
                </a:solidFill>
                <a:effectLst/>
                <a:latin typeface="+mn-lt"/>
                <a:ea typeface="+mn-ea"/>
                <a:cs typeface="+mn-cs"/>
              </a:rPr>
              <a:t>don’t receive enough information and support</a:t>
            </a:r>
          </a:p>
          <a:p>
            <a:pPr fontAlgn="base"/>
            <a:r>
              <a:rPr lang="en-GB" sz="1200" b="0" i="0" kern="1200" dirty="0">
                <a:solidFill>
                  <a:schemeClr val="tx1"/>
                </a:solidFill>
                <a:effectLst/>
                <a:latin typeface="+mn-lt"/>
                <a:ea typeface="+mn-ea"/>
                <a:cs typeface="+mn-cs"/>
              </a:rPr>
              <a:t>are having trouble with relationships at work, or are being bullied</a:t>
            </a:r>
          </a:p>
          <a:p>
            <a:pPr fontAlgn="base"/>
            <a:r>
              <a:rPr lang="en-GB" sz="1200" b="0" i="0" kern="1200" dirty="0">
                <a:solidFill>
                  <a:schemeClr val="tx1"/>
                </a:solidFill>
                <a:effectLst/>
                <a:latin typeface="+mn-lt"/>
                <a:ea typeface="+mn-ea"/>
                <a:cs typeface="+mn-cs"/>
              </a:rPr>
              <a:t>don’t fully understand their role and responsibilities</a:t>
            </a:r>
          </a:p>
          <a:p>
            <a:pPr fontAlgn="base"/>
            <a:r>
              <a:rPr lang="en-GB" sz="1200" b="0" i="0" kern="1200" dirty="0">
                <a:solidFill>
                  <a:schemeClr val="tx1"/>
                </a:solidFill>
                <a:effectLst/>
                <a:latin typeface="+mn-lt"/>
                <a:ea typeface="+mn-ea"/>
                <a:cs typeface="+mn-cs"/>
              </a:rPr>
              <a:t>are not engaged when a business is undergoing change</a:t>
            </a: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7</a:t>
            </a:fld>
            <a:endParaRPr lang="en-GB"/>
          </a:p>
        </p:txBody>
      </p:sp>
    </p:spTree>
    <p:extLst>
      <p:ext uri="{BB962C8B-B14F-4D97-AF65-F5344CB8AC3E}">
        <p14:creationId xmlns:p14="http://schemas.microsoft.com/office/powerpoint/2010/main" val="878865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F3419A-E931-4F7B-A21E-435B94E300C0}" type="slidenum">
              <a:rPr lang="en-GB" smtClean="0"/>
              <a:t>12</a:t>
            </a:fld>
            <a:endParaRPr lang="en-GB"/>
          </a:p>
        </p:txBody>
      </p:sp>
    </p:spTree>
    <p:extLst>
      <p:ext uri="{BB962C8B-B14F-4D97-AF65-F5344CB8AC3E}">
        <p14:creationId xmlns:p14="http://schemas.microsoft.com/office/powerpoint/2010/main" val="240623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E74DF40-DE73-4DC3-A4C1-96D4A19B2AAE}" type="slidenum">
              <a:rPr lang="en-GB" altLang="en-US">
                <a:latin typeface="Times New Roman" panose="02020603050405020304" pitchFamily="18" charset="0"/>
              </a:rPr>
              <a:pPr eaLnBrk="1" hangingPunct="1">
                <a:spcBef>
                  <a:spcPct val="0"/>
                </a:spcBef>
              </a:pPr>
              <a:t>21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49449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2A5AF3C-ED90-4113-80F3-9075DC7E48B9}" type="slidenum">
              <a:rPr lang="en-GB" altLang="en-US">
                <a:latin typeface="Times New Roman" panose="02020603050405020304" pitchFamily="18" charset="0"/>
              </a:rPr>
              <a:pPr eaLnBrk="1" hangingPunct="1">
                <a:spcBef>
                  <a:spcPct val="0"/>
                </a:spcBef>
              </a:pPr>
              <a:t>22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3640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a:xfrm>
            <a:off x="838200" y="1219200"/>
            <a:ext cx="10515600" cy="461554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1"/>
            <a:ext cx="10515600" cy="957942"/>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19130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188029"/>
            <a:ext cx="5157787" cy="367937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19130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188029"/>
            <a:ext cx="5183188" cy="3679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a:xfrm>
            <a:off x="838200" y="1284514"/>
            <a:ext cx="10515600" cy="489244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10/26/2025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3076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342261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8979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465876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3699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1222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2747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86861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1549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87941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79243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7949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28526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235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156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92967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92378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509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5.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10/26/2025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10/26/2025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10/26/2025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5653390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4"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 Id="rId5" Type="http://schemas.openxmlformats.org/officeDocument/2006/relationships/image" Target="../media/image8.sv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jpe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emf"/><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hyperlink" Target="https://www.hse.gov.uk/statistics/causdis/stress.pdf"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hyperlink" Target="https://www.ilo.org/global/topics/decent-work/lang--en/index.ht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9.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8.jpeg"/><Relationship Id="rId2" Type="http://schemas.openxmlformats.org/officeDocument/2006/relationships/image" Target="../media/image34.jpeg"/><Relationship Id="rId1" Type="http://schemas.openxmlformats.org/officeDocument/2006/relationships/slideLayout" Target="../slideLayouts/slideLayout2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hyperlink" Target="https://www.hse.gov.uk/stress/assets/docs/stress-talking-toolkit.pdf" TargetMode="Externa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1072267" y="1408870"/>
            <a:ext cx="6528018" cy="2345264"/>
          </a:xfrm>
        </p:spPr>
        <p:txBody>
          <a:bodyPr>
            <a:normAutofit fontScale="90000"/>
          </a:bodyPr>
          <a:lstStyle/>
          <a:p>
            <a:r>
              <a:rPr lang="en-GB" dirty="0"/>
              <a:t>Stress and Wellbeing at Work</a:t>
            </a:r>
            <a:br>
              <a:rPr lang="en-GB" dirty="0"/>
            </a:br>
            <a:endParaRPr lang="en-GB" dirty="0"/>
          </a:p>
        </p:txBody>
      </p:sp>
      <p:sp>
        <p:nvSpPr>
          <p:cNvPr id="3" name="Subtitle 2"/>
          <p:cNvSpPr>
            <a:spLocks noGrp="1"/>
          </p:cNvSpPr>
          <p:nvPr>
            <p:ph type="subTitle" idx="1"/>
          </p:nvPr>
        </p:nvSpPr>
        <p:spPr>
          <a:xfrm>
            <a:off x="1072267" y="3657597"/>
            <a:ext cx="6528018" cy="1320802"/>
          </a:xfrm>
        </p:spPr>
        <p:txBody>
          <a:bodyPr>
            <a:normAutofit/>
          </a:bodyPr>
          <a:lstStyle/>
          <a:p>
            <a:pPr>
              <a:lnSpc>
                <a:spcPct val="90000"/>
              </a:lnSpc>
            </a:pPr>
            <a:r>
              <a:rPr lang="en-GB" dirty="0"/>
              <a:t>Dr Ceri Phelps, </a:t>
            </a:r>
            <a:r>
              <a:rPr lang="en-GB" dirty="0" err="1"/>
              <a:t>AFBPsS</a:t>
            </a:r>
            <a:r>
              <a:rPr lang="en-GB" dirty="0"/>
              <a:t>, </a:t>
            </a:r>
            <a:r>
              <a:rPr lang="en-GB" dirty="0" err="1"/>
              <a:t>CPsychol</a:t>
            </a:r>
            <a:r>
              <a:rPr lang="en-GB" dirty="0"/>
              <a:t>, SFHEA</a:t>
            </a:r>
          </a:p>
          <a:p>
            <a:pPr>
              <a:lnSpc>
                <a:spcPct val="90000"/>
              </a:lnSpc>
            </a:pPr>
            <a:r>
              <a:rPr lang="en-GB" dirty="0"/>
              <a:t>Registered health psychologist </a:t>
            </a:r>
          </a:p>
          <a:p>
            <a:pPr>
              <a:lnSpc>
                <a:spcPct val="90000"/>
              </a:lnSpc>
            </a:pPr>
            <a:r>
              <a:rPr lang="en-GB" dirty="0"/>
              <a:t>Centre for Psychology &amp; Counselling, UWTSD</a:t>
            </a:r>
          </a:p>
        </p:txBody>
      </p:sp>
      <p:cxnSp>
        <p:nvCxnSpPr>
          <p:cNvPr id="12" name="Straight Connector 11">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CB8F84AB-98F3-3BFB-DF45-1119BC0A34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165832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CA3A120-0D38-4457-B6F7-901F4C541C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5" name="Straight Connector 14">
            <a:extLst>
              <a:ext uri="{FF2B5EF4-FFF2-40B4-BE49-F238E27FC236}">
                <a16:creationId xmlns:a16="http://schemas.microsoft.com/office/drawing/2014/main" id="{CE79DCFD-34F3-40E5-8915-C486655DBB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itle 3">
            <a:extLst>
              <a:ext uri="{FF2B5EF4-FFF2-40B4-BE49-F238E27FC236}">
                <a16:creationId xmlns:a16="http://schemas.microsoft.com/office/drawing/2014/main" id="{992BA63B-0029-37BD-516B-75FC206A828E}"/>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a:solidFill>
                  <a:srgbClr val="262626"/>
                </a:solidFill>
              </a:rPr>
              <a:t>What is Stress?</a:t>
            </a:r>
          </a:p>
        </p:txBody>
      </p:sp>
      <p:graphicFrame>
        <p:nvGraphicFramePr>
          <p:cNvPr id="9" name="Content Placeholder 6">
            <a:extLst>
              <a:ext uri="{FF2B5EF4-FFF2-40B4-BE49-F238E27FC236}">
                <a16:creationId xmlns:a16="http://schemas.microsoft.com/office/drawing/2014/main" id="{62D13621-A58F-83FA-C5C5-2DB1510AECAA}"/>
              </a:ext>
            </a:extLst>
          </p:cNvPr>
          <p:cNvGraphicFramePr>
            <a:graphicFrameLocks noGrp="1"/>
          </p:cNvGraphicFramePr>
          <p:nvPr>
            <p:ph sz="half" idx="2"/>
            <p:extLst>
              <p:ext uri="{D42A27DB-BD31-4B8C-83A1-F6EECF244321}">
                <p14:modId xmlns:p14="http://schemas.microsoft.com/office/powerpoint/2010/main" val="130959245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6544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01892" y="879211"/>
            <a:ext cx="10515600" cy="1325563"/>
          </a:xfrm>
        </p:spPr>
        <p:txBody>
          <a:bodyPr>
            <a:normAutofit fontScale="90000"/>
          </a:bodyPr>
          <a:lstStyle/>
          <a:p>
            <a:pPr eaLnBrk="1" hangingPunct="1">
              <a:defRPr/>
            </a:pPr>
            <a:r>
              <a:rPr lang="en-GB" altLang="en-US" b="1" dirty="0"/>
              <a:t>Scale of the UK problem: Occupational Stress</a:t>
            </a:r>
          </a:p>
        </p:txBody>
      </p:sp>
      <p:sp>
        <p:nvSpPr>
          <p:cNvPr id="27652" name="Rectangle 3"/>
          <p:cNvSpPr>
            <a:spLocks noChangeArrowheads="1"/>
          </p:cNvSpPr>
          <p:nvPr/>
        </p:nvSpPr>
        <p:spPr bwMode="auto">
          <a:xfrm>
            <a:off x="3147646" y="5939707"/>
            <a:ext cx="661749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sz="1600" dirty="0">
                <a:hlinkClick r:id="rId6"/>
              </a:rPr>
              <a:t>https://www.hse.gov.uk/statistics/causdis/stress.pdf</a:t>
            </a:r>
            <a:endParaRPr lang="en-GB" altLang="en-US" sz="1600" dirty="0"/>
          </a:p>
        </p:txBody>
      </p:sp>
      <p:sp>
        <p:nvSpPr>
          <p:cNvPr id="6" name="TextBox 5">
            <a:extLst>
              <a:ext uri="{FF2B5EF4-FFF2-40B4-BE49-F238E27FC236}">
                <a16:creationId xmlns:a16="http://schemas.microsoft.com/office/drawing/2014/main" id="{DB37E73C-F007-56D8-52D7-A2D041917C6C}"/>
              </a:ext>
            </a:extLst>
          </p:cNvPr>
          <p:cNvSpPr txBox="1"/>
          <p:nvPr/>
        </p:nvSpPr>
        <p:spPr>
          <a:xfrm>
            <a:off x="5959692" y="2584942"/>
            <a:ext cx="4580792" cy="3693319"/>
          </a:xfrm>
          <a:prstGeom prst="rect">
            <a:avLst/>
          </a:prstGeom>
          <a:noFill/>
        </p:spPr>
        <p:txBody>
          <a:bodyPr wrap="square" rtlCol="0">
            <a:spAutoFit/>
          </a:bodyPr>
          <a:lstStyle/>
          <a:p>
            <a:r>
              <a:rPr lang="en-GB" dirty="0"/>
              <a:t>In 2020/21 work-related stress, depression or anxiety accounted for 50% of all work-related ill health</a:t>
            </a:r>
          </a:p>
          <a:p>
            <a:endParaRPr lang="en-GB" dirty="0"/>
          </a:p>
          <a:p>
            <a:r>
              <a:rPr lang="en-GB" dirty="0"/>
              <a:t>Stress, depression or anxiety is most prevalent in:</a:t>
            </a:r>
          </a:p>
          <a:p>
            <a:r>
              <a:rPr lang="en-GB" dirty="0"/>
              <a:t>– Education</a:t>
            </a:r>
          </a:p>
          <a:p>
            <a:r>
              <a:rPr lang="en-GB" dirty="0"/>
              <a:t>– Human health and social work activities</a:t>
            </a:r>
          </a:p>
          <a:p>
            <a:endParaRPr lang="en-GB" dirty="0"/>
          </a:p>
          <a:p>
            <a:r>
              <a:rPr lang="en-GB" dirty="0"/>
              <a:t>Statistically higher rates of stress, depression or anxiety in </a:t>
            </a:r>
          </a:p>
          <a:p>
            <a:r>
              <a:rPr lang="en-GB" dirty="0"/>
              <a:t>– Health professionals</a:t>
            </a:r>
          </a:p>
          <a:p>
            <a:r>
              <a:rPr lang="en-GB" dirty="0"/>
              <a:t>– Teaching and other educational professionals</a:t>
            </a:r>
          </a:p>
          <a:p>
            <a:endParaRPr lang="en-GB" dirty="0"/>
          </a:p>
        </p:txBody>
      </p:sp>
      <p:pic>
        <p:nvPicPr>
          <p:cNvPr id="10" name="Content Placeholder 9">
            <a:extLst>
              <a:ext uri="{FF2B5EF4-FFF2-40B4-BE49-F238E27FC236}">
                <a16:creationId xmlns:a16="http://schemas.microsoft.com/office/drawing/2014/main" id="{BBA63823-7A97-8ADA-4A25-76BFCE234230}"/>
              </a:ext>
            </a:extLst>
          </p:cNvPr>
          <p:cNvPicPr>
            <a:picLocks noGrp="1" noChangeAspect="1"/>
          </p:cNvPicPr>
          <p:nvPr>
            <p:ph idx="1"/>
          </p:nvPr>
        </p:nvPicPr>
        <p:blipFill>
          <a:blip r:embed="rId7"/>
          <a:stretch>
            <a:fillRect/>
          </a:stretch>
        </p:blipFill>
        <p:spPr>
          <a:xfrm>
            <a:off x="1160433" y="2557463"/>
            <a:ext cx="4308381" cy="3317875"/>
          </a:xfrm>
        </p:spPr>
      </p:pic>
    </p:spTree>
    <p:extLst>
      <p:ext uri="{BB962C8B-B14F-4D97-AF65-F5344CB8AC3E}">
        <p14:creationId xmlns:p14="http://schemas.microsoft.com/office/powerpoint/2010/main" val="262623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vert="horz" lIns="91440" tIns="45720" rIns="91440" bIns="45720" rtlCol="0" anchor="ctr">
            <a:normAutofit fontScale="90000"/>
          </a:bodyPr>
          <a:lstStyle/>
          <a:p>
            <a:pPr>
              <a:defRPr/>
            </a:pPr>
            <a:r>
              <a:rPr lang="en-US" altLang="en-US" sz="4400" b="1" dirty="0"/>
              <a:t>All jobs have the capacity to be stressful!</a:t>
            </a:r>
            <a:br>
              <a:rPr lang="en-US" altLang="en-US" sz="4400" b="1" dirty="0"/>
            </a:br>
            <a:endParaRPr lang="en-US" altLang="en-US" b="1" kern="1200" dirty="0">
              <a:solidFill>
                <a:schemeClr val="tx1"/>
              </a:solidFill>
              <a:latin typeface="+mj-lt"/>
              <a:ea typeface="+mj-ea"/>
              <a:cs typeface="+mj-cs"/>
            </a:endParaRPr>
          </a:p>
        </p:txBody>
      </p:sp>
      <p:sp>
        <p:nvSpPr>
          <p:cNvPr id="11" name="Rectangle 3">
            <a:extLst>
              <a:ext uri="{FF2B5EF4-FFF2-40B4-BE49-F238E27FC236}">
                <a16:creationId xmlns:a16="http://schemas.microsoft.com/office/drawing/2014/main" id="{07D600EA-27EF-5A61-45AC-C095047A8AE4}"/>
              </a:ext>
            </a:extLst>
          </p:cNvPr>
          <p:cNvSpPr>
            <a:spLocks noGrp="1" noChangeArrowheads="1"/>
          </p:cNvSpPr>
          <p:nvPr>
            <p:ph sz="half" idx="1"/>
          </p:nvPr>
        </p:nvSpPr>
        <p:spPr>
          <a:xfrm>
            <a:off x="995680" y="2438400"/>
            <a:ext cx="5021072" cy="3432048"/>
          </a:xfrm>
        </p:spPr>
        <p:txBody>
          <a:bodyPr vert="horz" lIns="91440" tIns="45720" rIns="91440" bIns="45720" rtlCol="0" anchor="ctr">
            <a:normAutofit fontScale="55000" lnSpcReduction="20000"/>
          </a:bodyPr>
          <a:lstStyle/>
          <a:p>
            <a:pPr>
              <a:defRPr/>
            </a:pPr>
            <a:endParaRPr lang="en-US" altLang="en-US" sz="2400" dirty="0"/>
          </a:p>
          <a:p>
            <a:pPr>
              <a:defRPr/>
            </a:pPr>
            <a:r>
              <a:rPr lang="en-US" altLang="en-US" sz="3200" dirty="0"/>
              <a:t>Research has identified 5 major categories of work stress (Cooper et al, 1988)</a:t>
            </a:r>
          </a:p>
          <a:p>
            <a:pPr lvl="1">
              <a:defRPr/>
            </a:pPr>
            <a:r>
              <a:rPr lang="en-US" altLang="en-US" sz="2900" dirty="0"/>
              <a:t>Factors intrinsic to the job</a:t>
            </a:r>
          </a:p>
          <a:p>
            <a:pPr lvl="1">
              <a:defRPr/>
            </a:pPr>
            <a:r>
              <a:rPr lang="en-US" altLang="en-US" sz="2900" dirty="0"/>
              <a:t>Role in </a:t>
            </a:r>
            <a:r>
              <a:rPr lang="en-US" altLang="en-US" sz="2900" dirty="0" err="1"/>
              <a:t>organisation</a:t>
            </a:r>
            <a:endParaRPr lang="en-US" altLang="en-US" sz="2900" dirty="0"/>
          </a:p>
          <a:p>
            <a:pPr lvl="1">
              <a:defRPr/>
            </a:pPr>
            <a:r>
              <a:rPr lang="en-US" altLang="en-US" sz="2900" dirty="0"/>
              <a:t>Relationships at work</a:t>
            </a:r>
          </a:p>
          <a:p>
            <a:pPr lvl="1">
              <a:defRPr/>
            </a:pPr>
            <a:r>
              <a:rPr lang="en-US" altLang="en-US" sz="2900" dirty="0"/>
              <a:t>Career development and achievement</a:t>
            </a:r>
          </a:p>
          <a:p>
            <a:pPr lvl="1">
              <a:defRPr/>
            </a:pPr>
            <a:r>
              <a:rPr lang="en-US" altLang="en-US" sz="2900" dirty="0" err="1"/>
              <a:t>Organisational</a:t>
            </a:r>
            <a:r>
              <a:rPr lang="en-US" altLang="en-US" sz="2900" dirty="0"/>
              <a:t> structure and climate</a:t>
            </a:r>
          </a:p>
          <a:p>
            <a:pPr lvl="1">
              <a:defRPr/>
            </a:pPr>
            <a:endParaRPr lang="en-US" altLang="en-US" sz="2900" dirty="0"/>
          </a:p>
          <a:p>
            <a:pPr>
              <a:defRPr/>
            </a:pPr>
            <a:r>
              <a:rPr lang="en-US" altLang="en-US" sz="3200" dirty="0"/>
              <a:t>More recently a focus also on the home / work interface</a:t>
            </a:r>
          </a:p>
          <a:p>
            <a:pPr>
              <a:defRPr/>
            </a:pPr>
            <a:endParaRPr lang="en-US" altLang="en-US" sz="2400" b="1" dirty="0"/>
          </a:p>
        </p:txBody>
      </p:sp>
      <p:sp>
        <p:nvSpPr>
          <p:cNvPr id="7" name="Content Placeholder 6">
            <a:extLst>
              <a:ext uri="{FF2B5EF4-FFF2-40B4-BE49-F238E27FC236}">
                <a16:creationId xmlns:a16="http://schemas.microsoft.com/office/drawing/2014/main" id="{4684EBC3-C6D0-B293-16A4-5D5DE6241776}"/>
              </a:ext>
            </a:extLst>
          </p:cNvPr>
          <p:cNvSpPr>
            <a:spLocks noGrp="1"/>
          </p:cNvSpPr>
          <p:nvPr>
            <p:ph sz="half" idx="2"/>
          </p:nvPr>
        </p:nvSpPr>
        <p:spPr>
          <a:xfrm>
            <a:off x="6394026" y="2560320"/>
            <a:ext cx="4945888" cy="3788666"/>
          </a:xfrm>
        </p:spPr>
        <p:txBody>
          <a:bodyPr>
            <a:normAutofit fontScale="55000" lnSpcReduction="20000"/>
          </a:bodyPr>
          <a:lstStyle/>
          <a:p>
            <a:pPr marL="0" indent="0">
              <a:buNone/>
            </a:pPr>
            <a:r>
              <a:rPr lang="en-GB" sz="3300" dirty="0"/>
              <a:t>HSE: six areas of work that need to be managed properly </a:t>
            </a:r>
          </a:p>
          <a:p>
            <a:pPr marL="0" indent="0">
              <a:buNone/>
            </a:pPr>
            <a:endParaRPr lang="en-GB" sz="3300" dirty="0"/>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change</a:t>
            </a:r>
          </a:p>
          <a:p>
            <a:endParaRPr lang="en-GB" sz="2400" dirty="0"/>
          </a:p>
        </p:txBody>
      </p:sp>
      <p:pic>
        <p:nvPicPr>
          <p:cNvPr id="8" name="Picture 7">
            <a:extLst>
              <a:ext uri="{FF2B5EF4-FFF2-40B4-BE49-F238E27FC236}">
                <a16:creationId xmlns:a16="http://schemas.microsoft.com/office/drawing/2014/main" id="{C2DDB85D-A2AB-2952-F2ED-3F49331EC0A3}"/>
              </a:ext>
            </a:extLst>
          </p:cNvPr>
          <p:cNvPicPr>
            <a:picLocks noChangeAspect="1"/>
          </p:cNvPicPr>
          <p:nvPr/>
        </p:nvPicPr>
        <p:blipFill>
          <a:blip r:embed="rId3"/>
          <a:stretch>
            <a:fillRect/>
          </a:stretch>
        </p:blipFill>
        <p:spPr>
          <a:xfrm>
            <a:off x="8987646" y="3203017"/>
            <a:ext cx="1879646" cy="1691682"/>
          </a:xfrm>
          <a:prstGeom prst="rect">
            <a:avLst/>
          </a:prstGeom>
        </p:spPr>
      </p:pic>
    </p:spTree>
    <p:extLst>
      <p:ext uri="{BB962C8B-B14F-4D97-AF65-F5344CB8AC3E}">
        <p14:creationId xmlns:p14="http://schemas.microsoft.com/office/powerpoint/2010/main" val="3249461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5" name="Straight Connector 24">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6" name="Rectangle 25">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8810630D-6C4B-75A1-A2FA-9F5FAC6F5B4F}"/>
              </a:ext>
            </a:extLst>
          </p:cNvPr>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sz="4100"/>
              <a:t>The changing faces of work </a:t>
            </a:r>
          </a:p>
        </p:txBody>
      </p:sp>
      <p:sp>
        <p:nvSpPr>
          <p:cNvPr id="28" name="Rectangle 27">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30120F-D6D2-8E4D-AD48-D5E53BBD95C4}"/>
              </a:ext>
            </a:extLst>
          </p:cNvPr>
          <p:cNvPicPr>
            <a:picLocks noChangeAspect="1"/>
          </p:cNvPicPr>
          <p:nvPr/>
        </p:nvPicPr>
        <p:blipFill rotWithShape="1">
          <a:blip r:embed="rId4"/>
          <a:srcRect b="2534"/>
          <a:stretch/>
        </p:blipFill>
        <p:spPr>
          <a:xfrm>
            <a:off x="1412683" y="1410208"/>
            <a:ext cx="5278777" cy="3858780"/>
          </a:xfrm>
          <a:prstGeom prst="rect">
            <a:avLst/>
          </a:prstGeom>
        </p:spPr>
      </p:pic>
      <p:cxnSp>
        <p:nvCxnSpPr>
          <p:cNvPr id="29" name="Straight Connector 28">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Content Placeholder 1">
            <a:extLst>
              <a:ext uri="{FF2B5EF4-FFF2-40B4-BE49-F238E27FC236}">
                <a16:creationId xmlns:a16="http://schemas.microsoft.com/office/drawing/2014/main" id="{21380A2E-8CCF-81A7-91CF-130DFBA2018F}"/>
              </a:ext>
            </a:extLst>
          </p:cNvPr>
          <p:cNvSpPr>
            <a:spLocks noGrp="1"/>
          </p:cNvSpPr>
          <p:nvPr>
            <p:ph sz="half" idx="1"/>
          </p:nvPr>
        </p:nvSpPr>
        <p:spPr>
          <a:xfrm>
            <a:off x="7535824" y="2556932"/>
            <a:ext cx="3360771" cy="3318936"/>
          </a:xfrm>
        </p:spPr>
        <p:txBody>
          <a:bodyPr vert="horz" lIns="91440" tIns="45720" rIns="91440" bIns="45720" rtlCol="0" anchor="t">
            <a:normAutofit/>
          </a:bodyPr>
          <a:lstStyle/>
          <a:p>
            <a:pPr>
              <a:lnSpc>
                <a:spcPct val="90000"/>
              </a:lnSpc>
            </a:pPr>
            <a:r>
              <a:rPr lang="en-US" sz="2200"/>
              <a:t>Hybrid working </a:t>
            </a:r>
          </a:p>
          <a:p>
            <a:pPr>
              <a:lnSpc>
                <a:spcPct val="90000"/>
              </a:lnSpc>
            </a:pPr>
            <a:endParaRPr lang="en-US" sz="2200"/>
          </a:p>
          <a:p>
            <a:pPr>
              <a:lnSpc>
                <a:spcPct val="90000"/>
              </a:lnSpc>
            </a:pPr>
            <a:r>
              <a:rPr lang="en-US" sz="2200"/>
              <a:t>Climate change</a:t>
            </a:r>
          </a:p>
          <a:p>
            <a:pPr>
              <a:lnSpc>
                <a:spcPct val="90000"/>
              </a:lnSpc>
            </a:pPr>
            <a:endParaRPr lang="en-US" sz="2200"/>
          </a:p>
          <a:p>
            <a:pPr>
              <a:lnSpc>
                <a:spcPct val="90000"/>
              </a:lnSpc>
            </a:pPr>
            <a:r>
              <a:rPr lang="en-US" sz="2200"/>
              <a:t>Robotics/AI</a:t>
            </a:r>
          </a:p>
          <a:p>
            <a:pPr marL="0" indent="0">
              <a:lnSpc>
                <a:spcPct val="90000"/>
              </a:lnSpc>
            </a:pPr>
            <a:endParaRPr lang="en-US" sz="2200"/>
          </a:p>
          <a:p>
            <a:pPr>
              <a:lnSpc>
                <a:spcPct val="90000"/>
              </a:lnSpc>
            </a:pPr>
            <a:r>
              <a:rPr lang="en-US" sz="2200"/>
              <a:t>Future pandemics </a:t>
            </a:r>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p:txBody>
      </p:sp>
    </p:spTree>
    <p:extLst>
      <p:ext uri="{BB962C8B-B14F-4D97-AF65-F5344CB8AC3E}">
        <p14:creationId xmlns:p14="http://schemas.microsoft.com/office/powerpoint/2010/main" val="240430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AB700-ED00-36DE-457D-11648225CB91}"/>
              </a:ext>
            </a:extLst>
          </p:cNvPr>
          <p:cNvSpPr>
            <a:spLocks noGrp="1"/>
          </p:cNvSpPr>
          <p:nvPr>
            <p:ph type="title"/>
          </p:nvPr>
        </p:nvSpPr>
        <p:spPr>
          <a:xfrm>
            <a:off x="5732009" y="525992"/>
            <a:ext cx="3630007" cy="1807305"/>
          </a:xfrm>
        </p:spPr>
        <p:txBody>
          <a:bodyPr vert="horz" lIns="91440" tIns="45720" rIns="91440" bIns="45720" rtlCol="0" anchor="ctr">
            <a:normAutofit fontScale="90000"/>
          </a:bodyPr>
          <a:lstStyle/>
          <a:p>
            <a:r>
              <a:rPr lang="en-US" sz="4100" b="1"/>
              <a:t>The ILO's Decent Work Agenda</a:t>
            </a:r>
            <a:endParaRPr lang="en-US" sz="4100" dirty="0"/>
          </a:p>
        </p:txBody>
      </p:sp>
      <p:pic>
        <p:nvPicPr>
          <p:cNvPr id="11" name="Picture 7" descr="Sunset silhouette of scaffolding in construction site">
            <a:extLst>
              <a:ext uri="{FF2B5EF4-FFF2-40B4-BE49-F238E27FC236}">
                <a16:creationId xmlns:a16="http://schemas.microsoft.com/office/drawing/2014/main" id="{E904C3E8-1B15-83F7-A894-9DF6661A4BE2}"/>
              </a:ext>
            </a:extLst>
          </p:cNvPr>
          <p:cNvPicPr>
            <a:picLocks noChangeAspect="1"/>
          </p:cNvPicPr>
          <p:nvPr/>
        </p:nvPicPr>
        <p:blipFill rotWithShape="1">
          <a:blip r:embed="rId3"/>
          <a:srcRect l="29603" r="25747" b="-1"/>
          <a:stretch/>
        </p:blipFill>
        <p:spPr>
          <a:xfrm>
            <a:off x="961813" y="602479"/>
            <a:ext cx="3781399" cy="5653042"/>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091A15E2-5EFE-B65A-055A-B3AE7AADFCA3}"/>
              </a:ext>
            </a:extLst>
          </p:cNvPr>
          <p:cNvSpPr txBox="1"/>
          <p:nvPr/>
        </p:nvSpPr>
        <p:spPr>
          <a:xfrm>
            <a:off x="5326637" y="2509012"/>
            <a:ext cx="4830656" cy="3843666"/>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400" dirty="0"/>
              <a:t>“Decent work sums up the aspirations of people in their working lives. It involves opportunities for work that is productive and delivers a fair income, security in the workplace and social protection for all, better prospects for personal development and social integration, freedom for people to express their concerns, organize and participate in the decisions that affect their lives and equality of opportunity and treatment for all women and men” </a:t>
            </a:r>
            <a:r>
              <a:rPr lang="en-US" sz="2400" dirty="0">
                <a:hlinkClick r:id="rId4"/>
              </a:rPr>
              <a:t>Decent work (ilo.org)</a:t>
            </a:r>
            <a:endParaRPr lang="en-US" sz="2400" dirty="0"/>
          </a:p>
        </p:txBody>
      </p:sp>
    </p:spTree>
    <p:extLst>
      <p:ext uri="{BB962C8B-B14F-4D97-AF65-F5344CB8AC3E}">
        <p14:creationId xmlns:p14="http://schemas.microsoft.com/office/powerpoint/2010/main" val="412066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957490" y="421310"/>
            <a:ext cx="8229600" cy="1143000"/>
          </a:xfrm>
        </p:spPr>
        <p:txBody>
          <a:bodyPr/>
          <a:lstStyle/>
          <a:p>
            <a:pPr eaLnBrk="1" hangingPunct="1">
              <a:defRPr/>
            </a:pPr>
            <a:r>
              <a:rPr lang="en-GB" altLang="en-US" sz="2800" b="1" dirty="0"/>
              <a:t>Sources of work stress</a:t>
            </a:r>
          </a:p>
        </p:txBody>
      </p:sp>
      <p:sp>
        <p:nvSpPr>
          <p:cNvPr id="543747" name="Rectangle 3"/>
          <p:cNvSpPr>
            <a:spLocks noGrp="1" noChangeArrowheads="1"/>
          </p:cNvSpPr>
          <p:nvPr>
            <p:ph idx="1"/>
          </p:nvPr>
        </p:nvSpPr>
        <p:spPr>
          <a:xfrm>
            <a:off x="798286" y="1805351"/>
            <a:ext cx="9949176" cy="4525963"/>
          </a:xfrm>
        </p:spPr>
        <p:txBody>
          <a:bodyPr>
            <a:normAutofit fontScale="77500" lnSpcReduction="20000"/>
          </a:bodyPr>
          <a:lstStyle/>
          <a:p>
            <a:pPr marL="0" indent="0" fontAlgn="base">
              <a:buNone/>
            </a:pPr>
            <a:r>
              <a:rPr lang="en-GB" dirty="0"/>
              <a:t>HSE:   Six main areas of work that can affect stress levels. </a:t>
            </a:r>
          </a:p>
          <a:p>
            <a:pPr marL="0" indent="0" fontAlgn="base">
              <a:buNone/>
            </a:pPr>
            <a:endParaRPr lang="en-GB" dirty="0"/>
          </a:p>
          <a:p>
            <a:pPr fontAlgn="base"/>
            <a:r>
              <a:rPr lang="en-GB" u="sng" dirty="0">
                <a:hlinkClick r:id="rId3"/>
              </a:rPr>
              <a:t>Demands</a:t>
            </a:r>
            <a:r>
              <a:rPr lang="en-GB" dirty="0"/>
              <a:t> – workload, work patterns and the work environment</a:t>
            </a:r>
          </a:p>
          <a:p>
            <a:pPr fontAlgn="base"/>
            <a:r>
              <a:rPr lang="en-GB" u="sng" dirty="0">
                <a:hlinkClick r:id="rId4"/>
              </a:rPr>
              <a:t>Control</a:t>
            </a:r>
            <a:r>
              <a:rPr lang="en-GB" dirty="0"/>
              <a:t> – how much say the person has in the way they do their work</a:t>
            </a:r>
          </a:p>
          <a:p>
            <a:pPr fontAlgn="base"/>
            <a:r>
              <a:rPr lang="en-GB" u="sng" dirty="0">
                <a:hlinkClick r:id="rId5"/>
              </a:rPr>
              <a:t>Support</a:t>
            </a:r>
            <a:r>
              <a:rPr lang="en-GB" dirty="0"/>
              <a:t> – encouragement, resources provided by the organisation, line management and colleagues</a:t>
            </a:r>
          </a:p>
          <a:p>
            <a:pPr fontAlgn="base"/>
            <a:r>
              <a:rPr lang="en-GB" u="sng" dirty="0">
                <a:hlinkClick r:id="rId6"/>
              </a:rPr>
              <a:t>Relationships</a:t>
            </a:r>
            <a:r>
              <a:rPr lang="en-GB" dirty="0"/>
              <a:t>  - promoting positive working to avoid conflict and dealing with unacceptable behaviour</a:t>
            </a:r>
          </a:p>
          <a:p>
            <a:pPr fontAlgn="base"/>
            <a:r>
              <a:rPr lang="en-GB" u="sng" dirty="0">
                <a:hlinkClick r:id="rId7"/>
              </a:rPr>
              <a:t>Role</a:t>
            </a:r>
            <a:r>
              <a:rPr lang="en-GB" dirty="0"/>
              <a:t> – whether people understand their role within the organisation and whether the organisation ensures that they do not have conflicting roles</a:t>
            </a:r>
          </a:p>
          <a:p>
            <a:pPr fontAlgn="base"/>
            <a:r>
              <a:rPr lang="en-GB" u="sng" dirty="0">
                <a:hlinkClick r:id="rId8"/>
              </a:rPr>
              <a:t>Change</a:t>
            </a:r>
            <a:r>
              <a:rPr lang="en-GB" dirty="0"/>
              <a:t> – how organisational change (large or small) is managed and communicated in the organisation</a:t>
            </a:r>
          </a:p>
          <a:p>
            <a:pPr fontAlgn="base"/>
            <a:endParaRPr lang="en-GB" dirty="0"/>
          </a:p>
          <a:p>
            <a:pPr marL="0" indent="0">
              <a:buNone/>
              <a:defRPr/>
            </a:pPr>
            <a:r>
              <a:rPr lang="en-GB" altLang="en-US" sz="2400" i="1" dirty="0"/>
              <a:t>https://www.hse.gov.uk/stress/standards/index.htm</a:t>
            </a:r>
          </a:p>
        </p:txBody>
      </p:sp>
    </p:spTree>
    <p:extLst>
      <p:ext uri="{BB962C8B-B14F-4D97-AF65-F5344CB8AC3E}">
        <p14:creationId xmlns:p14="http://schemas.microsoft.com/office/powerpoint/2010/main" val="414854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B31E8A-CF81-2E2A-3C4E-5AC9460F9F18}"/>
              </a:ext>
            </a:extLst>
          </p:cNvPr>
          <p:cNvPicPr>
            <a:picLocks noChangeAspect="1"/>
          </p:cNvPicPr>
          <p:nvPr/>
        </p:nvPicPr>
        <p:blipFill>
          <a:blip r:embed="rId2"/>
          <a:stretch>
            <a:fillRect/>
          </a:stretch>
        </p:blipFill>
        <p:spPr>
          <a:xfrm>
            <a:off x="6421035" y="1931052"/>
            <a:ext cx="5129784" cy="2995895"/>
          </a:xfrm>
          <a:prstGeom prst="rect">
            <a:avLst/>
          </a:prstGeom>
        </p:spPr>
      </p:pic>
      <p:pic>
        <p:nvPicPr>
          <p:cNvPr id="1026" name="Picture 2" descr="Image result for stress arousal performanc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80" y="2031134"/>
            <a:ext cx="5129784" cy="279573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5B8695B-D5FE-27E0-F10A-1C0FCDE585B6}"/>
              </a:ext>
            </a:extLst>
          </p:cNvPr>
          <p:cNvPicPr>
            <a:picLocks noChangeAspect="1"/>
          </p:cNvPicPr>
          <p:nvPr/>
        </p:nvPicPr>
        <p:blipFill>
          <a:blip r:embed="rId4"/>
          <a:stretch>
            <a:fillRect/>
          </a:stretch>
        </p:blipFill>
        <p:spPr>
          <a:xfrm>
            <a:off x="6328452" y="5756324"/>
            <a:ext cx="5314950" cy="504439"/>
          </a:xfrm>
          <a:prstGeom prst="rect">
            <a:avLst/>
          </a:prstGeom>
        </p:spPr>
      </p:pic>
    </p:spTree>
    <p:extLst>
      <p:ext uri="{BB962C8B-B14F-4D97-AF65-F5344CB8AC3E}">
        <p14:creationId xmlns:p14="http://schemas.microsoft.com/office/powerpoint/2010/main" val="2702386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73178" y="1081667"/>
            <a:ext cx="5615354" cy="4363844"/>
          </a:xfrm>
        </p:spPr>
        <p:txBody>
          <a:bodyPr anchor="t">
            <a:normAutofit/>
          </a:bodyPr>
          <a:lstStyle/>
          <a:p>
            <a:pPr eaLnBrk="1" hangingPunct="1">
              <a:defRPr/>
            </a:pPr>
            <a:r>
              <a:rPr lang="en-GB" altLang="en-US" sz="4000" b="1" dirty="0">
                <a:solidFill>
                  <a:schemeClr val="tx1"/>
                </a:solidFill>
              </a:rPr>
              <a:t>Cost of stress</a:t>
            </a:r>
          </a:p>
        </p:txBody>
      </p:sp>
      <p:sp>
        <p:nvSpPr>
          <p:cNvPr id="21507" name="Rectangle 3"/>
          <p:cNvSpPr>
            <a:spLocks noGrp="1" noChangeArrowheads="1"/>
          </p:cNvSpPr>
          <p:nvPr>
            <p:ph sz="half" idx="1"/>
          </p:nvPr>
        </p:nvSpPr>
        <p:spPr>
          <a:xfrm>
            <a:off x="761356" y="2520320"/>
            <a:ext cx="4980021" cy="3563958"/>
          </a:xfrm>
        </p:spPr>
        <p:txBody>
          <a:bodyPr>
            <a:normAutofit/>
          </a:bodyPr>
          <a:lstStyle/>
          <a:p>
            <a:pPr eaLnBrk="1" hangingPunct="1">
              <a:defRPr/>
            </a:pPr>
            <a:r>
              <a:rPr lang="en-GB" altLang="en-US" sz="1900" dirty="0"/>
              <a:t>Personal cost</a:t>
            </a:r>
          </a:p>
          <a:p>
            <a:pPr eaLnBrk="1" hangingPunct="1">
              <a:defRPr/>
            </a:pPr>
            <a:endParaRPr lang="en-GB" altLang="en-US" sz="1900" dirty="0"/>
          </a:p>
          <a:p>
            <a:pPr lvl="1" eaLnBrk="1" hangingPunct="1">
              <a:defRPr/>
            </a:pPr>
            <a:r>
              <a:rPr lang="en-GB" altLang="en-US" sz="1900" dirty="0"/>
              <a:t>Minor ailments – e.g. Headache</a:t>
            </a:r>
          </a:p>
          <a:p>
            <a:pPr lvl="1" eaLnBrk="1" hangingPunct="1">
              <a:defRPr/>
            </a:pPr>
            <a:r>
              <a:rPr lang="en-GB" altLang="en-US" sz="1900" dirty="0"/>
              <a:t>Serious illness – e.g. coronary heart disease</a:t>
            </a:r>
          </a:p>
          <a:p>
            <a:pPr lvl="1" eaLnBrk="1" hangingPunct="1">
              <a:defRPr/>
            </a:pPr>
            <a:r>
              <a:rPr lang="en-GB" altLang="en-US" sz="1900" dirty="0"/>
              <a:t>Social problems – e.g. alcohol or drug abuse</a:t>
            </a:r>
          </a:p>
          <a:p>
            <a:pPr lvl="1" eaLnBrk="1" hangingPunct="1">
              <a:defRPr/>
            </a:pPr>
            <a:r>
              <a:rPr lang="en-GB" altLang="en-US" sz="1900" dirty="0"/>
              <a:t>Family problems – families suffer when one member is under stress</a:t>
            </a:r>
          </a:p>
        </p:txBody>
      </p:sp>
      <p:sp>
        <p:nvSpPr>
          <p:cNvPr id="5" name="Rectangle 3">
            <a:extLst>
              <a:ext uri="{FF2B5EF4-FFF2-40B4-BE49-F238E27FC236}">
                <a16:creationId xmlns:a16="http://schemas.microsoft.com/office/drawing/2014/main" id="{6C4B1FF6-7748-A1AD-1A62-9A9B050FDFF7}"/>
              </a:ext>
            </a:extLst>
          </p:cNvPr>
          <p:cNvSpPr>
            <a:spLocks noGrp="1" noChangeArrowheads="1"/>
          </p:cNvSpPr>
          <p:nvPr>
            <p:ph sz="half" idx="2"/>
          </p:nvPr>
        </p:nvSpPr>
        <p:spPr>
          <a:xfrm>
            <a:off x="6096000" y="2520320"/>
            <a:ext cx="4980021" cy="3725077"/>
          </a:xfrm>
        </p:spPr>
        <p:txBody>
          <a:bodyPr>
            <a:normAutofit/>
          </a:bodyPr>
          <a:lstStyle/>
          <a:p>
            <a:pPr eaLnBrk="1" hangingPunct="1">
              <a:defRPr/>
            </a:pPr>
            <a:r>
              <a:rPr lang="en-GB" altLang="en-US" sz="1700" dirty="0"/>
              <a:t>Cost to society</a:t>
            </a:r>
          </a:p>
          <a:p>
            <a:pPr lvl="1" eaLnBrk="1" hangingPunct="1">
              <a:defRPr/>
            </a:pPr>
            <a:r>
              <a:rPr lang="en-GB" altLang="en-US" sz="1700" dirty="0"/>
              <a:t>National health service</a:t>
            </a:r>
          </a:p>
          <a:p>
            <a:pPr lvl="1" eaLnBrk="1" hangingPunct="1">
              <a:defRPr/>
            </a:pPr>
            <a:endParaRPr lang="en-GB" altLang="en-US" sz="1700" dirty="0"/>
          </a:p>
          <a:p>
            <a:pPr eaLnBrk="1" hangingPunct="1">
              <a:defRPr/>
            </a:pPr>
            <a:r>
              <a:rPr lang="en-GB" altLang="en-US" sz="1700" dirty="0"/>
              <a:t>Company cost</a:t>
            </a:r>
          </a:p>
          <a:p>
            <a:pPr lvl="1" eaLnBrk="1" hangingPunct="1">
              <a:defRPr/>
            </a:pPr>
            <a:r>
              <a:rPr lang="en-GB" altLang="en-US" sz="1700" dirty="0"/>
              <a:t>Job satisfaction, job performance, absenteeism</a:t>
            </a:r>
          </a:p>
          <a:p>
            <a:pPr lvl="1" eaLnBrk="1" hangingPunct="1">
              <a:defRPr/>
            </a:pPr>
            <a:r>
              <a:rPr lang="en-GB" altLang="en-US" sz="1700" dirty="0"/>
              <a:t>UK Health and Safety Executive	</a:t>
            </a:r>
          </a:p>
          <a:p>
            <a:pPr lvl="2" eaLnBrk="1" hangingPunct="1">
              <a:defRPr/>
            </a:pPr>
            <a:r>
              <a:rPr lang="en-GB" altLang="en-US" sz="1700" dirty="0"/>
              <a:t>13,000,000 working days lost / year</a:t>
            </a:r>
          </a:p>
          <a:p>
            <a:pPr lvl="2" eaLnBrk="1" hangingPunct="1">
              <a:defRPr/>
            </a:pPr>
            <a:r>
              <a:rPr lang="en-GB" altLang="en-US" sz="1700" dirty="0"/>
              <a:t>£12 Billion cost</a:t>
            </a:r>
          </a:p>
        </p:txBody>
      </p:sp>
    </p:spTree>
    <p:extLst>
      <p:ext uri="{BB962C8B-B14F-4D97-AF65-F5344CB8AC3E}">
        <p14:creationId xmlns:p14="http://schemas.microsoft.com/office/powerpoint/2010/main" val="2977301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95402" y="557590"/>
            <a:ext cx="9601196" cy="1303867"/>
          </a:xfrm>
        </p:spPr>
        <p:txBody>
          <a:bodyPr/>
          <a:lstStyle/>
          <a:p>
            <a:pPr eaLnBrk="1" hangingPunct="1">
              <a:defRPr/>
            </a:pPr>
            <a:r>
              <a:rPr lang="en-GB" altLang="en-US" sz="2800" b="1" dirty="0"/>
              <a:t>Cost of stress</a:t>
            </a:r>
          </a:p>
        </p:txBody>
      </p:sp>
      <p:graphicFrame>
        <p:nvGraphicFramePr>
          <p:cNvPr id="22533" name="Rectangle 3">
            <a:extLst>
              <a:ext uri="{FF2B5EF4-FFF2-40B4-BE49-F238E27FC236}">
                <a16:creationId xmlns:a16="http://schemas.microsoft.com/office/drawing/2014/main" id="{E9A5C1FD-403B-7EFA-8F7C-35B2618ABE32}"/>
              </a:ext>
            </a:extLst>
          </p:cNvPr>
          <p:cNvGraphicFramePr>
            <a:graphicFrameLocks noGrp="1"/>
          </p:cNvGraphicFramePr>
          <p:nvPr>
            <p:ph idx="1"/>
            <p:extLst>
              <p:ext uri="{D42A27DB-BD31-4B8C-83A1-F6EECF244321}">
                <p14:modId xmlns:p14="http://schemas.microsoft.com/office/powerpoint/2010/main" val="1756536432"/>
              </p:ext>
            </p:extLst>
          </p:nvPr>
        </p:nvGraphicFramePr>
        <p:xfrm>
          <a:off x="3829050" y="2314575"/>
          <a:ext cx="6857999" cy="3802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txBox="1">
            <a:spLocks noChangeArrowheads="1"/>
          </p:cNvSpPr>
          <p:nvPr/>
        </p:nvSpPr>
        <p:spPr>
          <a:xfrm>
            <a:off x="883920" y="1585115"/>
            <a:ext cx="4265233" cy="47847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ct val="80000"/>
              </a:lnSpc>
              <a:defRPr/>
            </a:pPr>
            <a:endParaRPr lang="en-GB" altLang="en-US" dirty="0"/>
          </a:p>
        </p:txBody>
      </p:sp>
      <p:sp>
        <p:nvSpPr>
          <p:cNvPr id="6" name="TextBox 5">
            <a:extLst>
              <a:ext uri="{FF2B5EF4-FFF2-40B4-BE49-F238E27FC236}">
                <a16:creationId xmlns:a16="http://schemas.microsoft.com/office/drawing/2014/main" id="{00E6BC96-A403-8D46-062B-1B360DDCDAF4}"/>
              </a:ext>
            </a:extLst>
          </p:cNvPr>
          <p:cNvSpPr txBox="1"/>
          <p:nvPr/>
        </p:nvSpPr>
        <p:spPr>
          <a:xfrm>
            <a:off x="1669816" y="3244334"/>
            <a:ext cx="2495405" cy="1754326"/>
          </a:xfrm>
          <a:prstGeom prst="rect">
            <a:avLst/>
          </a:prstGeom>
          <a:noFill/>
        </p:spPr>
        <p:txBody>
          <a:bodyPr wrap="square">
            <a:spAutoFit/>
          </a:bodyPr>
          <a:lstStyle/>
          <a:p>
            <a:r>
              <a:rPr lang="en-GB" sz="3600" dirty="0"/>
              <a:t>Signs of stress in Teams</a:t>
            </a:r>
          </a:p>
        </p:txBody>
      </p:sp>
    </p:spTree>
    <p:extLst>
      <p:ext uri="{BB962C8B-B14F-4D97-AF65-F5344CB8AC3E}">
        <p14:creationId xmlns:p14="http://schemas.microsoft.com/office/powerpoint/2010/main" val="1542435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03" t="8613" r="-2500" b="3656"/>
          <a:stretch/>
        </p:blipFill>
        <p:spPr>
          <a:xfrm>
            <a:off x="389357" y="423992"/>
            <a:ext cx="8371185" cy="6035801"/>
          </a:xfrm>
          <a:prstGeom prst="rect">
            <a:avLst/>
          </a:prstGeom>
        </p:spPr>
      </p:pic>
      <p:sp>
        <p:nvSpPr>
          <p:cNvPr id="5" name="TextBox 4"/>
          <p:cNvSpPr txBox="1"/>
          <p:nvPr/>
        </p:nvSpPr>
        <p:spPr>
          <a:xfrm>
            <a:off x="8831334" y="5622085"/>
            <a:ext cx="3197450" cy="369332"/>
          </a:xfrm>
          <a:prstGeom prst="rect">
            <a:avLst/>
          </a:prstGeom>
          <a:noFill/>
        </p:spPr>
        <p:txBody>
          <a:bodyPr wrap="square" rtlCol="0">
            <a:spAutoFit/>
          </a:bodyPr>
          <a:lstStyle/>
          <a:p>
            <a:r>
              <a:rPr lang="en-GB" dirty="0"/>
              <a:t>Arnold et al., page 443 </a:t>
            </a:r>
          </a:p>
        </p:txBody>
      </p:sp>
    </p:spTree>
    <p:extLst>
      <p:ext uri="{BB962C8B-B14F-4D97-AF65-F5344CB8AC3E}">
        <p14:creationId xmlns:p14="http://schemas.microsoft.com/office/powerpoint/2010/main" val="3784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1E-1399-8A5C-7A23-85E1A94D597F}"/>
              </a:ext>
            </a:extLst>
          </p:cNvPr>
          <p:cNvSpPr>
            <a:spLocks noGrp="1"/>
          </p:cNvSpPr>
          <p:nvPr>
            <p:ph type="title"/>
          </p:nvPr>
        </p:nvSpPr>
        <p:spPr>
          <a:xfrm>
            <a:off x="628650" y="739730"/>
            <a:ext cx="10515600" cy="1325563"/>
          </a:xfrm>
        </p:spPr>
        <p:txBody>
          <a:bodyPr/>
          <a:lstStyle/>
          <a:p>
            <a:r>
              <a:rPr lang="en-GB" dirty="0"/>
              <a:t>Identifying sources of stress </a:t>
            </a:r>
          </a:p>
        </p:txBody>
      </p:sp>
      <p:sp>
        <p:nvSpPr>
          <p:cNvPr id="3" name="Content Placeholder 2">
            <a:extLst>
              <a:ext uri="{FF2B5EF4-FFF2-40B4-BE49-F238E27FC236}">
                <a16:creationId xmlns:a16="http://schemas.microsoft.com/office/drawing/2014/main" id="{F28D813F-8FA9-FEFF-38CD-8FA7134A95B3}"/>
              </a:ext>
            </a:extLst>
          </p:cNvPr>
          <p:cNvSpPr>
            <a:spLocks noGrp="1"/>
          </p:cNvSpPr>
          <p:nvPr>
            <p:ph idx="1"/>
          </p:nvPr>
        </p:nvSpPr>
        <p:spPr>
          <a:xfrm>
            <a:off x="838200" y="2702069"/>
            <a:ext cx="6494585" cy="3162400"/>
          </a:xfrm>
        </p:spPr>
        <p:txBody>
          <a:bodyPr>
            <a:normAutofit fontScale="85000" lnSpcReduction="20000"/>
          </a:bodyPr>
          <a:lstStyle/>
          <a:p>
            <a:r>
              <a:rPr lang="en-GB" dirty="0"/>
              <a:t>Spend five minutes identifying common sources of stress in your current working environment….  Make a note of these and be prepared to share them with the group </a:t>
            </a:r>
          </a:p>
          <a:p>
            <a:endParaRPr lang="en-GB" dirty="0"/>
          </a:p>
          <a:p>
            <a:r>
              <a:rPr lang="en-GB" dirty="0"/>
              <a:t>Also reflect on any additional sources of stress you may feel (these do not need to be shared!)</a:t>
            </a:r>
          </a:p>
          <a:p>
            <a:endParaRPr lang="en-GB" dirty="0"/>
          </a:p>
          <a:p>
            <a:r>
              <a:rPr lang="en-GB" altLang="en-US" sz="2400" dirty="0"/>
              <a:t>What impact has COVID-19 had on your working environments? </a:t>
            </a:r>
          </a:p>
          <a:p>
            <a:endParaRPr lang="en-GB" dirty="0"/>
          </a:p>
        </p:txBody>
      </p:sp>
      <p:pic>
        <p:nvPicPr>
          <p:cNvPr id="6" name="Picture 5">
            <a:extLst>
              <a:ext uri="{FF2B5EF4-FFF2-40B4-BE49-F238E27FC236}">
                <a16:creationId xmlns:a16="http://schemas.microsoft.com/office/drawing/2014/main" id="{51487A53-A4EC-3EAF-1FC8-8B5D6040F6B6}"/>
              </a:ext>
            </a:extLst>
          </p:cNvPr>
          <p:cNvPicPr>
            <a:picLocks noChangeAspect="1"/>
          </p:cNvPicPr>
          <p:nvPr/>
        </p:nvPicPr>
        <p:blipFill>
          <a:blip r:embed="rId3"/>
          <a:stretch>
            <a:fillRect/>
          </a:stretch>
        </p:blipFill>
        <p:spPr>
          <a:xfrm>
            <a:off x="7650189" y="2591122"/>
            <a:ext cx="3494061" cy="3486017"/>
          </a:xfrm>
          <a:prstGeom prst="rect">
            <a:avLst/>
          </a:prstGeom>
        </p:spPr>
      </p:pic>
    </p:spTree>
    <p:extLst>
      <p:ext uri="{BB962C8B-B14F-4D97-AF65-F5344CB8AC3E}">
        <p14:creationId xmlns:p14="http://schemas.microsoft.com/office/powerpoint/2010/main" val="565559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3A6B-AB22-17D1-50F5-F43E9F83B5FB}"/>
              </a:ext>
            </a:extLst>
          </p:cNvPr>
          <p:cNvSpPr>
            <a:spLocks noGrp="1"/>
          </p:cNvSpPr>
          <p:nvPr>
            <p:ph type="title"/>
          </p:nvPr>
        </p:nvSpPr>
        <p:spPr/>
        <p:txBody>
          <a:bodyPr/>
          <a:lstStyle/>
          <a:p>
            <a:r>
              <a:rPr lang="en-GB" dirty="0"/>
              <a:t>Social Support at Work </a:t>
            </a:r>
          </a:p>
        </p:txBody>
      </p:sp>
      <p:pic>
        <p:nvPicPr>
          <p:cNvPr id="4" name="Content Placeholder 3">
            <a:extLst>
              <a:ext uri="{FF2B5EF4-FFF2-40B4-BE49-F238E27FC236}">
                <a16:creationId xmlns:a16="http://schemas.microsoft.com/office/drawing/2014/main" id="{09F21F58-AE2F-BD53-0C0A-4936557F8924}"/>
              </a:ext>
            </a:extLst>
          </p:cNvPr>
          <p:cNvPicPr>
            <a:picLocks noGrp="1" noChangeAspect="1"/>
          </p:cNvPicPr>
          <p:nvPr>
            <p:ph idx="1"/>
          </p:nvPr>
        </p:nvPicPr>
        <p:blipFill>
          <a:blip r:embed="rId2"/>
          <a:stretch>
            <a:fillRect/>
          </a:stretch>
        </p:blipFill>
        <p:spPr>
          <a:xfrm>
            <a:off x="3543589" y="2689878"/>
            <a:ext cx="5392323" cy="3033182"/>
          </a:xfrm>
          <a:prstGeom prst="rect">
            <a:avLst/>
          </a:prstGeom>
        </p:spPr>
      </p:pic>
    </p:spTree>
    <p:extLst>
      <p:ext uri="{BB962C8B-B14F-4D97-AF65-F5344CB8AC3E}">
        <p14:creationId xmlns:p14="http://schemas.microsoft.com/office/powerpoint/2010/main" val="1976369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ACA4B7-F5B3-4297-99A3-781E84B57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4C880DD-7329-423E-A31B-F770EF69D1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altLang="en-US" sz="4100">
                <a:solidFill>
                  <a:srgbClr val="262626"/>
                </a:solidFill>
              </a:rPr>
              <a:t>Organisational structure and climate</a:t>
            </a:r>
            <a:br>
              <a:rPr lang="en-GB" altLang="en-US" sz="4100">
                <a:solidFill>
                  <a:srgbClr val="262626"/>
                </a:solidFill>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2386505D-0C50-31D8-8315-7333426DBAD5}"/>
              </a:ext>
            </a:extLst>
          </p:cNvPr>
          <p:cNvGraphicFramePr>
            <a:graphicFrameLocks noGrp="1"/>
          </p:cNvGraphicFramePr>
          <p:nvPr>
            <p:ph idx="1"/>
            <p:extLst>
              <p:ext uri="{D42A27DB-BD31-4B8C-83A1-F6EECF244321}">
                <p14:modId xmlns:p14="http://schemas.microsoft.com/office/powerpoint/2010/main" val="665084469"/>
              </p:ext>
            </p:extLst>
          </p:nvPr>
        </p:nvGraphicFramePr>
        <p:xfrm>
          <a:off x="1295401" y="1820008"/>
          <a:ext cx="9765322" cy="38414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9407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4" name="Straight Connector 23">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26" name="Picture 25">
            <a:extLst>
              <a:ext uri="{FF2B5EF4-FFF2-40B4-BE49-F238E27FC236}">
                <a16:creationId xmlns:a16="http://schemas.microsoft.com/office/drawing/2014/main" id="{14EA96F7-A73F-48A6-9164-DF615F8FCC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02619" y="4404852"/>
            <a:ext cx="9989677" cy="1054745"/>
          </a:xfrm>
        </p:spPr>
        <p:txBody>
          <a:bodyPr vert="horz" lIns="91440" tIns="45720" rIns="91440" bIns="45720" rtlCol="0" anchor="b">
            <a:normAutofit/>
          </a:bodyPr>
          <a:lstStyle/>
          <a:p>
            <a:r>
              <a:rPr lang="en-US" sz="5400"/>
              <a:t>Managing stress at work </a:t>
            </a:r>
          </a:p>
        </p:txBody>
      </p:sp>
      <p:sp>
        <p:nvSpPr>
          <p:cNvPr id="28" name="Rectangle 27">
            <a:extLst>
              <a:ext uri="{FF2B5EF4-FFF2-40B4-BE49-F238E27FC236}">
                <a16:creationId xmlns:a16="http://schemas.microsoft.com/office/drawing/2014/main" id="{3CA12ADF-7AB9-4F2C-BD22-2DE0034FB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ealth">
            <a:extLst>
              <a:ext uri="{FF2B5EF4-FFF2-40B4-BE49-F238E27FC236}">
                <a16:creationId xmlns:a16="http://schemas.microsoft.com/office/drawing/2014/main" id="{B130F812-6DBB-0D24-F126-5BBA0BDEEF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71244" y="1410207"/>
            <a:ext cx="2455875" cy="2455875"/>
          </a:xfrm>
          <a:prstGeom prst="rect">
            <a:avLst/>
          </a:prstGeom>
        </p:spPr>
      </p:pic>
      <p:cxnSp>
        <p:nvCxnSpPr>
          <p:cNvPr id="30" name="Straight Connector 29">
            <a:extLst>
              <a:ext uri="{FF2B5EF4-FFF2-40B4-BE49-F238E27FC236}">
                <a16:creationId xmlns:a16="http://schemas.microsoft.com/office/drawing/2014/main" id="{441AE9B2-A682-46D2-846E-92B125BBF1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6966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6">
            <a:extLst>
              <a:ext uri="{FF2B5EF4-FFF2-40B4-BE49-F238E27FC236}">
                <a16:creationId xmlns:a16="http://schemas.microsoft.com/office/drawing/2014/main" id="{1C606BA1-268E-3FB9-77C7-F9FF9DEF28D5}"/>
              </a:ext>
            </a:extLst>
          </p:cNvPr>
          <p:cNvSpPr>
            <a:spLocks noGrp="1"/>
          </p:cNvSpPr>
          <p:nvPr>
            <p:ph sz="half" idx="1"/>
          </p:nvPr>
        </p:nvSpPr>
        <p:spPr>
          <a:xfrm>
            <a:off x="1377696" y="2169795"/>
            <a:ext cx="4718304" cy="3310128"/>
          </a:xfrm>
        </p:spPr>
        <p:txBody>
          <a:bodyPr>
            <a:normAutofit fontScale="92500" lnSpcReduction="10000"/>
          </a:bodyPr>
          <a:lstStyle/>
          <a:p>
            <a:pPr marL="0" indent="0">
              <a:buNone/>
            </a:pPr>
            <a:endParaRPr lang="en-GB" sz="2400" dirty="0"/>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change</a:t>
            </a:r>
          </a:p>
          <a:p>
            <a:endParaRPr lang="en-GB" sz="2400" dirty="0"/>
          </a:p>
        </p:txBody>
      </p:sp>
      <p:sp>
        <p:nvSpPr>
          <p:cNvPr id="6" name="Content Placeholder 5">
            <a:extLst>
              <a:ext uri="{FF2B5EF4-FFF2-40B4-BE49-F238E27FC236}">
                <a16:creationId xmlns:a16="http://schemas.microsoft.com/office/drawing/2014/main" id="{8A69E0F9-5FD9-5ABF-B5BB-B67CC55F71B3}"/>
              </a:ext>
            </a:extLst>
          </p:cNvPr>
          <p:cNvSpPr>
            <a:spLocks noGrp="1"/>
          </p:cNvSpPr>
          <p:nvPr>
            <p:ph sz="half" idx="2"/>
          </p:nvPr>
        </p:nvSpPr>
        <p:spPr/>
        <p:txBody>
          <a:bodyPr/>
          <a:lstStyle/>
          <a:p>
            <a:r>
              <a:rPr lang="en-GB" dirty="0"/>
              <a:t>Of these, which are the most amenable to change by the organisation? </a:t>
            </a:r>
          </a:p>
          <a:p>
            <a:endParaRPr lang="en-GB" dirty="0"/>
          </a:p>
          <a:p>
            <a:r>
              <a:rPr lang="en-GB" dirty="0"/>
              <a:t>By YOU? </a:t>
            </a:r>
          </a:p>
          <a:p>
            <a:endParaRPr lang="en-GB" dirty="0"/>
          </a:p>
          <a:p>
            <a:endParaRPr lang="en-GB" dirty="0"/>
          </a:p>
        </p:txBody>
      </p:sp>
      <p:sp>
        <p:nvSpPr>
          <p:cNvPr id="7" name="Title 1">
            <a:extLst>
              <a:ext uri="{FF2B5EF4-FFF2-40B4-BE49-F238E27FC236}">
                <a16:creationId xmlns:a16="http://schemas.microsoft.com/office/drawing/2014/main" id="{401D4A85-E8F5-A497-FC7C-B4F2EDDFA1A6}"/>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spTree>
    <p:extLst>
      <p:ext uri="{BB962C8B-B14F-4D97-AF65-F5344CB8AC3E}">
        <p14:creationId xmlns:p14="http://schemas.microsoft.com/office/powerpoint/2010/main" val="3850386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graphicFrame>
        <p:nvGraphicFramePr>
          <p:cNvPr id="5" name="Content Placeholder 2">
            <a:extLst>
              <a:ext uri="{FF2B5EF4-FFF2-40B4-BE49-F238E27FC236}">
                <a16:creationId xmlns:a16="http://schemas.microsoft.com/office/drawing/2014/main" id="{91C99FF3-C36E-B8F2-53B2-8D18A2B09BA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716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072267" y="1041401"/>
            <a:ext cx="6528018" cy="2345264"/>
          </a:xfrm>
        </p:spPr>
        <p:txBody>
          <a:bodyPr vert="horz" lIns="91440" tIns="45720" rIns="91440" bIns="45720" rtlCol="0" anchor="b">
            <a:normAutofit/>
          </a:bodyPr>
          <a:lstStyle/>
          <a:p>
            <a:r>
              <a:rPr lang="en-US" sz="5400"/>
              <a:t>What can we do as employees?</a:t>
            </a:r>
          </a:p>
        </p:txBody>
      </p:sp>
      <p:cxnSp>
        <p:nvCxnSpPr>
          <p:cNvPr id="15" name="Straight Connector 14">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Onboarding">
            <a:extLst>
              <a:ext uri="{FF2B5EF4-FFF2-40B4-BE49-F238E27FC236}">
                <a16:creationId xmlns:a16="http://schemas.microsoft.com/office/drawing/2014/main" id="{83A85A8A-77F3-DA4A-5FAE-7EEFDC8B3A2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216499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2" name="Rectangle 4">
            <a:extLst>
              <a:ext uri="{FF2B5EF4-FFF2-40B4-BE49-F238E27FC236}">
                <a16:creationId xmlns:a16="http://schemas.microsoft.com/office/drawing/2014/main" id="{94F8E684-703A-4FDF-B248-36C4D1EB9F3C}"/>
              </a:ext>
            </a:extLst>
          </p:cNvPr>
          <p:cNvSpPr>
            <a:spLocks noGrp="1" noChangeArrowheads="1"/>
          </p:cNvSpPr>
          <p:nvPr>
            <p:ph type="title"/>
          </p:nvPr>
        </p:nvSpPr>
        <p:spPr/>
        <p:txBody>
          <a:bodyPr/>
          <a:lstStyle/>
          <a:p>
            <a:r>
              <a:rPr lang="en-GB" altLang="en-US"/>
              <a:t>A cognitive model of stress</a:t>
            </a:r>
            <a:endParaRPr lang="en-US" altLang="en-US"/>
          </a:p>
        </p:txBody>
      </p:sp>
      <p:sp>
        <p:nvSpPr>
          <p:cNvPr id="89104" name="Rectangle 16">
            <a:extLst>
              <a:ext uri="{FF2B5EF4-FFF2-40B4-BE49-F238E27FC236}">
                <a16:creationId xmlns:a16="http://schemas.microsoft.com/office/drawing/2014/main" id="{71CFA902-B6F8-424E-90B5-2AD887E5C940}"/>
              </a:ext>
            </a:extLst>
          </p:cNvPr>
          <p:cNvSpPr>
            <a:spLocks noChangeArrowheads="1"/>
          </p:cNvSpPr>
          <p:nvPr/>
        </p:nvSpPr>
        <p:spPr bwMode="auto">
          <a:xfrm>
            <a:off x="1524001" y="18059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ltLang="en-US" sz="2400">
              <a:latin typeface="Times New Roman" panose="02020603050405020304" pitchFamily="18" charset="0"/>
            </a:endParaRPr>
          </a:p>
        </p:txBody>
      </p:sp>
      <p:grpSp>
        <p:nvGrpSpPr>
          <p:cNvPr id="89122" name="Group 34">
            <a:extLst>
              <a:ext uri="{FF2B5EF4-FFF2-40B4-BE49-F238E27FC236}">
                <a16:creationId xmlns:a16="http://schemas.microsoft.com/office/drawing/2014/main" id="{FA92C5F6-CEF8-4005-994D-5CB0A002FFFD}"/>
              </a:ext>
            </a:extLst>
          </p:cNvPr>
          <p:cNvGrpSpPr>
            <a:grpSpLocks noChangeAspect="1"/>
          </p:cNvGrpSpPr>
          <p:nvPr/>
        </p:nvGrpSpPr>
        <p:grpSpPr bwMode="auto">
          <a:xfrm>
            <a:off x="2063751" y="1169988"/>
            <a:ext cx="8208963" cy="5688012"/>
            <a:chOff x="488" y="5800"/>
            <a:chExt cx="8790" cy="7488"/>
          </a:xfrm>
        </p:grpSpPr>
        <p:sp>
          <p:nvSpPr>
            <p:cNvPr id="89123" name="AutoShape 35">
              <a:extLst>
                <a:ext uri="{FF2B5EF4-FFF2-40B4-BE49-F238E27FC236}">
                  <a16:creationId xmlns:a16="http://schemas.microsoft.com/office/drawing/2014/main" id="{5366F247-8825-44E4-B9BD-6DBAA92E9072}"/>
                </a:ext>
              </a:extLst>
            </p:cNvPr>
            <p:cNvSpPr>
              <a:spLocks noChangeAspect="1" noChangeArrowheads="1"/>
            </p:cNvSpPr>
            <p:nvPr/>
          </p:nvSpPr>
          <p:spPr bwMode="auto">
            <a:xfrm>
              <a:off x="488" y="5800"/>
              <a:ext cx="8790" cy="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9124" name="Rectangle 36">
              <a:extLst>
                <a:ext uri="{FF2B5EF4-FFF2-40B4-BE49-F238E27FC236}">
                  <a16:creationId xmlns:a16="http://schemas.microsoft.com/office/drawing/2014/main" id="{EA4FC051-7F56-416F-8A75-E38FB91CAECB}"/>
                </a:ext>
              </a:extLst>
            </p:cNvPr>
            <p:cNvSpPr>
              <a:spLocks noChangeArrowheads="1"/>
            </p:cNvSpPr>
            <p:nvPr/>
          </p:nvSpPr>
          <p:spPr bwMode="auto">
            <a:xfrm>
              <a:off x="5439" y="8374"/>
              <a:ext cx="2622" cy="52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Behavioural response</a:t>
              </a:r>
              <a:endParaRPr lang="en-US" altLang="en-US">
                <a:latin typeface="Tahoma" panose="020B0604030504040204" pitchFamily="34" charset="0"/>
              </a:endParaRPr>
            </a:p>
          </p:txBody>
        </p:sp>
        <p:sp>
          <p:nvSpPr>
            <p:cNvPr id="89125" name="Rectangle 37">
              <a:extLst>
                <a:ext uri="{FF2B5EF4-FFF2-40B4-BE49-F238E27FC236}">
                  <a16:creationId xmlns:a16="http://schemas.microsoft.com/office/drawing/2014/main" id="{B1EA966D-6405-4624-83EB-49E1BD7B214F}"/>
                </a:ext>
              </a:extLst>
            </p:cNvPr>
            <p:cNvSpPr>
              <a:spLocks noChangeArrowheads="1"/>
            </p:cNvSpPr>
            <p:nvPr/>
          </p:nvSpPr>
          <p:spPr bwMode="auto">
            <a:xfrm>
              <a:off x="2855" y="9215"/>
              <a:ext cx="2195" cy="79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a:solidFill>
                    <a:srgbClr val="333333"/>
                  </a:solidFill>
                  <a:latin typeface="Tahoma" panose="020B0604030504040204" pitchFamily="34" charset="0"/>
                </a:rPr>
                <a:t>Cognitive response</a:t>
              </a:r>
              <a:endParaRPr lang="en-US" altLang="en-US">
                <a:latin typeface="Tahoma" panose="020B0604030504040204" pitchFamily="34" charset="0"/>
              </a:endParaRPr>
            </a:p>
          </p:txBody>
        </p:sp>
        <p:sp>
          <p:nvSpPr>
            <p:cNvPr id="89126" name="Rectangle 38">
              <a:extLst>
                <a:ext uri="{FF2B5EF4-FFF2-40B4-BE49-F238E27FC236}">
                  <a16:creationId xmlns:a16="http://schemas.microsoft.com/office/drawing/2014/main" id="{5E435CA0-C036-4AF0-A98B-F87A63B6356D}"/>
                </a:ext>
              </a:extLst>
            </p:cNvPr>
            <p:cNvSpPr>
              <a:spLocks noChangeArrowheads="1"/>
            </p:cNvSpPr>
            <p:nvPr/>
          </p:nvSpPr>
          <p:spPr bwMode="auto">
            <a:xfrm>
              <a:off x="961" y="9388"/>
              <a:ext cx="1214" cy="4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Trigger </a:t>
              </a:r>
              <a:endParaRPr lang="en-US" altLang="en-US">
                <a:latin typeface="Tahoma" panose="020B0604030504040204" pitchFamily="34" charset="0"/>
              </a:endParaRPr>
            </a:p>
          </p:txBody>
        </p:sp>
        <p:sp>
          <p:nvSpPr>
            <p:cNvPr id="89127" name="Rectangle 39">
              <a:extLst>
                <a:ext uri="{FF2B5EF4-FFF2-40B4-BE49-F238E27FC236}">
                  <a16:creationId xmlns:a16="http://schemas.microsoft.com/office/drawing/2014/main" id="{B4AC624A-39F0-4074-9450-FB3E67544527}"/>
                </a:ext>
              </a:extLst>
            </p:cNvPr>
            <p:cNvSpPr>
              <a:spLocks noChangeArrowheads="1"/>
            </p:cNvSpPr>
            <p:nvPr/>
          </p:nvSpPr>
          <p:spPr bwMode="auto">
            <a:xfrm>
              <a:off x="5439" y="9215"/>
              <a:ext cx="2622"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Physiological response</a:t>
              </a:r>
              <a:endParaRPr lang="en-US" altLang="en-US">
                <a:latin typeface="Tahoma" panose="020B0604030504040204" pitchFamily="34" charset="0"/>
              </a:endParaRPr>
            </a:p>
          </p:txBody>
        </p:sp>
        <p:sp>
          <p:nvSpPr>
            <p:cNvPr id="89128" name="Rectangle 40">
              <a:extLst>
                <a:ext uri="{FF2B5EF4-FFF2-40B4-BE49-F238E27FC236}">
                  <a16:creationId xmlns:a16="http://schemas.microsoft.com/office/drawing/2014/main" id="{2A2FEF8D-B5A5-4FA4-9BF8-737DD230C96B}"/>
                </a:ext>
              </a:extLst>
            </p:cNvPr>
            <p:cNvSpPr>
              <a:spLocks noChangeArrowheads="1"/>
            </p:cNvSpPr>
            <p:nvPr/>
          </p:nvSpPr>
          <p:spPr bwMode="auto">
            <a:xfrm>
              <a:off x="5439" y="10073"/>
              <a:ext cx="2690"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Emotional response</a:t>
              </a:r>
              <a:endParaRPr lang="en-US" altLang="en-US">
                <a:latin typeface="Tahoma" panose="020B0604030504040204" pitchFamily="34" charset="0"/>
              </a:endParaRPr>
            </a:p>
          </p:txBody>
        </p:sp>
        <p:sp>
          <p:nvSpPr>
            <p:cNvPr id="89129" name="Line 41">
              <a:extLst>
                <a:ext uri="{FF2B5EF4-FFF2-40B4-BE49-F238E27FC236}">
                  <a16:creationId xmlns:a16="http://schemas.microsoft.com/office/drawing/2014/main" id="{163E0181-9B86-438B-87B7-112B4EF1B604}"/>
                </a:ext>
              </a:extLst>
            </p:cNvPr>
            <p:cNvSpPr>
              <a:spLocks noChangeShapeType="1"/>
            </p:cNvSpPr>
            <p:nvPr/>
          </p:nvSpPr>
          <p:spPr bwMode="auto">
            <a:xfrm>
              <a:off x="2449" y="9544"/>
              <a:ext cx="285" cy="1"/>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0" name="Line 42">
              <a:extLst>
                <a:ext uri="{FF2B5EF4-FFF2-40B4-BE49-F238E27FC236}">
                  <a16:creationId xmlns:a16="http://schemas.microsoft.com/office/drawing/2014/main" id="{E778CFA7-F26D-46DE-A113-1534E81EE2F6}"/>
                </a:ext>
              </a:extLst>
            </p:cNvPr>
            <p:cNvSpPr>
              <a:spLocks noChangeShapeType="1"/>
            </p:cNvSpPr>
            <p:nvPr/>
          </p:nvSpPr>
          <p:spPr bwMode="auto">
            <a:xfrm>
              <a:off x="5050" y="9466"/>
              <a:ext cx="389" cy="0"/>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1" name="Line 43">
              <a:extLst>
                <a:ext uri="{FF2B5EF4-FFF2-40B4-BE49-F238E27FC236}">
                  <a16:creationId xmlns:a16="http://schemas.microsoft.com/office/drawing/2014/main" id="{14F09DB8-92AA-4F8A-845D-63BDD1C0AC6A}"/>
                </a:ext>
              </a:extLst>
            </p:cNvPr>
            <p:cNvSpPr>
              <a:spLocks noChangeShapeType="1"/>
            </p:cNvSpPr>
            <p:nvPr/>
          </p:nvSpPr>
          <p:spPr bwMode="auto">
            <a:xfrm flipV="1">
              <a:off x="5050" y="8600"/>
              <a:ext cx="389" cy="866"/>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2" name="Line 44">
              <a:extLst>
                <a:ext uri="{FF2B5EF4-FFF2-40B4-BE49-F238E27FC236}">
                  <a16:creationId xmlns:a16="http://schemas.microsoft.com/office/drawing/2014/main" id="{6E4BC49B-7788-492C-B575-C60667B2F69B}"/>
                </a:ext>
              </a:extLst>
            </p:cNvPr>
            <p:cNvSpPr>
              <a:spLocks noChangeShapeType="1"/>
            </p:cNvSpPr>
            <p:nvPr/>
          </p:nvSpPr>
          <p:spPr bwMode="auto">
            <a:xfrm>
              <a:off x="5050" y="9466"/>
              <a:ext cx="389" cy="893"/>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1588242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a:xfrm>
            <a:off x="857250" y="-1112890"/>
            <a:ext cx="10734675" cy="5246740"/>
          </a:xfrm>
        </p:spPr>
        <p:txBody>
          <a:bodyPr>
            <a:normAutofit/>
          </a:bodyPr>
          <a:lstStyle/>
          <a:p>
            <a:r>
              <a:rPr lang="en-GB" altLang="en-US" dirty="0">
                <a:solidFill>
                  <a:schemeClr val="tx1"/>
                </a:solidFill>
              </a:rPr>
              <a:t>Coping effectiveness training (Folkman 1986)</a:t>
            </a:r>
            <a:endParaRPr lang="en-US" altLang="en-US" dirty="0">
              <a:solidFill>
                <a:schemeClr val="tx1"/>
              </a:solidFill>
            </a:endParaRPr>
          </a:p>
        </p:txBody>
      </p:sp>
      <p:graphicFrame>
        <p:nvGraphicFramePr>
          <p:cNvPr id="97286" name="Rectangle 3">
            <a:extLst>
              <a:ext uri="{FF2B5EF4-FFF2-40B4-BE49-F238E27FC236}">
                <a16:creationId xmlns:a16="http://schemas.microsoft.com/office/drawing/2014/main" id="{FA57D3A0-5141-CB14-ABB3-0B98BDF89715}"/>
              </a:ext>
            </a:extLst>
          </p:cNvPr>
          <p:cNvGraphicFramePr/>
          <p:nvPr>
            <p:extLst>
              <p:ext uri="{D42A27DB-BD31-4B8C-83A1-F6EECF244321}">
                <p14:modId xmlns:p14="http://schemas.microsoft.com/office/powerpoint/2010/main" val="1763801773"/>
              </p:ext>
            </p:extLst>
          </p:nvPr>
        </p:nvGraphicFramePr>
        <p:xfrm>
          <a:off x="3933825" y="2533650"/>
          <a:ext cx="3952874" cy="3430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265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1312610" y="558872"/>
            <a:ext cx="8229600" cy="1143000"/>
          </a:xfrm>
        </p:spPr>
        <p:txBody>
          <a:bodyPr/>
          <a:lstStyle/>
          <a:p>
            <a:pPr eaLnBrk="1" hangingPunct="1"/>
            <a:r>
              <a:rPr lang="en-GB" altLang="en-US" sz="3200" b="1" dirty="0"/>
              <a:t>Problem-focused Coping </a:t>
            </a:r>
          </a:p>
        </p:txBody>
      </p:sp>
      <p:sp>
        <p:nvSpPr>
          <p:cNvPr id="24579" name="Content Placeholder 2"/>
          <p:cNvSpPr>
            <a:spLocks noGrp="1"/>
          </p:cNvSpPr>
          <p:nvPr>
            <p:ph idx="4294967295"/>
          </p:nvPr>
        </p:nvSpPr>
        <p:spPr>
          <a:xfrm>
            <a:off x="1014689" y="1925434"/>
            <a:ext cx="6052738" cy="3820807"/>
          </a:xfrm>
        </p:spPr>
        <p:txBody>
          <a:bodyPr>
            <a:normAutofit fontScale="85000" lnSpcReduction="20000"/>
          </a:bodyPr>
          <a:lstStyle/>
          <a:p>
            <a:pPr marL="0" indent="0">
              <a:buNone/>
            </a:pPr>
            <a:r>
              <a:rPr lang="en-GB" altLang="en-US" dirty="0"/>
              <a:t>Problem-focused coping involves trying to change the situation in order to eliminate the cause of the stress. </a:t>
            </a:r>
            <a:r>
              <a:rPr lang="en-GB" dirty="0"/>
              <a:t>Problem-focused coping is useful in situations that are amenable to change, but may increase our stress in situations which are not able to be changed.</a:t>
            </a:r>
          </a:p>
          <a:p>
            <a:pPr marL="0" indent="0" eaLnBrk="1" hangingPunct="1">
              <a:buNone/>
            </a:pPr>
            <a:r>
              <a:rPr lang="en-GB" altLang="en-US" dirty="0"/>
              <a:t>Useful strategies include: </a:t>
            </a:r>
          </a:p>
          <a:p>
            <a:pPr eaLnBrk="1" hangingPunct="1"/>
            <a:r>
              <a:rPr lang="en-GB" altLang="en-US" dirty="0"/>
              <a:t>Problem solving </a:t>
            </a:r>
          </a:p>
          <a:p>
            <a:pPr eaLnBrk="1" hangingPunct="1"/>
            <a:r>
              <a:rPr lang="en-GB" altLang="en-US" dirty="0"/>
              <a:t>Making a plan of action and following it</a:t>
            </a:r>
          </a:p>
          <a:p>
            <a:pPr eaLnBrk="1" hangingPunct="1"/>
            <a:r>
              <a:rPr lang="en-GB" altLang="en-US" dirty="0"/>
              <a:t>Information seeking </a:t>
            </a:r>
          </a:p>
          <a:p>
            <a:pPr eaLnBrk="1" hangingPunct="1"/>
            <a:r>
              <a:rPr lang="en-GB" altLang="en-US" dirty="0"/>
              <a:t>Seeking support to make a change </a:t>
            </a:r>
          </a:p>
          <a:p>
            <a:pPr eaLnBrk="1" hangingPunct="1"/>
            <a:r>
              <a:rPr lang="en-GB" altLang="en-US" dirty="0"/>
              <a:t>Talking to a person to seek change </a:t>
            </a:r>
          </a:p>
          <a:p>
            <a:pPr eaLnBrk="1" hangingPunct="1"/>
            <a:endParaRPr lang="en-GB" alt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519" y="2406936"/>
            <a:ext cx="3967169" cy="2644779"/>
          </a:xfrm>
          <a:prstGeom prst="rect">
            <a:avLst/>
          </a:prstGeom>
        </p:spPr>
      </p:pic>
    </p:spTree>
    <p:extLst>
      <p:ext uri="{BB962C8B-B14F-4D97-AF65-F5344CB8AC3E}">
        <p14:creationId xmlns:p14="http://schemas.microsoft.com/office/powerpoint/2010/main" val="556938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a:xfrm>
            <a:off x="560439" y="225743"/>
            <a:ext cx="10363200" cy="1597025"/>
          </a:xfrm>
        </p:spPr>
        <p:txBody>
          <a:bodyPr/>
          <a:lstStyle/>
          <a:p>
            <a:pPr eaLnBrk="1" hangingPunct="1"/>
            <a:r>
              <a:rPr lang="en-GB" altLang="en-US" sz="3200" b="1" dirty="0"/>
              <a:t>Emotion-focused coping</a:t>
            </a:r>
          </a:p>
        </p:txBody>
      </p:sp>
      <p:sp>
        <p:nvSpPr>
          <p:cNvPr id="25603" name="Content Placeholder 2"/>
          <p:cNvSpPr>
            <a:spLocks noGrp="1"/>
          </p:cNvSpPr>
          <p:nvPr>
            <p:ph idx="4294967295"/>
          </p:nvPr>
        </p:nvSpPr>
        <p:spPr>
          <a:xfrm>
            <a:off x="1244764" y="1539506"/>
            <a:ext cx="5940650" cy="4422775"/>
          </a:xfrm>
        </p:spPr>
        <p:txBody>
          <a:bodyPr>
            <a:normAutofit/>
          </a:bodyPr>
          <a:lstStyle/>
          <a:p>
            <a:pPr marL="0" indent="0">
              <a:buNone/>
            </a:pPr>
            <a:r>
              <a:rPr lang="en-GB" sz="2000" dirty="0"/>
              <a:t>Emotion-focused coping can help us manage the negative emotions we feel when we are under stress, and includes </a:t>
            </a:r>
            <a:r>
              <a:rPr lang="en-GB" altLang="en-US" sz="2000" dirty="0"/>
              <a:t>strategies aimed at reducing the level of distress experienced, rather than trying to change the actual cause of the stress.  Useful techniques include: </a:t>
            </a:r>
          </a:p>
          <a:p>
            <a:pPr marL="0" indent="0">
              <a:buNone/>
            </a:pPr>
            <a:endParaRPr lang="en-GB" altLang="en-US" sz="2000" dirty="0"/>
          </a:p>
          <a:p>
            <a:pPr lvl="1" eaLnBrk="1" hangingPunct="1"/>
            <a:r>
              <a:rPr lang="en-GB" altLang="en-US" dirty="0"/>
              <a:t>Seeking social support </a:t>
            </a:r>
          </a:p>
          <a:p>
            <a:pPr lvl="1" eaLnBrk="1" hangingPunct="1"/>
            <a:r>
              <a:rPr lang="en-GB" altLang="en-US" dirty="0"/>
              <a:t>Emotional expression </a:t>
            </a:r>
          </a:p>
          <a:p>
            <a:pPr lvl="1" eaLnBrk="1" hangingPunct="1"/>
            <a:r>
              <a:rPr lang="en-GB" altLang="en-US" dirty="0"/>
              <a:t>Thinking of the positives in a situation </a:t>
            </a:r>
          </a:p>
          <a:p>
            <a:pPr lvl="1" eaLnBrk="1" hangingPunct="1"/>
            <a:r>
              <a:rPr lang="en-GB" altLang="en-US" dirty="0"/>
              <a:t>Meditation techniques and mindfulness </a:t>
            </a:r>
          </a:p>
          <a:p>
            <a:pPr lvl="1" eaLnBrk="1" hangingPunct="1"/>
            <a:r>
              <a:rPr lang="en-GB" altLang="en-US" dirty="0"/>
              <a:t>Acceptance </a:t>
            </a:r>
          </a:p>
        </p:txBody>
      </p:sp>
      <p:pic>
        <p:nvPicPr>
          <p:cNvPr id="2" name="Picture 1"/>
          <p:cNvPicPr>
            <a:picLocks noChangeAspect="1"/>
          </p:cNvPicPr>
          <p:nvPr/>
        </p:nvPicPr>
        <p:blipFill>
          <a:blip r:embed="rId3"/>
          <a:stretch>
            <a:fillRect/>
          </a:stretch>
        </p:blipFill>
        <p:spPr>
          <a:xfrm>
            <a:off x="8000848" y="1539506"/>
            <a:ext cx="2922791" cy="4389519"/>
          </a:xfrm>
          <a:prstGeom prst="rect">
            <a:avLst/>
          </a:prstGeom>
        </p:spPr>
      </p:pic>
    </p:spTree>
    <p:extLst>
      <p:ext uri="{BB962C8B-B14F-4D97-AF65-F5344CB8AC3E}">
        <p14:creationId xmlns:p14="http://schemas.microsoft.com/office/powerpoint/2010/main" val="265548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35" name="Group 1034">
            <a:extLst>
              <a:ext uri="{FF2B5EF4-FFF2-40B4-BE49-F238E27FC236}">
                <a16:creationId xmlns:a16="http://schemas.microsoft.com/office/drawing/2014/main" id="{565276D5-0E85-4C7D-8AA3-9F8D1D1B9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88825" cy="6858000"/>
            <a:chOff x="1588" y="0"/>
            <a:chExt cx="12188825" cy="6858000"/>
          </a:xfrm>
        </p:grpSpPr>
        <p:sp useBgFill="1">
          <p:nvSpPr>
            <p:cNvPr id="1036" name="Rectangle 1035">
              <a:extLst>
                <a:ext uri="{FF2B5EF4-FFF2-40B4-BE49-F238E27FC236}">
                  <a16:creationId xmlns:a16="http://schemas.microsoft.com/office/drawing/2014/main" id="{7F0F0331-2962-4019-AB16-761D4B41D2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7" name="Picture 1036">
              <a:extLst>
                <a:ext uri="{FF2B5EF4-FFF2-40B4-BE49-F238E27FC236}">
                  <a16:creationId xmlns:a16="http://schemas.microsoft.com/office/drawing/2014/main" id="{5E92965E-F1E0-44EA-9BDA-9D8C41D2F38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grpSp>
      <p:sp>
        <p:nvSpPr>
          <p:cNvPr id="2" name="Title 1">
            <a:extLst>
              <a:ext uri="{FF2B5EF4-FFF2-40B4-BE49-F238E27FC236}">
                <a16:creationId xmlns:a16="http://schemas.microsoft.com/office/drawing/2014/main" id="{FF867034-46C0-E1CB-5348-459E3C3579F5}"/>
              </a:ext>
            </a:extLst>
          </p:cNvPr>
          <p:cNvSpPr>
            <a:spLocks noGrp="1"/>
          </p:cNvSpPr>
          <p:nvPr>
            <p:ph type="title"/>
          </p:nvPr>
        </p:nvSpPr>
        <p:spPr>
          <a:xfrm>
            <a:off x="6412198" y="982132"/>
            <a:ext cx="4752626" cy="1303867"/>
          </a:xfrm>
        </p:spPr>
        <p:txBody>
          <a:bodyPr>
            <a:normAutofit/>
          </a:bodyPr>
          <a:lstStyle/>
          <a:p>
            <a:pPr>
              <a:lnSpc>
                <a:spcPct val="90000"/>
              </a:lnSpc>
            </a:pPr>
            <a:r>
              <a:rPr lang="en-GB" sz="4100"/>
              <a:t>Avoidant Coping  &amp; Active Distraction </a:t>
            </a:r>
          </a:p>
        </p:txBody>
      </p:sp>
      <p:sp>
        <p:nvSpPr>
          <p:cNvPr id="1039" name="Rectangle 1038">
            <a:extLst>
              <a:ext uri="{FF2B5EF4-FFF2-40B4-BE49-F238E27FC236}">
                <a16:creationId xmlns:a16="http://schemas.microsoft.com/office/drawing/2014/main" id="{E76F0C4D-5A54-4649-9723-E5C977C5A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659376"/>
          </a:xfrm>
          <a:prstGeom prst="rect">
            <a:avLst/>
          </a:prstGeom>
          <a:solidFill>
            <a:schemeClr val="bg2"/>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AEA3548D-8633-4E5A-828C-482EA9A32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1254051"/>
            <a:ext cx="2508652" cy="2094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Right Red Wine Temperature Is Cooler Than You Think ...">
            <a:extLst>
              <a:ext uri="{FF2B5EF4-FFF2-40B4-BE49-F238E27FC236}">
                <a16:creationId xmlns:a16="http://schemas.microsoft.com/office/drawing/2014/main" id="{905225F2-F2C3-37BA-EB1C-E89E4C62FA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20904" y="1406769"/>
            <a:ext cx="1747063" cy="1747063"/>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B430F638-09EF-44E7-A66A-61CE6730D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3021" y="1254051"/>
            <a:ext cx="2013752" cy="15078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36B3F21-B7D7-EF4D-1177-0F70D558F38A}"/>
              </a:ext>
            </a:extLst>
          </p:cNvPr>
          <p:cNvPicPr>
            <a:picLocks noChangeAspect="1"/>
          </p:cNvPicPr>
          <p:nvPr/>
        </p:nvPicPr>
        <p:blipFill>
          <a:blip r:embed="rId5"/>
          <a:stretch>
            <a:fillRect/>
          </a:stretch>
        </p:blipFill>
        <p:spPr>
          <a:xfrm>
            <a:off x="4072560" y="1447715"/>
            <a:ext cx="1686401" cy="1096160"/>
          </a:xfrm>
          <a:prstGeom prst="rect">
            <a:avLst/>
          </a:prstGeom>
        </p:spPr>
      </p:pic>
      <p:cxnSp>
        <p:nvCxnSpPr>
          <p:cNvPr id="1045" name="Straight Connector 1044">
            <a:extLst>
              <a:ext uri="{FF2B5EF4-FFF2-40B4-BE49-F238E27FC236}">
                <a16:creationId xmlns:a16="http://schemas.microsoft.com/office/drawing/2014/main" id="{ED54DB5F-0364-416F-9BE3-CCFE36303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951" y="2400639"/>
            <a:ext cx="4389120" cy="0"/>
          </a:xfrm>
          <a:prstGeom prst="line">
            <a:avLst/>
          </a:prstGeom>
        </p:spPr>
        <p:style>
          <a:lnRef idx="2">
            <a:schemeClr val="accent1"/>
          </a:lnRef>
          <a:fillRef idx="0">
            <a:schemeClr val="accent1"/>
          </a:fillRef>
          <a:effectRef idx="1">
            <a:schemeClr val="accent1"/>
          </a:effectRef>
          <a:fontRef idx="minor">
            <a:schemeClr val="tx1"/>
          </a:fontRef>
        </p:style>
      </p:cxnSp>
      <p:sp>
        <p:nvSpPr>
          <p:cNvPr id="1047" name="Rectangle 1046">
            <a:extLst>
              <a:ext uri="{FF2B5EF4-FFF2-40B4-BE49-F238E27FC236}">
                <a16:creationId xmlns:a16="http://schemas.microsoft.com/office/drawing/2014/main" id="{D7E53422-4253-4181-A105-86C0B9026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3509434"/>
            <a:ext cx="2508652" cy="20866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AB31313-6A26-3DC4-B782-05566568E719}"/>
              </a:ext>
            </a:extLst>
          </p:cNvPr>
          <p:cNvPicPr>
            <a:picLocks noGrp="1" noChangeAspect="1"/>
          </p:cNvPicPr>
          <p:nvPr>
            <p:ph sz="half" idx="4294967295"/>
          </p:nvPr>
        </p:nvPicPr>
        <p:blipFill>
          <a:blip r:embed="rId6"/>
          <a:stretch>
            <a:fillRect/>
          </a:stretch>
        </p:blipFill>
        <p:spPr>
          <a:xfrm>
            <a:off x="1393878" y="3762636"/>
            <a:ext cx="2201116" cy="1580288"/>
          </a:xfrm>
          <a:prstGeom prst="rect">
            <a:avLst/>
          </a:prstGeom>
        </p:spPr>
      </p:pic>
      <p:sp>
        <p:nvSpPr>
          <p:cNvPr id="1049" name="Rectangle 1048">
            <a:extLst>
              <a:ext uri="{FF2B5EF4-FFF2-40B4-BE49-F238E27FC236}">
                <a16:creationId xmlns:a16="http://schemas.microsoft.com/office/drawing/2014/main" id="{CF114A24-C9A8-486F-BA90-FFE45C855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024" y="2917369"/>
            <a:ext cx="1996749" cy="26787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1,900+ Man Running Side View Stock Photos, Pictures ...">
            <a:extLst>
              <a:ext uri="{FF2B5EF4-FFF2-40B4-BE49-F238E27FC236}">
                <a16:creationId xmlns:a16="http://schemas.microsoft.com/office/drawing/2014/main" id="{1D47CC89-0E2F-29B9-673A-3DBE8F22489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072560" y="3429861"/>
            <a:ext cx="1686401" cy="1686401"/>
          </a:xfrm>
          <a:prstGeom prst="rect">
            <a:avLst/>
          </a:prstGeom>
          <a:noFill/>
          <a:extLst>
            <a:ext uri="{909E8E84-426E-40DD-AFC4-6F175D3DCCD1}">
              <a14:hiddenFill xmlns:a14="http://schemas.microsoft.com/office/drawing/2010/main">
                <a:solidFill>
                  <a:srgbClr val="FFFFFF"/>
                </a:solidFill>
              </a14:hiddenFill>
            </a:ext>
          </a:extLst>
        </p:spPr>
      </p:pic>
      <p:sp>
        <p:nvSpPr>
          <p:cNvPr id="1032" name="Content Placeholder 1031">
            <a:extLst>
              <a:ext uri="{FF2B5EF4-FFF2-40B4-BE49-F238E27FC236}">
                <a16:creationId xmlns:a16="http://schemas.microsoft.com/office/drawing/2014/main" id="{48455E5A-CAEE-28E7-26F1-4907DBF8583B}"/>
              </a:ext>
            </a:extLst>
          </p:cNvPr>
          <p:cNvSpPr>
            <a:spLocks noGrp="1"/>
          </p:cNvSpPr>
          <p:nvPr>
            <p:ph idx="1"/>
          </p:nvPr>
        </p:nvSpPr>
        <p:spPr>
          <a:xfrm>
            <a:off x="6412198" y="2556932"/>
            <a:ext cx="4752626" cy="3318936"/>
          </a:xfrm>
        </p:spPr>
        <p:txBody>
          <a:bodyPr>
            <a:normAutofit/>
          </a:bodyPr>
          <a:lstStyle/>
          <a:p>
            <a:pPr marL="0" indent="0">
              <a:buNone/>
            </a:pPr>
            <a:r>
              <a:rPr lang="en-US" b="1" dirty="0"/>
              <a:t>Adaptative versus maladaptive strategies </a:t>
            </a:r>
          </a:p>
          <a:p>
            <a:pPr marL="0" indent="0">
              <a:buNone/>
            </a:pPr>
            <a:endParaRPr lang="en-US" b="1" dirty="0"/>
          </a:p>
          <a:p>
            <a:pPr marL="0" indent="0">
              <a:buNone/>
            </a:pPr>
            <a:r>
              <a:rPr lang="en-US" b="1" dirty="0"/>
              <a:t>Worry can be like a habit… </a:t>
            </a:r>
          </a:p>
          <a:p>
            <a:pPr marL="0" indent="0">
              <a:buNone/>
            </a:pPr>
            <a:endParaRPr lang="en-US" b="1" dirty="0"/>
          </a:p>
          <a:p>
            <a:pPr marL="0" indent="0">
              <a:buNone/>
            </a:pPr>
            <a:r>
              <a:rPr lang="en-US" b="1" dirty="0"/>
              <a:t>Control your worries… don’t let them control you</a:t>
            </a:r>
          </a:p>
        </p:txBody>
      </p:sp>
    </p:spTree>
    <p:extLst>
      <p:ext uri="{BB962C8B-B14F-4D97-AF65-F5344CB8AC3E}">
        <p14:creationId xmlns:p14="http://schemas.microsoft.com/office/powerpoint/2010/main" val="612411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fontScale="90000"/>
          </a:bodyPr>
          <a:lstStyle/>
          <a:p>
            <a:r>
              <a:rPr lang="en-GB" altLang="en-US">
                <a:solidFill>
                  <a:schemeClr val="tx1"/>
                </a:solidFill>
              </a:rPr>
              <a:t>Coping effectiveness training (Folkman 1986)</a:t>
            </a:r>
            <a:endParaRPr lang="en-US" altLang="en-US" dirty="0">
              <a:solidFill>
                <a:schemeClr val="tx1"/>
              </a:solidFill>
            </a:endParaRPr>
          </a:p>
        </p:txBody>
      </p:sp>
      <p:sp>
        <p:nvSpPr>
          <p:cNvPr id="7" name="Content Placeholder 6">
            <a:extLst>
              <a:ext uri="{FF2B5EF4-FFF2-40B4-BE49-F238E27FC236}">
                <a16:creationId xmlns:a16="http://schemas.microsoft.com/office/drawing/2014/main" id="{54283D25-308D-A52F-14FD-5B196C2AF070}"/>
              </a:ext>
            </a:extLst>
          </p:cNvPr>
          <p:cNvSpPr>
            <a:spLocks noGrp="1"/>
          </p:cNvSpPr>
          <p:nvPr>
            <p:ph sz="half" idx="1"/>
          </p:nvPr>
        </p:nvSpPr>
        <p:spPr/>
        <p:txBody>
          <a:bodyPr>
            <a:normAutofit lnSpcReduction="10000"/>
          </a:bodyPr>
          <a:lstStyle/>
          <a:p>
            <a:r>
              <a:rPr lang="en-GB" dirty="0"/>
              <a:t> Match your range of coping strategies to each of the sources of stress you identified earlier </a:t>
            </a:r>
          </a:p>
          <a:p>
            <a:endParaRPr lang="en-GB" dirty="0"/>
          </a:p>
          <a:p>
            <a:r>
              <a:rPr lang="en-GB" dirty="0"/>
              <a:t>Do they work? </a:t>
            </a:r>
          </a:p>
          <a:p>
            <a:endParaRPr lang="en-GB" dirty="0"/>
          </a:p>
          <a:p>
            <a:r>
              <a:rPr lang="en-GB" dirty="0"/>
              <a:t>Are they the most appropriate? </a:t>
            </a:r>
          </a:p>
          <a:p>
            <a:endParaRPr lang="en-GB" dirty="0"/>
          </a:p>
          <a:p>
            <a:pPr marL="0" indent="0">
              <a:buNone/>
            </a:pPr>
            <a:endParaRPr lang="en-GB" dirty="0"/>
          </a:p>
        </p:txBody>
      </p:sp>
      <p:pic>
        <p:nvPicPr>
          <p:cNvPr id="9" name="Content Placeholder 8">
            <a:extLst>
              <a:ext uri="{FF2B5EF4-FFF2-40B4-BE49-F238E27FC236}">
                <a16:creationId xmlns:a16="http://schemas.microsoft.com/office/drawing/2014/main" id="{EFC5D735-729A-4837-6413-1C8386F4A127}"/>
              </a:ext>
            </a:extLst>
          </p:cNvPr>
          <p:cNvPicPr>
            <a:picLocks noGrp="1" noChangeAspect="1"/>
          </p:cNvPicPr>
          <p:nvPr>
            <p:ph sz="half" idx="2"/>
          </p:nvPr>
        </p:nvPicPr>
        <p:blipFill>
          <a:blip r:embed="rId2"/>
          <a:stretch>
            <a:fillRect/>
          </a:stretch>
        </p:blipFill>
        <p:spPr>
          <a:xfrm>
            <a:off x="6672794" y="2560638"/>
            <a:ext cx="3735911" cy="3309937"/>
          </a:xfrm>
          <a:prstGeom prst="rect">
            <a:avLst/>
          </a:prstGeom>
        </p:spPr>
      </p:pic>
    </p:spTree>
    <p:extLst>
      <p:ext uri="{BB962C8B-B14F-4D97-AF65-F5344CB8AC3E}">
        <p14:creationId xmlns:p14="http://schemas.microsoft.com/office/powerpoint/2010/main" val="2915231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D4723-A2F3-6352-4D9F-A8A192E09BFC}"/>
              </a:ext>
            </a:extLst>
          </p:cNvPr>
          <p:cNvSpPr>
            <a:spLocks noGrp="1"/>
          </p:cNvSpPr>
          <p:nvPr>
            <p:ph type="title"/>
          </p:nvPr>
        </p:nvSpPr>
        <p:spPr/>
        <p:txBody>
          <a:bodyPr/>
          <a:lstStyle/>
          <a:p>
            <a:r>
              <a:rPr lang="en-GB" dirty="0"/>
              <a:t>Self-care as a coping strategy </a:t>
            </a:r>
          </a:p>
        </p:txBody>
      </p:sp>
      <p:sp>
        <p:nvSpPr>
          <p:cNvPr id="3" name="Content Placeholder 2">
            <a:extLst>
              <a:ext uri="{FF2B5EF4-FFF2-40B4-BE49-F238E27FC236}">
                <a16:creationId xmlns:a16="http://schemas.microsoft.com/office/drawing/2014/main" id="{13FFDF49-E608-11B4-3511-D5E50A6C494A}"/>
              </a:ext>
            </a:extLst>
          </p:cNvPr>
          <p:cNvSpPr>
            <a:spLocks noGrp="1"/>
          </p:cNvSpPr>
          <p:nvPr>
            <p:ph sz="half" idx="1"/>
          </p:nvPr>
        </p:nvSpPr>
        <p:spPr/>
        <p:txBody>
          <a:bodyPr>
            <a:normAutofit lnSpcReduction="10000"/>
          </a:bodyPr>
          <a:lstStyle/>
          <a:p>
            <a:r>
              <a:rPr lang="en-GB" dirty="0"/>
              <a:t> Exercise</a:t>
            </a:r>
          </a:p>
          <a:p>
            <a:endParaRPr lang="en-GB" dirty="0"/>
          </a:p>
          <a:p>
            <a:r>
              <a:rPr lang="en-GB" dirty="0"/>
              <a:t>Eat well </a:t>
            </a:r>
          </a:p>
          <a:p>
            <a:pPr marL="0" indent="0">
              <a:buNone/>
            </a:pPr>
            <a:endParaRPr lang="en-GB" dirty="0"/>
          </a:p>
          <a:p>
            <a:r>
              <a:rPr lang="en-GB" dirty="0"/>
              <a:t>Get enough sleep </a:t>
            </a:r>
          </a:p>
          <a:p>
            <a:endParaRPr lang="en-GB" dirty="0"/>
          </a:p>
          <a:p>
            <a:r>
              <a:rPr lang="en-GB" dirty="0"/>
              <a:t>Drink water </a:t>
            </a:r>
          </a:p>
        </p:txBody>
      </p:sp>
      <p:sp>
        <p:nvSpPr>
          <p:cNvPr id="4" name="Content Placeholder 3">
            <a:extLst>
              <a:ext uri="{FF2B5EF4-FFF2-40B4-BE49-F238E27FC236}">
                <a16:creationId xmlns:a16="http://schemas.microsoft.com/office/drawing/2014/main" id="{F3AC8AEC-C66F-CC4C-7597-BC441AA0693B}"/>
              </a:ext>
            </a:extLst>
          </p:cNvPr>
          <p:cNvSpPr>
            <a:spLocks noGrp="1"/>
          </p:cNvSpPr>
          <p:nvPr>
            <p:ph sz="half" idx="2"/>
          </p:nvPr>
        </p:nvSpPr>
        <p:spPr/>
        <p:txBody>
          <a:bodyPr>
            <a:normAutofit lnSpcReduction="10000"/>
          </a:bodyPr>
          <a:lstStyle/>
          <a:p>
            <a:r>
              <a:rPr lang="en-GB" dirty="0"/>
              <a:t> Take a break </a:t>
            </a:r>
          </a:p>
          <a:p>
            <a:endParaRPr lang="en-GB" dirty="0"/>
          </a:p>
          <a:p>
            <a:r>
              <a:rPr lang="en-GB" dirty="0"/>
              <a:t> Walk away </a:t>
            </a:r>
          </a:p>
          <a:p>
            <a:endParaRPr lang="en-GB" dirty="0"/>
          </a:p>
          <a:p>
            <a:r>
              <a:rPr lang="en-GB" dirty="0"/>
              <a:t>Spend time in nature </a:t>
            </a:r>
          </a:p>
          <a:p>
            <a:endParaRPr lang="en-GB" dirty="0"/>
          </a:p>
          <a:p>
            <a:r>
              <a:rPr lang="en-GB" dirty="0"/>
              <a:t>Go on annual leave!</a:t>
            </a:r>
          </a:p>
        </p:txBody>
      </p:sp>
    </p:spTree>
    <p:extLst>
      <p:ext uri="{BB962C8B-B14F-4D97-AF65-F5344CB8AC3E}">
        <p14:creationId xmlns:p14="http://schemas.microsoft.com/office/powerpoint/2010/main" val="506909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0357-D484-A27B-FD02-2D2B81F2D48B}"/>
              </a:ext>
            </a:extLst>
          </p:cNvPr>
          <p:cNvSpPr>
            <a:spLocks noGrp="1"/>
          </p:cNvSpPr>
          <p:nvPr>
            <p:ph type="title"/>
          </p:nvPr>
        </p:nvSpPr>
        <p:spPr/>
        <p:txBody>
          <a:bodyPr>
            <a:normAutofit/>
          </a:bodyPr>
          <a:lstStyle/>
          <a:p>
            <a:r>
              <a:rPr lang="en-GB" dirty="0"/>
              <a:t>Identifying opportunities for change</a:t>
            </a:r>
          </a:p>
        </p:txBody>
      </p:sp>
      <p:sp>
        <p:nvSpPr>
          <p:cNvPr id="3" name="Content Placeholder 2">
            <a:extLst>
              <a:ext uri="{FF2B5EF4-FFF2-40B4-BE49-F238E27FC236}">
                <a16:creationId xmlns:a16="http://schemas.microsoft.com/office/drawing/2014/main" id="{2318AD77-5CBE-A655-4B56-521277A5886A}"/>
              </a:ext>
            </a:extLst>
          </p:cNvPr>
          <p:cNvSpPr>
            <a:spLocks noGrp="1"/>
          </p:cNvSpPr>
          <p:nvPr>
            <p:ph sz="half" idx="1"/>
          </p:nvPr>
        </p:nvSpPr>
        <p:spPr/>
        <p:txBody>
          <a:bodyPr>
            <a:normAutofit fontScale="92500" lnSpcReduction="10000"/>
          </a:bodyPr>
          <a:lstStyle/>
          <a:p>
            <a:pPr>
              <a:buFont typeface="Arial" panose="020B0604020202020204" pitchFamily="34" charset="0"/>
              <a:buChar char="•"/>
            </a:pPr>
            <a:r>
              <a:rPr lang="en-GB" dirty="0"/>
              <a:t> What small changes can you make? </a:t>
            </a:r>
          </a:p>
          <a:p>
            <a:pPr>
              <a:buFont typeface="Arial" panose="020B0604020202020204" pitchFamily="34" charset="0"/>
              <a:buChar char="•"/>
            </a:pPr>
            <a:endParaRPr lang="en-GB" dirty="0"/>
          </a:p>
          <a:p>
            <a:pPr>
              <a:buFont typeface="Arial" panose="020B0604020202020204" pitchFamily="34" charset="0"/>
              <a:buChar char="•"/>
            </a:pPr>
            <a:r>
              <a:rPr lang="en-GB" dirty="0"/>
              <a:t>What changes can you agree on as a team? </a:t>
            </a:r>
          </a:p>
          <a:p>
            <a:pPr>
              <a:buFont typeface="Arial" panose="020B0604020202020204" pitchFamily="34" charset="0"/>
              <a:buChar char="•"/>
            </a:pPr>
            <a:endParaRPr lang="en-GB" dirty="0"/>
          </a:p>
          <a:p>
            <a:pPr>
              <a:buFont typeface="Arial" panose="020B0604020202020204" pitchFamily="34" charset="0"/>
              <a:buChar char="•"/>
            </a:pPr>
            <a:r>
              <a:rPr lang="en-GB" dirty="0"/>
              <a:t>How can you increase your perceived and actual control over your working environment? </a:t>
            </a:r>
          </a:p>
        </p:txBody>
      </p:sp>
      <p:pic>
        <p:nvPicPr>
          <p:cNvPr id="10" name="Picture 9">
            <a:extLst>
              <a:ext uri="{FF2B5EF4-FFF2-40B4-BE49-F238E27FC236}">
                <a16:creationId xmlns:a16="http://schemas.microsoft.com/office/drawing/2014/main" id="{FDB71B14-E53B-F739-E6F3-8106CA972C56}"/>
              </a:ext>
            </a:extLst>
          </p:cNvPr>
          <p:cNvPicPr>
            <a:picLocks noChangeAspect="1"/>
          </p:cNvPicPr>
          <p:nvPr/>
        </p:nvPicPr>
        <p:blipFill>
          <a:blip r:embed="rId2"/>
          <a:stretch>
            <a:fillRect/>
          </a:stretch>
        </p:blipFill>
        <p:spPr>
          <a:xfrm>
            <a:off x="6937132" y="3014584"/>
            <a:ext cx="3587260" cy="2394547"/>
          </a:xfrm>
          <a:prstGeom prst="rect">
            <a:avLst/>
          </a:prstGeom>
        </p:spPr>
      </p:pic>
    </p:spTree>
    <p:extLst>
      <p:ext uri="{BB962C8B-B14F-4D97-AF65-F5344CB8AC3E}">
        <p14:creationId xmlns:p14="http://schemas.microsoft.com/office/powerpoint/2010/main" val="2139817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a:bodyPr>
          <a:lstStyle/>
          <a:p>
            <a:r>
              <a:rPr lang="en-US" altLang="en-US" dirty="0">
                <a:solidFill>
                  <a:schemeClr val="tx1"/>
                </a:solidFill>
              </a:rPr>
              <a:t>Social Support at Work </a:t>
            </a:r>
          </a:p>
        </p:txBody>
      </p:sp>
      <p:sp>
        <p:nvSpPr>
          <p:cNvPr id="6" name="Content Placeholder 5">
            <a:extLst>
              <a:ext uri="{FF2B5EF4-FFF2-40B4-BE49-F238E27FC236}">
                <a16:creationId xmlns:a16="http://schemas.microsoft.com/office/drawing/2014/main" id="{6A6C3B62-7978-3166-5113-733F45D97DF1}"/>
              </a:ext>
            </a:extLst>
          </p:cNvPr>
          <p:cNvSpPr>
            <a:spLocks noGrp="1"/>
          </p:cNvSpPr>
          <p:nvPr>
            <p:ph sz="half" idx="1"/>
          </p:nvPr>
        </p:nvSpPr>
        <p:spPr/>
        <p:txBody>
          <a:bodyPr/>
          <a:lstStyle/>
          <a:p>
            <a:r>
              <a:rPr lang="en-GB" dirty="0"/>
              <a:t> Peer support </a:t>
            </a:r>
          </a:p>
          <a:p>
            <a:endParaRPr lang="en-GB" dirty="0"/>
          </a:p>
          <a:p>
            <a:r>
              <a:rPr lang="en-GB" dirty="0"/>
              <a:t>Wellbeing initiatives </a:t>
            </a:r>
          </a:p>
          <a:p>
            <a:endParaRPr lang="en-GB" dirty="0"/>
          </a:p>
          <a:p>
            <a:r>
              <a:rPr lang="en-GB" dirty="0"/>
              <a:t>Compassion </a:t>
            </a:r>
          </a:p>
          <a:p>
            <a:endParaRPr lang="en-GB" dirty="0"/>
          </a:p>
        </p:txBody>
      </p:sp>
      <p:pic>
        <p:nvPicPr>
          <p:cNvPr id="10" name="Picture 9">
            <a:extLst>
              <a:ext uri="{FF2B5EF4-FFF2-40B4-BE49-F238E27FC236}">
                <a16:creationId xmlns:a16="http://schemas.microsoft.com/office/drawing/2014/main" id="{C57F59E3-CC95-76CA-C307-9CE676313367}"/>
              </a:ext>
            </a:extLst>
          </p:cNvPr>
          <p:cNvPicPr>
            <a:picLocks noChangeAspect="1"/>
          </p:cNvPicPr>
          <p:nvPr/>
        </p:nvPicPr>
        <p:blipFill>
          <a:blip r:embed="rId2"/>
          <a:stretch>
            <a:fillRect/>
          </a:stretch>
        </p:blipFill>
        <p:spPr>
          <a:xfrm>
            <a:off x="5081425" y="2447999"/>
            <a:ext cx="5815173" cy="3534770"/>
          </a:xfrm>
          <a:prstGeom prst="rect">
            <a:avLst/>
          </a:prstGeom>
        </p:spPr>
      </p:pic>
    </p:spTree>
    <p:extLst>
      <p:ext uri="{BB962C8B-B14F-4D97-AF65-F5344CB8AC3E}">
        <p14:creationId xmlns:p14="http://schemas.microsoft.com/office/powerpoint/2010/main" val="2588552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F733-DBB7-6E15-104B-A4D4ED4D4601}"/>
              </a:ext>
            </a:extLst>
          </p:cNvPr>
          <p:cNvSpPr>
            <a:spLocks noGrp="1"/>
          </p:cNvSpPr>
          <p:nvPr>
            <p:ph type="title"/>
          </p:nvPr>
        </p:nvSpPr>
        <p:spPr/>
        <p:txBody>
          <a:bodyPr/>
          <a:lstStyle/>
          <a:p>
            <a:r>
              <a:rPr lang="en-GB" dirty="0"/>
              <a:t>Team Culture </a:t>
            </a:r>
          </a:p>
        </p:txBody>
      </p:sp>
      <p:sp>
        <p:nvSpPr>
          <p:cNvPr id="3" name="Content Placeholder 2">
            <a:extLst>
              <a:ext uri="{FF2B5EF4-FFF2-40B4-BE49-F238E27FC236}">
                <a16:creationId xmlns:a16="http://schemas.microsoft.com/office/drawing/2014/main" id="{E3E9478D-DBB6-B465-180C-0F9C8203236F}"/>
              </a:ext>
            </a:extLst>
          </p:cNvPr>
          <p:cNvSpPr>
            <a:spLocks noGrp="1"/>
          </p:cNvSpPr>
          <p:nvPr>
            <p:ph sz="half" idx="1"/>
          </p:nvPr>
        </p:nvSpPr>
        <p:spPr>
          <a:xfrm>
            <a:off x="1298448" y="2722245"/>
            <a:ext cx="4718304" cy="3310128"/>
          </a:xfrm>
        </p:spPr>
        <p:txBody>
          <a:bodyPr/>
          <a:lstStyle/>
          <a:p>
            <a:r>
              <a:rPr lang="en-GB" dirty="0"/>
              <a:t> Hybrid Working</a:t>
            </a:r>
          </a:p>
          <a:p>
            <a:endParaRPr lang="en-GB" dirty="0"/>
          </a:p>
          <a:p>
            <a:r>
              <a:rPr lang="en-GB" dirty="0"/>
              <a:t>Student demands  </a:t>
            </a:r>
          </a:p>
          <a:p>
            <a:endParaRPr lang="en-GB" dirty="0"/>
          </a:p>
          <a:p>
            <a:r>
              <a:rPr lang="en-GB" dirty="0"/>
              <a:t>Compassion Fatigue </a:t>
            </a:r>
          </a:p>
        </p:txBody>
      </p:sp>
      <p:sp>
        <p:nvSpPr>
          <p:cNvPr id="4" name="Content Placeholder 3">
            <a:extLst>
              <a:ext uri="{FF2B5EF4-FFF2-40B4-BE49-F238E27FC236}">
                <a16:creationId xmlns:a16="http://schemas.microsoft.com/office/drawing/2014/main" id="{065D29EE-93B1-6EF1-9B6B-70DD76472D61}"/>
              </a:ext>
            </a:extLst>
          </p:cNvPr>
          <p:cNvSpPr>
            <a:spLocks noGrp="1"/>
          </p:cNvSpPr>
          <p:nvPr>
            <p:ph sz="half" idx="2"/>
          </p:nvPr>
        </p:nvSpPr>
        <p:spPr>
          <a:xfrm>
            <a:off x="6276594" y="2846070"/>
            <a:ext cx="4718304" cy="3310128"/>
          </a:xfrm>
        </p:spPr>
        <p:txBody>
          <a:bodyPr/>
          <a:lstStyle/>
          <a:p>
            <a:r>
              <a:rPr lang="en-GB" dirty="0"/>
              <a:t> Technology </a:t>
            </a:r>
          </a:p>
          <a:p>
            <a:endParaRPr lang="en-GB" dirty="0"/>
          </a:p>
          <a:p>
            <a:r>
              <a:rPr lang="en-GB" dirty="0"/>
              <a:t>  Boundaries</a:t>
            </a:r>
          </a:p>
          <a:p>
            <a:endParaRPr lang="en-GB" dirty="0"/>
          </a:p>
          <a:p>
            <a:r>
              <a:rPr lang="en-GB" dirty="0"/>
              <a:t> Multiple roles </a:t>
            </a:r>
          </a:p>
        </p:txBody>
      </p:sp>
    </p:spTree>
    <p:extLst>
      <p:ext uri="{BB962C8B-B14F-4D97-AF65-F5344CB8AC3E}">
        <p14:creationId xmlns:p14="http://schemas.microsoft.com/office/powerpoint/2010/main" val="395351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sp>
        <p:nvSpPr>
          <p:cNvPr id="3" name="Content Placeholder 2">
            <a:extLst>
              <a:ext uri="{FF2B5EF4-FFF2-40B4-BE49-F238E27FC236}">
                <a16:creationId xmlns:a16="http://schemas.microsoft.com/office/drawing/2014/main" id="{8AB8A79A-665D-97B5-1A8D-84A34C75DEA9}"/>
              </a:ext>
            </a:extLst>
          </p:cNvPr>
          <p:cNvSpPr>
            <a:spLocks noGrp="1"/>
          </p:cNvSpPr>
          <p:nvPr>
            <p:ph sz="half" idx="1"/>
          </p:nvPr>
        </p:nvSpPr>
        <p:spPr/>
        <p:txBody>
          <a:bodyPr/>
          <a:lstStyle/>
          <a:p>
            <a:r>
              <a:rPr lang="en-GB" dirty="0"/>
              <a:t>Engage in appropriate conversations about stress and wellbeing at work </a:t>
            </a:r>
          </a:p>
          <a:p>
            <a:endParaRPr lang="en-GB" dirty="0"/>
          </a:p>
          <a:p>
            <a:r>
              <a:rPr lang="en-GB" dirty="0"/>
              <a:t>Recognise individual differences</a:t>
            </a:r>
          </a:p>
        </p:txBody>
      </p:sp>
      <p:sp>
        <p:nvSpPr>
          <p:cNvPr id="6" name="TextBox 5">
            <a:extLst>
              <a:ext uri="{FF2B5EF4-FFF2-40B4-BE49-F238E27FC236}">
                <a16:creationId xmlns:a16="http://schemas.microsoft.com/office/drawing/2014/main" id="{26891239-A4EF-A75D-8705-1CC1426286E4}"/>
              </a:ext>
            </a:extLst>
          </p:cNvPr>
          <p:cNvSpPr txBox="1"/>
          <p:nvPr/>
        </p:nvSpPr>
        <p:spPr>
          <a:xfrm>
            <a:off x="1872759" y="4677479"/>
            <a:ext cx="2901463" cy="923330"/>
          </a:xfrm>
          <a:prstGeom prst="rect">
            <a:avLst/>
          </a:prstGeom>
          <a:noFill/>
        </p:spPr>
        <p:txBody>
          <a:bodyPr wrap="square">
            <a:spAutoFit/>
          </a:bodyPr>
          <a:lstStyle/>
          <a:p>
            <a:r>
              <a:rPr lang="en-GB" dirty="0">
                <a:hlinkClick r:id="rId2"/>
              </a:rPr>
              <a:t>Talking Toolkit: Preventing work-related stress (hse.gov.uk)</a:t>
            </a:r>
            <a:endParaRPr lang="en-GB" dirty="0"/>
          </a:p>
        </p:txBody>
      </p:sp>
      <p:pic>
        <p:nvPicPr>
          <p:cNvPr id="8" name="Picture 7">
            <a:extLst>
              <a:ext uri="{FF2B5EF4-FFF2-40B4-BE49-F238E27FC236}">
                <a16:creationId xmlns:a16="http://schemas.microsoft.com/office/drawing/2014/main" id="{FCA14B26-195C-086B-D016-3657C3D2CD1F}"/>
              </a:ext>
            </a:extLst>
          </p:cNvPr>
          <p:cNvPicPr>
            <a:picLocks noChangeAspect="1"/>
          </p:cNvPicPr>
          <p:nvPr/>
        </p:nvPicPr>
        <p:blipFill>
          <a:blip r:embed="rId3"/>
          <a:stretch>
            <a:fillRect/>
          </a:stretch>
        </p:blipFill>
        <p:spPr>
          <a:xfrm>
            <a:off x="6796455" y="2606995"/>
            <a:ext cx="3951796" cy="3116532"/>
          </a:xfrm>
          <a:prstGeom prst="rect">
            <a:avLst/>
          </a:prstGeom>
        </p:spPr>
      </p:pic>
    </p:spTree>
    <p:extLst>
      <p:ext uri="{BB962C8B-B14F-4D97-AF65-F5344CB8AC3E}">
        <p14:creationId xmlns:p14="http://schemas.microsoft.com/office/powerpoint/2010/main" val="3004934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pic>
        <p:nvPicPr>
          <p:cNvPr id="9" name="Picture 8">
            <a:extLst>
              <a:ext uri="{FF2B5EF4-FFF2-40B4-BE49-F238E27FC236}">
                <a16:creationId xmlns:a16="http://schemas.microsoft.com/office/drawing/2014/main" id="{87B2A980-BAA7-6D76-B7CD-D66CAFEBF4B6}"/>
              </a:ext>
            </a:extLst>
          </p:cNvPr>
          <p:cNvPicPr>
            <a:picLocks noChangeAspect="1"/>
          </p:cNvPicPr>
          <p:nvPr/>
        </p:nvPicPr>
        <p:blipFill>
          <a:blip r:embed="rId2"/>
          <a:stretch>
            <a:fillRect/>
          </a:stretch>
        </p:blipFill>
        <p:spPr>
          <a:xfrm>
            <a:off x="2206869" y="1015335"/>
            <a:ext cx="7381225" cy="4860533"/>
          </a:xfrm>
          <a:prstGeom prst="rect">
            <a:avLst/>
          </a:prstGeom>
        </p:spPr>
      </p:pic>
    </p:spTree>
    <p:extLst>
      <p:ext uri="{BB962C8B-B14F-4D97-AF65-F5344CB8AC3E}">
        <p14:creationId xmlns:p14="http://schemas.microsoft.com/office/powerpoint/2010/main" val="9814237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DCED-4CC6-844A-2068-3D1E87777224}"/>
              </a:ext>
            </a:extLst>
          </p:cNvPr>
          <p:cNvSpPr>
            <a:spLocks noGrp="1"/>
          </p:cNvSpPr>
          <p:nvPr>
            <p:ph type="title"/>
          </p:nvPr>
        </p:nvSpPr>
        <p:spPr/>
        <p:txBody>
          <a:bodyPr/>
          <a:lstStyle/>
          <a:p>
            <a:r>
              <a:rPr lang="en-GB" dirty="0"/>
              <a:t>Tackling Stigma </a:t>
            </a:r>
          </a:p>
        </p:txBody>
      </p:sp>
      <p:sp>
        <p:nvSpPr>
          <p:cNvPr id="3" name="Content Placeholder 2">
            <a:extLst>
              <a:ext uri="{FF2B5EF4-FFF2-40B4-BE49-F238E27FC236}">
                <a16:creationId xmlns:a16="http://schemas.microsoft.com/office/drawing/2014/main" id="{3D323760-2317-0F5D-AD98-D8F9206B12CC}"/>
              </a:ext>
            </a:extLst>
          </p:cNvPr>
          <p:cNvSpPr>
            <a:spLocks noGrp="1"/>
          </p:cNvSpPr>
          <p:nvPr>
            <p:ph sz="half" idx="1"/>
          </p:nvPr>
        </p:nvSpPr>
        <p:spPr/>
        <p:txBody>
          <a:bodyPr/>
          <a:lstStyle/>
          <a:p>
            <a:r>
              <a:rPr lang="en-GB" dirty="0"/>
              <a:t>Education and discussion </a:t>
            </a:r>
          </a:p>
          <a:p>
            <a:endParaRPr lang="en-GB" dirty="0"/>
          </a:p>
          <a:p>
            <a:r>
              <a:rPr lang="en-GB" dirty="0"/>
              <a:t>Open culture – be proactive so that support can come sooner </a:t>
            </a:r>
          </a:p>
          <a:p>
            <a:endParaRPr lang="en-GB" dirty="0"/>
          </a:p>
          <a:p>
            <a:r>
              <a:rPr lang="en-GB" dirty="0"/>
              <a:t>Awareness of UWTSD and other sources of support </a:t>
            </a:r>
          </a:p>
        </p:txBody>
      </p:sp>
      <p:sp>
        <p:nvSpPr>
          <p:cNvPr id="4" name="Content Placeholder 3">
            <a:extLst>
              <a:ext uri="{FF2B5EF4-FFF2-40B4-BE49-F238E27FC236}">
                <a16:creationId xmlns:a16="http://schemas.microsoft.com/office/drawing/2014/main" id="{3A6C49F3-52CA-BB31-5D06-C30E2BECAE3E}"/>
              </a:ext>
            </a:extLst>
          </p:cNvPr>
          <p:cNvSpPr>
            <a:spLocks noGrp="1"/>
          </p:cNvSpPr>
          <p:nvPr>
            <p:ph sz="half" idx="2"/>
          </p:nvPr>
        </p:nvSpPr>
        <p:spPr/>
        <p:txBody>
          <a:bodyPr/>
          <a:lstStyle/>
          <a:p>
            <a:r>
              <a:rPr lang="en-GB" dirty="0"/>
              <a:t> Reluctance to admit feelings of stress will lead to more problems </a:t>
            </a:r>
          </a:p>
          <a:p>
            <a:endParaRPr lang="en-GB" dirty="0"/>
          </a:p>
          <a:p>
            <a:r>
              <a:rPr lang="en-GB" dirty="0"/>
              <a:t>  Identify mechanisms for talking about stress and identifying opportunities for change and greater control – however small </a:t>
            </a:r>
          </a:p>
        </p:txBody>
      </p:sp>
    </p:spTree>
    <p:extLst>
      <p:ext uri="{BB962C8B-B14F-4D97-AF65-F5344CB8AC3E}">
        <p14:creationId xmlns:p14="http://schemas.microsoft.com/office/powerpoint/2010/main" val="1293808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7DEA-2CBF-D2F8-840E-C97870B8A0A9}"/>
              </a:ext>
            </a:extLst>
          </p:cNvPr>
          <p:cNvSpPr>
            <a:spLocks noGrp="1"/>
          </p:cNvSpPr>
          <p:nvPr>
            <p:ph type="title"/>
          </p:nvPr>
        </p:nvSpPr>
        <p:spPr/>
        <p:txBody>
          <a:bodyPr/>
          <a:lstStyle/>
          <a:p>
            <a:r>
              <a:rPr lang="en-GB"/>
              <a:t>Any questions?</a:t>
            </a:r>
            <a:endParaRPr lang="en-GB" dirty="0"/>
          </a:p>
        </p:txBody>
      </p:sp>
      <p:pic>
        <p:nvPicPr>
          <p:cNvPr id="14" name="Picture 13">
            <a:extLst>
              <a:ext uri="{FF2B5EF4-FFF2-40B4-BE49-F238E27FC236}">
                <a16:creationId xmlns:a16="http://schemas.microsoft.com/office/drawing/2014/main" id="{BA0F8071-3EA6-8E09-4BE7-611B78CFE827}"/>
              </a:ext>
            </a:extLst>
          </p:cNvPr>
          <p:cNvPicPr>
            <a:picLocks noChangeAspect="1"/>
          </p:cNvPicPr>
          <p:nvPr/>
        </p:nvPicPr>
        <p:blipFill>
          <a:blip r:embed="rId2"/>
          <a:stretch>
            <a:fillRect/>
          </a:stretch>
        </p:blipFill>
        <p:spPr>
          <a:xfrm>
            <a:off x="4459464" y="2602797"/>
            <a:ext cx="3273071" cy="3273071"/>
          </a:xfrm>
          <a:prstGeom prst="rect">
            <a:avLst/>
          </a:prstGeom>
        </p:spPr>
      </p:pic>
    </p:spTree>
    <p:extLst>
      <p:ext uri="{BB962C8B-B14F-4D97-AF65-F5344CB8AC3E}">
        <p14:creationId xmlns:p14="http://schemas.microsoft.com/office/powerpoint/2010/main" val="1265541285"/>
      </p:ext>
    </p:extLst>
  </p:cSld>
  <p:clrMapOvr>
    <a:masterClrMapping/>
  </p:clrMapOvr>
</p:sld>
</file>

<file path=ppt/theme/_rels/them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TotalTime>
  <Words>1537</Words>
  <Application>Microsoft Office PowerPoint</Application>
  <PresentationFormat>Widescreen</PresentationFormat>
  <Paragraphs>233</Paragraphs>
  <Slides>32</Slides>
  <Notes>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32</vt:i4>
      </vt:variant>
    </vt:vector>
  </HeadingPairs>
  <TitlesOfParts>
    <vt:vector size="41" baseType="lpstr">
      <vt:lpstr>Arial</vt:lpstr>
      <vt:lpstr>Calibri</vt:lpstr>
      <vt:lpstr>Calibri Light</vt:lpstr>
      <vt:lpstr>Garamond</vt:lpstr>
      <vt:lpstr>Tahoma</vt:lpstr>
      <vt:lpstr>Times New Roman</vt:lpstr>
      <vt:lpstr>Custom Design</vt:lpstr>
      <vt:lpstr>1_Custom Design</vt:lpstr>
      <vt:lpstr>Organic</vt:lpstr>
      <vt:lpstr>Stress and Wellbeing at Work </vt:lpstr>
      <vt:lpstr>What is Stress?</vt:lpstr>
      <vt:lpstr>Scale of the UK problem: Occupational Stress</vt:lpstr>
      <vt:lpstr>All jobs have the capacity to be stressful! </vt:lpstr>
      <vt:lpstr>The changing faces of work </vt:lpstr>
      <vt:lpstr>The ILO's Decent Work Agenda</vt:lpstr>
      <vt:lpstr>Sources of work stress</vt:lpstr>
      <vt:lpstr>PowerPoint Presentation</vt:lpstr>
      <vt:lpstr>Cost of stress</vt:lpstr>
      <vt:lpstr>Cost of stress</vt:lpstr>
      <vt:lpstr>PowerPoint Presentation</vt:lpstr>
      <vt:lpstr>Identifying sources of stress </vt:lpstr>
      <vt:lpstr>Social Support at Work </vt:lpstr>
      <vt:lpstr>Organisational structure and climate </vt:lpstr>
      <vt:lpstr>Managing stress at work </vt:lpstr>
      <vt:lpstr>Managing stress at work </vt:lpstr>
      <vt:lpstr>Managing stress at work </vt:lpstr>
      <vt:lpstr>What can we do as employees?</vt:lpstr>
      <vt:lpstr>A cognitive model of stress</vt:lpstr>
      <vt:lpstr>Coping effectiveness training (Folkman 1986)</vt:lpstr>
      <vt:lpstr>Problem-focused Coping </vt:lpstr>
      <vt:lpstr>Emotion-focused coping</vt:lpstr>
      <vt:lpstr>Avoidant Coping  &amp; Active Distraction </vt:lpstr>
      <vt:lpstr>Coping effectiveness training (Folkman 1986)</vt:lpstr>
      <vt:lpstr>Self-care as a coping strategy </vt:lpstr>
      <vt:lpstr>Identifying opportunities for change</vt:lpstr>
      <vt:lpstr>Social Support at Work </vt:lpstr>
      <vt:lpstr>Team Culture </vt:lpstr>
      <vt:lpstr>Talking Toolkits </vt:lpstr>
      <vt:lpstr>Talking Toolkits </vt:lpstr>
      <vt:lpstr>Tackling Stigma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Ceri Phelps</cp:lastModifiedBy>
  <cp:revision>43</cp:revision>
  <dcterms:created xsi:type="dcterms:W3CDTF">2019-09-12T10:20:23Z</dcterms:created>
  <dcterms:modified xsi:type="dcterms:W3CDTF">2025-10-26T13:46:12Z</dcterms:modified>
</cp:coreProperties>
</file>