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4"/>
  </p:notesMasterIdLst>
  <p:sldIdLst>
    <p:sldId id="256" r:id="rId2"/>
    <p:sldId id="268" r:id="rId3"/>
    <p:sldId id="257" r:id="rId4"/>
    <p:sldId id="266" r:id="rId5"/>
    <p:sldId id="262" r:id="rId6"/>
    <p:sldId id="265" r:id="rId7"/>
    <p:sldId id="263" r:id="rId8"/>
    <p:sldId id="270" r:id="rId9"/>
    <p:sldId id="271" r:id="rId10"/>
    <p:sldId id="259" r:id="rId11"/>
    <p:sldId id="267" r:id="rId12"/>
    <p:sldId id="260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B9CE308-BAD5-4185-9A37-CEC93AB0D893}" v="2" dt="2022-02-10T17:39:13.94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40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e Crossman" userId="d902ac89-ff56-4e5d-982f-3384b0284abe" providerId="ADAL" clId="{0B9CE308-BAD5-4185-9A37-CEC93AB0D893}"/>
    <pc:docChg chg="modSld">
      <pc:chgData name="Julie Crossman" userId="d902ac89-ff56-4e5d-982f-3384b0284abe" providerId="ADAL" clId="{0B9CE308-BAD5-4185-9A37-CEC93AB0D893}" dt="2022-02-10T17:39:13.944" v="1"/>
      <pc:docMkLst>
        <pc:docMk/>
      </pc:docMkLst>
      <pc:sldChg chg="modSp">
        <pc:chgData name="Julie Crossman" userId="d902ac89-ff56-4e5d-982f-3384b0284abe" providerId="ADAL" clId="{0B9CE308-BAD5-4185-9A37-CEC93AB0D893}" dt="2022-02-10T17:39:13.944" v="1"/>
        <pc:sldMkLst>
          <pc:docMk/>
          <pc:sldMk cId="2826926447" sldId="265"/>
        </pc:sldMkLst>
        <pc:graphicFrameChg chg="mod">
          <ac:chgData name="Julie Crossman" userId="d902ac89-ff56-4e5d-982f-3384b0284abe" providerId="ADAL" clId="{0B9CE308-BAD5-4185-9A37-CEC93AB0D893}" dt="2022-02-10T17:39:13.944" v="1"/>
          <ac:graphicFrameMkLst>
            <pc:docMk/>
            <pc:sldMk cId="2826926447" sldId="265"/>
            <ac:graphicFrameMk id="4" creationId="{00000000-0000-0000-0000-000000000000}"/>
          </ac:graphicFrameMkLst>
        </pc:graphicFrameChg>
      </pc:sldChg>
      <pc:sldChg chg="modSp">
        <pc:chgData name="Julie Crossman" userId="d902ac89-ff56-4e5d-982f-3384b0284abe" providerId="ADAL" clId="{0B9CE308-BAD5-4185-9A37-CEC93AB0D893}" dt="2022-02-10T17:39:06.688" v="0"/>
        <pc:sldMkLst>
          <pc:docMk/>
          <pc:sldMk cId="2113933288" sldId="266"/>
        </pc:sldMkLst>
        <pc:spChg chg="mod">
          <ac:chgData name="Julie Crossman" userId="d902ac89-ff56-4e5d-982f-3384b0284abe" providerId="ADAL" clId="{0B9CE308-BAD5-4185-9A37-CEC93AB0D893}" dt="2022-02-10T17:39:06.688" v="0"/>
          <ac:spMkLst>
            <pc:docMk/>
            <pc:sldMk cId="2113933288" sldId="266"/>
            <ac:spMk id="3" creationId="{00000000-0000-0000-0000-000000000000}"/>
          </ac:spMkLst>
        </pc:spChg>
      </pc:sldChg>
      <pc:sldChg chg="modSp">
        <pc:chgData name="Julie Crossman" userId="d902ac89-ff56-4e5d-982f-3384b0284abe" providerId="ADAL" clId="{0B9CE308-BAD5-4185-9A37-CEC93AB0D893}" dt="2022-02-10T17:39:06.688" v="0"/>
        <pc:sldMkLst>
          <pc:docMk/>
          <pc:sldMk cId="1298568476" sldId="267"/>
        </pc:sldMkLst>
        <pc:spChg chg="mod">
          <ac:chgData name="Julie Crossman" userId="d902ac89-ff56-4e5d-982f-3384b0284abe" providerId="ADAL" clId="{0B9CE308-BAD5-4185-9A37-CEC93AB0D893}" dt="2022-02-10T17:39:06.688" v="0"/>
          <ac:spMkLst>
            <pc:docMk/>
            <pc:sldMk cId="1298568476" sldId="267"/>
            <ac:spMk id="3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63EEA3-7149-4571-BB34-8735E52CBD4E}" type="datetimeFigureOut">
              <a:rPr lang="en-GB" smtClean="0"/>
              <a:t>10/02/2022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EE7E01-F19F-41A8-BD8C-91670C73BC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6226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swot analysis has been undertaken to assess the</a:t>
            </a:r>
            <a:r>
              <a:rPr lang="en-GB" baseline="0" dirty="0"/>
              <a:t> project in more detail.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EE7E01-F19F-41A8-BD8C-91670C73BCB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52368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2/10/2022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2/10/2022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2/10/2022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2/10/2022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2/10/2022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2/10/2022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ifrc.org/docs/evaluations/impact-handbook.pdf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Impact Assessment – </a:t>
            </a:r>
            <a:r>
              <a:rPr lang="en-GB" sz="2400" dirty="0"/>
              <a:t>Removing automatic right to transfer from tenants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BA583DBF-8B71-4B02-BFA3-39A242A7B47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52402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Todays Presentation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Establishment and implementation of an impact assessment that critically evaluates and reconciles the effectiveness of the organisation’s activities on a range of stakeholders.</a:t>
            </a:r>
          </a:p>
          <a:p>
            <a:r>
              <a:rPr lang="en-GB" sz="2800" dirty="0"/>
              <a:t>Topic of focus: Removing the automatic right to transfer from tenants</a:t>
            </a:r>
          </a:p>
        </p:txBody>
      </p:sp>
    </p:spTree>
    <p:extLst>
      <p:ext uri="{BB962C8B-B14F-4D97-AF65-F5344CB8AC3E}">
        <p14:creationId xmlns:p14="http://schemas.microsoft.com/office/powerpoint/2010/main" val="17282452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488613"/>
            <a:ext cx="8596668" cy="3880773"/>
          </a:xfrm>
        </p:spPr>
        <p:txBody>
          <a:bodyPr>
            <a:noAutofit/>
          </a:bodyPr>
          <a:lstStyle/>
          <a:p>
            <a:r>
              <a:rPr lang="en-GB" sz="2800" dirty="0"/>
              <a:t>What is an impact assessment?</a:t>
            </a:r>
          </a:p>
          <a:p>
            <a:r>
              <a:rPr lang="en-GB" sz="2800" dirty="0"/>
              <a:t>Background information </a:t>
            </a:r>
          </a:p>
          <a:p>
            <a:r>
              <a:rPr lang="en-GB" sz="2800" dirty="0"/>
              <a:t>Stakeholder Analysis </a:t>
            </a:r>
          </a:p>
          <a:p>
            <a:r>
              <a:rPr lang="en-GB" sz="2800" dirty="0"/>
              <a:t>SWOT Analysis </a:t>
            </a:r>
          </a:p>
          <a:p>
            <a:r>
              <a:rPr lang="en-GB" sz="2800" dirty="0"/>
              <a:t>Lessons learned</a:t>
            </a:r>
          </a:p>
          <a:p>
            <a:r>
              <a:rPr lang="en-GB" sz="2800" dirty="0"/>
              <a:t>Recommendations </a:t>
            </a:r>
          </a:p>
          <a:p>
            <a:r>
              <a:rPr lang="en-GB" sz="2800" dirty="0"/>
              <a:t>Conclusion</a:t>
            </a:r>
          </a:p>
          <a:p>
            <a:r>
              <a:rPr lang="en-GB" sz="2800" dirty="0"/>
              <a:t>Questions </a:t>
            </a:r>
          </a:p>
        </p:txBody>
      </p:sp>
    </p:spTree>
    <p:extLst>
      <p:ext uri="{BB962C8B-B14F-4D97-AF65-F5344CB8AC3E}">
        <p14:creationId xmlns:p14="http://schemas.microsoft.com/office/powerpoint/2010/main" val="17006253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an impact assessment?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</a:t>
            </a:r>
            <a:r>
              <a:rPr lang="en-GB" i="1" dirty="0"/>
              <a:t>Impact assessment is a means of measuring the effectiveness of organisational activities and judging the significant of changes brought about by those activities</a:t>
            </a:r>
            <a:r>
              <a:rPr lang="en-GB" dirty="0"/>
              <a:t>” (IFRC, 2018)</a:t>
            </a:r>
          </a:p>
          <a:p>
            <a:r>
              <a:rPr lang="en-GB" dirty="0"/>
              <a:t>A proactive approach to project management</a:t>
            </a:r>
          </a:p>
          <a:p>
            <a:r>
              <a:rPr lang="en-GB" dirty="0"/>
              <a:t>Chosen subject – Organisation Housing has made a change in policy that tenants will no longer be able to apply to transfer to another property, except in exceptional circumstances.	</a:t>
            </a:r>
          </a:p>
        </p:txBody>
      </p:sp>
    </p:spTree>
    <p:extLst>
      <p:ext uri="{BB962C8B-B14F-4D97-AF65-F5344CB8AC3E}">
        <p14:creationId xmlns:p14="http://schemas.microsoft.com/office/powerpoint/2010/main" val="21139332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Stakeholder Analysis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628522"/>
            <a:ext cx="8596668" cy="3880773"/>
          </a:xfrm>
        </p:spPr>
        <p:txBody>
          <a:bodyPr/>
          <a:lstStyle/>
          <a:p>
            <a:r>
              <a:rPr lang="en-GB" dirty="0"/>
              <a:t>“</a:t>
            </a:r>
            <a:r>
              <a:rPr lang="en-GB" i="1" dirty="0"/>
              <a:t>Stakeholder analysis as a tool have become increasing popular….reflects a recognition among managers of the central role of stakeholders who have an interest and the potential to influence the actions and aims of an organisation</a:t>
            </a:r>
            <a:r>
              <a:rPr lang="en-GB" dirty="0"/>
              <a:t>” (</a:t>
            </a:r>
            <a:r>
              <a:rPr lang="en-GB" dirty="0" err="1"/>
              <a:t>Brugha</a:t>
            </a:r>
            <a:r>
              <a:rPr lang="en-GB" dirty="0"/>
              <a:t> and </a:t>
            </a:r>
            <a:r>
              <a:rPr lang="en-GB" dirty="0" err="1"/>
              <a:t>Varvasovszky</a:t>
            </a:r>
            <a:r>
              <a:rPr lang="en-GB" dirty="0"/>
              <a:t>, 2000: 239)</a:t>
            </a:r>
          </a:p>
          <a:p>
            <a:r>
              <a:rPr lang="en-GB" dirty="0"/>
              <a:t>Key stakeholders covering a variety of power/interest have been chosen to give an overall view. </a:t>
            </a:r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7101717"/>
              </p:ext>
            </p:extLst>
          </p:nvPr>
        </p:nvGraphicFramePr>
        <p:xfrm>
          <a:off x="3006399" y="3611837"/>
          <a:ext cx="3938537" cy="216217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159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9150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4678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319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95244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638175"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High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Welsh Government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The Board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 dirty="0">
                          <a:effectLst/>
                        </a:rPr>
                        <a:t>Power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vert="vert270" anchor="b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Some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marL="9525" marR="9525" marT="9525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HA’s/LA</a:t>
                      </a:r>
                    </a:p>
                  </a:txBody>
                  <a:tcPr marL="9525" marR="9525" marT="9525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Staff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61975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Low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 dirty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Homeswapper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Applicants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Tenants 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Low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Some 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High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Interest 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accent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7596228" y="5601094"/>
            <a:ext cx="251138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(UWTSD, 2018)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669" y="6154914"/>
            <a:ext cx="1012279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Note: Homeswapper is an external business who run a website where tenants from local authority </a:t>
            </a:r>
          </a:p>
          <a:p>
            <a:r>
              <a:rPr lang="en-GB" sz="1400" i="1" dirty="0"/>
              <a:t>or housing associations can advertise their property and look at others in order to “swap” properties.</a:t>
            </a:r>
          </a:p>
        </p:txBody>
      </p:sp>
    </p:spTree>
    <p:extLst>
      <p:ext uri="{BB962C8B-B14F-4D97-AF65-F5344CB8AC3E}">
        <p14:creationId xmlns:p14="http://schemas.microsoft.com/office/powerpoint/2010/main" val="13418965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5950896"/>
              </p:ext>
            </p:extLst>
          </p:nvPr>
        </p:nvGraphicFramePr>
        <p:xfrm>
          <a:off x="38637" y="193181"/>
          <a:ext cx="12041748" cy="656822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24359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0770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2116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00001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85898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17950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230777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246326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1" u="none" strike="noStrike" dirty="0">
                          <a:effectLst/>
                        </a:rPr>
                        <a:t>Stakeholder</a:t>
                      </a:r>
                      <a:endParaRPr lang="en-GB" sz="10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265" marR="4265" marT="426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1" u="none" strike="noStrike">
                          <a:effectLst/>
                        </a:rPr>
                        <a:t>Stake in project</a:t>
                      </a:r>
                      <a:endParaRPr lang="en-GB" sz="10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265" marR="4265" marT="426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1" u="none" strike="noStrike" dirty="0">
                          <a:effectLst/>
                        </a:rPr>
                        <a:t>Potential Impact on Project</a:t>
                      </a:r>
                      <a:endParaRPr lang="en-GB" sz="10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265" marR="4265" marT="426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1" u="none" strike="noStrike" dirty="0">
                          <a:effectLst/>
                        </a:rPr>
                        <a:t>Expectations of the stakeholder</a:t>
                      </a:r>
                      <a:endParaRPr lang="en-GB" sz="10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265" marR="4265" marT="426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1" u="none" strike="noStrike" dirty="0">
                          <a:effectLst/>
                        </a:rPr>
                        <a:t>Perceived attitudes/risks</a:t>
                      </a:r>
                      <a:endParaRPr lang="en-GB" sz="10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265" marR="4265" marT="426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1" u="none" strike="noStrike" dirty="0">
                          <a:effectLst/>
                        </a:rPr>
                        <a:t>Stakeholder Management Strategy</a:t>
                      </a:r>
                      <a:endParaRPr lang="en-GB" sz="10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265" marR="4265" marT="426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b="1" u="none" strike="noStrike" dirty="0">
                          <a:effectLst/>
                        </a:rPr>
                        <a:t>Responsibility</a:t>
                      </a:r>
                      <a:endParaRPr lang="en-GB" sz="10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265" marR="4265" marT="426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31616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 dirty="0">
                          <a:effectLst/>
                        </a:rPr>
                        <a:t>Staff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265" marR="4265" marT="426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 dirty="0">
                          <a:effectLst/>
                        </a:rPr>
                        <a:t>Success of project relies on staff "buy-in" at all levels as they will be responsible for implementing the change and communicating reasons for change to tenants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265" marR="4265" marT="426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 dirty="0">
                          <a:effectLst/>
                        </a:rPr>
                        <a:t>                                                                       High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265" marR="4265" marT="426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Consistency - all tenants to be offered the same. Policy to be agreed and communicated at all levels in the business 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265" marR="4265" marT="426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 dirty="0">
                          <a:effectLst/>
                        </a:rPr>
                        <a:t>Risk - some staff members may disagree and make exceptions - Organisation Culture is for Housing Officers to make their own decisions. Tenants unhappy may lead to Housing Officers and Customer Services having difficult conversations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265" marR="4265" marT="426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Transfer options made clear in writing in Housing Management Policy and Tenancy Agreements. Communication and involvement in decision making process essential.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265" marR="4265" marT="426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Housing Managers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265" marR="4265" marT="426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17941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Board of Trustees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265" marR="4265" marT="426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Answerable to anyone challenging the decision. Ultimate decision to go ahead lies with them.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265" marR="4265" marT="426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High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265" marR="4265" marT="426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That the relevant research has been undertaken to justify the decision. That they are kept fully informed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265" marR="4265" marT="426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Some board members are tenants themselves - conflict of interest. 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265" marR="4265" marT="426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Communication essential and facts provided.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265" marR="4265" marT="426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Housing Managers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265" marR="4265" marT="426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26701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Tenants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265" marR="4265" marT="426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Directly impacts upon their choices as a tenant, particularly of interest to those wishing to move.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265" marR="4265" marT="426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High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265" marR="4265" marT="426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 dirty="0">
                          <a:effectLst/>
                        </a:rPr>
                        <a:t>That they are fully informed. That they are aware of the alternatives available to them. That they have their voices heard whether positive or negative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265" marR="4265" marT="426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 dirty="0">
                          <a:effectLst/>
                        </a:rPr>
                        <a:t>Potential for high animosity. Risk - They take their tenancy elsewhere. Risk - Negative impact on Organisations reputation as a housing association for the people.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265" marR="4265" marT="426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 dirty="0">
                          <a:effectLst/>
                        </a:rPr>
                        <a:t>Clear communication on new policy and reasons for the change if necessary. Provide information on alternatives e.g. mutual exchange and Homeswapper.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265" marR="4265" marT="426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Housing Officers, Housing Assistants, Customer Services.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265" marR="4265" marT="426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71352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Applicants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265" marR="4265" marT="426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Individuals may decide not to apply as now don’t have the option to transfer - +ve and -ve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265" marR="4265" marT="426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High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265" marR="4265" marT="426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 dirty="0">
                          <a:effectLst/>
                        </a:rPr>
                        <a:t>To have the freedom to move. To be fully informed of their options at first point of contact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265" marR="4265" marT="426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 dirty="0">
                          <a:effectLst/>
                        </a:rPr>
                        <a:t>Risk - Negative impact on Organisations reputation as a housing association. May apply elsewhere.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265" marR="4265" marT="426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Communication essential and facts provided. In depth application process to ensure what they are offered is suitable for their needs in a location they want to live.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265" marR="4265" marT="426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Customer Services, Housing Assistants, Housing Officers.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265" marR="4265" marT="426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71352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Other HA's and LA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265" marR="4265" marT="426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 dirty="0">
                          <a:effectLst/>
                        </a:rPr>
                        <a:t>Potential increase in applications with them due to reduced offering from Organisation.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265" marR="4265" marT="426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Medium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265" marR="4265" marT="426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 dirty="0">
                          <a:effectLst/>
                        </a:rPr>
                        <a:t>Minimal.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265" marR="4265" marT="426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 dirty="0">
                          <a:effectLst/>
                        </a:rPr>
                        <a:t>May not have capacity to have an increase in applications. May not be willing to take applications from existing tenants wishing to move.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265" marR="4265" marT="426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 dirty="0">
                          <a:effectLst/>
                        </a:rPr>
                        <a:t>Communication and access to housing management policy.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265" marR="4265" marT="426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Board, CEO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265" marR="4265" marT="426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771352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Welsh Government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265" marR="4265" marT="426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No legal requirement to offer transfers at present but this could change if changes to law made by WG.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265" marR="4265" marT="426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Medium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265" marR="4265" marT="426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To be kept fully informed of any major changes to housing practice and that sufficient research has been undertaken to justify said changes.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265" marR="4265" marT="426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 dirty="0">
                          <a:effectLst/>
                        </a:rPr>
                        <a:t>As long as decisions can be justified with facts and a clear process, attitude should remain supportive.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265" marR="4265" marT="426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 dirty="0">
                          <a:effectLst/>
                        </a:rPr>
                        <a:t>Communication. That tenants are kept as the priority whilst financial viability maintained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265" marR="4265" marT="426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CEO, Governance Manager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265" marR="4265" marT="426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231588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 dirty="0">
                          <a:effectLst/>
                        </a:rPr>
                        <a:t>Homeswapper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265" marR="4265" marT="426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Potential increase in useage of their product as transfers no longer an option for tenants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265" marR="4265" marT="426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 dirty="0">
                          <a:effectLst/>
                        </a:rPr>
                        <a:t>Low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265" marR="4265" marT="426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That tenants are offered their services. That people are signposted appropriately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265" marR="4265" marT="426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 dirty="0">
                          <a:effectLst/>
                        </a:rPr>
                        <a:t>Positive impact as increased business. Relies upon tenant being competent in IT. Discriminating against those that don’t? Risk - Homeswapper ceases to trade and we no longer have this to offer as an alternative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265" marR="4265" marT="426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 dirty="0">
                          <a:effectLst/>
                        </a:rPr>
                        <a:t>Build relationship with Homeswapper and keep them informed of the changes so that they are prepared for increased traffic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265" marR="4265" marT="426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 dirty="0">
                          <a:effectLst/>
                        </a:rPr>
                        <a:t>Housing Assistants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265" marR="4265" marT="426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269264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SWOT Analysis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8821378"/>
              </p:ext>
            </p:extLst>
          </p:nvPr>
        </p:nvGraphicFramePr>
        <p:xfrm>
          <a:off x="1197735" y="1376489"/>
          <a:ext cx="7701566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5078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85078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926167"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Strengths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200" b="0" baseline="0" dirty="0">
                        <a:solidFill>
                          <a:schemeClr val="tx1"/>
                        </a:solidFill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baseline="0" dirty="0">
                          <a:solidFill>
                            <a:schemeClr val="tx1"/>
                          </a:solidFill>
                        </a:rPr>
                        <a:t>Staff time saving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baseline="0" dirty="0">
                          <a:solidFill>
                            <a:schemeClr val="tx1"/>
                          </a:solidFill>
                        </a:rPr>
                        <a:t>Fits with Systems thinking/LEAN 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baseline="0" dirty="0">
                          <a:solidFill>
                            <a:schemeClr val="tx1"/>
                          </a:solidFill>
                        </a:rPr>
                        <a:t>Written into policy, passed by Board.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baseline="0" dirty="0">
                          <a:solidFill>
                            <a:schemeClr val="tx1"/>
                          </a:solidFill>
                        </a:rPr>
                        <a:t>Cost saving enabling money to be reinvested elsewhere</a:t>
                      </a:r>
                    </a:p>
                    <a:p>
                      <a:pPr marL="0" indent="0">
                        <a:buFontTx/>
                        <a:buNone/>
                      </a:pPr>
                      <a:endParaRPr lang="en-GB" sz="1200" b="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Weaknesses</a:t>
                      </a:r>
                    </a:p>
                    <a:p>
                      <a:endParaRPr lang="en-GB" b="0" dirty="0">
                        <a:solidFill>
                          <a:schemeClr val="tx1"/>
                        </a:solidFill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dirty="0">
                          <a:solidFill>
                            <a:schemeClr val="tx1"/>
                          </a:solidFill>
                        </a:rPr>
                        <a:t> - A change in law to tenants rights</a:t>
                      </a:r>
                      <a:r>
                        <a:rPr lang="en-GB" sz="1200" b="0" baseline="0" dirty="0">
                          <a:solidFill>
                            <a:schemeClr val="tx1"/>
                          </a:solidFill>
                        </a:rPr>
                        <a:t> would overrule the organisations decision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baseline="0" dirty="0">
                          <a:solidFill>
                            <a:schemeClr val="tx1"/>
                          </a:solidFill>
                        </a:rPr>
                        <a:t> - Existing tenants tenancy agreements do not state the change so can it be imposed on them?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baseline="0" dirty="0">
                          <a:solidFill>
                            <a:schemeClr val="tx1"/>
                          </a:solidFill>
                        </a:rPr>
                        <a:t>Potential to make our offer less desirable to new applicants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baseline="0" dirty="0">
                          <a:solidFill>
                            <a:schemeClr val="tx1"/>
                          </a:solidFill>
                        </a:rPr>
                        <a:t>Reliant on Customer Services communicating the change at first point of contact when they weren’t involved in the process</a:t>
                      </a:r>
                    </a:p>
                    <a:p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926167"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Opportunities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dirty="0">
                          <a:solidFill>
                            <a:schemeClr val="tx1"/>
                          </a:solidFill>
                        </a:rPr>
                        <a:t>More in-depth</a:t>
                      </a:r>
                      <a:r>
                        <a:rPr lang="en-GB" sz="1200" b="0" baseline="0" dirty="0">
                          <a:solidFill>
                            <a:schemeClr val="tx1"/>
                          </a:solidFill>
                        </a:rPr>
                        <a:t> allocation process to ensure applicant is offered the right property for them in the right location leading to more sustainable tenancies and further cost savings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baseline="0" dirty="0">
                          <a:solidFill>
                            <a:schemeClr val="tx1"/>
                          </a:solidFill>
                        </a:rPr>
                        <a:t>Money saved can be invested elsewhere and make organisation less at risk to threat of welfare reform.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baseline="0" dirty="0">
                          <a:solidFill>
                            <a:schemeClr val="tx1"/>
                          </a:solidFill>
                        </a:rPr>
                        <a:t>Reasons for tenants wanting to move dealt with rather than moved elsewhere e.g. Anti-social behaviour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Threats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dirty="0">
                          <a:solidFill>
                            <a:schemeClr val="tx1"/>
                          </a:solidFill>
                        </a:rPr>
                        <a:t>Tenants revolt</a:t>
                      </a:r>
                      <a:r>
                        <a:rPr lang="en-GB" sz="1200" b="0" baseline="0" dirty="0">
                          <a:solidFill>
                            <a:schemeClr val="tx1"/>
                          </a:solidFill>
                        </a:rPr>
                        <a:t> – unhappy tenants – “stuck in their home”.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baseline="0" dirty="0">
                          <a:solidFill>
                            <a:schemeClr val="tx1"/>
                          </a:solidFill>
                        </a:rPr>
                        <a:t>Tenants with limited IT skills unable to make use of the alternative option offered i.e. Homeswapper.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658749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Lessons learned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805747"/>
            <a:ext cx="8596668" cy="3880773"/>
          </a:xfrm>
        </p:spPr>
        <p:txBody>
          <a:bodyPr>
            <a:normAutofit/>
          </a:bodyPr>
          <a:lstStyle/>
          <a:p>
            <a:r>
              <a:rPr lang="en-GB" dirty="0"/>
              <a:t>It is important to remember the range and variety of stakeholders that may be affected by any decision made by the organisation, and how they may have influence on said decision making.</a:t>
            </a:r>
          </a:p>
          <a:p>
            <a:r>
              <a:rPr lang="en-GB" dirty="0"/>
              <a:t>It is essential to communicate a change and reasons for said change to staff at all levels, as it is often front-line staff that will be asked the difficult questions by the end users.</a:t>
            </a:r>
          </a:p>
          <a:p>
            <a:r>
              <a:rPr lang="en-GB" dirty="0"/>
              <a:t>Taking a service away can be managed well, as long as communication with key stakeholders is also managed well.</a:t>
            </a:r>
          </a:p>
          <a:p>
            <a:r>
              <a:rPr lang="en-GB" dirty="0"/>
              <a:t>Whilst stakeholder analysis is a useful tool, it is important to note that “</a:t>
            </a:r>
            <a:r>
              <a:rPr lang="en-GB" i="1" dirty="0"/>
              <a:t>the policy environment, the context of the analysis, stakeholder interests, positions, alliances and influence are subject to change</a:t>
            </a:r>
            <a:r>
              <a:rPr lang="en-GB" dirty="0"/>
              <a:t>” (</a:t>
            </a:r>
            <a:r>
              <a:rPr lang="en-GB" dirty="0" err="1"/>
              <a:t>Brugha</a:t>
            </a:r>
            <a:r>
              <a:rPr lang="en-GB" dirty="0"/>
              <a:t> and </a:t>
            </a:r>
            <a:r>
              <a:rPr lang="en-GB" dirty="0" err="1"/>
              <a:t>Varvasovszky</a:t>
            </a:r>
            <a:r>
              <a:rPr lang="en-GB" dirty="0"/>
              <a:t>, 2000: 244)</a:t>
            </a:r>
          </a:p>
        </p:txBody>
      </p:sp>
    </p:spTree>
    <p:extLst>
      <p:ext uri="{BB962C8B-B14F-4D97-AF65-F5344CB8AC3E}">
        <p14:creationId xmlns:p14="http://schemas.microsoft.com/office/powerpoint/2010/main" val="8879288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Despite cost savings and efficiencies, it is imperative that the human element is not ignored and that the impact this change may have on a number of stakeholders is considered carefully.</a:t>
            </a:r>
          </a:p>
          <a:p>
            <a:r>
              <a:rPr lang="en-GB" dirty="0"/>
              <a:t>Alternatives to Homeswapper for those without IT skills would be beneficial</a:t>
            </a:r>
          </a:p>
          <a:p>
            <a:r>
              <a:rPr lang="en-GB" dirty="0"/>
              <a:t>It will be important to still offer a transfer for those exceptional circumstances such as domestic abuse and health needs</a:t>
            </a:r>
          </a:p>
          <a:p>
            <a:r>
              <a:rPr lang="en-GB" dirty="0"/>
              <a:t>Change is in its early stages so data will need to be analysed to assess whether it has been a success, with further monitoring to continue and referral back to information compiled.</a:t>
            </a:r>
          </a:p>
          <a:p>
            <a:r>
              <a:rPr lang="en-GB" dirty="0"/>
              <a:t>One study found that of 20 companies using SWOT analyses “</a:t>
            </a:r>
            <a:r>
              <a:rPr lang="en-GB" i="1" dirty="0"/>
              <a:t>no-one subsequently used the outputs within the later stages of the strategy process</a:t>
            </a:r>
            <a:r>
              <a:rPr lang="en-GB" dirty="0"/>
              <a:t>” (Hill and Westbrook, 1997).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17910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thorough impact assessment has been undertaken, which evaluates and reconciles the effectiveness of the organisation’s activities on a range of stakeholders.</a:t>
            </a:r>
          </a:p>
          <a:p>
            <a:r>
              <a:rPr lang="en-GB" dirty="0"/>
              <a:t>This has included a stakeholder analysis and SWOT analysis to identify strengths, weaknesses, opportunities and threats as well as all possible barriers to the project being a success.</a:t>
            </a:r>
          </a:p>
          <a:p>
            <a:r>
              <a:rPr lang="en-GB" dirty="0"/>
              <a:t>Lessons learned and recommendations for the future have been detailed, forming the conclusion of this assessment.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97202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Brugha</a:t>
            </a:r>
            <a:r>
              <a:rPr lang="en-GB" dirty="0"/>
              <a:t>, R., </a:t>
            </a:r>
            <a:r>
              <a:rPr lang="en-GB" dirty="0" err="1"/>
              <a:t>Varvasovszky</a:t>
            </a:r>
            <a:r>
              <a:rPr lang="en-GB" dirty="0"/>
              <a:t>, Z (2000) ‘Stakeholder Analysis: A review’ </a:t>
            </a:r>
            <a:r>
              <a:rPr lang="en-GB" i="1" dirty="0"/>
              <a:t>Health Policy and Planning</a:t>
            </a:r>
            <a:r>
              <a:rPr lang="en-GB" dirty="0"/>
              <a:t> Vol 15 (3) p239-246.</a:t>
            </a:r>
          </a:p>
          <a:p>
            <a:r>
              <a:rPr lang="en-GB" dirty="0"/>
              <a:t>Organisation Housing Group (2017a) “Transfer and Mutual exchange review” Presentation to Board of Trustees. Swansea. </a:t>
            </a:r>
          </a:p>
          <a:p>
            <a:r>
              <a:rPr lang="en-GB" dirty="0"/>
              <a:t>Organisation Housing Group (2017b) ‘Housing Management Policy’. Swansea.</a:t>
            </a:r>
          </a:p>
          <a:p>
            <a:r>
              <a:rPr lang="en-GB" dirty="0"/>
              <a:t>Hill, T., Westbrook, R. (1997) “SWOT Analysis: It’s time for a product recall” </a:t>
            </a:r>
            <a:r>
              <a:rPr lang="en-GB" i="1" dirty="0"/>
              <a:t>Long Range Planning </a:t>
            </a:r>
            <a:r>
              <a:rPr lang="en-GB" dirty="0"/>
              <a:t>30 (1) p46-52. </a:t>
            </a:r>
            <a:endParaRPr lang="en-GB" i="1" dirty="0"/>
          </a:p>
          <a:p>
            <a:r>
              <a:rPr lang="en-GB" dirty="0"/>
              <a:t>IFRC (2018) “Impact Assessment” Available at: </a:t>
            </a:r>
            <a:r>
              <a:rPr lang="en-GB" dirty="0">
                <a:hlinkClick r:id="rId2"/>
              </a:rPr>
              <a:t>www.ifrc.org/docs/evaluations/impact-handbook.pdf</a:t>
            </a:r>
            <a:r>
              <a:rPr lang="en-GB" dirty="0"/>
              <a:t> [Accessed 22.05.18].</a:t>
            </a:r>
          </a:p>
          <a:p>
            <a:r>
              <a:rPr lang="en-GB" dirty="0"/>
              <a:t>UWTSD (2018) Stakeholder Mapping Exercise. Swansea. 	</a:t>
            </a:r>
          </a:p>
        </p:txBody>
      </p:sp>
    </p:spTree>
    <p:extLst>
      <p:ext uri="{BB962C8B-B14F-4D97-AF65-F5344CB8AC3E}">
        <p14:creationId xmlns:p14="http://schemas.microsoft.com/office/powerpoint/2010/main" val="12985684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3092" y="1400735"/>
            <a:ext cx="8596668" cy="3880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6600" dirty="0">
                <a:solidFill>
                  <a:schemeClr val="accent1">
                    <a:lumMod val="75000"/>
                  </a:schemeClr>
                </a:solidFill>
              </a:rPr>
              <a:t>Thank you for listening –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421081991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1580</Words>
  <Application>Microsoft Office PowerPoint</Application>
  <PresentationFormat>Widescreen</PresentationFormat>
  <Paragraphs>139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Trebuchet MS</vt:lpstr>
      <vt:lpstr>Wingdings 3</vt:lpstr>
      <vt:lpstr>Facet</vt:lpstr>
      <vt:lpstr>Impact Assessment – Removing automatic right to transfer from tenants</vt:lpstr>
      <vt:lpstr>Todays Presentation</vt:lpstr>
      <vt:lpstr>Outline</vt:lpstr>
      <vt:lpstr>What is an impact assessment? </vt:lpstr>
      <vt:lpstr>Stakeholder Analysis </vt:lpstr>
      <vt:lpstr>PowerPoint Presentation</vt:lpstr>
      <vt:lpstr>SWOT Analysis</vt:lpstr>
      <vt:lpstr>Lessons learned</vt:lpstr>
      <vt:lpstr>Recommendations</vt:lpstr>
      <vt:lpstr>Conclusion </vt:lpstr>
      <vt:lpstr>References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Impact Assessment – Removing automatic right to transfer from tenants</dc:title>
  <dc:creator>Ian Barnard</dc:creator>
  <cp:lastModifiedBy>Julie Crossman</cp:lastModifiedBy>
  <cp:revision>23</cp:revision>
  <dcterms:created xsi:type="dcterms:W3CDTF">2018-05-22T13:47:00Z</dcterms:created>
  <dcterms:modified xsi:type="dcterms:W3CDTF">2022-02-10T17:39:15Z</dcterms:modified>
</cp:coreProperties>
</file>