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20"/>
  </p:notesMasterIdLst>
  <p:sldIdLst>
    <p:sldId id="446" r:id="rId2"/>
    <p:sldId id="453" r:id="rId3"/>
    <p:sldId id="451" r:id="rId4"/>
    <p:sldId id="424" r:id="rId5"/>
    <p:sldId id="419" r:id="rId6"/>
    <p:sldId id="421" r:id="rId7"/>
    <p:sldId id="422" r:id="rId8"/>
    <p:sldId id="256" r:id="rId9"/>
    <p:sldId id="452" r:id="rId10"/>
    <p:sldId id="450" r:id="rId11"/>
    <p:sldId id="430" r:id="rId12"/>
    <p:sldId id="276" r:id="rId13"/>
    <p:sldId id="267" r:id="rId14"/>
    <p:sldId id="274" r:id="rId15"/>
    <p:sldId id="275" r:id="rId16"/>
    <p:sldId id="269" r:id="rId17"/>
    <p:sldId id="270" r:id="rId18"/>
    <p:sldId id="272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modifyVerifier cryptProviderType="rsaAES" cryptAlgorithmClass="hash" cryptAlgorithmType="typeAny" cryptAlgorithmSid="14" spinCount="100000" saltData="GlkG6WRgxxC3LvanyYm+9w==" hashData="moSYquejqsJXM6yGg0MvcqbK4nggHIBI+RLbCrMd1Ngo7zVWf+SeVJlI3n/QsRZTFEu30MtJ5zsoV+929EV9wg=="/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176"/>
    <p:restoredTop sz="68435"/>
  </p:normalViewPr>
  <p:slideViewPr>
    <p:cSldViewPr snapToGrid="0">
      <p:cViewPr varScale="1">
        <p:scale>
          <a:sx n="85" d="100"/>
          <a:sy n="85" d="100"/>
        </p:scale>
        <p:origin x="2096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5DBC8FD-6A03-4196-9B98-46A474643CDC}" type="doc">
      <dgm:prSet loTypeId="urn:microsoft.com/office/officeart/2008/layout/LinedList" loCatId="list" qsTypeId="urn:microsoft.com/office/officeart/2005/8/quickstyle/simple4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C58C2DE1-7681-4733-A60E-44053B316949}">
      <dgm:prSet/>
      <dgm:spPr/>
      <dgm:t>
        <a:bodyPr/>
        <a:lstStyle/>
        <a:p>
          <a:r>
            <a:rPr lang="en-US"/>
            <a:t>The National Decision Model </a:t>
          </a:r>
        </a:p>
      </dgm:t>
    </dgm:pt>
    <dgm:pt modelId="{770FCBAD-B9F1-4285-83AE-742A428E43B2}" type="parTrans" cxnId="{C09403A2-C5CD-4BE2-BEEA-5BCD73254497}">
      <dgm:prSet/>
      <dgm:spPr/>
      <dgm:t>
        <a:bodyPr/>
        <a:lstStyle/>
        <a:p>
          <a:endParaRPr lang="en-US"/>
        </a:p>
      </dgm:t>
    </dgm:pt>
    <dgm:pt modelId="{6E4075FA-B2D5-47B5-AF7D-5019C5C603D5}" type="sibTrans" cxnId="{C09403A2-C5CD-4BE2-BEEA-5BCD73254497}">
      <dgm:prSet/>
      <dgm:spPr/>
      <dgm:t>
        <a:bodyPr/>
        <a:lstStyle/>
        <a:p>
          <a:endParaRPr lang="en-US"/>
        </a:p>
      </dgm:t>
    </dgm:pt>
    <dgm:pt modelId="{4B6DDA83-3170-4C85-997F-99726FF19524}">
      <dgm:prSet/>
      <dgm:spPr/>
      <dgm:t>
        <a:bodyPr/>
        <a:lstStyle/>
        <a:p>
          <a:r>
            <a:rPr lang="en-US"/>
            <a:t>Escorting a Detained Person to Custody </a:t>
          </a:r>
        </a:p>
      </dgm:t>
    </dgm:pt>
    <dgm:pt modelId="{F47E6F9A-A86B-4968-95B1-46C71B729F40}" type="parTrans" cxnId="{5E7E7A87-F458-4BDA-8901-7E6961D0ABC5}">
      <dgm:prSet/>
      <dgm:spPr/>
      <dgm:t>
        <a:bodyPr/>
        <a:lstStyle/>
        <a:p>
          <a:endParaRPr lang="en-US"/>
        </a:p>
      </dgm:t>
    </dgm:pt>
    <dgm:pt modelId="{0190ED87-5BCA-4B28-8986-8F86E01869F7}" type="sibTrans" cxnId="{5E7E7A87-F458-4BDA-8901-7E6961D0ABC5}">
      <dgm:prSet/>
      <dgm:spPr/>
      <dgm:t>
        <a:bodyPr/>
        <a:lstStyle/>
        <a:p>
          <a:endParaRPr lang="en-US"/>
        </a:p>
      </dgm:t>
    </dgm:pt>
    <dgm:pt modelId="{773DC561-938E-47A6-8DEF-DC551ED3A445}">
      <dgm:prSet/>
      <dgm:spPr/>
      <dgm:t>
        <a:bodyPr/>
        <a:lstStyle/>
        <a:p>
          <a:r>
            <a:rPr lang="en-US"/>
            <a:t>Misuse of Drugs Act 1971 </a:t>
          </a:r>
        </a:p>
      </dgm:t>
    </dgm:pt>
    <dgm:pt modelId="{3D8BC909-DAC6-4A77-817E-CE985580EAAB}" type="parTrans" cxnId="{D5158450-616D-41ED-B25C-FBF59C8C58E5}">
      <dgm:prSet/>
      <dgm:spPr/>
      <dgm:t>
        <a:bodyPr/>
        <a:lstStyle/>
        <a:p>
          <a:endParaRPr lang="en-US"/>
        </a:p>
      </dgm:t>
    </dgm:pt>
    <dgm:pt modelId="{0E5BB935-E23C-4D8F-AD2C-07A80EAFE6D7}" type="sibTrans" cxnId="{D5158450-616D-41ED-B25C-FBF59C8C58E5}">
      <dgm:prSet/>
      <dgm:spPr/>
      <dgm:t>
        <a:bodyPr/>
        <a:lstStyle/>
        <a:p>
          <a:endParaRPr lang="en-US"/>
        </a:p>
      </dgm:t>
    </dgm:pt>
    <dgm:pt modelId="{E52C8EF7-7EE2-4EB4-9DDE-0895D2589527}">
      <dgm:prSet/>
      <dgm:spPr/>
      <dgm:t>
        <a:bodyPr/>
        <a:lstStyle/>
        <a:p>
          <a:r>
            <a:rPr lang="en-US"/>
            <a:t>Police and Criminal Evidence Act 1984</a:t>
          </a:r>
        </a:p>
      </dgm:t>
    </dgm:pt>
    <dgm:pt modelId="{830577F5-880D-40DB-A8AA-CD119B144022}" type="parTrans" cxnId="{D73294E3-CF59-4A34-B969-428999A0434B}">
      <dgm:prSet/>
      <dgm:spPr/>
      <dgm:t>
        <a:bodyPr/>
        <a:lstStyle/>
        <a:p>
          <a:endParaRPr lang="en-US"/>
        </a:p>
      </dgm:t>
    </dgm:pt>
    <dgm:pt modelId="{2C235717-564B-4C7F-B3FF-5CA8714C8188}" type="sibTrans" cxnId="{D73294E3-CF59-4A34-B969-428999A0434B}">
      <dgm:prSet/>
      <dgm:spPr/>
      <dgm:t>
        <a:bodyPr/>
        <a:lstStyle/>
        <a:p>
          <a:endParaRPr lang="en-US"/>
        </a:p>
      </dgm:t>
    </dgm:pt>
    <dgm:pt modelId="{9FB8A6DB-C968-423F-A0EA-44C0879A53CC}">
      <dgm:prSet/>
      <dgm:spPr/>
      <dgm:t>
        <a:bodyPr/>
        <a:lstStyle/>
        <a:p>
          <a:r>
            <a:rPr lang="en-US"/>
            <a:t>Offensive Weapons </a:t>
          </a:r>
        </a:p>
      </dgm:t>
    </dgm:pt>
    <dgm:pt modelId="{B2989DBF-D696-4ED1-A330-F8D1418C7BE3}" type="parTrans" cxnId="{BE9BA3D3-9C25-4192-9A8B-99FAF7D1A77A}">
      <dgm:prSet/>
      <dgm:spPr/>
      <dgm:t>
        <a:bodyPr/>
        <a:lstStyle/>
        <a:p>
          <a:endParaRPr lang="en-US"/>
        </a:p>
      </dgm:t>
    </dgm:pt>
    <dgm:pt modelId="{5F53DA6A-6AA2-4C10-9AE6-3AB2B745A69C}" type="sibTrans" cxnId="{BE9BA3D3-9C25-4192-9A8B-99FAF7D1A77A}">
      <dgm:prSet/>
      <dgm:spPr/>
      <dgm:t>
        <a:bodyPr/>
        <a:lstStyle/>
        <a:p>
          <a:endParaRPr lang="en-US"/>
        </a:p>
      </dgm:t>
    </dgm:pt>
    <dgm:pt modelId="{748D834E-01E3-436C-A823-7D4A292D9F5F}">
      <dgm:prSet/>
      <dgm:spPr/>
      <dgm:t>
        <a:bodyPr/>
        <a:lstStyle/>
        <a:p>
          <a:r>
            <a:rPr lang="en-US" dirty="0"/>
            <a:t>Public Order 1986 </a:t>
          </a:r>
        </a:p>
      </dgm:t>
    </dgm:pt>
    <dgm:pt modelId="{CE607BE6-9AE5-487B-B1C9-866806DAA9D7}" type="parTrans" cxnId="{631EA12A-CEDC-4A57-89C7-69FCF7FB429A}">
      <dgm:prSet/>
      <dgm:spPr/>
      <dgm:t>
        <a:bodyPr/>
        <a:lstStyle/>
        <a:p>
          <a:endParaRPr lang="en-US"/>
        </a:p>
      </dgm:t>
    </dgm:pt>
    <dgm:pt modelId="{E1C3B127-8AC7-4DE8-BF13-6D8962D86C23}" type="sibTrans" cxnId="{631EA12A-CEDC-4A57-89C7-69FCF7FB429A}">
      <dgm:prSet/>
      <dgm:spPr/>
      <dgm:t>
        <a:bodyPr/>
        <a:lstStyle/>
        <a:p>
          <a:endParaRPr lang="en-US"/>
        </a:p>
      </dgm:t>
    </dgm:pt>
    <dgm:pt modelId="{A7C3B3CF-D05B-4D06-BF3B-E5E195FCEE9C}">
      <dgm:prSet/>
      <dgm:spPr/>
      <dgm:t>
        <a:bodyPr/>
        <a:lstStyle/>
        <a:p>
          <a:r>
            <a:rPr lang="en-US" dirty="0"/>
            <a:t>Domestic Abuse </a:t>
          </a:r>
        </a:p>
      </dgm:t>
    </dgm:pt>
    <dgm:pt modelId="{4091058D-74E1-4F89-8929-17362D37EC50}" type="parTrans" cxnId="{C9CC3BDB-0458-469B-900F-26208C488AB8}">
      <dgm:prSet/>
      <dgm:spPr/>
      <dgm:t>
        <a:bodyPr/>
        <a:lstStyle/>
        <a:p>
          <a:endParaRPr lang="en-US"/>
        </a:p>
      </dgm:t>
    </dgm:pt>
    <dgm:pt modelId="{65B9BD3F-B875-4C3B-968A-9ED69A92342D}" type="sibTrans" cxnId="{C9CC3BDB-0458-469B-900F-26208C488AB8}">
      <dgm:prSet/>
      <dgm:spPr/>
      <dgm:t>
        <a:bodyPr/>
        <a:lstStyle/>
        <a:p>
          <a:endParaRPr lang="en-US"/>
        </a:p>
      </dgm:t>
    </dgm:pt>
    <dgm:pt modelId="{DE4F1C40-1862-4DF4-91EC-DD7E48BEACD9}">
      <dgm:prSet/>
      <dgm:spPr/>
      <dgm:t>
        <a:bodyPr/>
        <a:lstStyle/>
        <a:p>
          <a:r>
            <a:rPr lang="en-US" dirty="0"/>
            <a:t>First </a:t>
          </a:r>
          <a:r>
            <a:rPr lang="en-US" dirty="0" err="1"/>
            <a:t>Respondsers</a:t>
          </a:r>
          <a:r>
            <a:rPr lang="en-US" dirty="0"/>
            <a:t> to Incidents </a:t>
          </a:r>
        </a:p>
      </dgm:t>
    </dgm:pt>
    <dgm:pt modelId="{E5162D91-39CE-4267-A817-657A57A90209}" type="parTrans" cxnId="{7A2034B0-BC87-402A-BC20-B4FB85F05F53}">
      <dgm:prSet/>
      <dgm:spPr/>
      <dgm:t>
        <a:bodyPr/>
        <a:lstStyle/>
        <a:p>
          <a:endParaRPr lang="en-US"/>
        </a:p>
      </dgm:t>
    </dgm:pt>
    <dgm:pt modelId="{FE3E743C-8DF0-42C8-A751-88D895D23074}" type="sibTrans" cxnId="{7A2034B0-BC87-402A-BC20-B4FB85F05F53}">
      <dgm:prSet/>
      <dgm:spPr/>
      <dgm:t>
        <a:bodyPr/>
        <a:lstStyle/>
        <a:p>
          <a:endParaRPr lang="en-US"/>
        </a:p>
      </dgm:t>
    </dgm:pt>
    <dgm:pt modelId="{C40E324E-23B8-4246-830F-D08125D89A4F}">
      <dgm:prSet/>
      <dgm:spPr/>
      <dgm:t>
        <a:bodyPr/>
        <a:lstStyle/>
        <a:p>
          <a:r>
            <a:rPr lang="en-US"/>
            <a:t>Road Traffic Act 1988 </a:t>
          </a:r>
        </a:p>
      </dgm:t>
    </dgm:pt>
    <dgm:pt modelId="{3537EFF5-3C03-4175-A173-0CC30E77EE18}" type="parTrans" cxnId="{39142168-8F06-4D0B-AA91-2D882BE9A586}">
      <dgm:prSet/>
      <dgm:spPr/>
      <dgm:t>
        <a:bodyPr/>
        <a:lstStyle/>
        <a:p>
          <a:endParaRPr lang="en-US"/>
        </a:p>
      </dgm:t>
    </dgm:pt>
    <dgm:pt modelId="{13EEE341-1B54-4C5B-A943-3EA6D16D17F1}" type="sibTrans" cxnId="{39142168-8F06-4D0B-AA91-2D882BE9A586}">
      <dgm:prSet/>
      <dgm:spPr/>
      <dgm:t>
        <a:bodyPr/>
        <a:lstStyle/>
        <a:p>
          <a:endParaRPr lang="en-US"/>
        </a:p>
      </dgm:t>
    </dgm:pt>
    <dgm:pt modelId="{7A3326CE-8540-EC49-A923-A408CF827ED4}" type="pres">
      <dgm:prSet presAssocID="{35DBC8FD-6A03-4196-9B98-46A474643CDC}" presName="vert0" presStyleCnt="0">
        <dgm:presLayoutVars>
          <dgm:dir/>
          <dgm:animOne val="branch"/>
          <dgm:animLvl val="lvl"/>
        </dgm:presLayoutVars>
      </dgm:prSet>
      <dgm:spPr/>
    </dgm:pt>
    <dgm:pt modelId="{7FC208CC-20FF-D24C-9004-5317E8C7C0DD}" type="pres">
      <dgm:prSet presAssocID="{C58C2DE1-7681-4733-A60E-44053B316949}" presName="thickLine" presStyleLbl="alignNode1" presStyleIdx="0" presStyleCnt="9"/>
      <dgm:spPr/>
    </dgm:pt>
    <dgm:pt modelId="{95A36C49-B5D9-D44E-A3D4-E22FBEDBC674}" type="pres">
      <dgm:prSet presAssocID="{C58C2DE1-7681-4733-A60E-44053B316949}" presName="horz1" presStyleCnt="0"/>
      <dgm:spPr/>
    </dgm:pt>
    <dgm:pt modelId="{DC482B5C-ADB5-6A49-8820-B7DB31D82264}" type="pres">
      <dgm:prSet presAssocID="{C58C2DE1-7681-4733-A60E-44053B316949}" presName="tx1" presStyleLbl="revTx" presStyleIdx="0" presStyleCnt="9"/>
      <dgm:spPr/>
    </dgm:pt>
    <dgm:pt modelId="{D193ED07-31EB-1548-AFB7-EFD8174B59D7}" type="pres">
      <dgm:prSet presAssocID="{C58C2DE1-7681-4733-A60E-44053B316949}" presName="vert1" presStyleCnt="0"/>
      <dgm:spPr/>
    </dgm:pt>
    <dgm:pt modelId="{932709B5-557E-994D-ABD8-6B7CAB427939}" type="pres">
      <dgm:prSet presAssocID="{4B6DDA83-3170-4C85-997F-99726FF19524}" presName="thickLine" presStyleLbl="alignNode1" presStyleIdx="1" presStyleCnt="9"/>
      <dgm:spPr/>
    </dgm:pt>
    <dgm:pt modelId="{3503936A-7C2B-B641-9A3A-BAFBC4F9A6D5}" type="pres">
      <dgm:prSet presAssocID="{4B6DDA83-3170-4C85-997F-99726FF19524}" presName="horz1" presStyleCnt="0"/>
      <dgm:spPr/>
    </dgm:pt>
    <dgm:pt modelId="{3F190050-BC15-AE4D-A7EE-39E03A18644A}" type="pres">
      <dgm:prSet presAssocID="{4B6DDA83-3170-4C85-997F-99726FF19524}" presName="tx1" presStyleLbl="revTx" presStyleIdx="1" presStyleCnt="9"/>
      <dgm:spPr/>
    </dgm:pt>
    <dgm:pt modelId="{07BCD6A2-CAE8-9340-A492-335A41C9A6EB}" type="pres">
      <dgm:prSet presAssocID="{4B6DDA83-3170-4C85-997F-99726FF19524}" presName="vert1" presStyleCnt="0"/>
      <dgm:spPr/>
    </dgm:pt>
    <dgm:pt modelId="{F877C19D-5B03-2047-88FA-DAF45A5F65AF}" type="pres">
      <dgm:prSet presAssocID="{773DC561-938E-47A6-8DEF-DC551ED3A445}" presName="thickLine" presStyleLbl="alignNode1" presStyleIdx="2" presStyleCnt="9"/>
      <dgm:spPr/>
    </dgm:pt>
    <dgm:pt modelId="{DCC26A0D-158A-1842-957C-AFBAA72DFA82}" type="pres">
      <dgm:prSet presAssocID="{773DC561-938E-47A6-8DEF-DC551ED3A445}" presName="horz1" presStyleCnt="0"/>
      <dgm:spPr/>
    </dgm:pt>
    <dgm:pt modelId="{41A97245-01D6-444B-957F-E8061A6E5A41}" type="pres">
      <dgm:prSet presAssocID="{773DC561-938E-47A6-8DEF-DC551ED3A445}" presName="tx1" presStyleLbl="revTx" presStyleIdx="2" presStyleCnt="9"/>
      <dgm:spPr/>
    </dgm:pt>
    <dgm:pt modelId="{862FC30A-0D44-9148-AE38-6F5D6E3A5010}" type="pres">
      <dgm:prSet presAssocID="{773DC561-938E-47A6-8DEF-DC551ED3A445}" presName="vert1" presStyleCnt="0"/>
      <dgm:spPr/>
    </dgm:pt>
    <dgm:pt modelId="{15A789DD-3725-6F43-B8AA-75611360B075}" type="pres">
      <dgm:prSet presAssocID="{E52C8EF7-7EE2-4EB4-9DDE-0895D2589527}" presName="thickLine" presStyleLbl="alignNode1" presStyleIdx="3" presStyleCnt="9"/>
      <dgm:spPr/>
    </dgm:pt>
    <dgm:pt modelId="{BC3C48AA-37E1-6541-9A68-9CEC8C8A1A20}" type="pres">
      <dgm:prSet presAssocID="{E52C8EF7-7EE2-4EB4-9DDE-0895D2589527}" presName="horz1" presStyleCnt="0"/>
      <dgm:spPr/>
    </dgm:pt>
    <dgm:pt modelId="{8F041BFE-3C94-D84F-8923-98D38C99FDAD}" type="pres">
      <dgm:prSet presAssocID="{E52C8EF7-7EE2-4EB4-9DDE-0895D2589527}" presName="tx1" presStyleLbl="revTx" presStyleIdx="3" presStyleCnt="9"/>
      <dgm:spPr/>
    </dgm:pt>
    <dgm:pt modelId="{5DDB3172-1047-BC43-8FE4-F38DAC9942FD}" type="pres">
      <dgm:prSet presAssocID="{E52C8EF7-7EE2-4EB4-9DDE-0895D2589527}" presName="vert1" presStyleCnt="0"/>
      <dgm:spPr/>
    </dgm:pt>
    <dgm:pt modelId="{78F92313-A19B-334A-A561-220F4F02E88E}" type="pres">
      <dgm:prSet presAssocID="{9FB8A6DB-C968-423F-A0EA-44C0879A53CC}" presName="thickLine" presStyleLbl="alignNode1" presStyleIdx="4" presStyleCnt="9"/>
      <dgm:spPr/>
    </dgm:pt>
    <dgm:pt modelId="{7C2E8D9E-5FD6-D84B-BEE7-6341B6B7674F}" type="pres">
      <dgm:prSet presAssocID="{9FB8A6DB-C968-423F-A0EA-44C0879A53CC}" presName="horz1" presStyleCnt="0"/>
      <dgm:spPr/>
    </dgm:pt>
    <dgm:pt modelId="{EA092C27-6843-AA45-A61C-33923EF01969}" type="pres">
      <dgm:prSet presAssocID="{9FB8A6DB-C968-423F-A0EA-44C0879A53CC}" presName="tx1" presStyleLbl="revTx" presStyleIdx="4" presStyleCnt="9"/>
      <dgm:spPr/>
    </dgm:pt>
    <dgm:pt modelId="{2D590DF8-B251-BE48-82C7-BBE32E97A70D}" type="pres">
      <dgm:prSet presAssocID="{9FB8A6DB-C968-423F-A0EA-44C0879A53CC}" presName="vert1" presStyleCnt="0"/>
      <dgm:spPr/>
    </dgm:pt>
    <dgm:pt modelId="{085FF6B2-C18D-7F44-9B37-FC1057BC9FAB}" type="pres">
      <dgm:prSet presAssocID="{748D834E-01E3-436C-A823-7D4A292D9F5F}" presName="thickLine" presStyleLbl="alignNode1" presStyleIdx="5" presStyleCnt="9"/>
      <dgm:spPr/>
    </dgm:pt>
    <dgm:pt modelId="{19203757-1E80-6242-A78F-47B22BDA65C3}" type="pres">
      <dgm:prSet presAssocID="{748D834E-01E3-436C-A823-7D4A292D9F5F}" presName="horz1" presStyleCnt="0"/>
      <dgm:spPr/>
    </dgm:pt>
    <dgm:pt modelId="{EB12275C-B4CF-004B-A1E6-AC0C276EBA0C}" type="pres">
      <dgm:prSet presAssocID="{748D834E-01E3-436C-A823-7D4A292D9F5F}" presName="tx1" presStyleLbl="revTx" presStyleIdx="5" presStyleCnt="9"/>
      <dgm:spPr/>
    </dgm:pt>
    <dgm:pt modelId="{EFA161BB-DCD1-C642-9C5E-CC998237D86C}" type="pres">
      <dgm:prSet presAssocID="{748D834E-01E3-436C-A823-7D4A292D9F5F}" presName="vert1" presStyleCnt="0"/>
      <dgm:spPr/>
    </dgm:pt>
    <dgm:pt modelId="{6A7C5945-CF99-2E4E-A209-8A7AD4221600}" type="pres">
      <dgm:prSet presAssocID="{A7C3B3CF-D05B-4D06-BF3B-E5E195FCEE9C}" presName="thickLine" presStyleLbl="alignNode1" presStyleIdx="6" presStyleCnt="9"/>
      <dgm:spPr/>
    </dgm:pt>
    <dgm:pt modelId="{79ABDB9A-8C26-0B4B-AD9E-44478693494B}" type="pres">
      <dgm:prSet presAssocID="{A7C3B3CF-D05B-4D06-BF3B-E5E195FCEE9C}" presName="horz1" presStyleCnt="0"/>
      <dgm:spPr/>
    </dgm:pt>
    <dgm:pt modelId="{D9900C26-E9FF-5C4F-B34C-5015D7BF70E1}" type="pres">
      <dgm:prSet presAssocID="{A7C3B3CF-D05B-4D06-BF3B-E5E195FCEE9C}" presName="tx1" presStyleLbl="revTx" presStyleIdx="6" presStyleCnt="9"/>
      <dgm:spPr/>
    </dgm:pt>
    <dgm:pt modelId="{F2ADE85B-236A-1B41-AD8A-8B2EA9C7FD29}" type="pres">
      <dgm:prSet presAssocID="{A7C3B3CF-D05B-4D06-BF3B-E5E195FCEE9C}" presName="vert1" presStyleCnt="0"/>
      <dgm:spPr/>
    </dgm:pt>
    <dgm:pt modelId="{579E545A-FFB4-8C46-84D0-3DED2A65FFBE}" type="pres">
      <dgm:prSet presAssocID="{DE4F1C40-1862-4DF4-91EC-DD7E48BEACD9}" presName="thickLine" presStyleLbl="alignNode1" presStyleIdx="7" presStyleCnt="9"/>
      <dgm:spPr/>
    </dgm:pt>
    <dgm:pt modelId="{F4B0BBBC-A97D-2543-8DF6-D476F4074FA1}" type="pres">
      <dgm:prSet presAssocID="{DE4F1C40-1862-4DF4-91EC-DD7E48BEACD9}" presName="horz1" presStyleCnt="0"/>
      <dgm:spPr/>
    </dgm:pt>
    <dgm:pt modelId="{398C8E4F-BB0E-8242-9A11-65B3120FB9E3}" type="pres">
      <dgm:prSet presAssocID="{DE4F1C40-1862-4DF4-91EC-DD7E48BEACD9}" presName="tx1" presStyleLbl="revTx" presStyleIdx="7" presStyleCnt="9"/>
      <dgm:spPr/>
    </dgm:pt>
    <dgm:pt modelId="{4289E661-F506-164B-B22A-7AEE9274DC4B}" type="pres">
      <dgm:prSet presAssocID="{DE4F1C40-1862-4DF4-91EC-DD7E48BEACD9}" presName="vert1" presStyleCnt="0"/>
      <dgm:spPr/>
    </dgm:pt>
    <dgm:pt modelId="{E24167D9-C1FD-2745-9564-7692D5D8435C}" type="pres">
      <dgm:prSet presAssocID="{C40E324E-23B8-4246-830F-D08125D89A4F}" presName="thickLine" presStyleLbl="alignNode1" presStyleIdx="8" presStyleCnt="9"/>
      <dgm:spPr/>
    </dgm:pt>
    <dgm:pt modelId="{5723EAE2-FB4C-DF4A-9061-2EDBDF371A07}" type="pres">
      <dgm:prSet presAssocID="{C40E324E-23B8-4246-830F-D08125D89A4F}" presName="horz1" presStyleCnt="0"/>
      <dgm:spPr/>
    </dgm:pt>
    <dgm:pt modelId="{8D6D83F7-81AD-FC4F-A8C7-509E11D6AFBD}" type="pres">
      <dgm:prSet presAssocID="{C40E324E-23B8-4246-830F-D08125D89A4F}" presName="tx1" presStyleLbl="revTx" presStyleIdx="8" presStyleCnt="9"/>
      <dgm:spPr/>
    </dgm:pt>
    <dgm:pt modelId="{938D2A3A-D1A3-FD4E-9847-E1EAA082F4CA}" type="pres">
      <dgm:prSet presAssocID="{C40E324E-23B8-4246-830F-D08125D89A4F}" presName="vert1" presStyleCnt="0"/>
      <dgm:spPr/>
    </dgm:pt>
  </dgm:ptLst>
  <dgm:cxnLst>
    <dgm:cxn modelId="{7968B20C-DC85-1344-A99B-1D11C6B77453}" type="presOf" srcId="{9FB8A6DB-C968-423F-A0EA-44C0879A53CC}" destId="{EA092C27-6843-AA45-A61C-33923EF01969}" srcOrd="0" destOrd="0" presId="urn:microsoft.com/office/officeart/2008/layout/LinedList"/>
    <dgm:cxn modelId="{631EA12A-CEDC-4A57-89C7-69FCF7FB429A}" srcId="{35DBC8FD-6A03-4196-9B98-46A474643CDC}" destId="{748D834E-01E3-436C-A823-7D4A292D9F5F}" srcOrd="5" destOrd="0" parTransId="{CE607BE6-9AE5-487B-B1C9-866806DAA9D7}" sibTransId="{E1C3B127-8AC7-4DE8-BF13-6D8962D86C23}"/>
    <dgm:cxn modelId="{C09B9243-5B52-8E4C-B303-A59DC3263BF5}" type="presOf" srcId="{748D834E-01E3-436C-A823-7D4A292D9F5F}" destId="{EB12275C-B4CF-004B-A1E6-AC0C276EBA0C}" srcOrd="0" destOrd="0" presId="urn:microsoft.com/office/officeart/2008/layout/LinedList"/>
    <dgm:cxn modelId="{1D81A84B-001A-304A-B79A-9EBFDB5189B3}" type="presOf" srcId="{A7C3B3CF-D05B-4D06-BF3B-E5E195FCEE9C}" destId="{D9900C26-E9FF-5C4F-B34C-5015D7BF70E1}" srcOrd="0" destOrd="0" presId="urn:microsoft.com/office/officeart/2008/layout/LinedList"/>
    <dgm:cxn modelId="{D5158450-616D-41ED-B25C-FBF59C8C58E5}" srcId="{35DBC8FD-6A03-4196-9B98-46A474643CDC}" destId="{773DC561-938E-47A6-8DEF-DC551ED3A445}" srcOrd="2" destOrd="0" parTransId="{3D8BC909-DAC6-4A77-817E-CE985580EAAB}" sibTransId="{0E5BB935-E23C-4D8F-AD2C-07A80EAFE6D7}"/>
    <dgm:cxn modelId="{2AAA275B-7066-5C43-B4E3-2EE35B52E4A1}" type="presOf" srcId="{35DBC8FD-6A03-4196-9B98-46A474643CDC}" destId="{7A3326CE-8540-EC49-A923-A408CF827ED4}" srcOrd="0" destOrd="0" presId="urn:microsoft.com/office/officeart/2008/layout/LinedList"/>
    <dgm:cxn modelId="{39142168-8F06-4D0B-AA91-2D882BE9A586}" srcId="{35DBC8FD-6A03-4196-9B98-46A474643CDC}" destId="{C40E324E-23B8-4246-830F-D08125D89A4F}" srcOrd="8" destOrd="0" parTransId="{3537EFF5-3C03-4175-A173-0CC30E77EE18}" sibTransId="{13EEE341-1B54-4C5B-A943-3EA6D16D17F1}"/>
    <dgm:cxn modelId="{E907AB6D-CBC6-EF47-862C-28270DE0224C}" type="presOf" srcId="{E52C8EF7-7EE2-4EB4-9DDE-0895D2589527}" destId="{8F041BFE-3C94-D84F-8923-98D38C99FDAD}" srcOrd="0" destOrd="0" presId="urn:microsoft.com/office/officeart/2008/layout/LinedList"/>
    <dgm:cxn modelId="{0C406A7E-2A58-3945-AB2A-48EEFD18AFD3}" type="presOf" srcId="{773DC561-938E-47A6-8DEF-DC551ED3A445}" destId="{41A97245-01D6-444B-957F-E8061A6E5A41}" srcOrd="0" destOrd="0" presId="urn:microsoft.com/office/officeart/2008/layout/LinedList"/>
    <dgm:cxn modelId="{5E7E7A87-F458-4BDA-8901-7E6961D0ABC5}" srcId="{35DBC8FD-6A03-4196-9B98-46A474643CDC}" destId="{4B6DDA83-3170-4C85-997F-99726FF19524}" srcOrd="1" destOrd="0" parTransId="{F47E6F9A-A86B-4968-95B1-46C71B729F40}" sibTransId="{0190ED87-5BCA-4B28-8986-8F86E01869F7}"/>
    <dgm:cxn modelId="{B584919C-4291-7441-9B45-217EC3A86D39}" type="presOf" srcId="{C58C2DE1-7681-4733-A60E-44053B316949}" destId="{DC482B5C-ADB5-6A49-8820-B7DB31D82264}" srcOrd="0" destOrd="0" presId="urn:microsoft.com/office/officeart/2008/layout/LinedList"/>
    <dgm:cxn modelId="{C09403A2-C5CD-4BE2-BEEA-5BCD73254497}" srcId="{35DBC8FD-6A03-4196-9B98-46A474643CDC}" destId="{C58C2DE1-7681-4733-A60E-44053B316949}" srcOrd="0" destOrd="0" parTransId="{770FCBAD-B9F1-4285-83AE-742A428E43B2}" sibTransId="{6E4075FA-B2D5-47B5-AF7D-5019C5C603D5}"/>
    <dgm:cxn modelId="{7A2034B0-BC87-402A-BC20-B4FB85F05F53}" srcId="{35DBC8FD-6A03-4196-9B98-46A474643CDC}" destId="{DE4F1C40-1862-4DF4-91EC-DD7E48BEACD9}" srcOrd="7" destOrd="0" parTransId="{E5162D91-39CE-4267-A817-657A57A90209}" sibTransId="{FE3E743C-8DF0-42C8-A751-88D895D23074}"/>
    <dgm:cxn modelId="{0E0927C0-4FB0-594A-BA89-49B857772A18}" type="presOf" srcId="{4B6DDA83-3170-4C85-997F-99726FF19524}" destId="{3F190050-BC15-AE4D-A7EE-39E03A18644A}" srcOrd="0" destOrd="0" presId="urn:microsoft.com/office/officeart/2008/layout/LinedList"/>
    <dgm:cxn modelId="{261FD6D2-BAEB-EE49-898C-75B38A63BD8D}" type="presOf" srcId="{C40E324E-23B8-4246-830F-D08125D89A4F}" destId="{8D6D83F7-81AD-FC4F-A8C7-509E11D6AFBD}" srcOrd="0" destOrd="0" presId="urn:microsoft.com/office/officeart/2008/layout/LinedList"/>
    <dgm:cxn modelId="{BE9BA3D3-9C25-4192-9A8B-99FAF7D1A77A}" srcId="{35DBC8FD-6A03-4196-9B98-46A474643CDC}" destId="{9FB8A6DB-C968-423F-A0EA-44C0879A53CC}" srcOrd="4" destOrd="0" parTransId="{B2989DBF-D696-4ED1-A330-F8D1418C7BE3}" sibTransId="{5F53DA6A-6AA2-4C10-9AE6-3AB2B745A69C}"/>
    <dgm:cxn modelId="{C9CC3BDB-0458-469B-900F-26208C488AB8}" srcId="{35DBC8FD-6A03-4196-9B98-46A474643CDC}" destId="{A7C3B3CF-D05B-4D06-BF3B-E5E195FCEE9C}" srcOrd="6" destOrd="0" parTransId="{4091058D-74E1-4F89-8929-17362D37EC50}" sibTransId="{65B9BD3F-B875-4C3B-968A-9ED69A92342D}"/>
    <dgm:cxn modelId="{F56FA4E1-FA58-A842-BD26-BEFC9F2A8BCA}" type="presOf" srcId="{DE4F1C40-1862-4DF4-91EC-DD7E48BEACD9}" destId="{398C8E4F-BB0E-8242-9A11-65B3120FB9E3}" srcOrd="0" destOrd="0" presId="urn:microsoft.com/office/officeart/2008/layout/LinedList"/>
    <dgm:cxn modelId="{D73294E3-CF59-4A34-B969-428999A0434B}" srcId="{35DBC8FD-6A03-4196-9B98-46A474643CDC}" destId="{E52C8EF7-7EE2-4EB4-9DDE-0895D2589527}" srcOrd="3" destOrd="0" parTransId="{830577F5-880D-40DB-A8AA-CD119B144022}" sibTransId="{2C235717-564B-4C7F-B3FF-5CA8714C8188}"/>
    <dgm:cxn modelId="{33752CCD-C4AE-4D43-88EA-DDB76B6C5EC8}" type="presParOf" srcId="{7A3326CE-8540-EC49-A923-A408CF827ED4}" destId="{7FC208CC-20FF-D24C-9004-5317E8C7C0DD}" srcOrd="0" destOrd="0" presId="urn:microsoft.com/office/officeart/2008/layout/LinedList"/>
    <dgm:cxn modelId="{1356732E-442F-EC48-BAFD-DA0AFF2D5FD6}" type="presParOf" srcId="{7A3326CE-8540-EC49-A923-A408CF827ED4}" destId="{95A36C49-B5D9-D44E-A3D4-E22FBEDBC674}" srcOrd="1" destOrd="0" presId="urn:microsoft.com/office/officeart/2008/layout/LinedList"/>
    <dgm:cxn modelId="{CECF1181-4610-7F4A-85D5-0FAEE3FEE450}" type="presParOf" srcId="{95A36C49-B5D9-D44E-A3D4-E22FBEDBC674}" destId="{DC482B5C-ADB5-6A49-8820-B7DB31D82264}" srcOrd="0" destOrd="0" presId="urn:microsoft.com/office/officeart/2008/layout/LinedList"/>
    <dgm:cxn modelId="{ADF716C3-6FEA-614B-BE62-40F649802F9D}" type="presParOf" srcId="{95A36C49-B5D9-D44E-A3D4-E22FBEDBC674}" destId="{D193ED07-31EB-1548-AFB7-EFD8174B59D7}" srcOrd="1" destOrd="0" presId="urn:microsoft.com/office/officeart/2008/layout/LinedList"/>
    <dgm:cxn modelId="{F95A37EE-A2FD-BF46-8255-45457E2424BA}" type="presParOf" srcId="{7A3326CE-8540-EC49-A923-A408CF827ED4}" destId="{932709B5-557E-994D-ABD8-6B7CAB427939}" srcOrd="2" destOrd="0" presId="urn:microsoft.com/office/officeart/2008/layout/LinedList"/>
    <dgm:cxn modelId="{C89899A4-F948-724F-BA95-63112EF09DC8}" type="presParOf" srcId="{7A3326CE-8540-EC49-A923-A408CF827ED4}" destId="{3503936A-7C2B-B641-9A3A-BAFBC4F9A6D5}" srcOrd="3" destOrd="0" presId="urn:microsoft.com/office/officeart/2008/layout/LinedList"/>
    <dgm:cxn modelId="{3993F437-7BAF-374A-9AB1-038540F7CF8D}" type="presParOf" srcId="{3503936A-7C2B-B641-9A3A-BAFBC4F9A6D5}" destId="{3F190050-BC15-AE4D-A7EE-39E03A18644A}" srcOrd="0" destOrd="0" presId="urn:microsoft.com/office/officeart/2008/layout/LinedList"/>
    <dgm:cxn modelId="{42F4E252-21AB-F248-8693-DFF010D0518C}" type="presParOf" srcId="{3503936A-7C2B-B641-9A3A-BAFBC4F9A6D5}" destId="{07BCD6A2-CAE8-9340-A492-335A41C9A6EB}" srcOrd="1" destOrd="0" presId="urn:microsoft.com/office/officeart/2008/layout/LinedList"/>
    <dgm:cxn modelId="{0D769F1B-A80B-9049-AB84-96ABF8147A23}" type="presParOf" srcId="{7A3326CE-8540-EC49-A923-A408CF827ED4}" destId="{F877C19D-5B03-2047-88FA-DAF45A5F65AF}" srcOrd="4" destOrd="0" presId="urn:microsoft.com/office/officeart/2008/layout/LinedList"/>
    <dgm:cxn modelId="{465BC7E7-D7B3-2F40-93BA-F9E980AFFED8}" type="presParOf" srcId="{7A3326CE-8540-EC49-A923-A408CF827ED4}" destId="{DCC26A0D-158A-1842-957C-AFBAA72DFA82}" srcOrd="5" destOrd="0" presId="urn:microsoft.com/office/officeart/2008/layout/LinedList"/>
    <dgm:cxn modelId="{A0576D07-B43B-8649-9F91-B2F5558FE59E}" type="presParOf" srcId="{DCC26A0D-158A-1842-957C-AFBAA72DFA82}" destId="{41A97245-01D6-444B-957F-E8061A6E5A41}" srcOrd="0" destOrd="0" presId="urn:microsoft.com/office/officeart/2008/layout/LinedList"/>
    <dgm:cxn modelId="{B5A3C430-B908-D14D-9346-9F9856D94458}" type="presParOf" srcId="{DCC26A0D-158A-1842-957C-AFBAA72DFA82}" destId="{862FC30A-0D44-9148-AE38-6F5D6E3A5010}" srcOrd="1" destOrd="0" presId="urn:microsoft.com/office/officeart/2008/layout/LinedList"/>
    <dgm:cxn modelId="{FB6C83B1-A199-3242-BC95-EA565EE1FF3F}" type="presParOf" srcId="{7A3326CE-8540-EC49-A923-A408CF827ED4}" destId="{15A789DD-3725-6F43-B8AA-75611360B075}" srcOrd="6" destOrd="0" presId="urn:microsoft.com/office/officeart/2008/layout/LinedList"/>
    <dgm:cxn modelId="{AACF6D2A-1844-AC49-A104-BED849C01F8A}" type="presParOf" srcId="{7A3326CE-8540-EC49-A923-A408CF827ED4}" destId="{BC3C48AA-37E1-6541-9A68-9CEC8C8A1A20}" srcOrd="7" destOrd="0" presId="urn:microsoft.com/office/officeart/2008/layout/LinedList"/>
    <dgm:cxn modelId="{5539522E-CB72-9946-B4EF-3E062E88B7F0}" type="presParOf" srcId="{BC3C48AA-37E1-6541-9A68-9CEC8C8A1A20}" destId="{8F041BFE-3C94-D84F-8923-98D38C99FDAD}" srcOrd="0" destOrd="0" presId="urn:microsoft.com/office/officeart/2008/layout/LinedList"/>
    <dgm:cxn modelId="{E9F4E676-A39D-7B41-8271-E87AAB7FAAD6}" type="presParOf" srcId="{BC3C48AA-37E1-6541-9A68-9CEC8C8A1A20}" destId="{5DDB3172-1047-BC43-8FE4-F38DAC9942FD}" srcOrd="1" destOrd="0" presId="urn:microsoft.com/office/officeart/2008/layout/LinedList"/>
    <dgm:cxn modelId="{E448A1F8-703E-234C-A948-285DEC1F91B9}" type="presParOf" srcId="{7A3326CE-8540-EC49-A923-A408CF827ED4}" destId="{78F92313-A19B-334A-A561-220F4F02E88E}" srcOrd="8" destOrd="0" presId="urn:microsoft.com/office/officeart/2008/layout/LinedList"/>
    <dgm:cxn modelId="{4D66387A-426F-EF40-90C4-C3D2AB80E9EA}" type="presParOf" srcId="{7A3326CE-8540-EC49-A923-A408CF827ED4}" destId="{7C2E8D9E-5FD6-D84B-BEE7-6341B6B7674F}" srcOrd="9" destOrd="0" presId="urn:microsoft.com/office/officeart/2008/layout/LinedList"/>
    <dgm:cxn modelId="{D8C8C742-8C45-E440-9366-5F5E3F51F37C}" type="presParOf" srcId="{7C2E8D9E-5FD6-D84B-BEE7-6341B6B7674F}" destId="{EA092C27-6843-AA45-A61C-33923EF01969}" srcOrd="0" destOrd="0" presId="urn:microsoft.com/office/officeart/2008/layout/LinedList"/>
    <dgm:cxn modelId="{B71EF10F-760A-E941-AC54-CBF959F0FFFD}" type="presParOf" srcId="{7C2E8D9E-5FD6-D84B-BEE7-6341B6B7674F}" destId="{2D590DF8-B251-BE48-82C7-BBE32E97A70D}" srcOrd="1" destOrd="0" presId="urn:microsoft.com/office/officeart/2008/layout/LinedList"/>
    <dgm:cxn modelId="{5A0FCE5C-C4E9-C04B-8402-67AABB9702B9}" type="presParOf" srcId="{7A3326CE-8540-EC49-A923-A408CF827ED4}" destId="{085FF6B2-C18D-7F44-9B37-FC1057BC9FAB}" srcOrd="10" destOrd="0" presId="urn:microsoft.com/office/officeart/2008/layout/LinedList"/>
    <dgm:cxn modelId="{D05ED029-A0F0-5342-B1C6-BC747431D328}" type="presParOf" srcId="{7A3326CE-8540-EC49-A923-A408CF827ED4}" destId="{19203757-1E80-6242-A78F-47B22BDA65C3}" srcOrd="11" destOrd="0" presId="urn:microsoft.com/office/officeart/2008/layout/LinedList"/>
    <dgm:cxn modelId="{0D8033BF-01D2-8E46-A109-4F58CDF71A41}" type="presParOf" srcId="{19203757-1E80-6242-A78F-47B22BDA65C3}" destId="{EB12275C-B4CF-004B-A1E6-AC0C276EBA0C}" srcOrd="0" destOrd="0" presId="urn:microsoft.com/office/officeart/2008/layout/LinedList"/>
    <dgm:cxn modelId="{CDCC655F-17E4-EB4D-959A-235E944149AF}" type="presParOf" srcId="{19203757-1E80-6242-A78F-47B22BDA65C3}" destId="{EFA161BB-DCD1-C642-9C5E-CC998237D86C}" srcOrd="1" destOrd="0" presId="urn:microsoft.com/office/officeart/2008/layout/LinedList"/>
    <dgm:cxn modelId="{9FD8AEA1-56FC-DB4B-AD70-91797CEBE854}" type="presParOf" srcId="{7A3326CE-8540-EC49-A923-A408CF827ED4}" destId="{6A7C5945-CF99-2E4E-A209-8A7AD4221600}" srcOrd="12" destOrd="0" presId="urn:microsoft.com/office/officeart/2008/layout/LinedList"/>
    <dgm:cxn modelId="{0C79A652-07D4-1148-B0BD-FC3F1CC0A82B}" type="presParOf" srcId="{7A3326CE-8540-EC49-A923-A408CF827ED4}" destId="{79ABDB9A-8C26-0B4B-AD9E-44478693494B}" srcOrd="13" destOrd="0" presId="urn:microsoft.com/office/officeart/2008/layout/LinedList"/>
    <dgm:cxn modelId="{7A70F060-FD57-BD48-9B5A-69C855ED9CCD}" type="presParOf" srcId="{79ABDB9A-8C26-0B4B-AD9E-44478693494B}" destId="{D9900C26-E9FF-5C4F-B34C-5015D7BF70E1}" srcOrd="0" destOrd="0" presId="urn:microsoft.com/office/officeart/2008/layout/LinedList"/>
    <dgm:cxn modelId="{8D6FAEA2-A6A1-8C4E-8AB7-8FEFE0101AFF}" type="presParOf" srcId="{79ABDB9A-8C26-0B4B-AD9E-44478693494B}" destId="{F2ADE85B-236A-1B41-AD8A-8B2EA9C7FD29}" srcOrd="1" destOrd="0" presId="urn:microsoft.com/office/officeart/2008/layout/LinedList"/>
    <dgm:cxn modelId="{504F1E01-A812-7242-877D-261364B9406E}" type="presParOf" srcId="{7A3326CE-8540-EC49-A923-A408CF827ED4}" destId="{579E545A-FFB4-8C46-84D0-3DED2A65FFBE}" srcOrd="14" destOrd="0" presId="urn:microsoft.com/office/officeart/2008/layout/LinedList"/>
    <dgm:cxn modelId="{FCB04CE8-230F-1D47-AD1C-BD5DA8FE4F57}" type="presParOf" srcId="{7A3326CE-8540-EC49-A923-A408CF827ED4}" destId="{F4B0BBBC-A97D-2543-8DF6-D476F4074FA1}" srcOrd="15" destOrd="0" presId="urn:microsoft.com/office/officeart/2008/layout/LinedList"/>
    <dgm:cxn modelId="{2ABABA7B-C0A7-B244-A382-2530EAB21028}" type="presParOf" srcId="{F4B0BBBC-A97D-2543-8DF6-D476F4074FA1}" destId="{398C8E4F-BB0E-8242-9A11-65B3120FB9E3}" srcOrd="0" destOrd="0" presId="urn:microsoft.com/office/officeart/2008/layout/LinedList"/>
    <dgm:cxn modelId="{C1FA0AC3-C3D2-A444-AEA5-1EEBF28509C4}" type="presParOf" srcId="{F4B0BBBC-A97D-2543-8DF6-D476F4074FA1}" destId="{4289E661-F506-164B-B22A-7AEE9274DC4B}" srcOrd="1" destOrd="0" presId="urn:microsoft.com/office/officeart/2008/layout/LinedList"/>
    <dgm:cxn modelId="{6A13C5FF-0EE6-7543-865A-0ED262CFABB6}" type="presParOf" srcId="{7A3326CE-8540-EC49-A923-A408CF827ED4}" destId="{E24167D9-C1FD-2745-9564-7692D5D8435C}" srcOrd="16" destOrd="0" presId="urn:microsoft.com/office/officeart/2008/layout/LinedList"/>
    <dgm:cxn modelId="{BFBD1633-10A9-EC49-AA56-7EF9D56C7BAF}" type="presParOf" srcId="{7A3326CE-8540-EC49-A923-A408CF827ED4}" destId="{5723EAE2-FB4C-DF4A-9061-2EDBDF371A07}" srcOrd="17" destOrd="0" presId="urn:microsoft.com/office/officeart/2008/layout/LinedList"/>
    <dgm:cxn modelId="{5D3C243D-42A0-324B-832F-402E8648473A}" type="presParOf" srcId="{5723EAE2-FB4C-DF4A-9061-2EDBDF371A07}" destId="{8D6D83F7-81AD-FC4F-A8C7-509E11D6AFBD}" srcOrd="0" destOrd="0" presId="urn:microsoft.com/office/officeart/2008/layout/LinedList"/>
    <dgm:cxn modelId="{207201D2-FE0C-864D-A215-1C902356B611}" type="presParOf" srcId="{5723EAE2-FB4C-DF4A-9061-2EDBDF371A07}" destId="{938D2A3A-D1A3-FD4E-9847-E1EAA082F4CA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CDD18FE-9781-47CC-A986-E1DE43F5CAC2}" type="doc">
      <dgm:prSet loTypeId="urn:microsoft.com/office/officeart/2016/7/layout/BasicLinearProcessNumbered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DDA99D26-8041-4F31-B7DA-5552F7E87EC7}">
      <dgm:prSet/>
      <dgm:spPr/>
      <dgm:t>
        <a:bodyPr/>
        <a:lstStyle/>
        <a:p>
          <a:r>
            <a:rPr lang="en-GB" b="1" dirty="0"/>
            <a:t>List</a:t>
          </a:r>
          <a:r>
            <a:rPr lang="en-GB" dirty="0"/>
            <a:t> factors that can affect decision making  </a:t>
          </a:r>
          <a:endParaRPr lang="en-US" dirty="0"/>
        </a:p>
      </dgm:t>
    </dgm:pt>
    <dgm:pt modelId="{A03C65CB-68F6-46CA-A256-F381EB332190}" type="parTrans" cxnId="{0DC1E323-78DC-4D8C-A6F3-40819B72DB2A}">
      <dgm:prSet/>
      <dgm:spPr/>
      <dgm:t>
        <a:bodyPr/>
        <a:lstStyle/>
        <a:p>
          <a:endParaRPr lang="en-US"/>
        </a:p>
      </dgm:t>
    </dgm:pt>
    <dgm:pt modelId="{16F6990C-B538-4CA8-AA13-E3A6548D973D}" type="sibTrans" cxnId="{0DC1E323-78DC-4D8C-A6F3-40819B72DB2A}">
      <dgm:prSet phldrT="1" phldr="0"/>
      <dgm:spPr/>
      <dgm:t>
        <a:bodyPr/>
        <a:lstStyle/>
        <a:p>
          <a:r>
            <a:rPr lang="en-US"/>
            <a:t>1</a:t>
          </a:r>
        </a:p>
      </dgm:t>
    </dgm:pt>
    <dgm:pt modelId="{8182CF0E-093E-42A9-8D5E-B85F96EC343D}">
      <dgm:prSet/>
      <dgm:spPr/>
      <dgm:t>
        <a:bodyPr/>
        <a:lstStyle/>
        <a:p>
          <a:r>
            <a:rPr lang="en-GB" b="1" dirty="0"/>
            <a:t>State</a:t>
          </a:r>
          <a:r>
            <a:rPr lang="en-GB" dirty="0"/>
            <a:t> the six elements of NDM and explain the reasons for its inception.</a:t>
          </a:r>
          <a:endParaRPr lang="en-US" dirty="0"/>
        </a:p>
      </dgm:t>
    </dgm:pt>
    <dgm:pt modelId="{E698CECB-28BA-4302-A29E-B44932E86ED2}" type="parTrans" cxnId="{1B7EB3EC-5724-43FB-B4B1-A73CD332A638}">
      <dgm:prSet/>
      <dgm:spPr/>
      <dgm:t>
        <a:bodyPr/>
        <a:lstStyle/>
        <a:p>
          <a:endParaRPr lang="en-US"/>
        </a:p>
      </dgm:t>
    </dgm:pt>
    <dgm:pt modelId="{C9EBEE21-BE76-405D-849B-9B4EAE48B045}" type="sibTrans" cxnId="{1B7EB3EC-5724-43FB-B4B1-A73CD332A638}">
      <dgm:prSet phldrT="2" phldr="0"/>
      <dgm:spPr/>
      <dgm:t>
        <a:bodyPr/>
        <a:lstStyle/>
        <a:p>
          <a:r>
            <a:rPr lang="en-US"/>
            <a:t>2</a:t>
          </a:r>
        </a:p>
      </dgm:t>
    </dgm:pt>
    <dgm:pt modelId="{3B3108DC-7038-4F14-B828-D6C86505EB52}">
      <dgm:prSet/>
      <dgm:spPr/>
      <dgm:t>
        <a:bodyPr/>
        <a:lstStyle/>
        <a:p>
          <a:r>
            <a:rPr lang="en-GB" b="1"/>
            <a:t>Explain</a:t>
          </a:r>
          <a:r>
            <a:rPr lang="en-GB"/>
            <a:t> the mnemonic JPLANE and its place in policing.</a:t>
          </a:r>
          <a:endParaRPr lang="en-US"/>
        </a:p>
      </dgm:t>
    </dgm:pt>
    <dgm:pt modelId="{0B2353F6-C497-4B9F-9D50-E52407A08C13}" type="parTrans" cxnId="{D5F9F910-4747-4366-9281-ADEBC594EFA7}">
      <dgm:prSet/>
      <dgm:spPr/>
      <dgm:t>
        <a:bodyPr/>
        <a:lstStyle/>
        <a:p>
          <a:endParaRPr lang="en-US"/>
        </a:p>
      </dgm:t>
    </dgm:pt>
    <dgm:pt modelId="{14E0204C-B1D9-4BED-AF1E-DC1D6D323DC8}" type="sibTrans" cxnId="{D5F9F910-4747-4366-9281-ADEBC594EFA7}">
      <dgm:prSet phldrT="3" phldr="0"/>
      <dgm:spPr/>
      <dgm:t>
        <a:bodyPr/>
        <a:lstStyle/>
        <a:p>
          <a:r>
            <a:rPr lang="en-US"/>
            <a:t>3</a:t>
          </a:r>
        </a:p>
      </dgm:t>
    </dgm:pt>
    <dgm:pt modelId="{73DD826F-9DC0-2642-B3FB-A811DF5CEB80}">
      <dgm:prSet/>
      <dgm:spPr/>
      <dgm:t>
        <a:bodyPr/>
        <a:lstStyle/>
        <a:p>
          <a:r>
            <a:rPr lang="en-GB" dirty="0"/>
            <a:t>Understand the meaning of ‘discretion’ </a:t>
          </a:r>
        </a:p>
      </dgm:t>
    </dgm:pt>
    <dgm:pt modelId="{6A052AC1-036E-8242-AC99-C1EBA55C11C3}" type="parTrans" cxnId="{693763A7-F0F5-F64D-ABB3-F200030841E0}">
      <dgm:prSet/>
      <dgm:spPr/>
    </dgm:pt>
    <dgm:pt modelId="{712AF62D-F0D9-8843-B640-360F56786180}" type="sibTrans" cxnId="{693763A7-F0F5-F64D-ABB3-F200030841E0}">
      <dgm:prSet phldrT="4" phldr="0"/>
      <dgm:spPr/>
      <dgm:t>
        <a:bodyPr/>
        <a:lstStyle/>
        <a:p>
          <a:r>
            <a:rPr lang="en-GB"/>
            <a:t>4</a:t>
          </a:r>
        </a:p>
      </dgm:t>
    </dgm:pt>
    <dgm:pt modelId="{9CD567DD-A34D-434C-A53E-A982D3178000}" type="pres">
      <dgm:prSet presAssocID="{CCDD18FE-9781-47CC-A986-E1DE43F5CAC2}" presName="Name0" presStyleCnt="0">
        <dgm:presLayoutVars>
          <dgm:animLvl val="lvl"/>
          <dgm:resizeHandles val="exact"/>
        </dgm:presLayoutVars>
      </dgm:prSet>
      <dgm:spPr/>
    </dgm:pt>
    <dgm:pt modelId="{A27971A5-10A4-B043-A9BB-CC6C0FBE78A8}" type="pres">
      <dgm:prSet presAssocID="{DDA99D26-8041-4F31-B7DA-5552F7E87EC7}" presName="compositeNode" presStyleCnt="0">
        <dgm:presLayoutVars>
          <dgm:bulletEnabled val="1"/>
        </dgm:presLayoutVars>
      </dgm:prSet>
      <dgm:spPr/>
    </dgm:pt>
    <dgm:pt modelId="{779BD3AA-267A-4B4B-959C-9330A8D94A40}" type="pres">
      <dgm:prSet presAssocID="{DDA99D26-8041-4F31-B7DA-5552F7E87EC7}" presName="bgRect" presStyleLbl="bgAccFollowNode1" presStyleIdx="0" presStyleCnt="4"/>
      <dgm:spPr/>
    </dgm:pt>
    <dgm:pt modelId="{072C62FF-6A6D-1C4D-A748-BEA8BF519EA1}" type="pres">
      <dgm:prSet presAssocID="{16F6990C-B538-4CA8-AA13-E3A6548D973D}" presName="sibTransNodeCircle" presStyleLbl="alignNode1" presStyleIdx="0" presStyleCnt="8">
        <dgm:presLayoutVars>
          <dgm:chMax val="0"/>
          <dgm:bulletEnabled/>
        </dgm:presLayoutVars>
      </dgm:prSet>
      <dgm:spPr/>
    </dgm:pt>
    <dgm:pt modelId="{28F93174-51AB-DF4C-9F67-AEC16CEAF9A4}" type="pres">
      <dgm:prSet presAssocID="{DDA99D26-8041-4F31-B7DA-5552F7E87EC7}" presName="bottomLine" presStyleLbl="alignNode1" presStyleIdx="1" presStyleCnt="8">
        <dgm:presLayoutVars/>
      </dgm:prSet>
      <dgm:spPr/>
    </dgm:pt>
    <dgm:pt modelId="{52643CD0-D6CD-0446-A21D-4D34E337345D}" type="pres">
      <dgm:prSet presAssocID="{DDA99D26-8041-4F31-B7DA-5552F7E87EC7}" presName="nodeText" presStyleLbl="bgAccFollowNode1" presStyleIdx="0" presStyleCnt="4">
        <dgm:presLayoutVars>
          <dgm:bulletEnabled val="1"/>
        </dgm:presLayoutVars>
      </dgm:prSet>
      <dgm:spPr/>
    </dgm:pt>
    <dgm:pt modelId="{FC16CE42-48C1-1549-8EC4-6125E31C4EA4}" type="pres">
      <dgm:prSet presAssocID="{16F6990C-B538-4CA8-AA13-E3A6548D973D}" presName="sibTrans" presStyleCnt="0"/>
      <dgm:spPr/>
    </dgm:pt>
    <dgm:pt modelId="{C486A69E-1348-5E4A-81E6-DB3604FF9480}" type="pres">
      <dgm:prSet presAssocID="{8182CF0E-093E-42A9-8D5E-B85F96EC343D}" presName="compositeNode" presStyleCnt="0">
        <dgm:presLayoutVars>
          <dgm:bulletEnabled val="1"/>
        </dgm:presLayoutVars>
      </dgm:prSet>
      <dgm:spPr/>
    </dgm:pt>
    <dgm:pt modelId="{197A1B67-C2B5-534C-AA48-0926A6373EBE}" type="pres">
      <dgm:prSet presAssocID="{8182CF0E-093E-42A9-8D5E-B85F96EC343D}" presName="bgRect" presStyleLbl="bgAccFollowNode1" presStyleIdx="1" presStyleCnt="4"/>
      <dgm:spPr/>
    </dgm:pt>
    <dgm:pt modelId="{0A583A4D-0034-424C-84E2-749DA8F94B7F}" type="pres">
      <dgm:prSet presAssocID="{C9EBEE21-BE76-405D-849B-9B4EAE48B045}" presName="sibTransNodeCircle" presStyleLbl="alignNode1" presStyleIdx="2" presStyleCnt="8">
        <dgm:presLayoutVars>
          <dgm:chMax val="0"/>
          <dgm:bulletEnabled/>
        </dgm:presLayoutVars>
      </dgm:prSet>
      <dgm:spPr/>
    </dgm:pt>
    <dgm:pt modelId="{3DD58FD8-2A69-7844-BEB9-5687650BCB39}" type="pres">
      <dgm:prSet presAssocID="{8182CF0E-093E-42A9-8D5E-B85F96EC343D}" presName="bottomLine" presStyleLbl="alignNode1" presStyleIdx="3" presStyleCnt="8">
        <dgm:presLayoutVars/>
      </dgm:prSet>
      <dgm:spPr/>
    </dgm:pt>
    <dgm:pt modelId="{2CF663AB-E32C-6B4E-92D8-AEB0BE0F4683}" type="pres">
      <dgm:prSet presAssocID="{8182CF0E-093E-42A9-8D5E-B85F96EC343D}" presName="nodeText" presStyleLbl="bgAccFollowNode1" presStyleIdx="1" presStyleCnt="4">
        <dgm:presLayoutVars>
          <dgm:bulletEnabled val="1"/>
        </dgm:presLayoutVars>
      </dgm:prSet>
      <dgm:spPr/>
    </dgm:pt>
    <dgm:pt modelId="{DA415591-7FEF-2B42-B9C7-1960D7DC8E26}" type="pres">
      <dgm:prSet presAssocID="{C9EBEE21-BE76-405D-849B-9B4EAE48B045}" presName="sibTrans" presStyleCnt="0"/>
      <dgm:spPr/>
    </dgm:pt>
    <dgm:pt modelId="{DA1E60BE-48C0-9D4C-8774-90EC289A9B6C}" type="pres">
      <dgm:prSet presAssocID="{3B3108DC-7038-4F14-B828-D6C86505EB52}" presName="compositeNode" presStyleCnt="0">
        <dgm:presLayoutVars>
          <dgm:bulletEnabled val="1"/>
        </dgm:presLayoutVars>
      </dgm:prSet>
      <dgm:spPr/>
    </dgm:pt>
    <dgm:pt modelId="{EF691417-3FFB-0245-A7D4-7922C1094CF2}" type="pres">
      <dgm:prSet presAssocID="{3B3108DC-7038-4F14-B828-D6C86505EB52}" presName="bgRect" presStyleLbl="bgAccFollowNode1" presStyleIdx="2" presStyleCnt="4"/>
      <dgm:spPr/>
    </dgm:pt>
    <dgm:pt modelId="{410FA9F3-3BB3-4445-B134-7365B1CE7EA6}" type="pres">
      <dgm:prSet presAssocID="{14E0204C-B1D9-4BED-AF1E-DC1D6D323DC8}" presName="sibTransNodeCircle" presStyleLbl="alignNode1" presStyleIdx="4" presStyleCnt="8">
        <dgm:presLayoutVars>
          <dgm:chMax val="0"/>
          <dgm:bulletEnabled/>
        </dgm:presLayoutVars>
      </dgm:prSet>
      <dgm:spPr/>
    </dgm:pt>
    <dgm:pt modelId="{4201EF9A-8ECF-DF40-9C5A-2C299E484EB0}" type="pres">
      <dgm:prSet presAssocID="{3B3108DC-7038-4F14-B828-D6C86505EB52}" presName="bottomLine" presStyleLbl="alignNode1" presStyleIdx="5" presStyleCnt="8">
        <dgm:presLayoutVars/>
      </dgm:prSet>
      <dgm:spPr/>
    </dgm:pt>
    <dgm:pt modelId="{BA38F672-7B9C-2D44-9990-A03EDE779754}" type="pres">
      <dgm:prSet presAssocID="{3B3108DC-7038-4F14-B828-D6C86505EB52}" presName="nodeText" presStyleLbl="bgAccFollowNode1" presStyleIdx="2" presStyleCnt="4">
        <dgm:presLayoutVars>
          <dgm:bulletEnabled val="1"/>
        </dgm:presLayoutVars>
      </dgm:prSet>
      <dgm:spPr/>
    </dgm:pt>
    <dgm:pt modelId="{F6D35753-7053-7F4D-A576-D62CFD631A3A}" type="pres">
      <dgm:prSet presAssocID="{14E0204C-B1D9-4BED-AF1E-DC1D6D323DC8}" presName="sibTrans" presStyleCnt="0"/>
      <dgm:spPr/>
    </dgm:pt>
    <dgm:pt modelId="{617763B5-835F-2249-B346-2A6896DB047C}" type="pres">
      <dgm:prSet presAssocID="{73DD826F-9DC0-2642-B3FB-A811DF5CEB80}" presName="compositeNode" presStyleCnt="0">
        <dgm:presLayoutVars>
          <dgm:bulletEnabled val="1"/>
        </dgm:presLayoutVars>
      </dgm:prSet>
      <dgm:spPr/>
    </dgm:pt>
    <dgm:pt modelId="{F643A218-6EC8-6D4E-8B18-45DB7F22449C}" type="pres">
      <dgm:prSet presAssocID="{73DD826F-9DC0-2642-B3FB-A811DF5CEB80}" presName="bgRect" presStyleLbl="bgAccFollowNode1" presStyleIdx="3" presStyleCnt="4"/>
      <dgm:spPr/>
    </dgm:pt>
    <dgm:pt modelId="{D4E1B501-BCDA-804C-A9CF-5C5984C4DD01}" type="pres">
      <dgm:prSet presAssocID="{712AF62D-F0D9-8843-B640-360F56786180}" presName="sibTransNodeCircle" presStyleLbl="alignNode1" presStyleIdx="6" presStyleCnt="8">
        <dgm:presLayoutVars>
          <dgm:chMax val="0"/>
          <dgm:bulletEnabled/>
        </dgm:presLayoutVars>
      </dgm:prSet>
      <dgm:spPr/>
    </dgm:pt>
    <dgm:pt modelId="{E7400880-F1B8-0E49-A9DB-DD4652C34DE1}" type="pres">
      <dgm:prSet presAssocID="{73DD826F-9DC0-2642-B3FB-A811DF5CEB80}" presName="bottomLine" presStyleLbl="alignNode1" presStyleIdx="7" presStyleCnt="8">
        <dgm:presLayoutVars/>
      </dgm:prSet>
      <dgm:spPr/>
    </dgm:pt>
    <dgm:pt modelId="{7730F176-0C9D-334B-9E8D-C9E7E3472E09}" type="pres">
      <dgm:prSet presAssocID="{73DD826F-9DC0-2642-B3FB-A811DF5CEB80}" presName="nodeText" presStyleLbl="bgAccFollowNode1" presStyleIdx="3" presStyleCnt="4">
        <dgm:presLayoutVars>
          <dgm:bulletEnabled val="1"/>
        </dgm:presLayoutVars>
      </dgm:prSet>
      <dgm:spPr/>
    </dgm:pt>
  </dgm:ptLst>
  <dgm:cxnLst>
    <dgm:cxn modelId="{D5F9F910-4747-4366-9281-ADEBC594EFA7}" srcId="{CCDD18FE-9781-47CC-A986-E1DE43F5CAC2}" destId="{3B3108DC-7038-4F14-B828-D6C86505EB52}" srcOrd="2" destOrd="0" parTransId="{0B2353F6-C497-4B9F-9D50-E52407A08C13}" sibTransId="{14E0204C-B1D9-4BED-AF1E-DC1D6D323DC8}"/>
    <dgm:cxn modelId="{E3A2641A-225B-DF4C-8189-34DFB567A5C5}" type="presOf" srcId="{3B3108DC-7038-4F14-B828-D6C86505EB52}" destId="{BA38F672-7B9C-2D44-9990-A03EDE779754}" srcOrd="1" destOrd="0" presId="urn:microsoft.com/office/officeart/2016/7/layout/BasicLinearProcessNumbered"/>
    <dgm:cxn modelId="{B30D121C-C98F-744A-907A-8CBAFEB17DCD}" type="presOf" srcId="{73DD826F-9DC0-2642-B3FB-A811DF5CEB80}" destId="{F643A218-6EC8-6D4E-8B18-45DB7F22449C}" srcOrd="0" destOrd="0" presId="urn:microsoft.com/office/officeart/2016/7/layout/BasicLinearProcessNumbered"/>
    <dgm:cxn modelId="{0DC1E323-78DC-4D8C-A6F3-40819B72DB2A}" srcId="{CCDD18FE-9781-47CC-A986-E1DE43F5CAC2}" destId="{DDA99D26-8041-4F31-B7DA-5552F7E87EC7}" srcOrd="0" destOrd="0" parTransId="{A03C65CB-68F6-46CA-A256-F381EB332190}" sibTransId="{16F6990C-B538-4CA8-AA13-E3A6548D973D}"/>
    <dgm:cxn modelId="{CFC2EB2F-4CA3-114C-AC43-3A970AB2C6F9}" type="presOf" srcId="{14E0204C-B1D9-4BED-AF1E-DC1D6D323DC8}" destId="{410FA9F3-3BB3-4445-B134-7365B1CE7EA6}" srcOrd="0" destOrd="0" presId="urn:microsoft.com/office/officeart/2016/7/layout/BasicLinearProcessNumbered"/>
    <dgm:cxn modelId="{49CE5F3D-EAA5-0844-83D0-02BBB31C5A3F}" type="presOf" srcId="{8182CF0E-093E-42A9-8D5E-B85F96EC343D}" destId="{2CF663AB-E32C-6B4E-92D8-AEB0BE0F4683}" srcOrd="1" destOrd="0" presId="urn:microsoft.com/office/officeart/2016/7/layout/BasicLinearProcessNumbered"/>
    <dgm:cxn modelId="{D42F234D-7441-DE47-AE3A-3B004B7348DD}" type="presOf" srcId="{16F6990C-B538-4CA8-AA13-E3A6548D973D}" destId="{072C62FF-6A6D-1C4D-A748-BEA8BF519EA1}" srcOrd="0" destOrd="0" presId="urn:microsoft.com/office/officeart/2016/7/layout/BasicLinearProcessNumbered"/>
    <dgm:cxn modelId="{15567B5C-4D15-4849-A8FD-7323041C6CEF}" type="presOf" srcId="{C9EBEE21-BE76-405D-849B-9B4EAE48B045}" destId="{0A583A4D-0034-424C-84E2-749DA8F94B7F}" srcOrd="0" destOrd="0" presId="urn:microsoft.com/office/officeart/2016/7/layout/BasicLinearProcessNumbered"/>
    <dgm:cxn modelId="{D39EE061-3B86-C449-B32C-A73364B20F35}" type="presOf" srcId="{DDA99D26-8041-4F31-B7DA-5552F7E87EC7}" destId="{779BD3AA-267A-4B4B-959C-9330A8D94A40}" srcOrd="0" destOrd="0" presId="urn:microsoft.com/office/officeart/2016/7/layout/BasicLinearProcessNumbered"/>
    <dgm:cxn modelId="{693763A7-F0F5-F64D-ABB3-F200030841E0}" srcId="{CCDD18FE-9781-47CC-A986-E1DE43F5CAC2}" destId="{73DD826F-9DC0-2642-B3FB-A811DF5CEB80}" srcOrd="3" destOrd="0" parTransId="{6A052AC1-036E-8242-AC99-C1EBA55C11C3}" sibTransId="{712AF62D-F0D9-8843-B640-360F56786180}"/>
    <dgm:cxn modelId="{C11696AB-B37B-9F49-86F1-74DDF8153390}" type="presOf" srcId="{CCDD18FE-9781-47CC-A986-E1DE43F5CAC2}" destId="{9CD567DD-A34D-434C-A53E-A982D3178000}" srcOrd="0" destOrd="0" presId="urn:microsoft.com/office/officeart/2016/7/layout/BasicLinearProcessNumbered"/>
    <dgm:cxn modelId="{097FA3B3-E505-6D43-8C1E-FB447340A6B4}" type="presOf" srcId="{8182CF0E-093E-42A9-8D5E-B85F96EC343D}" destId="{197A1B67-C2B5-534C-AA48-0926A6373EBE}" srcOrd="0" destOrd="0" presId="urn:microsoft.com/office/officeart/2016/7/layout/BasicLinearProcessNumbered"/>
    <dgm:cxn modelId="{6584F4C9-CA38-4846-BB73-8AD289D5259F}" type="presOf" srcId="{73DD826F-9DC0-2642-B3FB-A811DF5CEB80}" destId="{7730F176-0C9D-334B-9E8D-C9E7E3472E09}" srcOrd="1" destOrd="0" presId="urn:microsoft.com/office/officeart/2016/7/layout/BasicLinearProcessNumbered"/>
    <dgm:cxn modelId="{2BF8CFD1-BC89-E94F-AB98-14A04197AFA6}" type="presOf" srcId="{712AF62D-F0D9-8843-B640-360F56786180}" destId="{D4E1B501-BCDA-804C-A9CF-5C5984C4DD01}" srcOrd="0" destOrd="0" presId="urn:microsoft.com/office/officeart/2016/7/layout/BasicLinearProcessNumbered"/>
    <dgm:cxn modelId="{1B7EB3EC-5724-43FB-B4B1-A73CD332A638}" srcId="{CCDD18FE-9781-47CC-A986-E1DE43F5CAC2}" destId="{8182CF0E-093E-42A9-8D5E-B85F96EC343D}" srcOrd="1" destOrd="0" parTransId="{E698CECB-28BA-4302-A29E-B44932E86ED2}" sibTransId="{C9EBEE21-BE76-405D-849B-9B4EAE48B045}"/>
    <dgm:cxn modelId="{2DD523EF-5A57-BF4D-A550-D468E5AA20A6}" type="presOf" srcId="{3B3108DC-7038-4F14-B828-D6C86505EB52}" destId="{EF691417-3FFB-0245-A7D4-7922C1094CF2}" srcOrd="0" destOrd="0" presId="urn:microsoft.com/office/officeart/2016/7/layout/BasicLinearProcessNumbered"/>
    <dgm:cxn modelId="{429A1DFE-9E9E-1A49-AAD3-49211442C934}" type="presOf" srcId="{DDA99D26-8041-4F31-B7DA-5552F7E87EC7}" destId="{52643CD0-D6CD-0446-A21D-4D34E337345D}" srcOrd="1" destOrd="0" presId="urn:microsoft.com/office/officeart/2016/7/layout/BasicLinearProcessNumbered"/>
    <dgm:cxn modelId="{66124AC6-01FB-2C4D-BDE9-4C19F7AABAE0}" type="presParOf" srcId="{9CD567DD-A34D-434C-A53E-A982D3178000}" destId="{A27971A5-10A4-B043-A9BB-CC6C0FBE78A8}" srcOrd="0" destOrd="0" presId="urn:microsoft.com/office/officeart/2016/7/layout/BasicLinearProcessNumbered"/>
    <dgm:cxn modelId="{94E87164-E78C-BA48-9FB0-5B1059476889}" type="presParOf" srcId="{A27971A5-10A4-B043-A9BB-CC6C0FBE78A8}" destId="{779BD3AA-267A-4B4B-959C-9330A8D94A40}" srcOrd="0" destOrd="0" presId="urn:microsoft.com/office/officeart/2016/7/layout/BasicLinearProcessNumbered"/>
    <dgm:cxn modelId="{5CD9A372-BB9C-AB4A-84BF-5A0DCAF5B5CB}" type="presParOf" srcId="{A27971A5-10A4-B043-A9BB-CC6C0FBE78A8}" destId="{072C62FF-6A6D-1C4D-A748-BEA8BF519EA1}" srcOrd="1" destOrd="0" presId="urn:microsoft.com/office/officeart/2016/7/layout/BasicLinearProcessNumbered"/>
    <dgm:cxn modelId="{B9FD0621-191C-EA40-B06D-0778F8D3D1D3}" type="presParOf" srcId="{A27971A5-10A4-B043-A9BB-CC6C0FBE78A8}" destId="{28F93174-51AB-DF4C-9F67-AEC16CEAF9A4}" srcOrd="2" destOrd="0" presId="urn:microsoft.com/office/officeart/2016/7/layout/BasicLinearProcessNumbered"/>
    <dgm:cxn modelId="{2C78174C-8F6B-4B4F-A6C4-8F38026B1BC1}" type="presParOf" srcId="{A27971A5-10A4-B043-A9BB-CC6C0FBE78A8}" destId="{52643CD0-D6CD-0446-A21D-4D34E337345D}" srcOrd="3" destOrd="0" presId="urn:microsoft.com/office/officeart/2016/7/layout/BasicLinearProcessNumbered"/>
    <dgm:cxn modelId="{62538AED-0DFE-4C43-BF50-B1D45A951914}" type="presParOf" srcId="{9CD567DD-A34D-434C-A53E-A982D3178000}" destId="{FC16CE42-48C1-1549-8EC4-6125E31C4EA4}" srcOrd="1" destOrd="0" presId="urn:microsoft.com/office/officeart/2016/7/layout/BasicLinearProcessNumbered"/>
    <dgm:cxn modelId="{EBCBD91C-2EE5-194E-A178-D0A5EE30D488}" type="presParOf" srcId="{9CD567DD-A34D-434C-A53E-A982D3178000}" destId="{C486A69E-1348-5E4A-81E6-DB3604FF9480}" srcOrd="2" destOrd="0" presId="urn:microsoft.com/office/officeart/2016/7/layout/BasicLinearProcessNumbered"/>
    <dgm:cxn modelId="{53FDBAA5-017B-AB4A-B077-AA848EAF6B6D}" type="presParOf" srcId="{C486A69E-1348-5E4A-81E6-DB3604FF9480}" destId="{197A1B67-C2B5-534C-AA48-0926A6373EBE}" srcOrd="0" destOrd="0" presId="urn:microsoft.com/office/officeart/2016/7/layout/BasicLinearProcessNumbered"/>
    <dgm:cxn modelId="{A6AEF400-29E6-8B43-98E2-91CF1029B510}" type="presParOf" srcId="{C486A69E-1348-5E4A-81E6-DB3604FF9480}" destId="{0A583A4D-0034-424C-84E2-749DA8F94B7F}" srcOrd="1" destOrd="0" presId="urn:microsoft.com/office/officeart/2016/7/layout/BasicLinearProcessNumbered"/>
    <dgm:cxn modelId="{1EE2389D-5B56-6846-A1B5-6A43A96197A9}" type="presParOf" srcId="{C486A69E-1348-5E4A-81E6-DB3604FF9480}" destId="{3DD58FD8-2A69-7844-BEB9-5687650BCB39}" srcOrd="2" destOrd="0" presId="urn:microsoft.com/office/officeart/2016/7/layout/BasicLinearProcessNumbered"/>
    <dgm:cxn modelId="{A8CF5494-2B54-9B49-B743-A92BD0CBB888}" type="presParOf" srcId="{C486A69E-1348-5E4A-81E6-DB3604FF9480}" destId="{2CF663AB-E32C-6B4E-92D8-AEB0BE0F4683}" srcOrd="3" destOrd="0" presId="urn:microsoft.com/office/officeart/2016/7/layout/BasicLinearProcessNumbered"/>
    <dgm:cxn modelId="{5EB14251-AC9D-0B47-85E1-344CD77EAD56}" type="presParOf" srcId="{9CD567DD-A34D-434C-A53E-A982D3178000}" destId="{DA415591-7FEF-2B42-B9C7-1960D7DC8E26}" srcOrd="3" destOrd="0" presId="urn:microsoft.com/office/officeart/2016/7/layout/BasicLinearProcessNumbered"/>
    <dgm:cxn modelId="{EEC15A9E-E449-1F46-AAC8-E60CC9FB20AC}" type="presParOf" srcId="{9CD567DD-A34D-434C-A53E-A982D3178000}" destId="{DA1E60BE-48C0-9D4C-8774-90EC289A9B6C}" srcOrd="4" destOrd="0" presId="urn:microsoft.com/office/officeart/2016/7/layout/BasicLinearProcessNumbered"/>
    <dgm:cxn modelId="{C22E359D-2F63-2945-A19D-2EC8DB35ED00}" type="presParOf" srcId="{DA1E60BE-48C0-9D4C-8774-90EC289A9B6C}" destId="{EF691417-3FFB-0245-A7D4-7922C1094CF2}" srcOrd="0" destOrd="0" presId="urn:microsoft.com/office/officeart/2016/7/layout/BasicLinearProcessNumbered"/>
    <dgm:cxn modelId="{AF05227C-9F9B-CB47-9C2E-54F087A3B88C}" type="presParOf" srcId="{DA1E60BE-48C0-9D4C-8774-90EC289A9B6C}" destId="{410FA9F3-3BB3-4445-B134-7365B1CE7EA6}" srcOrd="1" destOrd="0" presId="urn:microsoft.com/office/officeart/2016/7/layout/BasicLinearProcessNumbered"/>
    <dgm:cxn modelId="{28D2DD69-ACB5-FD47-A0D8-335F1FB0CD0D}" type="presParOf" srcId="{DA1E60BE-48C0-9D4C-8774-90EC289A9B6C}" destId="{4201EF9A-8ECF-DF40-9C5A-2C299E484EB0}" srcOrd="2" destOrd="0" presId="urn:microsoft.com/office/officeart/2016/7/layout/BasicLinearProcessNumbered"/>
    <dgm:cxn modelId="{9C7CBC06-80A1-9B45-9B20-1828D212DE3A}" type="presParOf" srcId="{DA1E60BE-48C0-9D4C-8774-90EC289A9B6C}" destId="{BA38F672-7B9C-2D44-9990-A03EDE779754}" srcOrd="3" destOrd="0" presId="urn:microsoft.com/office/officeart/2016/7/layout/BasicLinearProcessNumbered"/>
    <dgm:cxn modelId="{FA2A1652-4733-9D46-9506-18533359BD48}" type="presParOf" srcId="{9CD567DD-A34D-434C-A53E-A982D3178000}" destId="{F6D35753-7053-7F4D-A576-D62CFD631A3A}" srcOrd="5" destOrd="0" presId="urn:microsoft.com/office/officeart/2016/7/layout/BasicLinearProcessNumbered"/>
    <dgm:cxn modelId="{0DB2B8FC-DE2E-DD46-874D-8B67F92FCD3E}" type="presParOf" srcId="{9CD567DD-A34D-434C-A53E-A982D3178000}" destId="{617763B5-835F-2249-B346-2A6896DB047C}" srcOrd="6" destOrd="0" presId="urn:microsoft.com/office/officeart/2016/7/layout/BasicLinearProcessNumbered"/>
    <dgm:cxn modelId="{AA0A9D8E-E90C-F54E-A945-29CC75795099}" type="presParOf" srcId="{617763B5-835F-2249-B346-2A6896DB047C}" destId="{F643A218-6EC8-6D4E-8B18-45DB7F22449C}" srcOrd="0" destOrd="0" presId="urn:microsoft.com/office/officeart/2016/7/layout/BasicLinearProcessNumbered"/>
    <dgm:cxn modelId="{2DEF6459-0860-7244-994C-B9847DDC3EE0}" type="presParOf" srcId="{617763B5-835F-2249-B346-2A6896DB047C}" destId="{D4E1B501-BCDA-804C-A9CF-5C5984C4DD01}" srcOrd="1" destOrd="0" presId="urn:microsoft.com/office/officeart/2016/7/layout/BasicLinearProcessNumbered"/>
    <dgm:cxn modelId="{836E1AB7-6DAB-E649-BDDA-13C185DECD13}" type="presParOf" srcId="{617763B5-835F-2249-B346-2A6896DB047C}" destId="{E7400880-F1B8-0E49-A9DB-DD4652C34DE1}" srcOrd="2" destOrd="0" presId="urn:microsoft.com/office/officeart/2016/7/layout/BasicLinearProcessNumbered"/>
    <dgm:cxn modelId="{5687E673-9BCB-2D48-9F62-16F50B2E2731}" type="presParOf" srcId="{617763B5-835F-2249-B346-2A6896DB047C}" destId="{7730F176-0C9D-334B-9E8D-C9E7E3472E09}" srcOrd="3" destOrd="0" presId="urn:microsoft.com/office/officeart/2016/7/layout/BasicLinearProcessNumbered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FC208CC-20FF-D24C-9004-5317E8C7C0DD}">
      <dsp:nvSpPr>
        <dsp:cNvPr id="0" name=""/>
        <dsp:cNvSpPr/>
      </dsp:nvSpPr>
      <dsp:spPr>
        <a:xfrm>
          <a:off x="0" y="502"/>
          <a:ext cx="6713552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C482B5C-ADB5-6A49-8820-B7DB31D82264}">
      <dsp:nvSpPr>
        <dsp:cNvPr id="0" name=""/>
        <dsp:cNvSpPr/>
      </dsp:nvSpPr>
      <dsp:spPr>
        <a:xfrm>
          <a:off x="0" y="502"/>
          <a:ext cx="6713552" cy="4575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The National Decision Model </a:t>
          </a:r>
        </a:p>
      </dsp:txBody>
      <dsp:txXfrm>
        <a:off x="0" y="502"/>
        <a:ext cx="6713552" cy="457574"/>
      </dsp:txXfrm>
    </dsp:sp>
    <dsp:sp modelId="{932709B5-557E-994D-ABD8-6B7CAB427939}">
      <dsp:nvSpPr>
        <dsp:cNvPr id="0" name=""/>
        <dsp:cNvSpPr/>
      </dsp:nvSpPr>
      <dsp:spPr>
        <a:xfrm>
          <a:off x="0" y="458076"/>
          <a:ext cx="6713552" cy="0"/>
        </a:xfrm>
        <a:prstGeom prst="lin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F190050-BC15-AE4D-A7EE-39E03A18644A}">
      <dsp:nvSpPr>
        <dsp:cNvPr id="0" name=""/>
        <dsp:cNvSpPr/>
      </dsp:nvSpPr>
      <dsp:spPr>
        <a:xfrm>
          <a:off x="0" y="458076"/>
          <a:ext cx="6713552" cy="4575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Escorting a Detained Person to Custody </a:t>
          </a:r>
        </a:p>
      </dsp:txBody>
      <dsp:txXfrm>
        <a:off x="0" y="458076"/>
        <a:ext cx="6713552" cy="457574"/>
      </dsp:txXfrm>
    </dsp:sp>
    <dsp:sp modelId="{F877C19D-5B03-2047-88FA-DAF45A5F65AF}">
      <dsp:nvSpPr>
        <dsp:cNvPr id="0" name=""/>
        <dsp:cNvSpPr/>
      </dsp:nvSpPr>
      <dsp:spPr>
        <a:xfrm>
          <a:off x="0" y="915650"/>
          <a:ext cx="6713552" cy="0"/>
        </a:xfrm>
        <a:prstGeom prst="lin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1A97245-01D6-444B-957F-E8061A6E5A41}">
      <dsp:nvSpPr>
        <dsp:cNvPr id="0" name=""/>
        <dsp:cNvSpPr/>
      </dsp:nvSpPr>
      <dsp:spPr>
        <a:xfrm>
          <a:off x="0" y="915650"/>
          <a:ext cx="6713552" cy="4575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Misuse of Drugs Act 1971 </a:t>
          </a:r>
        </a:p>
      </dsp:txBody>
      <dsp:txXfrm>
        <a:off x="0" y="915650"/>
        <a:ext cx="6713552" cy="457574"/>
      </dsp:txXfrm>
    </dsp:sp>
    <dsp:sp modelId="{15A789DD-3725-6F43-B8AA-75611360B075}">
      <dsp:nvSpPr>
        <dsp:cNvPr id="0" name=""/>
        <dsp:cNvSpPr/>
      </dsp:nvSpPr>
      <dsp:spPr>
        <a:xfrm>
          <a:off x="0" y="1373224"/>
          <a:ext cx="6713552" cy="0"/>
        </a:xfrm>
        <a:prstGeom prst="lin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F041BFE-3C94-D84F-8923-98D38C99FDAD}">
      <dsp:nvSpPr>
        <dsp:cNvPr id="0" name=""/>
        <dsp:cNvSpPr/>
      </dsp:nvSpPr>
      <dsp:spPr>
        <a:xfrm>
          <a:off x="0" y="1373224"/>
          <a:ext cx="6713552" cy="4575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Police and Criminal Evidence Act 1984</a:t>
          </a:r>
        </a:p>
      </dsp:txBody>
      <dsp:txXfrm>
        <a:off x="0" y="1373224"/>
        <a:ext cx="6713552" cy="457574"/>
      </dsp:txXfrm>
    </dsp:sp>
    <dsp:sp modelId="{78F92313-A19B-334A-A561-220F4F02E88E}">
      <dsp:nvSpPr>
        <dsp:cNvPr id="0" name=""/>
        <dsp:cNvSpPr/>
      </dsp:nvSpPr>
      <dsp:spPr>
        <a:xfrm>
          <a:off x="0" y="1830798"/>
          <a:ext cx="6713552" cy="0"/>
        </a:xfrm>
        <a:prstGeom prst="line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A092C27-6843-AA45-A61C-33923EF01969}">
      <dsp:nvSpPr>
        <dsp:cNvPr id="0" name=""/>
        <dsp:cNvSpPr/>
      </dsp:nvSpPr>
      <dsp:spPr>
        <a:xfrm>
          <a:off x="0" y="1830798"/>
          <a:ext cx="6713552" cy="4575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Offensive Weapons </a:t>
          </a:r>
        </a:p>
      </dsp:txBody>
      <dsp:txXfrm>
        <a:off x="0" y="1830798"/>
        <a:ext cx="6713552" cy="457574"/>
      </dsp:txXfrm>
    </dsp:sp>
    <dsp:sp modelId="{085FF6B2-C18D-7F44-9B37-FC1057BC9FAB}">
      <dsp:nvSpPr>
        <dsp:cNvPr id="0" name=""/>
        <dsp:cNvSpPr/>
      </dsp:nvSpPr>
      <dsp:spPr>
        <a:xfrm>
          <a:off x="0" y="2288373"/>
          <a:ext cx="6713552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B12275C-B4CF-004B-A1E6-AC0C276EBA0C}">
      <dsp:nvSpPr>
        <dsp:cNvPr id="0" name=""/>
        <dsp:cNvSpPr/>
      </dsp:nvSpPr>
      <dsp:spPr>
        <a:xfrm>
          <a:off x="0" y="2288373"/>
          <a:ext cx="6713552" cy="4575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Public Order 1986 </a:t>
          </a:r>
        </a:p>
      </dsp:txBody>
      <dsp:txXfrm>
        <a:off x="0" y="2288373"/>
        <a:ext cx="6713552" cy="457574"/>
      </dsp:txXfrm>
    </dsp:sp>
    <dsp:sp modelId="{6A7C5945-CF99-2E4E-A209-8A7AD4221600}">
      <dsp:nvSpPr>
        <dsp:cNvPr id="0" name=""/>
        <dsp:cNvSpPr/>
      </dsp:nvSpPr>
      <dsp:spPr>
        <a:xfrm>
          <a:off x="0" y="2745947"/>
          <a:ext cx="6713552" cy="0"/>
        </a:xfrm>
        <a:prstGeom prst="lin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9900C26-E9FF-5C4F-B34C-5015D7BF70E1}">
      <dsp:nvSpPr>
        <dsp:cNvPr id="0" name=""/>
        <dsp:cNvSpPr/>
      </dsp:nvSpPr>
      <dsp:spPr>
        <a:xfrm>
          <a:off x="0" y="2745947"/>
          <a:ext cx="6713552" cy="4575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Domestic Abuse </a:t>
          </a:r>
        </a:p>
      </dsp:txBody>
      <dsp:txXfrm>
        <a:off x="0" y="2745947"/>
        <a:ext cx="6713552" cy="457574"/>
      </dsp:txXfrm>
    </dsp:sp>
    <dsp:sp modelId="{579E545A-FFB4-8C46-84D0-3DED2A65FFBE}">
      <dsp:nvSpPr>
        <dsp:cNvPr id="0" name=""/>
        <dsp:cNvSpPr/>
      </dsp:nvSpPr>
      <dsp:spPr>
        <a:xfrm>
          <a:off x="0" y="3203521"/>
          <a:ext cx="6713552" cy="0"/>
        </a:xfrm>
        <a:prstGeom prst="lin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98C8E4F-BB0E-8242-9A11-65B3120FB9E3}">
      <dsp:nvSpPr>
        <dsp:cNvPr id="0" name=""/>
        <dsp:cNvSpPr/>
      </dsp:nvSpPr>
      <dsp:spPr>
        <a:xfrm>
          <a:off x="0" y="3203521"/>
          <a:ext cx="6713552" cy="4575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First </a:t>
          </a:r>
          <a:r>
            <a:rPr lang="en-US" sz="2100" kern="1200" dirty="0" err="1"/>
            <a:t>Respondsers</a:t>
          </a:r>
          <a:r>
            <a:rPr lang="en-US" sz="2100" kern="1200" dirty="0"/>
            <a:t> to Incidents </a:t>
          </a:r>
        </a:p>
      </dsp:txBody>
      <dsp:txXfrm>
        <a:off x="0" y="3203521"/>
        <a:ext cx="6713552" cy="457574"/>
      </dsp:txXfrm>
    </dsp:sp>
    <dsp:sp modelId="{E24167D9-C1FD-2745-9564-7692D5D8435C}">
      <dsp:nvSpPr>
        <dsp:cNvPr id="0" name=""/>
        <dsp:cNvSpPr/>
      </dsp:nvSpPr>
      <dsp:spPr>
        <a:xfrm>
          <a:off x="0" y="3661095"/>
          <a:ext cx="6713552" cy="0"/>
        </a:xfrm>
        <a:prstGeom prst="lin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D6D83F7-81AD-FC4F-A8C7-509E11D6AFBD}">
      <dsp:nvSpPr>
        <dsp:cNvPr id="0" name=""/>
        <dsp:cNvSpPr/>
      </dsp:nvSpPr>
      <dsp:spPr>
        <a:xfrm>
          <a:off x="0" y="3661095"/>
          <a:ext cx="6713552" cy="4575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Road Traffic Act 1988 </a:t>
          </a:r>
        </a:p>
      </dsp:txBody>
      <dsp:txXfrm>
        <a:off x="0" y="3661095"/>
        <a:ext cx="6713552" cy="45757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79BD3AA-267A-4B4B-959C-9330A8D94A40}">
      <dsp:nvSpPr>
        <dsp:cNvPr id="0" name=""/>
        <dsp:cNvSpPr/>
      </dsp:nvSpPr>
      <dsp:spPr>
        <a:xfrm>
          <a:off x="3080" y="263599"/>
          <a:ext cx="2444055" cy="3421677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48" tIns="330200" rIns="190548" bIns="33020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 dirty="0"/>
            <a:t>List</a:t>
          </a:r>
          <a:r>
            <a:rPr lang="en-GB" sz="1900" kern="1200" dirty="0"/>
            <a:t> factors that can affect decision making  </a:t>
          </a:r>
          <a:endParaRPr lang="en-US" sz="1900" kern="1200" dirty="0"/>
        </a:p>
      </dsp:txBody>
      <dsp:txXfrm>
        <a:off x="3080" y="1563836"/>
        <a:ext cx="2444055" cy="2053006"/>
      </dsp:txXfrm>
    </dsp:sp>
    <dsp:sp modelId="{072C62FF-6A6D-1C4D-A748-BEA8BF519EA1}">
      <dsp:nvSpPr>
        <dsp:cNvPr id="0" name=""/>
        <dsp:cNvSpPr/>
      </dsp:nvSpPr>
      <dsp:spPr>
        <a:xfrm>
          <a:off x="711856" y="605766"/>
          <a:ext cx="1026503" cy="1026503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30" tIns="12700" rIns="80030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1</a:t>
          </a:r>
        </a:p>
      </dsp:txBody>
      <dsp:txXfrm>
        <a:off x="862184" y="756094"/>
        <a:ext cx="725847" cy="725847"/>
      </dsp:txXfrm>
    </dsp:sp>
    <dsp:sp modelId="{28F93174-51AB-DF4C-9F67-AEC16CEAF9A4}">
      <dsp:nvSpPr>
        <dsp:cNvPr id="0" name=""/>
        <dsp:cNvSpPr/>
      </dsp:nvSpPr>
      <dsp:spPr>
        <a:xfrm>
          <a:off x="3080" y="3685204"/>
          <a:ext cx="2444055" cy="72"/>
        </a:xfrm>
        <a:prstGeom prst="rect">
          <a:avLst/>
        </a:prstGeom>
        <a:solidFill>
          <a:schemeClr val="accent2">
            <a:hueOff val="-207909"/>
            <a:satOff val="-11990"/>
            <a:lumOff val="1233"/>
            <a:alphaOff val="0"/>
          </a:schemeClr>
        </a:solidFill>
        <a:ln w="12700" cap="flat" cmpd="sng" algn="ctr">
          <a:solidFill>
            <a:schemeClr val="accent2">
              <a:hueOff val="-207909"/>
              <a:satOff val="-11990"/>
              <a:lumOff val="123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97A1B67-C2B5-534C-AA48-0926A6373EBE}">
      <dsp:nvSpPr>
        <dsp:cNvPr id="0" name=""/>
        <dsp:cNvSpPr/>
      </dsp:nvSpPr>
      <dsp:spPr>
        <a:xfrm>
          <a:off x="2691541" y="263599"/>
          <a:ext cx="2444055" cy="3421677"/>
        </a:xfrm>
        <a:prstGeom prst="rect">
          <a:avLst/>
        </a:prstGeom>
        <a:solidFill>
          <a:schemeClr val="accent2">
            <a:tint val="40000"/>
            <a:alpha val="90000"/>
            <a:hueOff val="-283075"/>
            <a:satOff val="-25115"/>
            <a:lumOff val="-256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283075"/>
              <a:satOff val="-25115"/>
              <a:lumOff val="-25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48" tIns="330200" rIns="190548" bIns="33020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 dirty="0"/>
            <a:t>State</a:t>
          </a:r>
          <a:r>
            <a:rPr lang="en-GB" sz="1900" kern="1200" dirty="0"/>
            <a:t> the six elements of NDM and explain the reasons for its inception.</a:t>
          </a:r>
          <a:endParaRPr lang="en-US" sz="1900" kern="1200" dirty="0"/>
        </a:p>
      </dsp:txBody>
      <dsp:txXfrm>
        <a:off x="2691541" y="1563836"/>
        <a:ext cx="2444055" cy="2053006"/>
      </dsp:txXfrm>
    </dsp:sp>
    <dsp:sp modelId="{0A583A4D-0034-424C-84E2-749DA8F94B7F}">
      <dsp:nvSpPr>
        <dsp:cNvPr id="0" name=""/>
        <dsp:cNvSpPr/>
      </dsp:nvSpPr>
      <dsp:spPr>
        <a:xfrm>
          <a:off x="3400317" y="605766"/>
          <a:ext cx="1026503" cy="1026503"/>
        </a:xfrm>
        <a:prstGeom prst="ellipse">
          <a:avLst/>
        </a:prstGeom>
        <a:solidFill>
          <a:schemeClr val="accent2">
            <a:hueOff val="-415818"/>
            <a:satOff val="-23979"/>
            <a:lumOff val="2465"/>
            <a:alphaOff val="0"/>
          </a:schemeClr>
        </a:solidFill>
        <a:ln w="12700" cap="flat" cmpd="sng" algn="ctr">
          <a:solidFill>
            <a:schemeClr val="accent2">
              <a:hueOff val="-415818"/>
              <a:satOff val="-23979"/>
              <a:lumOff val="246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30" tIns="12700" rIns="80030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2</a:t>
          </a:r>
        </a:p>
      </dsp:txBody>
      <dsp:txXfrm>
        <a:off x="3550645" y="756094"/>
        <a:ext cx="725847" cy="725847"/>
      </dsp:txXfrm>
    </dsp:sp>
    <dsp:sp modelId="{3DD58FD8-2A69-7844-BEB9-5687650BCB39}">
      <dsp:nvSpPr>
        <dsp:cNvPr id="0" name=""/>
        <dsp:cNvSpPr/>
      </dsp:nvSpPr>
      <dsp:spPr>
        <a:xfrm>
          <a:off x="2691541" y="3685204"/>
          <a:ext cx="2444055" cy="72"/>
        </a:xfrm>
        <a:prstGeom prst="rect">
          <a:avLst/>
        </a:prstGeom>
        <a:solidFill>
          <a:schemeClr val="accent2">
            <a:hueOff val="-623727"/>
            <a:satOff val="-35969"/>
            <a:lumOff val="3698"/>
            <a:alphaOff val="0"/>
          </a:schemeClr>
        </a:solidFill>
        <a:ln w="12700" cap="flat" cmpd="sng" algn="ctr">
          <a:solidFill>
            <a:schemeClr val="accent2">
              <a:hueOff val="-623727"/>
              <a:satOff val="-35969"/>
              <a:lumOff val="369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F691417-3FFB-0245-A7D4-7922C1094CF2}">
      <dsp:nvSpPr>
        <dsp:cNvPr id="0" name=""/>
        <dsp:cNvSpPr/>
      </dsp:nvSpPr>
      <dsp:spPr>
        <a:xfrm>
          <a:off x="5380002" y="263599"/>
          <a:ext cx="2444055" cy="3421677"/>
        </a:xfrm>
        <a:prstGeom prst="rect">
          <a:avLst/>
        </a:prstGeom>
        <a:solidFill>
          <a:schemeClr val="accent2">
            <a:tint val="40000"/>
            <a:alpha val="90000"/>
            <a:hueOff val="-566151"/>
            <a:satOff val="-50231"/>
            <a:lumOff val="-513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566151"/>
              <a:satOff val="-50231"/>
              <a:lumOff val="-51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48" tIns="330200" rIns="190548" bIns="33020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Explain</a:t>
          </a:r>
          <a:r>
            <a:rPr lang="en-GB" sz="1900" kern="1200"/>
            <a:t> the mnemonic JPLANE and its place in policing.</a:t>
          </a:r>
          <a:endParaRPr lang="en-US" sz="1900" kern="1200"/>
        </a:p>
      </dsp:txBody>
      <dsp:txXfrm>
        <a:off x="5380002" y="1563836"/>
        <a:ext cx="2444055" cy="2053006"/>
      </dsp:txXfrm>
    </dsp:sp>
    <dsp:sp modelId="{410FA9F3-3BB3-4445-B134-7365B1CE7EA6}">
      <dsp:nvSpPr>
        <dsp:cNvPr id="0" name=""/>
        <dsp:cNvSpPr/>
      </dsp:nvSpPr>
      <dsp:spPr>
        <a:xfrm>
          <a:off x="6088778" y="605766"/>
          <a:ext cx="1026503" cy="1026503"/>
        </a:xfrm>
        <a:prstGeom prst="ellipse">
          <a:avLst/>
        </a:prstGeom>
        <a:solidFill>
          <a:schemeClr val="accent2">
            <a:hueOff val="-831636"/>
            <a:satOff val="-47959"/>
            <a:lumOff val="4930"/>
            <a:alphaOff val="0"/>
          </a:schemeClr>
        </a:solidFill>
        <a:ln w="12700" cap="flat" cmpd="sng" algn="ctr">
          <a:solidFill>
            <a:schemeClr val="accent2">
              <a:hueOff val="-831636"/>
              <a:satOff val="-47959"/>
              <a:lumOff val="493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30" tIns="12700" rIns="80030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3</a:t>
          </a:r>
        </a:p>
      </dsp:txBody>
      <dsp:txXfrm>
        <a:off x="6239106" y="756094"/>
        <a:ext cx="725847" cy="725847"/>
      </dsp:txXfrm>
    </dsp:sp>
    <dsp:sp modelId="{4201EF9A-8ECF-DF40-9C5A-2C299E484EB0}">
      <dsp:nvSpPr>
        <dsp:cNvPr id="0" name=""/>
        <dsp:cNvSpPr/>
      </dsp:nvSpPr>
      <dsp:spPr>
        <a:xfrm>
          <a:off x="5380002" y="3685204"/>
          <a:ext cx="2444055" cy="72"/>
        </a:xfrm>
        <a:prstGeom prst="rect">
          <a:avLst/>
        </a:prstGeom>
        <a:solidFill>
          <a:schemeClr val="accent2">
            <a:hueOff val="-1039545"/>
            <a:satOff val="-59949"/>
            <a:lumOff val="6163"/>
            <a:alphaOff val="0"/>
          </a:schemeClr>
        </a:solidFill>
        <a:ln w="12700" cap="flat" cmpd="sng" algn="ctr">
          <a:solidFill>
            <a:schemeClr val="accent2">
              <a:hueOff val="-1039545"/>
              <a:satOff val="-59949"/>
              <a:lumOff val="616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643A218-6EC8-6D4E-8B18-45DB7F22449C}">
      <dsp:nvSpPr>
        <dsp:cNvPr id="0" name=""/>
        <dsp:cNvSpPr/>
      </dsp:nvSpPr>
      <dsp:spPr>
        <a:xfrm>
          <a:off x="8068463" y="263599"/>
          <a:ext cx="2444055" cy="3421677"/>
        </a:xfrm>
        <a:prstGeom prst="rect">
          <a:avLst/>
        </a:prstGeom>
        <a:solidFill>
          <a:schemeClr val="accent2">
            <a:tint val="40000"/>
            <a:alpha val="90000"/>
            <a:hueOff val="-849226"/>
            <a:satOff val="-75346"/>
            <a:lumOff val="-769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849226"/>
              <a:satOff val="-75346"/>
              <a:lumOff val="-76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48" tIns="330200" rIns="190548" bIns="33020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Understand the meaning of ‘discretion’ </a:t>
          </a:r>
        </a:p>
      </dsp:txBody>
      <dsp:txXfrm>
        <a:off x="8068463" y="1563836"/>
        <a:ext cx="2444055" cy="2053006"/>
      </dsp:txXfrm>
    </dsp:sp>
    <dsp:sp modelId="{D4E1B501-BCDA-804C-A9CF-5C5984C4DD01}">
      <dsp:nvSpPr>
        <dsp:cNvPr id="0" name=""/>
        <dsp:cNvSpPr/>
      </dsp:nvSpPr>
      <dsp:spPr>
        <a:xfrm>
          <a:off x="8777239" y="605766"/>
          <a:ext cx="1026503" cy="1026503"/>
        </a:xfrm>
        <a:prstGeom prst="ellipse">
          <a:avLst/>
        </a:prstGeom>
        <a:solidFill>
          <a:schemeClr val="accent2">
            <a:hueOff val="-1247454"/>
            <a:satOff val="-71938"/>
            <a:lumOff val="7395"/>
            <a:alphaOff val="0"/>
          </a:schemeClr>
        </a:solidFill>
        <a:ln w="12700" cap="flat" cmpd="sng" algn="ctr">
          <a:solidFill>
            <a:schemeClr val="accent2">
              <a:hueOff val="-1247454"/>
              <a:satOff val="-71938"/>
              <a:lumOff val="739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30" tIns="12700" rIns="80030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800" kern="1200"/>
            <a:t>4</a:t>
          </a:r>
        </a:p>
      </dsp:txBody>
      <dsp:txXfrm>
        <a:off x="8927567" y="756094"/>
        <a:ext cx="725847" cy="725847"/>
      </dsp:txXfrm>
    </dsp:sp>
    <dsp:sp modelId="{E7400880-F1B8-0E49-A9DB-DD4652C34DE1}">
      <dsp:nvSpPr>
        <dsp:cNvPr id="0" name=""/>
        <dsp:cNvSpPr/>
      </dsp:nvSpPr>
      <dsp:spPr>
        <a:xfrm>
          <a:off x="8068463" y="3685204"/>
          <a:ext cx="2444055" cy="72"/>
        </a:xfrm>
        <a:prstGeom prst="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6/7/layout/BasicLinearProcessNumbered">
  <dgm:title val="Basic Linear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1"/>
      <dgm:constr type="primFontSz" for="des" forName="sibTransNodeCircle" op="equ"/>
      <dgm:constr type="primFontSz" for="des" forName="nodeText" op="equ"/>
      <dgm:constr type="h" for="des" forName="sibTransNodeCircle" op="equ"/>
      <dgm:constr type="w" for="des" forName="sibTransNodeCircle" op="equ"/>
    </dgm:constrLst>
    <dgm:ruleLst>
      <dgm:rule type="h" val="NaN" fact="1.2" max="NaN"/>
    </dgm:ruleLst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4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h" for="ch" forName="sibTransNodeCircle" refType="h" refFor="ch" refForName="bgRect" fact="0.3"/>
          <dgm:constr type="w" for="ch" forName="sibTransNodeCircle" refType="h" refFor="ch" refForName="sibTransNodeCircle"/>
          <dgm:constr type="ctrX" for="ch" forName="sibTransNodeCircle" refType="w" fact="0.5"/>
          <dgm:constr type="ctrY" for="ch" forName="sibTransNodeCircle" refType="h" fact="0.25"/>
          <dgm:constr type="r" for="ch" forName="nodeText" refType="r" refFor="ch" refForName="bgRect"/>
          <dgm:constr type="h" for="ch" forName="nodeText" refType="h" refFor="ch" refForName="bgRect" fact="0.6"/>
          <dgm:constr type="t" for="ch" forName="nodeText" refType="h" refFor="ch" refForName="bgRect" fact="0.38"/>
          <dgm:constr type="b" for="ch" forName="bottomLine" refType="b" refFor="ch" refForName="bgRect"/>
          <dgm:constr type="w" for="ch" forName="bottomLine" refType="w" refFor="ch" refForName="bgRect"/>
          <dgm:constr type="h" for="ch" forName="bottomLine" val="0.002"/>
        </dgm:constrLst>
        <dgm:ruleLst/>
        <dgm:layoutNode name="bgRect" styleLbl="bgAccFollowNode1">
          <dgm:alg type="sp"/>
          <dgm:shape xmlns:r="http://schemas.openxmlformats.org/officeDocument/2006/relationships" type="rect" r:blip="">
            <dgm:adjLst/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Circle" styleLbl="alignNode1">
            <dgm:varLst>
              <dgm:chMax val="0"/>
              <dgm:bulletEnabled/>
            </dgm:varLst>
            <dgm:presOf axis="self" ptType="sibTrans"/>
            <dgm:alg type="tx">
              <dgm:param type="txAnchorVert" val="mid"/>
              <dgm:param type="txAnchorHorzCh" val="ctr"/>
            </dgm:alg>
            <dgm:shape xmlns:r="http://schemas.openxmlformats.org/officeDocument/2006/relationships" type="ellipse" r:blip="">
              <dgm:adjLst/>
            </dgm:shape>
            <dgm:constrLst>
              <dgm:constr type="w" refType="h" op="lte"/>
              <dgm:constr type="primFontSz" val="48"/>
              <dgm:constr type="tMarg" val="1"/>
              <dgm:constr type="lMarg" refType="w" fact="0.221"/>
              <dgm:constr type="rMarg" refType="w" fact="0.221"/>
              <dgm:constr type="bMarg" val="1"/>
            </dgm:constrLst>
            <dgm:ruleLst>
              <dgm:rule type="primFontSz" val="14" fact="NaN" max="NaN"/>
            </dgm:ruleLst>
          </dgm:layoutNode>
        </dgm:forEach>
        <dgm:layoutNode name="bottomLine" styleLbl="alignNode1">
          <dgm:varLst/>
          <dgm:presOf/>
          <dgm:alg type="sp"/>
          <dgm:shape xmlns:r="http://schemas.openxmlformats.org/officeDocument/2006/relationships" type="rect" r:blip="">
            <dgm:adjLst/>
          </dgm:shape>
          <dgm:constrLst/>
          <dgm:ruleLst/>
        </dgm:layoutNode>
        <dgm:layoutNode name="nodeText" styleLbl="bgAccFollow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-1" hideGeom="1">
            <dgm:adjLst/>
          </dgm:shape>
          <dgm:presOf axis="desOrSelf" ptType="node"/>
          <dgm:constrLst>
            <dgm:constr type="primFontSz" val="26"/>
            <dgm:constr type="tMarg" val="26"/>
            <dgm:constr type="lMarg" refType="w" fact="0.221"/>
            <dgm:constr type="rMarg" refType="w" fact="0.221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346B69A-5A39-0D46-B238-7532C6BC8F2C}" type="datetimeFigureOut">
              <a:rPr lang="en-US" smtClean="0"/>
              <a:t>11/6/22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8F4330B-7458-5943-B00D-60A0183F488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97212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F7FD6DAB-FBBF-4719-9487-86F692B25BAE}" type="slidenum">
              <a:rPr lang="en-GB" altLang="en-US" smtClean="0"/>
              <a:pPr>
                <a:defRPr/>
              </a:pPr>
              <a:t>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2095504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8F4330B-7458-5943-B00D-60A0183F488D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93472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F3EC92-96C9-4E7E-A0F5-9B1CA54D168A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889744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F3EC92-96C9-4E7E-A0F5-9B1CA54D168A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414422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F3EC92-96C9-4E7E-A0F5-9B1CA54D168A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194981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8F4330B-7458-5943-B00D-60A0183F488D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382627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F7FD6DAB-FBBF-4719-9487-86F692B25BAE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2576278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8F4330B-7458-5943-B00D-60A0183F488D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275118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xfrm>
            <a:off x="381000" y="685800"/>
            <a:ext cx="6096000" cy="3429000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eaLnBrk="1" hangingPunct="1">
              <a:defRPr/>
            </a:pPr>
            <a:endParaRPr lang="en-GB" altLang="en-US" sz="1100" dirty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</p:txBody>
      </p:sp>
      <p:sp>
        <p:nvSpPr>
          <p:cNvPr id="717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9pPr>
          </a:lstStyle>
          <a:p>
            <a:fld id="{AFAC82F0-F6B8-41C9-BD7E-25D348391529}" type="slidenum">
              <a:rPr lang="en-GB" altLang="en-US" sz="1200" smtClean="0"/>
              <a:pPr/>
              <a:t>11</a:t>
            </a:fld>
            <a:endParaRPr lang="en-GB" altLang="en-US" sz="120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8F4330B-7458-5943-B00D-60A0183F488D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153396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8F4330B-7458-5943-B00D-60A0183F488D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017016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Link to research reading: https://</a:t>
            </a:r>
            <a:r>
              <a:rPr lang="en-GB" dirty="0" err="1"/>
              <a:t>www.app.college.police.uk</a:t>
            </a:r>
            <a:r>
              <a:rPr lang="en-GB" dirty="0"/>
              <a:t>/app-content/national-decision-model/the-national-decision-model/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6707D5-1E4F-1D4E-9495-59EA85188B08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974463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8F4330B-7458-5943-B00D-60A0183F488D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43402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40B3DE-4894-0DA7-2EBF-ED7A4BD290D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748F078-AEF3-A893-3DC0-3BFDF349878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F09697-4176-8453-8DB2-7B9E80E952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F05301-6407-544C-8E4A-C082AF3FA9C7}" type="datetimeFigureOut">
              <a:rPr lang="en-US" smtClean="0"/>
              <a:t>11/6/22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9B70E4-6013-06D5-088B-8D68DA1DC9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684C6A8-D6B6-5F75-D4EB-7AD0D00155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7CFD48-FA88-1542-AAF6-EE627CB50F6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02034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8E583C-A5A9-CFF4-8F0F-3C0D13991B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18418F-EFED-C0B0-5CB2-A8955120784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C65E38-5B2A-6277-F9BE-FCDE9639D7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F05301-6407-544C-8E4A-C082AF3FA9C7}" type="datetimeFigureOut">
              <a:rPr lang="en-US" smtClean="0"/>
              <a:t>11/6/22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A309F6-B6A9-4621-B869-F01C02670F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976AD8-A188-496D-8EA1-E17C1ED886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7CFD48-FA88-1542-AAF6-EE627CB50F6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89919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49050D-A7A5-38EF-C1BC-336D46BCD5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B992B54-FCE7-F3A1-25DD-1DAF44D3509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0DCD805-7A57-2412-6140-E23C2DFB59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F05301-6407-544C-8E4A-C082AF3FA9C7}" type="datetimeFigureOut">
              <a:rPr lang="en-US" smtClean="0"/>
              <a:t>11/6/22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0AEDFDE-62EA-E1AD-E12E-358FC6FF0F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375E21-5629-E276-DCBC-2E8A7742FD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7CFD48-FA88-1542-AAF6-EE627CB50F6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89172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B369EA-D5C2-E33F-7D03-2680C225B7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B46B9F-6000-46DC-80C2-AE791766502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044F64F-7F9A-7FA7-F698-767458A34F0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8E9F228-41A6-B78B-070D-3F5ED0BB1D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F05301-6407-544C-8E4A-C082AF3FA9C7}" type="datetimeFigureOut">
              <a:rPr lang="en-US" smtClean="0"/>
              <a:t>11/6/22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B42E25-3E9E-054C-6F90-5AB640B70D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684069F-3B57-54D8-DE6F-0DE34F0A35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7CFD48-FA88-1542-AAF6-EE627CB50F6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02068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B2BC98-521F-FE02-C6BB-77BDA4DB19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5D06455-0053-D992-BD15-9AD2AF23ECE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5F6F051-C287-E4A6-4ADA-8C0BAA95F83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6D2AB53-A113-828A-907F-5B5305C2B30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6EB41BD-34F6-95A1-8FB3-E562E3C1D19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8A58BE7-F097-1537-ED68-D4333CA7BF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F05301-6407-544C-8E4A-C082AF3FA9C7}" type="datetimeFigureOut">
              <a:rPr lang="en-US" smtClean="0"/>
              <a:t>11/6/22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AF03287-A594-B2E7-68DB-5B70AD959F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D28B326-487B-B304-925C-B054AE32A0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7CFD48-FA88-1542-AAF6-EE627CB50F6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91685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B57904-C138-3997-1B00-B8DDD956DC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8A51B2A-E6BF-B793-F566-731BCE8322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F05301-6407-544C-8E4A-C082AF3FA9C7}" type="datetimeFigureOut">
              <a:rPr lang="en-US" smtClean="0"/>
              <a:t>11/6/22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7889498-2D47-473C-F9CE-E267167EAC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07D6838-81EC-F1B7-9635-0B20707375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7CFD48-FA88-1542-AAF6-EE627CB50F6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77089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FAD16C6-9006-96A8-BB9E-685ECF941B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F05301-6407-544C-8E4A-C082AF3FA9C7}" type="datetimeFigureOut">
              <a:rPr lang="en-US" smtClean="0"/>
              <a:t>11/6/22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CBABEE7-F1CA-E4BE-DF78-1257308C86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10CE940-F29F-9834-3D8C-2B6AE86879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7CFD48-FA88-1542-AAF6-EE627CB50F6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60076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774677-45D7-93A4-215A-439D13D0D7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900CD5-FC10-4F73-EEE3-069E1D288F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3552FEB-D3A7-3DFD-868E-3411FF1CE89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9A79671-94CC-37A2-9C33-A3DBDB5B86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F05301-6407-544C-8E4A-C082AF3FA9C7}" type="datetimeFigureOut">
              <a:rPr lang="en-US" smtClean="0"/>
              <a:t>11/6/22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33BAC50-3BB2-F782-7292-DA1550BFB6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7E7149A-4E83-A019-8BED-6CB01A34B2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7CFD48-FA88-1542-AAF6-EE627CB50F6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5535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425FAC-F4EB-D089-EE79-6C7657B407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F22CC45-9CBA-7B84-7019-2155942B8EF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B1A972F-170D-AE29-A911-A879247542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1CE599F-D49E-E86A-8F53-ABD02647E6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F05301-6407-544C-8E4A-C082AF3FA9C7}" type="datetimeFigureOut">
              <a:rPr lang="en-US" smtClean="0"/>
              <a:t>11/6/22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66CA9CA-5592-7561-E29A-D72BDF5667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83BBC7-FFA5-54CF-96CB-4C0AC78410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7CFD48-FA88-1542-AAF6-EE627CB50F6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83719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ED1679-6FE0-A20B-0E70-A3E3BBB608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7DB1C67-4D63-E982-96D8-B4B4E109C83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6ABCC21-BA1B-F783-55BF-1B82483094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F05301-6407-544C-8E4A-C082AF3FA9C7}" type="datetimeFigureOut">
              <a:rPr lang="en-US" smtClean="0"/>
              <a:t>11/6/22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0A253A7-2567-3BBB-908C-406EF07163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6BAA78-19E3-69CC-E281-D4EF5E67B3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7CFD48-FA88-1542-AAF6-EE627CB50F6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09141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735C29B-E258-DD26-1ADB-2726CF077F6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EF2F04A-B2FF-9788-A585-4034BA1819D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B34446F-617F-9092-729F-ECFF99D9DE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F05301-6407-544C-8E4A-C082AF3FA9C7}" type="datetimeFigureOut">
              <a:rPr lang="en-US" smtClean="0"/>
              <a:t>11/6/22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389F90-CC63-361C-1EE6-6966A71C27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43B78F-72DE-A2C2-1E5C-F00BF91554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7CFD48-FA88-1542-AAF6-EE627CB50F6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56541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B972206-2271-2224-1345-14E1817D64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2B8DC21-E7AD-8B47-7D25-530C0DCE13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49C43B-9A82-AA52-3862-07812DBAB7E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4F05301-6407-544C-8E4A-C082AF3FA9C7}" type="datetimeFigureOut">
              <a:rPr lang="en-US" smtClean="0"/>
              <a:t>11/6/22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6C3A3FB-4DCD-9989-688F-499AFC34B61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2BBEC7-8FF6-7F6D-48B6-6F3D3D0ECCF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97CFD48-FA88-1542-AAF6-EE627CB50F6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9759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2.png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2.png"/><Relationship Id="rId5" Type="http://schemas.openxmlformats.org/officeDocument/2006/relationships/image" Target="../media/image4.jpe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1.xml"/><Relationship Id="rId3" Type="http://schemas.openxmlformats.org/officeDocument/2006/relationships/slideLayout" Target="../slideLayouts/slideLayout7.xml"/><Relationship Id="rId7" Type="http://schemas.openxmlformats.org/officeDocument/2006/relationships/diagramLayout" Target="../diagrams/layout1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diagramData" Target="../diagrams/data1.xml"/><Relationship Id="rId11" Type="http://schemas.openxmlformats.org/officeDocument/2006/relationships/image" Target="../media/image2.png"/><Relationship Id="rId5" Type="http://schemas.openxmlformats.org/officeDocument/2006/relationships/image" Target="../media/image5.jpeg"/><Relationship Id="rId10" Type="http://schemas.microsoft.com/office/2007/relationships/diagramDrawing" Target="../diagrams/drawing1.xml"/><Relationship Id="rId4" Type="http://schemas.openxmlformats.org/officeDocument/2006/relationships/notesSlide" Target="../notesSlides/notesSlide2.xml"/><Relationship Id="rId9" Type="http://schemas.openxmlformats.org/officeDocument/2006/relationships/diagramColors" Target="../diagrams/colors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2.png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.png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8.jpeg"/><Relationship Id="rId5" Type="http://schemas.openxmlformats.org/officeDocument/2006/relationships/image" Target="../media/image7.png"/><Relationship Id="rId4" Type="http://schemas.openxmlformats.org/officeDocument/2006/relationships/notesSlide" Target="../notesSlides/notesSlide3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microsoft.com/office/2007/relationships/media" Target="../media/media7.m4a"/><Relationship Id="rId7" Type="http://schemas.openxmlformats.org/officeDocument/2006/relationships/image" Target="../media/image9.png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notesSlide" Target="../notesSlides/notesSlide4.xml"/><Relationship Id="rId5" Type="http://schemas.openxmlformats.org/officeDocument/2006/relationships/slideLayout" Target="../slideLayouts/slideLayout4.xml"/><Relationship Id="rId4" Type="http://schemas.openxmlformats.org/officeDocument/2006/relationships/audio" Target="../media/media7.m4a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eg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12.jpeg"/><Relationship Id="rId12" Type="http://schemas.openxmlformats.org/officeDocument/2006/relationships/image" Target="../media/image14.jpeg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11.jpeg"/><Relationship Id="rId11" Type="http://schemas.openxmlformats.org/officeDocument/2006/relationships/hyperlink" Target="https://www.uwtsd.ac.uk/library/" TargetMode="External"/><Relationship Id="rId5" Type="http://schemas.openxmlformats.org/officeDocument/2006/relationships/image" Target="../media/image10.jpeg"/><Relationship Id="rId10" Type="http://schemas.openxmlformats.org/officeDocument/2006/relationships/hyperlink" Target="https://www.uwtsd.ac.uk/study-skills/" TargetMode="External"/><Relationship Id="rId4" Type="http://schemas.openxmlformats.org/officeDocument/2006/relationships/notesSlide" Target="../notesSlides/notesSlide5.xml"/><Relationship Id="rId9" Type="http://schemas.openxmlformats.org/officeDocument/2006/relationships/hyperlink" Target="mailto:l.ellis@uwtsd.ac.uk" TargetMode="Externa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16.png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hyperlink" Target="https://www.uwtsd.ac.uk/library/" TargetMode="External"/><Relationship Id="rId5" Type="http://schemas.openxmlformats.org/officeDocument/2006/relationships/image" Target="../media/image15.jpeg"/><Relationship Id="rId4" Type="http://schemas.openxmlformats.org/officeDocument/2006/relationships/notesSlide" Target="../notesSlides/notesSlide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image" Target="../media/image2.png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7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2.xml"/><Relationship Id="rId3" Type="http://schemas.openxmlformats.org/officeDocument/2006/relationships/slideLayout" Target="../slideLayouts/slideLayout7.xml"/><Relationship Id="rId7" Type="http://schemas.openxmlformats.org/officeDocument/2006/relationships/diagramQuickStyle" Target="../diagrams/quickStyle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diagramLayout" Target="../diagrams/layout2.xml"/><Relationship Id="rId5" Type="http://schemas.openxmlformats.org/officeDocument/2006/relationships/diagramData" Target="../diagrams/data2.xml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8.xml"/><Relationship Id="rId9" Type="http://schemas.microsoft.com/office/2007/relationships/diagramDrawing" Target="../diagrams/drawing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2.png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4" Type="http://schemas.openxmlformats.org/officeDocument/2006/relationships/notesSlide" Target="../notesSlides/notesSlide9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6" Type="http://schemas.openxmlformats.org/officeDocument/2006/relationships/image" Target="../media/image2.png"/><Relationship Id="rId5" Type="http://schemas.openxmlformats.org/officeDocument/2006/relationships/image" Target="../media/image19.png"/><Relationship Id="rId4" Type="http://schemas.openxmlformats.org/officeDocument/2006/relationships/notesSlide" Target="../notesSlides/notesSlide10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6" Type="http://schemas.openxmlformats.org/officeDocument/2006/relationships/image" Target="../media/image2.png"/><Relationship Id="rId5" Type="http://schemas.openxmlformats.org/officeDocument/2006/relationships/image" Target="../media/image20.png"/><Relationship Id="rId4" Type="http://schemas.openxmlformats.org/officeDocument/2006/relationships/notesSlide" Target="../notesSlides/notesSlide1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5" Type="http://schemas.openxmlformats.org/officeDocument/2006/relationships/image" Target="../media/image2.png"/><Relationship Id="rId4" Type="http://schemas.openxmlformats.org/officeDocument/2006/relationships/image" Target="../media/image20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png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3.png"/><Relationship Id="rId12" Type="http://schemas.openxmlformats.org/officeDocument/2006/relationships/hyperlink" Target="https://www.app.college.police.uk/app-content/national-decision-model/the-national-decision-model/" TargetMode="External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6" Type="http://schemas.openxmlformats.org/officeDocument/2006/relationships/image" Target="../media/image22.png"/><Relationship Id="rId11" Type="http://schemas.openxmlformats.org/officeDocument/2006/relationships/image" Target="../media/image27.png"/><Relationship Id="rId5" Type="http://schemas.openxmlformats.org/officeDocument/2006/relationships/image" Target="../media/image21.png"/><Relationship Id="rId10" Type="http://schemas.openxmlformats.org/officeDocument/2006/relationships/image" Target="../media/image26.png"/><Relationship Id="rId4" Type="http://schemas.openxmlformats.org/officeDocument/2006/relationships/notesSlide" Target="../notesSlides/notesSlide12.xml"/><Relationship Id="rId9" Type="http://schemas.openxmlformats.org/officeDocument/2006/relationships/image" Target="../media/image25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.png"/><Relationship Id="rId2" Type="http://schemas.openxmlformats.org/officeDocument/2006/relationships/audio" Target="../media/media17.m4a"/><Relationship Id="rId1" Type="http://schemas.microsoft.com/office/2007/relationships/media" Target="../media/media17.m4a"/><Relationship Id="rId6" Type="http://schemas.openxmlformats.org/officeDocument/2006/relationships/image" Target="../media/image30.jpeg"/><Relationship Id="rId5" Type="http://schemas.openxmlformats.org/officeDocument/2006/relationships/image" Target="../media/image29.png"/><Relationship Id="rId4" Type="http://schemas.openxmlformats.org/officeDocument/2006/relationships/image" Target="../media/image28.pn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text, sky, outdoor, silhouette&#10;&#10;Description automatically generated">
            <a:extLst>
              <a:ext uri="{FF2B5EF4-FFF2-40B4-BE49-F238E27FC236}">
                <a16:creationId xmlns:a16="http://schemas.microsoft.com/office/drawing/2014/main" id="{27C766DE-5A6F-47BB-A75B-0A869F5FF5B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26207"/>
            <a:ext cx="12192000" cy="5949279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D11BBBE3-89BD-4392-B5CB-F459ACD19BC8}"/>
              </a:ext>
            </a:extLst>
          </p:cNvPr>
          <p:cNvSpPr txBox="1"/>
          <p:nvPr/>
        </p:nvSpPr>
        <p:spPr>
          <a:xfrm>
            <a:off x="5164209" y="410248"/>
            <a:ext cx="6686531" cy="274690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 defTabSz="685800"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en-GB" sz="2625" b="1" u="sng" dirty="0">
                <a:solidFill>
                  <a:srgbClr val="002A68"/>
                </a:solidFill>
                <a:latin typeface="Arial Nova Cond" panose="020B0604020202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Lecture 1:</a:t>
            </a:r>
            <a:r>
              <a:rPr lang="en-GB" sz="2625" b="1" dirty="0">
                <a:solidFill>
                  <a:srgbClr val="002A68"/>
                </a:solidFill>
                <a:latin typeface="Arial Nova Cond" panose="020B0604020202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br>
              <a:rPr lang="en-GB" sz="2625" b="1" dirty="0">
                <a:solidFill>
                  <a:srgbClr val="002A68"/>
                </a:solidFill>
                <a:latin typeface="Arial Nova Cond" panose="020B0604020202020204" pitchFamily="34" charset="0"/>
                <a:ea typeface="Tahoma" panose="020B0604030504040204" pitchFamily="34" charset="0"/>
                <a:cs typeface="Tahoma" panose="020B0604030504040204" pitchFamily="34" charset="0"/>
              </a:rPr>
            </a:br>
            <a:r>
              <a:rPr lang="en-GB" sz="2625" b="1" dirty="0">
                <a:solidFill>
                  <a:srgbClr val="002A68"/>
                </a:solidFill>
                <a:latin typeface="Arial Nova Cond" panose="020B0604020202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Introduction to BMPL4010 Response Policing </a:t>
            </a:r>
          </a:p>
          <a:p>
            <a:pPr algn="ctr" defTabSz="685800" eaLnBrk="1" fontAlgn="auto" hangingPunct="1">
              <a:spcBef>
                <a:spcPts val="0"/>
              </a:spcBef>
              <a:spcAft>
                <a:spcPts val="0"/>
              </a:spcAft>
            </a:pPr>
            <a:endParaRPr lang="en-GB" sz="2625" b="1" dirty="0">
              <a:solidFill>
                <a:srgbClr val="002A68"/>
              </a:solidFill>
              <a:latin typeface="Arial Nova Cond" panose="020B060402020202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algn="ctr" defTabSz="685800"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en-GB" sz="2625" b="1" u="sng" dirty="0">
                <a:solidFill>
                  <a:srgbClr val="002A68"/>
                </a:solidFill>
                <a:latin typeface="Arial Nova Cond" panose="020B0604020202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Topic: </a:t>
            </a:r>
            <a:br>
              <a:rPr lang="en-GB" sz="2625" b="1" dirty="0">
                <a:solidFill>
                  <a:srgbClr val="002A68"/>
                </a:solidFill>
                <a:latin typeface="Arial Nova Cond" panose="020B0604020202020204" pitchFamily="34" charset="0"/>
                <a:ea typeface="Tahoma" panose="020B0604030504040204" pitchFamily="34" charset="0"/>
                <a:cs typeface="Tahoma" panose="020B0604030504040204" pitchFamily="34" charset="0"/>
              </a:rPr>
            </a:br>
            <a:r>
              <a:rPr lang="en-GB" sz="2625" b="1" dirty="0">
                <a:solidFill>
                  <a:srgbClr val="002A68"/>
                </a:solidFill>
                <a:latin typeface="Arial Nova Cond" panose="020B0604020202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The National Decision Making Model </a:t>
            </a:r>
            <a:br>
              <a:rPr lang="en-GB" sz="2625" b="1" dirty="0">
                <a:solidFill>
                  <a:srgbClr val="002A68"/>
                </a:solidFill>
                <a:latin typeface="Arial Nova Cond" panose="020B0604020202020204" pitchFamily="34" charset="0"/>
                <a:ea typeface="Tahoma" panose="020B0604030504040204" pitchFamily="34" charset="0"/>
                <a:cs typeface="Tahoma" panose="020B0604030504040204" pitchFamily="34" charset="0"/>
              </a:rPr>
            </a:br>
            <a:r>
              <a:rPr lang="en-GB" sz="2625" b="1" dirty="0">
                <a:solidFill>
                  <a:srgbClr val="002A68"/>
                </a:solidFill>
                <a:latin typeface="Arial Nova Cond" panose="020B0604020202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and Discretion</a:t>
            </a:r>
            <a:endParaRPr lang="en-GB" sz="1200" dirty="0">
              <a:solidFill>
                <a:prstClr val="black"/>
              </a:solidFill>
              <a:latin typeface="Arial Nova" panose="020B050402020202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defTabSz="685800" eaLnBrk="1" fontAlgn="auto" hangingPunct="1">
              <a:spcBef>
                <a:spcPts val="0"/>
              </a:spcBef>
              <a:spcAft>
                <a:spcPts val="0"/>
              </a:spcAft>
            </a:pPr>
            <a:endParaRPr lang="en-GB" sz="1500" dirty="0">
              <a:solidFill>
                <a:srgbClr val="42516F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6FDD85F-9D4D-1496-E0FA-E98F251D02E0}"/>
              </a:ext>
            </a:extLst>
          </p:cNvPr>
          <p:cNvSpPr txBox="1"/>
          <p:nvPr/>
        </p:nvSpPr>
        <p:spPr>
          <a:xfrm>
            <a:off x="8013258" y="3244334"/>
            <a:ext cx="3837482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dirty="0"/>
              <a:t>Email: </a:t>
            </a:r>
            <a:r>
              <a:rPr lang="en-US" dirty="0" err="1"/>
              <a:t>r.lloyd@uwtsd.ac.uk</a:t>
            </a: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41F1F41-3631-D4E8-2E45-CF411CC4EB7A}"/>
              </a:ext>
            </a:extLst>
          </p:cNvPr>
          <p:cNvSpPr txBox="1"/>
          <p:nvPr/>
        </p:nvSpPr>
        <p:spPr>
          <a:xfrm>
            <a:off x="1330036" y="1056055"/>
            <a:ext cx="3241963" cy="369332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en-US" dirty="0"/>
              <a:t>Click on the speaker to start! </a:t>
            </a:r>
          </a:p>
        </p:txBody>
      </p:sp>
      <p:pic>
        <p:nvPicPr>
          <p:cNvPr id="6" name="Audio Recording 19 Sep 2022 at 21:39:37" descr="Audio Recording 19 Sep 2022 at 21:39:37">
            <a:hlinkClick r:id="" action="ppaction://media"/>
            <a:extLst>
              <a:ext uri="{FF2B5EF4-FFF2-40B4-BE49-F238E27FC236}">
                <a16:creationId xmlns:a16="http://schemas.microsoft.com/office/drawing/2014/main" id="{AFD47A8E-6434-E979-D90A-FB1ED9BB3B2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331426" y="834321"/>
            <a:ext cx="812800" cy="812800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</p:pic>
    </p:spTree>
    <p:extLst>
      <p:ext uri="{BB962C8B-B14F-4D97-AF65-F5344CB8AC3E}">
        <p14:creationId xmlns:p14="http://schemas.microsoft.com/office/powerpoint/2010/main" val="30142164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4528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Graphical user interface&#10;&#10;Description automatically generated">
            <a:extLst>
              <a:ext uri="{FF2B5EF4-FFF2-40B4-BE49-F238E27FC236}">
                <a16:creationId xmlns:a16="http://schemas.microsoft.com/office/drawing/2014/main" id="{6B5DC965-D05A-1A52-37F4-9E1B49AD528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8139" y="145425"/>
            <a:ext cx="9904021" cy="6567149"/>
          </a:xfrm>
          <a:prstGeom prst="rect">
            <a:avLst/>
          </a:prstGeom>
        </p:spPr>
      </p:pic>
      <p:pic>
        <p:nvPicPr>
          <p:cNvPr id="2050" name="Picture 2" descr="Free Remember Cliparts, Download Free Remember Cliparts png images, Free  ClipArts on Clipart Library">
            <a:extLst>
              <a:ext uri="{FF2B5EF4-FFF2-40B4-BE49-F238E27FC236}">
                <a16:creationId xmlns:a16="http://schemas.microsoft.com/office/drawing/2014/main" id="{A9AF740F-B49F-FAC6-1D55-AB1A2A940CF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64087" y="145425"/>
            <a:ext cx="4331030" cy="29835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Doughnut 3">
            <a:extLst>
              <a:ext uri="{FF2B5EF4-FFF2-40B4-BE49-F238E27FC236}">
                <a16:creationId xmlns:a16="http://schemas.microsoft.com/office/drawing/2014/main" id="{5B3E8BC3-8034-5D53-63D8-0E39F2A4F3FA}"/>
              </a:ext>
            </a:extLst>
          </p:cNvPr>
          <p:cNvSpPr/>
          <p:nvPr/>
        </p:nvSpPr>
        <p:spPr>
          <a:xfrm>
            <a:off x="296883" y="1781299"/>
            <a:ext cx="2992582" cy="2458192"/>
          </a:xfrm>
          <a:prstGeom prst="donut">
            <a:avLst>
              <a:gd name="adj" fmla="val 3228"/>
            </a:avLst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5" name="Left Arrow 4">
            <a:extLst>
              <a:ext uri="{FF2B5EF4-FFF2-40B4-BE49-F238E27FC236}">
                <a16:creationId xmlns:a16="http://schemas.microsoft.com/office/drawing/2014/main" id="{BC6B7C93-5C20-BA10-4E8F-C8FCBC8D112C}"/>
              </a:ext>
            </a:extLst>
          </p:cNvPr>
          <p:cNvSpPr/>
          <p:nvPr/>
        </p:nvSpPr>
        <p:spPr>
          <a:xfrm rot="20336480">
            <a:off x="3254686" y="1645104"/>
            <a:ext cx="5354485" cy="1264334"/>
          </a:xfrm>
          <a:prstGeom prst="leftArrow">
            <a:avLst>
              <a:gd name="adj1" fmla="val 17237"/>
              <a:gd name="adj2" fmla="val 50000"/>
            </a:avLst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Audio Recording 19 Sep 2022 at 21:42:05" descr="Audio Recording 19 Sep 2022 at 21:42:05">
            <a:hlinkClick r:id="" action="ppaction://media"/>
            <a:extLst>
              <a:ext uri="{FF2B5EF4-FFF2-40B4-BE49-F238E27FC236}">
                <a16:creationId xmlns:a16="http://schemas.microsoft.com/office/drawing/2014/main" id="{CFCB75AF-2602-8030-8208-82E5E62EABD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0958080" y="3322578"/>
            <a:ext cx="812800" cy="812800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</p:pic>
    </p:spTree>
    <p:extLst>
      <p:ext uri="{BB962C8B-B14F-4D97-AF65-F5344CB8AC3E}">
        <p14:creationId xmlns:p14="http://schemas.microsoft.com/office/powerpoint/2010/main" val="2615170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9424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9E9AB5A-426D-EBE7-40FC-8C052C59DF65}"/>
              </a:ext>
            </a:extLst>
          </p:cNvPr>
          <p:cNvSpPr txBox="1"/>
          <p:nvPr/>
        </p:nvSpPr>
        <p:spPr>
          <a:xfrm>
            <a:off x="572493" y="238539"/>
            <a:ext cx="11018520" cy="143441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>
                <a:latin typeface="+mj-lt"/>
                <a:ea typeface="+mj-ea"/>
                <a:cs typeface="+mj-cs"/>
              </a:rPr>
              <a:t>Areas of Study </a:t>
            </a:r>
          </a:p>
        </p:txBody>
      </p:sp>
      <p:sp>
        <p:nvSpPr>
          <p:cNvPr id="1033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BBC Radio 5 Live - 5 Live Investigates, Police Response Times">
            <a:extLst>
              <a:ext uri="{FF2B5EF4-FFF2-40B4-BE49-F238E27FC236}">
                <a16:creationId xmlns:a16="http://schemas.microsoft.com/office/drawing/2014/main" id="{C42892B6-6379-78A0-38EC-73CCC93849B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290" r="22835"/>
          <a:stretch/>
        </p:blipFill>
        <p:spPr bwMode="auto">
          <a:xfrm>
            <a:off x="7675658" y="2093976"/>
            <a:ext cx="3941064" cy="4096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4" name="TextBox 1">
            <a:extLst>
              <a:ext uri="{FF2B5EF4-FFF2-40B4-BE49-F238E27FC236}">
                <a16:creationId xmlns:a16="http://schemas.microsoft.com/office/drawing/2014/main" id="{E5CC7EB6-ACFD-92D2-E5F3-2B1BDE7DC81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935034724"/>
              </p:ext>
            </p:extLst>
          </p:nvPr>
        </p:nvGraphicFramePr>
        <p:xfrm>
          <a:off x="572493" y="2071316"/>
          <a:ext cx="6713552" cy="41191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pic>
        <p:nvPicPr>
          <p:cNvPr id="5" name="Audio Recording 19 Sep 2022 at 21:53:27" descr="Audio Recording 19 Sep 2022 at 21:53:27">
            <a:hlinkClick r:id="" action="ppaction://media"/>
            <a:extLst>
              <a:ext uri="{FF2B5EF4-FFF2-40B4-BE49-F238E27FC236}">
                <a16:creationId xmlns:a16="http://schemas.microsoft.com/office/drawing/2014/main" id="{050B5414-24BE-E2C9-7D00-C035183F97C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6058893" y="443205"/>
            <a:ext cx="812800" cy="812800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</p:pic>
    </p:spTree>
    <p:extLst>
      <p:ext uri="{BB962C8B-B14F-4D97-AF65-F5344CB8AC3E}">
        <p14:creationId xmlns:p14="http://schemas.microsoft.com/office/powerpoint/2010/main" val="16682515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0656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B31E7B1-C7FA-829A-59D8-19BF118AC3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u="sng" dirty="0">
                <a:latin typeface="Arial" panose="020B0604020202020204" pitchFamily="34" charset="0"/>
                <a:cs typeface="Arial" panose="020B0604020202020204" pitchFamily="34" charset="0"/>
              </a:rPr>
              <a:t>IMPORTANT</a:t>
            </a: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A09717-CD8F-5E27-8FAC-AD72152A00A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2585" y="3071307"/>
            <a:ext cx="4243589" cy="3320668"/>
          </a:xfrm>
        </p:spPr>
        <p:txBody>
          <a:bodyPr vert="horz" lIns="91440" tIns="45720" rIns="91440" bIns="45720" rtlCol="0">
            <a:normAutofit lnSpcReduction="10000"/>
          </a:bodyPr>
          <a:lstStyle/>
          <a:p>
            <a:pPr marL="0" indent="0" algn="ctr">
              <a:buNone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Some topics covered within the course may be emotive. </a:t>
            </a:r>
          </a:p>
          <a:p>
            <a:pPr marL="0" indent="0" algn="ctr">
              <a:buNone/>
            </a:pPr>
            <a:endParaRPr 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Please be mindful of your mental wellbeing and seek support if necessary. </a:t>
            </a:r>
          </a:p>
          <a:p>
            <a:pPr marL="0" indent="0" algn="ctr">
              <a:buNone/>
            </a:pPr>
            <a:endParaRPr 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US" sz="2200" dirty="0" err="1">
                <a:latin typeface="Arial" panose="020B0604020202020204" pitchFamily="34" charset="0"/>
                <a:cs typeface="Arial" panose="020B0604020202020204" pitchFamily="34" charset="0"/>
              </a:rPr>
              <a:t>r.lloyd@uwtsd.ac.uk</a:t>
            </a:r>
            <a:endParaRPr 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US" sz="2200" dirty="0" err="1">
                <a:latin typeface="Arial" panose="020B0604020202020204" pitchFamily="34" charset="0"/>
                <a:cs typeface="Arial" panose="020B0604020202020204" pitchFamily="34" charset="0"/>
              </a:rPr>
              <a:t>hwb@uwtsd.ac.uk</a:t>
            </a:r>
            <a:endParaRPr 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/>
            <a:endParaRPr lang="en-US" sz="2200" dirty="0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B1F76861-8688-4E4A-E8ED-25CEFF9381A2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285" r="30762" b="-1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  <a:noFill/>
        </p:spPr>
      </p:pic>
      <p:pic>
        <p:nvPicPr>
          <p:cNvPr id="5" name="Audio Recording 19 Sep 2022 at 21:57:38" descr="Audio Recording 19 Sep 2022 at 21:57:38">
            <a:hlinkClick r:id="" action="ppaction://media"/>
            <a:extLst>
              <a:ext uri="{FF2B5EF4-FFF2-40B4-BE49-F238E27FC236}">
                <a16:creationId xmlns:a16="http://schemas.microsoft.com/office/drawing/2014/main" id="{AF53AB0C-83FC-1AE3-6757-74544828302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322022" y="325369"/>
            <a:ext cx="812800" cy="812800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</p:pic>
    </p:spTree>
    <p:extLst>
      <p:ext uri="{BB962C8B-B14F-4D97-AF65-F5344CB8AC3E}">
        <p14:creationId xmlns:p14="http://schemas.microsoft.com/office/powerpoint/2010/main" val="25699567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0704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D2B783EE-0239-4717-BBEA-8C9EAC61C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A68B33FB-3B92-437B-B2C6-261AC4931B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324" y="178392"/>
            <a:ext cx="5808133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b="1" u="sng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Assessment 1: Exam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A8B88CD-93ED-B289-5743-953DF61B8AFB}"/>
              </a:ext>
            </a:extLst>
          </p:cNvPr>
          <p:cNvSpPr txBox="1"/>
          <p:nvPr/>
        </p:nvSpPr>
        <p:spPr>
          <a:xfrm>
            <a:off x="293903" y="1171235"/>
            <a:ext cx="6995100" cy="435133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50% contribution to overall module.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>
                <a:latin typeface="Arial" panose="020B0604020202020204" pitchFamily="34" charset="0"/>
                <a:cs typeface="Arial" panose="020B0604020202020204" pitchFamily="34" charset="0"/>
              </a:rPr>
              <a:t>Exam 2 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hours: Short answer questions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Date: During the on-campus events in Jan 2023</a:t>
            </a:r>
            <a:endParaRPr lang="en-US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b="1" dirty="0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20569" y="1364732"/>
            <a:ext cx="947488" cy="921785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4" descr="A picture containing icon&#10;&#10;Description automatically generated">
            <a:extLst>
              <a:ext uri="{FF2B5EF4-FFF2-40B4-BE49-F238E27FC236}">
                <a16:creationId xmlns:a16="http://schemas.microsoft.com/office/drawing/2014/main" id="{D1FAE3F1-4A2E-9978-CEEC-EA4D58F1B577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9379" r="9591"/>
          <a:stretch/>
        </p:blipFill>
        <p:spPr>
          <a:xfrm>
            <a:off x="7901259" y="2727729"/>
            <a:ext cx="4290741" cy="4130271"/>
          </a:xfrm>
          <a:custGeom>
            <a:avLst/>
            <a:gdLst/>
            <a:ahLst/>
            <a:cxnLst/>
            <a:rect l="l" t="t" r="r" b="b"/>
            <a:pathLst>
              <a:path w="4290741" h="4130271">
                <a:moveTo>
                  <a:pt x="2503809" y="0"/>
                </a:moveTo>
                <a:cubicBezTo>
                  <a:pt x="3157405" y="0"/>
                  <a:pt x="3752509" y="250434"/>
                  <a:pt x="4198398" y="660580"/>
                </a:cubicBezTo>
                <a:lnTo>
                  <a:pt x="4290741" y="751286"/>
                </a:lnTo>
                <a:lnTo>
                  <a:pt x="4290741" y="4130271"/>
                </a:lnTo>
                <a:lnTo>
                  <a:pt x="604508" y="4130271"/>
                </a:lnTo>
                <a:lnTo>
                  <a:pt x="461940" y="3953232"/>
                </a:lnTo>
                <a:cubicBezTo>
                  <a:pt x="171051" y="3544183"/>
                  <a:pt x="0" y="3043971"/>
                  <a:pt x="0" y="2503809"/>
                </a:cubicBezTo>
                <a:cubicBezTo>
                  <a:pt x="0" y="1120992"/>
                  <a:pt x="1120992" y="0"/>
                  <a:pt x="2503809" y="0"/>
                </a:cubicBezTo>
                <a:close/>
              </a:path>
            </a:pathLst>
          </a:custGeom>
        </p:spPr>
      </p:pic>
      <p:sp>
        <p:nvSpPr>
          <p:cNvPr id="16" name="Arc 15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4759070" flipV="1">
            <a:off x="6034138" y="-673140"/>
            <a:ext cx="4021193" cy="4021193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3" name="Picture 3" descr="A picture containing text, floor, wooden&#10;&#10;Description automatically generated">
            <a:extLst>
              <a:ext uri="{FF2B5EF4-FFF2-40B4-BE49-F238E27FC236}">
                <a16:creationId xmlns:a16="http://schemas.microsoft.com/office/drawing/2014/main" id="{F534F1D5-B220-9F07-F61A-C880DC5ABD12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180" r="21822" b="3"/>
          <a:stretch/>
        </p:blipFill>
        <p:spPr>
          <a:xfrm>
            <a:off x="6261607" y="1"/>
            <a:ext cx="3519312" cy="3007909"/>
          </a:xfrm>
          <a:custGeom>
            <a:avLst/>
            <a:gdLst/>
            <a:ahLst/>
            <a:cxnLst/>
            <a:rect l="l" t="t" r="r" b="b"/>
            <a:pathLst>
              <a:path w="3519312" h="3007909">
                <a:moveTo>
                  <a:pt x="519780" y="0"/>
                </a:moveTo>
                <a:lnTo>
                  <a:pt x="2999532" y="0"/>
                </a:lnTo>
                <a:lnTo>
                  <a:pt x="3003921" y="3989"/>
                </a:lnTo>
                <a:cubicBezTo>
                  <a:pt x="3322356" y="322424"/>
                  <a:pt x="3519312" y="762338"/>
                  <a:pt x="3519312" y="1248253"/>
                </a:cubicBezTo>
                <a:cubicBezTo>
                  <a:pt x="3519312" y="2220084"/>
                  <a:pt x="2731487" y="3007909"/>
                  <a:pt x="1759656" y="3007909"/>
                </a:cubicBezTo>
                <a:cubicBezTo>
                  <a:pt x="787826" y="3007909"/>
                  <a:pt x="0" y="2220084"/>
                  <a:pt x="0" y="1248253"/>
                </a:cubicBezTo>
                <a:cubicBezTo>
                  <a:pt x="0" y="762338"/>
                  <a:pt x="196957" y="322424"/>
                  <a:pt x="515392" y="3989"/>
                </a:cubicBezTo>
                <a:close/>
              </a:path>
            </a:pathLst>
          </a:custGeom>
        </p:spPr>
      </p:pic>
      <p:pic>
        <p:nvPicPr>
          <p:cNvPr id="5" name="Audio Recording 19 Sep 2022 at 22:04:34" descr="Audio Recording 19 Sep 2022 at 22:04:34">
            <a:hlinkClick r:id="" action="ppaction://media"/>
            <a:extLst>
              <a:ext uri="{FF2B5EF4-FFF2-40B4-BE49-F238E27FC236}">
                <a16:creationId xmlns:a16="http://schemas.microsoft.com/office/drawing/2014/main" id="{084A3464-3558-D338-CF48-A459DAA3F26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2797978" y="1667503"/>
            <a:ext cx="812800" cy="812800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</p:pic>
    </p:spTree>
    <p:extLst>
      <p:ext uri="{BB962C8B-B14F-4D97-AF65-F5344CB8AC3E}">
        <p14:creationId xmlns:p14="http://schemas.microsoft.com/office/powerpoint/2010/main" val="17520892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5552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A68B33FB-3B92-437B-B2C6-261AC4931B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7350" y="297849"/>
            <a:ext cx="8229600" cy="11430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>Assessment 2: Role Play </a:t>
            </a:r>
          </a:p>
        </p:txBody>
      </p:sp>
      <p:pic>
        <p:nvPicPr>
          <p:cNvPr id="3" name="Picture 3">
            <a:extLst>
              <a:ext uri="{FF2B5EF4-FFF2-40B4-BE49-F238E27FC236}">
                <a16:creationId xmlns:a16="http://schemas.microsoft.com/office/drawing/2014/main" id="{A94FB9A4-EE4F-1820-DA75-55853C30B6D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999647" y="3805548"/>
            <a:ext cx="5087422" cy="3052452"/>
          </a:xfrm>
          <a:prstGeom prst="rect">
            <a:avLst/>
          </a:prstGeom>
          <a:noFill/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6D2E304A-6511-75B4-F0DD-1414F73B1B6D}"/>
              </a:ext>
            </a:extLst>
          </p:cNvPr>
          <p:cNvSpPr txBox="1"/>
          <p:nvPr/>
        </p:nvSpPr>
        <p:spPr>
          <a:xfrm>
            <a:off x="227349" y="1440849"/>
            <a:ext cx="10115863" cy="5055432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>
              <a:spcBef>
                <a:spcPct val="20000"/>
              </a:spcBef>
              <a:buFont typeface="Arial" pitchFamily="34" charset="0"/>
            </a:pPr>
            <a:endParaRPr lang="en-GB" sz="2800" dirty="0"/>
          </a:p>
          <a:p>
            <a:pPr marL="457200" indent="-457200"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GB" sz="2800" dirty="0"/>
              <a:t>Contribution to module : 50%</a:t>
            </a:r>
            <a:br>
              <a:rPr lang="en-GB" sz="2800" dirty="0"/>
            </a:br>
            <a:endParaRPr lang="en-GB" sz="2800" dirty="0"/>
          </a:p>
          <a:p>
            <a:pPr marL="457200" indent="-457200"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GB" sz="2800" dirty="0"/>
              <a:t>Role Play: Stop &amp; Search procedure practical assessment</a:t>
            </a:r>
          </a:p>
          <a:p>
            <a:pPr>
              <a:spcBef>
                <a:spcPct val="20000"/>
              </a:spcBef>
              <a:buFont typeface="Arial" pitchFamily="34" charset="0"/>
            </a:pPr>
            <a:endParaRPr lang="en-GB" sz="2800" dirty="0"/>
          </a:p>
          <a:p>
            <a:pPr marL="457200" indent="-457200"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2800" dirty="0"/>
              <a:t>Date: During the on-campus events in Jan 2023</a:t>
            </a:r>
            <a:endParaRPr lang="en-US" sz="2800" b="1" dirty="0"/>
          </a:p>
          <a:p>
            <a:pPr>
              <a:spcBef>
                <a:spcPct val="20000"/>
              </a:spcBef>
              <a:buFont typeface="Arial" pitchFamily="34" charset="0"/>
            </a:pPr>
            <a:endParaRPr lang="en-GB" sz="2800" dirty="0"/>
          </a:p>
          <a:p>
            <a:pPr>
              <a:spcBef>
                <a:spcPct val="20000"/>
              </a:spcBef>
              <a:buFont typeface="Arial" pitchFamily="34" charset="0"/>
            </a:pPr>
            <a:endParaRPr lang="en-GB" sz="2800" dirty="0"/>
          </a:p>
          <a:p>
            <a:pPr>
              <a:spcBef>
                <a:spcPct val="20000"/>
              </a:spcBef>
              <a:buFont typeface="Arial" pitchFamily="34" charset="0"/>
            </a:pPr>
            <a:endParaRPr lang="en-GB" sz="2800" dirty="0"/>
          </a:p>
        </p:txBody>
      </p:sp>
      <p:pic>
        <p:nvPicPr>
          <p:cNvPr id="4" name="Audio Recording 19 Sep 2022 at 22:08:34" descr="Audio Recording 19 Sep 2022 at 22:08:34">
            <a:hlinkClick r:id="" action="ppaction://media"/>
            <a:extLst>
              <a:ext uri="{FF2B5EF4-FFF2-40B4-BE49-F238E27FC236}">
                <a16:creationId xmlns:a16="http://schemas.microsoft.com/office/drawing/2014/main" id="{D47B26F6-4F76-2852-B9CB-9575F0C5DAB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9124013" y="869349"/>
            <a:ext cx="812800" cy="812800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</p:pic>
      <p:pic>
        <p:nvPicPr>
          <p:cNvPr id="5" name="Audio Recording 19 Sep 2022 at 22:23:29" descr="Audio Recording 19 Sep 2022 at 22:23:29">
            <a:hlinkClick r:id="" action="ppaction://media"/>
            <a:extLst>
              <a:ext uri="{FF2B5EF4-FFF2-40B4-BE49-F238E27FC236}">
                <a16:creationId xmlns:a16="http://schemas.microsoft.com/office/drawing/2014/main" id="{5DF1BDEA-0943-5F4B-A06F-600C6151CE74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0323420" y="869349"/>
            <a:ext cx="812800" cy="812800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942D4D7-B1D2-F245-C2DD-BA2413C1346E}"/>
              </a:ext>
            </a:extLst>
          </p:cNvPr>
          <p:cNvSpPr txBox="1"/>
          <p:nvPr/>
        </p:nvSpPr>
        <p:spPr>
          <a:xfrm>
            <a:off x="8775864" y="1884317"/>
            <a:ext cx="36813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Please listen to both speakers</a:t>
            </a:r>
          </a:p>
        </p:txBody>
      </p:sp>
    </p:spTree>
    <p:extLst>
      <p:ext uri="{BB962C8B-B14F-4D97-AF65-F5344CB8AC3E}">
        <p14:creationId xmlns:p14="http://schemas.microsoft.com/office/powerpoint/2010/main" val="14306308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120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7936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96C296-AB28-7FDB-327D-B599353D34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0248" y="398394"/>
            <a:ext cx="10515600" cy="1325563"/>
          </a:xfrm>
        </p:spPr>
        <p:txBody>
          <a:bodyPr/>
          <a:lstStyle/>
          <a:p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>Help and Support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4351ED-2FA7-C3F3-7B33-9EFEC6FE6E2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56448" y="1678603"/>
            <a:ext cx="5181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/>
          </a:p>
          <a:p>
            <a:endParaRPr lang="en-GB"/>
          </a:p>
          <a:p>
            <a:endParaRPr lang="en-GB"/>
          </a:p>
        </p:txBody>
      </p:sp>
      <p:pic>
        <p:nvPicPr>
          <p:cNvPr id="5" name="Picture 5" descr="Text&#10;&#10;Description automatically generated">
            <a:extLst>
              <a:ext uri="{FF2B5EF4-FFF2-40B4-BE49-F238E27FC236}">
                <a16:creationId xmlns:a16="http://schemas.microsoft.com/office/drawing/2014/main" id="{029BD47B-257D-88B4-823A-5D5886AE9D4B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5"/>
          <a:stretch>
            <a:fillRect/>
          </a:stretch>
        </p:blipFill>
        <p:spPr>
          <a:xfrm>
            <a:off x="9208308" y="3011309"/>
            <a:ext cx="1685925" cy="1685925"/>
          </a:xfrm>
        </p:spPr>
      </p:pic>
      <p:pic>
        <p:nvPicPr>
          <p:cNvPr id="6" name="Picture 6">
            <a:extLst>
              <a:ext uri="{FF2B5EF4-FFF2-40B4-BE49-F238E27FC236}">
                <a16:creationId xmlns:a16="http://schemas.microsoft.com/office/drawing/2014/main" id="{3FFB013C-D245-FEB6-57E4-D1AA9F19033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500057" y="4768031"/>
            <a:ext cx="2280189" cy="1691575"/>
          </a:xfrm>
          <a:prstGeom prst="rect">
            <a:avLst/>
          </a:prstGeom>
        </p:spPr>
      </p:pic>
      <p:pic>
        <p:nvPicPr>
          <p:cNvPr id="9" name="Picture 9" descr="Text&#10;&#10;Description automatically generated">
            <a:extLst>
              <a:ext uri="{FF2B5EF4-FFF2-40B4-BE49-F238E27FC236}">
                <a16:creationId xmlns:a16="http://schemas.microsoft.com/office/drawing/2014/main" id="{221DC831-6CDE-EB74-F4A4-E71821E23F73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57444" y="2580322"/>
            <a:ext cx="1628775" cy="1899834"/>
          </a:xfrm>
          <a:prstGeom prst="rect">
            <a:avLst/>
          </a:prstGeom>
        </p:spPr>
      </p:pic>
      <p:pic>
        <p:nvPicPr>
          <p:cNvPr id="10" name="Picture 10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CA0CC894-CDCF-9962-5CD6-4BFE86D26603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464355" y="4915657"/>
            <a:ext cx="1295400" cy="1457325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B413133-C390-EC76-1F76-95FB818E8E7E}"/>
              </a:ext>
            </a:extLst>
          </p:cNvPr>
          <p:cNvSpPr txBox="1"/>
          <p:nvPr/>
        </p:nvSpPr>
        <p:spPr>
          <a:xfrm>
            <a:off x="182522" y="2587330"/>
            <a:ext cx="6100996" cy="37856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Lisa Ellis for Referencing Support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l.ellis@uwtsd.ac.uk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Study Skills: </a:t>
            </a:r>
          </a:p>
          <a:p>
            <a:pPr marL="0" indent="0">
              <a:buNone/>
            </a:pPr>
            <a:endParaRPr lang="en-GB" sz="2000" dirty="0">
              <a:latin typeface="Arial" panose="020B0604020202020204" pitchFamily="34" charset="0"/>
              <a:ea typeface="+mn-lt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ea typeface="+mn-lt"/>
                <a:cs typeface="Arial" panose="020B0604020202020204" pitchFamily="34" charset="0"/>
                <a:hlinkClick r:id="rId10"/>
              </a:rPr>
              <a:t>Study Skills Support | UWTSD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Reading List: </a:t>
            </a: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ea typeface="+mn-lt"/>
                <a:cs typeface="Arial" panose="020B0604020202020204" pitchFamily="34" charset="0"/>
                <a:hlinkClick r:id="rId11"/>
              </a:rPr>
              <a:t>Library and Learning Resources | University of Wales Trinity Saint David (uwtsd.ac.uk)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1" name="Picture 5" descr="A picture containing text, sign, sky, outdoor&#10;&#10;Description automatically generated">
            <a:extLst>
              <a:ext uri="{FF2B5EF4-FFF2-40B4-BE49-F238E27FC236}">
                <a16:creationId xmlns:a16="http://schemas.microsoft.com/office/drawing/2014/main" id="{70C11B54-DFD3-BE4B-11EB-171450B39E2A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8375383" y="369551"/>
            <a:ext cx="2743200" cy="2170545"/>
          </a:xfrm>
          <a:prstGeom prst="rect">
            <a:avLst/>
          </a:prstGeom>
        </p:spPr>
      </p:pic>
      <p:pic>
        <p:nvPicPr>
          <p:cNvPr id="4" name="Audio Recording 19 Sep 2022 at 22:16:59" descr="Audio Recording 19 Sep 2022 at 22:16:59">
            <a:hlinkClick r:id="" action="ppaction://media"/>
            <a:extLst>
              <a:ext uri="{FF2B5EF4-FFF2-40B4-BE49-F238E27FC236}">
                <a16:creationId xmlns:a16="http://schemas.microsoft.com/office/drawing/2014/main" id="{C783E317-9600-2391-1F3A-B6C29B8C5B9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3"/>
          <a:stretch>
            <a:fillRect/>
          </a:stretch>
        </p:blipFill>
        <p:spPr>
          <a:xfrm>
            <a:off x="5951044" y="654775"/>
            <a:ext cx="812800" cy="812800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</p:pic>
    </p:spTree>
    <p:extLst>
      <p:ext uri="{BB962C8B-B14F-4D97-AF65-F5344CB8AC3E}">
        <p14:creationId xmlns:p14="http://schemas.microsoft.com/office/powerpoint/2010/main" val="42066651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614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4FD80978-832F-51F5-4030-A14F08F46D1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88795" y="749815"/>
            <a:ext cx="9403205" cy="5313556"/>
          </a:xfrm>
          <a:prstGeom prst="rect">
            <a:avLst/>
          </a:prstGeom>
        </p:spPr>
      </p:pic>
      <p:pic>
        <p:nvPicPr>
          <p:cNvPr id="4" name="Picture 2" descr="Click Here Large Arrow transparent PNG - StickPNG">
            <a:hlinkClick r:id="rId6"/>
            <a:extLst>
              <a:ext uri="{FF2B5EF4-FFF2-40B4-BE49-F238E27FC236}">
                <a16:creationId xmlns:a16="http://schemas.microsoft.com/office/drawing/2014/main" id="{1F5638A9-4B3B-E39E-D9C8-24461DE1DE6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53247" y="3703456"/>
            <a:ext cx="3225800" cy="2514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F58D9DC2-B7F8-26CE-39EF-EB5AB97825CE}"/>
              </a:ext>
            </a:extLst>
          </p:cNvPr>
          <p:cNvSpPr txBox="1"/>
          <p:nvPr/>
        </p:nvSpPr>
        <p:spPr>
          <a:xfrm>
            <a:off x="257330" y="843425"/>
            <a:ext cx="5274040" cy="35702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u="sng" dirty="0">
                <a:latin typeface="Arial" panose="020B0604020202020204" pitchFamily="34" charset="0"/>
                <a:cs typeface="Arial" panose="020B0604020202020204" pitchFamily="34" charset="0"/>
              </a:rPr>
              <a:t>Resource</a:t>
            </a:r>
            <a:br>
              <a:rPr lang="en-US" sz="2800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You will use this book often. </a:t>
            </a:r>
          </a:p>
          <a:p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You have full access online via our library. </a:t>
            </a:r>
            <a:b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Click on the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BibliU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link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FBD2F8B-8480-AA46-7925-16E9FF46D135}"/>
              </a:ext>
            </a:extLst>
          </p:cNvPr>
          <p:cNvSpPr txBox="1"/>
          <p:nvPr/>
        </p:nvSpPr>
        <p:spPr>
          <a:xfrm>
            <a:off x="2387183" y="6334242"/>
            <a:ext cx="74176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Please contact the library if you need support in accessing this book for free. </a:t>
            </a:r>
          </a:p>
        </p:txBody>
      </p:sp>
      <p:pic>
        <p:nvPicPr>
          <p:cNvPr id="6" name="Audio Recording 19 Sep 2022 at 22:19:07" descr="Audio Recording 19 Sep 2022 at 22:19:07">
            <a:hlinkClick r:id="" action="ppaction://media"/>
            <a:extLst>
              <a:ext uri="{FF2B5EF4-FFF2-40B4-BE49-F238E27FC236}">
                <a16:creationId xmlns:a16="http://schemas.microsoft.com/office/drawing/2014/main" id="{796A66D2-FC86-37DF-B938-A08A8269F48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0653486" y="1181924"/>
            <a:ext cx="812800" cy="812800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</p:pic>
    </p:spTree>
    <p:extLst>
      <p:ext uri="{BB962C8B-B14F-4D97-AF65-F5344CB8AC3E}">
        <p14:creationId xmlns:p14="http://schemas.microsoft.com/office/powerpoint/2010/main" val="8927532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8912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text, sky, outdoor, silhouette&#10;&#10;Description automatically generated">
            <a:extLst>
              <a:ext uri="{FF2B5EF4-FFF2-40B4-BE49-F238E27FC236}">
                <a16:creationId xmlns:a16="http://schemas.microsoft.com/office/drawing/2014/main" id="{27C766DE-5A6F-47BB-A75B-0A869F5FF5B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26207"/>
            <a:ext cx="12192000" cy="5949279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D11BBBE3-89BD-4392-B5CB-F459ACD19BC8}"/>
              </a:ext>
            </a:extLst>
          </p:cNvPr>
          <p:cNvSpPr txBox="1"/>
          <p:nvPr/>
        </p:nvSpPr>
        <p:spPr>
          <a:xfrm>
            <a:off x="5164209" y="410248"/>
            <a:ext cx="6686531" cy="153503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 defTabSz="685800" eaLnBrk="1" fontAlgn="auto" hangingPunct="1">
              <a:spcBef>
                <a:spcPts val="0"/>
              </a:spcBef>
              <a:spcAft>
                <a:spcPts val="0"/>
              </a:spcAft>
            </a:pPr>
            <a:br>
              <a:rPr lang="en-GB" sz="2625" b="1" dirty="0">
                <a:solidFill>
                  <a:srgbClr val="002A68"/>
                </a:solidFill>
                <a:latin typeface="Arial Nova Cond" panose="020B0604020202020204" pitchFamily="34" charset="0"/>
                <a:ea typeface="Tahoma" panose="020B0604030504040204" pitchFamily="34" charset="0"/>
                <a:cs typeface="Tahoma" panose="020B0604030504040204" pitchFamily="34" charset="0"/>
              </a:rPr>
            </a:br>
            <a:r>
              <a:rPr lang="en-GB" sz="2625" b="1" dirty="0">
                <a:solidFill>
                  <a:srgbClr val="002A68"/>
                </a:solidFill>
                <a:latin typeface="Arial Nova Cond" panose="020B0604020202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The National Decision Making Model </a:t>
            </a:r>
            <a:br>
              <a:rPr lang="en-GB" sz="2625" b="1" dirty="0">
                <a:solidFill>
                  <a:srgbClr val="002A68"/>
                </a:solidFill>
                <a:latin typeface="Arial Nova Cond" panose="020B0604020202020204" pitchFamily="34" charset="0"/>
                <a:ea typeface="Tahoma" panose="020B0604030504040204" pitchFamily="34" charset="0"/>
                <a:cs typeface="Tahoma" panose="020B0604030504040204" pitchFamily="34" charset="0"/>
              </a:rPr>
            </a:br>
            <a:r>
              <a:rPr lang="en-GB" sz="2625" b="1" dirty="0">
                <a:solidFill>
                  <a:srgbClr val="002A68"/>
                </a:solidFill>
                <a:latin typeface="Arial Nova Cond" panose="020B0604020202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and Discretion</a:t>
            </a:r>
            <a:endParaRPr lang="en-GB" sz="1200" dirty="0">
              <a:solidFill>
                <a:prstClr val="black"/>
              </a:solidFill>
              <a:latin typeface="Arial Nova" panose="020B050402020202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defTabSz="685800" eaLnBrk="1" fontAlgn="auto" hangingPunct="1">
              <a:spcBef>
                <a:spcPts val="0"/>
              </a:spcBef>
              <a:spcAft>
                <a:spcPts val="0"/>
              </a:spcAft>
            </a:pPr>
            <a:endParaRPr lang="en-GB" sz="1500" dirty="0">
              <a:solidFill>
                <a:srgbClr val="42516F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pic>
        <p:nvPicPr>
          <p:cNvPr id="2" name="Audio Recording 19 Sep 2022 at 22:20:42" descr="Audio Recording 19 Sep 2022 at 22:20:42">
            <a:hlinkClick r:id="" action="ppaction://media"/>
            <a:extLst>
              <a:ext uri="{FF2B5EF4-FFF2-40B4-BE49-F238E27FC236}">
                <a16:creationId xmlns:a16="http://schemas.microsoft.com/office/drawing/2014/main" id="{8A69CE5A-8F4E-9D42-0E21-F0651F4733B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2744519" y="1132484"/>
            <a:ext cx="812800" cy="812800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</p:pic>
    </p:spTree>
    <p:extLst>
      <p:ext uri="{BB962C8B-B14F-4D97-AF65-F5344CB8AC3E}">
        <p14:creationId xmlns:p14="http://schemas.microsoft.com/office/powerpoint/2010/main" val="35120108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856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35DB3719-6FDC-4E5D-891D-FF40B7300F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BE4E2BA-0C72-DD39-0E73-FBA228388854}"/>
              </a:ext>
            </a:extLst>
          </p:cNvPr>
          <p:cNvSpPr txBox="1"/>
          <p:nvPr/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Aims and Objectives</a:t>
            </a:r>
          </a:p>
        </p:txBody>
      </p:sp>
      <p:sp>
        <p:nvSpPr>
          <p:cNvPr id="17" name="sketch line">
            <a:extLst>
              <a:ext uri="{FF2B5EF4-FFF2-40B4-BE49-F238E27FC236}">
                <a16:creationId xmlns:a16="http://schemas.microsoft.com/office/drawing/2014/main" id="{E0CBAC23-2E3F-4A90-BA59-F8299F6A54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1865313"/>
            <a:ext cx="10424160" cy="18288"/>
          </a:xfrm>
          <a:custGeom>
            <a:avLst/>
            <a:gdLst>
              <a:gd name="connsiteX0" fmla="*/ 0 w 10424160"/>
              <a:gd name="connsiteY0" fmla="*/ 0 h 18288"/>
              <a:gd name="connsiteX1" fmla="*/ 903427 w 10424160"/>
              <a:gd name="connsiteY1" fmla="*/ 0 h 18288"/>
              <a:gd name="connsiteX2" fmla="*/ 1389888 w 10424160"/>
              <a:gd name="connsiteY2" fmla="*/ 0 h 18288"/>
              <a:gd name="connsiteX3" fmla="*/ 2189074 w 10424160"/>
              <a:gd name="connsiteY3" fmla="*/ 0 h 18288"/>
              <a:gd name="connsiteX4" fmla="*/ 2675534 w 10424160"/>
              <a:gd name="connsiteY4" fmla="*/ 0 h 18288"/>
              <a:gd name="connsiteX5" fmla="*/ 3370478 w 10424160"/>
              <a:gd name="connsiteY5" fmla="*/ 0 h 18288"/>
              <a:gd name="connsiteX6" fmla="*/ 4169664 w 10424160"/>
              <a:gd name="connsiteY6" fmla="*/ 0 h 18288"/>
              <a:gd name="connsiteX7" fmla="*/ 4551883 w 10424160"/>
              <a:gd name="connsiteY7" fmla="*/ 0 h 18288"/>
              <a:gd name="connsiteX8" fmla="*/ 4934102 w 10424160"/>
              <a:gd name="connsiteY8" fmla="*/ 0 h 18288"/>
              <a:gd name="connsiteX9" fmla="*/ 5837530 w 10424160"/>
              <a:gd name="connsiteY9" fmla="*/ 0 h 18288"/>
              <a:gd name="connsiteX10" fmla="*/ 6532474 w 10424160"/>
              <a:gd name="connsiteY10" fmla="*/ 0 h 18288"/>
              <a:gd name="connsiteX11" fmla="*/ 6914693 w 10424160"/>
              <a:gd name="connsiteY11" fmla="*/ 0 h 18288"/>
              <a:gd name="connsiteX12" fmla="*/ 7609637 w 10424160"/>
              <a:gd name="connsiteY12" fmla="*/ 0 h 18288"/>
              <a:gd name="connsiteX13" fmla="*/ 8513064 w 10424160"/>
              <a:gd name="connsiteY13" fmla="*/ 0 h 18288"/>
              <a:gd name="connsiteX14" fmla="*/ 9103766 w 10424160"/>
              <a:gd name="connsiteY14" fmla="*/ 0 h 18288"/>
              <a:gd name="connsiteX15" fmla="*/ 9694469 w 10424160"/>
              <a:gd name="connsiteY15" fmla="*/ 0 h 18288"/>
              <a:gd name="connsiteX16" fmla="*/ 10424160 w 10424160"/>
              <a:gd name="connsiteY16" fmla="*/ 0 h 18288"/>
              <a:gd name="connsiteX17" fmla="*/ 10424160 w 10424160"/>
              <a:gd name="connsiteY17" fmla="*/ 18288 h 18288"/>
              <a:gd name="connsiteX18" fmla="*/ 9729216 w 10424160"/>
              <a:gd name="connsiteY18" fmla="*/ 18288 h 18288"/>
              <a:gd name="connsiteX19" fmla="*/ 8930030 w 10424160"/>
              <a:gd name="connsiteY19" fmla="*/ 18288 h 18288"/>
              <a:gd name="connsiteX20" fmla="*/ 8130845 w 10424160"/>
              <a:gd name="connsiteY20" fmla="*/ 18288 h 18288"/>
              <a:gd name="connsiteX21" fmla="*/ 7644384 w 10424160"/>
              <a:gd name="connsiteY21" fmla="*/ 18288 h 18288"/>
              <a:gd name="connsiteX22" fmla="*/ 6740957 w 10424160"/>
              <a:gd name="connsiteY22" fmla="*/ 18288 h 18288"/>
              <a:gd name="connsiteX23" fmla="*/ 6046013 w 10424160"/>
              <a:gd name="connsiteY23" fmla="*/ 18288 h 18288"/>
              <a:gd name="connsiteX24" fmla="*/ 5663794 w 10424160"/>
              <a:gd name="connsiteY24" fmla="*/ 18288 h 18288"/>
              <a:gd name="connsiteX25" fmla="*/ 4968850 w 10424160"/>
              <a:gd name="connsiteY25" fmla="*/ 18288 h 18288"/>
              <a:gd name="connsiteX26" fmla="*/ 4378147 w 10424160"/>
              <a:gd name="connsiteY26" fmla="*/ 18288 h 18288"/>
              <a:gd name="connsiteX27" fmla="*/ 3787445 w 10424160"/>
              <a:gd name="connsiteY27" fmla="*/ 18288 h 18288"/>
              <a:gd name="connsiteX28" fmla="*/ 3196742 w 10424160"/>
              <a:gd name="connsiteY28" fmla="*/ 18288 h 18288"/>
              <a:gd name="connsiteX29" fmla="*/ 2606040 w 10424160"/>
              <a:gd name="connsiteY29" fmla="*/ 18288 h 18288"/>
              <a:gd name="connsiteX30" fmla="*/ 1806854 w 10424160"/>
              <a:gd name="connsiteY30" fmla="*/ 18288 h 18288"/>
              <a:gd name="connsiteX31" fmla="*/ 1111910 w 10424160"/>
              <a:gd name="connsiteY31" fmla="*/ 18288 h 18288"/>
              <a:gd name="connsiteX32" fmla="*/ 729691 w 10424160"/>
              <a:gd name="connsiteY32" fmla="*/ 18288 h 18288"/>
              <a:gd name="connsiteX33" fmla="*/ 0 w 10424160"/>
              <a:gd name="connsiteY33" fmla="*/ 18288 h 18288"/>
              <a:gd name="connsiteX34" fmla="*/ 0 w 10424160"/>
              <a:gd name="connsiteY34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10424160" h="18288" fill="none" extrusionOk="0">
                <a:moveTo>
                  <a:pt x="0" y="0"/>
                </a:moveTo>
                <a:cubicBezTo>
                  <a:pt x="251416" y="-3874"/>
                  <a:pt x="479411" y="-20508"/>
                  <a:pt x="903427" y="0"/>
                </a:cubicBezTo>
                <a:cubicBezTo>
                  <a:pt x="1327443" y="20508"/>
                  <a:pt x="1177990" y="-7387"/>
                  <a:pt x="1389888" y="0"/>
                </a:cubicBezTo>
                <a:cubicBezTo>
                  <a:pt x="1601786" y="7387"/>
                  <a:pt x="1928602" y="-6697"/>
                  <a:pt x="2189074" y="0"/>
                </a:cubicBezTo>
                <a:cubicBezTo>
                  <a:pt x="2449546" y="6697"/>
                  <a:pt x="2440085" y="-21144"/>
                  <a:pt x="2675534" y="0"/>
                </a:cubicBezTo>
                <a:cubicBezTo>
                  <a:pt x="2910983" y="21144"/>
                  <a:pt x="3026158" y="-11124"/>
                  <a:pt x="3370478" y="0"/>
                </a:cubicBezTo>
                <a:cubicBezTo>
                  <a:pt x="3714798" y="11124"/>
                  <a:pt x="3864539" y="-10660"/>
                  <a:pt x="4169664" y="0"/>
                </a:cubicBezTo>
                <a:cubicBezTo>
                  <a:pt x="4474789" y="10660"/>
                  <a:pt x="4471218" y="16488"/>
                  <a:pt x="4551883" y="0"/>
                </a:cubicBezTo>
                <a:cubicBezTo>
                  <a:pt x="4632548" y="-16488"/>
                  <a:pt x="4786830" y="7986"/>
                  <a:pt x="4934102" y="0"/>
                </a:cubicBezTo>
                <a:cubicBezTo>
                  <a:pt x="5081374" y="-7986"/>
                  <a:pt x="5575881" y="-33003"/>
                  <a:pt x="5837530" y="0"/>
                </a:cubicBezTo>
                <a:cubicBezTo>
                  <a:pt x="6099179" y="33003"/>
                  <a:pt x="6305895" y="14170"/>
                  <a:pt x="6532474" y="0"/>
                </a:cubicBezTo>
                <a:cubicBezTo>
                  <a:pt x="6759053" y="-14170"/>
                  <a:pt x="6726707" y="16121"/>
                  <a:pt x="6914693" y="0"/>
                </a:cubicBezTo>
                <a:cubicBezTo>
                  <a:pt x="7102679" y="-16121"/>
                  <a:pt x="7397857" y="32594"/>
                  <a:pt x="7609637" y="0"/>
                </a:cubicBezTo>
                <a:cubicBezTo>
                  <a:pt x="7821417" y="-32594"/>
                  <a:pt x="8141235" y="-3745"/>
                  <a:pt x="8513064" y="0"/>
                </a:cubicBezTo>
                <a:cubicBezTo>
                  <a:pt x="8884893" y="3745"/>
                  <a:pt x="8877548" y="3359"/>
                  <a:pt x="9103766" y="0"/>
                </a:cubicBezTo>
                <a:cubicBezTo>
                  <a:pt x="9329984" y="-3359"/>
                  <a:pt x="9545570" y="-17843"/>
                  <a:pt x="9694469" y="0"/>
                </a:cubicBezTo>
                <a:cubicBezTo>
                  <a:pt x="9843368" y="17843"/>
                  <a:pt x="10162477" y="-1217"/>
                  <a:pt x="10424160" y="0"/>
                </a:cubicBezTo>
                <a:cubicBezTo>
                  <a:pt x="10424498" y="7640"/>
                  <a:pt x="10423710" y="11289"/>
                  <a:pt x="10424160" y="18288"/>
                </a:cubicBezTo>
                <a:cubicBezTo>
                  <a:pt x="10184680" y="20716"/>
                  <a:pt x="10034768" y="-9357"/>
                  <a:pt x="9729216" y="18288"/>
                </a:cubicBezTo>
                <a:cubicBezTo>
                  <a:pt x="9423664" y="45933"/>
                  <a:pt x="9309220" y="36372"/>
                  <a:pt x="8930030" y="18288"/>
                </a:cubicBezTo>
                <a:cubicBezTo>
                  <a:pt x="8550840" y="204"/>
                  <a:pt x="8513376" y="34707"/>
                  <a:pt x="8130845" y="18288"/>
                </a:cubicBezTo>
                <a:cubicBezTo>
                  <a:pt x="7748315" y="1869"/>
                  <a:pt x="7864674" y="19659"/>
                  <a:pt x="7644384" y="18288"/>
                </a:cubicBezTo>
                <a:cubicBezTo>
                  <a:pt x="7424094" y="16917"/>
                  <a:pt x="6947001" y="55680"/>
                  <a:pt x="6740957" y="18288"/>
                </a:cubicBezTo>
                <a:cubicBezTo>
                  <a:pt x="6534913" y="-19104"/>
                  <a:pt x="6313809" y="33391"/>
                  <a:pt x="6046013" y="18288"/>
                </a:cubicBezTo>
                <a:cubicBezTo>
                  <a:pt x="5778217" y="3185"/>
                  <a:pt x="5786775" y="1439"/>
                  <a:pt x="5663794" y="18288"/>
                </a:cubicBezTo>
                <a:cubicBezTo>
                  <a:pt x="5540813" y="35137"/>
                  <a:pt x="5204724" y="25434"/>
                  <a:pt x="4968850" y="18288"/>
                </a:cubicBezTo>
                <a:cubicBezTo>
                  <a:pt x="4732976" y="11142"/>
                  <a:pt x="4559928" y="34568"/>
                  <a:pt x="4378147" y="18288"/>
                </a:cubicBezTo>
                <a:cubicBezTo>
                  <a:pt x="4196366" y="2008"/>
                  <a:pt x="3992200" y="35409"/>
                  <a:pt x="3787445" y="18288"/>
                </a:cubicBezTo>
                <a:cubicBezTo>
                  <a:pt x="3582690" y="1167"/>
                  <a:pt x="3488876" y="-7583"/>
                  <a:pt x="3196742" y="18288"/>
                </a:cubicBezTo>
                <a:cubicBezTo>
                  <a:pt x="2904608" y="44159"/>
                  <a:pt x="2729828" y="45906"/>
                  <a:pt x="2606040" y="18288"/>
                </a:cubicBezTo>
                <a:cubicBezTo>
                  <a:pt x="2482252" y="-9330"/>
                  <a:pt x="2000672" y="-5498"/>
                  <a:pt x="1806854" y="18288"/>
                </a:cubicBezTo>
                <a:cubicBezTo>
                  <a:pt x="1613036" y="42074"/>
                  <a:pt x="1310933" y="-4240"/>
                  <a:pt x="1111910" y="18288"/>
                </a:cubicBezTo>
                <a:cubicBezTo>
                  <a:pt x="912887" y="40816"/>
                  <a:pt x="891560" y="1701"/>
                  <a:pt x="729691" y="18288"/>
                </a:cubicBezTo>
                <a:cubicBezTo>
                  <a:pt x="567822" y="34875"/>
                  <a:pt x="203025" y="34462"/>
                  <a:pt x="0" y="18288"/>
                </a:cubicBezTo>
                <a:cubicBezTo>
                  <a:pt x="-82" y="11708"/>
                  <a:pt x="-178" y="8956"/>
                  <a:pt x="0" y="0"/>
                </a:cubicBezTo>
                <a:close/>
              </a:path>
              <a:path w="10424160" h="18288" stroke="0" extrusionOk="0">
                <a:moveTo>
                  <a:pt x="0" y="0"/>
                </a:moveTo>
                <a:cubicBezTo>
                  <a:pt x="119910" y="17195"/>
                  <a:pt x="345032" y="1652"/>
                  <a:pt x="590702" y="0"/>
                </a:cubicBezTo>
                <a:cubicBezTo>
                  <a:pt x="836372" y="-1652"/>
                  <a:pt x="830717" y="-10944"/>
                  <a:pt x="972922" y="0"/>
                </a:cubicBezTo>
                <a:cubicBezTo>
                  <a:pt x="1115127" y="10944"/>
                  <a:pt x="1638708" y="17269"/>
                  <a:pt x="1876349" y="0"/>
                </a:cubicBezTo>
                <a:cubicBezTo>
                  <a:pt x="2113990" y="-17269"/>
                  <a:pt x="2263529" y="27642"/>
                  <a:pt x="2467051" y="0"/>
                </a:cubicBezTo>
                <a:cubicBezTo>
                  <a:pt x="2670573" y="-27642"/>
                  <a:pt x="2867743" y="-1552"/>
                  <a:pt x="3057754" y="0"/>
                </a:cubicBezTo>
                <a:cubicBezTo>
                  <a:pt x="3247765" y="1552"/>
                  <a:pt x="3729099" y="45169"/>
                  <a:pt x="3961181" y="0"/>
                </a:cubicBezTo>
                <a:cubicBezTo>
                  <a:pt x="4193263" y="-45169"/>
                  <a:pt x="4313735" y="4067"/>
                  <a:pt x="4447642" y="0"/>
                </a:cubicBezTo>
                <a:cubicBezTo>
                  <a:pt x="4581549" y="-4067"/>
                  <a:pt x="5123626" y="11867"/>
                  <a:pt x="5351069" y="0"/>
                </a:cubicBezTo>
                <a:cubicBezTo>
                  <a:pt x="5578512" y="-11867"/>
                  <a:pt x="6044105" y="-19983"/>
                  <a:pt x="6254496" y="0"/>
                </a:cubicBezTo>
                <a:cubicBezTo>
                  <a:pt x="6464887" y="19983"/>
                  <a:pt x="6664731" y="4232"/>
                  <a:pt x="6949440" y="0"/>
                </a:cubicBezTo>
                <a:cubicBezTo>
                  <a:pt x="7234149" y="-4232"/>
                  <a:pt x="7497205" y="28731"/>
                  <a:pt x="7852867" y="0"/>
                </a:cubicBezTo>
                <a:cubicBezTo>
                  <a:pt x="8208529" y="-28731"/>
                  <a:pt x="8287556" y="2616"/>
                  <a:pt x="8443570" y="0"/>
                </a:cubicBezTo>
                <a:cubicBezTo>
                  <a:pt x="8599584" y="-2616"/>
                  <a:pt x="8871283" y="-14113"/>
                  <a:pt x="9034272" y="0"/>
                </a:cubicBezTo>
                <a:cubicBezTo>
                  <a:pt x="9197261" y="14113"/>
                  <a:pt x="9604978" y="-35623"/>
                  <a:pt x="9833458" y="0"/>
                </a:cubicBezTo>
                <a:cubicBezTo>
                  <a:pt x="10061938" y="35623"/>
                  <a:pt x="10231944" y="-8194"/>
                  <a:pt x="10424160" y="0"/>
                </a:cubicBezTo>
                <a:cubicBezTo>
                  <a:pt x="10424285" y="4395"/>
                  <a:pt x="10424085" y="9776"/>
                  <a:pt x="10424160" y="18288"/>
                </a:cubicBezTo>
                <a:cubicBezTo>
                  <a:pt x="10058736" y="-5772"/>
                  <a:pt x="9942989" y="-18764"/>
                  <a:pt x="9624974" y="18288"/>
                </a:cubicBezTo>
                <a:cubicBezTo>
                  <a:pt x="9306959" y="55340"/>
                  <a:pt x="9229263" y="24995"/>
                  <a:pt x="8930030" y="18288"/>
                </a:cubicBezTo>
                <a:cubicBezTo>
                  <a:pt x="8630797" y="11581"/>
                  <a:pt x="8647263" y="10931"/>
                  <a:pt x="8547811" y="18288"/>
                </a:cubicBezTo>
                <a:cubicBezTo>
                  <a:pt x="8448359" y="25645"/>
                  <a:pt x="8173221" y="219"/>
                  <a:pt x="8061350" y="18288"/>
                </a:cubicBezTo>
                <a:cubicBezTo>
                  <a:pt x="7949479" y="36357"/>
                  <a:pt x="7437002" y="17516"/>
                  <a:pt x="7157923" y="18288"/>
                </a:cubicBezTo>
                <a:cubicBezTo>
                  <a:pt x="6878844" y="19060"/>
                  <a:pt x="6610241" y="8864"/>
                  <a:pt x="6462979" y="18288"/>
                </a:cubicBezTo>
                <a:cubicBezTo>
                  <a:pt x="6315717" y="27712"/>
                  <a:pt x="6124879" y="4989"/>
                  <a:pt x="5976518" y="18288"/>
                </a:cubicBezTo>
                <a:cubicBezTo>
                  <a:pt x="5828157" y="31587"/>
                  <a:pt x="5566880" y="7112"/>
                  <a:pt x="5281574" y="18288"/>
                </a:cubicBezTo>
                <a:cubicBezTo>
                  <a:pt x="4996268" y="29464"/>
                  <a:pt x="5085614" y="20493"/>
                  <a:pt x="4899355" y="18288"/>
                </a:cubicBezTo>
                <a:cubicBezTo>
                  <a:pt x="4713096" y="16083"/>
                  <a:pt x="4606138" y="34359"/>
                  <a:pt x="4517136" y="18288"/>
                </a:cubicBezTo>
                <a:cubicBezTo>
                  <a:pt x="4428134" y="2217"/>
                  <a:pt x="4125335" y="52414"/>
                  <a:pt x="3822192" y="18288"/>
                </a:cubicBezTo>
                <a:cubicBezTo>
                  <a:pt x="3519049" y="-15838"/>
                  <a:pt x="3453132" y="3859"/>
                  <a:pt x="3335731" y="18288"/>
                </a:cubicBezTo>
                <a:cubicBezTo>
                  <a:pt x="3218330" y="32717"/>
                  <a:pt x="2718749" y="-13936"/>
                  <a:pt x="2536546" y="18288"/>
                </a:cubicBezTo>
                <a:cubicBezTo>
                  <a:pt x="2354343" y="50512"/>
                  <a:pt x="2190669" y="3238"/>
                  <a:pt x="2050085" y="18288"/>
                </a:cubicBezTo>
                <a:cubicBezTo>
                  <a:pt x="1909501" y="33338"/>
                  <a:pt x="1520975" y="3062"/>
                  <a:pt x="1250899" y="18288"/>
                </a:cubicBezTo>
                <a:cubicBezTo>
                  <a:pt x="980823" y="33514"/>
                  <a:pt x="992936" y="28036"/>
                  <a:pt x="868680" y="18288"/>
                </a:cubicBezTo>
                <a:cubicBezTo>
                  <a:pt x="744424" y="8540"/>
                  <a:pt x="230364" y="33365"/>
                  <a:pt x="0" y="18288"/>
                </a:cubicBezTo>
                <a:cubicBezTo>
                  <a:pt x="-504" y="12101"/>
                  <a:pt x="-591" y="7719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4" name="TextBox 1">
            <a:extLst>
              <a:ext uri="{FF2B5EF4-FFF2-40B4-BE49-F238E27FC236}">
                <a16:creationId xmlns:a16="http://schemas.microsoft.com/office/drawing/2014/main" id="{1554ED19-425F-75A3-9BD6-E8743289D1C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800209909"/>
              </p:ext>
            </p:extLst>
          </p:nvPr>
        </p:nvGraphicFramePr>
        <p:xfrm>
          <a:off x="838200" y="2228087"/>
          <a:ext cx="10515600" cy="39488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2" name="Audio Recording 19 Sep 2022 at 22:24:53" descr="Audio Recording 19 Sep 2022 at 22:24:53">
            <a:hlinkClick r:id="" action="ppaction://media"/>
            <a:extLst>
              <a:ext uri="{FF2B5EF4-FFF2-40B4-BE49-F238E27FC236}">
                <a16:creationId xmlns:a16="http://schemas.microsoft.com/office/drawing/2014/main" id="{9683190B-E11F-D5B9-0372-2EDE2CD7463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8052790" y="581386"/>
            <a:ext cx="812800" cy="812800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</p:pic>
    </p:spTree>
    <p:extLst>
      <p:ext uri="{BB962C8B-B14F-4D97-AF65-F5344CB8AC3E}">
        <p14:creationId xmlns:p14="http://schemas.microsoft.com/office/powerpoint/2010/main" val="6050969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4544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152" name="Rectangle 6151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/>
          <p:cNvSpPr txBox="1"/>
          <p:nvPr/>
        </p:nvSpPr>
        <p:spPr>
          <a:xfrm>
            <a:off x="890338" y="2843634"/>
            <a:ext cx="3734014" cy="356616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defRPr/>
            </a:pPr>
            <a:r>
              <a:rPr lang="en-US" sz="5400" b="1" dirty="0">
                <a:latin typeface="+mj-lt"/>
                <a:ea typeface="+mj-ea"/>
                <a:cs typeface="+mj-cs"/>
              </a:rPr>
              <a:t>What is Discretion?</a:t>
            </a:r>
          </a:p>
        </p:txBody>
      </p:sp>
      <p:sp>
        <p:nvSpPr>
          <p:cNvPr id="6154" name="sketchy line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0338" y="4409267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147" name="Picture 1"/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03"/>
          <a:stretch/>
        </p:blipFill>
        <p:spPr bwMode="auto"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0" name="Picture 2" descr="5 Minute Timer – 123Timer">
            <a:extLst>
              <a:ext uri="{FF2B5EF4-FFF2-40B4-BE49-F238E27FC236}">
                <a16:creationId xmlns:a16="http://schemas.microsoft.com/office/drawing/2014/main" id="{1EB0C34B-7C81-D50D-EDCE-4027785BA7F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7568" y="1348740"/>
            <a:ext cx="2080260" cy="20802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Audio Recording 19 Sep 2022 at 22:25:45" descr="Audio Recording 19 Sep 2022 at 22:25:45">
            <a:hlinkClick r:id="" action="ppaction://media"/>
            <a:extLst>
              <a:ext uri="{FF2B5EF4-FFF2-40B4-BE49-F238E27FC236}">
                <a16:creationId xmlns:a16="http://schemas.microsoft.com/office/drawing/2014/main" id="{824C6763-A45C-4879-7FFA-85188871028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4739574" y="535940"/>
            <a:ext cx="812800" cy="812800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4416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DB0F83-4E20-5140-A1E1-A8F928FF1B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85216"/>
            <a:ext cx="10515600" cy="1325563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tx2"/>
                </a:solidFill>
              </a:rPr>
              <a:t>Discretion – what does it mean?</a:t>
            </a:r>
            <a:r>
              <a:rPr lang="en-GB" b="1" dirty="0">
                <a:solidFill>
                  <a:schemeClr val="bg1"/>
                </a:solidFill>
              </a:rPr>
              <a:t>? </a:t>
            </a:r>
          </a:p>
        </p:txBody>
      </p:sp>
      <p:pic>
        <p:nvPicPr>
          <p:cNvPr id="5" name="Picture 4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545724C5-848D-AD41-980F-D3CB8559F148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r="10126" b="1"/>
          <a:stretch/>
        </p:blipFill>
        <p:spPr>
          <a:xfrm>
            <a:off x="548639" y="2281998"/>
            <a:ext cx="6236208" cy="3660185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550576-B408-264D-A7EB-B250284633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46848" y="2516777"/>
            <a:ext cx="3803904" cy="3660185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200" dirty="0"/>
              <a:t>1. What does the word discretion mean to you? </a:t>
            </a:r>
          </a:p>
          <a:p>
            <a:pPr marL="0" indent="0">
              <a:buNone/>
            </a:pPr>
            <a:endParaRPr lang="en-GB" sz="2200" dirty="0">
              <a:effectLst/>
            </a:endParaRPr>
          </a:p>
          <a:p>
            <a:pPr marL="0" indent="0">
              <a:buNone/>
            </a:pPr>
            <a:r>
              <a:rPr lang="en-GB" sz="2200" dirty="0"/>
              <a:t>2. Why do the police have discretion in dealing with persons? </a:t>
            </a:r>
            <a:endParaRPr lang="en-GB" sz="2200" dirty="0">
              <a:effectLst/>
            </a:endParaRPr>
          </a:p>
          <a:p>
            <a:pPr marL="0" indent="0">
              <a:buNone/>
            </a:pPr>
            <a:endParaRPr lang="en-GB" sz="22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A956681-D3D2-4548-9204-9FD68CEB5C58}"/>
              </a:ext>
            </a:extLst>
          </p:cNvPr>
          <p:cNvSpPr txBox="1"/>
          <p:nvPr/>
        </p:nvSpPr>
        <p:spPr>
          <a:xfrm>
            <a:off x="8599662" y="6141197"/>
            <a:ext cx="609958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(College of Policing, 2021) </a:t>
            </a:r>
          </a:p>
        </p:txBody>
      </p:sp>
      <p:pic>
        <p:nvPicPr>
          <p:cNvPr id="4" name="Audio Recording 19 Sep 2022 at 22:37:37" descr="Audio Recording 19 Sep 2022 at 22:37:37">
            <a:hlinkClick r:id="" action="ppaction://media"/>
            <a:extLst>
              <a:ext uri="{FF2B5EF4-FFF2-40B4-BE49-F238E27FC236}">
                <a16:creationId xmlns:a16="http://schemas.microsoft.com/office/drawing/2014/main" id="{FFA64574-9C85-8829-D9F2-DA9AC31EC47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9549080" y="585216"/>
            <a:ext cx="812800" cy="812800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</p:pic>
    </p:spTree>
    <p:extLst>
      <p:ext uri="{BB962C8B-B14F-4D97-AF65-F5344CB8AC3E}">
        <p14:creationId xmlns:p14="http://schemas.microsoft.com/office/powerpoint/2010/main" val="21515946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2" dur="19635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2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  <p:bldLst>
      <p:bldP spid="2" grpId="0"/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0F4023-DFCC-AD46-A6CA-C1BDC6C5B6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0936" y="-86497"/>
            <a:ext cx="10515600" cy="1325563"/>
          </a:xfrm>
        </p:spPr>
        <p:txBody>
          <a:bodyPr/>
          <a:lstStyle/>
          <a:p>
            <a:r>
              <a:rPr lang="en-GB" b="1" u="sng" dirty="0"/>
              <a:t>The National Decision Model (NDM)</a:t>
            </a:r>
          </a:p>
        </p:txBody>
      </p:sp>
      <p:pic>
        <p:nvPicPr>
          <p:cNvPr id="15362" name="Picture 2">
            <a:extLst>
              <a:ext uri="{FF2B5EF4-FFF2-40B4-BE49-F238E27FC236}">
                <a16:creationId xmlns:a16="http://schemas.microsoft.com/office/drawing/2014/main" id="{3F9E8189-5FFF-9046-9379-78F61955637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669324" y="967683"/>
            <a:ext cx="9354066" cy="57331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0A0BDB8-40B3-A448-AFA8-D9788C448CBD}"/>
              </a:ext>
            </a:extLst>
          </p:cNvPr>
          <p:cNvSpPr txBox="1"/>
          <p:nvPr/>
        </p:nvSpPr>
        <p:spPr>
          <a:xfrm>
            <a:off x="7970108" y="1396314"/>
            <a:ext cx="3917092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Helps everyone in policing make decisions 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Provides a framework in which decisions can be examined and challenged 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Encourages officers and staff to act in accordance with the Code of Ethics and use their discretion where appropriate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Reduces risk aversion and weighs the balance of resourcing against demand, threat and risk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3" name="Audio Recording 19 Sep 2022 at 22:42:13" descr="Audio Recording 19 Sep 2022 at 22:42:13">
            <a:hlinkClick r:id="" action="ppaction://media"/>
            <a:extLst>
              <a:ext uri="{FF2B5EF4-FFF2-40B4-BE49-F238E27FC236}">
                <a16:creationId xmlns:a16="http://schemas.microsoft.com/office/drawing/2014/main" id="{4F284519-B3D0-FF3E-4EA5-6FC0F554C5C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9517085" y="98490"/>
            <a:ext cx="812800" cy="812800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</p:pic>
    </p:spTree>
    <p:extLst>
      <p:ext uri="{BB962C8B-B14F-4D97-AF65-F5344CB8AC3E}">
        <p14:creationId xmlns:p14="http://schemas.microsoft.com/office/powerpoint/2010/main" val="35302156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3558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CF0CB4E9-F97B-F740-B2D1-01A980AC34E0}"/>
              </a:ext>
            </a:extLst>
          </p:cNvPr>
          <p:cNvSpPr txBox="1"/>
          <p:nvPr/>
        </p:nvSpPr>
        <p:spPr>
          <a:xfrm>
            <a:off x="469815" y="466102"/>
            <a:ext cx="7119528" cy="58169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GB" sz="3200" b="1" i="0" u="sng" dirty="0">
                <a:solidFill>
                  <a:srgbClr val="333333"/>
                </a:solidFill>
                <a:effectLst/>
              </a:rPr>
              <a:t>The NDM - Six </a:t>
            </a:r>
            <a:r>
              <a:rPr lang="en-GB" sz="3200" b="1" u="sng" dirty="0">
                <a:solidFill>
                  <a:srgbClr val="333333"/>
                </a:solidFill>
              </a:rPr>
              <a:t>K</a:t>
            </a:r>
            <a:r>
              <a:rPr lang="en-GB" sz="3200" b="1" i="0" u="sng" dirty="0">
                <a:solidFill>
                  <a:srgbClr val="333333"/>
                </a:solidFill>
                <a:effectLst/>
              </a:rPr>
              <a:t>ey Elements</a:t>
            </a:r>
          </a:p>
          <a:p>
            <a:pPr algn="l"/>
            <a:endParaRPr lang="en-GB" sz="2000" b="1" i="0" dirty="0">
              <a:solidFill>
                <a:srgbClr val="333333"/>
              </a:solidFill>
              <a:effectLst/>
            </a:endParaRPr>
          </a:p>
          <a:p>
            <a:pPr algn="l"/>
            <a:r>
              <a:rPr lang="en-GB" sz="2000" b="0" i="0" dirty="0">
                <a:solidFill>
                  <a:srgbClr val="333333"/>
                </a:solidFill>
                <a:effectLst/>
              </a:rPr>
              <a:t>The mnemonic </a:t>
            </a:r>
            <a:r>
              <a:rPr lang="en-GB" sz="2000" b="0" i="0" dirty="0">
                <a:solidFill>
                  <a:srgbClr val="FF0000"/>
                </a:solidFill>
                <a:effectLst/>
              </a:rPr>
              <a:t>CIAPOAR</a:t>
            </a:r>
            <a:r>
              <a:rPr lang="en-GB" sz="2000" b="0" i="0" dirty="0">
                <a:solidFill>
                  <a:srgbClr val="333333"/>
                </a:solidFill>
                <a:effectLst/>
              </a:rPr>
              <a:t> can help users to remember the six key elements of the NDM. It also acts as an aide-memoire in aspects of decision making.</a:t>
            </a:r>
          </a:p>
          <a:p>
            <a:pPr algn="l"/>
            <a:endParaRPr lang="en-GB" sz="2000" b="0" i="0" dirty="0">
              <a:solidFill>
                <a:srgbClr val="333333"/>
              </a:solidFill>
              <a:effectLst/>
            </a:endParaRPr>
          </a:p>
          <a:p>
            <a:pPr algn="l"/>
            <a:r>
              <a:rPr lang="en-GB" sz="2000" b="1" i="0" u="sng" dirty="0">
                <a:solidFill>
                  <a:srgbClr val="FF0000"/>
                </a:solidFill>
                <a:effectLst/>
              </a:rPr>
              <a:t>C</a:t>
            </a:r>
            <a:r>
              <a:rPr lang="en-GB" sz="2000" b="1" i="0" u="sng" dirty="0">
                <a:solidFill>
                  <a:srgbClr val="333333"/>
                </a:solidFill>
                <a:effectLst/>
              </a:rPr>
              <a:t>ode of Ethics</a:t>
            </a:r>
            <a:r>
              <a:rPr lang="en-GB" sz="2000" b="0" i="0" u="sng" dirty="0">
                <a:solidFill>
                  <a:srgbClr val="333333"/>
                </a:solidFill>
                <a:effectLst/>
              </a:rPr>
              <a:t> </a:t>
            </a:r>
            <a:r>
              <a:rPr lang="en-GB" sz="2000" b="0" i="0" dirty="0">
                <a:solidFill>
                  <a:srgbClr val="333333"/>
                </a:solidFill>
                <a:effectLst/>
              </a:rPr>
              <a:t>– Principles and standards of professional behaviour</a:t>
            </a:r>
          </a:p>
          <a:p>
            <a:pPr algn="l"/>
            <a:endParaRPr lang="en-GB" sz="2000" b="0" i="0" dirty="0">
              <a:solidFill>
                <a:srgbClr val="333333"/>
              </a:solidFill>
              <a:effectLst/>
            </a:endParaRPr>
          </a:p>
          <a:p>
            <a:pPr algn="l"/>
            <a:r>
              <a:rPr lang="en-GB" sz="2000" b="1" i="0" u="sng" dirty="0">
                <a:solidFill>
                  <a:srgbClr val="FF0000"/>
                </a:solidFill>
                <a:effectLst/>
              </a:rPr>
              <a:t>I</a:t>
            </a:r>
            <a:r>
              <a:rPr lang="en-GB" sz="2000" b="1" i="0" u="sng" dirty="0">
                <a:solidFill>
                  <a:srgbClr val="333333"/>
                </a:solidFill>
                <a:effectLst/>
              </a:rPr>
              <a:t>nformation</a:t>
            </a:r>
            <a:r>
              <a:rPr lang="en-GB" sz="2000" b="0" i="0" dirty="0">
                <a:solidFill>
                  <a:srgbClr val="333333"/>
                </a:solidFill>
                <a:effectLst/>
              </a:rPr>
              <a:t> – Gather information and intelligence</a:t>
            </a:r>
          </a:p>
          <a:p>
            <a:pPr algn="l"/>
            <a:endParaRPr lang="en-GB" sz="2000" b="0" i="0" dirty="0">
              <a:solidFill>
                <a:srgbClr val="333333"/>
              </a:solidFill>
              <a:effectLst/>
            </a:endParaRPr>
          </a:p>
          <a:p>
            <a:pPr algn="l"/>
            <a:r>
              <a:rPr lang="en-GB" sz="2000" b="1" i="0" u="sng" dirty="0">
                <a:solidFill>
                  <a:srgbClr val="FF0000"/>
                </a:solidFill>
                <a:effectLst/>
              </a:rPr>
              <a:t>A</a:t>
            </a:r>
            <a:r>
              <a:rPr lang="en-GB" sz="2000" b="1" i="0" u="sng" dirty="0">
                <a:solidFill>
                  <a:srgbClr val="333333"/>
                </a:solidFill>
                <a:effectLst/>
              </a:rPr>
              <a:t>ssessment</a:t>
            </a:r>
            <a:r>
              <a:rPr lang="en-GB" sz="2000" b="0" i="0" dirty="0">
                <a:solidFill>
                  <a:srgbClr val="333333"/>
                </a:solidFill>
                <a:effectLst/>
              </a:rPr>
              <a:t> – Assess threat and risk and develop a working strategy</a:t>
            </a:r>
          </a:p>
          <a:p>
            <a:pPr algn="l"/>
            <a:endParaRPr lang="en-GB" sz="2000" b="0" i="0" dirty="0">
              <a:solidFill>
                <a:srgbClr val="333333"/>
              </a:solidFill>
              <a:effectLst/>
            </a:endParaRPr>
          </a:p>
          <a:p>
            <a:pPr algn="l"/>
            <a:r>
              <a:rPr lang="en-GB" sz="2000" b="1" i="0" u="sng" dirty="0">
                <a:solidFill>
                  <a:srgbClr val="FF0000"/>
                </a:solidFill>
                <a:effectLst/>
              </a:rPr>
              <a:t>P</a:t>
            </a:r>
            <a:r>
              <a:rPr lang="en-GB" sz="2000" b="1" i="0" u="sng" dirty="0">
                <a:solidFill>
                  <a:srgbClr val="333333"/>
                </a:solidFill>
                <a:effectLst/>
              </a:rPr>
              <a:t>owers and policy</a:t>
            </a:r>
            <a:r>
              <a:rPr lang="en-GB" sz="2000" b="0" i="0" u="sng" dirty="0">
                <a:solidFill>
                  <a:srgbClr val="333333"/>
                </a:solidFill>
                <a:effectLst/>
              </a:rPr>
              <a:t> </a:t>
            </a:r>
            <a:r>
              <a:rPr lang="en-GB" sz="2000" b="0" i="0" dirty="0">
                <a:solidFill>
                  <a:srgbClr val="333333"/>
                </a:solidFill>
                <a:effectLst/>
              </a:rPr>
              <a:t>– Consider powers and policy</a:t>
            </a:r>
          </a:p>
          <a:p>
            <a:pPr algn="l"/>
            <a:endParaRPr lang="en-GB" sz="2000" b="0" i="0" dirty="0">
              <a:solidFill>
                <a:srgbClr val="333333"/>
              </a:solidFill>
              <a:effectLst/>
            </a:endParaRPr>
          </a:p>
          <a:p>
            <a:pPr algn="l"/>
            <a:r>
              <a:rPr lang="en-GB" sz="2000" b="1" i="0" u="sng" dirty="0">
                <a:solidFill>
                  <a:srgbClr val="FF0000"/>
                </a:solidFill>
                <a:effectLst/>
              </a:rPr>
              <a:t>O</a:t>
            </a:r>
            <a:r>
              <a:rPr lang="en-GB" sz="2000" b="1" i="0" u="sng" dirty="0">
                <a:solidFill>
                  <a:srgbClr val="333333"/>
                </a:solidFill>
                <a:effectLst/>
              </a:rPr>
              <a:t>ptions</a:t>
            </a:r>
            <a:r>
              <a:rPr lang="en-GB" sz="2000" b="0" i="0" dirty="0">
                <a:solidFill>
                  <a:srgbClr val="333333"/>
                </a:solidFill>
                <a:effectLst/>
              </a:rPr>
              <a:t> – Identify options and contingencies</a:t>
            </a:r>
          </a:p>
          <a:p>
            <a:pPr algn="l"/>
            <a:endParaRPr lang="en-GB" sz="2000" b="0" i="0" u="sng" dirty="0">
              <a:solidFill>
                <a:srgbClr val="333333"/>
              </a:solidFill>
              <a:effectLst/>
            </a:endParaRPr>
          </a:p>
          <a:p>
            <a:pPr algn="l"/>
            <a:r>
              <a:rPr lang="en-GB" sz="2000" b="1" i="0" u="sng" dirty="0">
                <a:solidFill>
                  <a:srgbClr val="FF0000"/>
                </a:solidFill>
                <a:effectLst/>
              </a:rPr>
              <a:t>A</a:t>
            </a:r>
            <a:r>
              <a:rPr lang="en-GB" sz="2000" b="1" i="0" u="sng" dirty="0">
                <a:solidFill>
                  <a:srgbClr val="333333"/>
                </a:solidFill>
                <a:effectLst/>
              </a:rPr>
              <a:t>ction and review</a:t>
            </a:r>
            <a:r>
              <a:rPr lang="en-GB" sz="2000" b="0" i="0" u="sng" dirty="0">
                <a:solidFill>
                  <a:srgbClr val="333333"/>
                </a:solidFill>
                <a:effectLst/>
              </a:rPr>
              <a:t> </a:t>
            </a:r>
            <a:r>
              <a:rPr lang="en-GB" sz="2000" b="0" i="0" dirty="0">
                <a:solidFill>
                  <a:srgbClr val="333333"/>
                </a:solidFill>
                <a:effectLst/>
              </a:rPr>
              <a:t>– Take action and review what happened</a:t>
            </a:r>
          </a:p>
        </p:txBody>
      </p:sp>
      <p:pic>
        <p:nvPicPr>
          <p:cNvPr id="8" name="Picture 2">
            <a:extLst>
              <a:ext uri="{FF2B5EF4-FFF2-40B4-BE49-F238E27FC236}">
                <a16:creationId xmlns:a16="http://schemas.microsoft.com/office/drawing/2014/main" id="{15DD8689-80E0-A145-A54C-948FC158FBB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06985" y="2953741"/>
            <a:ext cx="5609624" cy="34381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96C1359-F522-194A-8086-65CAFF6B05DA}"/>
              </a:ext>
            </a:extLst>
          </p:cNvPr>
          <p:cNvSpPr txBox="1"/>
          <p:nvPr/>
        </p:nvSpPr>
        <p:spPr>
          <a:xfrm>
            <a:off x="8584602" y="6391898"/>
            <a:ext cx="626095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(College of Policing, 2021) </a:t>
            </a:r>
          </a:p>
        </p:txBody>
      </p:sp>
      <p:pic>
        <p:nvPicPr>
          <p:cNvPr id="2" name="Audio Recording 19 Sep 2022 at 22:43:17" descr="Audio Recording 19 Sep 2022 at 22:43:17">
            <a:hlinkClick r:id="" action="ppaction://media"/>
            <a:extLst>
              <a:ext uri="{FF2B5EF4-FFF2-40B4-BE49-F238E27FC236}">
                <a16:creationId xmlns:a16="http://schemas.microsoft.com/office/drawing/2014/main" id="{BD814227-1D6E-A731-E22D-715DC29F88B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898997" y="523379"/>
            <a:ext cx="812800" cy="812800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</p:pic>
    </p:spTree>
    <p:extLst>
      <p:ext uri="{BB962C8B-B14F-4D97-AF65-F5344CB8AC3E}">
        <p14:creationId xmlns:p14="http://schemas.microsoft.com/office/powerpoint/2010/main" val="33637478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5552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Pentagon 18">
            <a:extLst>
              <a:ext uri="{FF2B5EF4-FFF2-40B4-BE49-F238E27FC236}">
                <a16:creationId xmlns:a16="http://schemas.microsoft.com/office/drawing/2014/main" id="{79C91794-49BA-8B4E-9F8C-8BA551DFC297}"/>
              </a:ext>
            </a:extLst>
          </p:cNvPr>
          <p:cNvSpPr/>
          <p:nvPr/>
        </p:nvSpPr>
        <p:spPr>
          <a:xfrm>
            <a:off x="137826" y="328177"/>
            <a:ext cx="8265192" cy="933163"/>
          </a:xfrm>
          <a:prstGeom prst="homePlate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DE891AE-170C-A940-A66E-95FF5CEC11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826" y="142537"/>
            <a:ext cx="10585333" cy="1325563"/>
          </a:xfrm>
        </p:spPr>
        <p:txBody>
          <a:bodyPr>
            <a:normAutofit/>
          </a:bodyPr>
          <a:lstStyle/>
          <a:p>
            <a:r>
              <a:rPr lang="en-GB" sz="3600" b="1" dirty="0">
                <a:solidFill>
                  <a:schemeClr val="bg1"/>
                </a:solidFill>
              </a:rPr>
              <a:t>What does each stage of the NDM involve? </a:t>
            </a:r>
          </a:p>
        </p:txBody>
      </p:sp>
      <p:pic>
        <p:nvPicPr>
          <p:cNvPr id="18434" name="Picture 2" descr="College of Policing">
            <a:extLst>
              <a:ext uri="{FF2B5EF4-FFF2-40B4-BE49-F238E27FC236}">
                <a16:creationId xmlns:a16="http://schemas.microsoft.com/office/drawing/2014/main" id="{07035700-A5CA-C344-81F6-83C1D93F758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97435" y="427684"/>
            <a:ext cx="2885303" cy="101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A close-up of a sign&#10;&#10;Description automatically generated with medium confidence">
            <a:extLst>
              <a:ext uri="{FF2B5EF4-FFF2-40B4-BE49-F238E27FC236}">
                <a16:creationId xmlns:a16="http://schemas.microsoft.com/office/drawing/2014/main" id="{BE4AC6B1-50E5-9342-AE3B-F0C857D2CA2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5850" y="1769996"/>
            <a:ext cx="2247900" cy="1193800"/>
          </a:xfrm>
          <a:prstGeom prst="rect">
            <a:avLst/>
          </a:prstGeom>
        </p:spPr>
      </p:pic>
      <p:pic>
        <p:nvPicPr>
          <p:cNvPr id="7" name="Picture 6" descr="Diagram&#10;&#10;Description automatically generated">
            <a:extLst>
              <a:ext uri="{FF2B5EF4-FFF2-40B4-BE49-F238E27FC236}">
                <a16:creationId xmlns:a16="http://schemas.microsoft.com/office/drawing/2014/main" id="{257172C9-76BB-1E40-ACAC-4F228FAAF615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634418" y="1769996"/>
            <a:ext cx="2247900" cy="1193800"/>
          </a:xfrm>
          <a:prstGeom prst="rect">
            <a:avLst/>
          </a:prstGeom>
        </p:spPr>
      </p:pic>
      <p:pic>
        <p:nvPicPr>
          <p:cNvPr id="9" name="Picture 8" descr="Diagram&#10;&#10;Description automatically generated">
            <a:extLst>
              <a:ext uri="{FF2B5EF4-FFF2-40B4-BE49-F238E27FC236}">
                <a16:creationId xmlns:a16="http://schemas.microsoft.com/office/drawing/2014/main" id="{A60DF8F8-9DF5-5445-B16F-6EAAF33760AE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55850" y="3156891"/>
            <a:ext cx="2247900" cy="1193800"/>
          </a:xfrm>
          <a:prstGeom prst="rect">
            <a:avLst/>
          </a:prstGeom>
        </p:spPr>
      </p:pic>
      <p:pic>
        <p:nvPicPr>
          <p:cNvPr id="11" name="Picture 10" descr="Diagram&#10;&#10;Description automatically generated">
            <a:extLst>
              <a:ext uri="{FF2B5EF4-FFF2-40B4-BE49-F238E27FC236}">
                <a16:creationId xmlns:a16="http://schemas.microsoft.com/office/drawing/2014/main" id="{9519A521-EC0C-5D42-92CD-99C51633F1EA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634418" y="3156891"/>
            <a:ext cx="2247900" cy="1193800"/>
          </a:xfrm>
          <a:prstGeom prst="rect">
            <a:avLst/>
          </a:prstGeom>
        </p:spPr>
      </p:pic>
      <p:pic>
        <p:nvPicPr>
          <p:cNvPr id="13" name="Picture 12" descr="Diagram&#10;&#10;Description automatically generated">
            <a:extLst>
              <a:ext uri="{FF2B5EF4-FFF2-40B4-BE49-F238E27FC236}">
                <a16:creationId xmlns:a16="http://schemas.microsoft.com/office/drawing/2014/main" id="{C97A5904-AF7B-E24B-A87F-4704960D8A23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48504" y="4434841"/>
            <a:ext cx="2247900" cy="1193800"/>
          </a:xfrm>
          <a:prstGeom prst="rect">
            <a:avLst/>
          </a:prstGeom>
        </p:spPr>
      </p:pic>
      <p:pic>
        <p:nvPicPr>
          <p:cNvPr id="15" name="Picture 14" descr="Diagram&#10;&#10;Description automatically generated">
            <a:extLst>
              <a:ext uri="{FF2B5EF4-FFF2-40B4-BE49-F238E27FC236}">
                <a16:creationId xmlns:a16="http://schemas.microsoft.com/office/drawing/2014/main" id="{A5C5DF2C-8149-5246-A27B-B38218BBD0A4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2634418" y="4434841"/>
            <a:ext cx="2247900" cy="1193800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C23D094C-A3A9-3B4B-B4F6-52573AABBF53}"/>
              </a:ext>
            </a:extLst>
          </p:cNvPr>
          <p:cNvSpPr txBox="1"/>
          <p:nvPr/>
        </p:nvSpPr>
        <p:spPr>
          <a:xfrm>
            <a:off x="376430" y="5930537"/>
            <a:ext cx="62454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Click </a:t>
            </a:r>
            <a:r>
              <a:rPr lang="en-GB" dirty="0">
                <a:hlinkClick r:id="rId12"/>
              </a:rPr>
              <a:t>here</a:t>
            </a:r>
            <a:r>
              <a:rPr lang="en-GB" dirty="0"/>
              <a:t> to read about each individual stage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749C997D-DA70-B44A-A57C-D5083DF96980}"/>
              </a:ext>
            </a:extLst>
          </p:cNvPr>
          <p:cNvSpPr txBox="1"/>
          <p:nvPr/>
        </p:nvSpPr>
        <p:spPr>
          <a:xfrm>
            <a:off x="5095713" y="1728831"/>
            <a:ext cx="6847783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u="sng" dirty="0"/>
              <a:t>Research Task by Next Thursday</a:t>
            </a:r>
          </a:p>
          <a:p>
            <a:endParaRPr lang="en-GB" sz="2800" dirty="0"/>
          </a:p>
          <a:p>
            <a:r>
              <a:rPr lang="en-GB" sz="2800" dirty="0"/>
              <a:t>Read about each individual stage of the NDM </a:t>
            </a:r>
            <a:br>
              <a:rPr lang="en-GB" sz="2800" dirty="0"/>
            </a:br>
            <a:r>
              <a:rPr lang="en-GB" sz="2800" dirty="0"/>
              <a:t>(Click </a:t>
            </a:r>
            <a:r>
              <a:rPr lang="en-GB" sz="2800" dirty="0">
                <a:hlinkClick r:id="rId12"/>
              </a:rPr>
              <a:t>here</a:t>
            </a:r>
            <a:r>
              <a:rPr lang="en-GB" sz="2800" dirty="0"/>
              <a:t>) </a:t>
            </a:r>
          </a:p>
          <a:p>
            <a:endParaRPr lang="en-GB" sz="2800" dirty="0"/>
          </a:p>
          <a:p>
            <a:r>
              <a:rPr lang="en-GB" sz="2800" dirty="0"/>
              <a:t>What does each stage involve?</a:t>
            </a:r>
          </a:p>
          <a:p>
            <a:endParaRPr lang="en-GB" sz="2800" dirty="0"/>
          </a:p>
          <a:p>
            <a:endParaRPr lang="en-GB" sz="1600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760533BA-7C08-A849-B3AE-AF20324F2E4D}"/>
              </a:ext>
            </a:extLst>
          </p:cNvPr>
          <p:cNvSpPr txBox="1"/>
          <p:nvPr/>
        </p:nvSpPr>
        <p:spPr>
          <a:xfrm>
            <a:off x="8419498" y="6115203"/>
            <a:ext cx="612648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(College of Policing, 2021) </a:t>
            </a:r>
          </a:p>
        </p:txBody>
      </p:sp>
      <p:pic>
        <p:nvPicPr>
          <p:cNvPr id="3" name="Audio Recording 19 Sep 2022 at 22:45:20" descr="Audio Recording 19 Sep 2022 at 22:45:20">
            <a:hlinkClick r:id="" action="ppaction://media"/>
            <a:extLst>
              <a:ext uri="{FF2B5EF4-FFF2-40B4-BE49-F238E27FC236}">
                <a16:creationId xmlns:a16="http://schemas.microsoft.com/office/drawing/2014/main" id="{E5C088CE-F44F-D8AC-46E7-2EF28778E88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3"/>
          <a:stretch>
            <a:fillRect/>
          </a:stretch>
        </p:blipFill>
        <p:spPr>
          <a:xfrm>
            <a:off x="6301481" y="5270119"/>
            <a:ext cx="812800" cy="812800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</p:pic>
    </p:spTree>
    <p:extLst>
      <p:ext uri="{BB962C8B-B14F-4D97-AF65-F5344CB8AC3E}">
        <p14:creationId xmlns:p14="http://schemas.microsoft.com/office/powerpoint/2010/main" val="38146772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456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CFFC2B-C5CA-5A48-9EF7-DB8F9DE699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8443" y="-139594"/>
            <a:ext cx="10515600" cy="1325563"/>
          </a:xfrm>
        </p:spPr>
        <p:txBody>
          <a:bodyPr>
            <a:normAutofit/>
          </a:bodyPr>
          <a:lstStyle/>
          <a:p>
            <a:r>
              <a:rPr lang="en-GB" sz="4000" b="1" u="sng" dirty="0"/>
              <a:t>Reading Task by Next Thursday: Code of Ethics </a:t>
            </a:r>
          </a:p>
        </p:txBody>
      </p:sp>
      <p:pic>
        <p:nvPicPr>
          <p:cNvPr id="5" name="Picture 4" descr="A picture containing funnel chart&#10;&#10;Description automatically generated">
            <a:extLst>
              <a:ext uri="{FF2B5EF4-FFF2-40B4-BE49-F238E27FC236}">
                <a16:creationId xmlns:a16="http://schemas.microsoft.com/office/drawing/2014/main" id="{6B02D379-BA86-8945-ADE0-749167698EA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230938">
            <a:off x="672734" y="1939393"/>
            <a:ext cx="3206181" cy="457447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A7D3F6A-87EA-E54E-BC91-025B2B940C69}"/>
              </a:ext>
            </a:extLst>
          </p:cNvPr>
          <p:cNvSpPr txBox="1"/>
          <p:nvPr/>
        </p:nvSpPr>
        <p:spPr>
          <a:xfrm>
            <a:off x="6741469" y="851913"/>
            <a:ext cx="5272088" cy="67403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u="sng" dirty="0"/>
              <a:t>1. Code of Ethics</a:t>
            </a:r>
          </a:p>
          <a:p>
            <a:endParaRPr lang="en-GB" sz="2400" u="sng" dirty="0"/>
          </a:p>
          <a:p>
            <a:r>
              <a:rPr lang="en-GB" dirty="0"/>
              <a:t>Sets out principles and standards of behaviour that will promote, reinforce and support the highest standards from everyone who works in policing in England and Wales.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endParaRPr lang="en-GB" dirty="0"/>
          </a:p>
          <a:p>
            <a:r>
              <a:rPr lang="en-GB" sz="2400" u="sng" dirty="0"/>
              <a:t>2. 9 Policing Principles</a:t>
            </a:r>
          </a:p>
          <a:p>
            <a:endParaRPr lang="en-GB" sz="2400" u="sng" dirty="0"/>
          </a:p>
          <a:p>
            <a:r>
              <a:rPr lang="en-GB" dirty="0"/>
              <a:t>Built on the Nolan Principles for Public Life, with the addition of ‘Fairness’ and ‘Respect’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r>
              <a:rPr lang="en-GB" sz="2400" u="sng" dirty="0"/>
              <a:t>3. Standards of Professional Behaviour </a:t>
            </a:r>
          </a:p>
          <a:p>
            <a:endParaRPr lang="en-GB" sz="2400" u="sng" dirty="0"/>
          </a:p>
          <a:p>
            <a:r>
              <a:rPr lang="en-GB" dirty="0"/>
              <a:t>Reflects the expectations that the professional body and the public have of the behaviour of those working in policing.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 </a:t>
            </a:r>
          </a:p>
        </p:txBody>
      </p:sp>
      <p:pic>
        <p:nvPicPr>
          <p:cNvPr id="14338" name="Picture 2" descr="Moodle | moodle.com (@moodle) / Twitter">
            <a:extLst>
              <a:ext uri="{FF2B5EF4-FFF2-40B4-BE49-F238E27FC236}">
                <a16:creationId xmlns:a16="http://schemas.microsoft.com/office/drawing/2014/main" id="{84898B61-4953-9341-BCF8-7DDCF4AD3CA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90825" y="5043488"/>
            <a:ext cx="1428750" cy="1428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64FDA844-F5D8-D04A-87E4-384DB48062D8}"/>
              </a:ext>
            </a:extLst>
          </p:cNvPr>
          <p:cNvSpPr txBox="1"/>
          <p:nvPr/>
        </p:nvSpPr>
        <p:spPr>
          <a:xfrm>
            <a:off x="9268537" y="6472238"/>
            <a:ext cx="2818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(College of Policing, 2014) </a:t>
            </a:r>
          </a:p>
        </p:txBody>
      </p:sp>
      <p:pic>
        <p:nvPicPr>
          <p:cNvPr id="1026" name="Picture 2" descr="1000+ Free Book Clipart Images You Can Download Right Now">
            <a:extLst>
              <a:ext uri="{FF2B5EF4-FFF2-40B4-BE49-F238E27FC236}">
                <a16:creationId xmlns:a16="http://schemas.microsoft.com/office/drawing/2014/main" id="{4C7E124C-8D74-170B-74C3-09461B65D24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14763" y="2919166"/>
            <a:ext cx="1019667" cy="10196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Audio Recording 19 Sep 2022 at 22:49:13" descr="Audio Recording 19 Sep 2022 at 22:49:13">
            <a:hlinkClick r:id="" action="ppaction://media"/>
            <a:extLst>
              <a:ext uri="{FF2B5EF4-FFF2-40B4-BE49-F238E27FC236}">
                <a16:creationId xmlns:a16="http://schemas.microsoft.com/office/drawing/2014/main" id="{BE42B68C-EA8F-3CA8-1985-DA583D5ED2D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5315402" y="1185969"/>
            <a:ext cx="812800" cy="812800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</p:pic>
    </p:spTree>
    <p:extLst>
      <p:ext uri="{BB962C8B-B14F-4D97-AF65-F5344CB8AC3E}">
        <p14:creationId xmlns:p14="http://schemas.microsoft.com/office/powerpoint/2010/main" val="16691231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9308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6D6C5A5F-B6A7-054B-AD6A-9C15D4DB7D3B}"/>
              </a:ext>
            </a:extLst>
          </p:cNvPr>
          <p:cNvSpPr/>
          <p:nvPr/>
        </p:nvSpPr>
        <p:spPr>
          <a:xfrm>
            <a:off x="360292" y="1723077"/>
            <a:ext cx="3234246" cy="1705923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D11F857C-2655-304F-B171-36E1986902BE}"/>
              </a:ext>
            </a:extLst>
          </p:cNvPr>
          <p:cNvSpPr/>
          <p:nvPr/>
        </p:nvSpPr>
        <p:spPr>
          <a:xfrm>
            <a:off x="360292" y="3988512"/>
            <a:ext cx="3234246" cy="200238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31A883C-492F-DA4D-9C39-5B28092B0F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0292" y="55743"/>
            <a:ext cx="10515600" cy="1325563"/>
          </a:xfrm>
        </p:spPr>
        <p:txBody>
          <a:bodyPr/>
          <a:lstStyle/>
          <a:p>
            <a:r>
              <a:rPr lang="en-GB" b="1" u="sng" dirty="0"/>
              <a:t>The 9 Principles of Policing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2430956-2D13-F243-8153-F0E0EE54A508}"/>
              </a:ext>
            </a:extLst>
          </p:cNvPr>
          <p:cNvSpPr txBox="1"/>
          <p:nvPr/>
        </p:nvSpPr>
        <p:spPr>
          <a:xfrm>
            <a:off x="521576" y="1837374"/>
            <a:ext cx="2823380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dirty="0">
                <a:latin typeface="FSElliotPro"/>
              </a:rPr>
              <a:t>O</a:t>
            </a:r>
            <a:r>
              <a:rPr lang="en-GB" sz="1800" b="0" dirty="0">
                <a:effectLst/>
                <a:latin typeface="FSElliotPro"/>
              </a:rPr>
              <a:t>riginates from the ‘Principles of Public Life’ published by the Committee on Standards in Public Life in 1995 </a:t>
            </a: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D06F3BC-F961-CF4C-BB51-90A36DAB7FEA}"/>
              </a:ext>
            </a:extLst>
          </p:cNvPr>
          <p:cNvSpPr txBox="1"/>
          <p:nvPr/>
        </p:nvSpPr>
        <p:spPr>
          <a:xfrm>
            <a:off x="485083" y="4112541"/>
            <a:ext cx="2984664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dirty="0">
                <a:latin typeface="FSElliotPro"/>
              </a:rPr>
              <a:t>I</a:t>
            </a:r>
            <a:r>
              <a:rPr lang="en-GB" sz="1800" b="0" dirty="0">
                <a:effectLst/>
                <a:latin typeface="FSElliotPro"/>
              </a:rPr>
              <a:t>ncludes the additional principles of ‘fairness’ and ‘respect’ as research has shown these to be crucial to maintaining and enhancing public confidence in policing</a:t>
            </a:r>
            <a:endParaRPr lang="en-GB" dirty="0"/>
          </a:p>
        </p:txBody>
      </p:sp>
      <p:graphicFrame>
        <p:nvGraphicFramePr>
          <p:cNvPr id="12" name="Table 12">
            <a:extLst>
              <a:ext uri="{FF2B5EF4-FFF2-40B4-BE49-F238E27FC236}">
                <a16:creationId xmlns:a16="http://schemas.microsoft.com/office/drawing/2014/main" id="{51073D2A-79C6-4E4B-BE84-F2D2F80F1516}"/>
              </a:ext>
            </a:extLst>
          </p:cNvPr>
          <p:cNvGraphicFramePr>
            <a:graphicFrameLocks noGrp="1"/>
          </p:cNvGraphicFramePr>
          <p:nvPr/>
        </p:nvGraphicFramePr>
        <p:xfrm>
          <a:off x="4740288" y="1443321"/>
          <a:ext cx="6484762" cy="4961646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238582">
                  <a:extLst>
                    <a:ext uri="{9D8B030D-6E8A-4147-A177-3AD203B41FA5}">
                      <a16:colId xmlns:a16="http://schemas.microsoft.com/office/drawing/2014/main" val="4262625903"/>
                    </a:ext>
                  </a:extLst>
                </a:gridCol>
                <a:gridCol w="4246180">
                  <a:extLst>
                    <a:ext uri="{9D8B030D-6E8A-4147-A177-3AD203B41FA5}">
                      <a16:colId xmlns:a16="http://schemas.microsoft.com/office/drawing/2014/main" val="377126454"/>
                    </a:ext>
                  </a:extLst>
                </a:gridCol>
              </a:tblGrid>
              <a:tr h="506901">
                <a:tc>
                  <a:txBody>
                    <a:bodyPr/>
                    <a:lstStyle/>
                    <a:p>
                      <a:r>
                        <a:rPr lang="en-GB" b="0" dirty="0">
                          <a:solidFill>
                            <a:schemeClr val="tx1"/>
                          </a:solidFill>
                        </a:rPr>
                        <a:t>Accountability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You are answerable for your decisions, actions and omissions. </a:t>
                      </a:r>
                      <a:endParaRPr lang="en-GB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70203159"/>
                  </a:ext>
                </a:extLst>
              </a:tr>
              <a:tr h="506901">
                <a:tc>
                  <a:txBody>
                    <a:bodyPr/>
                    <a:lstStyle/>
                    <a:p>
                      <a:r>
                        <a:rPr lang="en-GB" dirty="0"/>
                        <a:t>Fairness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You treat people fairly. </a:t>
                      </a:r>
                      <a:endParaRPr lang="en-GB" dirty="0">
                        <a:effectLst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71587470"/>
                  </a:ext>
                </a:extLst>
              </a:tr>
              <a:tr h="506901">
                <a:tc>
                  <a:txBody>
                    <a:bodyPr/>
                    <a:lstStyle/>
                    <a:p>
                      <a:r>
                        <a:rPr lang="en-GB" dirty="0"/>
                        <a:t>Honesty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You are truthful and trustworthy. </a:t>
                      </a:r>
                      <a:endParaRPr lang="en-GB" dirty="0">
                        <a:effectLst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90829731"/>
                  </a:ext>
                </a:extLst>
              </a:tr>
              <a:tr h="506901">
                <a:tc>
                  <a:txBody>
                    <a:bodyPr/>
                    <a:lstStyle/>
                    <a:p>
                      <a:r>
                        <a:rPr lang="en-GB" dirty="0"/>
                        <a:t>Integrity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You always do the right thing. </a:t>
                      </a:r>
                      <a:endParaRPr lang="en-GB" dirty="0">
                        <a:effectLst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48812374"/>
                  </a:ext>
                </a:extLst>
              </a:tr>
              <a:tr h="506901">
                <a:tc>
                  <a:txBody>
                    <a:bodyPr/>
                    <a:lstStyle/>
                    <a:p>
                      <a:r>
                        <a:rPr lang="en-GB" dirty="0"/>
                        <a:t>Leadership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You lead by good example. </a:t>
                      </a:r>
                      <a:endParaRPr lang="en-GB" dirty="0">
                        <a:effectLst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61235605"/>
                  </a:ext>
                </a:extLst>
              </a:tr>
              <a:tr h="506901">
                <a:tc>
                  <a:txBody>
                    <a:bodyPr/>
                    <a:lstStyle/>
                    <a:p>
                      <a:r>
                        <a:rPr lang="en-GB" dirty="0"/>
                        <a:t>Objectivity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You make choices on evidence and your best professional judgement. </a:t>
                      </a:r>
                      <a:endParaRPr lang="en-GB" dirty="0">
                        <a:effectLst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00230736"/>
                  </a:ext>
                </a:extLst>
              </a:tr>
              <a:tr h="506901">
                <a:tc>
                  <a:txBody>
                    <a:bodyPr/>
                    <a:lstStyle/>
                    <a:p>
                      <a:r>
                        <a:rPr lang="en-GB" dirty="0"/>
                        <a:t>Openness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You are open and transparent in your actions and decisions. </a:t>
                      </a:r>
                      <a:endParaRPr lang="en-GB" dirty="0">
                        <a:effectLst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28638497"/>
                  </a:ext>
                </a:extLst>
              </a:tr>
              <a:tr h="506901">
                <a:tc>
                  <a:txBody>
                    <a:bodyPr/>
                    <a:lstStyle/>
                    <a:p>
                      <a:r>
                        <a:rPr lang="en-GB" dirty="0"/>
                        <a:t>Respect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You treat everyone with respect. </a:t>
                      </a:r>
                      <a:endParaRPr lang="en-GB" dirty="0">
                        <a:effectLst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98633811"/>
                  </a:ext>
                </a:extLst>
              </a:tr>
              <a:tr h="506901">
                <a:tc>
                  <a:txBody>
                    <a:bodyPr/>
                    <a:lstStyle/>
                    <a:p>
                      <a:r>
                        <a:rPr lang="en-GB" dirty="0"/>
                        <a:t>Selflessness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You act in the public interest. </a:t>
                      </a:r>
                      <a:endParaRPr lang="en-GB" dirty="0">
                        <a:effectLst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25488442"/>
                  </a:ext>
                </a:extLst>
              </a:tr>
            </a:tbl>
          </a:graphicData>
        </a:graphic>
      </p:graphicFrame>
      <p:sp>
        <p:nvSpPr>
          <p:cNvPr id="10" name="TextBox 9">
            <a:extLst>
              <a:ext uri="{FF2B5EF4-FFF2-40B4-BE49-F238E27FC236}">
                <a16:creationId xmlns:a16="http://schemas.microsoft.com/office/drawing/2014/main" id="{DD29C05A-131E-F149-AFDD-7E1C603DA9DD}"/>
              </a:ext>
            </a:extLst>
          </p:cNvPr>
          <p:cNvSpPr txBox="1"/>
          <p:nvPr/>
        </p:nvSpPr>
        <p:spPr>
          <a:xfrm>
            <a:off x="9142207" y="6404967"/>
            <a:ext cx="609958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(College of Policing, 2014) </a:t>
            </a:r>
          </a:p>
        </p:txBody>
      </p:sp>
    </p:spTree>
    <p:extLst>
      <p:ext uri="{BB962C8B-B14F-4D97-AF65-F5344CB8AC3E}">
        <p14:creationId xmlns:p14="http://schemas.microsoft.com/office/powerpoint/2010/main" val="162349492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71E35F-B0A4-6C4E-BC29-000AF25E83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5948" y="1395350"/>
            <a:ext cx="3613876" cy="4450814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4900" u="sng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Standards of Professional Behaviour </a:t>
            </a:r>
            <a:br>
              <a:rPr lang="en-US" sz="3600" u="sng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endParaRPr lang="en-US" sz="3600" kern="1200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5" name="Picture 4" descr="Text&#10;&#10;Description automatically generated with medium confidence">
            <a:extLst>
              <a:ext uri="{FF2B5EF4-FFF2-40B4-BE49-F238E27FC236}">
                <a16:creationId xmlns:a16="http://schemas.microsoft.com/office/drawing/2014/main" id="{86ED5177-F2ED-164B-B8D9-A94D854355B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27804" y="161553"/>
            <a:ext cx="7539804" cy="667272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40333A7-E9B5-AE48-AD85-E84A540D7FCA}"/>
              </a:ext>
            </a:extLst>
          </p:cNvPr>
          <p:cNvSpPr txBox="1"/>
          <p:nvPr/>
        </p:nvSpPr>
        <p:spPr>
          <a:xfrm>
            <a:off x="395416" y="6327115"/>
            <a:ext cx="45278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Taken from: (College of Policing, 2014)</a:t>
            </a:r>
          </a:p>
        </p:txBody>
      </p:sp>
    </p:spTree>
    <p:extLst>
      <p:ext uri="{BB962C8B-B14F-4D97-AF65-F5344CB8AC3E}">
        <p14:creationId xmlns:p14="http://schemas.microsoft.com/office/powerpoint/2010/main" val="131447956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852</Words>
  <Application>Microsoft Macintosh PowerPoint</Application>
  <PresentationFormat>Widescreen</PresentationFormat>
  <Paragraphs>161</Paragraphs>
  <Slides>18</Slides>
  <Notes>13</Notes>
  <HiddenSlides>0</HiddenSlides>
  <MMClips>17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7" baseType="lpstr">
      <vt:lpstr>Arial</vt:lpstr>
      <vt:lpstr>Arial Nova</vt:lpstr>
      <vt:lpstr>Arial Nova Cond</vt:lpstr>
      <vt:lpstr>Calibri</vt:lpstr>
      <vt:lpstr>Calibri Light</vt:lpstr>
      <vt:lpstr>FSElliotPro</vt:lpstr>
      <vt:lpstr>Tahoma</vt:lpstr>
      <vt:lpstr>Times</vt:lpstr>
      <vt:lpstr>Office Theme</vt:lpstr>
      <vt:lpstr>PowerPoint Presentation</vt:lpstr>
      <vt:lpstr>PowerPoint Presentation</vt:lpstr>
      <vt:lpstr>PowerPoint Presentation</vt:lpstr>
      <vt:lpstr>IMPORTANT</vt:lpstr>
      <vt:lpstr>Assessment 1: Exam</vt:lpstr>
      <vt:lpstr>Assessment 2: Role Play </vt:lpstr>
      <vt:lpstr>Help and Support</vt:lpstr>
      <vt:lpstr>PowerPoint Presentation</vt:lpstr>
      <vt:lpstr>PowerPoint Presentation</vt:lpstr>
      <vt:lpstr>PowerPoint Presentation</vt:lpstr>
      <vt:lpstr>PowerPoint Presentation</vt:lpstr>
      <vt:lpstr>Discretion – what does it mean?? </vt:lpstr>
      <vt:lpstr>The National Decision Model (NDM)</vt:lpstr>
      <vt:lpstr>PowerPoint Presentation</vt:lpstr>
      <vt:lpstr>What does each stage of the NDM involve? </vt:lpstr>
      <vt:lpstr>Reading Task by Next Thursday: Code of Ethics </vt:lpstr>
      <vt:lpstr>The 9 Principles of Policing </vt:lpstr>
      <vt:lpstr>Standards of Professional Behaviour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Rhiannon Lloyd</dc:creator>
  <cp:lastModifiedBy>Rhiannon Lloyd</cp:lastModifiedBy>
  <cp:revision>7</cp:revision>
  <dcterms:created xsi:type="dcterms:W3CDTF">2022-08-25T12:07:27Z</dcterms:created>
  <dcterms:modified xsi:type="dcterms:W3CDTF">2022-11-06T10:33:44Z</dcterms:modified>
</cp:coreProperties>
</file>