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7"/>
  </p:notesMasterIdLst>
  <p:handoutMasterIdLst>
    <p:handoutMasterId r:id="rId18"/>
  </p:handoutMasterIdLst>
  <p:sldIdLst>
    <p:sldId id="256" r:id="rId5"/>
    <p:sldId id="266" r:id="rId6"/>
    <p:sldId id="299" r:id="rId7"/>
    <p:sldId id="271" r:id="rId8"/>
    <p:sldId id="274" r:id="rId9"/>
    <p:sldId id="300" r:id="rId10"/>
    <p:sldId id="284" r:id="rId11"/>
    <p:sldId id="301" r:id="rId12"/>
    <p:sldId id="305" r:id="rId13"/>
    <p:sldId id="303" r:id="rId14"/>
    <p:sldId id="306" r:id="rId15"/>
    <p:sldId id="307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8" autoAdjust="0"/>
    <p:restoredTop sz="94598" autoAdjust="0"/>
  </p:normalViewPr>
  <p:slideViewPr>
    <p:cSldViewPr snapToGrid="0">
      <p:cViewPr varScale="1">
        <p:scale>
          <a:sx n="78" d="100"/>
          <a:sy n="78" d="100"/>
        </p:scale>
        <p:origin x="739" y="62"/>
      </p:cViewPr>
      <p:guideLst/>
    </p:cSldViewPr>
  </p:slideViewPr>
  <p:outlineViewPr>
    <p:cViewPr>
      <p:scale>
        <a:sx n="33" d="100"/>
        <a:sy n="33" d="100"/>
      </p:scale>
      <p:origin x="0" y="-57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589D207-BE08-4B33-B5B0-5A5A94C9512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E58DB9-49DC-495B-A68F-33D105C9065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A65D721-3F0A-41A3-B555-1F61C07BF1BE}" type="datetime1">
              <a:rPr lang="en-GB" smtClean="0"/>
              <a:t>08/10/2025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66337E-DAD5-442C-9B8F-E10EB7D972C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3BDF2-02BD-4181-AC28-FD56172CC62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AF8A362-CAFC-4987-9A50-47570528395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374917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543ED9D-E132-4572-9D4D-99356D8DF6B4}" type="datetime1">
              <a:rPr lang="en-GB" smtClean="0"/>
              <a:t>08/10/2025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4EEB602-95FC-483A-B12D-216A7AD7EA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843093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2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C3856A-F3CD-4032-ADA9-B0D70F59EF3B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A64ED303-13BD-42F6-8013-753048B08EED}" type="datetime1">
              <a:rPr lang="en-GB" smtClean="0"/>
              <a:t>08/10/2025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451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3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03C600-653A-4731-9E20-ECBE3EF095BA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EF718374-C3F0-40E9-8526-A7F04F576EBA}" type="datetime1">
              <a:rPr lang="en-GB" smtClean="0"/>
              <a:t>08/10/2025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0651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4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7B8A35-2C7E-4C15-AFCF-AC72CA638DE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258482EF-6F36-477D-BAEE-4C6EAD738A78}" type="datetime1">
              <a:rPr lang="en-GB" smtClean="0"/>
              <a:t>08/10/2025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838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5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C23911-B17C-479F-A6E2-08385D1EFEFA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486EC6D-77F5-4C7F-A7AE-2BD2E2EEB0ED}" type="datetime1">
              <a:rPr lang="en-GB" smtClean="0"/>
              <a:t>08/10/2025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35884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7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D545E0-5463-4627-BDA2-D2CEE06E0B9B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27C5A01-94D3-43E1-9CA2-D1881CA49B46}" type="datetime1">
              <a:rPr lang="en-GB" smtClean="0"/>
              <a:t>08/10/2025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8859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8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8C6C60-DAD2-49CF-AF9B-8D9AB0AD38E9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4B351C22-81E3-47F3-8252-105EAA931404}" type="datetime1">
              <a:rPr lang="en-GB" smtClean="0"/>
              <a:t>08/10/2025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8859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10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71E5B3-2618-4553-8624-6AB20213AF8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CBC6739-7F1F-4A44-8E33-B36B45653CDF}" type="datetime1">
              <a:rPr lang="en-GB" smtClean="0"/>
              <a:t>08/10/2025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83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EA8D8870-8337-4ABD-9EA6-3D5AAB7E42D9}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BAC3B2DB-2CCA-4BD4-8D63-98257049E273}"/>
              </a:ext>
            </a:extLst>
          </p:cNvPr>
          <p:cNvSpPr/>
          <p:nvPr userDrawn="1"/>
        </p:nvSpPr>
        <p:spPr>
          <a:xfrm>
            <a:off x="1" y="8256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324DAAC3-FA37-4838-A298-327679F99F8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8168" y="1057522"/>
            <a:ext cx="5003540" cy="217343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4400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5" name="Subtitle 2">
            <a:extLst>
              <a:ext uri="{FF2B5EF4-FFF2-40B4-BE49-F238E27FC236}">
                <a16:creationId xmlns:a16="http://schemas.microsoft.com/office/drawing/2014/main" id="{50BC9D78-FF13-4CEB-8ECB-E64E85C5D0B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646643" y="3751119"/>
            <a:ext cx="4985065" cy="1606163"/>
          </a:xfrm>
        </p:spPr>
        <p:txBody>
          <a:bodyPr rtlCol="0" anchor="t">
            <a:noAutofit/>
          </a:bodyPr>
          <a:lstStyle>
            <a:lvl1pPr>
              <a:defRPr sz="2400" b="0"/>
            </a:lvl1pPr>
          </a:lstStyle>
          <a:p>
            <a:pPr rtl="0"/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Click to add subtitle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FB792E4C-AD3B-4E88-8540-E75759746368}"/>
              </a:ext>
            </a:extLst>
          </p:cNvPr>
          <p:cNvSpPr/>
          <p:nvPr userDrawn="1"/>
        </p:nvSpPr>
        <p:spPr>
          <a:xfrm>
            <a:off x="-1" y="8896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A32632F-9ED1-4328-BBE3-B4E014156A29}"/>
              </a:ext>
            </a:extLst>
          </p:cNvPr>
          <p:cNvSpPr/>
          <p:nvPr userDrawn="1"/>
        </p:nvSpPr>
        <p:spPr>
          <a:xfrm rot="5400000">
            <a:off x="-236512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8" name="Footer Placeholder 4">
            <a:extLst>
              <a:ext uri="{FF2B5EF4-FFF2-40B4-BE49-F238E27FC236}">
                <a16:creationId xmlns:a16="http://schemas.microsoft.com/office/drawing/2014/main" id="{15A37EDE-F10B-4C4B-9572-8778C2D6A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5103" y="6309360"/>
            <a:ext cx="4797504" cy="457200"/>
          </a:xfrm>
        </p:spPr>
        <p:txBody>
          <a:bodyPr rtlCol="0"/>
          <a:lstStyle/>
          <a:p>
            <a:pPr algn="l" rtl="0"/>
            <a:r>
              <a:rPr lang="en-GB"/>
              <a:t>Presentation Title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EA124D3C-01E3-4B96-BDF0-54851D1739D0}"/>
              </a:ext>
            </a:extLst>
          </p:cNvPr>
          <p:cNvSpPr/>
          <p:nvPr userDrawn="1"/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1" name="Date Placeholder 35">
            <a:extLst>
              <a:ext uri="{FF2B5EF4-FFF2-40B4-BE49-F238E27FC236}">
                <a16:creationId xmlns:a16="http://schemas.microsoft.com/office/drawing/2014/main" id="{D6890A67-3C66-4F8A-B1A6-05469F40F8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 rtlCol="0"/>
          <a:lstStyle/>
          <a:p>
            <a:pPr algn="l" rtl="0"/>
            <a:r>
              <a:rPr lang="en-GB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t>2/1/20XX</a:t>
            </a:r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62" name="Slide Number Placeholder 36">
            <a:extLst>
              <a:ext uri="{FF2B5EF4-FFF2-40B4-BE49-F238E27FC236}">
                <a16:creationId xmlns:a16="http://schemas.microsoft.com/office/drawing/2014/main" id="{46849723-0CBF-47CA-9477-4D42CAC71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pPr/>
              <a:t>‹#›</a:t>
            </a:fld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65" name="Picture Placeholder 64">
            <a:extLst>
              <a:ext uri="{FF2B5EF4-FFF2-40B4-BE49-F238E27FC236}">
                <a16:creationId xmlns:a16="http://schemas.microsoft.com/office/drawing/2014/main" id="{D60E3C33-714C-4528-93A6-4470C3E89AE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59936" y="-2"/>
            <a:ext cx="5332064" cy="6858002"/>
          </a:xfrm>
          <a:custGeom>
            <a:avLst/>
            <a:gdLst>
              <a:gd name="connsiteX0" fmla="*/ 0 w 5332064"/>
              <a:gd name="connsiteY0" fmla="*/ 0 h 6858002"/>
              <a:gd name="connsiteX1" fmla="*/ 5332064 w 5332064"/>
              <a:gd name="connsiteY1" fmla="*/ 0 h 6858002"/>
              <a:gd name="connsiteX2" fmla="*/ 5332064 w 5332064"/>
              <a:gd name="connsiteY2" fmla="*/ 6858002 h 6858002"/>
              <a:gd name="connsiteX3" fmla="*/ 0 w 5332064"/>
              <a:gd name="connsiteY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32064" h="6858002">
                <a:moveTo>
                  <a:pt x="0" y="0"/>
                </a:moveTo>
                <a:lnTo>
                  <a:pt x="5332064" y="0"/>
                </a:lnTo>
                <a:lnTo>
                  <a:pt x="5332064" y="6858002"/>
                </a:lnTo>
                <a:lnTo>
                  <a:pt x="0" y="6858002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42582526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F5F5DFA-1BC3-4062-9356-6145C9F7C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6B5D461-AEC0-477F-A77A-6227F95A8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75813" y="0"/>
            <a:ext cx="4016188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E1A041D-DE47-45FA-AC78-CC7FD0257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614254-52EF-4F58-99B1-CDA7C39223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9" y="1095508"/>
            <a:ext cx="82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BD3B3ABA-0408-41EA-935D-D4F4586AA8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87178" y="1475399"/>
            <a:ext cx="6623040" cy="791861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0D7EF23-28EE-4115-879A-D95BBAC6624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87179" y="2502047"/>
            <a:ext cx="6623039" cy="3030599"/>
          </a:xfrm>
        </p:spPr>
        <p:txBody>
          <a:bodyPr rtlCol="0" anchor="t">
            <a:normAutofit/>
          </a:bodyPr>
          <a:lstStyle>
            <a:lvl1pPr>
              <a:defRPr sz="2000" b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4B41004-DE9E-4B19-B7DE-91782B37C8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94348" y="1085431"/>
            <a:ext cx="3997652" cy="5037857"/>
          </a:xfrm>
          <a:custGeom>
            <a:avLst/>
            <a:gdLst>
              <a:gd name="connsiteX0" fmla="*/ 0 w 3997652"/>
              <a:gd name="connsiteY0" fmla="*/ 0 h 5037857"/>
              <a:gd name="connsiteX1" fmla="*/ 3997652 w 3997652"/>
              <a:gd name="connsiteY1" fmla="*/ 0 h 5037857"/>
              <a:gd name="connsiteX2" fmla="*/ 3997652 w 3997652"/>
              <a:gd name="connsiteY2" fmla="*/ 5037857 h 5037857"/>
              <a:gd name="connsiteX3" fmla="*/ 0 w 3997652"/>
              <a:gd name="connsiteY3" fmla="*/ 5037857 h 5037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97652" h="5037857">
                <a:moveTo>
                  <a:pt x="0" y="0"/>
                </a:moveTo>
                <a:lnTo>
                  <a:pt x="3997652" y="0"/>
                </a:lnTo>
                <a:lnTo>
                  <a:pt x="3997652" y="5037857"/>
                </a:lnTo>
                <a:lnTo>
                  <a:pt x="0" y="5037857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837301C-2B9B-4119-9002-BD6DB2AB8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6144405"/>
            <a:ext cx="8150087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D12738D-D0ED-4899-A01C-42439B5B3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206532" y="6167615"/>
            <a:ext cx="3982418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ED261D-45B9-40C1-8341-8B8B796E8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7" name="Footer Placeholder 7">
            <a:extLst>
              <a:ext uri="{FF2B5EF4-FFF2-40B4-BE49-F238E27FC236}">
                <a16:creationId xmlns:a16="http://schemas.microsoft.com/office/drawing/2014/main" id="{182CF530-D736-4104-8678-850EEDF99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7178" y="6309360"/>
            <a:ext cx="6623040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E23953F-BF80-48E0-8282-62907D6C2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42523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Date Placeholder 5">
            <a:extLst>
              <a:ext uri="{FF2B5EF4-FFF2-40B4-BE49-F238E27FC236}">
                <a16:creationId xmlns:a16="http://schemas.microsoft.com/office/drawing/2014/main" id="{8DEDB7CE-711E-4E43-9450-4C7BECE2FC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537" y="6309360"/>
            <a:ext cx="1885598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0" name="Slide Number Placeholder 9">
            <a:extLst>
              <a:ext uri="{FF2B5EF4-FFF2-40B4-BE49-F238E27FC236}">
                <a16:creationId xmlns:a16="http://schemas.microsoft.com/office/drawing/2014/main" id="{F5D9588C-9E6B-42F6-8B42-D18388626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348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C341663-7159-49AD-AAF3-4B3C490D8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6DEFA91-CCB3-4B9E-9CFC-AA9D92073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96996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83D2425-8E71-4C9D-8737-018CE4452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21655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0F2EB12-394C-40E4-9186-CBD6635B5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77552" y="0"/>
            <a:ext cx="751444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53F9468C-8821-4670-9C7C-78E7D75861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5915" y="673308"/>
            <a:ext cx="6457717" cy="158089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35" name="Picture Placeholder 5">
            <a:extLst>
              <a:ext uri="{FF2B5EF4-FFF2-40B4-BE49-F238E27FC236}">
                <a16:creationId xmlns:a16="http://schemas.microsoft.com/office/drawing/2014/main" id="{6198A97B-719D-4F79-A04B-46EE272A1D9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3461004"/>
            <a:ext cx="4613547" cy="3396996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34" name="Picture Placeholder 5">
            <a:extLst>
              <a:ext uri="{FF2B5EF4-FFF2-40B4-BE49-F238E27FC236}">
                <a16:creationId xmlns:a16="http://schemas.microsoft.com/office/drawing/2014/main" id="{79E62157-5D84-47E4-9718-5408E1C7E7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613548" cy="3396994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551E6FEF-934C-427E-A65F-F501B04FC71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205918" y="2353586"/>
            <a:ext cx="6457717" cy="3767496"/>
          </a:xfrm>
        </p:spPr>
        <p:txBody>
          <a:bodyPr rtlCol="0" anchor="t">
            <a:normAutofit/>
          </a:bodyPr>
          <a:lstStyle>
            <a:lvl1pPr>
              <a:defRPr sz="1600" b="0" baseline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CA12CF76-B207-465C-A494-3C57818AC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1906" y="6309360"/>
            <a:ext cx="4097030" cy="457200"/>
          </a:xfrm>
        </p:spPr>
        <p:txBody>
          <a:bodyPr rtlCol="0"/>
          <a:lstStyle>
            <a:lvl1pPr>
              <a:defRPr>
                <a:effectLst>
                  <a:outerShdw blurRad="50800" dist="38100" dir="240000" algn="ctr" rotWithShape="0">
                    <a:schemeClr val="tx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9F682261-0FB4-4600-86B5-DDF27881F7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05303" y="6309360"/>
            <a:ext cx="3411973" cy="457200"/>
          </a:xfrm>
        </p:spPr>
        <p:txBody>
          <a:bodyPr rtlCol="0"/>
          <a:lstStyle>
            <a:lvl1pPr>
              <a:defRPr>
                <a:effectLst/>
              </a:defRPr>
            </a:lvl1pPr>
          </a:lstStyle>
          <a:p>
            <a:pPr rtl="0"/>
            <a:r>
              <a:rPr lang="en-GB">
                <a:solidFill>
                  <a:schemeClr val="tx2"/>
                </a:solidFill>
              </a:rPr>
              <a:t>2/1/20XX</a:t>
            </a:r>
            <a:endParaRPr lang="en-GB" dirty="0"/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632EB37A-06D5-4BC7-BC11-75B1719B0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8522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7E77A60-3019-43AE-AA38-E130C04CFD8D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DBF0FB-88D2-4271-BFAF-D129CF8C2F68}"/>
              </a:ext>
            </a:extLst>
          </p:cNvPr>
          <p:cNvSpPr/>
          <p:nvPr userDrawn="1"/>
        </p:nvSpPr>
        <p:spPr>
          <a:xfrm>
            <a:off x="7547855" y="-4078"/>
            <a:ext cx="4641096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62B807B-6DFA-471C-B675-016416207F0E}"/>
              </a:ext>
            </a:extLst>
          </p:cNvPr>
          <p:cNvSpPr/>
          <p:nvPr userDrawn="1"/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555D4C0-9882-489D-AD77-A9F38B3784A6}"/>
              </a:ext>
            </a:extLst>
          </p:cNvPr>
          <p:cNvSpPr/>
          <p:nvPr userDrawn="1"/>
        </p:nvSpPr>
        <p:spPr>
          <a:xfrm>
            <a:off x="7585468" y="1095508"/>
            <a:ext cx="46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63F61843-5C9C-49E0-8A90-64085BC79F7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73503" y="1709530"/>
            <a:ext cx="3754671" cy="2528515"/>
          </a:xfrm>
        </p:spPr>
        <p:txBody>
          <a:bodyPr rtlCol="0" anchor="b"/>
          <a:lstStyle>
            <a:lvl1pPr>
              <a:lnSpc>
                <a:spcPct val="100000"/>
              </a:lnSpc>
              <a:defRPr/>
            </a:lvl1pPr>
          </a:lstStyle>
          <a:p>
            <a:pPr rtl="0"/>
            <a:r>
              <a:rPr lang="en-GB" sz="3600" b="1" cap="none">
                <a:solidFill>
                  <a:schemeClr val="tx2"/>
                </a:solidFill>
              </a:rPr>
              <a:t>Click to add title</a:t>
            </a:r>
          </a:p>
        </p:txBody>
      </p:sp>
      <p:sp>
        <p:nvSpPr>
          <p:cNvPr id="30" name="Subtitle 2">
            <a:extLst>
              <a:ext uri="{FF2B5EF4-FFF2-40B4-BE49-F238E27FC236}">
                <a16:creationId xmlns:a16="http://schemas.microsoft.com/office/drawing/2014/main" id="{15C8BDC7-F09C-40A3-B14E-9A49781EE6C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976914" y="4238046"/>
            <a:ext cx="3806919" cy="1741404"/>
          </a:xfrm>
        </p:spPr>
        <p:txBody>
          <a:bodyPr rtlCol="0" anchor="t">
            <a:normAutofit/>
          </a:bodyPr>
          <a:lstStyle>
            <a:lvl1pPr>
              <a:defRPr sz="1600" b="0"/>
            </a:lvl1pPr>
          </a:lstStyle>
          <a:p>
            <a:pPr rtl="0"/>
            <a:r>
              <a:rPr lang="en-GB" sz="2000">
                <a:solidFill>
                  <a:schemeClr val="tx2"/>
                </a:solidFill>
              </a:rPr>
              <a:t>Click to add subtitle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47A5DB4-1ED7-4630-89AF-F1802E44EF89}"/>
              </a:ext>
            </a:extLst>
          </p:cNvPr>
          <p:cNvSpPr/>
          <p:nvPr userDrawn="1"/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E5D4012-4107-490F-A369-EA7063242A98}"/>
              </a:ext>
            </a:extLst>
          </p:cNvPr>
          <p:cNvSpPr/>
          <p:nvPr userDrawn="1"/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95C79E2-9EA5-4713-B4AF-0E4572CFFA2F}"/>
              </a:ext>
            </a:extLst>
          </p:cNvPr>
          <p:cNvSpPr/>
          <p:nvPr userDrawn="1"/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74C09E2-06F0-4230-8DAD-A0DBF01F8603}"/>
              </a:ext>
            </a:extLst>
          </p:cNvPr>
          <p:cNvSpPr/>
          <p:nvPr userDrawn="1"/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0" name="Picture Placeholder 38">
            <a:extLst>
              <a:ext uri="{FF2B5EF4-FFF2-40B4-BE49-F238E27FC236}">
                <a16:creationId xmlns:a16="http://schemas.microsoft.com/office/drawing/2014/main" id="{AB2070F4-085F-4F8D-A1E8-A58E5F8F068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1095509"/>
            <a:ext cx="7519932" cy="5016892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3640490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EBA854-A26D-41C5-9D40-DF6B49ACB136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995BFA7-EB65-4E20-A693-324FEF74D3AE}"/>
              </a:ext>
            </a:extLst>
          </p:cNvPr>
          <p:cNvSpPr/>
          <p:nvPr userDrawn="1"/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A9E9218-0397-4231-81F4-03972AB6A3DD}"/>
              </a:ext>
            </a:extLst>
          </p:cNvPr>
          <p:cNvSpPr/>
          <p:nvPr userDrawn="1"/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81905177-1789-44BB-950A-7018653E64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1" y="1044054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4B8C-C655-4441-A7FF-616EF634E6E1}"/>
              </a:ext>
            </a:extLst>
          </p:cNvPr>
          <p:cNvSpPr/>
          <p:nvPr userDrawn="1"/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89301A4-3CA9-4D0E-944E-1BE5921FA0B3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A9C29C55-D1EC-4DD4-BA5B-11E4AB157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1" y="6309360"/>
            <a:ext cx="5732061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C31C8C6B-3212-41F0-A8A1-4A6A700AFB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67357410-255F-470C-AD92-44B15997A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435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DF88512-9E62-4695-B350-39488566A1F7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8CD596D-95F4-4C5C-A0E7-86D747FE70BE}"/>
              </a:ext>
            </a:extLst>
          </p:cNvPr>
          <p:cNvSpPr/>
          <p:nvPr userDrawn="1"/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7553E9F-DCBF-4BEE-A261-5AA97361A0E0}"/>
              </a:ext>
            </a:extLst>
          </p:cNvPr>
          <p:cNvSpPr/>
          <p:nvPr userDrawn="1"/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49B0EB0-AEBA-44ED-BC77-4188C74861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1" y="1044054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78DD10-67BC-4E87-A788-A45C6093F5F8}"/>
              </a:ext>
            </a:extLst>
          </p:cNvPr>
          <p:cNvSpPr/>
          <p:nvPr userDrawn="1"/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769F5-486B-4B48-A543-2C70359DF66E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B47BB165-F380-48C4-B95B-C09C91893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1" y="6309360"/>
            <a:ext cx="5732061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49ADD171-0134-4347-A2D8-0B9D7634F1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F0805E9B-6657-4167-BD79-CAC59C0D8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4561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A8A107B-E23F-4793-95B4-335240DB9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551118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7568F3C-8CA8-489A-9870-E2C458355CC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4615126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4615126 w 12192000"/>
              <a:gd name="connsiteY3" fmla="*/ 6858000 h 6858000"/>
              <a:gd name="connsiteX4" fmla="*/ 0 w 12192000"/>
              <a:gd name="connsiteY4" fmla="*/ 0 h 6858000"/>
              <a:gd name="connsiteX5" fmla="*/ 4551118 w 12192000"/>
              <a:gd name="connsiteY5" fmla="*/ 0 h 6858000"/>
              <a:gd name="connsiteX6" fmla="*/ 4551118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4615126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4615126" y="6858000"/>
                </a:lnTo>
                <a:close/>
                <a:moveTo>
                  <a:pt x="0" y="0"/>
                </a:moveTo>
                <a:lnTo>
                  <a:pt x="4551118" y="0"/>
                </a:lnTo>
                <a:lnTo>
                  <a:pt x="4551118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2C14E8-F37D-4BEA-9D62-5E707EDF0D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25" y="1095508"/>
            <a:ext cx="4606535" cy="3936931"/>
          </a:xfrm>
          <a:solidFill>
            <a:schemeClr val="tx2"/>
          </a:solidFill>
        </p:spPr>
        <p:txBody>
          <a:bodyPr rIns="365760" rtlCol="0" anchor="b"/>
          <a:lstStyle>
            <a:lvl1pPr marL="365760">
              <a:lnSpc>
                <a:spcPct val="100000"/>
              </a:lnSpc>
              <a:spcBef>
                <a:spcPts val="1000"/>
              </a:spcBef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784D33-9C88-49E6-8F90-05148C5496F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-1726" y="5032439"/>
            <a:ext cx="4606535" cy="1079962"/>
          </a:xfrm>
          <a:solidFill>
            <a:schemeClr val="tx2"/>
          </a:solidFill>
        </p:spPr>
        <p:txBody>
          <a:bodyPr rtlCol="0" anchor="ctr"/>
          <a:lstStyle>
            <a:lvl1pPr marL="365760">
              <a:spcBef>
                <a:spcPts val="1000"/>
              </a:spcBef>
              <a:defRPr sz="18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4" name="Footer Placeholder 4">
            <a:extLst>
              <a:ext uri="{FF2B5EF4-FFF2-40B4-BE49-F238E27FC236}">
                <a16:creationId xmlns:a16="http://schemas.microsoft.com/office/drawing/2014/main" id="{5CD820E0-0083-439B-A9DE-C3DEA1DEA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26" name="Date Placeholder 3">
            <a:extLst>
              <a:ext uri="{FF2B5EF4-FFF2-40B4-BE49-F238E27FC236}">
                <a16:creationId xmlns:a16="http://schemas.microsoft.com/office/drawing/2014/main" id="{D8A8D931-E01B-43C0-806F-2413BF5938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7" name="Slide Number Placeholder 6">
            <a:extLst>
              <a:ext uri="{FF2B5EF4-FFF2-40B4-BE49-F238E27FC236}">
                <a16:creationId xmlns:a16="http://schemas.microsoft.com/office/drawing/2014/main" id="{0F3F4E6D-F4D2-430F-A2C3-3C037D778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9315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9F91A3C-7ABB-4E5E-B04F-29DB072AE13C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EB9AABE-3FBC-4E64-8672-D073D4A3F412}"/>
              </a:ext>
            </a:extLst>
          </p:cNvPr>
          <p:cNvSpPr/>
          <p:nvPr userDrawn="1"/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8FF13AE-FEBF-40A1-A799-6EB275CBBCB5}"/>
              </a:ext>
            </a:extLst>
          </p:cNvPr>
          <p:cNvSpPr/>
          <p:nvPr userDrawn="1"/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EACBDB11-07EC-4982-BBFA-8EECF50C7B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2" y="4872251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7B21770-EBB9-4C73-BE13-26901F3CC9FB}"/>
              </a:ext>
            </a:extLst>
          </p:cNvPr>
          <p:cNvSpPr/>
          <p:nvPr userDrawn="1"/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172AFA4-5141-4F0F-B9F6-0BE3ADBED218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41DE758B-03CF-48F8-BCBE-AD97B7042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2" y="6309360"/>
            <a:ext cx="4946592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34" name="Date Placeholder 3">
            <a:extLst>
              <a:ext uri="{FF2B5EF4-FFF2-40B4-BE49-F238E27FC236}">
                <a16:creationId xmlns:a16="http://schemas.microsoft.com/office/drawing/2014/main" id="{1640606E-041A-4385-96D7-3C6E775E3F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35844B60-1EF6-4A90-9030-B5043BCD0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5997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30FB3D5A-25E2-453F-A78E-0A20BDCE80A2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8796342-0E80-4F8E-9563-9F5EDFC0DDF2}"/>
              </a:ext>
            </a:extLst>
          </p:cNvPr>
          <p:cNvSpPr/>
          <p:nvPr userDrawn="1"/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39B2F5D-C3BA-453E-8F4D-97074F48C7AE}"/>
              </a:ext>
            </a:extLst>
          </p:cNvPr>
          <p:cNvSpPr/>
          <p:nvPr userDrawn="1"/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52D50E3-A27A-4AF6-928B-286E7BDB4BD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2" y="4872251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874FDF0-F4BE-433D-86EE-9E1832D4388B}"/>
              </a:ext>
            </a:extLst>
          </p:cNvPr>
          <p:cNvSpPr/>
          <p:nvPr userDrawn="1"/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DFCD07-1301-45ED-B326-449ECFADE70D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D5DA270-E83F-4CC8-9DA6-27CA3AEC0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2" y="6309360"/>
            <a:ext cx="4946592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57804587-2E59-4D83-B86E-83ADAE4FDC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5339F117-3072-4F0C-8D1D-E5DC918CE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893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2A19A957-1FB5-43F8-B325-BBD9FEF23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A5410A-92A6-4C0B-9D89-186B7DD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903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D8F3F22-19C9-4C61-8202-3220217D293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A26073-23A2-4B91-A128-79AA1BE93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351619"/>
            <a:ext cx="12192000" cy="4749487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14D5DFA-0CEA-43F0-98EE-6C9F741F7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107836"/>
            <a:ext cx="4651248" cy="750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F94B471-6707-4251-8230-A51AED0767C9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648934" y="1834005"/>
            <a:ext cx="4727735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D986D97-E6F1-49E8-977A-C802B4E41B7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48934" y="2422380"/>
            <a:ext cx="4727735" cy="3029446"/>
          </a:xfrm>
        </p:spPr>
        <p:txBody>
          <a:bodyPr rtlCol="0" anchor="t">
            <a:no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762163C0-B07F-43E4-B17C-2E6A96553B98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095999" y="1834004"/>
            <a:ext cx="4727735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098FA6D-3C80-4FE1-B248-1CA2B6862F6D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095999" y="2422380"/>
            <a:ext cx="4727735" cy="3029446"/>
          </a:xfrm>
        </p:spPr>
        <p:txBody>
          <a:bodyPr rtlCol="0" anchor="t">
            <a:no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52712D-F957-4B22-8B50-BE10410FF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6101107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Footer Placeholder 29">
            <a:extLst>
              <a:ext uri="{FF2B5EF4-FFF2-40B4-BE49-F238E27FC236}">
                <a16:creationId xmlns:a16="http://schemas.microsoft.com/office/drawing/2014/main" id="{26FD74F8-42BB-4CB4-ABF1-5F149743B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Date Placeholder 28">
            <a:extLst>
              <a:ext uri="{FF2B5EF4-FFF2-40B4-BE49-F238E27FC236}">
                <a16:creationId xmlns:a16="http://schemas.microsoft.com/office/drawing/2014/main" id="{5B031752-6400-4BFB-979F-E2EE795E4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2" name="Slide Number Placeholder 30">
            <a:extLst>
              <a:ext uri="{FF2B5EF4-FFF2-40B4-BE49-F238E27FC236}">
                <a16:creationId xmlns:a16="http://schemas.microsoft.com/office/drawing/2014/main" id="{6A5CAEAF-7DEC-4B20-8B1E-301A9D0E6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B696A3-EA34-4924-9037-E330B1CB8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3798" y="6117631"/>
            <a:ext cx="64008" cy="74036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103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725A2F16-8CE0-4F2E-933C-EFDFB1E19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8C70705-E2EE-4992-AE78-FDBE1285C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903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1C428A7-7771-4474-8BB4-8A6F0FEF87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98730F6-0DF6-48BC-86CC-00BE18350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351619"/>
            <a:ext cx="12192000" cy="4749487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2D31104-1E19-4E17-A3FE-2B2C55134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107836"/>
            <a:ext cx="4651248" cy="750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2CEB59E-1776-4FF1-BF4D-A33B618FD59F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648935" y="1834005"/>
            <a:ext cx="3519028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6B55E76-BA79-44AC-B206-DA13D60FDA2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48935" y="2419555"/>
            <a:ext cx="3519028" cy="3197260"/>
          </a:xfrm>
        </p:spPr>
        <p:txBody>
          <a:bodyPr rtlCol="0" anchor="t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60518C4D-71E5-4211-A191-A8ED7185DED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4336486" y="1828356"/>
            <a:ext cx="3519028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D7EF9B63-4443-4EE5-A88B-2F1FA4CC4043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4336486" y="2419555"/>
            <a:ext cx="3519028" cy="3197260"/>
          </a:xfrm>
        </p:spPr>
        <p:txBody>
          <a:bodyPr rtlCol="0" anchor="t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E54FF8D9-50D3-4515-B896-B127F664C1E1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024037" y="1834005"/>
            <a:ext cx="3519028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E95B62E8-2D9A-443A-8560-D347C4703894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8024037" y="2419555"/>
            <a:ext cx="3519028" cy="3197260"/>
          </a:xfrm>
        </p:spPr>
        <p:txBody>
          <a:bodyPr rtlCol="0" anchor="t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DA7A17E-1562-4B10-9BC8-AB6B45E6B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6101107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37258C-9B58-4DC0-BC98-826A38D4B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3798" y="6117631"/>
            <a:ext cx="64008" cy="74036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3" name="Footer Placeholder 29">
            <a:extLst>
              <a:ext uri="{FF2B5EF4-FFF2-40B4-BE49-F238E27FC236}">
                <a16:creationId xmlns:a16="http://schemas.microsoft.com/office/drawing/2014/main" id="{2F8E2987-7F65-44D5-B3AD-776ECF8D8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2" name="Date Placeholder 28">
            <a:extLst>
              <a:ext uri="{FF2B5EF4-FFF2-40B4-BE49-F238E27FC236}">
                <a16:creationId xmlns:a16="http://schemas.microsoft.com/office/drawing/2014/main" id="{08BD4E48-A35B-4475-BC85-E58DA2920F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1" name="Slide Number Placeholder 30">
            <a:extLst>
              <a:ext uri="{FF2B5EF4-FFF2-40B4-BE49-F238E27FC236}">
                <a16:creationId xmlns:a16="http://schemas.microsoft.com/office/drawing/2014/main" id="{FBDAEBAB-F3AA-4DB3-96B7-6387085C1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7555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53C66564-535A-4715-9B27-B8AB14F77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3821E99-F411-4BAB-8211-C344272A2A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77552" y="0"/>
            <a:ext cx="751444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029B7F2A-CF10-474B-91F1-7C50A7DAF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76668" y="537381"/>
            <a:ext cx="6172412" cy="1031927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F0D6D9-A64A-415F-BA44-494062CA6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21655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77B49C-9749-4042-A729-C27F58365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249324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B79F49-5021-4A8F-A90A-5E08F7FB51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46655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3" name="Picture Placeholder 19">
            <a:extLst>
              <a:ext uri="{FF2B5EF4-FFF2-40B4-BE49-F238E27FC236}">
                <a16:creationId xmlns:a16="http://schemas.microsoft.com/office/drawing/2014/main" id="{B6E270BA-010E-406C-8FBF-0ED0DA28D0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-3"/>
            <a:ext cx="4613544" cy="2249321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picture</a:t>
            </a:r>
          </a:p>
        </p:txBody>
      </p:sp>
      <p:sp>
        <p:nvSpPr>
          <p:cNvPr id="24" name="Picture Placeholder 19">
            <a:extLst>
              <a:ext uri="{FF2B5EF4-FFF2-40B4-BE49-F238E27FC236}">
                <a16:creationId xmlns:a16="http://schemas.microsoft.com/office/drawing/2014/main" id="{6E15371C-3F24-44D7-97EB-74C12D53CBB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-1" y="2311339"/>
            <a:ext cx="4613544" cy="2241520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picture</a:t>
            </a:r>
          </a:p>
        </p:txBody>
      </p:sp>
      <p:sp>
        <p:nvSpPr>
          <p:cNvPr id="25" name="Picture Placeholder 19">
            <a:extLst>
              <a:ext uri="{FF2B5EF4-FFF2-40B4-BE49-F238E27FC236}">
                <a16:creationId xmlns:a16="http://schemas.microsoft.com/office/drawing/2014/main" id="{E39E0BDE-5895-4B94-90AC-7045292B0B3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-1" y="4613572"/>
            <a:ext cx="4613544" cy="2241520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picture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8823570-AC4F-4679-98CA-DC7F7B2CC10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376671" y="1735745"/>
            <a:ext cx="6172412" cy="3767496"/>
          </a:xfrm>
        </p:spPr>
        <p:txBody>
          <a:bodyPr rtlCol="0" anchor="t">
            <a:normAutofit/>
          </a:bodyPr>
          <a:lstStyle>
            <a:lvl1pPr>
              <a:buFont typeface="Arial" panose="020B0604020202020204" pitchFamily="34" charset="0"/>
              <a:buNone/>
              <a:defRPr sz="1600" b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BB6B62FA-FEDE-42B0-8B7B-24AE138EB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271516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9E8578BE-8DB2-4FE6-B45A-2B3415CEE1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6668" y="6309360"/>
            <a:ext cx="3411973" cy="4572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6AF7C96F-C1E5-45F5-B070-2D025E7BD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4577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3DC2F0A-1748-49AE-AF72-D6BBB4F8F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3DF7B1-E0C5-4E09-BB5C-F11EA14D7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66789"/>
            <a:ext cx="6833381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BC678EC-E47C-4AC2-A75A-7022CECD00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4622" y="1138041"/>
            <a:ext cx="4862811" cy="2019488"/>
          </a:xfrm>
        </p:spPr>
        <p:txBody>
          <a:bodyPr rtlCol="0"/>
          <a:lstStyle>
            <a:lvl1pPr>
              <a:lnSpc>
                <a:spcPct val="100000"/>
              </a:lnSpc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8B745891-A8DA-4640-BB3F-1693FC5AC4A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58023" y="4941"/>
            <a:ext cx="5333977" cy="3392053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4" name="Picture Placeholder 21">
            <a:extLst>
              <a:ext uri="{FF2B5EF4-FFF2-40B4-BE49-F238E27FC236}">
                <a16:creationId xmlns:a16="http://schemas.microsoft.com/office/drawing/2014/main" id="{BC2DF568-4EA5-4F79-980F-47FC90AEA12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067712" y="3461002"/>
            <a:ext cx="5728215" cy="3396997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74E69A-5ABD-42DF-A2B0-997A62625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063" y="920164"/>
            <a:ext cx="1070775" cy="246619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2B6D0A-4A1F-4B59-B429-AD3FABC74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B66529-F6B7-4C1C-8291-8139628DF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48456"/>
            <a:ext cx="6833382" cy="7170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2245B9-34B5-4F89-8EA6-C018B9D4F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58023" y="3442673"/>
            <a:ext cx="5333977" cy="341532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90814BE-76E8-43EC-9616-A1F02F053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96996"/>
            <a:ext cx="1219200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F8AAA0A6-9D4B-4AA2-82F0-77E5ECF4B64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386762" y="3928342"/>
            <a:ext cx="4162319" cy="2285000"/>
          </a:xfrm>
        </p:spPr>
        <p:txBody>
          <a:bodyPr rtlCol="0" anchor="t">
            <a:normAutofit/>
          </a:bodyPr>
          <a:lstStyle>
            <a:lvl1pPr>
              <a:lnSpc>
                <a:spcPct val="100000"/>
              </a:lnSpc>
              <a:defRPr sz="2400" b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17" name="Footer Placeholder 12">
            <a:extLst>
              <a:ext uri="{FF2B5EF4-FFF2-40B4-BE49-F238E27FC236}">
                <a16:creationId xmlns:a16="http://schemas.microsoft.com/office/drawing/2014/main" id="{8E3FFD99-95F0-47A4-8642-FB9FECEC4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5917" y="6309360"/>
            <a:ext cx="4946592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727536-E532-4015-A178-0ABB6B09C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Date Placeholder 11">
            <a:extLst>
              <a:ext uri="{FF2B5EF4-FFF2-40B4-BE49-F238E27FC236}">
                <a16:creationId xmlns:a16="http://schemas.microsoft.com/office/drawing/2014/main" id="{22977876-C29D-4D32-9948-303465AEC3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77730" y="6309360"/>
            <a:ext cx="2736329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0" name="Slide Number Placeholder 15">
            <a:extLst>
              <a:ext uri="{FF2B5EF4-FFF2-40B4-BE49-F238E27FC236}">
                <a16:creationId xmlns:a16="http://schemas.microsoft.com/office/drawing/2014/main" id="{6A7BC11E-2EF0-4989-9A7E-7AB377DB8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9767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76671" y="6309360"/>
            <a:ext cx="454961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42918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293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  <p:sldLayoutId id="2147483674" r:id="rId13"/>
  </p:sldLayoutIdLst>
  <p:hf hdr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hyperlink" Target="https://helpdementia.com/how-does-social-isolation-affect-dementia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jamanetwork.com/journals/jama/article-abstract/2829721" TargetMode="External"/><Relationship Id="rId13" Type="http://schemas.openxmlformats.org/officeDocument/2006/relationships/hyperlink" Target="https://www.gov.uk/" TargetMode="External"/><Relationship Id="rId3" Type="http://schemas.openxmlformats.org/officeDocument/2006/relationships/hyperlink" Target="https://www.alzheimers.org.uk/" TargetMode="External"/><Relationship Id="rId7" Type="http://schemas.openxmlformats.org/officeDocument/2006/relationships/hyperlink" Target="https://futurecarecapital.org.uk/events/adult-social-care-technology-review-webinar/?msclkid=2d5caaaedddf129db07fcd999460f20f&amp;utm_source=bing&amp;utm_medium=cpc&amp;utm_campaign=Generic&amp;utm_term=futurecarecapital%20org&amp;utm_content=All%20Webpages%20DSA" TargetMode="External"/><Relationship Id="rId12" Type="http://schemas.openxmlformats.org/officeDocument/2006/relationships/hyperlink" Target="https://www.jmir.org/2016/1/e18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karger.com/dem/article/47/3/131/103431" TargetMode="External"/><Relationship Id="rId11" Type="http://schemas.openxmlformats.org/officeDocument/2006/relationships/hyperlink" Target="https://www.ipsos.com/sites/default/files/ct/publication/documents/2021-12/NHSX_Technology_and_Digital_Skills_Review_Main_Report_November_2021.pdf" TargetMode="External"/><Relationship Id="rId5" Type="http://schemas.openxmlformats.org/officeDocument/2006/relationships/hyperlink" Target="https://www.ageuk.org.uk/" TargetMode="External"/><Relationship Id="rId15" Type="http://schemas.openxmlformats.org/officeDocument/2006/relationships/hyperlink" Target="https://www.inderscienceonline.com/doi/abs/10.1504/IJTM.2010.033131" TargetMode="External"/><Relationship Id="rId10" Type="http://schemas.openxmlformats.org/officeDocument/2006/relationships/hyperlink" Target="https://www.google.co.uk/books/edition/Qualitative_Research_Topics_in_Language/-ZmfDwAAQBAJ?hl=en&amp;gbpv=1&amp;dq=HOW+TO+CHOOSE+A+research+topic+&amp;pg=PT75&amp;printsec=frontcover" TargetMode="External"/><Relationship Id="rId4" Type="http://schemas.openxmlformats.org/officeDocument/2006/relationships/hyperlink" Target="https://www.alzheimers.org.uk/blog/how-many-people-have-dementia-uk" TargetMode="External"/><Relationship Id="rId9" Type="http://schemas.openxmlformats.org/officeDocument/2006/relationships/hyperlink" Target="https://beta.digitisingsocialcare.co.uk/news/facial-analysis-app-helps-reduce-pain" TargetMode="External"/><Relationship Id="rId14" Type="http://schemas.openxmlformats.org/officeDocument/2006/relationships/hyperlink" Target="https://www.frontiersin.org/journals/psychiatry/articles/10.3389/fpsyt.2022.834438/full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people-at-the-heart-of-care-adult-social-care-reform-white-paper" TargetMode="External"/><Relationship Id="rId3" Type="http://schemas.openxmlformats.org/officeDocument/2006/relationships/hyperlink" Target="https://helpdementia.com/how-does-social-isolation-affect-dementia/" TargetMode="External"/><Relationship Id="rId7" Type="http://schemas.openxmlformats.org/officeDocument/2006/relationships/hyperlink" Target="https://www.nice.org.uk/guidance/ng97/resources/dementia-assessment-management-and-support-for-people-living-with-dementia-and-their-carers-pdf-1837760199109" TargetMode="External"/><Relationship Id="rId2" Type="http://schemas.openxmlformats.org/officeDocument/2006/relationships/hyperlink" Target="https://www.sciencedirect.com/science/article/abs/pii/S1386505615300034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tandfonline.com/doi/abs/10.1080/13651501.2021.1959616" TargetMode="External"/><Relationship Id="rId11" Type="http://schemas.openxmlformats.org/officeDocument/2006/relationships/hyperlink" Target="https://journals.sagepub.com/doi/full/10.3233/JAD-220438" TargetMode="External"/><Relationship Id="rId5" Type="http://schemas.openxmlformats.org/officeDocument/2006/relationships/hyperlink" Target="https://journals.sagepub.com/doi/abs/10.1177/1471301217691617" TargetMode="External"/><Relationship Id="rId10" Type="http://schemas.openxmlformats.org/officeDocument/2006/relationships/hyperlink" Target="https://www.acpjournals.org/doi/full/10.7326/0003-4819-153-3-201008030-00258" TargetMode="External"/><Relationship Id="rId4" Type="http://schemas.openxmlformats.org/officeDocument/2006/relationships/hyperlink" Target="https://www.sciencedirect.com/science/article/abs/pii/S1876201822001332" TargetMode="External"/><Relationship Id="rId9" Type="http://schemas.openxmlformats.org/officeDocument/2006/relationships/hyperlink" Target="https://www.nhs.uk/mental-health/feelings-symptoms-behaviours/feelings-and-symptoms/loneliness-in-older-people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ubmed.ncbi.nlm.nih.gov/29904345" TargetMode="External"/><Relationship Id="rId2" Type="http://schemas.openxmlformats.org/officeDocument/2006/relationships/hyperlink" Target="https://www.neurology.org/doi/abs/10.1212/wnl.0000000000200583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frontiersin.org/journals/neurology/articles/10.3389/fneur.2018.01058/full" TargetMode="External"/><Relationship Id="rId5" Type="http://schemas.openxmlformats.org/officeDocument/2006/relationships/hyperlink" Target="http://scholar.google.com/scholar_lookup?author=BM+Smith&amp;author=X+Yao&amp;author=KS+Chen&amp;author=ED+Kirby+&amp;publication_year=2018&amp;title=A+larger+social+network+enhances+novel+object+location+memory+and+reduces+hippocampal+microgliosis+in+aged+mice&amp;journal=Front+Aging+Neurosci.&amp;volume=10&amp;pages=e142" TargetMode="External"/><Relationship Id="rId4" Type="http://schemas.openxmlformats.org/officeDocument/2006/relationships/hyperlink" Target="https://doi.org/10.3389/fnagi.2018.0014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7">
            <a:extLst>
              <a:ext uri="{FF2B5EF4-FFF2-40B4-BE49-F238E27FC236}">
                <a16:creationId xmlns:a16="http://schemas.microsoft.com/office/drawing/2014/main" id="{4B0552E2-3F84-4A73-A16B-C54043C663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761" y="3751119"/>
            <a:ext cx="5629966" cy="2385521"/>
          </a:xfrm>
        </p:spPr>
        <p:txBody>
          <a:bodyPr vert="horz" lIns="109728" tIns="109728" rIns="109728" bIns="91440" rtlCol="0" anchor="t">
            <a:normAutofit fontScale="40000" lnSpcReduction="20000"/>
          </a:bodyPr>
          <a:lstStyle/>
          <a:p>
            <a:r>
              <a:rPr lang="en-GB" sz="3800" b="1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 NAME/STUDENT Email:</a:t>
            </a:r>
          </a:p>
          <a:p>
            <a:r>
              <a:rPr lang="en-GB" sz="3800" b="1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Mihaela Sandu Rizea 2126225@student.uwtsd.ac.uk</a:t>
            </a:r>
          </a:p>
          <a:p>
            <a:r>
              <a:rPr lang="en-GB" sz="3800" b="1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MODULE TITLE/ CODE:</a:t>
            </a:r>
          </a:p>
          <a:p>
            <a:r>
              <a:rPr lang="en-GB" sz="3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Practice-Based Research/ LCHS7008 </a:t>
            </a:r>
            <a:endParaRPr lang="en-GB" sz="3800" b="1" dirty="0">
              <a:ln w="0"/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b="1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3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Zeno Leung</a:t>
            </a:r>
          </a:p>
          <a:p>
            <a:pPr rtl="0"/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029686-87BE-4E75-8373-8D06DD441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l" rtl="0"/>
            <a:r>
              <a:rPr lang="en-GB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t>2/1/20XX</a:t>
            </a:r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33138F-06C1-46B9-8F23-C4B5783F6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AEF9944-A4F6-4C59-AEBD-678D6480B8EA}" type="slidenum">
              <a:rPr lang="en-GB" smtClean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pPr/>
              <a:t>1</a:t>
            </a:fld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F213373-99FE-1DAA-EBF8-74DEEB049E39}"/>
              </a:ext>
            </a:extLst>
          </p:cNvPr>
          <p:cNvSpPr/>
          <p:nvPr/>
        </p:nvSpPr>
        <p:spPr>
          <a:xfrm>
            <a:off x="1056640" y="863600"/>
            <a:ext cx="5730240" cy="2565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Two major aspects in managing dementia patients: social isolation and cognitive decline, and the role of new technologies: a systematic review</a:t>
            </a: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8F6EA55-A2D6-4979-7DAD-B91E94A875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6880" y="12680"/>
            <a:ext cx="5405120" cy="908304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7863722-6E30-6616-A455-8DD224CAAA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9851" y="4582160"/>
            <a:ext cx="5312996" cy="2263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5493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29B547D4-09F9-49AB-B5C7-2EDDB233C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2</a:t>
            </a:fld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E341C58-BFCC-84A8-E37A-A38350F37609}"/>
              </a:ext>
            </a:extLst>
          </p:cNvPr>
          <p:cNvSpPr/>
          <p:nvPr/>
        </p:nvSpPr>
        <p:spPr>
          <a:xfrm>
            <a:off x="8128000" y="0"/>
            <a:ext cx="4064000" cy="10769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8C9B9FD-6DFC-2C10-CC35-D3CBC5152B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1660" y="1475399"/>
            <a:ext cx="4017170" cy="430230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6C3F66C-6ACC-E4EF-6D64-D0A4398FE5D1}"/>
              </a:ext>
            </a:extLst>
          </p:cNvPr>
          <p:cNvSpPr txBox="1"/>
          <p:nvPr/>
        </p:nvSpPr>
        <p:spPr>
          <a:xfrm>
            <a:off x="193040" y="1310640"/>
            <a:ext cx="793496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 umbrella term for a range of progressive disorders affecting the brain resulting in a decline of its functions (NHS, 2025)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Mainly affects people over 65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youngest UK patient it is 22 years old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known that people with Down’s syndrome and other learning disabilities are more likely to develop dementia when they are young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Estimated to be 982,000 people with dementia in the UK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than a third of people with the condition do not have a diagnosis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number is expected to rise to 1.4 million by 2040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Leading cause of death, 11.6% from all death causes (ONS, 2021)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cost of dementia in the UK is forecast to be £42 billion in 2024, increasing to £90 billion by 2040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(Alzheimer’s Society, 2025)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14F4BEB-AB74-3E77-B0FC-617E8237B1F4}"/>
              </a:ext>
            </a:extLst>
          </p:cNvPr>
          <p:cNvSpPr txBox="1"/>
          <p:nvPr/>
        </p:nvSpPr>
        <p:spPr>
          <a:xfrm>
            <a:off x="365760" y="314960"/>
            <a:ext cx="6929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FACTS ABOUT DEMENTIA – prevalence and burden</a:t>
            </a:r>
          </a:p>
        </p:txBody>
      </p:sp>
    </p:spTree>
    <p:extLst>
      <p:ext uri="{BB962C8B-B14F-4D97-AF65-F5344CB8AC3E}">
        <p14:creationId xmlns:p14="http://schemas.microsoft.com/office/powerpoint/2010/main" val="3318299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Placeholder 15" descr="Graph, tables and charts">
            <a:extLst>
              <a:ext uri="{FF2B5EF4-FFF2-40B4-BE49-F238E27FC236}">
                <a16:creationId xmlns:a16="http://schemas.microsoft.com/office/drawing/2014/main" id="{E1DA0A58-7C3B-4F53-80D8-6355E31465F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461004"/>
            <a:ext cx="4613547" cy="3396996"/>
          </a:xfrm>
        </p:spPr>
      </p:pic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A0C89215-7880-40F7-A389-2C9A09EE3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1906" y="6309360"/>
            <a:ext cx="4097030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1CFAACA4-65B8-42F6-BCD5-C3D1E8D95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3</a:t>
            </a:fld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517026-2F43-8FDA-121D-0A28FDB6DC6C}"/>
              </a:ext>
            </a:extLst>
          </p:cNvPr>
          <p:cNvSpPr txBox="1"/>
          <p:nvPr/>
        </p:nvSpPr>
        <p:spPr>
          <a:xfrm>
            <a:off x="4907280" y="426720"/>
            <a:ext cx="676656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NICE main recommendations for research</a:t>
            </a:r>
          </a:p>
          <a:p>
            <a:endParaRPr lang="en-GB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Case management – effectiveness and cost-effectiveness of high-intensity case management</a:t>
            </a:r>
          </a:p>
          <a:p>
            <a:endParaRPr lang="en-GB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Staff training</a:t>
            </a:r>
          </a:p>
          <a:p>
            <a:endParaRPr lang="en-GB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Anticholinergic burden – if by reducing this medicines (resulting in reducing costs) can be observed an improve cognitive outcome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Managing delirium superimposed on dementia -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Identifying cost-effective non-pharmacological interventions for helping the long-term recovery of people with delirium superimposed on dementia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and support planning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Cognitive rehabilitation           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(NICE, 2025)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AFEF1AC-31D1-3115-845A-0CF2A42602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0"/>
            <a:ext cx="4613546" cy="3437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332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People in the middle of a circular room ">
            <a:extLst>
              <a:ext uri="{FF2B5EF4-FFF2-40B4-BE49-F238E27FC236}">
                <a16:creationId xmlns:a16="http://schemas.microsoft.com/office/drawing/2014/main" id="{0CEB905B-7FDD-4B1A-96BF-B5A081A25FC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95509"/>
            <a:ext cx="7519932" cy="5016892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2F76412-777B-F6B1-CB68-1F0336ABA0D8}"/>
              </a:ext>
            </a:extLst>
          </p:cNvPr>
          <p:cNvSpPr txBox="1"/>
          <p:nvPr/>
        </p:nvSpPr>
        <p:spPr>
          <a:xfrm>
            <a:off x="7519933" y="1095509"/>
            <a:ext cx="467206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n w="0"/>
                <a:solidFill>
                  <a:srgbClr val="0070C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SOCIAL ISOLATION </a:t>
            </a:r>
            <a:r>
              <a:rPr lang="en-GB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has a profound impact on the dementia patient (Grothe, 2022)</a:t>
            </a:r>
          </a:p>
          <a:p>
            <a:pPr algn="just"/>
            <a:endParaRPr lang="en-GB" dirty="0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Research indicates a strong link between social isolation and an increased risk factor to develop dementia (Shen et all, 2022)</a:t>
            </a:r>
          </a:p>
          <a:p>
            <a:pPr algn="just"/>
            <a:endParaRPr lang="en-GB" dirty="0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social network is associated with brain structure and could thus affect cognitive function and the development of dementia (Smith et al, 2018)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than 2 million people in England over the age of 75 live alone (NHS, 2025)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HelpDementia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</a:p>
          <a:p>
            <a:pPr algn="just"/>
            <a:endParaRPr lang="en-GB" dirty="0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hlinkClick r:id="rId4"/>
              </a:rPr>
              <a:t> </a:t>
            </a:r>
            <a:endParaRPr lang="en-GB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714F37D-27CA-C553-4D90-5418B8C333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60" y="1095508"/>
            <a:ext cx="7519932" cy="50168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D117AE1-101E-2899-554C-D28A8681D38E}"/>
              </a:ext>
            </a:extLst>
          </p:cNvPr>
          <p:cNvSpPr txBox="1"/>
          <p:nvPr/>
        </p:nvSpPr>
        <p:spPr>
          <a:xfrm>
            <a:off x="5073805" y="5731727"/>
            <a:ext cx="2196790" cy="3806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(NHS, 2025) </a:t>
            </a:r>
          </a:p>
        </p:txBody>
      </p:sp>
    </p:spTree>
    <p:extLst>
      <p:ext uri="{BB962C8B-B14F-4D97-AF65-F5344CB8AC3E}">
        <p14:creationId xmlns:p14="http://schemas.microsoft.com/office/powerpoint/2010/main" val="2779792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48C0F62-9551-4822-9F73-B10AB6719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5099605" cy="1030360"/>
          </a:xfrm>
        </p:spPr>
        <p:txBody>
          <a:bodyPr rtlCol="0"/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question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9DD3195E-7B1B-4AC6-8706-3E0DE49FE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5</a:t>
            </a:fld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A406FD0-7C78-E3A4-AB72-0B70B3C6C52A}"/>
              </a:ext>
            </a:extLst>
          </p:cNvPr>
          <p:cNvSpPr txBox="1"/>
          <p:nvPr/>
        </p:nvSpPr>
        <p:spPr>
          <a:xfrm>
            <a:off x="1405054" y="2442117"/>
            <a:ext cx="1034833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40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Are the innovative technologies an effective non-pharmaceutical response to help reducing the impact of social isolation, and implicit help with cognitive decline in dementia patients? </a:t>
            </a:r>
          </a:p>
        </p:txBody>
      </p:sp>
    </p:spTree>
    <p:extLst>
      <p:ext uri="{BB962C8B-B14F-4D97-AF65-F5344CB8AC3E}">
        <p14:creationId xmlns:p14="http://schemas.microsoft.com/office/powerpoint/2010/main" val="35850815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FE67981-079D-4463-B997-67E6CA039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 rtlCol="0"/>
          <a:lstStyle/>
          <a:p>
            <a:pPr rtl="0"/>
            <a:r>
              <a:rPr lang="en-GB" dirty="0"/>
              <a:t>The aim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3BF995-3A96-4426-B458-AE23D8310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6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DB2E64B-DC50-C083-44DC-FDFF279ECF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7773" y="880946"/>
            <a:ext cx="5494228" cy="55619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DB11528-7A71-E856-E814-8879E93E7D6E}"/>
              </a:ext>
            </a:extLst>
          </p:cNvPr>
          <p:cNvSpPr txBox="1"/>
          <p:nvPr/>
        </p:nvSpPr>
        <p:spPr>
          <a:xfrm>
            <a:off x="1025912" y="2843561"/>
            <a:ext cx="567186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identify scientific evidence-based information supporting the utilisation of innovative technologies to reduce social isolation and help dementia patients to better manage their condition, implicit cognitive decline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45023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Picture Placeholder 55" descr="Building Skyline">
            <a:extLst>
              <a:ext uri="{FF2B5EF4-FFF2-40B4-BE49-F238E27FC236}">
                <a16:creationId xmlns:a16="http://schemas.microsoft.com/office/drawing/2014/main" id="{8151A96E-A066-4899-8E11-03CDD28C550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1D83C2FF-8BF9-4D9A-90A2-5676AC906E6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-1726" y="2051824"/>
            <a:ext cx="4606535" cy="1460810"/>
          </a:xfrm>
        </p:spPr>
        <p:txBody>
          <a:bodyPr rtlCol="0">
            <a:normAutofit/>
          </a:bodyPr>
          <a:lstStyle/>
          <a:p>
            <a:pPr rtl="0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8CCD3357-E9A1-4B6C-ACE7-EBAE9E70B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7</a:t>
            </a:fld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84DE27-12E9-096E-8AFB-4DD78AF55E9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885" r="-329" b="3548"/>
          <a:stretch>
            <a:fillRect/>
          </a:stretch>
        </p:blipFill>
        <p:spPr>
          <a:xfrm>
            <a:off x="4644507" y="903248"/>
            <a:ext cx="7536342" cy="3780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1170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7F75F49-C034-480C-BF42-A457B92F9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2" y="4872251"/>
            <a:ext cx="10013709" cy="1030360"/>
          </a:xfrm>
        </p:spPr>
        <p:txBody>
          <a:bodyPr rtlCol="0"/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IMPACT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284A8D-A9ED-4EB8-B282-A34AB39E8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8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334FE5-95FA-9181-45D5-EDD929838BD8}"/>
              </a:ext>
            </a:extLst>
          </p:cNvPr>
          <p:cNvSpPr txBox="1"/>
          <p:nvPr/>
        </p:nvSpPr>
        <p:spPr>
          <a:xfrm>
            <a:off x="1137424" y="367990"/>
            <a:ext cx="1088359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Special attention on fostering a culture of improvement encouraging innovation (CQC, 2020)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is a need for a national vision for a digital ecosystem and a clear guidance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is a need of increasing awareness about the benefits of using technology in care (Future CARE Capital, 2022)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 on the effective use of technology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– smart watches,  digital apps, alarm system/ call bels, virtual reality proved that this innovations could improve care quality and safety. This research also prove that among service providers it is a lack of digital experts, and that advance digital technology it is less common. (Future Care Capital, 2022)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Facial analysis digital app research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PainChek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proven to help with identifying when advance dementia patients are in pain (CARE, 2025)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Alpha Pilot Evaluation Program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which tested the use of voice activated devices Amazon Echo Show, which proved to be beneficial in supporting older people with cognitive impairments to leave independently by prompted reminders: increased the intake of food and fluids, remainders about taking medication, checking oxygen levels.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DURING THIS TRIAL NO FALLS HAVE BEEN REPORTED (2021)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053277E-73E4-EF29-FB0B-492E47DB5A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11873" y="5969903"/>
            <a:ext cx="12099073" cy="9650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6473909-7999-F76C-0759-1F9DB98821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44855" y="4820255"/>
            <a:ext cx="2127237" cy="118603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E247775-9F5B-58B3-F83D-3D14DAEEC2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52403" y="4824897"/>
            <a:ext cx="2061951" cy="1186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2717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AF000-5BBF-678E-2A28-478459D5568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D10D85-346A-29E8-3ED7-8655E4922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l" rtl="0"/>
            <a:r>
              <a:rPr lang="en-GB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t>2/1/20XX</a:t>
            </a:r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06360-6DE1-DF73-88D7-EA629FD87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pPr rtl="0"/>
              <a:t>9</a:t>
            </a:fld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5C2076D-C12A-6CC5-81E8-D9499C7588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5827" y="2751"/>
            <a:ext cx="5316173" cy="6852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5492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235702-D252-448C-B19A-B3316C4F8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533E7CD9-5271-46B0-BE9D-C03F6CFC6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10</a:t>
            </a:fld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9745D8F-48A2-0C03-8161-C7F2209E8C92}"/>
              </a:ext>
            </a:extLst>
          </p:cNvPr>
          <p:cNvSpPr txBox="1"/>
          <p:nvPr/>
        </p:nvSpPr>
        <p:spPr>
          <a:xfrm>
            <a:off x="107795" y="1318915"/>
            <a:ext cx="1197641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Alzheimer’s Society (2023).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Available at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https://www.alzheimers.org.uk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Alzheimer’s Society (2025) Available at </a:t>
            </a:r>
            <a:r>
              <a:rPr lang="en-GB" sz="1200" dirty="0">
                <a:hlinkClick r:id="rId4"/>
              </a:rPr>
              <a:t>How many people have dementia in the UK? | Alzheimer's Society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Age UK (2014).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Available at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https://www.ageuk.org.uk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Astell, A.J.,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Bouranis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N., Hoey, J., Lindauer, A.,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Mihailidis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A., Nugent, C. and Robillard, J.M., 2019. Technology and dementia: the future is now.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Dementia and geriatric cognitive disorders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47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(3), pp.131-139. Available at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Technology and Dementia: The Future is Now | Dementia and Geriatric Cognitive Disorders | Karger Publishers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Adult Social Care Technology Review, Available on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8 March 2022 - Adult Social Care Technology Review - Future Care Capital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Bynum, J.P., 2025. Challenges and Innovations in Dementia Care—Evaluating Comprehensive Models.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JAMA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333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(11), pp.943-945. Available at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Challenges and Innovations in Dementia Care—Evaluating Comprehensive Models | Neurology | JAMA | JAMA Network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CARE, 2025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Facial analysis app helps reduce pain | Digitising Social Care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Feryok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A., 2019. Strategies for Choosing a Research Topic.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Qualitative Research Topics in Language Teacher Education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Qualitative Research Topics in Language Teacher Education - Google Books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Blake, M., Lambert, C., Burkitt, R., Hills, D., Gregory, F.,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Tuhou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L., Mallet, S., Stevens, J. (2021) NHSX Adult Social Care Technology and Digital Skills Review. Institute of Public Care: Fiona Richardson, Jonathan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Gardam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Paul Riley, Helen Lancaster Skills for Care: Diane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Buddery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Liz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Burtney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NHSX_Technology_and_Digital_Skills_Review_Main_Report_November_2021.pdf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Chen, Y.R.R. and Schulz, P.J., 2016. The effect of information communication technology interventions on reducing social isolation in the elderly: a systematic review.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18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(1), p.e4596.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Journal of Medical Internet Research - The Effect of Information Communication Technology Interventions on Reducing Social Isolation in the Elderly: A Systematic Review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GOV.UK (2025).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Dementia statistics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https://www.gov.uk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Grothe, J.,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Röhr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S., Luppa, M., Pabst, A.,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Kleineidam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L., Heser, K., Fuchs, A.,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Pentzek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Oey, A., Wiese, B.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Lühmann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2022. Social isolation and incident dementia in the oldest-old—a competing risk analysis.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Frontiers in psychiatry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p.834438.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Frontiers | Social Isolation and Incident Dementia in the Oldest-Old—A Competing Risk Analysis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Kinder, T., 2010. Social innovation in services: technologically assisted new care models for people with dementia and their usability.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Technology Management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51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(1), pp.106-120.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Social innovation in services: technologically assisted new care models for people with dementia and their usability | International Journal of Technology Management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09762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B3DF5B-6150-BEAC-AFF4-12E981C96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t>11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99C543-4997-442A-6023-2145A7C6FF0D}"/>
              </a:ext>
            </a:extLst>
          </p:cNvPr>
          <p:cNvSpPr txBox="1"/>
          <p:nvPr/>
        </p:nvSpPr>
        <p:spPr>
          <a:xfrm>
            <a:off x="1048214" y="156119"/>
            <a:ext cx="11084312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200" dirty="0" err="1">
                <a:latin typeface="Arial" panose="020B0604020202020204" pitchFamily="34" charset="0"/>
                <a:cs typeface="Arial" panose="020B0604020202020204" pitchFamily="34" charset="0"/>
              </a:rPr>
              <a:t>Khosravi</a:t>
            </a:r>
            <a:r>
              <a:rPr lang="it-IT" sz="1200" dirty="0">
                <a:latin typeface="Arial" panose="020B0604020202020204" pitchFamily="34" charset="0"/>
                <a:cs typeface="Arial" panose="020B0604020202020204" pitchFamily="34" charset="0"/>
              </a:rPr>
              <a:t>, P. and </a:t>
            </a:r>
            <a:r>
              <a:rPr lang="it-IT" sz="1200" dirty="0" err="1">
                <a:latin typeface="Arial" panose="020B0604020202020204" pitchFamily="34" charset="0"/>
                <a:cs typeface="Arial" panose="020B0604020202020204" pitchFamily="34" charset="0"/>
              </a:rPr>
              <a:t>Ghapanchi</a:t>
            </a:r>
            <a:r>
              <a:rPr lang="it-IT" sz="1200" dirty="0">
                <a:latin typeface="Arial" panose="020B0604020202020204" pitchFamily="34" charset="0"/>
                <a:cs typeface="Arial" panose="020B0604020202020204" pitchFamily="34" charset="0"/>
              </a:rPr>
              <a:t>, A.H., 2016.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Investigating the effectiveness of technologies applied to assist seniors: A systematic literature review.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medical informatics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85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(1), pp.17-26.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Investigating the effectiveness of technologies applied to assist seniors: A systematic literature review – ScienceDirect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HelpDementia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(2025) Available at </a:t>
            </a:r>
            <a:r>
              <a:rPr lang="en-GB" sz="1200" dirty="0">
                <a:hlinkClick r:id="rId3"/>
              </a:rPr>
              <a:t> How Does Social Isolation Affect Dementia – HelpDementia.com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Lee-Cheong, S., Amanullah, S. and Jardine, M., 2022. New assistive technologies in dementia and mild cognitive impairment care: A PubMed review.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Asian Journal of Psychiatry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73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p.103135.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New assistive technologies in dementia and mild cognitive impairment care: A PubMed review - ScienceDirect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Lorenz, K.,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Freddolino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P.P., Comas-Herrera, A., Knapp, M. and Damant, J., 2019. Technology-based tools and services for people with dementia and carers: Mapping technology onto the dementia care pathway.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Dementia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18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(2), pp.725-741. Available at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Technology-based tools and services for people with dementia and carers: Mapping technology onto the dementia care pathway - Klara Lorenz, Paul P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Freddolino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, Adelina Comas-Herrera, Martin Knapp, Jacqueline Damant, 2019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it-IT" sz="1200" dirty="0">
                <a:latin typeface="Arial" panose="020B0604020202020204" pitchFamily="34" charset="0"/>
                <a:cs typeface="Arial" panose="020B0604020202020204" pitchFamily="34" charset="0"/>
              </a:rPr>
              <a:t>Lazzari, C. and Rabottini, M., 2022.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COVID-19, loneliness, social isolation and risk of dementia in older people: a systematic review and meta-analysis of the relevant literature.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Psychiatry in Clinical Practice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26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(2), pp.196-207.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COVID-19, loneliness, social isolation and risk of dementia in older people: a systematic review and meta-analysis of the relevant literature: International Journal of Psychiatry in Clinical Practice: Vol 26, No 2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NICE (2018)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Dementia: assessment, management and support for people living with dementia and their carers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Policy paper People at the Heart of Care: adult social care reform white paper. (2021) Available at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People at the Heart of Care: adult social care reform white paper - GOV.UK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Loneliness in older people (2022)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 </a:t>
            </a:r>
            <a:r>
              <a:rPr lang="en-GB" sz="1200" dirty="0">
                <a:hlinkClick r:id="rId9"/>
              </a:rPr>
              <a:t>Loneliness in older people – NHS</a:t>
            </a:r>
            <a:endParaRPr lang="en-GB" sz="1200" dirty="0"/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Plassman, B.L., Williams Jr, J.W., Burke, J.R., Holsinger, T. and Benjamin, S., 2010. Systematic review: factors associated with risk for and possible prevention of cognitive decline in later life.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Annals of internal medicine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153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(3), pp.182-193.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Systematic Review: Factors Associated With Risk for and Possible Prevention of Cognitive Decline in Later Life | Annals of Internal Medicine</a:t>
            </a:r>
            <a:endParaRPr lang="en-GB" sz="1200" dirty="0"/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Rai, H.K., Kernaghan, D.,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Schoonmade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L., Egan, K.J. and Pot, A.M., 2022. Digital technologies to prevent social isolation and loneliness in dementia: a systematic review.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Alzheimer’s Disease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90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(2), pp.513-528.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Digital Technologies to Prevent Social Isolation and Loneliness in Dementia: A Systematic Review - Harleen Kaur Rai, David Kernaghan, Linda </a:t>
            </a:r>
            <a:r>
              <a:rPr lang="en-GB" sz="1200" u="sng" dirty="0" err="1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Schoonmade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, Kieren J. Egan, Anne Margriet Pot, 2022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2747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C67682-8C7A-566F-807D-AABF9DA98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t>12</a:t>
            </a:fld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E5DA28-AFCB-F961-F724-8E450DAECC76}"/>
              </a:ext>
            </a:extLst>
          </p:cNvPr>
          <p:cNvSpPr txBox="1"/>
          <p:nvPr/>
        </p:nvSpPr>
        <p:spPr>
          <a:xfrm>
            <a:off x="1182029" y="334537"/>
            <a:ext cx="108612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Shen, C., Rolls, E.T., Cheng, W., Kang, J., Dong, G., Xie, C., Zhao, X.M., Sahakian, B.J. and Feng, J., 2022. Associations of social isolation and loneliness with later dementia.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Neurology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99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(2), pp.e164-e175.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Associations of Social Isolation and Loneliness With Later Dementia | Neurology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Smith BM, Yao X, Chen KS, Kirby ED. A larger social network enhances novel object location memory and reduces hippocampal microgliosis in aged mice.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Front Aging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Neurosci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(2018) 10:e142.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10.3389/fnagi.2018.00142</a:t>
            </a:r>
          </a:p>
          <a:p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PubMed Abstract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| </a:t>
            </a:r>
            <a:r>
              <a:rPr lang="en-GB" sz="1400" u="sng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CrossRef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 Full Text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| 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Google Scholar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Zucchella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Sinforiani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E.,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Tamburin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S., Federico, A., Mantovani, E., Bernini, S., Casale, R. and Bartolo, M., 2018. The multidisciplinary approach to Alzheimer's disease and dementia. A narrative review of non-pharmacological treatment.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Frontiers in neurology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9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p.1058. Available at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Frontiers | The Multidisciplinary Approach to Alzheimer's Disease and Dementia. A Narrative Review of Non-Pharmacological Treatment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6587017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236.tgt.Office_50301644_TF56000440_Win32_OJ112196103" id="{580BD9EC-6C19-4542-8B14-DA369C5CDA21}" vid="{FD53FB74-34FC-41BD-841A-01F39158635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BF9B764-6365-43A2-B92A-B9C4DD6E9B23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100F1594-3EA9-4B35-B72A-00D8B89F015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9F8CEDD-DC61-403E-AD0F-EF7523F627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72f988bf-86f1-41af-91ab-2d7cd011db47}" enabled="0" method="" siteId="{72f988bf-86f1-41af-91ab-2d7cd011db4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{553D4C75-2235-4F69-8A4E-9207F79C9121}tf56000440_win32</Template>
  <TotalTime>0</TotalTime>
  <Words>2002</Words>
  <Application>Microsoft Office PowerPoint</Application>
  <PresentationFormat>Widescreen</PresentationFormat>
  <Paragraphs>114</Paragraphs>
  <Slides>12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Meiryo</vt:lpstr>
      <vt:lpstr>Arial</vt:lpstr>
      <vt:lpstr>Calibri</vt:lpstr>
      <vt:lpstr>Corbel</vt:lpstr>
      <vt:lpstr>ShojiVTI</vt:lpstr>
      <vt:lpstr>PowerPoint Presentation</vt:lpstr>
      <vt:lpstr>PowerPoint Presentation</vt:lpstr>
      <vt:lpstr>PowerPoint Presentation</vt:lpstr>
      <vt:lpstr>PowerPoint Presentation</vt:lpstr>
      <vt:lpstr>Research question</vt:lpstr>
      <vt:lpstr>The aim</vt:lpstr>
      <vt:lpstr>PowerPoint Presentation</vt:lpstr>
      <vt:lpstr>RESEARCH IMPACT</vt:lpstr>
      <vt:lpstr>Thank you</vt:lpstr>
      <vt:lpstr>REFERENCES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Mihaela Sandu-Rizea (2126225)</dc:creator>
  <cp:lastModifiedBy>Mihaela Sandu-Rizea (2126225)</cp:lastModifiedBy>
  <cp:revision>45</cp:revision>
  <dcterms:created xsi:type="dcterms:W3CDTF">2025-10-07T20:58:04Z</dcterms:created>
  <dcterms:modified xsi:type="dcterms:W3CDTF">2025-10-08T09:13:31Z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