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 id="2147483746" r:id="rId2"/>
    <p:sldMasterId id="2147483728" r:id="rId3"/>
    <p:sldMasterId id="2147483648" r:id="rId4"/>
  </p:sldMasterIdLst>
  <p:notesMasterIdLst>
    <p:notesMasterId r:id="rId35"/>
  </p:notesMasterIdLst>
  <p:sldIdLst>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2" d="100"/>
          <a:sy n="72" d="100"/>
        </p:scale>
        <p:origin x="8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B40D83-5074-4E49-A111-8A2968DF9BC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E017371-A604-4C78-83F2-E82620DD0FC1}">
      <dgm:prSet custT="1"/>
      <dgm:spPr/>
      <dgm:t>
        <a:bodyPr/>
        <a:lstStyle/>
        <a:p>
          <a:pPr>
            <a:lnSpc>
              <a:spcPct val="100000"/>
            </a:lnSpc>
            <a:defRPr cap="all"/>
          </a:pPr>
          <a:r>
            <a:rPr lang="en-GB" sz="1500" dirty="0"/>
            <a:t>Using to much text on slides can confuse employers </a:t>
          </a:r>
          <a:endParaRPr lang="en-US" sz="1500" dirty="0"/>
        </a:p>
      </dgm:t>
    </dgm:pt>
    <dgm:pt modelId="{97961B53-0B26-4997-85F4-908BA7F61D83}" type="parTrans" cxnId="{ACBC7864-91B6-462D-AB8A-6D9B4AA2BBFE}">
      <dgm:prSet/>
      <dgm:spPr/>
      <dgm:t>
        <a:bodyPr/>
        <a:lstStyle/>
        <a:p>
          <a:endParaRPr lang="en-US"/>
        </a:p>
      </dgm:t>
    </dgm:pt>
    <dgm:pt modelId="{715AFBA9-7AF3-48B8-BB18-4D5CE2B9E425}" type="sibTrans" cxnId="{ACBC7864-91B6-462D-AB8A-6D9B4AA2BBFE}">
      <dgm:prSet/>
      <dgm:spPr/>
      <dgm:t>
        <a:bodyPr/>
        <a:lstStyle/>
        <a:p>
          <a:endParaRPr lang="en-US"/>
        </a:p>
      </dgm:t>
    </dgm:pt>
    <dgm:pt modelId="{0DE95BEB-071A-4FF0-B04C-70E5AB84B7B1}">
      <dgm:prSet custT="1"/>
      <dgm:spPr/>
      <dgm:t>
        <a:bodyPr/>
        <a:lstStyle/>
        <a:p>
          <a:pPr>
            <a:lnSpc>
              <a:spcPct val="100000"/>
            </a:lnSpc>
            <a:defRPr cap="all"/>
          </a:pPr>
          <a:r>
            <a:rPr lang="en-GB" sz="1500" dirty="0"/>
            <a:t>Some employers possible may not have required skills to use PowerPoint</a:t>
          </a:r>
          <a:endParaRPr lang="en-US" sz="1500" dirty="0"/>
        </a:p>
      </dgm:t>
    </dgm:pt>
    <dgm:pt modelId="{0407FDE4-CA6E-41CC-A0A7-7A5A4090D474}" type="parTrans" cxnId="{C11F7E2B-ED6C-4E0C-9823-C05E34BECBD5}">
      <dgm:prSet/>
      <dgm:spPr/>
      <dgm:t>
        <a:bodyPr/>
        <a:lstStyle/>
        <a:p>
          <a:endParaRPr lang="en-US"/>
        </a:p>
      </dgm:t>
    </dgm:pt>
    <dgm:pt modelId="{D638A421-D9B7-43AA-8AB9-07BA4DA0EADF}" type="sibTrans" cxnId="{C11F7E2B-ED6C-4E0C-9823-C05E34BECBD5}">
      <dgm:prSet/>
      <dgm:spPr/>
      <dgm:t>
        <a:bodyPr/>
        <a:lstStyle/>
        <a:p>
          <a:endParaRPr lang="en-US"/>
        </a:p>
      </dgm:t>
    </dgm:pt>
    <dgm:pt modelId="{82D5FA9A-BDF1-4A42-8A86-562CE22841FD}">
      <dgm:prSet custT="1"/>
      <dgm:spPr/>
      <dgm:t>
        <a:bodyPr/>
        <a:lstStyle/>
        <a:p>
          <a:pPr>
            <a:lnSpc>
              <a:spcPct val="100000"/>
            </a:lnSpc>
            <a:defRPr cap="all"/>
          </a:pPr>
          <a:r>
            <a:rPr lang="en-GB" sz="1500" dirty="0"/>
            <a:t>Presentations frequently gets outdated, so constantly need updating</a:t>
          </a:r>
          <a:endParaRPr lang="en-US" sz="1500" dirty="0"/>
        </a:p>
      </dgm:t>
    </dgm:pt>
    <dgm:pt modelId="{65CC83D9-47EA-48F3-99BA-54BB15B57729}" type="parTrans" cxnId="{A70ED26B-A648-46B1-A9D3-821ABA9BB0BA}">
      <dgm:prSet/>
      <dgm:spPr/>
      <dgm:t>
        <a:bodyPr/>
        <a:lstStyle/>
        <a:p>
          <a:endParaRPr lang="en-US"/>
        </a:p>
      </dgm:t>
    </dgm:pt>
    <dgm:pt modelId="{A09A46B4-55D3-4EAF-AAA0-A694BFFB685E}" type="sibTrans" cxnId="{A70ED26B-A648-46B1-A9D3-821ABA9BB0BA}">
      <dgm:prSet/>
      <dgm:spPr/>
      <dgm:t>
        <a:bodyPr/>
        <a:lstStyle/>
        <a:p>
          <a:endParaRPr lang="en-US"/>
        </a:p>
      </dgm:t>
    </dgm:pt>
    <dgm:pt modelId="{12A9964D-B4F8-4BDF-B85B-1EF49B61906E}">
      <dgm:prSet custT="1"/>
      <dgm:spPr/>
      <dgm:t>
        <a:bodyPr/>
        <a:lstStyle/>
        <a:p>
          <a:pPr>
            <a:lnSpc>
              <a:spcPct val="100000"/>
            </a:lnSpc>
            <a:defRPr cap="all"/>
          </a:pPr>
          <a:r>
            <a:rPr lang="en-GB" sz="1500" dirty="0"/>
            <a:t>PowerPoint mostly not interactive for discussion </a:t>
          </a:r>
          <a:r>
            <a:rPr lang="en-GB" sz="1500"/>
            <a:t>or engagement</a:t>
          </a:r>
          <a:endParaRPr lang="en-US" sz="1500" dirty="0"/>
        </a:p>
      </dgm:t>
    </dgm:pt>
    <dgm:pt modelId="{3F9EFBDE-62FF-402C-BD6C-B2475EC995BA}" type="parTrans" cxnId="{842A466A-5FE9-4DA9-803A-A861E3A876FC}">
      <dgm:prSet/>
      <dgm:spPr/>
      <dgm:t>
        <a:bodyPr/>
        <a:lstStyle/>
        <a:p>
          <a:endParaRPr lang="en-US"/>
        </a:p>
      </dgm:t>
    </dgm:pt>
    <dgm:pt modelId="{7869ADFA-710D-4460-85E7-A0D8201C1A99}" type="sibTrans" cxnId="{842A466A-5FE9-4DA9-803A-A861E3A876FC}">
      <dgm:prSet/>
      <dgm:spPr/>
      <dgm:t>
        <a:bodyPr/>
        <a:lstStyle/>
        <a:p>
          <a:endParaRPr lang="en-US"/>
        </a:p>
      </dgm:t>
    </dgm:pt>
    <dgm:pt modelId="{3A821B8D-BB03-45B5-900C-951C8ABE289A}" type="pres">
      <dgm:prSet presAssocID="{63B40D83-5074-4E49-A111-8A2968DF9BCC}" presName="root" presStyleCnt="0">
        <dgm:presLayoutVars>
          <dgm:dir/>
          <dgm:resizeHandles val="exact"/>
        </dgm:presLayoutVars>
      </dgm:prSet>
      <dgm:spPr/>
    </dgm:pt>
    <dgm:pt modelId="{D72E8A07-5DEA-4F4A-A9A3-E108737502B0}" type="pres">
      <dgm:prSet presAssocID="{3E017371-A604-4C78-83F2-E82620DD0FC1}" presName="compNode" presStyleCnt="0"/>
      <dgm:spPr/>
    </dgm:pt>
    <dgm:pt modelId="{928B8DD9-B1F0-4777-87A8-1CD01B55BAF9}" type="pres">
      <dgm:prSet presAssocID="{3E017371-A604-4C78-83F2-E82620DD0FC1}" presName="iconBgRect" presStyleLbl="bgShp" presStyleIdx="0" presStyleCnt="4"/>
      <dgm:spPr/>
    </dgm:pt>
    <dgm:pt modelId="{34CE8D2C-BB37-4454-BED3-E2ED458BBAA5}" type="pres">
      <dgm:prSet presAssocID="{3E017371-A604-4C78-83F2-E82620DD0FC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C8F484BE-F586-4BF4-A181-B719D0B8E97B}" type="pres">
      <dgm:prSet presAssocID="{3E017371-A604-4C78-83F2-E82620DD0FC1}" presName="spaceRect" presStyleCnt="0"/>
      <dgm:spPr/>
    </dgm:pt>
    <dgm:pt modelId="{2DEA8EFD-D0F4-43FC-A5F4-1D39E7C72B9F}" type="pres">
      <dgm:prSet presAssocID="{3E017371-A604-4C78-83F2-E82620DD0FC1}" presName="textRect" presStyleLbl="revTx" presStyleIdx="0" presStyleCnt="4">
        <dgm:presLayoutVars>
          <dgm:chMax val="1"/>
          <dgm:chPref val="1"/>
        </dgm:presLayoutVars>
      </dgm:prSet>
      <dgm:spPr/>
    </dgm:pt>
    <dgm:pt modelId="{DF3A6B78-30AA-4243-A32D-5CC8E93B59F4}" type="pres">
      <dgm:prSet presAssocID="{715AFBA9-7AF3-48B8-BB18-4D5CE2B9E425}" presName="sibTrans" presStyleCnt="0"/>
      <dgm:spPr/>
    </dgm:pt>
    <dgm:pt modelId="{9FADF5D1-3AD7-4E98-AA33-5EF3E3EDBF32}" type="pres">
      <dgm:prSet presAssocID="{0DE95BEB-071A-4FF0-B04C-70E5AB84B7B1}" presName="compNode" presStyleCnt="0"/>
      <dgm:spPr/>
    </dgm:pt>
    <dgm:pt modelId="{47D9CC5B-E314-4CE3-BBCB-66ADC1E93CAF}" type="pres">
      <dgm:prSet presAssocID="{0DE95BEB-071A-4FF0-B04C-70E5AB84B7B1}" presName="iconBgRect" presStyleLbl="bgShp" presStyleIdx="1" presStyleCnt="4" custLinFactNeighborX="24471" custLinFactNeighborY="2582"/>
      <dgm:spPr/>
    </dgm:pt>
    <dgm:pt modelId="{25F32331-CAF4-44A3-9F2B-A40BDF8B0BE7}" type="pres">
      <dgm:prSet presAssocID="{0DE95BEB-071A-4FF0-B04C-70E5AB84B7B1}" presName="iconRect" presStyleLbl="node1" presStyleIdx="1" presStyleCnt="4" custLinFactNeighborX="39853" custLinFactNeighborY="449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0D028F1-5254-4C7C-BB59-DB4C99703BEA}" type="pres">
      <dgm:prSet presAssocID="{0DE95BEB-071A-4FF0-B04C-70E5AB84B7B1}" presName="spaceRect" presStyleCnt="0"/>
      <dgm:spPr/>
    </dgm:pt>
    <dgm:pt modelId="{B2C047AE-617A-4876-9B2B-4DD5296BC88F}" type="pres">
      <dgm:prSet presAssocID="{0DE95BEB-071A-4FF0-B04C-70E5AB84B7B1}" presName="textRect" presStyleLbl="revTx" presStyleIdx="1" presStyleCnt="4" custScaleX="115280">
        <dgm:presLayoutVars>
          <dgm:chMax val="1"/>
          <dgm:chPref val="1"/>
        </dgm:presLayoutVars>
      </dgm:prSet>
      <dgm:spPr/>
    </dgm:pt>
    <dgm:pt modelId="{6A39F0D4-BFF6-4BF9-93F2-68C3B8500F0A}" type="pres">
      <dgm:prSet presAssocID="{D638A421-D9B7-43AA-8AB9-07BA4DA0EADF}" presName="sibTrans" presStyleCnt="0"/>
      <dgm:spPr/>
    </dgm:pt>
    <dgm:pt modelId="{2F1B3EA9-80E2-4541-B85D-539FE0FBA2ED}" type="pres">
      <dgm:prSet presAssocID="{82D5FA9A-BDF1-4A42-8A86-562CE22841FD}" presName="compNode" presStyleCnt="0"/>
      <dgm:spPr/>
    </dgm:pt>
    <dgm:pt modelId="{733F3C14-6E17-48B1-88A9-CC4030D2ED24}" type="pres">
      <dgm:prSet presAssocID="{82D5FA9A-BDF1-4A42-8A86-562CE22841FD}" presName="iconBgRect" presStyleLbl="bgShp" presStyleIdx="2" presStyleCnt="4"/>
      <dgm:spPr/>
    </dgm:pt>
    <dgm:pt modelId="{25423875-C512-4583-98C0-1600AAB9FE70}" type="pres">
      <dgm:prSet presAssocID="{82D5FA9A-BDF1-4A42-8A86-562CE22841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E52A45FB-0550-40D6-85DA-3730247AD93B}" type="pres">
      <dgm:prSet presAssocID="{82D5FA9A-BDF1-4A42-8A86-562CE22841FD}" presName="spaceRect" presStyleCnt="0"/>
      <dgm:spPr/>
    </dgm:pt>
    <dgm:pt modelId="{D8E953C2-5078-4464-8AC2-1FD4C70EE067}" type="pres">
      <dgm:prSet presAssocID="{82D5FA9A-BDF1-4A42-8A86-562CE22841FD}" presName="textRect" presStyleLbl="revTx" presStyleIdx="2" presStyleCnt="4" custScaleX="133066">
        <dgm:presLayoutVars>
          <dgm:chMax val="1"/>
          <dgm:chPref val="1"/>
        </dgm:presLayoutVars>
      </dgm:prSet>
      <dgm:spPr/>
    </dgm:pt>
    <dgm:pt modelId="{8EBF973B-1F64-4CF3-8DFF-4CC1C836460E}" type="pres">
      <dgm:prSet presAssocID="{A09A46B4-55D3-4EAF-AAA0-A694BFFB685E}" presName="sibTrans" presStyleCnt="0"/>
      <dgm:spPr/>
    </dgm:pt>
    <dgm:pt modelId="{56C28B7D-889A-4547-819B-6ABD6A95ACAC}" type="pres">
      <dgm:prSet presAssocID="{12A9964D-B4F8-4BDF-B85B-1EF49B61906E}" presName="compNode" presStyleCnt="0"/>
      <dgm:spPr/>
    </dgm:pt>
    <dgm:pt modelId="{FBF89263-697E-497F-A5B2-20770C31EB9E}" type="pres">
      <dgm:prSet presAssocID="{12A9964D-B4F8-4BDF-B85B-1EF49B61906E}" presName="iconBgRect" presStyleLbl="bgShp" presStyleIdx="3" presStyleCnt="4"/>
      <dgm:spPr/>
    </dgm:pt>
    <dgm:pt modelId="{29EBAC2E-5409-4B56-877C-6678CA1C1EF1}" type="pres">
      <dgm:prSet presAssocID="{12A9964D-B4F8-4BDF-B85B-1EF49B61906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0AADFC4E-A587-450F-BDD8-5E35D53A2173}" type="pres">
      <dgm:prSet presAssocID="{12A9964D-B4F8-4BDF-B85B-1EF49B61906E}" presName="spaceRect" presStyleCnt="0"/>
      <dgm:spPr/>
    </dgm:pt>
    <dgm:pt modelId="{988CCC38-B247-454B-8A8E-3ACFFFA353E9}" type="pres">
      <dgm:prSet presAssocID="{12A9964D-B4F8-4BDF-B85B-1EF49B61906E}" presName="textRect" presStyleLbl="revTx" presStyleIdx="3" presStyleCnt="4" custScaleX="131264">
        <dgm:presLayoutVars>
          <dgm:chMax val="1"/>
          <dgm:chPref val="1"/>
        </dgm:presLayoutVars>
      </dgm:prSet>
      <dgm:spPr/>
    </dgm:pt>
  </dgm:ptLst>
  <dgm:cxnLst>
    <dgm:cxn modelId="{F97F3300-B5D2-4096-B552-4D7E092BEF9F}" type="presOf" srcId="{0DE95BEB-071A-4FF0-B04C-70E5AB84B7B1}" destId="{B2C047AE-617A-4876-9B2B-4DD5296BC88F}" srcOrd="0" destOrd="0" presId="urn:microsoft.com/office/officeart/2018/5/layout/IconCircleLabelList"/>
    <dgm:cxn modelId="{C11F7E2B-ED6C-4E0C-9823-C05E34BECBD5}" srcId="{63B40D83-5074-4E49-A111-8A2968DF9BCC}" destId="{0DE95BEB-071A-4FF0-B04C-70E5AB84B7B1}" srcOrd="1" destOrd="0" parTransId="{0407FDE4-CA6E-41CC-A0A7-7A5A4090D474}" sibTransId="{D638A421-D9B7-43AA-8AB9-07BA4DA0EADF}"/>
    <dgm:cxn modelId="{B798E15B-0116-43E3-8444-40E3BB62E262}" type="presOf" srcId="{63B40D83-5074-4E49-A111-8A2968DF9BCC}" destId="{3A821B8D-BB03-45B5-900C-951C8ABE289A}" srcOrd="0" destOrd="0" presId="urn:microsoft.com/office/officeart/2018/5/layout/IconCircleLabelList"/>
    <dgm:cxn modelId="{ACBC7864-91B6-462D-AB8A-6D9B4AA2BBFE}" srcId="{63B40D83-5074-4E49-A111-8A2968DF9BCC}" destId="{3E017371-A604-4C78-83F2-E82620DD0FC1}" srcOrd="0" destOrd="0" parTransId="{97961B53-0B26-4997-85F4-908BA7F61D83}" sibTransId="{715AFBA9-7AF3-48B8-BB18-4D5CE2B9E425}"/>
    <dgm:cxn modelId="{842A466A-5FE9-4DA9-803A-A861E3A876FC}" srcId="{63B40D83-5074-4E49-A111-8A2968DF9BCC}" destId="{12A9964D-B4F8-4BDF-B85B-1EF49B61906E}" srcOrd="3" destOrd="0" parTransId="{3F9EFBDE-62FF-402C-BD6C-B2475EC995BA}" sibTransId="{7869ADFA-710D-4460-85E7-A0D8201C1A99}"/>
    <dgm:cxn modelId="{A70ED26B-A648-46B1-A9D3-821ABA9BB0BA}" srcId="{63B40D83-5074-4E49-A111-8A2968DF9BCC}" destId="{82D5FA9A-BDF1-4A42-8A86-562CE22841FD}" srcOrd="2" destOrd="0" parTransId="{65CC83D9-47EA-48F3-99BA-54BB15B57729}" sibTransId="{A09A46B4-55D3-4EAF-AAA0-A694BFFB685E}"/>
    <dgm:cxn modelId="{2E190475-F5D6-470D-99AF-A2CFD0EE0AA9}" type="presOf" srcId="{12A9964D-B4F8-4BDF-B85B-1EF49B61906E}" destId="{988CCC38-B247-454B-8A8E-3ACFFFA353E9}" srcOrd="0" destOrd="0" presId="urn:microsoft.com/office/officeart/2018/5/layout/IconCircleLabelList"/>
    <dgm:cxn modelId="{3412E3C6-D6E9-4068-AB7D-6BF5662E5A07}" type="presOf" srcId="{82D5FA9A-BDF1-4A42-8A86-562CE22841FD}" destId="{D8E953C2-5078-4464-8AC2-1FD4C70EE067}" srcOrd="0" destOrd="0" presId="urn:microsoft.com/office/officeart/2018/5/layout/IconCircleLabelList"/>
    <dgm:cxn modelId="{F7521ADE-0ADF-4E1F-8B22-C699B3E7AC5A}" type="presOf" srcId="{3E017371-A604-4C78-83F2-E82620DD0FC1}" destId="{2DEA8EFD-D0F4-43FC-A5F4-1D39E7C72B9F}" srcOrd="0" destOrd="0" presId="urn:microsoft.com/office/officeart/2018/5/layout/IconCircleLabelList"/>
    <dgm:cxn modelId="{38FAF194-D494-415E-8032-1B348D89920A}" type="presParOf" srcId="{3A821B8D-BB03-45B5-900C-951C8ABE289A}" destId="{D72E8A07-5DEA-4F4A-A9A3-E108737502B0}" srcOrd="0" destOrd="0" presId="urn:microsoft.com/office/officeart/2018/5/layout/IconCircleLabelList"/>
    <dgm:cxn modelId="{C0B21843-8152-4BE9-87EC-C0FE029C727A}" type="presParOf" srcId="{D72E8A07-5DEA-4F4A-A9A3-E108737502B0}" destId="{928B8DD9-B1F0-4777-87A8-1CD01B55BAF9}" srcOrd="0" destOrd="0" presId="urn:microsoft.com/office/officeart/2018/5/layout/IconCircleLabelList"/>
    <dgm:cxn modelId="{A14CC005-D178-4B67-8A53-34396856EB78}" type="presParOf" srcId="{D72E8A07-5DEA-4F4A-A9A3-E108737502B0}" destId="{34CE8D2C-BB37-4454-BED3-E2ED458BBAA5}" srcOrd="1" destOrd="0" presId="urn:microsoft.com/office/officeart/2018/5/layout/IconCircleLabelList"/>
    <dgm:cxn modelId="{B6445A49-9EC9-4727-AC7B-2E3A3700A155}" type="presParOf" srcId="{D72E8A07-5DEA-4F4A-A9A3-E108737502B0}" destId="{C8F484BE-F586-4BF4-A181-B719D0B8E97B}" srcOrd="2" destOrd="0" presId="urn:microsoft.com/office/officeart/2018/5/layout/IconCircleLabelList"/>
    <dgm:cxn modelId="{6FE0FC2A-C273-4D0E-872A-26D860CDE9C5}" type="presParOf" srcId="{D72E8A07-5DEA-4F4A-A9A3-E108737502B0}" destId="{2DEA8EFD-D0F4-43FC-A5F4-1D39E7C72B9F}" srcOrd="3" destOrd="0" presId="urn:microsoft.com/office/officeart/2018/5/layout/IconCircleLabelList"/>
    <dgm:cxn modelId="{0CFF9C72-36C6-4091-A41A-C52A35E434A7}" type="presParOf" srcId="{3A821B8D-BB03-45B5-900C-951C8ABE289A}" destId="{DF3A6B78-30AA-4243-A32D-5CC8E93B59F4}" srcOrd="1" destOrd="0" presId="urn:microsoft.com/office/officeart/2018/5/layout/IconCircleLabelList"/>
    <dgm:cxn modelId="{98AFD18A-0F72-44A2-8DFF-4D167E510E76}" type="presParOf" srcId="{3A821B8D-BB03-45B5-900C-951C8ABE289A}" destId="{9FADF5D1-3AD7-4E98-AA33-5EF3E3EDBF32}" srcOrd="2" destOrd="0" presId="urn:microsoft.com/office/officeart/2018/5/layout/IconCircleLabelList"/>
    <dgm:cxn modelId="{CBE25FF5-4B98-4E5E-843D-4C4FDEE63D4C}" type="presParOf" srcId="{9FADF5D1-3AD7-4E98-AA33-5EF3E3EDBF32}" destId="{47D9CC5B-E314-4CE3-BBCB-66ADC1E93CAF}" srcOrd="0" destOrd="0" presId="urn:microsoft.com/office/officeart/2018/5/layout/IconCircleLabelList"/>
    <dgm:cxn modelId="{25805F30-33D7-4C48-BF97-76989BD8FAC3}" type="presParOf" srcId="{9FADF5D1-3AD7-4E98-AA33-5EF3E3EDBF32}" destId="{25F32331-CAF4-44A3-9F2B-A40BDF8B0BE7}" srcOrd="1" destOrd="0" presId="urn:microsoft.com/office/officeart/2018/5/layout/IconCircleLabelList"/>
    <dgm:cxn modelId="{57A927B0-E158-4A68-9216-8FDF9B6D4D13}" type="presParOf" srcId="{9FADF5D1-3AD7-4E98-AA33-5EF3E3EDBF32}" destId="{A0D028F1-5254-4C7C-BB59-DB4C99703BEA}" srcOrd="2" destOrd="0" presId="urn:microsoft.com/office/officeart/2018/5/layout/IconCircleLabelList"/>
    <dgm:cxn modelId="{7109A1BB-4AD3-4325-BD6B-B9B743F93159}" type="presParOf" srcId="{9FADF5D1-3AD7-4E98-AA33-5EF3E3EDBF32}" destId="{B2C047AE-617A-4876-9B2B-4DD5296BC88F}" srcOrd="3" destOrd="0" presId="urn:microsoft.com/office/officeart/2018/5/layout/IconCircleLabelList"/>
    <dgm:cxn modelId="{3FFCFF4D-2200-426C-A600-5F2A9BBC30B0}" type="presParOf" srcId="{3A821B8D-BB03-45B5-900C-951C8ABE289A}" destId="{6A39F0D4-BFF6-4BF9-93F2-68C3B8500F0A}" srcOrd="3" destOrd="0" presId="urn:microsoft.com/office/officeart/2018/5/layout/IconCircleLabelList"/>
    <dgm:cxn modelId="{E42D97D6-4A78-421B-A0D5-28767F077554}" type="presParOf" srcId="{3A821B8D-BB03-45B5-900C-951C8ABE289A}" destId="{2F1B3EA9-80E2-4541-B85D-539FE0FBA2ED}" srcOrd="4" destOrd="0" presId="urn:microsoft.com/office/officeart/2018/5/layout/IconCircleLabelList"/>
    <dgm:cxn modelId="{33C4CD51-F7F5-4EBF-9533-EEB91B8D5605}" type="presParOf" srcId="{2F1B3EA9-80E2-4541-B85D-539FE0FBA2ED}" destId="{733F3C14-6E17-48B1-88A9-CC4030D2ED24}" srcOrd="0" destOrd="0" presId="urn:microsoft.com/office/officeart/2018/5/layout/IconCircleLabelList"/>
    <dgm:cxn modelId="{BE01E5C4-D09B-4C2F-8A7E-874654729BFF}" type="presParOf" srcId="{2F1B3EA9-80E2-4541-B85D-539FE0FBA2ED}" destId="{25423875-C512-4583-98C0-1600AAB9FE70}" srcOrd="1" destOrd="0" presId="urn:microsoft.com/office/officeart/2018/5/layout/IconCircleLabelList"/>
    <dgm:cxn modelId="{D5D553D1-A21E-468E-B42B-AFE926F87C09}" type="presParOf" srcId="{2F1B3EA9-80E2-4541-B85D-539FE0FBA2ED}" destId="{E52A45FB-0550-40D6-85DA-3730247AD93B}" srcOrd="2" destOrd="0" presId="urn:microsoft.com/office/officeart/2018/5/layout/IconCircleLabelList"/>
    <dgm:cxn modelId="{21FA2E29-3CC8-40E0-826A-534A5F35F030}" type="presParOf" srcId="{2F1B3EA9-80E2-4541-B85D-539FE0FBA2ED}" destId="{D8E953C2-5078-4464-8AC2-1FD4C70EE067}" srcOrd="3" destOrd="0" presId="urn:microsoft.com/office/officeart/2018/5/layout/IconCircleLabelList"/>
    <dgm:cxn modelId="{64520A55-97A0-4547-928B-1AF32B1FA2AE}" type="presParOf" srcId="{3A821B8D-BB03-45B5-900C-951C8ABE289A}" destId="{8EBF973B-1F64-4CF3-8DFF-4CC1C836460E}" srcOrd="5" destOrd="0" presId="urn:microsoft.com/office/officeart/2018/5/layout/IconCircleLabelList"/>
    <dgm:cxn modelId="{2CC8B0CC-FE1B-4638-8FB2-C319AC26D3D3}" type="presParOf" srcId="{3A821B8D-BB03-45B5-900C-951C8ABE289A}" destId="{56C28B7D-889A-4547-819B-6ABD6A95ACAC}" srcOrd="6" destOrd="0" presId="urn:microsoft.com/office/officeart/2018/5/layout/IconCircleLabelList"/>
    <dgm:cxn modelId="{74A90CC1-66CA-4181-B7B9-210100E760FF}" type="presParOf" srcId="{56C28B7D-889A-4547-819B-6ABD6A95ACAC}" destId="{FBF89263-697E-497F-A5B2-20770C31EB9E}" srcOrd="0" destOrd="0" presId="urn:microsoft.com/office/officeart/2018/5/layout/IconCircleLabelList"/>
    <dgm:cxn modelId="{CB89DB6A-1BD4-4EC6-A265-8CCD58DA0137}" type="presParOf" srcId="{56C28B7D-889A-4547-819B-6ABD6A95ACAC}" destId="{29EBAC2E-5409-4B56-877C-6678CA1C1EF1}" srcOrd="1" destOrd="0" presId="urn:microsoft.com/office/officeart/2018/5/layout/IconCircleLabelList"/>
    <dgm:cxn modelId="{4FC80C84-7CC6-4AA4-A695-4A2107DB48ED}" type="presParOf" srcId="{56C28B7D-889A-4547-819B-6ABD6A95ACAC}" destId="{0AADFC4E-A587-450F-BDD8-5E35D53A2173}" srcOrd="2" destOrd="0" presId="urn:microsoft.com/office/officeart/2018/5/layout/IconCircleLabelList"/>
    <dgm:cxn modelId="{A9A2BBFE-C5EE-4038-BB55-D4E4F7B397F9}" type="presParOf" srcId="{56C28B7D-889A-4547-819B-6ABD6A95ACAC}" destId="{988CCC38-B247-454B-8A8E-3ACFFFA353E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9407EB-3D64-416A-B4E5-9AD8F0EF2D8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434104-8396-44AF-A10E-1ADE63FCA2A9}">
      <dgm:prSet/>
      <dgm:spPr/>
      <dgm:t>
        <a:bodyPr/>
        <a:lstStyle/>
        <a:p>
          <a:r>
            <a:rPr lang="en-GB"/>
            <a:t>Word is an element of Microsoft Office which helps with the creation, editing, and formatting of documents. It includes facilities for spell and grammar checking, as well as text formatting. Read this blog and explore What is Microsoft Word, its features, functionalities, and significance in today's landscape. </a:t>
          </a:r>
          <a:endParaRPr lang="en-US"/>
        </a:p>
      </dgm:t>
    </dgm:pt>
    <dgm:pt modelId="{CB274AFF-54C4-4140-B794-1DE6287631E8}" type="parTrans" cxnId="{3CCB515D-A277-4CBC-BBCF-E5089DB27DA5}">
      <dgm:prSet/>
      <dgm:spPr/>
      <dgm:t>
        <a:bodyPr/>
        <a:lstStyle/>
        <a:p>
          <a:endParaRPr lang="en-US"/>
        </a:p>
      </dgm:t>
    </dgm:pt>
    <dgm:pt modelId="{FCFA2D37-A51A-45CA-8581-1251D6822A8F}" type="sibTrans" cxnId="{3CCB515D-A277-4CBC-BBCF-E5089DB27DA5}">
      <dgm:prSet/>
      <dgm:spPr/>
      <dgm:t>
        <a:bodyPr/>
        <a:lstStyle/>
        <a:p>
          <a:endParaRPr lang="en-US"/>
        </a:p>
      </dgm:t>
    </dgm:pt>
    <dgm:pt modelId="{44262B87-FDB6-4D26-97BF-9366B87AE9FC}">
      <dgm:prSet/>
      <dgm:spPr/>
      <dgm:t>
        <a:bodyPr/>
        <a:lstStyle/>
        <a:p>
          <a:r>
            <a:rPr lang="en-GB" b="1"/>
            <a:t>The Knowledge Academy  09 September 2025</a:t>
          </a:r>
          <a:endParaRPr lang="en-US"/>
        </a:p>
      </dgm:t>
    </dgm:pt>
    <dgm:pt modelId="{28ED9978-260B-490E-87CC-BAF1335C0724}" type="parTrans" cxnId="{121ADB2A-0421-40E2-9974-32CD11DCF445}">
      <dgm:prSet/>
      <dgm:spPr/>
      <dgm:t>
        <a:bodyPr/>
        <a:lstStyle/>
        <a:p>
          <a:endParaRPr lang="en-US"/>
        </a:p>
      </dgm:t>
    </dgm:pt>
    <dgm:pt modelId="{A2600271-FEA8-4BD6-8F88-9D85A4E23C64}" type="sibTrans" cxnId="{121ADB2A-0421-40E2-9974-32CD11DCF445}">
      <dgm:prSet/>
      <dgm:spPr/>
      <dgm:t>
        <a:bodyPr/>
        <a:lstStyle/>
        <a:p>
          <a:endParaRPr lang="en-US"/>
        </a:p>
      </dgm:t>
    </dgm:pt>
    <dgm:pt modelId="{E6A2F1E4-C76D-4296-B6B9-D2C53B5A78FA}" type="pres">
      <dgm:prSet presAssocID="{AD9407EB-3D64-416A-B4E5-9AD8F0EF2D8F}" presName="root" presStyleCnt="0">
        <dgm:presLayoutVars>
          <dgm:dir/>
          <dgm:resizeHandles val="exact"/>
        </dgm:presLayoutVars>
      </dgm:prSet>
      <dgm:spPr/>
    </dgm:pt>
    <dgm:pt modelId="{3E6E0675-EA2B-49E2-A0E0-330301265BAA}" type="pres">
      <dgm:prSet presAssocID="{40434104-8396-44AF-A10E-1ADE63FCA2A9}" presName="compNode" presStyleCnt="0"/>
      <dgm:spPr/>
    </dgm:pt>
    <dgm:pt modelId="{D5BE2462-61DA-4AF9-B59A-7FC06730CDDC}" type="pres">
      <dgm:prSet presAssocID="{40434104-8396-44AF-A10E-1ADE63FCA2A9}" presName="bgRect" presStyleLbl="bgShp" presStyleIdx="0" presStyleCnt="2"/>
      <dgm:spPr/>
    </dgm:pt>
    <dgm:pt modelId="{7DA57E96-BA32-4E5F-A73F-9321F96B0D2E}" type="pres">
      <dgm:prSet presAssocID="{40434104-8396-44AF-A10E-1ADE63FCA2A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48A490D-E9ED-4ECB-8221-EDD1B29EB270}" type="pres">
      <dgm:prSet presAssocID="{40434104-8396-44AF-A10E-1ADE63FCA2A9}" presName="spaceRect" presStyleCnt="0"/>
      <dgm:spPr/>
    </dgm:pt>
    <dgm:pt modelId="{FFAE23DE-D6ED-45BF-BF6E-ACD1EC6A6929}" type="pres">
      <dgm:prSet presAssocID="{40434104-8396-44AF-A10E-1ADE63FCA2A9}" presName="parTx" presStyleLbl="revTx" presStyleIdx="0" presStyleCnt="2">
        <dgm:presLayoutVars>
          <dgm:chMax val="0"/>
          <dgm:chPref val="0"/>
        </dgm:presLayoutVars>
      </dgm:prSet>
      <dgm:spPr/>
    </dgm:pt>
    <dgm:pt modelId="{24CE8AF8-59E5-48C1-9DB6-AA63E320D149}" type="pres">
      <dgm:prSet presAssocID="{FCFA2D37-A51A-45CA-8581-1251D6822A8F}" presName="sibTrans" presStyleCnt="0"/>
      <dgm:spPr/>
    </dgm:pt>
    <dgm:pt modelId="{D493513C-57B5-4D63-B05C-406FC07D7BB9}" type="pres">
      <dgm:prSet presAssocID="{44262B87-FDB6-4D26-97BF-9366B87AE9FC}" presName="compNode" presStyleCnt="0"/>
      <dgm:spPr/>
    </dgm:pt>
    <dgm:pt modelId="{496BE529-FABF-452B-8701-7E57043E110E}" type="pres">
      <dgm:prSet presAssocID="{44262B87-FDB6-4D26-97BF-9366B87AE9FC}" presName="bgRect" presStyleLbl="bgShp" presStyleIdx="1" presStyleCnt="2"/>
      <dgm:spPr/>
    </dgm:pt>
    <dgm:pt modelId="{70540EC5-F2A8-4B40-A3B2-54942A9EC0B8}" type="pres">
      <dgm:prSet presAssocID="{44262B87-FDB6-4D26-97BF-9366B87AE9F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D1D70BE-7271-42B9-8AEB-2FC4BBE62553}" type="pres">
      <dgm:prSet presAssocID="{44262B87-FDB6-4D26-97BF-9366B87AE9FC}" presName="spaceRect" presStyleCnt="0"/>
      <dgm:spPr/>
    </dgm:pt>
    <dgm:pt modelId="{17CBFCA9-CD88-4D06-A9E4-FB35B1E3EF51}" type="pres">
      <dgm:prSet presAssocID="{44262B87-FDB6-4D26-97BF-9366B87AE9FC}" presName="parTx" presStyleLbl="revTx" presStyleIdx="1" presStyleCnt="2">
        <dgm:presLayoutVars>
          <dgm:chMax val="0"/>
          <dgm:chPref val="0"/>
        </dgm:presLayoutVars>
      </dgm:prSet>
      <dgm:spPr/>
    </dgm:pt>
  </dgm:ptLst>
  <dgm:cxnLst>
    <dgm:cxn modelId="{121ADB2A-0421-40E2-9974-32CD11DCF445}" srcId="{AD9407EB-3D64-416A-B4E5-9AD8F0EF2D8F}" destId="{44262B87-FDB6-4D26-97BF-9366B87AE9FC}" srcOrd="1" destOrd="0" parTransId="{28ED9978-260B-490E-87CC-BAF1335C0724}" sibTransId="{A2600271-FEA8-4BD6-8F88-9D85A4E23C64}"/>
    <dgm:cxn modelId="{3CCB515D-A277-4CBC-BBCF-E5089DB27DA5}" srcId="{AD9407EB-3D64-416A-B4E5-9AD8F0EF2D8F}" destId="{40434104-8396-44AF-A10E-1ADE63FCA2A9}" srcOrd="0" destOrd="0" parTransId="{CB274AFF-54C4-4140-B794-1DE6287631E8}" sibTransId="{FCFA2D37-A51A-45CA-8581-1251D6822A8F}"/>
    <dgm:cxn modelId="{B3F42760-153F-493A-8FA3-EF773E151EE9}" type="presOf" srcId="{40434104-8396-44AF-A10E-1ADE63FCA2A9}" destId="{FFAE23DE-D6ED-45BF-BF6E-ACD1EC6A6929}" srcOrd="0" destOrd="0" presId="urn:microsoft.com/office/officeart/2018/2/layout/IconVerticalSolidList"/>
    <dgm:cxn modelId="{6F25E8B4-A88B-4A95-AD9F-14A96D4C808C}" type="presOf" srcId="{AD9407EB-3D64-416A-B4E5-9AD8F0EF2D8F}" destId="{E6A2F1E4-C76D-4296-B6B9-D2C53B5A78FA}" srcOrd="0" destOrd="0" presId="urn:microsoft.com/office/officeart/2018/2/layout/IconVerticalSolidList"/>
    <dgm:cxn modelId="{092534C8-4CF0-4A4C-9904-F380731D2155}" type="presOf" srcId="{44262B87-FDB6-4D26-97BF-9366B87AE9FC}" destId="{17CBFCA9-CD88-4D06-A9E4-FB35B1E3EF51}" srcOrd="0" destOrd="0" presId="urn:microsoft.com/office/officeart/2018/2/layout/IconVerticalSolidList"/>
    <dgm:cxn modelId="{05C80C35-7934-4768-90A8-745D2D73A64D}" type="presParOf" srcId="{E6A2F1E4-C76D-4296-B6B9-D2C53B5A78FA}" destId="{3E6E0675-EA2B-49E2-A0E0-330301265BAA}" srcOrd="0" destOrd="0" presId="urn:microsoft.com/office/officeart/2018/2/layout/IconVerticalSolidList"/>
    <dgm:cxn modelId="{78CEBC78-E2C3-40E9-95DB-BC46ED5D916D}" type="presParOf" srcId="{3E6E0675-EA2B-49E2-A0E0-330301265BAA}" destId="{D5BE2462-61DA-4AF9-B59A-7FC06730CDDC}" srcOrd="0" destOrd="0" presId="urn:microsoft.com/office/officeart/2018/2/layout/IconVerticalSolidList"/>
    <dgm:cxn modelId="{F9A2C8B2-8797-4614-84CC-E23BF60A4DC3}" type="presParOf" srcId="{3E6E0675-EA2B-49E2-A0E0-330301265BAA}" destId="{7DA57E96-BA32-4E5F-A73F-9321F96B0D2E}" srcOrd="1" destOrd="0" presId="urn:microsoft.com/office/officeart/2018/2/layout/IconVerticalSolidList"/>
    <dgm:cxn modelId="{8DCC5372-7E89-42C3-9763-A667E32B3B50}" type="presParOf" srcId="{3E6E0675-EA2B-49E2-A0E0-330301265BAA}" destId="{848A490D-E9ED-4ECB-8221-EDD1B29EB270}" srcOrd="2" destOrd="0" presId="urn:microsoft.com/office/officeart/2018/2/layout/IconVerticalSolidList"/>
    <dgm:cxn modelId="{04169FB0-01F7-4749-B0EB-0DDD20E7ADF4}" type="presParOf" srcId="{3E6E0675-EA2B-49E2-A0E0-330301265BAA}" destId="{FFAE23DE-D6ED-45BF-BF6E-ACD1EC6A6929}" srcOrd="3" destOrd="0" presId="urn:microsoft.com/office/officeart/2018/2/layout/IconVerticalSolidList"/>
    <dgm:cxn modelId="{DB44353C-55AD-4DD7-A21A-925FA74A8DAC}" type="presParOf" srcId="{E6A2F1E4-C76D-4296-B6B9-D2C53B5A78FA}" destId="{24CE8AF8-59E5-48C1-9DB6-AA63E320D149}" srcOrd="1" destOrd="0" presId="urn:microsoft.com/office/officeart/2018/2/layout/IconVerticalSolidList"/>
    <dgm:cxn modelId="{3040FF09-29D0-47D2-B002-B595C998BAB1}" type="presParOf" srcId="{E6A2F1E4-C76D-4296-B6B9-D2C53B5A78FA}" destId="{D493513C-57B5-4D63-B05C-406FC07D7BB9}" srcOrd="2" destOrd="0" presId="urn:microsoft.com/office/officeart/2018/2/layout/IconVerticalSolidList"/>
    <dgm:cxn modelId="{5C85A22F-95AD-40F8-895B-96563BA9F67D}" type="presParOf" srcId="{D493513C-57B5-4D63-B05C-406FC07D7BB9}" destId="{496BE529-FABF-452B-8701-7E57043E110E}" srcOrd="0" destOrd="0" presId="urn:microsoft.com/office/officeart/2018/2/layout/IconVerticalSolidList"/>
    <dgm:cxn modelId="{6B1B0CD1-04B2-4E5C-8EC3-92151AAA9E5E}" type="presParOf" srcId="{D493513C-57B5-4D63-B05C-406FC07D7BB9}" destId="{70540EC5-F2A8-4B40-A3B2-54942A9EC0B8}" srcOrd="1" destOrd="0" presId="urn:microsoft.com/office/officeart/2018/2/layout/IconVerticalSolidList"/>
    <dgm:cxn modelId="{0A196DA6-BA4F-4959-AE63-F517C4F67E42}" type="presParOf" srcId="{D493513C-57B5-4D63-B05C-406FC07D7BB9}" destId="{DD1D70BE-7271-42B9-8AEB-2FC4BBE62553}" srcOrd="2" destOrd="0" presId="urn:microsoft.com/office/officeart/2018/2/layout/IconVerticalSolidList"/>
    <dgm:cxn modelId="{50B3E5B3-7040-4D8E-A2D9-E5C58D0FE044}" type="presParOf" srcId="{D493513C-57B5-4D63-B05C-406FC07D7BB9}" destId="{17CBFCA9-CD88-4D06-A9E4-FB35B1E3EF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E3D497-C0FA-40D8-8577-B431E30E23B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534DF30-3D96-4840-89BC-AC91A2A793AA}">
      <dgm:prSet/>
      <dgm:spPr/>
      <dgm:t>
        <a:bodyPr/>
        <a:lstStyle/>
        <a:p>
          <a:r>
            <a:rPr lang="en-GB" dirty="0"/>
            <a:t>That </a:t>
          </a:r>
          <a:r>
            <a:rPr lang="en-GB" dirty="0" err="1"/>
            <a:t>enchance</a:t>
          </a:r>
          <a:r>
            <a:rPr lang="en-GB" dirty="0"/>
            <a:t> efficiency and collaboration among staff.</a:t>
          </a:r>
          <a:endParaRPr lang="en-US" dirty="0"/>
        </a:p>
      </dgm:t>
    </dgm:pt>
    <dgm:pt modelId="{E6C4EB70-08C0-4962-BD02-668C2082FF65}" type="parTrans" cxnId="{DF9B5BC6-26BC-45BE-BCC5-DCD0C9933950}">
      <dgm:prSet/>
      <dgm:spPr/>
      <dgm:t>
        <a:bodyPr/>
        <a:lstStyle/>
        <a:p>
          <a:endParaRPr lang="en-US"/>
        </a:p>
      </dgm:t>
    </dgm:pt>
    <dgm:pt modelId="{C88D561B-2281-42EF-B6F7-6C33206BB1F0}" type="sibTrans" cxnId="{DF9B5BC6-26BC-45BE-BCC5-DCD0C9933950}">
      <dgm:prSet/>
      <dgm:spPr/>
      <dgm:t>
        <a:bodyPr/>
        <a:lstStyle/>
        <a:p>
          <a:endParaRPr lang="en-US"/>
        </a:p>
      </dgm:t>
    </dgm:pt>
    <dgm:pt modelId="{0ADA6377-843B-4525-A370-0957AA19CD37}">
      <dgm:prSet/>
      <dgm:spPr/>
      <dgm:t>
        <a:bodyPr/>
        <a:lstStyle/>
        <a:p>
          <a:r>
            <a:rPr lang="en-GB" dirty="0"/>
            <a:t>It allows for secure file storage , sharing and ensuring that important documents are accessible from anywhere .</a:t>
          </a:r>
          <a:endParaRPr lang="en-US" dirty="0"/>
        </a:p>
      </dgm:t>
    </dgm:pt>
    <dgm:pt modelId="{2F54DCAC-1954-48A5-B046-4E4A2602BA5D}" type="parTrans" cxnId="{1B7AAB18-7A07-4AEE-94BD-3A1B87E64264}">
      <dgm:prSet/>
      <dgm:spPr/>
      <dgm:t>
        <a:bodyPr/>
        <a:lstStyle/>
        <a:p>
          <a:endParaRPr lang="en-US"/>
        </a:p>
      </dgm:t>
    </dgm:pt>
    <dgm:pt modelId="{BEB23A6D-695D-4166-B4B5-02E955BEE6D1}" type="sibTrans" cxnId="{1B7AAB18-7A07-4AEE-94BD-3A1B87E64264}">
      <dgm:prSet/>
      <dgm:spPr/>
      <dgm:t>
        <a:bodyPr/>
        <a:lstStyle/>
        <a:p>
          <a:endParaRPr lang="en-US"/>
        </a:p>
      </dgm:t>
    </dgm:pt>
    <dgm:pt modelId="{DC32299E-52AD-43E8-BE2C-1C69DAECC85F}">
      <dgm:prSet/>
      <dgm:spPr/>
      <dgm:t>
        <a:bodyPr/>
        <a:lstStyle/>
        <a:p>
          <a:r>
            <a:rPr lang="en-GB" dirty="0"/>
            <a:t>https:/support.Microsoft.com&gt;</a:t>
          </a:r>
          <a:r>
            <a:rPr lang="en-GB" dirty="0" err="1"/>
            <a:t>en</a:t>
          </a:r>
          <a:r>
            <a:rPr lang="en-GB" dirty="0"/>
            <a:t>&gt;</a:t>
          </a:r>
          <a:r>
            <a:rPr lang="en-GB" dirty="0" err="1"/>
            <a:t>gb</a:t>
          </a:r>
          <a:r>
            <a:rPr lang="en-GB" dirty="0"/>
            <a:t>&gt;</a:t>
          </a:r>
          <a:r>
            <a:rPr lang="en-GB" dirty="0" err="1"/>
            <a:t>onedrive</a:t>
          </a:r>
          <a:endParaRPr lang="en-US" dirty="0"/>
        </a:p>
      </dgm:t>
    </dgm:pt>
    <dgm:pt modelId="{E9A7093D-DF4D-484C-82E1-D294D19E9BF6}" type="parTrans" cxnId="{B8F1FFBA-0665-465D-A26A-2AE2F6F47F74}">
      <dgm:prSet/>
      <dgm:spPr/>
      <dgm:t>
        <a:bodyPr/>
        <a:lstStyle/>
        <a:p>
          <a:endParaRPr lang="en-US"/>
        </a:p>
      </dgm:t>
    </dgm:pt>
    <dgm:pt modelId="{DE89FA51-5EB9-4062-A10D-5687148286D7}" type="sibTrans" cxnId="{B8F1FFBA-0665-465D-A26A-2AE2F6F47F74}">
      <dgm:prSet/>
      <dgm:spPr/>
      <dgm:t>
        <a:bodyPr/>
        <a:lstStyle/>
        <a:p>
          <a:endParaRPr lang="en-US"/>
        </a:p>
      </dgm:t>
    </dgm:pt>
    <dgm:pt modelId="{FE460389-AED1-4524-B8BE-4BCCFA3A3303}">
      <dgm:prSet/>
      <dgm:spPr/>
      <dgm:t>
        <a:bodyPr/>
        <a:lstStyle/>
        <a:p>
          <a:r>
            <a:rPr lang="en-GB"/>
            <a:t>Onedrive integrates with Microsoft 365,enabling staff to utilize various applications for tasks,improving productivity and workflow.</a:t>
          </a:r>
          <a:endParaRPr lang="en-US"/>
        </a:p>
      </dgm:t>
    </dgm:pt>
    <dgm:pt modelId="{24B0DD82-6536-42AC-9324-F128B7EAC87E}" type="parTrans" cxnId="{D4FDED2C-ED98-40C3-810F-63E00FE314B9}">
      <dgm:prSet/>
      <dgm:spPr/>
      <dgm:t>
        <a:bodyPr/>
        <a:lstStyle/>
        <a:p>
          <a:endParaRPr lang="en-US"/>
        </a:p>
      </dgm:t>
    </dgm:pt>
    <dgm:pt modelId="{21A185B9-D8E2-4613-BED9-BA73A00F6252}" type="sibTrans" cxnId="{D4FDED2C-ED98-40C3-810F-63E00FE314B9}">
      <dgm:prSet/>
      <dgm:spPr/>
      <dgm:t>
        <a:bodyPr/>
        <a:lstStyle/>
        <a:p>
          <a:endParaRPr lang="en-US"/>
        </a:p>
      </dgm:t>
    </dgm:pt>
    <dgm:pt modelId="{938C2270-A0B6-4EF0-9CFD-A1B75D1E5CF8}" type="pres">
      <dgm:prSet presAssocID="{F3E3D497-C0FA-40D8-8577-B431E30E23B6}" presName="linear" presStyleCnt="0">
        <dgm:presLayoutVars>
          <dgm:animLvl val="lvl"/>
          <dgm:resizeHandles val="exact"/>
        </dgm:presLayoutVars>
      </dgm:prSet>
      <dgm:spPr/>
    </dgm:pt>
    <dgm:pt modelId="{2BF2BC0C-F6D3-4756-8502-50F040944D51}" type="pres">
      <dgm:prSet presAssocID="{B534DF30-3D96-4840-89BC-AC91A2A793AA}" presName="parentText" presStyleLbl="node1" presStyleIdx="0" presStyleCnt="4">
        <dgm:presLayoutVars>
          <dgm:chMax val="0"/>
          <dgm:bulletEnabled val="1"/>
        </dgm:presLayoutVars>
      </dgm:prSet>
      <dgm:spPr/>
    </dgm:pt>
    <dgm:pt modelId="{826C87D0-2659-4B8D-BF3B-760CBD72A51C}" type="pres">
      <dgm:prSet presAssocID="{C88D561B-2281-42EF-B6F7-6C33206BB1F0}" presName="spacer" presStyleCnt="0"/>
      <dgm:spPr/>
    </dgm:pt>
    <dgm:pt modelId="{CF3DD0AB-606E-4C72-8EBF-9DF012685FCD}" type="pres">
      <dgm:prSet presAssocID="{0ADA6377-843B-4525-A370-0957AA19CD37}" presName="parentText" presStyleLbl="node1" presStyleIdx="1" presStyleCnt="4">
        <dgm:presLayoutVars>
          <dgm:chMax val="0"/>
          <dgm:bulletEnabled val="1"/>
        </dgm:presLayoutVars>
      </dgm:prSet>
      <dgm:spPr/>
    </dgm:pt>
    <dgm:pt modelId="{E9CDA8BD-42B1-495C-8C40-A89D398F21D2}" type="pres">
      <dgm:prSet presAssocID="{BEB23A6D-695D-4166-B4B5-02E955BEE6D1}" presName="spacer" presStyleCnt="0"/>
      <dgm:spPr/>
    </dgm:pt>
    <dgm:pt modelId="{C919276A-B7B3-4A0D-86F8-89AD686FC9B4}" type="pres">
      <dgm:prSet presAssocID="{DC32299E-52AD-43E8-BE2C-1C69DAECC85F}" presName="parentText" presStyleLbl="node1" presStyleIdx="2" presStyleCnt="4">
        <dgm:presLayoutVars>
          <dgm:chMax val="0"/>
          <dgm:bulletEnabled val="1"/>
        </dgm:presLayoutVars>
      </dgm:prSet>
      <dgm:spPr/>
    </dgm:pt>
    <dgm:pt modelId="{90F00BFF-5A5F-4CBC-B295-B9224F20D634}" type="pres">
      <dgm:prSet presAssocID="{DE89FA51-5EB9-4062-A10D-5687148286D7}" presName="spacer" presStyleCnt="0"/>
      <dgm:spPr/>
    </dgm:pt>
    <dgm:pt modelId="{F83F6371-4146-40E8-81BB-1D08F0F9F202}" type="pres">
      <dgm:prSet presAssocID="{FE460389-AED1-4524-B8BE-4BCCFA3A3303}" presName="parentText" presStyleLbl="node1" presStyleIdx="3" presStyleCnt="4">
        <dgm:presLayoutVars>
          <dgm:chMax val="0"/>
          <dgm:bulletEnabled val="1"/>
        </dgm:presLayoutVars>
      </dgm:prSet>
      <dgm:spPr/>
    </dgm:pt>
  </dgm:ptLst>
  <dgm:cxnLst>
    <dgm:cxn modelId="{1B7AAB18-7A07-4AEE-94BD-3A1B87E64264}" srcId="{F3E3D497-C0FA-40D8-8577-B431E30E23B6}" destId="{0ADA6377-843B-4525-A370-0957AA19CD37}" srcOrd="1" destOrd="0" parTransId="{2F54DCAC-1954-48A5-B046-4E4A2602BA5D}" sibTransId="{BEB23A6D-695D-4166-B4B5-02E955BEE6D1}"/>
    <dgm:cxn modelId="{D4FDED2C-ED98-40C3-810F-63E00FE314B9}" srcId="{F3E3D497-C0FA-40D8-8577-B431E30E23B6}" destId="{FE460389-AED1-4524-B8BE-4BCCFA3A3303}" srcOrd="3" destOrd="0" parTransId="{24B0DD82-6536-42AC-9324-F128B7EAC87E}" sibTransId="{21A185B9-D8E2-4613-BED9-BA73A00F6252}"/>
    <dgm:cxn modelId="{C4D31031-5B3F-4104-9948-F815F87957FE}" type="presOf" srcId="{B534DF30-3D96-4840-89BC-AC91A2A793AA}" destId="{2BF2BC0C-F6D3-4756-8502-50F040944D51}" srcOrd="0" destOrd="0" presId="urn:microsoft.com/office/officeart/2005/8/layout/vList2"/>
    <dgm:cxn modelId="{4867D65E-364E-48D4-9F76-B7E20B54BD59}" type="presOf" srcId="{DC32299E-52AD-43E8-BE2C-1C69DAECC85F}" destId="{C919276A-B7B3-4A0D-86F8-89AD686FC9B4}" srcOrd="0" destOrd="0" presId="urn:microsoft.com/office/officeart/2005/8/layout/vList2"/>
    <dgm:cxn modelId="{86376D59-FA67-44C6-9A60-8E10893F3F30}" type="presOf" srcId="{0ADA6377-843B-4525-A370-0957AA19CD37}" destId="{CF3DD0AB-606E-4C72-8EBF-9DF012685FCD}" srcOrd="0" destOrd="0" presId="urn:microsoft.com/office/officeart/2005/8/layout/vList2"/>
    <dgm:cxn modelId="{B8F1FFBA-0665-465D-A26A-2AE2F6F47F74}" srcId="{F3E3D497-C0FA-40D8-8577-B431E30E23B6}" destId="{DC32299E-52AD-43E8-BE2C-1C69DAECC85F}" srcOrd="2" destOrd="0" parTransId="{E9A7093D-DF4D-484C-82E1-D294D19E9BF6}" sibTransId="{DE89FA51-5EB9-4062-A10D-5687148286D7}"/>
    <dgm:cxn modelId="{DF9B5BC6-26BC-45BE-BCC5-DCD0C9933950}" srcId="{F3E3D497-C0FA-40D8-8577-B431E30E23B6}" destId="{B534DF30-3D96-4840-89BC-AC91A2A793AA}" srcOrd="0" destOrd="0" parTransId="{E6C4EB70-08C0-4962-BD02-668C2082FF65}" sibTransId="{C88D561B-2281-42EF-B6F7-6C33206BB1F0}"/>
    <dgm:cxn modelId="{3F416FD4-9771-4925-A456-289AB242EA16}" type="presOf" srcId="{FE460389-AED1-4524-B8BE-4BCCFA3A3303}" destId="{F83F6371-4146-40E8-81BB-1D08F0F9F202}" srcOrd="0" destOrd="0" presId="urn:microsoft.com/office/officeart/2005/8/layout/vList2"/>
    <dgm:cxn modelId="{730142FE-74B5-48D7-81DD-E7D409C892FF}" type="presOf" srcId="{F3E3D497-C0FA-40D8-8577-B431E30E23B6}" destId="{938C2270-A0B6-4EF0-9CFD-A1B75D1E5CF8}" srcOrd="0" destOrd="0" presId="urn:microsoft.com/office/officeart/2005/8/layout/vList2"/>
    <dgm:cxn modelId="{858EAD06-4124-4995-92AB-C757DF8E430C}" type="presParOf" srcId="{938C2270-A0B6-4EF0-9CFD-A1B75D1E5CF8}" destId="{2BF2BC0C-F6D3-4756-8502-50F040944D51}" srcOrd="0" destOrd="0" presId="urn:microsoft.com/office/officeart/2005/8/layout/vList2"/>
    <dgm:cxn modelId="{998ED008-44E2-499B-AB61-09463A0F4827}" type="presParOf" srcId="{938C2270-A0B6-4EF0-9CFD-A1B75D1E5CF8}" destId="{826C87D0-2659-4B8D-BF3B-760CBD72A51C}" srcOrd="1" destOrd="0" presId="urn:microsoft.com/office/officeart/2005/8/layout/vList2"/>
    <dgm:cxn modelId="{2F4809A5-7294-4366-97FE-9FDDD3599AC9}" type="presParOf" srcId="{938C2270-A0B6-4EF0-9CFD-A1B75D1E5CF8}" destId="{CF3DD0AB-606E-4C72-8EBF-9DF012685FCD}" srcOrd="2" destOrd="0" presId="urn:microsoft.com/office/officeart/2005/8/layout/vList2"/>
    <dgm:cxn modelId="{C2766508-D7DF-44DF-8D49-2EBCB8AD3592}" type="presParOf" srcId="{938C2270-A0B6-4EF0-9CFD-A1B75D1E5CF8}" destId="{E9CDA8BD-42B1-495C-8C40-A89D398F21D2}" srcOrd="3" destOrd="0" presId="urn:microsoft.com/office/officeart/2005/8/layout/vList2"/>
    <dgm:cxn modelId="{EBD0E2C2-492A-4DBC-8C77-760189573BE2}" type="presParOf" srcId="{938C2270-A0B6-4EF0-9CFD-A1B75D1E5CF8}" destId="{C919276A-B7B3-4A0D-86F8-89AD686FC9B4}" srcOrd="4" destOrd="0" presId="urn:microsoft.com/office/officeart/2005/8/layout/vList2"/>
    <dgm:cxn modelId="{AC51EC8A-E601-4740-8EDB-1B658B5F6E81}" type="presParOf" srcId="{938C2270-A0B6-4EF0-9CFD-A1B75D1E5CF8}" destId="{90F00BFF-5A5F-4CBC-B295-B9224F20D634}" srcOrd="5" destOrd="0" presId="urn:microsoft.com/office/officeart/2005/8/layout/vList2"/>
    <dgm:cxn modelId="{B9C4B0F0-CCFF-48A9-A7F4-CA64D80F0E2F}" type="presParOf" srcId="{938C2270-A0B6-4EF0-9CFD-A1B75D1E5CF8}" destId="{F83F6371-4146-40E8-81BB-1D08F0F9F20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97416A-1C89-48CF-93AA-280271E666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972BE86-8A10-4982-AAB0-82DE372D6340}">
      <dgm:prSet/>
      <dgm:spPr/>
      <dgm:t>
        <a:bodyPr/>
        <a:lstStyle/>
        <a:p>
          <a:r>
            <a:rPr lang="en-GB"/>
            <a:t>The platform supports collaboration allowing multiple users to work on documents  simultaneously, which is crucial for managing care home operations.</a:t>
          </a:r>
          <a:endParaRPr lang="en-US"/>
        </a:p>
      </dgm:t>
    </dgm:pt>
    <dgm:pt modelId="{BDFC2CED-489C-40E6-9732-2B099FB39DCC}" type="parTrans" cxnId="{9F12E07F-7A92-4D1D-9A36-8626EF38FF0A}">
      <dgm:prSet/>
      <dgm:spPr/>
      <dgm:t>
        <a:bodyPr/>
        <a:lstStyle/>
        <a:p>
          <a:endParaRPr lang="en-US"/>
        </a:p>
      </dgm:t>
    </dgm:pt>
    <dgm:pt modelId="{3435C57F-7800-4782-80DC-FB399BDB6CEC}" type="sibTrans" cxnId="{9F12E07F-7A92-4D1D-9A36-8626EF38FF0A}">
      <dgm:prSet/>
      <dgm:spPr/>
      <dgm:t>
        <a:bodyPr/>
        <a:lstStyle/>
        <a:p>
          <a:endParaRPr lang="en-US"/>
        </a:p>
      </dgm:t>
    </dgm:pt>
    <dgm:pt modelId="{CC96F09F-9840-4588-BB33-1A99D6EEEDC9}">
      <dgm:prSet/>
      <dgm:spPr/>
      <dgm:t>
        <a:bodyPr/>
        <a:lstStyle/>
        <a:p>
          <a:r>
            <a:rPr lang="en-GB"/>
            <a:t>Source care computers.co.uk</a:t>
          </a:r>
          <a:endParaRPr lang="en-US"/>
        </a:p>
      </dgm:t>
    </dgm:pt>
    <dgm:pt modelId="{F0AA3B49-FEA0-471F-A615-7B5DE6573D29}" type="parTrans" cxnId="{6DE06310-515E-4057-9A96-594F8C2E63AF}">
      <dgm:prSet/>
      <dgm:spPr/>
      <dgm:t>
        <a:bodyPr/>
        <a:lstStyle/>
        <a:p>
          <a:endParaRPr lang="en-US"/>
        </a:p>
      </dgm:t>
    </dgm:pt>
    <dgm:pt modelId="{426A7D9E-86B4-459F-9E27-7CE403232676}" type="sibTrans" cxnId="{6DE06310-515E-4057-9A96-594F8C2E63AF}">
      <dgm:prSet/>
      <dgm:spPr/>
      <dgm:t>
        <a:bodyPr/>
        <a:lstStyle/>
        <a:p>
          <a:endParaRPr lang="en-US"/>
        </a:p>
      </dgm:t>
    </dgm:pt>
    <dgm:pt modelId="{809A4699-236A-499A-999C-6E13FE9D10D0}">
      <dgm:prSet/>
      <dgm:spPr/>
      <dgm:t>
        <a:bodyPr/>
        <a:lstStyle/>
        <a:p>
          <a:r>
            <a:rPr lang="en-GB"/>
            <a:t>https://carecomputers.co.uk</a:t>
          </a:r>
          <a:endParaRPr lang="en-US"/>
        </a:p>
      </dgm:t>
    </dgm:pt>
    <dgm:pt modelId="{AB2D4E32-6BF3-47B9-AC57-48D81BF5C77B}" type="parTrans" cxnId="{54738AF5-8A7D-4F03-BE44-704471B23E80}">
      <dgm:prSet/>
      <dgm:spPr/>
      <dgm:t>
        <a:bodyPr/>
        <a:lstStyle/>
        <a:p>
          <a:endParaRPr lang="en-US"/>
        </a:p>
      </dgm:t>
    </dgm:pt>
    <dgm:pt modelId="{0F36CDE4-81BA-42FD-9B4D-C333B0AF788B}" type="sibTrans" cxnId="{54738AF5-8A7D-4F03-BE44-704471B23E80}">
      <dgm:prSet/>
      <dgm:spPr/>
      <dgm:t>
        <a:bodyPr/>
        <a:lstStyle/>
        <a:p>
          <a:endParaRPr lang="en-US"/>
        </a:p>
      </dgm:t>
    </dgm:pt>
    <dgm:pt modelId="{EB6F8086-7260-443E-8A16-C68DF535B22E}" type="pres">
      <dgm:prSet presAssocID="{3397416A-1C89-48CF-93AA-280271E6669F}" presName="linear" presStyleCnt="0">
        <dgm:presLayoutVars>
          <dgm:animLvl val="lvl"/>
          <dgm:resizeHandles val="exact"/>
        </dgm:presLayoutVars>
      </dgm:prSet>
      <dgm:spPr/>
    </dgm:pt>
    <dgm:pt modelId="{17D00C30-E5B6-4B74-B832-38B341F725F5}" type="pres">
      <dgm:prSet presAssocID="{C972BE86-8A10-4982-AAB0-82DE372D6340}" presName="parentText" presStyleLbl="node1" presStyleIdx="0" presStyleCnt="3">
        <dgm:presLayoutVars>
          <dgm:chMax val="0"/>
          <dgm:bulletEnabled val="1"/>
        </dgm:presLayoutVars>
      </dgm:prSet>
      <dgm:spPr/>
    </dgm:pt>
    <dgm:pt modelId="{8415E43F-88FF-4BBE-BFD5-D4AB7A5E62D1}" type="pres">
      <dgm:prSet presAssocID="{3435C57F-7800-4782-80DC-FB399BDB6CEC}" presName="spacer" presStyleCnt="0"/>
      <dgm:spPr/>
    </dgm:pt>
    <dgm:pt modelId="{DC9E23F7-F2F8-41E1-998A-9891C8D5A9C8}" type="pres">
      <dgm:prSet presAssocID="{CC96F09F-9840-4588-BB33-1A99D6EEEDC9}" presName="parentText" presStyleLbl="node1" presStyleIdx="1" presStyleCnt="3">
        <dgm:presLayoutVars>
          <dgm:chMax val="0"/>
          <dgm:bulletEnabled val="1"/>
        </dgm:presLayoutVars>
      </dgm:prSet>
      <dgm:spPr/>
    </dgm:pt>
    <dgm:pt modelId="{DB3A8E2D-3A38-4E67-9EC5-FDED04617F0E}" type="pres">
      <dgm:prSet presAssocID="{426A7D9E-86B4-459F-9E27-7CE403232676}" presName="spacer" presStyleCnt="0"/>
      <dgm:spPr/>
    </dgm:pt>
    <dgm:pt modelId="{CA50B671-322C-4F51-AF9B-B6729DBF56B6}" type="pres">
      <dgm:prSet presAssocID="{809A4699-236A-499A-999C-6E13FE9D10D0}" presName="parentText" presStyleLbl="node1" presStyleIdx="2" presStyleCnt="3">
        <dgm:presLayoutVars>
          <dgm:chMax val="0"/>
          <dgm:bulletEnabled val="1"/>
        </dgm:presLayoutVars>
      </dgm:prSet>
      <dgm:spPr/>
    </dgm:pt>
  </dgm:ptLst>
  <dgm:cxnLst>
    <dgm:cxn modelId="{D10C7E0D-75F0-4185-A60E-E298CDDF2E19}" type="presOf" srcId="{3397416A-1C89-48CF-93AA-280271E6669F}" destId="{EB6F8086-7260-443E-8A16-C68DF535B22E}" srcOrd="0" destOrd="0" presId="urn:microsoft.com/office/officeart/2005/8/layout/vList2"/>
    <dgm:cxn modelId="{6DE06310-515E-4057-9A96-594F8C2E63AF}" srcId="{3397416A-1C89-48CF-93AA-280271E6669F}" destId="{CC96F09F-9840-4588-BB33-1A99D6EEEDC9}" srcOrd="1" destOrd="0" parTransId="{F0AA3B49-FEA0-471F-A615-7B5DE6573D29}" sibTransId="{426A7D9E-86B4-459F-9E27-7CE403232676}"/>
    <dgm:cxn modelId="{FB9C4032-178E-4A3C-808C-71487AC1F2A4}" type="presOf" srcId="{CC96F09F-9840-4588-BB33-1A99D6EEEDC9}" destId="{DC9E23F7-F2F8-41E1-998A-9891C8D5A9C8}" srcOrd="0" destOrd="0" presId="urn:microsoft.com/office/officeart/2005/8/layout/vList2"/>
    <dgm:cxn modelId="{5FD40D49-601B-43C6-8DA8-8AFB6C3D189E}" type="presOf" srcId="{809A4699-236A-499A-999C-6E13FE9D10D0}" destId="{CA50B671-322C-4F51-AF9B-B6729DBF56B6}" srcOrd="0" destOrd="0" presId="urn:microsoft.com/office/officeart/2005/8/layout/vList2"/>
    <dgm:cxn modelId="{34912959-8F1B-4A82-ADD5-31F316737C8F}" type="presOf" srcId="{C972BE86-8A10-4982-AAB0-82DE372D6340}" destId="{17D00C30-E5B6-4B74-B832-38B341F725F5}" srcOrd="0" destOrd="0" presId="urn:microsoft.com/office/officeart/2005/8/layout/vList2"/>
    <dgm:cxn modelId="{9F12E07F-7A92-4D1D-9A36-8626EF38FF0A}" srcId="{3397416A-1C89-48CF-93AA-280271E6669F}" destId="{C972BE86-8A10-4982-AAB0-82DE372D6340}" srcOrd="0" destOrd="0" parTransId="{BDFC2CED-489C-40E6-9732-2B099FB39DCC}" sibTransId="{3435C57F-7800-4782-80DC-FB399BDB6CEC}"/>
    <dgm:cxn modelId="{54738AF5-8A7D-4F03-BE44-704471B23E80}" srcId="{3397416A-1C89-48CF-93AA-280271E6669F}" destId="{809A4699-236A-499A-999C-6E13FE9D10D0}" srcOrd="2" destOrd="0" parTransId="{AB2D4E32-6BF3-47B9-AC57-48D81BF5C77B}" sibTransId="{0F36CDE4-81BA-42FD-9B4D-C333B0AF788B}"/>
    <dgm:cxn modelId="{2E1BCAB7-3982-412A-AAEC-BC3EC5528DEE}" type="presParOf" srcId="{EB6F8086-7260-443E-8A16-C68DF535B22E}" destId="{17D00C30-E5B6-4B74-B832-38B341F725F5}" srcOrd="0" destOrd="0" presId="urn:microsoft.com/office/officeart/2005/8/layout/vList2"/>
    <dgm:cxn modelId="{D3C3594A-99CD-497C-A213-BABD797EBE24}" type="presParOf" srcId="{EB6F8086-7260-443E-8A16-C68DF535B22E}" destId="{8415E43F-88FF-4BBE-BFD5-D4AB7A5E62D1}" srcOrd="1" destOrd="0" presId="urn:microsoft.com/office/officeart/2005/8/layout/vList2"/>
    <dgm:cxn modelId="{09A9F9B5-93FE-424E-98BB-C4B4310CEBC0}" type="presParOf" srcId="{EB6F8086-7260-443E-8A16-C68DF535B22E}" destId="{DC9E23F7-F2F8-41E1-998A-9891C8D5A9C8}" srcOrd="2" destOrd="0" presId="urn:microsoft.com/office/officeart/2005/8/layout/vList2"/>
    <dgm:cxn modelId="{E7877310-EF56-4150-A920-3A040C78538D}" type="presParOf" srcId="{EB6F8086-7260-443E-8A16-C68DF535B22E}" destId="{DB3A8E2D-3A38-4E67-9EC5-FDED04617F0E}" srcOrd="3" destOrd="0" presId="urn:microsoft.com/office/officeart/2005/8/layout/vList2"/>
    <dgm:cxn modelId="{632F1BE2-EB9C-453F-B676-2F1B656DA128}" type="presParOf" srcId="{EB6F8086-7260-443E-8A16-C68DF535B22E}" destId="{CA50B671-322C-4F51-AF9B-B6729DBF56B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FECE80-9211-42BA-A0DA-4A34FE6768FB}"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5E1FC2D3-A60F-4D88-806A-39A730B677EA}">
      <dgm:prSet/>
      <dgm:spPr/>
      <dgm:t>
        <a:bodyPr/>
        <a:lstStyle/>
        <a:p>
          <a:r>
            <a:rPr lang="en-GB"/>
            <a:t>One drive seamlessly integrates with othe Micrsoft items </a:t>
          </a:r>
          <a:endParaRPr lang="en-US"/>
        </a:p>
      </dgm:t>
    </dgm:pt>
    <dgm:pt modelId="{27B11BC0-FE64-4F22-B077-91FF3E188B58}" type="parTrans" cxnId="{26B87F9F-3732-4F0C-BDF8-9A4A7BAEE5FB}">
      <dgm:prSet/>
      <dgm:spPr/>
      <dgm:t>
        <a:bodyPr/>
        <a:lstStyle/>
        <a:p>
          <a:endParaRPr lang="en-US"/>
        </a:p>
      </dgm:t>
    </dgm:pt>
    <dgm:pt modelId="{27B8D88B-D613-4B7A-8A9B-0DBF8CBE9994}" type="sibTrans" cxnId="{26B87F9F-3732-4F0C-BDF8-9A4A7BAEE5FB}">
      <dgm:prSet/>
      <dgm:spPr/>
      <dgm:t>
        <a:bodyPr/>
        <a:lstStyle/>
        <a:p>
          <a:endParaRPr lang="en-US"/>
        </a:p>
      </dgm:t>
    </dgm:pt>
    <dgm:pt modelId="{47AB8C25-17F3-4203-B231-474BF2CA3DFD}">
      <dgm:prSet/>
      <dgm:spPr/>
      <dgm:t>
        <a:bodyPr/>
        <a:lstStyle/>
        <a:p>
          <a:r>
            <a:rPr lang="en-GB"/>
            <a:t>One drive Anywhere, anytime access</a:t>
          </a:r>
          <a:endParaRPr lang="en-US"/>
        </a:p>
      </dgm:t>
    </dgm:pt>
    <dgm:pt modelId="{3D2B2125-8C17-4B87-8496-AE8E80FFA14E}" type="parTrans" cxnId="{99C902F0-46A0-463E-BA49-1A0013AAFC2D}">
      <dgm:prSet/>
      <dgm:spPr/>
      <dgm:t>
        <a:bodyPr/>
        <a:lstStyle/>
        <a:p>
          <a:endParaRPr lang="en-US"/>
        </a:p>
      </dgm:t>
    </dgm:pt>
    <dgm:pt modelId="{F5E1AD0E-E9DC-4183-A305-DDD054908B6E}" type="sibTrans" cxnId="{99C902F0-46A0-463E-BA49-1A0013AAFC2D}">
      <dgm:prSet/>
      <dgm:spPr/>
      <dgm:t>
        <a:bodyPr/>
        <a:lstStyle/>
        <a:p>
          <a:endParaRPr lang="en-US"/>
        </a:p>
      </dgm:t>
    </dgm:pt>
    <dgm:pt modelId="{C73A2ED1-BF80-4A12-AF9F-FF853DBB55FC}" type="pres">
      <dgm:prSet presAssocID="{2DFECE80-9211-42BA-A0DA-4A34FE6768FB}" presName="diagram" presStyleCnt="0">
        <dgm:presLayoutVars>
          <dgm:chPref val="1"/>
          <dgm:dir/>
          <dgm:animOne val="branch"/>
          <dgm:animLvl val="lvl"/>
          <dgm:resizeHandles/>
        </dgm:presLayoutVars>
      </dgm:prSet>
      <dgm:spPr/>
    </dgm:pt>
    <dgm:pt modelId="{D289AFF5-3634-4FFD-BE50-F5647E523343}" type="pres">
      <dgm:prSet presAssocID="{5E1FC2D3-A60F-4D88-806A-39A730B677EA}" presName="root" presStyleCnt="0"/>
      <dgm:spPr/>
    </dgm:pt>
    <dgm:pt modelId="{702A5C4D-BD36-49C1-8DE1-10802E940297}" type="pres">
      <dgm:prSet presAssocID="{5E1FC2D3-A60F-4D88-806A-39A730B677EA}" presName="rootComposite" presStyleCnt="0"/>
      <dgm:spPr/>
    </dgm:pt>
    <dgm:pt modelId="{FDDCEA99-549B-4661-A8E6-E5F9413ECBB0}" type="pres">
      <dgm:prSet presAssocID="{5E1FC2D3-A60F-4D88-806A-39A730B677EA}" presName="rootText" presStyleLbl="node1" presStyleIdx="0" presStyleCnt="2"/>
      <dgm:spPr/>
    </dgm:pt>
    <dgm:pt modelId="{6070A29A-5FEC-4CDC-9E9E-835D0B2CDD97}" type="pres">
      <dgm:prSet presAssocID="{5E1FC2D3-A60F-4D88-806A-39A730B677EA}" presName="rootConnector" presStyleLbl="node1" presStyleIdx="0" presStyleCnt="2"/>
      <dgm:spPr/>
    </dgm:pt>
    <dgm:pt modelId="{06BAAE68-384C-44D0-9BA0-65C08915BBB5}" type="pres">
      <dgm:prSet presAssocID="{5E1FC2D3-A60F-4D88-806A-39A730B677EA}" presName="childShape" presStyleCnt="0"/>
      <dgm:spPr/>
    </dgm:pt>
    <dgm:pt modelId="{E0C093E9-F15B-4205-8B37-70B17ACCA22B}" type="pres">
      <dgm:prSet presAssocID="{47AB8C25-17F3-4203-B231-474BF2CA3DFD}" presName="root" presStyleCnt="0"/>
      <dgm:spPr/>
    </dgm:pt>
    <dgm:pt modelId="{7569109D-8CF5-40B3-8A64-17A8BA8B0926}" type="pres">
      <dgm:prSet presAssocID="{47AB8C25-17F3-4203-B231-474BF2CA3DFD}" presName="rootComposite" presStyleCnt="0"/>
      <dgm:spPr/>
    </dgm:pt>
    <dgm:pt modelId="{DE17FBCA-6773-404E-8166-7F8D722831B6}" type="pres">
      <dgm:prSet presAssocID="{47AB8C25-17F3-4203-B231-474BF2CA3DFD}" presName="rootText" presStyleLbl="node1" presStyleIdx="1" presStyleCnt="2"/>
      <dgm:spPr/>
    </dgm:pt>
    <dgm:pt modelId="{5F21FEC2-BB1E-471C-9124-8C007FB5B121}" type="pres">
      <dgm:prSet presAssocID="{47AB8C25-17F3-4203-B231-474BF2CA3DFD}" presName="rootConnector" presStyleLbl="node1" presStyleIdx="1" presStyleCnt="2"/>
      <dgm:spPr/>
    </dgm:pt>
    <dgm:pt modelId="{71D05F40-B947-4AC8-B3B1-1355B69E44FA}" type="pres">
      <dgm:prSet presAssocID="{47AB8C25-17F3-4203-B231-474BF2CA3DFD}" presName="childShape" presStyleCnt="0"/>
      <dgm:spPr/>
    </dgm:pt>
  </dgm:ptLst>
  <dgm:cxnLst>
    <dgm:cxn modelId="{002D5F3D-21FE-441B-950B-94F6E8C5B30D}" type="presOf" srcId="{5E1FC2D3-A60F-4D88-806A-39A730B677EA}" destId="{6070A29A-5FEC-4CDC-9E9E-835D0B2CDD97}" srcOrd="1" destOrd="0" presId="urn:microsoft.com/office/officeart/2005/8/layout/hierarchy3"/>
    <dgm:cxn modelId="{4A99D577-AAF5-4785-8758-7173570F2C8F}" type="presOf" srcId="{5E1FC2D3-A60F-4D88-806A-39A730B677EA}" destId="{FDDCEA99-549B-4661-A8E6-E5F9413ECBB0}" srcOrd="0" destOrd="0" presId="urn:microsoft.com/office/officeart/2005/8/layout/hierarchy3"/>
    <dgm:cxn modelId="{FE683F80-1AFB-4A54-A280-160EF095D8E8}" type="presOf" srcId="{2DFECE80-9211-42BA-A0DA-4A34FE6768FB}" destId="{C73A2ED1-BF80-4A12-AF9F-FF853DBB55FC}" srcOrd="0" destOrd="0" presId="urn:microsoft.com/office/officeart/2005/8/layout/hierarchy3"/>
    <dgm:cxn modelId="{26B87F9F-3732-4F0C-BDF8-9A4A7BAEE5FB}" srcId="{2DFECE80-9211-42BA-A0DA-4A34FE6768FB}" destId="{5E1FC2D3-A60F-4D88-806A-39A730B677EA}" srcOrd="0" destOrd="0" parTransId="{27B11BC0-FE64-4F22-B077-91FF3E188B58}" sibTransId="{27B8D88B-D613-4B7A-8A9B-0DBF8CBE9994}"/>
    <dgm:cxn modelId="{117F44C3-9F16-42AD-A0CD-FEF320AFCDC3}" type="presOf" srcId="{47AB8C25-17F3-4203-B231-474BF2CA3DFD}" destId="{5F21FEC2-BB1E-471C-9124-8C007FB5B121}" srcOrd="1" destOrd="0" presId="urn:microsoft.com/office/officeart/2005/8/layout/hierarchy3"/>
    <dgm:cxn modelId="{99C902F0-46A0-463E-BA49-1A0013AAFC2D}" srcId="{2DFECE80-9211-42BA-A0DA-4A34FE6768FB}" destId="{47AB8C25-17F3-4203-B231-474BF2CA3DFD}" srcOrd="1" destOrd="0" parTransId="{3D2B2125-8C17-4B87-8496-AE8E80FFA14E}" sibTransId="{F5E1AD0E-E9DC-4183-A305-DDD054908B6E}"/>
    <dgm:cxn modelId="{123119F1-3877-4287-94AD-2D01C075091B}" type="presOf" srcId="{47AB8C25-17F3-4203-B231-474BF2CA3DFD}" destId="{DE17FBCA-6773-404E-8166-7F8D722831B6}" srcOrd="0" destOrd="0" presId="urn:microsoft.com/office/officeart/2005/8/layout/hierarchy3"/>
    <dgm:cxn modelId="{97EEFDBB-FA07-4906-820E-1D14390E6554}" type="presParOf" srcId="{C73A2ED1-BF80-4A12-AF9F-FF853DBB55FC}" destId="{D289AFF5-3634-4FFD-BE50-F5647E523343}" srcOrd="0" destOrd="0" presId="urn:microsoft.com/office/officeart/2005/8/layout/hierarchy3"/>
    <dgm:cxn modelId="{936B1599-138D-40BB-8BC6-CB36AA8A0D38}" type="presParOf" srcId="{D289AFF5-3634-4FFD-BE50-F5647E523343}" destId="{702A5C4D-BD36-49C1-8DE1-10802E940297}" srcOrd="0" destOrd="0" presId="urn:microsoft.com/office/officeart/2005/8/layout/hierarchy3"/>
    <dgm:cxn modelId="{627BEEB8-24F4-4BB1-B221-96EFC28B163B}" type="presParOf" srcId="{702A5C4D-BD36-49C1-8DE1-10802E940297}" destId="{FDDCEA99-549B-4661-A8E6-E5F9413ECBB0}" srcOrd="0" destOrd="0" presId="urn:microsoft.com/office/officeart/2005/8/layout/hierarchy3"/>
    <dgm:cxn modelId="{6039449E-596A-4438-A64B-685D0D4477C2}" type="presParOf" srcId="{702A5C4D-BD36-49C1-8DE1-10802E940297}" destId="{6070A29A-5FEC-4CDC-9E9E-835D0B2CDD97}" srcOrd="1" destOrd="0" presId="urn:microsoft.com/office/officeart/2005/8/layout/hierarchy3"/>
    <dgm:cxn modelId="{B076C813-14D4-453E-B80C-742C16126734}" type="presParOf" srcId="{D289AFF5-3634-4FFD-BE50-F5647E523343}" destId="{06BAAE68-384C-44D0-9BA0-65C08915BBB5}" srcOrd="1" destOrd="0" presId="urn:microsoft.com/office/officeart/2005/8/layout/hierarchy3"/>
    <dgm:cxn modelId="{9C7D3AB3-D1FB-4A70-B0EE-DFDBB21B2749}" type="presParOf" srcId="{C73A2ED1-BF80-4A12-AF9F-FF853DBB55FC}" destId="{E0C093E9-F15B-4205-8B37-70B17ACCA22B}" srcOrd="1" destOrd="0" presId="urn:microsoft.com/office/officeart/2005/8/layout/hierarchy3"/>
    <dgm:cxn modelId="{F01D5776-7196-482B-9B8E-970FC5F7DB31}" type="presParOf" srcId="{E0C093E9-F15B-4205-8B37-70B17ACCA22B}" destId="{7569109D-8CF5-40B3-8A64-17A8BA8B0926}" srcOrd="0" destOrd="0" presId="urn:microsoft.com/office/officeart/2005/8/layout/hierarchy3"/>
    <dgm:cxn modelId="{9399088E-CC68-4861-B0AB-35BC5C7B3524}" type="presParOf" srcId="{7569109D-8CF5-40B3-8A64-17A8BA8B0926}" destId="{DE17FBCA-6773-404E-8166-7F8D722831B6}" srcOrd="0" destOrd="0" presId="urn:microsoft.com/office/officeart/2005/8/layout/hierarchy3"/>
    <dgm:cxn modelId="{0564D202-0AB8-4679-B9E4-19AA6C00D759}" type="presParOf" srcId="{7569109D-8CF5-40B3-8A64-17A8BA8B0926}" destId="{5F21FEC2-BB1E-471C-9124-8C007FB5B121}" srcOrd="1" destOrd="0" presId="urn:microsoft.com/office/officeart/2005/8/layout/hierarchy3"/>
    <dgm:cxn modelId="{B5AB05A0-252E-4B22-BC81-5FA9F830ED94}" type="presParOf" srcId="{E0C093E9-F15B-4205-8B37-70B17ACCA22B}" destId="{71D05F40-B947-4AC8-B3B1-1355B69E44F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B8DD9-B1F0-4777-87A8-1CD01B55BAF9}">
      <dsp:nvSpPr>
        <dsp:cNvPr id="0" name=""/>
        <dsp:cNvSpPr/>
      </dsp:nvSpPr>
      <dsp:spPr>
        <a:xfrm>
          <a:off x="1155962" y="356920"/>
          <a:ext cx="1377529" cy="137752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E8D2C-BB37-4454-BED3-E2ED458BBAA5}">
      <dsp:nvSpPr>
        <dsp:cNvPr id="0" name=""/>
        <dsp:cNvSpPr/>
      </dsp:nvSpPr>
      <dsp:spPr>
        <a:xfrm>
          <a:off x="1449534" y="650492"/>
          <a:ext cx="790385" cy="7903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EA8EFD-D0F4-43FC-A5F4-1D39E7C72B9F}">
      <dsp:nvSpPr>
        <dsp:cNvPr id="0" name=""/>
        <dsp:cNvSpPr/>
      </dsp:nvSpPr>
      <dsp:spPr>
        <a:xfrm>
          <a:off x="715604" y="2163516"/>
          <a:ext cx="2258245" cy="750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Using to much text on slides can confuse employers </a:t>
          </a:r>
          <a:endParaRPr lang="en-US" sz="1500" kern="1200" dirty="0"/>
        </a:p>
      </dsp:txBody>
      <dsp:txXfrm>
        <a:off x="715604" y="2163516"/>
        <a:ext cx="2258245" cy="750097"/>
      </dsp:txXfrm>
    </dsp:sp>
    <dsp:sp modelId="{47D9CC5B-E314-4CE3-BBCB-66ADC1E93CAF}">
      <dsp:nvSpPr>
        <dsp:cNvPr id="0" name=""/>
        <dsp:cNvSpPr/>
      </dsp:nvSpPr>
      <dsp:spPr>
        <a:xfrm>
          <a:off x="4319026" y="390677"/>
          <a:ext cx="1377529" cy="137752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32331-CAF4-44A3-9F2B-A40BDF8B0BE7}">
      <dsp:nvSpPr>
        <dsp:cNvPr id="0" name=""/>
        <dsp:cNvSpPr/>
      </dsp:nvSpPr>
      <dsp:spPr>
        <a:xfrm>
          <a:off x="4590495" y="684240"/>
          <a:ext cx="790385" cy="7903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047AE-617A-4876-9B2B-4DD5296BC88F}">
      <dsp:nvSpPr>
        <dsp:cNvPr id="0" name=""/>
        <dsp:cNvSpPr/>
      </dsp:nvSpPr>
      <dsp:spPr>
        <a:xfrm>
          <a:off x="3369043" y="2161705"/>
          <a:ext cx="2603305" cy="753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Some employers possible may not have required skills to use PowerPoint</a:t>
          </a:r>
          <a:endParaRPr lang="en-US" sz="1500" kern="1200" dirty="0"/>
        </a:p>
      </dsp:txBody>
      <dsp:txXfrm>
        <a:off x="3369043" y="2161705"/>
        <a:ext cx="2603305" cy="753719"/>
      </dsp:txXfrm>
    </dsp:sp>
    <dsp:sp modelId="{733F3C14-6E17-48B1-88A9-CC4030D2ED24}">
      <dsp:nvSpPr>
        <dsp:cNvPr id="0" name=""/>
        <dsp:cNvSpPr/>
      </dsp:nvSpPr>
      <dsp:spPr>
        <a:xfrm>
          <a:off x="975483" y="3479986"/>
          <a:ext cx="1377529" cy="137752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23875-C512-4583-98C0-1600AAB9FE70}">
      <dsp:nvSpPr>
        <dsp:cNvPr id="0" name=""/>
        <dsp:cNvSpPr/>
      </dsp:nvSpPr>
      <dsp:spPr>
        <a:xfrm>
          <a:off x="1269055" y="3773558"/>
          <a:ext cx="790385" cy="7903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E953C2-5078-4464-8AC2-1FD4C70EE067}">
      <dsp:nvSpPr>
        <dsp:cNvPr id="0" name=""/>
        <dsp:cNvSpPr/>
      </dsp:nvSpPr>
      <dsp:spPr>
        <a:xfrm>
          <a:off x="161770" y="5286583"/>
          <a:ext cx="3004957" cy="76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Presentations frequently gets outdated, so constantly need updating</a:t>
          </a:r>
          <a:endParaRPr lang="en-US" sz="1500" kern="1200" dirty="0"/>
        </a:p>
      </dsp:txBody>
      <dsp:txXfrm>
        <a:off x="161770" y="5286583"/>
        <a:ext cx="3004957" cy="763920"/>
      </dsp:txXfrm>
    </dsp:sp>
    <dsp:sp modelId="{FBF89263-697E-497F-A5B2-20770C31EB9E}">
      <dsp:nvSpPr>
        <dsp:cNvPr id="0" name=""/>
        <dsp:cNvSpPr/>
      </dsp:nvSpPr>
      <dsp:spPr>
        <a:xfrm>
          <a:off x="4355287" y="3479986"/>
          <a:ext cx="1377529" cy="137752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EBAC2E-5409-4B56-877C-6678CA1C1EF1}">
      <dsp:nvSpPr>
        <dsp:cNvPr id="0" name=""/>
        <dsp:cNvSpPr/>
      </dsp:nvSpPr>
      <dsp:spPr>
        <a:xfrm>
          <a:off x="4648859" y="3773558"/>
          <a:ext cx="790385" cy="7903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8CCC38-B247-454B-8A8E-3ACFFFA353E9}">
      <dsp:nvSpPr>
        <dsp:cNvPr id="0" name=""/>
        <dsp:cNvSpPr/>
      </dsp:nvSpPr>
      <dsp:spPr>
        <a:xfrm>
          <a:off x="3561920" y="5286583"/>
          <a:ext cx="2964263" cy="76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PowerPoint mostly not interactive for discussion </a:t>
          </a:r>
          <a:r>
            <a:rPr lang="en-GB" sz="1500" kern="1200"/>
            <a:t>or engagement</a:t>
          </a:r>
          <a:endParaRPr lang="en-US" sz="1500" kern="1200" dirty="0"/>
        </a:p>
      </dsp:txBody>
      <dsp:txXfrm>
        <a:off x="3561920" y="5286583"/>
        <a:ext cx="2964263" cy="763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E2462-61DA-4AF9-B59A-7FC06730CDDC}">
      <dsp:nvSpPr>
        <dsp:cNvPr id="0" name=""/>
        <dsp:cNvSpPr/>
      </dsp:nvSpPr>
      <dsp:spPr>
        <a:xfrm>
          <a:off x="0" y="940328"/>
          <a:ext cx="6949440" cy="1735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57E96-BA32-4E5F-A73F-9321F96B0D2E}">
      <dsp:nvSpPr>
        <dsp:cNvPr id="0" name=""/>
        <dsp:cNvSpPr/>
      </dsp:nvSpPr>
      <dsp:spPr>
        <a:xfrm>
          <a:off x="525137" y="1330926"/>
          <a:ext cx="954795" cy="954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AE23DE-D6ED-45BF-BF6E-ACD1EC6A6929}">
      <dsp:nvSpPr>
        <dsp:cNvPr id="0" name=""/>
        <dsp:cNvSpPr/>
      </dsp:nvSpPr>
      <dsp:spPr>
        <a:xfrm>
          <a:off x="2005070" y="940328"/>
          <a:ext cx="4944369" cy="173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26" tIns="183726" rIns="183726" bIns="183726" numCol="1" spcCol="1270" anchor="ctr" anchorCtr="0">
          <a:noAutofit/>
        </a:bodyPr>
        <a:lstStyle/>
        <a:p>
          <a:pPr marL="0" lvl="0" indent="0" algn="l" defTabSz="622300">
            <a:lnSpc>
              <a:spcPct val="90000"/>
            </a:lnSpc>
            <a:spcBef>
              <a:spcPct val="0"/>
            </a:spcBef>
            <a:spcAft>
              <a:spcPct val="35000"/>
            </a:spcAft>
            <a:buNone/>
          </a:pPr>
          <a:r>
            <a:rPr lang="en-GB" sz="1400" kern="1200"/>
            <a:t>Word is an element of Microsoft Office which helps with the creation, editing, and formatting of documents. It includes facilities for spell and grammar checking, as well as text formatting. Read this blog and explore What is Microsoft Word, its features, functionalities, and significance in today's landscape. </a:t>
          </a:r>
          <a:endParaRPr lang="en-US" sz="1400" kern="1200"/>
        </a:p>
      </dsp:txBody>
      <dsp:txXfrm>
        <a:off x="2005070" y="940328"/>
        <a:ext cx="4944369" cy="1735991"/>
      </dsp:txXfrm>
    </dsp:sp>
    <dsp:sp modelId="{496BE529-FABF-452B-8701-7E57043E110E}">
      <dsp:nvSpPr>
        <dsp:cNvPr id="0" name=""/>
        <dsp:cNvSpPr/>
      </dsp:nvSpPr>
      <dsp:spPr>
        <a:xfrm>
          <a:off x="0" y="3110317"/>
          <a:ext cx="6949440" cy="1735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40EC5-F2A8-4B40-A3B2-54942A9EC0B8}">
      <dsp:nvSpPr>
        <dsp:cNvPr id="0" name=""/>
        <dsp:cNvSpPr/>
      </dsp:nvSpPr>
      <dsp:spPr>
        <a:xfrm>
          <a:off x="525137" y="3500915"/>
          <a:ext cx="954795" cy="954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CBFCA9-CD88-4D06-A9E4-FB35B1E3EF51}">
      <dsp:nvSpPr>
        <dsp:cNvPr id="0" name=""/>
        <dsp:cNvSpPr/>
      </dsp:nvSpPr>
      <dsp:spPr>
        <a:xfrm>
          <a:off x="2005070" y="3110317"/>
          <a:ext cx="4944369" cy="173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26" tIns="183726" rIns="183726" bIns="183726" numCol="1" spcCol="1270" anchor="ctr" anchorCtr="0">
          <a:noAutofit/>
        </a:bodyPr>
        <a:lstStyle/>
        <a:p>
          <a:pPr marL="0" lvl="0" indent="0" algn="l" defTabSz="622300">
            <a:lnSpc>
              <a:spcPct val="90000"/>
            </a:lnSpc>
            <a:spcBef>
              <a:spcPct val="0"/>
            </a:spcBef>
            <a:spcAft>
              <a:spcPct val="35000"/>
            </a:spcAft>
            <a:buNone/>
          </a:pPr>
          <a:r>
            <a:rPr lang="en-GB" sz="1400" b="1" kern="1200"/>
            <a:t>The Knowledge Academy  09 September 2025</a:t>
          </a:r>
          <a:endParaRPr lang="en-US" sz="1400" kern="1200"/>
        </a:p>
      </dsp:txBody>
      <dsp:txXfrm>
        <a:off x="2005070" y="3110317"/>
        <a:ext cx="4944369" cy="17359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2BC0C-F6D3-4756-8502-50F040944D51}">
      <dsp:nvSpPr>
        <dsp:cNvPr id="0" name=""/>
        <dsp:cNvSpPr/>
      </dsp:nvSpPr>
      <dsp:spPr>
        <a:xfrm>
          <a:off x="0" y="112954"/>
          <a:ext cx="6651253" cy="123069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That </a:t>
          </a:r>
          <a:r>
            <a:rPr lang="en-GB" sz="2200" kern="1200" dirty="0" err="1"/>
            <a:t>enchance</a:t>
          </a:r>
          <a:r>
            <a:rPr lang="en-GB" sz="2200" kern="1200" dirty="0"/>
            <a:t> efficiency and collaboration among staff.</a:t>
          </a:r>
          <a:endParaRPr lang="en-US" sz="2200" kern="1200" dirty="0"/>
        </a:p>
      </dsp:txBody>
      <dsp:txXfrm>
        <a:off x="60077" y="173031"/>
        <a:ext cx="6531099" cy="1110539"/>
      </dsp:txXfrm>
    </dsp:sp>
    <dsp:sp modelId="{CF3DD0AB-606E-4C72-8EBF-9DF012685FCD}">
      <dsp:nvSpPr>
        <dsp:cNvPr id="0" name=""/>
        <dsp:cNvSpPr/>
      </dsp:nvSpPr>
      <dsp:spPr>
        <a:xfrm>
          <a:off x="0" y="1407008"/>
          <a:ext cx="6651253" cy="1230693"/>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It allows for secure file storage , sharing and ensuring that important documents are accessible from anywhere .</a:t>
          </a:r>
          <a:endParaRPr lang="en-US" sz="2200" kern="1200" dirty="0"/>
        </a:p>
      </dsp:txBody>
      <dsp:txXfrm>
        <a:off x="60077" y="1467085"/>
        <a:ext cx="6531099" cy="1110539"/>
      </dsp:txXfrm>
    </dsp:sp>
    <dsp:sp modelId="{C919276A-B7B3-4A0D-86F8-89AD686FC9B4}">
      <dsp:nvSpPr>
        <dsp:cNvPr id="0" name=""/>
        <dsp:cNvSpPr/>
      </dsp:nvSpPr>
      <dsp:spPr>
        <a:xfrm>
          <a:off x="0" y="2701062"/>
          <a:ext cx="6651253" cy="1230693"/>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https:/support.Microsoft.com&gt;</a:t>
          </a:r>
          <a:r>
            <a:rPr lang="en-GB" sz="2200" kern="1200" dirty="0" err="1"/>
            <a:t>en</a:t>
          </a:r>
          <a:r>
            <a:rPr lang="en-GB" sz="2200" kern="1200" dirty="0"/>
            <a:t>&gt;</a:t>
          </a:r>
          <a:r>
            <a:rPr lang="en-GB" sz="2200" kern="1200" dirty="0" err="1"/>
            <a:t>gb</a:t>
          </a:r>
          <a:r>
            <a:rPr lang="en-GB" sz="2200" kern="1200" dirty="0"/>
            <a:t>&gt;</a:t>
          </a:r>
          <a:r>
            <a:rPr lang="en-GB" sz="2200" kern="1200" dirty="0" err="1"/>
            <a:t>onedrive</a:t>
          </a:r>
          <a:endParaRPr lang="en-US" sz="2200" kern="1200" dirty="0"/>
        </a:p>
      </dsp:txBody>
      <dsp:txXfrm>
        <a:off x="60077" y="2761139"/>
        <a:ext cx="6531099" cy="1110539"/>
      </dsp:txXfrm>
    </dsp:sp>
    <dsp:sp modelId="{F83F6371-4146-40E8-81BB-1D08F0F9F202}">
      <dsp:nvSpPr>
        <dsp:cNvPr id="0" name=""/>
        <dsp:cNvSpPr/>
      </dsp:nvSpPr>
      <dsp:spPr>
        <a:xfrm>
          <a:off x="0" y="3995115"/>
          <a:ext cx="6651253" cy="123069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Onedrive integrates with Microsoft 365,enabling staff to utilize various applications for tasks,improving productivity and workflow.</a:t>
          </a:r>
          <a:endParaRPr lang="en-US" sz="2200" kern="1200"/>
        </a:p>
      </dsp:txBody>
      <dsp:txXfrm>
        <a:off x="60077" y="4055192"/>
        <a:ext cx="6531099" cy="11105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00C30-E5B6-4B74-B832-38B341F725F5}">
      <dsp:nvSpPr>
        <dsp:cNvPr id="0" name=""/>
        <dsp:cNvSpPr/>
      </dsp:nvSpPr>
      <dsp:spPr>
        <a:xfrm>
          <a:off x="0" y="19695"/>
          <a:ext cx="6900512" cy="178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platform supports collaboration allowing multiple users to work on documents  simultaneously, which is crucial for managing care home operations.</a:t>
          </a:r>
          <a:endParaRPr lang="en-US" sz="2500" kern="1200"/>
        </a:p>
      </dsp:txBody>
      <dsp:txXfrm>
        <a:off x="87100" y="106795"/>
        <a:ext cx="6726312" cy="1610050"/>
      </dsp:txXfrm>
    </dsp:sp>
    <dsp:sp modelId="{DC9E23F7-F2F8-41E1-998A-9891C8D5A9C8}">
      <dsp:nvSpPr>
        <dsp:cNvPr id="0" name=""/>
        <dsp:cNvSpPr/>
      </dsp:nvSpPr>
      <dsp:spPr>
        <a:xfrm>
          <a:off x="0" y="1875945"/>
          <a:ext cx="6900512" cy="178425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Source care computers.co.uk</a:t>
          </a:r>
          <a:endParaRPr lang="en-US" sz="2500" kern="1200"/>
        </a:p>
      </dsp:txBody>
      <dsp:txXfrm>
        <a:off x="87100" y="1963045"/>
        <a:ext cx="6726312" cy="1610050"/>
      </dsp:txXfrm>
    </dsp:sp>
    <dsp:sp modelId="{CA50B671-322C-4F51-AF9B-B6729DBF56B6}">
      <dsp:nvSpPr>
        <dsp:cNvPr id="0" name=""/>
        <dsp:cNvSpPr/>
      </dsp:nvSpPr>
      <dsp:spPr>
        <a:xfrm>
          <a:off x="0" y="3732195"/>
          <a:ext cx="6900512" cy="17842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https://carecomputers.co.uk</a:t>
          </a:r>
          <a:endParaRPr lang="en-US" sz="2500" kern="1200"/>
        </a:p>
      </dsp:txBody>
      <dsp:txXfrm>
        <a:off x="87100" y="3819295"/>
        <a:ext cx="6726312"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CEA99-549B-4661-A8E6-E5F9413ECBB0}">
      <dsp:nvSpPr>
        <dsp:cNvPr id="0" name=""/>
        <dsp:cNvSpPr/>
      </dsp:nvSpPr>
      <dsp:spPr>
        <a:xfrm>
          <a:off x="1283" y="806323"/>
          <a:ext cx="4672458" cy="233622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a:t>One drive seamlessly integrates with othe Micrsoft items </a:t>
          </a:r>
          <a:endParaRPr lang="en-US" sz="3700" kern="1200"/>
        </a:p>
      </dsp:txBody>
      <dsp:txXfrm>
        <a:off x="69709" y="874749"/>
        <a:ext cx="4535606" cy="2199377"/>
      </dsp:txXfrm>
    </dsp:sp>
    <dsp:sp modelId="{DE17FBCA-6773-404E-8166-7F8D722831B6}">
      <dsp:nvSpPr>
        <dsp:cNvPr id="0" name=""/>
        <dsp:cNvSpPr/>
      </dsp:nvSpPr>
      <dsp:spPr>
        <a:xfrm>
          <a:off x="5841857" y="806323"/>
          <a:ext cx="4672458" cy="2336229"/>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a:t>One drive Anywhere, anytime access</a:t>
          </a:r>
          <a:endParaRPr lang="en-US" sz="3700" kern="1200"/>
        </a:p>
      </dsp:txBody>
      <dsp:txXfrm>
        <a:off x="5910283" y="874749"/>
        <a:ext cx="4535606" cy="219937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F87FD-4B55-44A1-B3FF-2FBB711F61B5}"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7C5396-3F7A-4DD5-9481-77BC2E672D45}" type="slidenum">
              <a:rPr lang="en-GB" smtClean="0"/>
              <a:t>‹#›</a:t>
            </a:fld>
            <a:endParaRPr lang="en-GB"/>
          </a:p>
        </p:txBody>
      </p:sp>
    </p:spTree>
    <p:extLst>
      <p:ext uri="{BB962C8B-B14F-4D97-AF65-F5344CB8AC3E}">
        <p14:creationId xmlns:p14="http://schemas.microsoft.com/office/powerpoint/2010/main" val="3707681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706D70-A395-4DAC-AA4F-C97F306852B9}" type="slidenum">
              <a:rPr lang="en-GB" smtClean="0"/>
              <a:t>9</a:t>
            </a:fld>
            <a:endParaRPr lang="en-GB"/>
          </a:p>
        </p:txBody>
      </p:sp>
    </p:spTree>
    <p:extLst>
      <p:ext uri="{BB962C8B-B14F-4D97-AF65-F5344CB8AC3E}">
        <p14:creationId xmlns:p14="http://schemas.microsoft.com/office/powerpoint/2010/main" val="1632027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706D70-A395-4DAC-AA4F-C97F306852B9}" type="slidenum">
              <a:rPr lang="en-GB" smtClean="0"/>
              <a:t>11</a:t>
            </a:fld>
            <a:endParaRPr lang="en-GB"/>
          </a:p>
        </p:txBody>
      </p:sp>
    </p:spTree>
    <p:extLst>
      <p:ext uri="{BB962C8B-B14F-4D97-AF65-F5344CB8AC3E}">
        <p14:creationId xmlns:p14="http://schemas.microsoft.com/office/powerpoint/2010/main" val="3107105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706D70-A395-4DAC-AA4F-C97F306852B9}" type="slidenum">
              <a:rPr lang="en-GB" smtClean="0"/>
              <a:t>12</a:t>
            </a:fld>
            <a:endParaRPr lang="en-GB"/>
          </a:p>
        </p:txBody>
      </p:sp>
    </p:spTree>
    <p:extLst>
      <p:ext uri="{BB962C8B-B14F-4D97-AF65-F5344CB8AC3E}">
        <p14:creationId xmlns:p14="http://schemas.microsoft.com/office/powerpoint/2010/main" val="1840385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706D70-A395-4DAC-AA4F-C97F306852B9}" type="slidenum">
              <a:rPr lang="en-GB" smtClean="0"/>
              <a:t>13</a:t>
            </a:fld>
            <a:endParaRPr lang="en-GB"/>
          </a:p>
        </p:txBody>
      </p:sp>
    </p:spTree>
    <p:extLst>
      <p:ext uri="{BB962C8B-B14F-4D97-AF65-F5344CB8AC3E}">
        <p14:creationId xmlns:p14="http://schemas.microsoft.com/office/powerpoint/2010/main" val="3972378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706D70-A395-4DAC-AA4F-C97F306852B9}" type="slidenum">
              <a:rPr lang="en-GB" smtClean="0"/>
              <a:t>14</a:t>
            </a:fld>
            <a:endParaRPr lang="en-GB"/>
          </a:p>
        </p:txBody>
      </p:sp>
    </p:spTree>
    <p:extLst>
      <p:ext uri="{BB962C8B-B14F-4D97-AF65-F5344CB8AC3E}">
        <p14:creationId xmlns:p14="http://schemas.microsoft.com/office/powerpoint/2010/main" val="32070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Names Nidia Rios Ahmed Student Id: 2511212</a:t>
            </a:r>
          </a:p>
          <a:p>
            <a:r>
              <a:rPr lang="en-GB"/>
              <a:t>Gabija </a:t>
            </a:r>
            <a:r>
              <a:rPr lang="en-GB" err="1"/>
              <a:t>Kalvelyte</a:t>
            </a:r>
            <a:r>
              <a:rPr lang="en-GB"/>
              <a:t> Student Id: 2505144</a:t>
            </a:r>
          </a:p>
          <a:p>
            <a:r>
              <a:rPr lang="en-GB"/>
              <a:t>Shagufta Begum Student Id: 2508585</a:t>
            </a:r>
          </a:p>
          <a:p>
            <a:r>
              <a:rPr lang="en-GB"/>
              <a:t>Zarah Mahmood Student Id: 2508995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Module Number: </a:t>
            </a:r>
            <a:r>
              <a:rPr lang="en-GB" sz="1200" b="1" i="0" kern="1200">
                <a:solidFill>
                  <a:schemeClr val="tx1"/>
                </a:solidFill>
                <a:effectLst/>
                <a:latin typeface="+mn-lt"/>
                <a:ea typeface="+mn-ea"/>
                <a:cs typeface="+mn-cs"/>
              </a:rPr>
              <a:t>LCHS4007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a:solidFill>
                  <a:schemeClr val="tx1"/>
                </a:solidFill>
                <a:effectLst/>
                <a:latin typeface="+mn-lt"/>
                <a:ea typeface="+mn-ea"/>
                <a:cs typeface="+mn-cs"/>
              </a:rPr>
              <a:t>Lecturer: Masud Siddiqi</a:t>
            </a:r>
          </a:p>
          <a:p>
            <a:endParaRPr lang="en-GB"/>
          </a:p>
        </p:txBody>
      </p:sp>
      <p:sp>
        <p:nvSpPr>
          <p:cNvPr id="4" name="Slide Number Placeholder 3"/>
          <p:cNvSpPr>
            <a:spLocks noGrp="1"/>
          </p:cNvSpPr>
          <p:nvPr>
            <p:ph type="sldNum" sz="quarter" idx="5"/>
          </p:nvPr>
        </p:nvSpPr>
        <p:spPr/>
        <p:txBody>
          <a:bodyPr/>
          <a:lstStyle/>
          <a:p>
            <a:fld id="{08FFF0B9-9C3F-4AAF-850A-B67981376629}" type="slidenum">
              <a:rPr lang="en-GB" smtClean="0"/>
              <a:t>17</a:t>
            </a:fld>
            <a:endParaRPr lang="en-GB"/>
          </a:p>
        </p:txBody>
      </p:sp>
    </p:spTree>
    <p:extLst>
      <p:ext uri="{BB962C8B-B14F-4D97-AF65-F5344CB8AC3E}">
        <p14:creationId xmlns:p14="http://schemas.microsoft.com/office/powerpoint/2010/main" val="1690830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08FFF0B9-9C3F-4AAF-850A-B67981376629}" type="slidenum">
              <a:rPr lang="en-GB" smtClean="0"/>
              <a:t>19</a:t>
            </a:fld>
            <a:endParaRPr lang="en-GB"/>
          </a:p>
        </p:txBody>
      </p:sp>
    </p:spTree>
    <p:extLst>
      <p:ext uri="{BB962C8B-B14F-4D97-AF65-F5344CB8AC3E}">
        <p14:creationId xmlns:p14="http://schemas.microsoft.com/office/powerpoint/2010/main" val="3420685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3C16E-7A16-1756-D25F-778C4C87C9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2A9736-F334-345D-D7C1-7314A21790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C325B0F-60A7-1287-6D14-47833AC3AF6F}"/>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5" name="Footer Placeholder 4">
            <a:extLst>
              <a:ext uri="{FF2B5EF4-FFF2-40B4-BE49-F238E27FC236}">
                <a16:creationId xmlns:a16="http://schemas.microsoft.com/office/drawing/2014/main" id="{BF008E87-DB98-624C-03FC-50CCAC44CA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71D259-E605-1C73-61F9-86C5917EBE18}"/>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253151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EC053-5D38-D679-28FF-64B234EB953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E49B45-46EF-2252-59C3-EFA4248823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762370-69F5-44AD-D663-949EDB0AA422}"/>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5" name="Footer Placeholder 4">
            <a:extLst>
              <a:ext uri="{FF2B5EF4-FFF2-40B4-BE49-F238E27FC236}">
                <a16:creationId xmlns:a16="http://schemas.microsoft.com/office/drawing/2014/main" id="{415A73A1-1BCA-C69F-F57F-248AD0C089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C1FC2-3E3B-E3D9-9511-7AFA0AD1CFCB}"/>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1359249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2246E-C8E6-0836-2B5B-CEBD220EBC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0230D90-5F63-B377-E60D-81AB28679F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0608BA-AE8A-926A-B5EB-422DD940EF47}"/>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5" name="Footer Placeholder 4">
            <a:extLst>
              <a:ext uri="{FF2B5EF4-FFF2-40B4-BE49-F238E27FC236}">
                <a16:creationId xmlns:a16="http://schemas.microsoft.com/office/drawing/2014/main" id="{9897F151-C88F-F434-FE72-293B9D518B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06617-026F-637D-61A7-C0B712FC156C}"/>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1347999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0025F-B2B6-F873-BA95-1ADD6A870F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B24432A-9483-4B94-74C7-FD587790630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B25D585-0AC8-4ADB-64F2-A00A1F90CEA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1B613AD-422D-A404-6C8A-B729AD25C27F}"/>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6" name="Footer Placeholder 5">
            <a:extLst>
              <a:ext uri="{FF2B5EF4-FFF2-40B4-BE49-F238E27FC236}">
                <a16:creationId xmlns:a16="http://schemas.microsoft.com/office/drawing/2014/main" id="{AD6681C3-5B2E-6586-01DC-F077DDC663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60E7D8-88A6-3E7A-9C1A-8A93CA5AF61C}"/>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2081337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146A0-B17A-754F-F215-5B7ECA65CEC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7A67DFA-894F-BD2D-1560-4FF0FC4961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A0FF28-6FC8-5DD4-C978-6495ACDEF8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090117A-2777-C306-5C88-AED1CA221A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B9103E8-EB30-5BF1-18A3-F4E6CCD1E7B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16FCFE5-0E37-BA12-DAC4-7AF7E75048AE}"/>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8" name="Footer Placeholder 7">
            <a:extLst>
              <a:ext uri="{FF2B5EF4-FFF2-40B4-BE49-F238E27FC236}">
                <a16:creationId xmlns:a16="http://schemas.microsoft.com/office/drawing/2014/main" id="{FAAB8155-4468-2582-B094-D2B3FCEF57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95D9B6-F1B3-F4EA-605C-F19B2C5794B4}"/>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2288901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02559-4978-B652-5F37-BAAEADAB589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D7CFB7F-AF96-68BE-F82C-D780A629CEFB}"/>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4" name="Footer Placeholder 3">
            <a:extLst>
              <a:ext uri="{FF2B5EF4-FFF2-40B4-BE49-F238E27FC236}">
                <a16:creationId xmlns:a16="http://schemas.microsoft.com/office/drawing/2014/main" id="{7C272318-0541-B403-E610-E8DEA25015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B53101-FF83-7D8A-69C5-AD97EABDC700}"/>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4193948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A0ACDA-0E79-87F0-472F-FC973483AE28}"/>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3" name="Footer Placeholder 2">
            <a:extLst>
              <a:ext uri="{FF2B5EF4-FFF2-40B4-BE49-F238E27FC236}">
                <a16:creationId xmlns:a16="http://schemas.microsoft.com/office/drawing/2014/main" id="{57BAF501-9D52-EFDA-829F-D94A56D7A2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D33784-C192-2780-EB8D-D5DDABF6C494}"/>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526346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1A6A7-C2D5-DAAE-1063-A9CA19DE1A4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FEC33C8-04F0-90E2-423D-A40D6109BE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9D45190-0864-8125-77C2-49258D6CBC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9229D5-84E8-3F24-060E-5AF01E72AE71}"/>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6" name="Footer Placeholder 5">
            <a:extLst>
              <a:ext uri="{FF2B5EF4-FFF2-40B4-BE49-F238E27FC236}">
                <a16:creationId xmlns:a16="http://schemas.microsoft.com/office/drawing/2014/main" id="{F071AAB8-0238-9DB5-58AB-85AD1A893B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E76C99-F233-6A58-336C-EFE226D742CB}"/>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3336690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210A-CD51-8BFB-53F7-B8CC9B09AB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F9FE457-93ED-361D-EA44-49F7977374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E6CE67-96A3-230F-4730-778A23A137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5FF6FB-FB39-2ED8-F40A-E0B410B04CF5}"/>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6" name="Footer Placeholder 5">
            <a:extLst>
              <a:ext uri="{FF2B5EF4-FFF2-40B4-BE49-F238E27FC236}">
                <a16:creationId xmlns:a16="http://schemas.microsoft.com/office/drawing/2014/main" id="{A6BABBD2-DE3B-3221-75F1-0B3F52E590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086A7-35A5-4A79-6E12-BEF07CB44386}"/>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1154764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A7E6A-060E-65E1-7D02-C7D8E8D0293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2B3BAC1-DFD5-A13C-9EC1-28A48E0CCA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0FFC6A1-8EB1-C381-77B2-A4930450AA4A}"/>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5" name="Footer Placeholder 4">
            <a:extLst>
              <a:ext uri="{FF2B5EF4-FFF2-40B4-BE49-F238E27FC236}">
                <a16:creationId xmlns:a16="http://schemas.microsoft.com/office/drawing/2014/main" id="{4CAD69F3-C435-803F-E7AD-5E4E6BA8CF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84708-D91E-456A-E2B8-3B5A37C13176}"/>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2633097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0EE48E-D919-3782-4D86-3FD21379D3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8826709-9098-EB88-169E-8724B0B50A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031C5D-934E-0E0E-2DBB-2B922DB612EF}"/>
              </a:ext>
            </a:extLst>
          </p:cNvPr>
          <p:cNvSpPr>
            <a:spLocks noGrp="1"/>
          </p:cNvSpPr>
          <p:nvPr>
            <p:ph type="dt" sz="half" idx="10"/>
          </p:nvPr>
        </p:nvSpPr>
        <p:spPr/>
        <p:txBody>
          <a:bodyPr/>
          <a:lstStyle/>
          <a:p>
            <a:fld id="{575DD715-563A-4F12-AC63-15A9E89DB0A2}" type="datetimeFigureOut">
              <a:rPr lang="en-GB" smtClean="0"/>
              <a:t>10/10/2025</a:t>
            </a:fld>
            <a:endParaRPr lang="en-GB"/>
          </a:p>
        </p:txBody>
      </p:sp>
      <p:sp>
        <p:nvSpPr>
          <p:cNvPr id="5" name="Footer Placeholder 4">
            <a:extLst>
              <a:ext uri="{FF2B5EF4-FFF2-40B4-BE49-F238E27FC236}">
                <a16:creationId xmlns:a16="http://schemas.microsoft.com/office/drawing/2014/main" id="{627B763B-53F4-B599-1D4F-EF865866EF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4993C6-159D-C808-4CD2-8D4707FCA3E4}"/>
              </a:ext>
            </a:extLst>
          </p:cNvPr>
          <p:cNvSpPr>
            <a:spLocks noGrp="1"/>
          </p:cNvSpPr>
          <p:nvPr>
            <p:ph type="sldNum" sz="quarter" idx="12"/>
          </p:nvPr>
        </p:nvSpPr>
        <p:spPr/>
        <p:txBody>
          <a:bodyPr/>
          <a:lstStyle/>
          <a:p>
            <a:fld id="{976E2277-D038-4CFA-AB3D-E0BC444A262A}" type="slidenum">
              <a:rPr lang="en-GB" smtClean="0"/>
              <a:t>‹#›</a:t>
            </a:fld>
            <a:endParaRPr lang="en-GB"/>
          </a:p>
        </p:txBody>
      </p:sp>
    </p:spTree>
    <p:extLst>
      <p:ext uri="{BB962C8B-B14F-4D97-AF65-F5344CB8AC3E}">
        <p14:creationId xmlns:p14="http://schemas.microsoft.com/office/powerpoint/2010/main" val="398454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67556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9801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10/10/2025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7485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4842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10/10/2025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491284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10/10/2025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41253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10/10/2025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35525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10/10/2025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056592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10/10/2025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49385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10/10/2025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676577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10/10/2025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04492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93863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490873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7927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a:p>
        </p:txBody>
      </p:sp>
      <p:sp>
        <p:nvSpPr>
          <p:cNvPr id="3" name="Content Placeholder 2"/>
          <p:cNvSpPr>
            <a:spLocks noGrp="1"/>
          </p:cNvSpPr>
          <p:nvPr>
            <p:ph sz="half" idx="1"/>
          </p:nvPr>
        </p:nvSpPr>
        <p:spPr>
          <a:xfrm>
            <a:off x="1097280" y="1845734"/>
            <a:ext cx="4937760" cy="40233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0C50CD-E178-4744-9B35-B2F624D6C5E9}"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556063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0C50CD-E178-4744-9B35-B2F624D6C5E9}"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67457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0C50CD-E178-4744-9B35-B2F624D6C5E9}"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56386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80C50CD-E178-4744-9B35-B2F624D6C5E9}" type="datetimeFigureOut">
              <a:rPr lang="en-US" smtClean="0"/>
              <a:t>10/10/2025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628158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80C50CD-E178-4744-9B35-B2F624D6C5E9}" type="datetimeFigureOut">
              <a:rPr lang="en-US" smtClean="0"/>
              <a:t>10/10/2025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25931261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97414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970714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6000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EE175-CE90-A3DE-90CB-C4556976B7F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7312E85-0A12-355A-536D-8E8E9D5542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BFAB3B8-FA7A-8B51-4118-3D6743CED0D4}"/>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5" name="Footer Placeholder 4">
            <a:extLst>
              <a:ext uri="{FF2B5EF4-FFF2-40B4-BE49-F238E27FC236}">
                <a16:creationId xmlns:a16="http://schemas.microsoft.com/office/drawing/2014/main" id="{02894D69-299D-AE0B-D283-A2735B27F6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990929-8BE9-B8C1-154E-D9FB8F5079A5}"/>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8187293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CCA27-4FA3-6632-9A00-7F1D2D6D6F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C6BC975-B1E7-04DD-F300-BD7D112084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F1D166-4297-0C73-51B7-9636967A351E}"/>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5" name="Footer Placeholder 4">
            <a:extLst>
              <a:ext uri="{FF2B5EF4-FFF2-40B4-BE49-F238E27FC236}">
                <a16:creationId xmlns:a16="http://schemas.microsoft.com/office/drawing/2014/main" id="{2AAC377A-B277-EC54-BBA4-A0CEB9A71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ED9AD-0E53-0661-6ADE-CD4A8C26C44A}"/>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1284076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D52DC-E794-7453-EF65-25FBFE3D9F7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6CD2FD5-2DCE-8B3A-0ADE-573DB87B1FB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36C005-3367-A6F9-6981-1C516FB01CCA}"/>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5" name="Footer Placeholder 4">
            <a:extLst>
              <a:ext uri="{FF2B5EF4-FFF2-40B4-BE49-F238E27FC236}">
                <a16:creationId xmlns:a16="http://schemas.microsoft.com/office/drawing/2014/main" id="{3FDF5D8C-29C0-AA1A-90A8-B819E7ED6A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3DD71E-DD3D-F006-39FB-31298F780DF7}"/>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8727780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B89C6-81BB-FE7C-BDFD-922C9938212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FB353CC-C502-AE48-4EA7-547178B9AB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133FDA1-F866-A509-C510-244D4F0518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EE92265-AA28-8613-AE9B-D43BE3636D26}"/>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6" name="Footer Placeholder 5">
            <a:extLst>
              <a:ext uri="{FF2B5EF4-FFF2-40B4-BE49-F238E27FC236}">
                <a16:creationId xmlns:a16="http://schemas.microsoft.com/office/drawing/2014/main" id="{03ACCD3A-A66D-1061-EB5E-2A4B8ECFB7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3E2426-89A9-8587-E6CE-563028CEB331}"/>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33692054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C50C-FD9A-1441-AA58-B32BB62E022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C8CE9F4-4714-BE7A-AE82-A4E65AB0E6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6AC1100-4B9B-1645-7560-0B4BB2080D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88B0830-2F08-167A-3167-9A4AF06DF0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F91EC5-8630-DF95-847D-609DD872F74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2D0611-23A0-9F61-5010-917AF483E4C1}"/>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8" name="Footer Placeholder 7">
            <a:extLst>
              <a:ext uri="{FF2B5EF4-FFF2-40B4-BE49-F238E27FC236}">
                <a16:creationId xmlns:a16="http://schemas.microsoft.com/office/drawing/2014/main" id="{EA38E699-174A-3F03-B64B-0243FC0FDE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4BD65F-9DBA-CAB6-A1D7-29E6F0B74833}"/>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13394657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D092D-BD00-2D83-1704-D5DA66F2111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A4CE6FE-A050-27C5-8810-6D93828C1298}"/>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4" name="Footer Placeholder 3">
            <a:extLst>
              <a:ext uri="{FF2B5EF4-FFF2-40B4-BE49-F238E27FC236}">
                <a16:creationId xmlns:a16="http://schemas.microsoft.com/office/drawing/2014/main" id="{5D36F3F8-F1FF-277A-426E-FAA45AE2A6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28B185-37FB-D6D4-7970-027E2A4CB766}"/>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27010802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894D0A-6EA8-A3B7-F6C5-7EC0184C4A05}"/>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3" name="Footer Placeholder 2">
            <a:extLst>
              <a:ext uri="{FF2B5EF4-FFF2-40B4-BE49-F238E27FC236}">
                <a16:creationId xmlns:a16="http://schemas.microsoft.com/office/drawing/2014/main" id="{96CA916C-213D-7287-866C-144EE5B016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5E19FC-C93A-DA66-D5F5-FB0DAE5F4C20}"/>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40132312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D34C4-1703-DF47-46A0-18D00F3085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D7AF86B-9B8E-DCE8-6E8A-CCA298953A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BF1AC35-968D-33F3-38F2-869C4190DF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9BBC0E-D4BA-29DA-13DD-643B547FBB4D}"/>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6" name="Footer Placeholder 5">
            <a:extLst>
              <a:ext uri="{FF2B5EF4-FFF2-40B4-BE49-F238E27FC236}">
                <a16:creationId xmlns:a16="http://schemas.microsoft.com/office/drawing/2014/main" id="{DD43AD18-B9D1-DA76-7131-8A623C0789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1B410E-99B9-B131-46B5-FE4C5EA4EFFB}"/>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74890791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6E717-880B-1DFB-A720-E3EA9A1E1C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264F85-A5C5-1FBF-20E0-B8671C191D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D7F407-FDD5-339D-866B-49541E4D1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9E039E-347A-35E2-E505-4E987ECEDED2}"/>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6" name="Footer Placeholder 5">
            <a:extLst>
              <a:ext uri="{FF2B5EF4-FFF2-40B4-BE49-F238E27FC236}">
                <a16:creationId xmlns:a16="http://schemas.microsoft.com/office/drawing/2014/main" id="{30B943C8-A4FC-0476-B894-E5A9A7EE6D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F9D77D-3D25-39C4-3998-414203331EEE}"/>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98754652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78F39-19B0-2DB5-0465-3B67999A872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9848E3E-4A82-E0F7-BF4C-B8A0222BEAB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B11DDB-0246-CAD6-4003-56BA5CD19DF7}"/>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5" name="Footer Placeholder 4">
            <a:extLst>
              <a:ext uri="{FF2B5EF4-FFF2-40B4-BE49-F238E27FC236}">
                <a16:creationId xmlns:a16="http://schemas.microsoft.com/office/drawing/2014/main" id="{EADDBF18-EA3E-2AB0-E36B-0F87D1CBC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5F56EC-0C1E-E299-BE57-3813F89C46F3}"/>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29748704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A2A6E0-D7EB-8516-DD8B-71BCA1D0DF4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A2EFEB5-77AD-84C8-BD2B-0E4D772E25B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0E3498-6A2F-91FF-EBEC-4DBB117DD764}"/>
              </a:ext>
            </a:extLst>
          </p:cNvPr>
          <p:cNvSpPr>
            <a:spLocks noGrp="1"/>
          </p:cNvSpPr>
          <p:nvPr>
            <p:ph type="dt" sz="half" idx="10"/>
          </p:nvPr>
        </p:nvSpPr>
        <p:spPr/>
        <p:txBody>
          <a:bodyPr/>
          <a:lstStyle/>
          <a:p>
            <a:fld id="{64F19152-195C-4476-97FC-8F45E12B8278}" type="datetimeFigureOut">
              <a:rPr lang="en-GB" smtClean="0"/>
              <a:t>10/10/2025</a:t>
            </a:fld>
            <a:endParaRPr lang="en-GB"/>
          </a:p>
        </p:txBody>
      </p:sp>
      <p:sp>
        <p:nvSpPr>
          <p:cNvPr id="5" name="Footer Placeholder 4">
            <a:extLst>
              <a:ext uri="{FF2B5EF4-FFF2-40B4-BE49-F238E27FC236}">
                <a16:creationId xmlns:a16="http://schemas.microsoft.com/office/drawing/2014/main" id="{A25C06C1-BC66-350D-21C7-309D238463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C76DCA-22C5-09BA-9604-C323B6569309}"/>
              </a:ext>
            </a:extLst>
          </p:cNvPr>
          <p:cNvSpPr>
            <a:spLocks noGrp="1"/>
          </p:cNvSpPr>
          <p:nvPr>
            <p:ph type="sldNum" sz="quarter" idx="12"/>
          </p:nvPr>
        </p:nvSpPr>
        <p:spPr/>
        <p:txBody>
          <a:bodyPr/>
          <a:lstStyle/>
          <a:p>
            <a:fld id="{32F15A7C-8FD3-4C05-A739-03258B5B5B9D}" type="slidenum">
              <a:rPr lang="en-GB" smtClean="0"/>
              <a:t>‹#›</a:t>
            </a:fld>
            <a:endParaRPr lang="en-GB"/>
          </a:p>
        </p:txBody>
      </p:sp>
    </p:spTree>
    <p:extLst>
      <p:ext uri="{BB962C8B-B14F-4D97-AF65-F5344CB8AC3E}">
        <p14:creationId xmlns:p14="http://schemas.microsoft.com/office/powerpoint/2010/main" val="408227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D7B8B7-C9E1-0854-486F-F3E18E4576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1A4281-48EE-D999-3725-D435EF3F03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2E748E-2D38-4526-4FCC-5000C6D417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5DD715-563A-4F12-AC63-15A9E89DB0A2}" type="datetimeFigureOut">
              <a:rPr lang="en-GB" smtClean="0"/>
              <a:t>10/10/2025</a:t>
            </a:fld>
            <a:endParaRPr lang="en-GB"/>
          </a:p>
        </p:txBody>
      </p:sp>
      <p:sp>
        <p:nvSpPr>
          <p:cNvPr id="5" name="Footer Placeholder 4">
            <a:extLst>
              <a:ext uri="{FF2B5EF4-FFF2-40B4-BE49-F238E27FC236}">
                <a16:creationId xmlns:a16="http://schemas.microsoft.com/office/drawing/2014/main" id="{DE0997D7-FE3D-91F7-33BB-52DC154BC4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941018-2F96-7225-D61E-FB10AEBC8F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6E2277-D038-4CFA-AB3D-E0BC444A262A}" type="slidenum">
              <a:rPr lang="en-GB" smtClean="0"/>
              <a:t>‹#›</a:t>
            </a:fld>
            <a:endParaRPr lang="en-GB"/>
          </a:p>
        </p:txBody>
      </p:sp>
    </p:spTree>
    <p:extLst>
      <p:ext uri="{BB962C8B-B14F-4D97-AF65-F5344CB8AC3E}">
        <p14:creationId xmlns:p14="http://schemas.microsoft.com/office/powerpoint/2010/main" val="283753012"/>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10/10/2025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707334515"/>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23" r:id="rId6"/>
    <p:sldLayoutId id="2147483740" r:id="rId7"/>
    <p:sldLayoutId id="2147483724" r:id="rId8"/>
    <p:sldLayoutId id="2147483725" r:id="rId9"/>
    <p:sldLayoutId id="2147483726" r:id="rId10"/>
    <p:sldLayoutId id="214748372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80C50CD-E178-4744-9B35-B2F624D6C5E9}" type="datetimeFigureOut">
              <a:rPr lang="en-US" smtClean="0"/>
              <a:pPr/>
              <a:t>10/10/2025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48CC95F-0247-41B6-91CF-DC97C76A7088}"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020530"/>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9422E9-C9C8-82F0-2C7B-C8DBE9902F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C1D5A41-7BE4-34C1-E86A-0DEC57ECA7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07B042-FA59-29B7-DA0C-10C622BDCC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F19152-195C-4476-97FC-8F45E12B8278}" type="datetimeFigureOut">
              <a:rPr lang="en-GB" smtClean="0"/>
              <a:t>10/10/2025</a:t>
            </a:fld>
            <a:endParaRPr lang="en-GB"/>
          </a:p>
        </p:txBody>
      </p:sp>
      <p:sp>
        <p:nvSpPr>
          <p:cNvPr id="5" name="Footer Placeholder 4">
            <a:extLst>
              <a:ext uri="{FF2B5EF4-FFF2-40B4-BE49-F238E27FC236}">
                <a16:creationId xmlns:a16="http://schemas.microsoft.com/office/drawing/2014/main" id="{AE7E593E-CA82-B165-887B-35B2EE02B5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4746F7-A83F-44E1-A1BF-02611DE9B9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2F15A7C-8FD3-4C05-A739-03258B5B5B9D}" type="slidenum">
              <a:rPr lang="en-GB" smtClean="0"/>
              <a:t>‹#›</a:t>
            </a:fld>
            <a:endParaRPr lang="en-GB"/>
          </a:p>
        </p:txBody>
      </p:sp>
    </p:spTree>
    <p:extLst>
      <p:ext uri="{BB962C8B-B14F-4D97-AF65-F5344CB8AC3E}">
        <p14:creationId xmlns:p14="http://schemas.microsoft.com/office/powerpoint/2010/main" val="6191992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hyperlink" Target="https://pmc.ncbi.nlm.nih.gov/articles/PMC7644889/"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notesSlide" Target="../notesSlides/notesSlid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hyperlink" Target="https://link.springer.com/chapter/10.1007/978-3-031-36033-6_3#ref-CR7" TargetMode="External"/><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s://www.presentationskills.me/" TargetMode="External"/><Relationship Id="rId2" Type="http://schemas.openxmlformats.org/officeDocument/2006/relationships/hyperlink" Target="https://umatechnology.com/" TargetMode="Externa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is.nhs.uk/" TargetMode="External"/><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2" Type="http://schemas.openxmlformats.org/officeDocument/2006/relationships/hyperlink" Target="https://lhiscarehomesupport.leicestershire.nhs.uk/" TargetMode="Externa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lhiscarehomesupport.leicestershire.nhs.uk/ms-teams-training-guide-for-care-homes/" TargetMode="External"/><Relationship Id="rId2" Type="http://schemas.openxmlformats.org/officeDocument/2006/relationships/hyperlink" Target="https://support.nhs.net/knowledge-base/teams-training/" TargetMode="Externa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hyperlink" Target="https://www.digitalcarehub.co.uk/about/" TargetMode="External"/><Relationship Id="rId2" Type="http://schemas.openxmlformats.org/officeDocument/2006/relationships/hyperlink" Target="https://www.ofcom.org.uk/online-safety/illegal-and-harmful-content/ofcom-launches-digital-safety-toolkit-for-online-services" TargetMode="External"/><Relationship Id="rId1" Type="http://schemas.openxmlformats.org/officeDocument/2006/relationships/slideLayout" Target="../slideLayouts/slideLayout28.xml"/><Relationship Id="rId5" Type="http://schemas.openxmlformats.org/officeDocument/2006/relationships/hyperlink" Target="http://www.digitalcarehub.co.uk/dspt" TargetMode="External"/><Relationship Id="rId4" Type="http://schemas.openxmlformats.org/officeDocument/2006/relationships/hyperlink" Target="http://www.digitalcarehub.co.uk.new-care-service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ofcom.org.uk/online-safety/illegal-and-harmful-content/ofcom-launches-digital-safety-toolkit-for-online-services" TargetMode="External"/><Relationship Id="rId2" Type="http://schemas.openxmlformats.org/officeDocument/2006/relationships/hyperlink" Target="https://lhiscarehomesupport.leicestershire.nhs.uk/" TargetMode="External"/><Relationship Id="rId1" Type="http://schemas.openxmlformats.org/officeDocument/2006/relationships/slideLayout" Target="../slideLayouts/slideLayout29.xml"/><Relationship Id="rId6" Type="http://schemas.openxmlformats.org/officeDocument/2006/relationships/hyperlink" Target="http://www.digitalcarehub.co.uk.new-care-services" TargetMode="External"/><Relationship Id="rId5" Type="http://schemas.openxmlformats.org/officeDocument/2006/relationships/hyperlink" Target="http://www.digitalcarehub.co.uk/dspt" TargetMode="External"/><Relationship Id="rId4" Type="http://schemas.openxmlformats.org/officeDocument/2006/relationships/hyperlink" Target="https://www.this.nhs.uk/"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4"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358BBF3-56A9-7C08-FFBE-374569A8384E}"/>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kern="1200" dirty="0">
                <a:solidFill>
                  <a:schemeClr val="bg1"/>
                </a:solidFill>
                <a:latin typeface="+mj-lt"/>
                <a:ea typeface="+mj-ea"/>
                <a:cs typeface="+mj-cs"/>
              </a:rPr>
              <a:t>Gabija Kalvelyte (2505144)</a:t>
            </a:r>
          </a:p>
        </p:txBody>
      </p:sp>
      <p:sp>
        <p:nvSpPr>
          <p:cNvPr id="4" name="Text Placeholder 3">
            <a:extLst>
              <a:ext uri="{FF2B5EF4-FFF2-40B4-BE49-F238E27FC236}">
                <a16:creationId xmlns:a16="http://schemas.microsoft.com/office/drawing/2014/main" id="{3183D4A8-61DE-71C5-1266-4444E3B0453D}"/>
              </a:ext>
            </a:extLst>
          </p:cNvPr>
          <p:cNvSpPr>
            <a:spLocks noGrp="1"/>
          </p:cNvSpPr>
          <p:nvPr>
            <p:ph type="body" sz="half" idx="2"/>
          </p:nvPr>
        </p:nvSpPr>
        <p:spPr>
          <a:xfrm>
            <a:off x="6464410" y="841247"/>
            <a:ext cx="4484536" cy="5340097"/>
          </a:xfrm>
        </p:spPr>
        <p:txBody>
          <a:bodyPr vert="horz" lIns="91440" tIns="45720" rIns="91440" bIns="45720" rtlCol="0" anchor="ctr">
            <a:normAutofit/>
          </a:bodyPr>
          <a:lstStyle/>
          <a:p>
            <a:pPr indent="-228600">
              <a:buFont typeface="Arial" panose="020B0604020202020204" pitchFamily="34" charset="0"/>
              <a:buChar char="•"/>
            </a:pPr>
            <a:r>
              <a:rPr lang="en-US" sz="2400" dirty="0">
                <a:solidFill>
                  <a:schemeClr val="tx2"/>
                </a:solidFill>
              </a:rPr>
              <a:t>Digital skills and research methods (LCHS4007)</a:t>
            </a:r>
          </a:p>
          <a:p>
            <a:pPr indent="-228600">
              <a:buFont typeface="Arial" panose="020B0604020202020204" pitchFamily="34" charset="0"/>
              <a:buChar char="•"/>
            </a:pPr>
            <a:r>
              <a:rPr lang="en-US" sz="2400" dirty="0">
                <a:solidFill>
                  <a:schemeClr val="tx2"/>
                </a:solidFill>
              </a:rPr>
              <a:t>Task 1 (Group presentation)</a:t>
            </a:r>
          </a:p>
          <a:p>
            <a:pPr indent="-228600">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323115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923C1D-07CF-5D6D-D913-B04A7768D104}"/>
            </a:ext>
          </a:extLst>
        </p:cNvPr>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7426D95D-4E9E-2A7D-7C84-124D53EF3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28DA88DE-6CAA-8A59-6F5C-C8F9D229BA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4" name="Color Cover">
              <a:extLst>
                <a:ext uri="{FF2B5EF4-FFF2-40B4-BE49-F238E27FC236}">
                  <a16:creationId xmlns:a16="http://schemas.microsoft.com/office/drawing/2014/main" id="{8E0F609D-11C3-D5BB-7270-66CB843A19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Cover">
              <a:extLst>
                <a:ext uri="{FF2B5EF4-FFF2-40B4-BE49-F238E27FC236}">
                  <a16:creationId xmlns:a16="http://schemas.microsoft.com/office/drawing/2014/main" id="{B9092224-E643-8228-35B6-74AE4F10D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 name="Group 36">
            <a:extLst>
              <a:ext uri="{FF2B5EF4-FFF2-40B4-BE49-F238E27FC236}">
                <a16:creationId xmlns:a16="http://schemas.microsoft.com/office/drawing/2014/main" id="{32EFF178-8113-8C2F-0B48-3C7BA729C7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8" name="Color">
              <a:extLst>
                <a:ext uri="{FF2B5EF4-FFF2-40B4-BE49-F238E27FC236}">
                  <a16:creationId xmlns:a16="http://schemas.microsoft.com/office/drawing/2014/main" id="{7BC29C68-C285-BB4A-B3DD-4DAA09655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Color">
              <a:extLst>
                <a:ext uri="{FF2B5EF4-FFF2-40B4-BE49-F238E27FC236}">
                  <a16:creationId xmlns:a16="http://schemas.microsoft.com/office/drawing/2014/main" id="{CE3838B5-A186-BAAC-28A8-8243646DE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Placeholder 5" descr="A logo with a circle and a square with a white letter&#10;&#10;AI-generated content may be incorrect.">
            <a:extLst>
              <a:ext uri="{FF2B5EF4-FFF2-40B4-BE49-F238E27FC236}">
                <a16:creationId xmlns:a16="http://schemas.microsoft.com/office/drawing/2014/main" id="{02654076-070B-6345-1DAB-FB56EA3D3C3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907" b="3907"/>
          <a:stretch>
            <a:fillRect/>
          </a:stretch>
        </p:blipFill>
        <p:spPr>
          <a:xfrm>
            <a:off x="6677026" y="1612337"/>
            <a:ext cx="4571936" cy="3610009"/>
          </a:xfrm>
          <a:prstGeom prst="rect">
            <a:avLst/>
          </a:prstGeom>
        </p:spPr>
      </p:pic>
      <p:grpSp>
        <p:nvGrpSpPr>
          <p:cNvPr id="41" name="Group 40">
            <a:extLst>
              <a:ext uri="{FF2B5EF4-FFF2-40B4-BE49-F238E27FC236}">
                <a16:creationId xmlns:a16="http://schemas.microsoft.com/office/drawing/2014/main" id="{4223B103-7116-6A17-DFA8-96030CF2A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2" name="Freeform: Shape 41">
              <a:extLst>
                <a:ext uri="{FF2B5EF4-FFF2-40B4-BE49-F238E27FC236}">
                  <a16:creationId xmlns:a16="http://schemas.microsoft.com/office/drawing/2014/main" id="{D6B7B909-BB7B-6D39-6387-987DA6975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ADCA144E-5F0A-D72C-F94D-94F29434D3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4C4BA1FA-A049-61B1-3E64-928DF5237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8C94B9FF-C8C5-FA0B-A25E-33243E198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51FAD065-6480-C175-40BA-EE81CBB0A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7392E3BA-56BC-07ED-B261-435F5B7E1B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93CFB3CD-3523-C256-5BE4-F43B18507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93A4F3F-C6CE-D817-85CA-49146B7F32CE}"/>
              </a:ext>
            </a:extLst>
          </p:cNvPr>
          <p:cNvSpPr>
            <a:spLocks noGrp="1"/>
          </p:cNvSpPr>
          <p:nvPr>
            <p:ph type="title"/>
          </p:nvPr>
        </p:nvSpPr>
        <p:spPr>
          <a:xfrm>
            <a:off x="1014985" y="819015"/>
            <a:ext cx="5501548" cy="2353362"/>
          </a:xfrm>
        </p:spPr>
        <p:txBody>
          <a:bodyPr vert="horz" lIns="91440" tIns="45720" rIns="91440" bIns="45720" rtlCol="0" anchor="b">
            <a:normAutofit/>
          </a:bodyPr>
          <a:lstStyle/>
          <a:p>
            <a:r>
              <a:rPr lang="en-US" sz="4800" kern="1200" dirty="0">
                <a:solidFill>
                  <a:schemeClr val="bg1"/>
                </a:solidFill>
                <a:latin typeface="+mj-lt"/>
                <a:ea typeface="+mj-ea"/>
                <a:cs typeface="+mj-cs"/>
              </a:rPr>
              <a:t>What is PowerPoint?</a:t>
            </a:r>
          </a:p>
        </p:txBody>
      </p:sp>
      <p:sp>
        <p:nvSpPr>
          <p:cNvPr id="4" name="Text Placeholder 3">
            <a:extLst>
              <a:ext uri="{FF2B5EF4-FFF2-40B4-BE49-F238E27FC236}">
                <a16:creationId xmlns:a16="http://schemas.microsoft.com/office/drawing/2014/main" id="{3B3BA120-B25A-507E-8B5C-105E0C36A36E}"/>
              </a:ext>
            </a:extLst>
          </p:cNvPr>
          <p:cNvSpPr>
            <a:spLocks noGrp="1"/>
          </p:cNvSpPr>
          <p:nvPr>
            <p:ph type="body" sz="half" idx="2"/>
          </p:nvPr>
        </p:nvSpPr>
        <p:spPr>
          <a:xfrm>
            <a:off x="1014985" y="3442089"/>
            <a:ext cx="5501548" cy="2573579"/>
          </a:xfrm>
        </p:spPr>
        <p:txBody>
          <a:bodyPr vert="horz" lIns="91440" tIns="45720" rIns="91440" bIns="45720" rtlCol="0" anchor="t">
            <a:normAutofit/>
          </a:bodyPr>
          <a:lstStyle/>
          <a:p>
            <a:pPr indent="-228600">
              <a:buFont typeface="Arial" panose="020B0604020202020204" pitchFamily="34" charset="0"/>
              <a:buChar char="•"/>
            </a:pPr>
            <a:r>
              <a:rPr lang="en-US" sz="1800" dirty="0">
                <a:solidFill>
                  <a:schemeClr val="bg1"/>
                </a:solidFill>
              </a:rPr>
              <a:t>PowerPoint is a program for creating presentations. It helps show ideas clearly using slides with text, images, charts, and videos. You can add animations, use templates, and work with others to make your presentation more interesting and easier to understand</a:t>
            </a:r>
          </a:p>
        </p:txBody>
      </p:sp>
    </p:spTree>
    <p:extLst>
      <p:ext uri="{BB962C8B-B14F-4D97-AF65-F5344CB8AC3E}">
        <p14:creationId xmlns:p14="http://schemas.microsoft.com/office/powerpoint/2010/main" val="60706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7"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Placeholder 5" descr="A logo with a sun and text&#10;&#10;AI-generated content may be incorrect.">
            <a:extLst>
              <a:ext uri="{FF2B5EF4-FFF2-40B4-BE49-F238E27FC236}">
                <a16:creationId xmlns:a16="http://schemas.microsoft.com/office/drawing/2014/main" id="{FD9C9EF3-13DB-47D5-A116-7C04F93F4DBF}"/>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3875" r="3875"/>
          <a:stretch>
            <a:fillRect/>
          </a:stretch>
        </p:blipFill>
        <p:spPr>
          <a:xfrm>
            <a:off x="6803647" y="1563834"/>
            <a:ext cx="4730214" cy="3730332"/>
          </a:xfrm>
          <a:prstGeom prst="rect">
            <a:avLst/>
          </a:prstGeom>
        </p:spPr>
      </p:pic>
      <p:grpSp>
        <p:nvGrpSpPr>
          <p:cNvPr id="29" name="Group 2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05843E9-BCF5-678C-B0EE-2E2C1ED0F999}"/>
              </a:ext>
            </a:extLst>
          </p:cNvPr>
          <p:cNvSpPr>
            <a:spLocks noGrp="1"/>
          </p:cNvSpPr>
          <p:nvPr>
            <p:ph type="title"/>
          </p:nvPr>
        </p:nvSpPr>
        <p:spPr>
          <a:xfrm>
            <a:off x="274335" y="793488"/>
            <a:ext cx="6457697" cy="2587131"/>
          </a:xfrm>
        </p:spPr>
        <p:txBody>
          <a:bodyPr vert="horz" lIns="91440" tIns="45720" rIns="91440" bIns="45720" rtlCol="0" anchor="b">
            <a:normAutofit/>
          </a:bodyPr>
          <a:lstStyle/>
          <a:p>
            <a:pPr algn="ctr"/>
            <a:r>
              <a:rPr lang="en-US" sz="4400" kern="1200" dirty="0">
                <a:solidFill>
                  <a:schemeClr val="bg1"/>
                </a:solidFill>
                <a:latin typeface="+mj-lt"/>
                <a:ea typeface="+mj-ea"/>
                <a:cs typeface="+mj-cs"/>
              </a:rPr>
              <a:t>INTRODUCTION: The Role in Sunrise of PowerPoint  Residential Care Home</a:t>
            </a:r>
          </a:p>
        </p:txBody>
      </p:sp>
      <p:sp>
        <p:nvSpPr>
          <p:cNvPr id="3" name="Subtitle 2">
            <a:extLst>
              <a:ext uri="{FF2B5EF4-FFF2-40B4-BE49-F238E27FC236}">
                <a16:creationId xmlns:a16="http://schemas.microsoft.com/office/drawing/2014/main" id="{1AAE3FA8-DBBE-729E-25D9-B37CE44E41A1}"/>
              </a:ext>
            </a:extLst>
          </p:cNvPr>
          <p:cNvSpPr>
            <a:spLocks noGrp="1"/>
          </p:cNvSpPr>
          <p:nvPr>
            <p:ph type="body" sz="half" idx="2"/>
          </p:nvPr>
        </p:nvSpPr>
        <p:spPr>
          <a:xfrm>
            <a:off x="403036" y="3792479"/>
            <a:ext cx="5692953" cy="2651110"/>
          </a:xfrm>
        </p:spPr>
        <p:txBody>
          <a:bodyPr vert="horz" lIns="91440" tIns="45720" rIns="91440" bIns="45720" rtlCol="0" anchor="ctr">
            <a:normAutofit/>
          </a:bodyPr>
          <a:lstStyle/>
          <a:p>
            <a:pPr marL="342900" indent="-228600">
              <a:buFont typeface="Arial" panose="020B0604020202020204" pitchFamily="34" charset="0"/>
              <a:buChar char="•"/>
            </a:pPr>
            <a:r>
              <a:rPr lang="en-US" sz="1800" dirty="0">
                <a:solidFill>
                  <a:schemeClr val="tx2"/>
                </a:solidFill>
              </a:rPr>
              <a:t>Sunrise residential care home take care of older people, with different health needs. </a:t>
            </a:r>
          </a:p>
          <a:p>
            <a:pPr marL="342900" indent="-228600">
              <a:buFont typeface="Arial" panose="020B0604020202020204" pitchFamily="34" charset="0"/>
              <a:buChar char="•"/>
            </a:pPr>
            <a:r>
              <a:rPr lang="en-US" sz="1800" dirty="0">
                <a:solidFill>
                  <a:schemeClr val="tx2"/>
                </a:solidFill>
              </a:rPr>
              <a:t>PowerPoint helps for employers share information and learn new skills</a:t>
            </a:r>
          </a:p>
          <a:p>
            <a:pPr marL="342900" indent="-228600">
              <a:buFont typeface="Arial" panose="020B0604020202020204" pitchFamily="34" charset="0"/>
              <a:buChar char="•"/>
            </a:pPr>
            <a:r>
              <a:rPr lang="en-US" sz="1800" dirty="0">
                <a:solidFill>
                  <a:schemeClr val="tx2"/>
                </a:solidFill>
              </a:rPr>
              <a:t>Using slides and pictures more interesting, and helps easier learning for the team</a:t>
            </a:r>
          </a:p>
          <a:p>
            <a:pPr marL="114300" algn="r"/>
            <a:r>
              <a:rPr lang="en-US" sz="1800" dirty="0">
                <a:solidFill>
                  <a:schemeClr val="tx2"/>
                </a:solidFill>
              </a:rPr>
              <a:t>(Abdulrahman et al, 2020)</a:t>
            </a:r>
          </a:p>
        </p:txBody>
      </p:sp>
    </p:spTree>
    <p:extLst>
      <p:ext uri="{BB962C8B-B14F-4D97-AF65-F5344CB8AC3E}">
        <p14:creationId xmlns:p14="http://schemas.microsoft.com/office/powerpoint/2010/main" val="658264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heel(1)">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4CC447C-D108-49DC-04BD-8154FED95A1D}"/>
              </a:ext>
            </a:extLst>
          </p:cNvPr>
          <p:cNvSpPr>
            <a:spLocks noGrp="1"/>
          </p:cNvSpPr>
          <p:nvPr>
            <p:ph type="title"/>
          </p:nvPr>
        </p:nvSpPr>
        <p:spPr>
          <a:xfrm>
            <a:off x="392795" y="671883"/>
            <a:ext cx="5302970" cy="5340097"/>
          </a:xfrm>
        </p:spPr>
        <p:txBody>
          <a:bodyPr anchor="ctr">
            <a:normAutofit/>
          </a:bodyPr>
          <a:lstStyle/>
          <a:p>
            <a:pPr algn="ctr"/>
            <a:r>
              <a:rPr lang="en-GB" sz="4800" dirty="0">
                <a:solidFill>
                  <a:schemeClr val="bg1"/>
                </a:solidFill>
              </a:rPr>
              <a:t>How PowerPoint is Used in Sunrise Residential Care Home</a:t>
            </a:r>
          </a:p>
        </p:txBody>
      </p:sp>
      <p:sp>
        <p:nvSpPr>
          <p:cNvPr id="3" name="Content Placeholder 2">
            <a:extLst>
              <a:ext uri="{FF2B5EF4-FFF2-40B4-BE49-F238E27FC236}">
                <a16:creationId xmlns:a16="http://schemas.microsoft.com/office/drawing/2014/main" id="{8BE8D188-7C65-2FDF-8833-DF32DB272649}"/>
              </a:ext>
            </a:extLst>
          </p:cNvPr>
          <p:cNvSpPr>
            <a:spLocks noGrp="1"/>
          </p:cNvSpPr>
          <p:nvPr>
            <p:ph idx="1"/>
          </p:nvPr>
        </p:nvSpPr>
        <p:spPr>
          <a:xfrm>
            <a:off x="6464410" y="841247"/>
            <a:ext cx="4484536" cy="5340097"/>
          </a:xfrm>
        </p:spPr>
        <p:txBody>
          <a:bodyPr anchor="ctr">
            <a:normAutofit/>
          </a:bodyPr>
          <a:lstStyle/>
          <a:p>
            <a:r>
              <a:rPr lang="en-GB" sz="1800" dirty="0">
                <a:solidFill>
                  <a:schemeClr val="tx2"/>
                </a:solidFill>
              </a:rPr>
              <a:t>PowerPoint is used by employers to create training slides for subjects as infection control, health and safety, and dementia care</a:t>
            </a:r>
          </a:p>
          <a:p>
            <a:r>
              <a:rPr lang="en-GB" sz="1800" dirty="0">
                <a:solidFill>
                  <a:schemeClr val="tx2"/>
                </a:solidFill>
              </a:rPr>
              <a:t> Managers use PowerPoint to show care procedures, schedules and doing  meetings to share updates with employers.</a:t>
            </a:r>
          </a:p>
          <a:p>
            <a:r>
              <a:rPr lang="en-GB" sz="1800" dirty="0">
                <a:solidFill>
                  <a:schemeClr val="tx2"/>
                </a:solidFill>
              </a:rPr>
              <a:t>PowerPoint helps to present visual information for staff who learns better from the images</a:t>
            </a:r>
          </a:p>
          <a:p>
            <a:r>
              <a:rPr lang="en-GB" sz="1800" dirty="0">
                <a:solidFill>
                  <a:schemeClr val="tx2"/>
                </a:solidFill>
              </a:rPr>
              <a:t>Also, can be used to inform families for the meetings, for example by showing progress updates and activity photos</a:t>
            </a:r>
          </a:p>
          <a:p>
            <a:pPr marL="0" indent="0">
              <a:buNone/>
            </a:pPr>
            <a:r>
              <a:rPr lang="en-GB" sz="1800" dirty="0">
                <a:solidFill>
                  <a:schemeClr val="tx2"/>
                </a:solidFill>
              </a:rPr>
              <a:t>                                     (Abdulrahman et al, 2020)</a:t>
            </a:r>
          </a:p>
          <a:p>
            <a:pPr marL="0" indent="0">
              <a:buNone/>
            </a:pPr>
            <a:endParaRPr lang="en-GB" sz="1800" dirty="0">
              <a:solidFill>
                <a:schemeClr val="tx2"/>
              </a:solidFill>
            </a:endParaRPr>
          </a:p>
          <a:p>
            <a:pPr marL="0" indent="0">
              <a:buNone/>
            </a:pPr>
            <a:r>
              <a:rPr lang="en-GB" sz="1800" dirty="0">
                <a:solidFill>
                  <a:schemeClr val="tx2"/>
                </a:solidFill>
                <a:hlinkClick r:id="rId2"/>
              </a:rPr>
              <a:t> </a:t>
            </a:r>
            <a:br>
              <a:rPr lang="en-GB" sz="1800" dirty="0">
                <a:solidFill>
                  <a:schemeClr val="tx2"/>
                </a:solidFill>
                <a:hlinkClick r:id="rId2"/>
              </a:rPr>
            </a:br>
            <a:r>
              <a:rPr lang="en-GB" sz="1800" dirty="0">
                <a:solidFill>
                  <a:schemeClr val="tx2"/>
                </a:solidFill>
                <a:hlinkClick r:id="rId2"/>
              </a:rPr>
              <a:t> </a:t>
            </a:r>
            <a:endParaRPr lang="en-GB" sz="1800" dirty="0">
              <a:solidFill>
                <a:schemeClr val="tx2"/>
              </a:solidFill>
            </a:endParaRPr>
          </a:p>
        </p:txBody>
      </p:sp>
    </p:spTree>
    <p:extLst>
      <p:ext uri="{BB962C8B-B14F-4D97-AF65-F5344CB8AC3E}">
        <p14:creationId xmlns:p14="http://schemas.microsoft.com/office/powerpoint/2010/main" val="4238931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Users">
            <a:extLst>
              <a:ext uri="{FF2B5EF4-FFF2-40B4-BE49-F238E27FC236}">
                <a16:creationId xmlns:a16="http://schemas.microsoft.com/office/drawing/2014/main" id="{8A0EF28D-60B0-5CC3-3D97-6B24CB280E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BEF27C9-C0B8-198C-66CF-9A8479AFBF98}"/>
              </a:ext>
            </a:extLst>
          </p:cNvPr>
          <p:cNvSpPr>
            <a:spLocks noGrp="1"/>
          </p:cNvSpPr>
          <p:nvPr>
            <p:ph type="title"/>
          </p:nvPr>
        </p:nvSpPr>
        <p:spPr>
          <a:xfrm>
            <a:off x="613015" y="69787"/>
            <a:ext cx="5692953" cy="2587131"/>
          </a:xfrm>
        </p:spPr>
        <p:txBody>
          <a:bodyPr anchor="b">
            <a:normAutofit/>
          </a:bodyPr>
          <a:lstStyle/>
          <a:p>
            <a:r>
              <a:rPr lang="en-GB" dirty="0">
                <a:solidFill>
                  <a:schemeClr val="bg1"/>
                </a:solidFill>
              </a:rPr>
              <a:t>Benefits of PowerPoint in Sunrise Residential Care Home</a:t>
            </a:r>
          </a:p>
        </p:txBody>
      </p:sp>
      <p:sp>
        <p:nvSpPr>
          <p:cNvPr id="3" name="Content Placeholder 2">
            <a:extLst>
              <a:ext uri="{FF2B5EF4-FFF2-40B4-BE49-F238E27FC236}">
                <a16:creationId xmlns:a16="http://schemas.microsoft.com/office/drawing/2014/main" id="{3AFEAE41-2D12-CBE8-074E-877318772BB7}"/>
              </a:ext>
            </a:extLst>
          </p:cNvPr>
          <p:cNvSpPr>
            <a:spLocks noGrp="1"/>
          </p:cNvSpPr>
          <p:nvPr>
            <p:ph idx="1"/>
          </p:nvPr>
        </p:nvSpPr>
        <p:spPr>
          <a:xfrm>
            <a:off x="307269" y="3812005"/>
            <a:ext cx="7790251" cy="2651110"/>
          </a:xfrm>
        </p:spPr>
        <p:txBody>
          <a:bodyPr anchor="ctr">
            <a:normAutofit fontScale="92500" lnSpcReduction="10000"/>
          </a:bodyPr>
          <a:lstStyle/>
          <a:p>
            <a:r>
              <a:rPr lang="en-GB" sz="1700" dirty="0"/>
              <a:t>Improves staff learning: Helps for staff better to remember information</a:t>
            </a:r>
          </a:p>
          <a:p>
            <a:r>
              <a:rPr lang="en-GB" sz="1700" dirty="0"/>
              <a:t>Supports communication: Presentations provide a clear way to convey care plans and policy changes to the whole team</a:t>
            </a:r>
          </a:p>
          <a:p>
            <a:r>
              <a:rPr lang="en-GB" sz="1700" dirty="0"/>
              <a:t>Saves time: using the same training slides reduces duplication in explanations</a:t>
            </a:r>
          </a:p>
          <a:p>
            <a:r>
              <a:rPr lang="en-GB" sz="1700" dirty="0"/>
              <a:t>Encourages teamwork: PowerPoint can be useful for employer's meetings, and for group presentations</a:t>
            </a:r>
          </a:p>
          <a:p>
            <a:pPr marL="0" indent="0">
              <a:buNone/>
            </a:pPr>
            <a:r>
              <a:rPr lang="en-GB" sz="1700" dirty="0"/>
              <a:t>                                                                                                                            (Abdulrahman et al, 2020)</a:t>
            </a:r>
          </a:p>
          <a:p>
            <a:pPr marL="0" indent="0">
              <a:buNone/>
            </a:pPr>
            <a:endParaRPr lang="en-GB" sz="1700" dirty="0"/>
          </a:p>
          <a:p>
            <a:pPr marL="0" indent="0">
              <a:buNone/>
            </a:pPr>
            <a:r>
              <a:rPr lang="en-GB" sz="1700" dirty="0"/>
              <a:t>     </a:t>
            </a:r>
          </a:p>
        </p:txBody>
      </p:sp>
    </p:spTree>
    <p:extLst>
      <p:ext uri="{BB962C8B-B14F-4D97-AF65-F5344CB8AC3E}">
        <p14:creationId xmlns:p14="http://schemas.microsoft.com/office/powerpoint/2010/main" val="183701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3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7" name="Group 3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7C6C875-49D6-A867-AECC-A3ABAE7B72BB}"/>
              </a:ext>
            </a:extLst>
          </p:cNvPr>
          <p:cNvSpPr>
            <a:spLocks noGrp="1"/>
          </p:cNvSpPr>
          <p:nvPr>
            <p:ph type="title"/>
          </p:nvPr>
        </p:nvSpPr>
        <p:spPr>
          <a:xfrm>
            <a:off x="786384" y="841248"/>
            <a:ext cx="3562095" cy="5340097"/>
          </a:xfrm>
        </p:spPr>
        <p:txBody>
          <a:bodyPr anchor="ctr">
            <a:normAutofit/>
          </a:bodyPr>
          <a:lstStyle/>
          <a:p>
            <a:r>
              <a:rPr lang="en-GB" sz="4800" dirty="0">
                <a:solidFill>
                  <a:schemeClr val="bg1"/>
                </a:solidFill>
              </a:rPr>
              <a:t>Limitations of PowerPoint in Sunrise Care Home Setting </a:t>
            </a:r>
          </a:p>
        </p:txBody>
      </p:sp>
      <p:graphicFrame>
        <p:nvGraphicFramePr>
          <p:cNvPr id="25" name="Content Placeholder 2">
            <a:extLst>
              <a:ext uri="{FF2B5EF4-FFF2-40B4-BE49-F238E27FC236}">
                <a16:creationId xmlns:a16="http://schemas.microsoft.com/office/drawing/2014/main" id="{67427E02-D176-263B-7210-33C82B872CBE}"/>
              </a:ext>
            </a:extLst>
          </p:cNvPr>
          <p:cNvGraphicFramePr>
            <a:graphicFrameLocks noGrp="1"/>
          </p:cNvGraphicFramePr>
          <p:nvPr>
            <p:ph idx="1"/>
            <p:extLst>
              <p:ext uri="{D42A27DB-BD31-4B8C-83A1-F6EECF244321}">
                <p14:modId xmlns:p14="http://schemas.microsoft.com/office/powerpoint/2010/main" val="1765656334"/>
              </p:ext>
            </p:extLst>
          </p:nvPr>
        </p:nvGraphicFramePr>
        <p:xfrm>
          <a:off x="4985886" y="231006"/>
          <a:ext cx="6687954"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9655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4"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7147BB4-EE85-7DF6-5A38-EE8E7F145C51}"/>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kern="1200" dirty="0">
                <a:solidFill>
                  <a:schemeClr val="bg1"/>
                </a:solidFill>
                <a:latin typeface="+mj-lt"/>
                <a:ea typeface="+mj-ea"/>
                <a:cs typeface="+mj-cs"/>
              </a:rPr>
              <a:t>Impact of limited digital skills (digital literacy)</a:t>
            </a:r>
          </a:p>
        </p:txBody>
      </p:sp>
      <p:sp>
        <p:nvSpPr>
          <p:cNvPr id="4" name="Text Placeholder 3">
            <a:extLst>
              <a:ext uri="{FF2B5EF4-FFF2-40B4-BE49-F238E27FC236}">
                <a16:creationId xmlns:a16="http://schemas.microsoft.com/office/drawing/2014/main" id="{EA746D37-AF54-DF17-2CF0-54F6D5039442}"/>
              </a:ext>
            </a:extLst>
          </p:cNvPr>
          <p:cNvSpPr>
            <a:spLocks noGrp="1"/>
          </p:cNvSpPr>
          <p:nvPr>
            <p:ph type="body" sz="half" idx="2"/>
          </p:nvPr>
        </p:nvSpPr>
        <p:spPr>
          <a:xfrm>
            <a:off x="6464410" y="841247"/>
            <a:ext cx="4484536" cy="5340097"/>
          </a:xfrm>
        </p:spPr>
        <p:txBody>
          <a:bodyPr vert="horz" lIns="91440" tIns="45720" rIns="91440" bIns="45720" rtlCol="0" anchor="ctr">
            <a:normAutofit/>
          </a:bodyPr>
          <a:lstStyle/>
          <a:p>
            <a:pPr marL="285750" indent="-228600">
              <a:buFont typeface="Arial" panose="020B0604020202020204" pitchFamily="34" charset="0"/>
              <a:buChar char="•"/>
            </a:pPr>
            <a:r>
              <a:rPr lang="en-US" sz="2000" dirty="0">
                <a:solidFill>
                  <a:schemeClr val="tx2"/>
                </a:solidFill>
              </a:rPr>
              <a:t>Some employers at Sunrise Care home don’t have experience use digital tools like PowerPoint</a:t>
            </a:r>
          </a:p>
          <a:p>
            <a:pPr marL="285750" indent="-228600">
              <a:buFont typeface="Arial" panose="020B0604020202020204" pitchFamily="34" charset="0"/>
              <a:buChar char="•"/>
            </a:pPr>
            <a:r>
              <a:rPr lang="en-US" sz="2000" dirty="0">
                <a:solidFill>
                  <a:schemeClr val="tx2"/>
                </a:solidFill>
              </a:rPr>
              <a:t>Staff can have struggle to access or share important resident information</a:t>
            </a:r>
          </a:p>
          <a:p>
            <a:pPr marL="285750" indent="-228600">
              <a:buFont typeface="Arial" panose="020B0604020202020204" pitchFamily="34" charset="0"/>
              <a:buChar char="•"/>
            </a:pPr>
            <a:r>
              <a:rPr lang="en-US" sz="2000" dirty="0">
                <a:solidFill>
                  <a:schemeClr val="tx2"/>
                </a:solidFill>
              </a:rPr>
              <a:t>Lack of digital confidence can affect care quality and efficiency</a:t>
            </a:r>
          </a:p>
        </p:txBody>
      </p:sp>
    </p:spTree>
    <p:extLst>
      <p:ext uri="{BB962C8B-B14F-4D97-AF65-F5344CB8AC3E}">
        <p14:creationId xmlns:p14="http://schemas.microsoft.com/office/powerpoint/2010/main" val="1678730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AAF0127-ACDA-F1C3-C93F-3089F588B16F}"/>
              </a:ext>
            </a:extLst>
          </p:cNvPr>
          <p:cNvSpPr>
            <a:spLocks noGrp="1"/>
          </p:cNvSpPr>
          <p:nvPr>
            <p:ph type="title"/>
          </p:nvPr>
        </p:nvSpPr>
        <p:spPr>
          <a:xfrm rot="16200000">
            <a:off x="-1325880" y="1947672"/>
            <a:ext cx="5961888" cy="2788920"/>
          </a:xfrm>
        </p:spPr>
        <p:txBody>
          <a:bodyPr anchor="ctr">
            <a:normAutofit/>
          </a:bodyPr>
          <a:lstStyle/>
          <a:p>
            <a:pPr algn="ctr"/>
            <a:r>
              <a:rPr lang="en-GB" sz="4800" dirty="0">
                <a:solidFill>
                  <a:schemeClr val="bg1"/>
                </a:solidFill>
              </a:rPr>
              <a:t>References</a:t>
            </a:r>
          </a:p>
        </p:txBody>
      </p:sp>
      <p:sp>
        <p:nvSpPr>
          <p:cNvPr id="3" name="Content Placeholder 2">
            <a:extLst>
              <a:ext uri="{FF2B5EF4-FFF2-40B4-BE49-F238E27FC236}">
                <a16:creationId xmlns:a16="http://schemas.microsoft.com/office/drawing/2014/main" id="{EACE5525-A9B0-E0F7-566C-6C0B4B63B6FD}"/>
              </a:ext>
            </a:extLst>
          </p:cNvPr>
          <p:cNvSpPr>
            <a:spLocks noGrp="1"/>
          </p:cNvSpPr>
          <p:nvPr>
            <p:ph idx="1"/>
          </p:nvPr>
        </p:nvSpPr>
        <p:spPr>
          <a:xfrm>
            <a:off x="4071068" y="841247"/>
            <a:ext cx="6877878" cy="5120640"/>
          </a:xfrm>
        </p:spPr>
        <p:txBody>
          <a:bodyPr anchor="ctr">
            <a:normAutofit/>
          </a:bodyPr>
          <a:lstStyle/>
          <a:p>
            <a:r>
              <a:rPr lang="en-GB" sz="2400" dirty="0">
                <a:solidFill>
                  <a:schemeClr val="tx2"/>
                </a:solidFill>
              </a:rPr>
              <a:t>Abdulrahaman, M.D., Faruk, N., Oloyede, A.A., </a:t>
            </a:r>
            <a:r>
              <a:rPr lang="en-GB" sz="2400" dirty="0" err="1">
                <a:solidFill>
                  <a:schemeClr val="tx2"/>
                </a:solidFill>
              </a:rPr>
              <a:t>Surajudeen-Bakinde</a:t>
            </a:r>
            <a:r>
              <a:rPr lang="en-GB" sz="2400" dirty="0">
                <a:solidFill>
                  <a:schemeClr val="tx2"/>
                </a:solidFill>
              </a:rPr>
              <a:t>, N.T., </a:t>
            </a:r>
            <a:r>
              <a:rPr lang="en-GB" sz="2400" dirty="0" err="1">
                <a:solidFill>
                  <a:schemeClr val="tx2"/>
                </a:solidFill>
              </a:rPr>
              <a:t>Olawoyin</a:t>
            </a:r>
            <a:r>
              <a:rPr lang="en-GB" sz="2400" dirty="0">
                <a:solidFill>
                  <a:schemeClr val="tx2"/>
                </a:solidFill>
              </a:rPr>
              <a:t>, L.A., </a:t>
            </a:r>
            <a:r>
              <a:rPr lang="en-GB" sz="2400" dirty="0" err="1">
                <a:solidFill>
                  <a:schemeClr val="tx2"/>
                </a:solidFill>
              </a:rPr>
              <a:t>Mejabi</a:t>
            </a:r>
            <a:r>
              <a:rPr lang="en-GB" sz="2400" dirty="0">
                <a:solidFill>
                  <a:schemeClr val="tx2"/>
                </a:solidFill>
              </a:rPr>
              <a:t>, O.V., Imam-Fulani, Y.O., Fahm, A.O. and Azeez, A.L., 2020. Multimedia tools in the teaching and learning processes: A systematic review. </a:t>
            </a:r>
            <a:r>
              <a:rPr lang="en-GB" sz="2400" i="1" dirty="0" err="1">
                <a:solidFill>
                  <a:schemeClr val="tx2"/>
                </a:solidFill>
              </a:rPr>
              <a:t>Heliyon</a:t>
            </a:r>
            <a:r>
              <a:rPr lang="en-GB" sz="2400" dirty="0">
                <a:solidFill>
                  <a:schemeClr val="tx2"/>
                </a:solidFill>
              </a:rPr>
              <a:t>, </a:t>
            </a:r>
            <a:r>
              <a:rPr lang="en-GB" sz="2400" i="1" dirty="0">
                <a:solidFill>
                  <a:schemeClr val="tx2"/>
                </a:solidFill>
              </a:rPr>
              <a:t>6</a:t>
            </a:r>
            <a:r>
              <a:rPr lang="en-GB" sz="2400" dirty="0">
                <a:solidFill>
                  <a:schemeClr val="tx2"/>
                </a:solidFill>
              </a:rPr>
              <a:t>(11).</a:t>
            </a:r>
          </a:p>
          <a:p>
            <a:pPr marL="0" indent="0">
              <a:buNone/>
            </a:pPr>
            <a:endParaRPr lang="en-GB" sz="1800" dirty="0">
              <a:solidFill>
                <a:schemeClr val="tx2"/>
              </a:solidFill>
            </a:endParaRPr>
          </a:p>
        </p:txBody>
      </p:sp>
    </p:spTree>
    <p:extLst>
      <p:ext uri="{BB962C8B-B14F-4D97-AF65-F5344CB8AC3E}">
        <p14:creationId xmlns:p14="http://schemas.microsoft.com/office/powerpoint/2010/main" val="162473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538EC-7087-9C37-220D-A814DE354EE8}"/>
              </a:ext>
            </a:extLst>
          </p:cNvPr>
          <p:cNvSpPr>
            <a:spLocks noGrp="1"/>
          </p:cNvSpPr>
          <p:nvPr>
            <p:ph type="ctrTitle"/>
          </p:nvPr>
        </p:nvSpPr>
        <p:spPr>
          <a:xfrm>
            <a:off x="8388642" y="248194"/>
            <a:ext cx="3406543" cy="2708642"/>
          </a:xfrm>
        </p:spPr>
        <p:txBody>
          <a:bodyPr>
            <a:normAutofit/>
          </a:bodyPr>
          <a:lstStyle/>
          <a:p>
            <a:r>
              <a:rPr lang="en-GB" sz="3300" dirty="0"/>
              <a:t>Good afternoon </a:t>
            </a:r>
            <a:br>
              <a:rPr lang="en-GB" sz="3300" dirty="0"/>
            </a:br>
            <a:br>
              <a:rPr lang="en-GB" sz="3300" dirty="0"/>
            </a:br>
            <a:br>
              <a:rPr lang="en-GB" sz="3300" dirty="0"/>
            </a:br>
            <a:br>
              <a:rPr lang="en-GB" sz="3300" dirty="0"/>
            </a:br>
            <a:endParaRPr lang="en-GB" sz="3300" dirty="0"/>
          </a:p>
        </p:txBody>
      </p:sp>
      <p:sp>
        <p:nvSpPr>
          <p:cNvPr id="3" name="Subtitle 2">
            <a:extLst>
              <a:ext uri="{FF2B5EF4-FFF2-40B4-BE49-F238E27FC236}">
                <a16:creationId xmlns:a16="http://schemas.microsoft.com/office/drawing/2014/main" id="{D13AF984-DD3F-075A-F39A-BA47D973E613}"/>
              </a:ext>
            </a:extLst>
          </p:cNvPr>
          <p:cNvSpPr>
            <a:spLocks noGrp="1"/>
          </p:cNvSpPr>
          <p:nvPr>
            <p:ph type="subTitle" idx="1"/>
          </p:nvPr>
        </p:nvSpPr>
        <p:spPr>
          <a:xfrm>
            <a:off x="8388643" y="1606731"/>
            <a:ext cx="3406542" cy="3836537"/>
          </a:xfrm>
        </p:spPr>
        <p:txBody>
          <a:bodyPr>
            <a:normAutofit/>
          </a:bodyPr>
          <a:lstStyle/>
          <a:p>
            <a:r>
              <a:rPr lang="en-GB" dirty="0"/>
              <a:t>My name is Zahra Mahmood. Student number is 2508995 Today I am here to present MS Word.</a:t>
            </a:r>
          </a:p>
          <a:p>
            <a:endParaRPr lang="en-GB" dirty="0"/>
          </a:p>
        </p:txBody>
      </p:sp>
      <p:pic>
        <p:nvPicPr>
          <p:cNvPr id="4" name="Video 3" descr="Animated Clouds And Sun">
            <a:extLst>
              <a:ext uri="{FF2B5EF4-FFF2-40B4-BE49-F238E27FC236}">
                <a16:creationId xmlns:a16="http://schemas.microsoft.com/office/drawing/2014/main" id="{72FC867F-B97E-D635-4404-7D62D090743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83"/>
          <a:stretch>
            <a:fillRect/>
          </a:stretch>
        </p:blipFill>
        <p:spPr>
          <a:xfrm>
            <a:off x="396814" y="1266156"/>
            <a:ext cx="7712015" cy="4325688"/>
          </a:xfrm>
          <a:prstGeom prst="rect">
            <a:avLst/>
          </a:prstGeom>
        </p:spPr>
      </p:pic>
    </p:spTree>
    <p:extLst>
      <p:ext uri="{BB962C8B-B14F-4D97-AF65-F5344CB8AC3E}">
        <p14:creationId xmlns:p14="http://schemas.microsoft.com/office/powerpoint/2010/main" val="1456657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3917A-8546-0340-9D0A-70AE17A9EE3D}"/>
              </a:ext>
            </a:extLst>
          </p:cNvPr>
          <p:cNvSpPr>
            <a:spLocks noGrp="1"/>
          </p:cNvSpPr>
          <p:nvPr>
            <p:ph type="title"/>
          </p:nvPr>
        </p:nvSpPr>
        <p:spPr>
          <a:xfrm>
            <a:off x="612649" y="548638"/>
            <a:ext cx="3493008" cy="5788152"/>
          </a:xfrm>
        </p:spPr>
        <p:txBody>
          <a:bodyPr anchor="ctr">
            <a:normAutofit/>
          </a:bodyPr>
          <a:lstStyle/>
          <a:p>
            <a:r>
              <a:rPr lang="en-GB" sz="4000"/>
              <a:t>What is MS Word</a:t>
            </a:r>
            <a:br>
              <a:rPr lang="en-GB" sz="4000"/>
            </a:br>
            <a:endParaRPr lang="en-GB" sz="4000"/>
          </a:p>
        </p:txBody>
      </p:sp>
      <p:graphicFrame>
        <p:nvGraphicFramePr>
          <p:cNvPr id="5" name="Content Placeholder 2">
            <a:extLst>
              <a:ext uri="{FF2B5EF4-FFF2-40B4-BE49-F238E27FC236}">
                <a16:creationId xmlns:a16="http://schemas.microsoft.com/office/drawing/2014/main" id="{67700BC3-CB69-FB16-1774-3E3E093069B7}"/>
              </a:ext>
            </a:extLst>
          </p:cNvPr>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2942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456DBD1-1048-5A22-C973-3E5FA83F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C5AC8-AF03-DE54-4823-6C0BFACCC875}"/>
              </a:ext>
            </a:extLst>
          </p:cNvPr>
          <p:cNvSpPr>
            <a:spLocks noGrp="1"/>
          </p:cNvSpPr>
          <p:nvPr>
            <p:ph type="title"/>
          </p:nvPr>
        </p:nvSpPr>
        <p:spPr>
          <a:xfrm>
            <a:off x="1398765" y="1131434"/>
            <a:ext cx="7538405" cy="2774393"/>
          </a:xfrm>
        </p:spPr>
        <p:txBody>
          <a:bodyPr vert="horz" lIns="91440" tIns="45720" rIns="91440" bIns="45720" rtlCol="0" anchor="b">
            <a:normAutofit/>
          </a:bodyPr>
          <a:lstStyle/>
          <a:p>
            <a:r>
              <a:rPr lang="en-US" sz="2000" b="0" i="1" u="sng" dirty="0"/>
              <a:t>How MS Word used in sunrise residential care home.</a:t>
            </a:r>
            <a:br>
              <a:rPr lang="en-US" sz="2000" b="0" i="1" u="sng" dirty="0"/>
            </a:br>
            <a:br>
              <a:rPr lang="en-US" sz="2000" b="0" i="1" u="sng" dirty="0"/>
            </a:br>
            <a:r>
              <a:rPr lang="en-US" sz="2000" b="0" i="1" u="sng" dirty="0"/>
              <a:t>MS Word is an essential tool in healthcare, used for documentations ,research, and administrative tasks, enhancing efficiency and collaboration among healthcare professionals.</a:t>
            </a:r>
            <a:br>
              <a:rPr lang="en-US" sz="2000" b="0" i="1" u="sng" dirty="0"/>
            </a:br>
            <a:br>
              <a:rPr lang="en-US" sz="2000" b="0" i="1" u="sng" dirty="0"/>
            </a:br>
            <a:br>
              <a:rPr lang="en-US" sz="2000" b="0" i="1" u="sng" dirty="0"/>
            </a:br>
            <a:br>
              <a:rPr lang="en-US" sz="2000" b="0" i="1" u="sng" dirty="0"/>
            </a:br>
            <a:endParaRPr lang="en-US" sz="2000" b="0" i="1" u="sng" dirty="0"/>
          </a:p>
        </p:txBody>
      </p:sp>
    </p:spTree>
    <p:extLst>
      <p:ext uri="{BB962C8B-B14F-4D97-AF65-F5344CB8AC3E}">
        <p14:creationId xmlns:p14="http://schemas.microsoft.com/office/powerpoint/2010/main" val="3637638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3584F-421F-493A-54AB-3BEE141215C1}"/>
              </a:ext>
            </a:extLst>
          </p:cNvPr>
          <p:cNvSpPr>
            <a:spLocks noGrp="1"/>
          </p:cNvSpPr>
          <p:nvPr>
            <p:ph type="title"/>
          </p:nvPr>
        </p:nvSpPr>
        <p:spPr>
          <a:xfrm>
            <a:off x="7168896" y="-642939"/>
            <a:ext cx="4361117" cy="8501064"/>
          </a:xfrm>
        </p:spPr>
        <p:txBody>
          <a:bodyPr vert="horz" lIns="91440" tIns="45720" rIns="91440" bIns="45720" rtlCol="0" anchor="b">
            <a:noAutofit/>
          </a:bodyPr>
          <a:lstStyle/>
          <a:p>
            <a:r>
              <a:rPr lang="en-US" sz="2000" dirty="0"/>
              <a:t>Benefit of MS word</a:t>
            </a:r>
            <a:br>
              <a:rPr lang="en-US" sz="2000" dirty="0"/>
            </a:br>
            <a:br>
              <a:rPr lang="en-US" sz="2000" dirty="0"/>
            </a:br>
            <a:r>
              <a:rPr lang="en-US" sz="2000" dirty="0"/>
              <a:t>Create documents and then manage and access them in a single, secure location</a:t>
            </a:r>
            <a:br>
              <a:rPr lang="en-US" sz="2000" dirty="0"/>
            </a:br>
            <a:br>
              <a:rPr lang="en-US" sz="2000" dirty="0"/>
            </a:br>
            <a:r>
              <a:rPr lang="en-US" sz="2000" dirty="0"/>
              <a:t>Easily collaborate with others, online and in real time</a:t>
            </a:r>
            <a:br>
              <a:rPr lang="en-US" sz="2000" dirty="0"/>
            </a:br>
            <a:r>
              <a:rPr lang="en-US" sz="2000" dirty="0"/>
              <a:t>Export to and import from a wide variety of file formats</a:t>
            </a:r>
            <a:br>
              <a:rPr lang="en-US" sz="2000" dirty="0"/>
            </a:br>
            <a:r>
              <a:rPr lang="en-US" sz="2000" dirty="0"/>
              <a:t>Share them with others as view only</a:t>
            </a:r>
            <a:br>
              <a:rPr lang="en-US" sz="2000" dirty="0"/>
            </a:br>
            <a:br>
              <a:rPr lang="en-US" sz="2000" dirty="0"/>
            </a:br>
            <a:r>
              <a:rPr lang="en-US" sz="2000" dirty="0"/>
              <a:t>Publish them to a blog or as an HTML page</a:t>
            </a:r>
            <a:br>
              <a:rPr lang="en-US" sz="2000" dirty="0"/>
            </a:br>
            <a:r>
              <a:rPr lang="en-US" sz="2000" dirty="0"/>
              <a:t>Simply put, Google Docs &amp; Spreadsheets is focused on providing users with an innovative and efficient way to create and share information on the Web. </a:t>
            </a:r>
            <a:br>
              <a:rPr lang="en-US" sz="2000" dirty="0"/>
            </a:br>
            <a:r>
              <a:rPr lang="en-US" sz="2000" dirty="0"/>
              <a:t>(</a:t>
            </a:r>
            <a:r>
              <a:rPr lang="en-US" sz="2000" dirty="0" err="1"/>
              <a:t>Googlepress</a:t>
            </a:r>
            <a:r>
              <a:rPr lang="en-US" sz="2000" dirty="0"/>
              <a:t>, </a:t>
            </a:r>
            <a:r>
              <a:rPr lang="en-US" sz="2000" dirty="0">
                <a:hlinkClick r:id="rId3" tooltip="Googlepress. (2006, October 11). Google announces google docs &amp; spreadsheets. News from Google. &#10;                https://googlepress.blogspot.com/2006/10/google-announces-google-docs_11.html&#10;                &#10;              ">
                  <a:extLst>
                    <a:ext uri="{A12FA001-AC4F-418D-AE19-62706E023703}">
                      <ahyp:hlinkClr xmlns:ahyp="http://schemas.microsoft.com/office/drawing/2018/hyperlinkcolor" val="tx"/>
                    </a:ext>
                  </a:extLst>
                </a:hlinkClick>
              </a:rPr>
              <a:t>2006</a:t>
            </a:r>
            <a:r>
              <a:rPr lang="en-US" sz="2000" dirty="0"/>
              <a:t>)</a:t>
            </a:r>
            <a:br>
              <a:rPr lang="en-US" sz="2000" dirty="0"/>
            </a:br>
            <a:br>
              <a:rPr lang="en-US" sz="2000" dirty="0"/>
            </a:br>
            <a:br>
              <a:rPr lang="en-US" sz="2000" dirty="0"/>
            </a:br>
            <a:br>
              <a:rPr lang="en-US" sz="2000" dirty="0"/>
            </a:br>
            <a:br>
              <a:rPr lang="en-US" sz="2000" dirty="0"/>
            </a:br>
            <a:br>
              <a:rPr lang="en-US" sz="2000" dirty="0"/>
            </a:br>
            <a:endParaRPr lang="en-US" sz="2000" dirty="0"/>
          </a:p>
        </p:txBody>
      </p:sp>
      <p:pic>
        <p:nvPicPr>
          <p:cNvPr id="4" name="Picture 3" descr="Computer script on a screen">
            <a:extLst>
              <a:ext uri="{FF2B5EF4-FFF2-40B4-BE49-F238E27FC236}">
                <a16:creationId xmlns:a16="http://schemas.microsoft.com/office/drawing/2014/main" id="{E58043D9-1A0E-0AC5-39A2-5533B6A8AD62}"/>
              </a:ext>
            </a:extLst>
          </p:cNvPr>
          <p:cNvPicPr>
            <a:picLocks noChangeAspect="1"/>
          </p:cNvPicPr>
          <p:nvPr/>
        </p:nvPicPr>
        <p:blipFill>
          <a:blip r:embed="rId4"/>
          <a:srcRect r="35998" b="-2"/>
          <a:stretch>
            <a:fillRect/>
          </a:stretch>
        </p:blipFill>
        <p:spPr>
          <a:xfrm>
            <a:off x="20" y="1"/>
            <a:ext cx="6575591" cy="6858000"/>
          </a:xfrm>
          <a:prstGeom prst="rect">
            <a:avLst/>
          </a:prstGeom>
        </p:spPr>
      </p:pic>
    </p:spTree>
    <p:extLst>
      <p:ext uri="{BB962C8B-B14F-4D97-AF65-F5344CB8AC3E}">
        <p14:creationId xmlns:p14="http://schemas.microsoft.com/office/powerpoint/2010/main" val="3126985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060FB-9772-34A7-75C4-449B80B6587C}"/>
              </a:ext>
            </a:extLst>
          </p:cNvPr>
          <p:cNvSpPr>
            <a:spLocks noGrp="1"/>
          </p:cNvSpPr>
          <p:nvPr>
            <p:ph type="title"/>
          </p:nvPr>
        </p:nvSpPr>
        <p:spPr>
          <a:xfrm>
            <a:off x="692331" y="685800"/>
            <a:ext cx="9879416" cy="6394269"/>
          </a:xfrm>
        </p:spPr>
        <p:txBody>
          <a:bodyPr>
            <a:normAutofit/>
          </a:bodyPr>
          <a:lstStyle/>
          <a:p>
            <a:r>
              <a:rPr lang="en-GB" dirty="0"/>
              <a:t>Limitation of MS Word </a:t>
            </a:r>
            <a:br>
              <a:rPr lang="en-GB" dirty="0"/>
            </a:br>
            <a:br>
              <a:rPr lang="en-GB" dirty="0"/>
            </a:br>
            <a:br>
              <a:rPr lang="en-GB" sz="3100" dirty="0"/>
            </a:br>
            <a:endParaRPr lang="en-GB" sz="3100" dirty="0"/>
          </a:p>
        </p:txBody>
      </p:sp>
      <p:graphicFrame>
        <p:nvGraphicFramePr>
          <p:cNvPr id="9" name="Table 8">
            <a:extLst>
              <a:ext uri="{FF2B5EF4-FFF2-40B4-BE49-F238E27FC236}">
                <a16:creationId xmlns:a16="http://schemas.microsoft.com/office/drawing/2014/main" id="{C57125DC-E5C1-DD5D-5293-E3C8C16BA110}"/>
              </a:ext>
            </a:extLst>
          </p:cNvPr>
          <p:cNvGraphicFramePr>
            <a:graphicFrameLocks noGrp="1"/>
          </p:cNvGraphicFramePr>
          <p:nvPr/>
        </p:nvGraphicFramePr>
        <p:xfrm>
          <a:off x="3300413" y="1157288"/>
          <a:ext cx="7543801" cy="5443540"/>
        </p:xfrm>
        <a:graphic>
          <a:graphicData uri="http://schemas.openxmlformats.org/drawingml/2006/table">
            <a:tbl>
              <a:tblPr/>
              <a:tblGrid>
                <a:gridCol w="2395839">
                  <a:extLst>
                    <a:ext uri="{9D8B030D-6E8A-4147-A177-3AD203B41FA5}">
                      <a16:colId xmlns:a16="http://schemas.microsoft.com/office/drawing/2014/main" val="1843310387"/>
                    </a:ext>
                  </a:extLst>
                </a:gridCol>
                <a:gridCol w="2573981">
                  <a:extLst>
                    <a:ext uri="{9D8B030D-6E8A-4147-A177-3AD203B41FA5}">
                      <a16:colId xmlns:a16="http://schemas.microsoft.com/office/drawing/2014/main" val="1646249714"/>
                    </a:ext>
                  </a:extLst>
                </a:gridCol>
                <a:gridCol w="2573981">
                  <a:extLst>
                    <a:ext uri="{9D8B030D-6E8A-4147-A177-3AD203B41FA5}">
                      <a16:colId xmlns:a16="http://schemas.microsoft.com/office/drawing/2014/main" val="472681428"/>
                    </a:ext>
                  </a:extLst>
                </a:gridCol>
              </a:tblGrid>
              <a:tr h="496492">
                <a:tc>
                  <a:txBody>
                    <a:bodyPr/>
                    <a:lstStyle/>
                    <a:p>
                      <a:pPr algn="l" fontAlgn="t">
                        <a:lnSpc>
                          <a:spcPts val="1950"/>
                        </a:lnSpc>
                        <a:buNone/>
                      </a:pPr>
                      <a:r>
                        <a:rPr lang="en-GB" sz="1600" b="1" dirty="0">
                          <a:effectLst/>
                          <a:latin typeface="Roboto" panose="02000000000000000000" pitchFamily="2" charset="0"/>
                        </a:rPr>
                        <a:t>Category</a:t>
                      </a:r>
                    </a:p>
                  </a:txBody>
                  <a:tcPr marL="82585" marR="68821" marT="41292" marB="68821">
                    <a:lnL w="6096" cap="flat" cmpd="sng" algn="ctr">
                      <a:solidFill>
                        <a:srgbClr val="EDEDED"/>
                      </a:solidFill>
                      <a:prstDash val="solid"/>
                      <a:round/>
                      <a:headEnd type="none" w="med" len="med"/>
                      <a:tailEnd type="none" w="med" len="med"/>
                    </a:lnL>
                    <a:lnR>
                      <a:noFill/>
                    </a:lnR>
                    <a:lnT w="6096" cap="flat" cmpd="sng" algn="ctr">
                      <a:solidFill>
                        <a:srgbClr val="EDEDED"/>
                      </a:solidFill>
                      <a:prstDash val="solid"/>
                      <a:round/>
                      <a:headEnd type="none" w="med" len="med"/>
                      <a:tailEnd type="none" w="med" len="med"/>
                    </a:lnT>
                    <a:lnB>
                      <a:noFill/>
                    </a:lnB>
                    <a:solidFill>
                      <a:srgbClr val="FEE5CE"/>
                    </a:solidFill>
                  </a:tcPr>
                </a:tc>
                <a:tc>
                  <a:txBody>
                    <a:bodyPr/>
                    <a:lstStyle/>
                    <a:p>
                      <a:pPr algn="l" fontAlgn="t">
                        <a:lnSpc>
                          <a:spcPts val="1950"/>
                        </a:lnSpc>
                        <a:buNone/>
                      </a:pPr>
                      <a:r>
                        <a:rPr lang="en-GB" sz="1600" b="1">
                          <a:effectLst/>
                          <a:latin typeface="Roboto" panose="02000000000000000000" pitchFamily="2" charset="0"/>
                        </a:rPr>
                        <a:t>Limitation</a:t>
                      </a:r>
                    </a:p>
                  </a:txBody>
                  <a:tcPr marL="82585" marR="68821" marT="41292" marB="68821">
                    <a:lnL>
                      <a:noFill/>
                    </a:lnL>
                    <a:lnR>
                      <a:noFill/>
                    </a:lnR>
                    <a:lnT w="6096" cap="flat" cmpd="sng" algn="ctr">
                      <a:solidFill>
                        <a:srgbClr val="EDEDED"/>
                      </a:solidFill>
                      <a:prstDash val="solid"/>
                      <a:round/>
                      <a:headEnd type="none" w="med" len="med"/>
                      <a:tailEnd type="none" w="med" len="med"/>
                    </a:lnT>
                    <a:lnB>
                      <a:noFill/>
                    </a:lnB>
                    <a:solidFill>
                      <a:srgbClr val="FEE5CE"/>
                    </a:solidFill>
                  </a:tcPr>
                </a:tc>
                <a:tc>
                  <a:txBody>
                    <a:bodyPr/>
                    <a:lstStyle/>
                    <a:p>
                      <a:pPr algn="l" fontAlgn="t">
                        <a:lnSpc>
                          <a:spcPts val="1950"/>
                        </a:lnSpc>
                        <a:buNone/>
                      </a:pPr>
                      <a:r>
                        <a:rPr lang="en-GB" sz="1600" b="1">
                          <a:effectLst/>
                          <a:latin typeface="Roboto" panose="02000000000000000000" pitchFamily="2" charset="0"/>
                        </a:rPr>
                        <a:t>Impact on Care Homes</a:t>
                      </a:r>
                    </a:p>
                  </a:txBody>
                  <a:tcPr marL="82585" marR="82585" marT="41292" marB="68821">
                    <a:lnL>
                      <a:noFill/>
                    </a:lnL>
                    <a:lnR w="6096" cap="flat" cmpd="sng" algn="ctr">
                      <a:solidFill>
                        <a:srgbClr val="EDEDED"/>
                      </a:solidFill>
                      <a:prstDash val="solid"/>
                      <a:round/>
                      <a:headEnd type="none" w="med" len="med"/>
                      <a:tailEnd type="none" w="med" len="med"/>
                    </a:lnR>
                    <a:lnT w="6096" cap="flat" cmpd="sng" algn="ctr">
                      <a:solidFill>
                        <a:srgbClr val="EDEDED"/>
                      </a:solidFill>
                      <a:prstDash val="solid"/>
                      <a:round/>
                      <a:headEnd type="none" w="med" len="med"/>
                      <a:tailEnd type="none" w="med" len="med"/>
                    </a:lnT>
                    <a:lnB>
                      <a:noFill/>
                    </a:lnB>
                    <a:solidFill>
                      <a:srgbClr val="FEE5CE"/>
                    </a:solidFill>
                  </a:tcPr>
                </a:tc>
                <a:extLst>
                  <a:ext uri="{0D108BD9-81ED-4DB2-BD59-A6C34878D82A}">
                    <a16:rowId xmlns:a16="http://schemas.microsoft.com/office/drawing/2014/main" val="1839261033"/>
                  </a:ext>
                </a:extLst>
              </a:tr>
              <a:tr h="871893">
                <a:tc>
                  <a:txBody>
                    <a:bodyPr/>
                    <a:lstStyle/>
                    <a:p>
                      <a:pPr fontAlgn="t">
                        <a:buNone/>
                      </a:pPr>
                      <a:r>
                        <a:rPr lang="en-GB" sz="1600" dirty="0">
                          <a:effectLst/>
                        </a:rPr>
                        <a:t>Usability</a:t>
                      </a:r>
                    </a:p>
                  </a:txBody>
                  <a:tcPr marL="82585" marR="68821" marT="41292" marB="68821">
                    <a:lnL w="6096" cap="flat" cmpd="sng" algn="ctr">
                      <a:solidFill>
                        <a:srgbClr val="EDEDED"/>
                      </a:solidFill>
                      <a:prstDash val="solid"/>
                      <a:round/>
                      <a:headEnd type="none" w="med" len="med"/>
                      <a:tailEnd type="none" w="med" len="med"/>
                    </a:lnL>
                    <a:lnR>
                      <a:noFill/>
                    </a:lnR>
                    <a:lnT>
                      <a:noFill/>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a:effectLst/>
                        </a:rPr>
                        <a:t>Formatting errors &amp; inefficient templates</a:t>
                      </a:r>
                    </a:p>
                  </a:txBody>
                  <a:tcPr marL="82585" marR="68821" marT="41292" marB="68821">
                    <a:lnL>
                      <a:noFill/>
                    </a:lnL>
                    <a:lnR>
                      <a:noFill/>
                    </a:lnR>
                    <a:lnT>
                      <a:noFill/>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a:effectLst/>
                        </a:rPr>
                        <a:t>Slows documentation, increases error potential</a:t>
                      </a:r>
                    </a:p>
                  </a:txBody>
                  <a:tcPr marL="82585" marR="82585" marT="41292" marB="68821">
                    <a:lnL>
                      <a:noFill/>
                    </a:lnL>
                    <a:lnR w="6096" cap="flat" cmpd="sng" algn="ctr">
                      <a:solidFill>
                        <a:srgbClr val="EDEDED"/>
                      </a:solidFill>
                      <a:prstDash val="solid"/>
                      <a:round/>
                      <a:headEnd type="none" w="med" len="med"/>
                      <a:tailEnd type="none" w="med" len="med"/>
                    </a:lnR>
                    <a:lnT>
                      <a:noFill/>
                    </a:lnT>
                    <a:lnB w="6096"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2062371838"/>
                  </a:ext>
                </a:extLst>
              </a:tr>
              <a:tr h="871893">
                <a:tc>
                  <a:txBody>
                    <a:bodyPr/>
                    <a:lstStyle/>
                    <a:p>
                      <a:pPr fontAlgn="t">
                        <a:buNone/>
                      </a:pPr>
                      <a:r>
                        <a:rPr lang="en-GB" sz="1600">
                          <a:effectLst/>
                        </a:rPr>
                        <a:t>Collaboration</a:t>
                      </a:r>
                    </a:p>
                  </a:txBody>
                  <a:tcPr marL="82585" marR="68821" marT="41292" marB="68821">
                    <a:lnL w="6096" cap="flat" cmpd="sng" algn="ctr">
                      <a:solidFill>
                        <a:srgbClr val="EDEDED"/>
                      </a:solidFill>
                      <a:prstDash val="solid"/>
                      <a:round/>
                      <a:headEnd type="none" w="med" len="med"/>
                      <a:tailEnd type="none" w="med" len="med"/>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dirty="0">
                          <a:effectLst/>
                        </a:rPr>
                        <a:t>Poor real-time editing &amp; version control</a:t>
                      </a:r>
                    </a:p>
                  </a:txBody>
                  <a:tcPr marL="82585" marR="68821" marT="41292" marB="68821">
                    <a:lnL>
                      <a:noFill/>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a:effectLst/>
                        </a:rPr>
                        <a:t>Risk of miscommunication during care transitions</a:t>
                      </a:r>
                    </a:p>
                  </a:txBody>
                  <a:tcPr marL="82585" marR="82585" marT="41292" marB="68821">
                    <a:lnL>
                      <a:noFill/>
                    </a:lnL>
                    <a:lnR w="6096" cap="flat" cmpd="sng" algn="ctr">
                      <a:solidFill>
                        <a:srgbClr val="EDEDED"/>
                      </a:solidFill>
                      <a:prstDash val="solid"/>
                      <a:round/>
                      <a:headEnd type="none" w="med" len="med"/>
                      <a:tailEnd type="none" w="med" len="med"/>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2310644427"/>
                  </a:ext>
                </a:extLst>
              </a:tr>
              <a:tr h="871893">
                <a:tc>
                  <a:txBody>
                    <a:bodyPr/>
                    <a:lstStyle/>
                    <a:p>
                      <a:pPr fontAlgn="t">
                        <a:buNone/>
                      </a:pPr>
                      <a:r>
                        <a:rPr lang="en-GB" sz="1600" dirty="0">
                          <a:effectLst/>
                        </a:rPr>
                        <a:t>Integration</a:t>
                      </a:r>
                    </a:p>
                  </a:txBody>
                  <a:tcPr marL="82585" marR="68821" marT="41292" marB="68821">
                    <a:lnL w="6096" cap="flat" cmpd="sng" algn="ctr">
                      <a:solidFill>
                        <a:srgbClr val="EDEDED"/>
                      </a:solidFill>
                      <a:prstDash val="solid"/>
                      <a:round/>
                      <a:headEnd type="none" w="med" len="med"/>
                      <a:tailEnd type="none" w="med" len="med"/>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a:effectLst/>
                        </a:rPr>
                        <a:t>Limited EHR &amp; system connectivity</a:t>
                      </a:r>
                    </a:p>
                  </a:txBody>
                  <a:tcPr marL="82585" marR="68821" marT="41292" marB="68821">
                    <a:lnL>
                      <a:noFill/>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a:effectLst/>
                        </a:rPr>
                        <a:t>Increases duplicate data entry, operational inefficiency</a:t>
                      </a:r>
                    </a:p>
                  </a:txBody>
                  <a:tcPr marL="82585" marR="82585" marT="41292" marB="68821">
                    <a:lnL>
                      <a:noFill/>
                    </a:lnL>
                    <a:lnR w="6096" cap="flat" cmpd="sng" algn="ctr">
                      <a:solidFill>
                        <a:srgbClr val="EDEDED"/>
                      </a:solidFill>
                      <a:prstDash val="solid"/>
                      <a:round/>
                      <a:headEnd type="none" w="med" len="med"/>
                      <a:tailEnd type="none" w="med" len="med"/>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2973155170"/>
                  </a:ext>
                </a:extLst>
              </a:tr>
              <a:tr h="676031">
                <a:tc>
                  <a:txBody>
                    <a:bodyPr/>
                    <a:lstStyle/>
                    <a:p>
                      <a:pPr fontAlgn="t">
                        <a:buNone/>
                      </a:pPr>
                      <a:r>
                        <a:rPr lang="en-GB" sz="1600">
                          <a:effectLst/>
                        </a:rPr>
                        <a:t>Security</a:t>
                      </a:r>
                    </a:p>
                  </a:txBody>
                  <a:tcPr marL="82585" marR="68821" marT="41292" marB="68821">
                    <a:lnL w="6096" cap="flat" cmpd="sng" algn="ctr">
                      <a:solidFill>
                        <a:srgbClr val="EDEDED"/>
                      </a:solidFill>
                      <a:prstDash val="solid"/>
                      <a:round/>
                      <a:headEnd type="none" w="med" len="med"/>
                      <a:tailEnd type="none" w="med" len="med"/>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a:effectLst/>
                        </a:rPr>
                        <a:t>Data breaches &amp; weak audit trails</a:t>
                      </a:r>
                    </a:p>
                  </a:txBody>
                  <a:tcPr marL="82585" marR="68821" marT="41292" marB="68821">
                    <a:lnL>
                      <a:noFill/>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a:effectLst/>
                        </a:rPr>
                        <a:t>Regulatory risk, privacy violations</a:t>
                      </a:r>
                    </a:p>
                  </a:txBody>
                  <a:tcPr marL="82585" marR="82585" marT="41292" marB="68821">
                    <a:lnL>
                      <a:noFill/>
                    </a:lnL>
                    <a:lnR w="6096" cap="flat" cmpd="sng" algn="ctr">
                      <a:solidFill>
                        <a:srgbClr val="EDEDED"/>
                      </a:solidFill>
                      <a:prstDash val="solid"/>
                      <a:round/>
                      <a:headEnd type="none" w="med" len="med"/>
                      <a:tailEnd type="none" w="med" len="med"/>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3858848425"/>
                  </a:ext>
                </a:extLst>
              </a:tr>
              <a:tr h="1655338">
                <a:tc>
                  <a:txBody>
                    <a:bodyPr/>
                    <a:lstStyle/>
                    <a:p>
                      <a:pPr fontAlgn="t">
                        <a:buNone/>
                      </a:pPr>
                      <a:r>
                        <a:rPr lang="en-GB" sz="1600" dirty="0">
                          <a:effectLst/>
                        </a:rPr>
                        <a:t>Compliance</a:t>
                      </a:r>
                    </a:p>
                  </a:txBody>
                  <a:tcPr marL="82585" marR="68821" marT="41292" marB="68821">
                    <a:lnL w="6096" cap="flat" cmpd="sng" algn="ctr">
                      <a:solidFill>
                        <a:srgbClr val="EDEDED"/>
                      </a:solidFill>
                      <a:prstDash val="solid"/>
                      <a:round/>
                      <a:headEnd type="none" w="med" len="med"/>
                      <a:tailEnd type="none" w="med" len="med"/>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dirty="0">
                          <a:effectLst/>
                        </a:rPr>
                        <a:t>Lack of automated check</a:t>
                      </a:r>
                    </a:p>
                  </a:txBody>
                  <a:tcPr marL="82585" marR="68821" marT="41292" marB="68821">
                    <a:lnL>
                      <a:noFill/>
                    </a:lnL>
                    <a:lnR>
                      <a:noFill/>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tc>
                  <a:txBody>
                    <a:bodyPr/>
                    <a:lstStyle/>
                    <a:p>
                      <a:pPr fontAlgn="t">
                        <a:buNone/>
                      </a:pPr>
                      <a:r>
                        <a:rPr lang="en-GB" sz="1600" dirty="0">
                          <a:effectLst/>
                        </a:rPr>
                        <a:t>Manual compliance monitoring, risk of non-adherence   </a:t>
                      </a:r>
                    </a:p>
                    <a:p>
                      <a:pPr fontAlgn="t">
                        <a:buNone/>
                      </a:pPr>
                      <a:r>
                        <a:rPr lang="en-GB" sz="1600" dirty="0">
                          <a:effectLst/>
                        </a:rPr>
                        <a:t>    </a:t>
                      </a:r>
                      <a:r>
                        <a:rPr lang="en-GB" sz="1600" dirty="0">
                          <a:effectLst/>
                          <a:highlight>
                            <a:srgbClr val="FFFF00"/>
                          </a:highlight>
                        </a:rPr>
                        <a:t>Jessica Scott 2024</a:t>
                      </a:r>
                      <a:r>
                        <a:rPr lang="en-GB" sz="1600" dirty="0">
                          <a:effectLst/>
                        </a:rPr>
                        <a:t>. </a:t>
                      </a:r>
                      <a:br>
                        <a:rPr lang="en-GB" sz="1600" dirty="0">
                          <a:effectLst/>
                        </a:rPr>
                      </a:br>
                      <a:endParaRPr lang="en-GB" sz="1600" dirty="0">
                        <a:effectLst/>
                      </a:endParaRPr>
                    </a:p>
                    <a:p>
                      <a:pPr fontAlgn="t">
                        <a:buNone/>
                      </a:pPr>
                      <a:endParaRPr lang="en-GB" sz="1600" dirty="0">
                        <a:effectLst/>
                      </a:endParaRPr>
                    </a:p>
                  </a:txBody>
                  <a:tcPr marL="82585" marR="82585" marT="41292" marB="68821">
                    <a:lnL>
                      <a:noFill/>
                    </a:lnL>
                    <a:lnR w="6096" cap="flat" cmpd="sng" algn="ctr">
                      <a:solidFill>
                        <a:srgbClr val="EDEDED"/>
                      </a:solidFill>
                      <a:prstDash val="solid"/>
                      <a:round/>
                      <a:headEnd type="none" w="med" len="med"/>
                      <a:tailEnd type="none" w="med" len="med"/>
                    </a:lnR>
                    <a:lnT w="6096" cap="flat" cmpd="sng" algn="ctr">
                      <a:solidFill>
                        <a:srgbClr val="EDEDED"/>
                      </a:solidFill>
                      <a:prstDash val="solid"/>
                      <a:round/>
                      <a:headEnd type="none" w="med" len="med"/>
                      <a:tailEnd type="none" w="med" len="med"/>
                    </a:lnT>
                    <a:lnB w="6096"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469410885"/>
                  </a:ext>
                </a:extLst>
              </a:tr>
            </a:tbl>
          </a:graphicData>
        </a:graphic>
      </p:graphicFrame>
    </p:spTree>
    <p:extLst>
      <p:ext uri="{BB962C8B-B14F-4D97-AF65-F5344CB8AC3E}">
        <p14:creationId xmlns:p14="http://schemas.microsoft.com/office/powerpoint/2010/main" val="207051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EBB59-2DF0-C465-9664-3844FA6D24AD}"/>
              </a:ext>
            </a:extLst>
          </p:cNvPr>
          <p:cNvSpPr>
            <a:spLocks noGrp="1"/>
          </p:cNvSpPr>
          <p:nvPr>
            <p:ph type="title"/>
          </p:nvPr>
        </p:nvSpPr>
        <p:spPr>
          <a:xfrm>
            <a:off x="7168896" y="1129554"/>
            <a:ext cx="4361688" cy="3475236"/>
          </a:xfrm>
        </p:spPr>
        <p:txBody>
          <a:bodyPr vert="horz" lIns="91440" tIns="45720" rIns="91440" bIns="45720" rtlCol="0" anchor="b">
            <a:normAutofit fontScale="90000"/>
          </a:bodyPr>
          <a:lstStyle/>
          <a:p>
            <a:br>
              <a:rPr lang="en-US" sz="1400" dirty="0"/>
            </a:br>
            <a:r>
              <a:rPr lang="en-US" sz="1400" dirty="0"/>
              <a:t>Conclusion</a:t>
            </a:r>
            <a:br>
              <a:rPr lang="en-US" sz="1400" dirty="0"/>
            </a:br>
            <a:r>
              <a:rPr lang="en-US" sz="1400" dirty="0"/>
              <a:t>summary</a:t>
            </a:r>
            <a:br>
              <a:rPr lang="en-US" sz="1400" dirty="0"/>
            </a:br>
            <a:r>
              <a:rPr lang="en-US" sz="1400" dirty="0"/>
              <a:t>In care homes, Microsoft Word is not only a word-processing tool but a central part of digital transformation, supporting documentation, administrative efficiency, collaboration, staff training, compliance, and overall resident care. Coupled with Microsoft 365 applications, it helps care homes operate efficiently while prioritizing high-quality care and staff productivity </a:t>
            </a:r>
            <a:br>
              <a:rPr lang="en-US" sz="1400" dirty="0"/>
            </a:br>
            <a:br>
              <a:rPr lang="en-US" sz="1400" dirty="0"/>
            </a:br>
            <a:r>
              <a:rPr lang="en-US" sz="1400" dirty="0"/>
              <a:t>(UMA Technology, 2025)</a:t>
            </a:r>
            <a:br>
              <a:rPr lang="en-US" sz="1400" dirty="0"/>
            </a:br>
            <a:r>
              <a:rPr lang="en-US" sz="1400" dirty="0"/>
              <a:t> </a:t>
            </a:r>
            <a:br>
              <a:rPr lang="en-US" sz="1400" dirty="0"/>
            </a:br>
            <a:br>
              <a:rPr lang="en-US" sz="1400" dirty="0"/>
            </a:br>
            <a:br>
              <a:rPr lang="en-US" sz="1400" dirty="0"/>
            </a:br>
            <a:br>
              <a:rPr lang="en-US" sz="1400" dirty="0"/>
            </a:br>
            <a:br>
              <a:rPr lang="en-US" sz="1400" dirty="0">
                <a:highlight>
                  <a:srgbClr val="FFFF00"/>
                </a:highlight>
              </a:rPr>
            </a:br>
            <a:endParaRPr lang="en-US" sz="1400" dirty="0">
              <a:highlight>
                <a:srgbClr val="FFFF00"/>
              </a:highlight>
            </a:endParaRPr>
          </a:p>
        </p:txBody>
      </p:sp>
      <p:pic>
        <p:nvPicPr>
          <p:cNvPr id="4" name="Picture 3" descr="Pen placed on top of a signature line">
            <a:extLst>
              <a:ext uri="{FF2B5EF4-FFF2-40B4-BE49-F238E27FC236}">
                <a16:creationId xmlns:a16="http://schemas.microsoft.com/office/drawing/2014/main" id="{D30CDB03-4733-CD8D-4194-876F2B8DF48E}"/>
              </a:ext>
            </a:extLst>
          </p:cNvPr>
          <p:cNvPicPr>
            <a:picLocks noChangeAspect="1"/>
          </p:cNvPicPr>
          <p:nvPr/>
        </p:nvPicPr>
        <p:blipFill>
          <a:blip r:embed="rId3"/>
          <a:srcRect l="35999" r="-2" b="-2"/>
          <a:stretch>
            <a:fillRect/>
          </a:stretch>
        </p:blipFill>
        <p:spPr>
          <a:xfrm>
            <a:off x="20" y="1"/>
            <a:ext cx="6575591" cy="6858000"/>
          </a:xfrm>
          <a:prstGeom prst="rect">
            <a:avLst/>
          </a:prstGeom>
        </p:spPr>
      </p:pic>
    </p:spTree>
    <p:extLst>
      <p:ext uri="{BB962C8B-B14F-4D97-AF65-F5344CB8AC3E}">
        <p14:creationId xmlns:p14="http://schemas.microsoft.com/office/powerpoint/2010/main" val="319180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1A400-5DF2-7733-F75F-0297A633A7CD}"/>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7C7334A2-69B9-7DB0-965B-D5135773E50D}"/>
              </a:ext>
            </a:extLst>
          </p:cNvPr>
          <p:cNvSpPr txBox="1"/>
          <p:nvPr/>
        </p:nvSpPr>
        <p:spPr>
          <a:xfrm>
            <a:off x="690880" y="1280160"/>
            <a:ext cx="10575346" cy="2031325"/>
          </a:xfrm>
          <a:prstGeom prst="rect">
            <a:avLst/>
          </a:prstGeom>
          <a:noFill/>
        </p:spPr>
        <p:txBody>
          <a:bodyPr wrap="square">
            <a:spAutoFit/>
          </a:bodyPr>
          <a:lstStyle/>
          <a:p>
            <a:r>
              <a:rPr lang="en-GB" dirty="0"/>
              <a:t>Huge Domains (2025) Uma Technology. Available at: </a:t>
            </a:r>
            <a:r>
              <a:rPr lang="en-US" dirty="0">
                <a:hlinkClick r:id="rId2"/>
              </a:rPr>
              <a:t>https://UMATechnology.com</a:t>
            </a:r>
            <a:r>
              <a:rPr lang="en-US" dirty="0"/>
              <a:t>. Accessed (9 October 2025)</a:t>
            </a:r>
            <a:br>
              <a:rPr lang="en-US" sz="1800" dirty="0"/>
            </a:br>
            <a:br>
              <a:rPr lang="en-US" sz="1800" dirty="0"/>
            </a:br>
            <a:r>
              <a:rPr lang="en-US" sz="1800" dirty="0" err="1"/>
              <a:t>PresentationSkills.Me</a:t>
            </a:r>
            <a:r>
              <a:rPr lang="en-US" sz="1800" dirty="0"/>
              <a:t> (2025) </a:t>
            </a:r>
            <a:r>
              <a:rPr lang="en-GB" sz="1800" i="1" dirty="0"/>
              <a:t>Practical Tips to Improve Your Professional Skills. </a:t>
            </a:r>
            <a:r>
              <a:rPr lang="en-GB" sz="1800" dirty="0"/>
              <a:t>Available at: </a:t>
            </a:r>
            <a:r>
              <a:rPr lang="en-GB" sz="1800" dirty="0">
                <a:hlinkClick r:id="rId3">
                  <a:extLst>
                    <a:ext uri="{A12FA001-AC4F-418D-AE19-62706E023703}">
                      <ahyp:hlinkClr xmlns:ahyp="http://schemas.microsoft.com/office/drawing/2018/hyperlinkcolor" val="tx"/>
                    </a:ext>
                  </a:extLst>
                </a:hlinkClick>
              </a:rPr>
              <a:t>Home - PresentationSkills.me</a:t>
            </a:r>
            <a:r>
              <a:rPr lang="en-GB" sz="1800" dirty="0"/>
              <a:t>  (Accessed: 9 October 2025)</a:t>
            </a:r>
          </a:p>
          <a:p>
            <a:br>
              <a:rPr lang="en-GB" sz="1800" dirty="0"/>
            </a:br>
            <a:endParaRPr lang="en-GB" dirty="0"/>
          </a:p>
        </p:txBody>
      </p:sp>
    </p:spTree>
    <p:extLst>
      <p:ext uri="{BB962C8B-B14F-4D97-AF65-F5344CB8AC3E}">
        <p14:creationId xmlns:p14="http://schemas.microsoft.com/office/powerpoint/2010/main" val="1337792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42D3C-6FA5-D264-3AE3-09885AD254BA}"/>
              </a:ext>
            </a:extLst>
          </p:cNvPr>
          <p:cNvSpPr>
            <a:spLocks noGrp="1"/>
          </p:cNvSpPr>
          <p:nvPr>
            <p:ph type="ctrTitle"/>
          </p:nvPr>
        </p:nvSpPr>
        <p:spPr>
          <a:xfrm>
            <a:off x="2301923" y="599440"/>
            <a:ext cx="7588155" cy="5171439"/>
          </a:xfrm>
        </p:spPr>
        <p:txBody>
          <a:bodyPr/>
          <a:lstStyle/>
          <a:p>
            <a:br>
              <a:rPr lang="en-GB" dirty="0"/>
            </a:br>
            <a:endParaRPr lang="en-GB" dirty="0"/>
          </a:p>
        </p:txBody>
      </p:sp>
      <p:sp>
        <p:nvSpPr>
          <p:cNvPr id="3" name="Subtitle 2">
            <a:extLst>
              <a:ext uri="{FF2B5EF4-FFF2-40B4-BE49-F238E27FC236}">
                <a16:creationId xmlns:a16="http://schemas.microsoft.com/office/drawing/2014/main" id="{98F84E57-360A-78C2-07A1-50E3A7A90104}"/>
              </a:ext>
            </a:extLst>
          </p:cNvPr>
          <p:cNvSpPr>
            <a:spLocks noGrp="1"/>
          </p:cNvSpPr>
          <p:nvPr>
            <p:ph type="subTitle" idx="1"/>
          </p:nvPr>
        </p:nvSpPr>
        <p:spPr>
          <a:xfrm>
            <a:off x="2301923" y="599440"/>
            <a:ext cx="7400877" cy="5770880"/>
          </a:xfrm>
        </p:spPr>
        <p:txBody>
          <a:bodyPr>
            <a:normAutofit fontScale="25000" lnSpcReduction="20000"/>
          </a:bodyPr>
          <a:lstStyle/>
          <a:p>
            <a:endParaRPr lang="en-GB" dirty="0"/>
          </a:p>
          <a:p>
            <a:r>
              <a:rPr lang="en-GB" sz="6200" dirty="0"/>
              <a:t>Impact of digital skills</a:t>
            </a:r>
          </a:p>
          <a:p>
            <a:endParaRPr lang="en-GB" sz="3500" dirty="0"/>
          </a:p>
          <a:p>
            <a:pPr marL="457200" indent="-457200" algn="l">
              <a:buFont typeface="Arial" panose="020B0604020202020204" pitchFamily="34" charset="0"/>
              <a:buChar char="•"/>
            </a:pPr>
            <a:endParaRPr lang="en-GB" sz="3500" dirty="0"/>
          </a:p>
          <a:p>
            <a:pPr marL="685800" indent="-685800" algn="l">
              <a:buFont typeface="Arial" panose="020B0604020202020204" pitchFamily="34" charset="0"/>
              <a:buChar char="•"/>
            </a:pPr>
            <a:r>
              <a:rPr lang="en-GB" sz="5600" b="1" u="sng" dirty="0"/>
              <a:t>Better communication: Digital tools like secure messaging apps or video calls enable care workers to communicate with family members, healthcare professionals, and other staff members more easily, ensuring better coordination and faster responses to people's needs.</a:t>
            </a:r>
          </a:p>
          <a:p>
            <a:pPr marL="685800" indent="-685800" algn="l">
              <a:buFont typeface="Arial" panose="020B0604020202020204" pitchFamily="34" charset="0"/>
              <a:buChar char="•"/>
            </a:pPr>
            <a:r>
              <a:rPr lang="en-GB" sz="5600" b="1" u="sng" dirty="0"/>
              <a:t>Efficient care planning: Digital systems allow care plans to be updated in real-time, ensuring that all care workers have access to the most accurate information about a person's health, preferences, and needs, leading to more personalized and consistent care.</a:t>
            </a:r>
          </a:p>
          <a:p>
            <a:pPr marL="685800" indent="-685800" algn="l">
              <a:buFont typeface="Arial" panose="020B0604020202020204" pitchFamily="34" charset="0"/>
              <a:buChar char="•"/>
            </a:pPr>
            <a:r>
              <a:rPr lang="en-GB" sz="5600" b="1" u="sng" dirty="0"/>
              <a:t>Remote monitoring: Technologies such as wearables or smart home devices can help monitor an individual's health conditions, track vital signs, and detect falls or other emergencies, allowing for timely interventions.</a:t>
            </a:r>
          </a:p>
          <a:p>
            <a:pPr marL="685800" indent="-685800" algn="l">
              <a:buFont typeface="Arial" panose="020B0604020202020204" pitchFamily="34" charset="0"/>
              <a:buChar char="•"/>
            </a:pPr>
            <a:r>
              <a:rPr lang="en-GB" sz="5600" b="1" u="sng" dirty="0"/>
              <a:t>Training and development: Digital platforms provide care staff with ongoing access to training and learning resources, which helps them stay up-to-date with best practices and regulations, ultimately improving the standard of care.</a:t>
            </a:r>
          </a:p>
          <a:p>
            <a:pPr marL="685800" indent="-685800" algn="l">
              <a:buFont typeface="Arial" panose="020B0604020202020204" pitchFamily="34" charset="0"/>
              <a:buChar char="•"/>
            </a:pPr>
            <a:r>
              <a:rPr lang="en-GB" sz="5600" b="1" u="sng" dirty="0"/>
              <a:t>Record keeping and compliance: Digital records reduce paperwork and help care providers stay compliant with regulatory requirements by tracking everything from medications to</a:t>
            </a:r>
          </a:p>
          <a:p>
            <a:endParaRPr lang="en-GB" sz="5600" dirty="0"/>
          </a:p>
          <a:p>
            <a:endParaRPr lang="en-GB" dirty="0"/>
          </a:p>
          <a:p>
            <a:endParaRPr lang="en-GB" dirty="0"/>
          </a:p>
          <a:p>
            <a:r>
              <a:rPr lang="en-GB" dirty="0"/>
              <a:t>                                                </a:t>
            </a:r>
          </a:p>
          <a:p>
            <a:r>
              <a:rPr lang="en-GB" dirty="0"/>
              <a:t>                                                </a:t>
            </a:r>
          </a:p>
          <a:p>
            <a:endParaRPr lang="en-GB" dirty="0"/>
          </a:p>
        </p:txBody>
      </p:sp>
    </p:spTree>
    <p:extLst>
      <p:ext uri="{BB962C8B-B14F-4D97-AF65-F5344CB8AC3E}">
        <p14:creationId xmlns:p14="http://schemas.microsoft.com/office/powerpoint/2010/main" val="1291158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62FB-1158-2C73-B008-7B979CA0182D}"/>
              </a:ext>
            </a:extLst>
          </p:cNvPr>
          <p:cNvSpPr>
            <a:spLocks noGrp="1"/>
          </p:cNvSpPr>
          <p:nvPr>
            <p:ph type="ctrTitle"/>
          </p:nvPr>
        </p:nvSpPr>
        <p:spPr>
          <a:xfrm>
            <a:off x="1750517" y="1263443"/>
            <a:ext cx="8400479" cy="1845314"/>
          </a:xfrm>
        </p:spPr>
        <p:txBody>
          <a:bodyPr anchor="t">
            <a:normAutofit/>
          </a:bodyPr>
          <a:lstStyle/>
          <a:p>
            <a:pPr algn="ctr"/>
            <a:r>
              <a:rPr lang="en-GB" sz="5400" u="sng"/>
              <a:t>Digital Skills &amp; Research Methods</a:t>
            </a:r>
          </a:p>
        </p:txBody>
      </p:sp>
      <p:sp>
        <p:nvSpPr>
          <p:cNvPr id="6" name="TextBox 5">
            <a:extLst>
              <a:ext uri="{FF2B5EF4-FFF2-40B4-BE49-F238E27FC236}">
                <a16:creationId xmlns:a16="http://schemas.microsoft.com/office/drawing/2014/main" id="{60648C79-E13A-80A4-0466-01D654D951CB}"/>
              </a:ext>
            </a:extLst>
          </p:cNvPr>
          <p:cNvSpPr txBox="1"/>
          <p:nvPr/>
        </p:nvSpPr>
        <p:spPr>
          <a:xfrm>
            <a:off x="4618146" y="3429000"/>
            <a:ext cx="3704052" cy="584775"/>
          </a:xfrm>
          <a:prstGeom prst="rect">
            <a:avLst/>
          </a:prstGeom>
          <a:noFill/>
        </p:spPr>
        <p:txBody>
          <a:bodyPr wrap="square">
            <a:spAutoFit/>
          </a:bodyPr>
          <a:lstStyle/>
          <a:p>
            <a:r>
              <a:rPr lang="en-GB" sz="3200" u="sng"/>
              <a:t>Microsoft Teams </a:t>
            </a:r>
          </a:p>
        </p:txBody>
      </p:sp>
      <p:sp>
        <p:nvSpPr>
          <p:cNvPr id="12" name="TextBox 11">
            <a:extLst>
              <a:ext uri="{FF2B5EF4-FFF2-40B4-BE49-F238E27FC236}">
                <a16:creationId xmlns:a16="http://schemas.microsoft.com/office/drawing/2014/main" id="{006A8754-84E4-B49C-E3EB-030173168D91}"/>
              </a:ext>
            </a:extLst>
          </p:cNvPr>
          <p:cNvSpPr txBox="1"/>
          <p:nvPr/>
        </p:nvSpPr>
        <p:spPr>
          <a:xfrm>
            <a:off x="174687" y="5070305"/>
            <a:ext cx="4704347" cy="1200329"/>
          </a:xfrm>
          <a:prstGeom prst="rect">
            <a:avLst/>
          </a:prstGeom>
          <a:noFill/>
        </p:spPr>
        <p:txBody>
          <a:bodyPr wrap="square">
            <a:spAutoFit/>
          </a:bodyPr>
          <a:lstStyle/>
          <a:p>
            <a:r>
              <a:rPr lang="en-GB"/>
              <a:t>Nidia Rios Ahmed Student Id: 2511212</a:t>
            </a:r>
          </a:p>
          <a:p>
            <a:r>
              <a:rPr lang="en-GB"/>
              <a:t>Gabija </a:t>
            </a:r>
            <a:r>
              <a:rPr lang="en-GB" err="1"/>
              <a:t>Kalvelyte</a:t>
            </a:r>
            <a:r>
              <a:rPr lang="en-GB"/>
              <a:t> Student Id: 2505144</a:t>
            </a:r>
          </a:p>
          <a:p>
            <a:r>
              <a:rPr lang="en-GB"/>
              <a:t>Shagufta Begum Student Id: 2508585</a:t>
            </a:r>
          </a:p>
          <a:p>
            <a:r>
              <a:rPr lang="en-GB"/>
              <a:t>Zarah Mahmood Student Id: 2508995</a:t>
            </a:r>
          </a:p>
        </p:txBody>
      </p:sp>
      <p:sp>
        <p:nvSpPr>
          <p:cNvPr id="16" name="TextBox 15">
            <a:extLst>
              <a:ext uri="{FF2B5EF4-FFF2-40B4-BE49-F238E27FC236}">
                <a16:creationId xmlns:a16="http://schemas.microsoft.com/office/drawing/2014/main" id="{D6A707A6-C540-C48D-E357-02B3C0888E76}"/>
              </a:ext>
            </a:extLst>
          </p:cNvPr>
          <p:cNvSpPr txBox="1"/>
          <p:nvPr/>
        </p:nvSpPr>
        <p:spPr>
          <a:xfrm>
            <a:off x="174687" y="4490264"/>
            <a:ext cx="304399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Module Number: </a:t>
            </a:r>
            <a:r>
              <a:rPr lang="en-GB" sz="1800" b="1" i="0" kern="1200">
                <a:solidFill>
                  <a:schemeClr val="tx1"/>
                </a:solidFill>
                <a:effectLst/>
                <a:latin typeface="+mn-lt"/>
                <a:ea typeface="+mn-ea"/>
                <a:cs typeface="+mn-cs"/>
              </a:rPr>
              <a:t>LCHS4007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a:t>Group A</a:t>
            </a:r>
            <a:endParaRPr lang="en-GB" sz="1800" b="1" i="0" kern="1200">
              <a:solidFill>
                <a:schemeClr val="tx1"/>
              </a:solidFill>
              <a:effectLst/>
              <a:latin typeface="+mn-lt"/>
              <a:ea typeface="+mn-ea"/>
              <a:cs typeface="+mn-cs"/>
            </a:endParaRPr>
          </a:p>
        </p:txBody>
      </p:sp>
      <p:sp>
        <p:nvSpPr>
          <p:cNvPr id="23" name="TextBox 22">
            <a:extLst>
              <a:ext uri="{FF2B5EF4-FFF2-40B4-BE49-F238E27FC236}">
                <a16:creationId xmlns:a16="http://schemas.microsoft.com/office/drawing/2014/main" id="{269814D7-497D-84E3-441E-55E40AB9AC5D}"/>
              </a:ext>
            </a:extLst>
          </p:cNvPr>
          <p:cNvSpPr txBox="1"/>
          <p:nvPr/>
        </p:nvSpPr>
        <p:spPr>
          <a:xfrm>
            <a:off x="174687" y="6451812"/>
            <a:ext cx="393432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kern="1200">
                <a:solidFill>
                  <a:schemeClr val="tx1"/>
                </a:solidFill>
                <a:effectLst/>
                <a:latin typeface="+mn-lt"/>
                <a:ea typeface="+mn-ea"/>
                <a:cs typeface="+mn-cs"/>
              </a:rPr>
              <a:t>Lecturer: Masud Siddiqi</a:t>
            </a:r>
          </a:p>
        </p:txBody>
      </p:sp>
    </p:spTree>
    <p:extLst>
      <p:ext uri="{BB962C8B-B14F-4D97-AF65-F5344CB8AC3E}">
        <p14:creationId xmlns:p14="http://schemas.microsoft.com/office/powerpoint/2010/main" val="3190278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2" grpId="0"/>
      <p:bldP spid="16" grpId="0"/>
      <p:bldP spid="2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1E871-1A1E-B664-B8F0-2A0660F0D5C3}"/>
              </a:ext>
            </a:extLst>
          </p:cNvPr>
          <p:cNvSpPr>
            <a:spLocks noGrp="1"/>
          </p:cNvSpPr>
          <p:nvPr>
            <p:ph type="title"/>
          </p:nvPr>
        </p:nvSpPr>
        <p:spPr/>
        <p:txBody>
          <a:bodyPr/>
          <a:lstStyle/>
          <a:p>
            <a:r>
              <a:rPr lang="en-GB"/>
              <a:t>What is Microsoft team?</a:t>
            </a:r>
          </a:p>
        </p:txBody>
      </p:sp>
      <p:sp>
        <p:nvSpPr>
          <p:cNvPr id="3" name="Content Placeholder 2">
            <a:extLst>
              <a:ext uri="{FF2B5EF4-FFF2-40B4-BE49-F238E27FC236}">
                <a16:creationId xmlns:a16="http://schemas.microsoft.com/office/drawing/2014/main" id="{ACB765C7-548E-D2A7-4CB9-8FB6AB25E59F}"/>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a:t>Microsoft is a part of a collaboration platform on Microsoft 365. It is a universal platform and can be for a business and personal usage. </a:t>
            </a:r>
          </a:p>
          <a:p>
            <a:pPr marL="0" indent="0">
              <a:buNone/>
            </a:pPr>
            <a:endParaRPr lang="en-GB"/>
          </a:p>
          <a:p>
            <a:pPr>
              <a:buFont typeface="Wingdings" panose="05000000000000000000" pitchFamily="2" charset="2"/>
              <a:buChar char="§"/>
            </a:pPr>
            <a:r>
              <a:rPr lang="en-GB"/>
              <a:t>It has several uses including :</a:t>
            </a:r>
          </a:p>
          <a:p>
            <a:pPr marL="0" indent="0">
              <a:buNone/>
            </a:pPr>
            <a:r>
              <a:rPr lang="en-GB"/>
              <a:t>Working remotely</a:t>
            </a:r>
          </a:p>
          <a:p>
            <a:pPr marL="0" indent="0">
              <a:buNone/>
            </a:pPr>
            <a:r>
              <a:rPr lang="en-GB"/>
              <a:t>Sharing files and storage.</a:t>
            </a:r>
          </a:p>
          <a:p>
            <a:pPr marL="0" indent="0">
              <a:buNone/>
            </a:pPr>
            <a:r>
              <a:rPr lang="en-GB"/>
              <a:t>Communicating with colleagues within and </a:t>
            </a:r>
          </a:p>
          <a:p>
            <a:pPr marL="0" indent="0">
              <a:buNone/>
            </a:pPr>
            <a:r>
              <a:rPr lang="en-GB"/>
              <a:t>outside the organisation.</a:t>
            </a:r>
          </a:p>
          <a:p>
            <a:pPr marL="0" indent="0">
              <a:buNone/>
            </a:pPr>
            <a:r>
              <a:rPr lang="en-GB"/>
              <a:t>Video calls / conference calls </a:t>
            </a:r>
          </a:p>
          <a:p>
            <a:pPr marL="0" indent="0">
              <a:buNone/>
            </a:pPr>
            <a:r>
              <a:rPr lang="en-GB"/>
              <a:t>Task management.</a:t>
            </a:r>
          </a:p>
          <a:p>
            <a:pPr marL="0" indent="0">
              <a:buNone/>
            </a:pPr>
            <a:r>
              <a:rPr lang="en-GB"/>
              <a:t>Project planning.</a:t>
            </a:r>
          </a:p>
          <a:p>
            <a:pPr marL="0" indent="0">
              <a:buNone/>
            </a:pPr>
            <a:endParaRPr lang="en-GB"/>
          </a:p>
          <a:p>
            <a:pPr marL="0" indent="0">
              <a:buNone/>
            </a:pPr>
            <a:endParaRPr lang="en-GB"/>
          </a:p>
          <a:p>
            <a:pPr marL="0" indent="0">
              <a:buNone/>
            </a:pPr>
            <a:endParaRPr lang="en-GB"/>
          </a:p>
          <a:p>
            <a:pPr>
              <a:buFont typeface="Wingdings" panose="05000000000000000000" pitchFamily="2" charset="2"/>
              <a:buChar char="§"/>
            </a:pPr>
            <a:endParaRPr lang="en-GB"/>
          </a:p>
          <a:p>
            <a:pPr>
              <a:buFont typeface="Wingdings" panose="05000000000000000000" pitchFamily="2" charset="2"/>
              <a:buChar char="§"/>
            </a:pPr>
            <a:endParaRPr lang="en-GB"/>
          </a:p>
        </p:txBody>
      </p:sp>
      <p:pic>
        <p:nvPicPr>
          <p:cNvPr id="5" name="Picture 4">
            <a:extLst>
              <a:ext uri="{FF2B5EF4-FFF2-40B4-BE49-F238E27FC236}">
                <a16:creationId xmlns:a16="http://schemas.microsoft.com/office/drawing/2014/main" id="{E0A075F7-395E-727B-75B2-455812425340}"/>
              </a:ext>
            </a:extLst>
          </p:cNvPr>
          <p:cNvPicPr>
            <a:picLocks noChangeAspect="1"/>
          </p:cNvPicPr>
          <p:nvPr/>
        </p:nvPicPr>
        <p:blipFill>
          <a:blip r:embed="rId2"/>
          <a:stretch>
            <a:fillRect/>
          </a:stretch>
        </p:blipFill>
        <p:spPr>
          <a:xfrm>
            <a:off x="6684551" y="2790805"/>
            <a:ext cx="4877569" cy="3212306"/>
          </a:xfrm>
          <a:prstGeom prst="rect">
            <a:avLst/>
          </a:prstGeom>
        </p:spPr>
      </p:pic>
      <p:sp>
        <p:nvSpPr>
          <p:cNvPr id="8" name="TextBox 7">
            <a:extLst>
              <a:ext uri="{FF2B5EF4-FFF2-40B4-BE49-F238E27FC236}">
                <a16:creationId xmlns:a16="http://schemas.microsoft.com/office/drawing/2014/main" id="{39F9489F-089B-6A62-A5E5-D10BFB691D67}"/>
              </a:ext>
            </a:extLst>
          </p:cNvPr>
          <p:cNvSpPr txBox="1"/>
          <p:nvPr/>
        </p:nvSpPr>
        <p:spPr>
          <a:xfrm>
            <a:off x="629878" y="6353298"/>
            <a:ext cx="5367161" cy="369332"/>
          </a:xfrm>
          <a:prstGeom prst="rect">
            <a:avLst/>
          </a:prstGeom>
          <a:noFill/>
        </p:spPr>
        <p:txBody>
          <a:bodyPr wrap="square">
            <a:spAutoFit/>
          </a:bodyPr>
          <a:lstStyle/>
          <a:p>
            <a:r>
              <a:rPr lang="en-GB">
                <a:hlinkClick r:id="rId3"/>
              </a:rPr>
              <a:t>https://www.this.nhs.uk</a:t>
            </a:r>
            <a:r>
              <a:rPr lang="en-GB"/>
              <a:t> (Accessed : 7October 2025)</a:t>
            </a:r>
          </a:p>
        </p:txBody>
      </p:sp>
    </p:spTree>
    <p:extLst>
      <p:ext uri="{BB962C8B-B14F-4D97-AF65-F5344CB8AC3E}">
        <p14:creationId xmlns:p14="http://schemas.microsoft.com/office/powerpoint/2010/main" val="180297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78E7C527-C786-D648-2716-AD6294855833}"/>
              </a:ext>
            </a:extLst>
          </p:cNvPr>
          <p:cNvPicPr>
            <a:picLocks noChangeAspect="1"/>
          </p:cNvPicPr>
          <p:nvPr/>
        </p:nvPicPr>
        <p:blipFill>
          <a:blip r:embed="rId3"/>
          <a:stretch>
            <a:fillRect/>
          </a:stretch>
        </p:blipFill>
        <p:spPr>
          <a:xfrm>
            <a:off x="3470682" y="2697199"/>
            <a:ext cx="4577300" cy="3220211"/>
          </a:xfrm>
          <a:prstGeom prst="rect">
            <a:avLst/>
          </a:prstGeom>
        </p:spPr>
      </p:pic>
      <p:sp>
        <p:nvSpPr>
          <p:cNvPr id="3" name="TextBox 2">
            <a:extLst>
              <a:ext uri="{FF2B5EF4-FFF2-40B4-BE49-F238E27FC236}">
                <a16:creationId xmlns:a16="http://schemas.microsoft.com/office/drawing/2014/main" id="{2632F8FA-6C94-E02E-D51B-A4D3E38F5BD4}"/>
              </a:ext>
            </a:extLst>
          </p:cNvPr>
          <p:cNvSpPr txBox="1"/>
          <p:nvPr/>
        </p:nvSpPr>
        <p:spPr>
          <a:xfrm>
            <a:off x="1284515" y="0"/>
            <a:ext cx="11271068" cy="2118306"/>
          </a:xfrm>
          <a:prstGeom prst="rect">
            <a:avLst/>
          </a:prstGeom>
        </p:spPr>
        <p:txBody>
          <a:bodyPr vert="horz" lIns="91440" tIns="45720" rIns="91440" bIns="45720" rtlCol="0" anchor="ctr">
            <a:normAutofit/>
          </a:bodyPr>
          <a:lstStyle/>
          <a:p>
            <a:pPr defTabSz="914400">
              <a:lnSpc>
                <a:spcPct val="85000"/>
              </a:lnSpc>
              <a:spcBef>
                <a:spcPct val="0"/>
              </a:spcBef>
              <a:spcAft>
                <a:spcPts val="600"/>
              </a:spcAft>
            </a:pPr>
            <a:r>
              <a:rPr lang="en-US" sz="5400" u="sng" spc="-50">
                <a:solidFill>
                  <a:schemeClr val="tx2"/>
                </a:solidFill>
                <a:latin typeface="+mj-lt"/>
                <a:ea typeface="+mj-ea"/>
                <a:cs typeface="+mj-cs"/>
              </a:rPr>
              <a:t>Sunrise Care home</a:t>
            </a:r>
          </a:p>
        </p:txBody>
      </p:sp>
      <p:sp>
        <p:nvSpPr>
          <p:cNvPr id="27" name="TextBox 26">
            <a:extLst>
              <a:ext uri="{FF2B5EF4-FFF2-40B4-BE49-F238E27FC236}">
                <a16:creationId xmlns:a16="http://schemas.microsoft.com/office/drawing/2014/main" id="{A3C2668D-E5DB-C003-612A-EE4EC58826A5}"/>
              </a:ext>
            </a:extLst>
          </p:cNvPr>
          <p:cNvSpPr txBox="1"/>
          <p:nvPr/>
        </p:nvSpPr>
        <p:spPr>
          <a:xfrm>
            <a:off x="957942" y="1764363"/>
            <a:ext cx="11092543" cy="707886"/>
          </a:xfrm>
          <a:prstGeom prst="rect">
            <a:avLst/>
          </a:prstGeom>
          <a:noFill/>
        </p:spPr>
        <p:txBody>
          <a:bodyPr wrap="square" rtlCol="0">
            <a:spAutoFit/>
          </a:bodyPr>
          <a:lstStyle/>
          <a:p>
            <a:r>
              <a:rPr lang="en-GB" sz="2000"/>
              <a:t>Sunrise care home is a medium size residential facility for the elderly. The organisation consists of a team of nurses, care workers, administrators and health visitors. </a:t>
            </a:r>
          </a:p>
        </p:txBody>
      </p:sp>
    </p:spTree>
    <p:extLst>
      <p:ext uri="{BB962C8B-B14F-4D97-AF65-F5344CB8AC3E}">
        <p14:creationId xmlns:p14="http://schemas.microsoft.com/office/powerpoint/2010/main" val="84168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fade">
                                      <p:cBhvr>
                                        <p:cTn id="14" dur="1000"/>
                                        <p:tgtEl>
                                          <p:spTgt spid="27"/>
                                        </p:tgtEl>
                                      </p:cBhvr>
                                    </p:animEffect>
                                    <p:anim calcmode="lin" valueType="num">
                                      <p:cBhvr>
                                        <p:cTn id="15" dur="1000" fill="hold"/>
                                        <p:tgtEl>
                                          <p:spTgt spid="27"/>
                                        </p:tgtEl>
                                        <p:attrNameLst>
                                          <p:attrName>ppt_x</p:attrName>
                                        </p:attrNameLst>
                                      </p:cBhvr>
                                      <p:tavLst>
                                        <p:tav tm="0">
                                          <p:val>
                                            <p:strVal val="#ppt_x"/>
                                          </p:val>
                                        </p:tav>
                                        <p:tav tm="100000">
                                          <p:val>
                                            <p:strVal val="#ppt_x"/>
                                          </p:val>
                                        </p:tav>
                                      </p:tavLst>
                                    </p:anim>
                                    <p:anim calcmode="lin" valueType="num">
                                      <p:cBhvr>
                                        <p:cTn id="16"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19F3B-4E8C-02E1-0315-466EAF9A2450}"/>
              </a:ext>
            </a:extLst>
          </p:cNvPr>
          <p:cNvSpPr>
            <a:spLocks noGrp="1"/>
          </p:cNvSpPr>
          <p:nvPr>
            <p:ph type="title"/>
          </p:nvPr>
        </p:nvSpPr>
        <p:spPr/>
        <p:txBody>
          <a:bodyPr/>
          <a:lstStyle/>
          <a:p>
            <a:r>
              <a:rPr lang="en-GB"/>
              <a:t>Benefits of Microsoft teams at Sunrise care home. </a:t>
            </a:r>
          </a:p>
        </p:txBody>
      </p:sp>
      <p:sp>
        <p:nvSpPr>
          <p:cNvPr id="3" name="Content Placeholder 2">
            <a:extLst>
              <a:ext uri="{FF2B5EF4-FFF2-40B4-BE49-F238E27FC236}">
                <a16:creationId xmlns:a16="http://schemas.microsoft.com/office/drawing/2014/main" id="{BD58524A-81C2-32E0-819F-F883B4A0D831}"/>
              </a:ext>
            </a:extLst>
          </p:cNvPr>
          <p:cNvSpPr>
            <a:spLocks noGrp="1"/>
          </p:cNvSpPr>
          <p:nvPr>
            <p:ph idx="1"/>
          </p:nvPr>
        </p:nvSpPr>
        <p:spPr>
          <a:xfrm>
            <a:off x="1097280" y="1845734"/>
            <a:ext cx="9810206" cy="3999895"/>
          </a:xfrm>
        </p:spPr>
        <p:txBody>
          <a:bodyPr>
            <a:normAutofit lnSpcReduction="10000"/>
          </a:bodyPr>
          <a:lstStyle/>
          <a:p>
            <a:pPr>
              <a:buFont typeface="Wingdings" panose="05000000000000000000" pitchFamily="2" charset="2"/>
              <a:buChar char="§"/>
            </a:pPr>
            <a:r>
              <a:rPr lang="en-GB" b="1"/>
              <a:t>It provides the facility of delegating.</a:t>
            </a:r>
          </a:p>
          <a:p>
            <a:pPr>
              <a:buFont typeface="Wingdings" panose="05000000000000000000" pitchFamily="2" charset="2"/>
              <a:buChar char="§"/>
            </a:pPr>
            <a:r>
              <a:rPr lang="en-GB" b="1"/>
              <a:t> Recording meetings</a:t>
            </a:r>
          </a:p>
          <a:p>
            <a:pPr>
              <a:buFont typeface="Wingdings" panose="05000000000000000000" pitchFamily="2" charset="2"/>
              <a:buChar char="§"/>
            </a:pPr>
            <a:r>
              <a:rPr lang="en-GB" b="1"/>
              <a:t> Minute taking</a:t>
            </a:r>
          </a:p>
          <a:p>
            <a:pPr>
              <a:buFont typeface="Wingdings" panose="05000000000000000000" pitchFamily="2" charset="2"/>
              <a:buChar char="§"/>
            </a:pPr>
            <a:r>
              <a:rPr lang="en-GB" b="1"/>
              <a:t> Reporting tasks effectively and efficiently with staff members within the home.</a:t>
            </a:r>
          </a:p>
          <a:p>
            <a:pPr>
              <a:buFont typeface="Wingdings" panose="05000000000000000000" pitchFamily="2" charset="2"/>
              <a:buChar char="§"/>
            </a:pPr>
            <a:r>
              <a:rPr lang="en-GB" b="1"/>
              <a:t> This allows room for productivity, with the benefit of less strain on the staff as the ability to complete work virtually reduces physical working hours.</a:t>
            </a:r>
          </a:p>
          <a:p>
            <a:pPr>
              <a:buFont typeface="Wingdings" panose="05000000000000000000" pitchFamily="2" charset="2"/>
              <a:buChar char="§"/>
            </a:pPr>
            <a:r>
              <a:rPr lang="en-GB" b="1"/>
              <a:t> Confirmed data protection, allowing files to be shared amongst only trusted people with the ability to editing or input information there and then.</a:t>
            </a:r>
          </a:p>
          <a:p>
            <a:pPr>
              <a:buFont typeface="Wingdings" panose="05000000000000000000" pitchFamily="2" charset="2"/>
              <a:buChar char="§"/>
            </a:pPr>
            <a:r>
              <a:rPr lang="en-GB" b="1"/>
              <a:t>National Library of Medicine, pmc.ncbi.nlm.nih.gov (Accesses 6 October 2025)</a:t>
            </a:r>
          </a:p>
          <a:p>
            <a:pPr>
              <a:buFont typeface="Wingdings" panose="05000000000000000000" pitchFamily="2" charset="2"/>
              <a:buChar char="§"/>
            </a:pPr>
            <a:r>
              <a:rPr lang="en-GB">
                <a:hlinkClick r:id="rId2"/>
              </a:rPr>
              <a:t>https://lhiscarehomesupport.leicestershire.nhs.uk</a:t>
            </a:r>
            <a:r>
              <a:rPr lang="en-GB"/>
              <a:t> (Accessed 2 October 2025)</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4250418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8F96A-7819-5123-EE46-D238848FC867}"/>
              </a:ext>
            </a:extLst>
          </p:cNvPr>
          <p:cNvSpPr>
            <a:spLocks noGrp="1"/>
          </p:cNvSpPr>
          <p:nvPr>
            <p:ph type="title"/>
          </p:nvPr>
        </p:nvSpPr>
        <p:spPr/>
        <p:txBody>
          <a:bodyPr/>
          <a:lstStyle/>
          <a:p>
            <a:r>
              <a:rPr lang="en-GB"/>
              <a:t>Challenges of Microsoft teams at Sunrise care home.</a:t>
            </a:r>
          </a:p>
        </p:txBody>
      </p:sp>
      <p:sp>
        <p:nvSpPr>
          <p:cNvPr id="3" name="Content Placeholder 2">
            <a:extLst>
              <a:ext uri="{FF2B5EF4-FFF2-40B4-BE49-F238E27FC236}">
                <a16:creationId xmlns:a16="http://schemas.microsoft.com/office/drawing/2014/main" id="{32C620E9-87A3-5616-8F88-7176D56298EC}"/>
              </a:ext>
            </a:extLst>
          </p:cNvPr>
          <p:cNvSpPr>
            <a:spLocks noGrp="1"/>
          </p:cNvSpPr>
          <p:nvPr>
            <p:ph idx="1"/>
          </p:nvPr>
        </p:nvSpPr>
        <p:spPr/>
        <p:txBody>
          <a:bodyPr/>
          <a:lstStyle/>
          <a:p>
            <a:pPr>
              <a:buFont typeface="Wingdings" panose="05000000000000000000" pitchFamily="2" charset="2"/>
              <a:buChar char="§"/>
            </a:pPr>
            <a:r>
              <a:rPr lang="en-GB"/>
              <a:t> Not being IT literate</a:t>
            </a:r>
          </a:p>
          <a:p>
            <a:pPr>
              <a:buFont typeface="Wingdings" panose="05000000000000000000" pitchFamily="2" charset="2"/>
              <a:buChar char="§"/>
            </a:pPr>
            <a:r>
              <a:rPr lang="en-GB"/>
              <a:t> Lack of confidence/Introvert</a:t>
            </a:r>
          </a:p>
          <a:p>
            <a:pPr>
              <a:buFont typeface="Wingdings" panose="05000000000000000000" pitchFamily="2" charset="2"/>
              <a:buChar char="§"/>
            </a:pPr>
            <a:r>
              <a:rPr lang="en-GB"/>
              <a:t> Language barriers</a:t>
            </a:r>
          </a:p>
          <a:p>
            <a:pPr>
              <a:buFont typeface="Wingdings" panose="05000000000000000000" pitchFamily="2" charset="2"/>
              <a:buChar char="§"/>
            </a:pPr>
            <a:r>
              <a:rPr lang="en-GB"/>
              <a:t> Scared of something new</a:t>
            </a:r>
          </a:p>
          <a:p>
            <a:pPr>
              <a:buFont typeface="Wingdings" panose="05000000000000000000" pitchFamily="2" charset="2"/>
              <a:buChar char="§"/>
            </a:pPr>
            <a:endParaRPr lang="en-GB"/>
          </a:p>
          <a:p>
            <a:pPr>
              <a:buFont typeface="Wingdings" panose="05000000000000000000" pitchFamily="2" charset="2"/>
              <a:buChar char="§"/>
            </a:pPr>
            <a:r>
              <a:rPr lang="en-GB"/>
              <a:t>However, there is vast support available to accommodate individuals needs, may in be in confidence building in IT or on personal auto esteem.</a:t>
            </a:r>
          </a:p>
          <a:p>
            <a:pPr marL="0" indent="0">
              <a:buNone/>
            </a:pPr>
            <a:r>
              <a:rPr lang="en-GB"/>
              <a:t> </a:t>
            </a:r>
            <a:r>
              <a:rPr lang="en-GB" u="sng">
                <a:hlinkClick r:id="rId2"/>
              </a:rPr>
              <a:t>Training webinars for using Teams – </a:t>
            </a:r>
            <a:r>
              <a:rPr lang="en-GB" u="sng" err="1">
                <a:hlinkClick r:id="rId2"/>
              </a:rPr>
              <a:t>NHSmail</a:t>
            </a:r>
            <a:r>
              <a:rPr lang="en-GB" u="sng">
                <a:hlinkClick r:id="rId2"/>
              </a:rPr>
              <a:t> Support</a:t>
            </a:r>
            <a:endParaRPr lang="en-GB"/>
          </a:p>
          <a:p>
            <a:pPr marL="0" indent="0">
              <a:buNone/>
            </a:pPr>
            <a:r>
              <a:rPr lang="en-GB"/>
              <a:t> </a:t>
            </a:r>
            <a:r>
              <a:rPr lang="en-GB" u="sng">
                <a:hlinkClick r:id="rId3"/>
              </a:rPr>
              <a:t>Microsoft Teams Training Guide for Care Homes – Leicestershire Health Informatics Service</a:t>
            </a:r>
            <a:endParaRPr lang="en-GB"/>
          </a:p>
        </p:txBody>
      </p:sp>
    </p:spTree>
    <p:extLst>
      <p:ext uri="{BB962C8B-B14F-4D97-AF65-F5344CB8AC3E}">
        <p14:creationId xmlns:p14="http://schemas.microsoft.com/office/powerpoint/2010/main" val="1827286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EA316-6FDB-FF9E-48CA-041D7C927CCB}"/>
              </a:ext>
            </a:extLst>
          </p:cNvPr>
          <p:cNvSpPr>
            <a:spLocks noGrp="1"/>
          </p:cNvSpPr>
          <p:nvPr>
            <p:ph type="title"/>
          </p:nvPr>
        </p:nvSpPr>
        <p:spPr>
          <a:xfrm>
            <a:off x="1238795" y="-47897"/>
            <a:ext cx="10058400" cy="1450757"/>
          </a:xfrm>
        </p:spPr>
        <p:txBody>
          <a:bodyPr/>
          <a:lstStyle/>
          <a:p>
            <a:r>
              <a:rPr lang="en-GB"/>
              <a:t>Checklist for digital safety practises</a:t>
            </a:r>
          </a:p>
        </p:txBody>
      </p:sp>
      <p:sp>
        <p:nvSpPr>
          <p:cNvPr id="4" name="TextBox 3">
            <a:extLst>
              <a:ext uri="{FF2B5EF4-FFF2-40B4-BE49-F238E27FC236}">
                <a16:creationId xmlns:a16="http://schemas.microsoft.com/office/drawing/2014/main" id="{200FB1DA-BF49-9D94-9064-BA80E604117E}"/>
              </a:ext>
            </a:extLst>
          </p:cNvPr>
          <p:cNvSpPr txBox="1"/>
          <p:nvPr/>
        </p:nvSpPr>
        <p:spPr>
          <a:xfrm>
            <a:off x="892629" y="4920343"/>
            <a:ext cx="10548257" cy="923330"/>
          </a:xfrm>
          <a:prstGeom prst="rect">
            <a:avLst/>
          </a:prstGeom>
          <a:noFill/>
        </p:spPr>
        <p:txBody>
          <a:bodyPr wrap="square">
            <a:spAutoFit/>
          </a:bodyPr>
          <a:lstStyle/>
          <a:p>
            <a:r>
              <a:rPr lang="en-GB">
                <a:hlinkClick r:id="rId2"/>
              </a:rPr>
              <a:t>https://www.ofcom.org.uk/online-safety/illegal-and-harmful-content/ofcom-launches-digital-safety-toolkit-for-online-services</a:t>
            </a:r>
            <a:r>
              <a:rPr lang="en-GB"/>
              <a:t> (Accessed 9 October 2025)</a:t>
            </a:r>
          </a:p>
          <a:p>
            <a:r>
              <a:rPr lang="en-GB"/>
              <a:t>Digital Care Hub (2023) Available at: </a:t>
            </a:r>
            <a:r>
              <a:rPr lang="en-GB">
                <a:hlinkClick r:id="rId3"/>
              </a:rPr>
              <a:t>https://www.digitalcarehub.co.uk/about/</a:t>
            </a:r>
            <a:r>
              <a:rPr lang="en-GB"/>
              <a:t> (Accessed 9 October 2025)</a:t>
            </a:r>
          </a:p>
        </p:txBody>
      </p:sp>
      <p:sp>
        <p:nvSpPr>
          <p:cNvPr id="6" name="TextBox 5">
            <a:extLst>
              <a:ext uri="{FF2B5EF4-FFF2-40B4-BE49-F238E27FC236}">
                <a16:creationId xmlns:a16="http://schemas.microsoft.com/office/drawing/2014/main" id="{95F53379-75F9-5083-8B72-5BD29EB44F47}"/>
              </a:ext>
            </a:extLst>
          </p:cNvPr>
          <p:cNvSpPr txBox="1"/>
          <p:nvPr/>
        </p:nvSpPr>
        <p:spPr>
          <a:xfrm>
            <a:off x="1426029" y="2155371"/>
            <a:ext cx="7809895" cy="2308324"/>
          </a:xfrm>
          <a:prstGeom prst="rect">
            <a:avLst/>
          </a:prstGeom>
          <a:noFill/>
        </p:spPr>
        <p:txBody>
          <a:bodyPr wrap="none" rtlCol="0">
            <a:spAutoFit/>
          </a:bodyPr>
          <a:lstStyle/>
          <a:p>
            <a:pPr marL="285750" indent="-285750">
              <a:buFont typeface="Wingdings" panose="05000000000000000000" pitchFamily="2" charset="2"/>
              <a:buChar char="§"/>
            </a:pPr>
            <a:r>
              <a:rPr lang="en-GB"/>
              <a:t>Free support programmes available with templates that can be downloaded</a:t>
            </a:r>
          </a:p>
          <a:p>
            <a:pPr marL="285750" indent="-285750">
              <a:buFont typeface="Wingdings" panose="05000000000000000000" pitchFamily="2" charset="2"/>
              <a:buChar char="§"/>
            </a:pPr>
            <a:r>
              <a:rPr lang="en-GB">
                <a:hlinkClick r:id="rId4"/>
              </a:rPr>
              <a:t>www.digitalcarehub.co.uk.new-care-services</a:t>
            </a:r>
            <a:endParaRPr lang="en-GB"/>
          </a:p>
          <a:p>
            <a:pPr marL="285750" indent="-285750">
              <a:buFont typeface="Wingdings" panose="05000000000000000000" pitchFamily="2" charset="2"/>
              <a:buChar char="§"/>
            </a:pPr>
            <a:r>
              <a:rPr lang="en-GB"/>
              <a:t>Free toolkits available to guide you through data protection and cyber security</a:t>
            </a:r>
          </a:p>
          <a:p>
            <a:pPr marL="285750" indent="-285750">
              <a:buFont typeface="Wingdings" panose="05000000000000000000" pitchFamily="2" charset="2"/>
              <a:buChar char="§"/>
            </a:pPr>
            <a:r>
              <a:rPr lang="en-GB">
                <a:hlinkClick r:id="rId5"/>
              </a:rPr>
              <a:t>www.digitalcarehub.co.uk/dspt</a:t>
            </a:r>
            <a:endParaRPr lang="en-GB"/>
          </a:p>
          <a:p>
            <a:pPr marL="285750" indent="-285750">
              <a:buFont typeface="Wingdings" panose="05000000000000000000" pitchFamily="2" charset="2"/>
              <a:buChar char="§"/>
            </a:pPr>
            <a:r>
              <a:rPr lang="en-GB"/>
              <a:t>Plan in advance who will have access and the extent of the access.</a:t>
            </a:r>
          </a:p>
          <a:p>
            <a:pPr marL="285750" indent="-285750">
              <a:buFont typeface="Wingdings" panose="05000000000000000000" pitchFamily="2" charset="2"/>
              <a:buChar char="§"/>
            </a:pPr>
            <a:r>
              <a:rPr lang="en-GB"/>
              <a:t>Reinforce and prioritise training in privacy policies</a:t>
            </a:r>
          </a:p>
          <a:p>
            <a:pPr marL="285750" indent="-285750">
              <a:buFont typeface="Wingdings" panose="05000000000000000000" pitchFamily="2" charset="2"/>
              <a:buChar char="§"/>
            </a:pPr>
            <a:r>
              <a:rPr lang="en-GB"/>
              <a:t>Passwords and their importance</a:t>
            </a:r>
          </a:p>
          <a:p>
            <a:pPr marL="285750" indent="-285750">
              <a:buFont typeface="Wingdings" panose="05000000000000000000" pitchFamily="2" charset="2"/>
              <a:buChar char="§"/>
            </a:pPr>
            <a:r>
              <a:rPr lang="en-GB"/>
              <a:t> file and sensitive information sharing </a:t>
            </a:r>
          </a:p>
        </p:txBody>
      </p:sp>
    </p:spTree>
    <p:extLst>
      <p:ext uri="{BB962C8B-B14F-4D97-AF65-F5344CB8AC3E}">
        <p14:creationId xmlns:p14="http://schemas.microsoft.com/office/powerpoint/2010/main" val="351771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 calcmode="lin" valueType="num">
                                      <p:cBhvr additive="base">
                                        <p:cTn id="1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 calcmode="lin" valueType="num">
                                      <p:cBhvr additive="base">
                                        <p:cTn id="2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 calcmode="lin" valueType="num">
                                      <p:cBhvr additive="base">
                                        <p:cTn id="2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6">
                                            <p:txEl>
                                              <p:pRg st="5" end="5"/>
                                            </p:txEl>
                                          </p:spTgt>
                                        </p:tgtEl>
                                        <p:attrNameLst>
                                          <p:attrName>style.visibility</p:attrName>
                                        </p:attrNameLst>
                                      </p:cBhvr>
                                      <p:to>
                                        <p:strVal val="visible"/>
                                      </p:to>
                                    </p:set>
                                    <p:anim calcmode="lin" valueType="num">
                                      <p:cBhvr additive="base">
                                        <p:cTn id="3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6">
                                            <p:txEl>
                                              <p:pRg st="7" end="7"/>
                                            </p:txEl>
                                          </p:spTgt>
                                        </p:tgtEl>
                                        <p:attrNameLst>
                                          <p:attrName>style.visibility</p:attrName>
                                        </p:attrNameLst>
                                      </p:cBhvr>
                                      <p:to>
                                        <p:strVal val="visible"/>
                                      </p:to>
                                    </p:set>
                                    <p:anim calcmode="lin" valueType="num">
                                      <p:cBhvr additive="base">
                                        <p:cTn id="41"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 calcmode="lin" valueType="num">
                                      <p:cBhvr additive="base">
                                        <p:cTn id="47" dur="500" fill="hold"/>
                                        <p:tgtEl>
                                          <p:spTgt spid="4"/>
                                        </p:tgtEl>
                                        <p:attrNameLst>
                                          <p:attrName>ppt_x</p:attrName>
                                        </p:attrNameLst>
                                      </p:cBhvr>
                                      <p:tavLst>
                                        <p:tav tm="0">
                                          <p:val>
                                            <p:strVal val="#ppt_x"/>
                                          </p:val>
                                        </p:tav>
                                        <p:tav tm="100000">
                                          <p:val>
                                            <p:strVal val="#ppt_x"/>
                                          </p:val>
                                        </p:tav>
                                      </p:tavLst>
                                    </p:anim>
                                    <p:anim calcmode="lin" valueType="num">
                                      <p:cBhvr additive="base">
                                        <p:cTn id="4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713DC6-2DBD-A22B-25B6-EFF14F6716F6}"/>
              </a:ext>
            </a:extLst>
          </p:cNvPr>
          <p:cNvSpPr txBox="1"/>
          <p:nvPr/>
        </p:nvSpPr>
        <p:spPr>
          <a:xfrm>
            <a:off x="4544785" y="163286"/>
            <a:ext cx="2286000" cy="461665"/>
          </a:xfrm>
          <a:prstGeom prst="rect">
            <a:avLst/>
          </a:prstGeom>
          <a:noFill/>
        </p:spPr>
        <p:txBody>
          <a:bodyPr wrap="square" rtlCol="0">
            <a:spAutoFit/>
          </a:bodyPr>
          <a:lstStyle/>
          <a:p>
            <a:r>
              <a:rPr lang="en-GB" sz="2400" u="sng"/>
              <a:t>Testimonial</a:t>
            </a:r>
            <a:endParaRPr lang="en-GB"/>
          </a:p>
        </p:txBody>
      </p:sp>
      <p:sp>
        <p:nvSpPr>
          <p:cNvPr id="3" name="TextBox 2">
            <a:extLst>
              <a:ext uri="{FF2B5EF4-FFF2-40B4-BE49-F238E27FC236}">
                <a16:creationId xmlns:a16="http://schemas.microsoft.com/office/drawing/2014/main" id="{1C823FEB-1E1F-F78A-985B-FBD9BB433FCF}"/>
              </a:ext>
            </a:extLst>
          </p:cNvPr>
          <p:cNvSpPr txBox="1"/>
          <p:nvPr/>
        </p:nvSpPr>
        <p:spPr>
          <a:xfrm>
            <a:off x="283029" y="1121229"/>
            <a:ext cx="11430000" cy="2308324"/>
          </a:xfrm>
          <a:prstGeom prst="rect">
            <a:avLst/>
          </a:prstGeom>
          <a:noFill/>
        </p:spPr>
        <p:txBody>
          <a:bodyPr wrap="square" rtlCol="0">
            <a:spAutoFit/>
          </a:bodyPr>
          <a:lstStyle/>
          <a:p>
            <a:pPr marL="285750" indent="-285750">
              <a:buFont typeface="Arial" panose="020B0604020202020204" pitchFamily="34" charset="0"/>
              <a:buChar char="•"/>
            </a:pPr>
            <a:r>
              <a:rPr lang="en-GB"/>
              <a:t> Sam Hussain, founder and CEO at Log my care says,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I’m thrilled that our research highlights the transformative impact digital systems have on care teams, reinforcing our mission to make technology accessible to everybody in social care. We believe by embracing digital tools, care providers can enhance productivity and improve employee wellbeing and deliver person-centred-care effectively.</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a:t>
            </a:r>
          </a:p>
          <a:p>
            <a:endParaRPr lang="en-GB"/>
          </a:p>
        </p:txBody>
      </p:sp>
      <p:cxnSp>
        <p:nvCxnSpPr>
          <p:cNvPr id="5" name="Straight Connector 4">
            <a:extLst>
              <a:ext uri="{FF2B5EF4-FFF2-40B4-BE49-F238E27FC236}">
                <a16:creationId xmlns:a16="http://schemas.microsoft.com/office/drawing/2014/main" id="{084C8909-F886-E76B-FACC-486C6AA1C516}"/>
              </a:ext>
            </a:extLst>
          </p:cNvPr>
          <p:cNvCxnSpPr>
            <a:cxnSpLocks/>
          </p:cNvCxnSpPr>
          <p:nvPr/>
        </p:nvCxnSpPr>
        <p:spPr>
          <a:xfrm>
            <a:off x="12300857" y="2895600"/>
            <a:ext cx="97972" cy="119743"/>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4F5E21D-6AAA-812A-9848-9ABA071A9BD9}"/>
              </a:ext>
            </a:extLst>
          </p:cNvPr>
          <p:cNvSpPr txBox="1"/>
          <p:nvPr/>
        </p:nvSpPr>
        <p:spPr>
          <a:xfrm>
            <a:off x="4544785" y="2656115"/>
            <a:ext cx="1899558" cy="461665"/>
          </a:xfrm>
          <a:prstGeom prst="rect">
            <a:avLst/>
          </a:prstGeom>
          <a:noFill/>
        </p:spPr>
        <p:txBody>
          <a:bodyPr wrap="square" rtlCol="0">
            <a:spAutoFit/>
          </a:bodyPr>
          <a:lstStyle/>
          <a:p>
            <a:r>
              <a:rPr lang="en-GB" sz="2400" u="sng"/>
              <a:t>References</a:t>
            </a:r>
            <a:r>
              <a:rPr lang="en-GB"/>
              <a:t> </a:t>
            </a:r>
          </a:p>
        </p:txBody>
      </p:sp>
      <p:sp>
        <p:nvSpPr>
          <p:cNvPr id="9" name="TextBox 8">
            <a:extLst>
              <a:ext uri="{FF2B5EF4-FFF2-40B4-BE49-F238E27FC236}">
                <a16:creationId xmlns:a16="http://schemas.microsoft.com/office/drawing/2014/main" id="{F63A84B2-0A5E-8CC9-095F-B5E44BC812B5}"/>
              </a:ext>
            </a:extLst>
          </p:cNvPr>
          <p:cNvSpPr txBox="1"/>
          <p:nvPr/>
        </p:nvSpPr>
        <p:spPr>
          <a:xfrm>
            <a:off x="21092" y="3304632"/>
            <a:ext cx="12162743" cy="3693319"/>
          </a:xfrm>
          <a:prstGeom prst="rect">
            <a:avLst/>
          </a:prstGeom>
          <a:noFill/>
        </p:spPr>
        <p:txBody>
          <a:bodyPr wrap="square" lIns="91440" tIns="45720" rIns="91440" bIns="45720" rtlCol="0" anchor="t">
            <a:spAutoFit/>
          </a:bodyPr>
          <a:lstStyle/>
          <a:p>
            <a:endParaRPr lang="en-GB" sz="1600">
              <a:ea typeface="Calibri"/>
              <a:cs typeface="Calibri"/>
            </a:endParaRPr>
          </a:p>
          <a:p>
            <a:endParaRPr lang="en-GB" sz="1600">
              <a:ea typeface="Calibri"/>
              <a:cs typeface="Calibri"/>
            </a:endParaRPr>
          </a:p>
          <a:p>
            <a:pPr>
              <a:buFont typeface="Arial" panose="020B0604020202020204" pitchFamily="34" charset="0"/>
              <a:buChar char="•"/>
            </a:pPr>
            <a:r>
              <a:rPr lang="en-GB" sz="1600" b="1">
                <a:ea typeface="+mn-lt"/>
                <a:cs typeface="+mn-lt"/>
              </a:rPr>
              <a:t>Microsoft Teams Training Guide for Care Homes – Leicestershire Health Informatics Service</a:t>
            </a:r>
            <a:r>
              <a:rPr lang="en-GB" sz="1600">
                <a:ea typeface="+mn-lt"/>
                <a:cs typeface="+mn-lt"/>
              </a:rPr>
              <a:t> (Accessed 12 September 2025)</a:t>
            </a:r>
            <a:endParaRPr lang="en-GB"/>
          </a:p>
          <a:p>
            <a:pPr>
              <a:buFont typeface="Arial" panose="020B0604020202020204" pitchFamily="34" charset="0"/>
              <a:buChar char="•"/>
            </a:pPr>
            <a:r>
              <a:rPr lang="en-GB" sz="1600" b="1">
                <a:ea typeface="+mn-lt"/>
                <a:cs typeface="+mn-lt"/>
              </a:rPr>
              <a:t>National Library of Medicine, pmc.ncbi.nlm.nih.gov</a:t>
            </a:r>
            <a:r>
              <a:rPr lang="en-GB" sz="1600">
                <a:ea typeface="+mn-lt"/>
                <a:cs typeface="+mn-lt"/>
              </a:rPr>
              <a:t> (Accessed 6 October 2025)</a:t>
            </a:r>
            <a:endParaRPr lang="en-GB"/>
          </a:p>
          <a:p>
            <a:pPr>
              <a:buFont typeface="Arial" panose="020B0604020202020204" pitchFamily="34" charset="0"/>
              <a:buChar char="•"/>
            </a:pPr>
            <a:r>
              <a:rPr lang="en-GB" sz="1600" b="1">
                <a:ea typeface="+mn-lt"/>
                <a:cs typeface="+mn-lt"/>
              </a:rPr>
              <a:t>Training webinars for using Teams – </a:t>
            </a:r>
            <a:r>
              <a:rPr lang="en-GB" sz="1600" b="1" err="1">
                <a:ea typeface="+mn-lt"/>
                <a:cs typeface="+mn-lt"/>
              </a:rPr>
              <a:t>NHSmail</a:t>
            </a:r>
            <a:r>
              <a:rPr lang="en-GB" sz="1600" b="1">
                <a:ea typeface="+mn-lt"/>
                <a:cs typeface="+mn-lt"/>
              </a:rPr>
              <a:t> Support</a:t>
            </a:r>
            <a:r>
              <a:rPr lang="en-GB" sz="1600">
                <a:ea typeface="+mn-lt"/>
                <a:cs typeface="+mn-lt"/>
              </a:rPr>
              <a:t> (Accessed 12 September 2025)</a:t>
            </a:r>
            <a:endParaRPr lang="en-GB"/>
          </a:p>
          <a:p>
            <a:pPr>
              <a:buFont typeface="Arial" panose="020B0604020202020204" pitchFamily="34" charset="0"/>
              <a:buChar char="•"/>
            </a:pPr>
            <a:r>
              <a:rPr lang="en-GB" sz="1600">
                <a:ea typeface="+mn-lt"/>
                <a:cs typeface="+mn-lt"/>
                <a:hlinkClick r:id="rId2"/>
              </a:rPr>
              <a:t>https://lhiscarehomesupport.leicestershire.nhs.uk</a:t>
            </a:r>
            <a:r>
              <a:rPr lang="en-GB" sz="1600">
                <a:ea typeface="+mn-lt"/>
                <a:cs typeface="+mn-lt"/>
              </a:rPr>
              <a:t> (Accessed 2 October 2025)</a:t>
            </a:r>
            <a:endParaRPr lang="en-GB"/>
          </a:p>
          <a:p>
            <a:pPr>
              <a:buFont typeface="Arial" panose="020B0604020202020204" pitchFamily="34" charset="0"/>
              <a:buChar char="•"/>
            </a:pPr>
            <a:r>
              <a:rPr lang="en-GB" sz="1600">
                <a:ea typeface="+mn-lt"/>
                <a:cs typeface="+mn-lt"/>
                <a:hlinkClick r:id="rId3"/>
              </a:rPr>
              <a:t>https://www.ofcom.org.uk/online-safety/illegal-and-harmful-content/ofcom-launches-digital-safety-toolkit-for-online-services</a:t>
            </a:r>
            <a:r>
              <a:rPr lang="en-GB" sz="1600">
                <a:ea typeface="+mn-lt"/>
                <a:cs typeface="+mn-lt"/>
              </a:rPr>
              <a:t> (Accessed 9 October 2025)</a:t>
            </a:r>
            <a:endParaRPr lang="en-GB"/>
          </a:p>
          <a:p>
            <a:pPr>
              <a:buFont typeface="Arial" panose="020B0604020202020204" pitchFamily="34" charset="0"/>
              <a:buChar char="•"/>
            </a:pPr>
            <a:r>
              <a:rPr lang="en-GB" sz="1600">
                <a:ea typeface="+mn-lt"/>
                <a:cs typeface="+mn-lt"/>
                <a:hlinkClick r:id="rId4"/>
              </a:rPr>
              <a:t>https://www.this.nhs.uk</a:t>
            </a:r>
            <a:r>
              <a:rPr lang="en-GB" sz="1600">
                <a:ea typeface="+mn-lt"/>
                <a:cs typeface="+mn-lt"/>
              </a:rPr>
              <a:t> (Accessed 7 October 2025)</a:t>
            </a:r>
            <a:endParaRPr lang="en-GB"/>
          </a:p>
          <a:p>
            <a:pPr>
              <a:buFont typeface="Arial" panose="020B0604020202020204" pitchFamily="34" charset="0"/>
              <a:buChar char="•"/>
            </a:pPr>
            <a:r>
              <a:rPr lang="en-GB" sz="1600" b="1">
                <a:ea typeface="+mn-lt"/>
                <a:cs typeface="+mn-lt"/>
                <a:hlinkClick r:id="rId5"/>
              </a:rPr>
              <a:t>www.digitalcarehub.co.uk/dspt</a:t>
            </a:r>
            <a:r>
              <a:rPr lang="en-GB">
                <a:ea typeface="+mn-lt"/>
                <a:cs typeface="+mn-lt"/>
              </a:rPr>
              <a:t> (Accessed 9 October)</a:t>
            </a:r>
            <a:endParaRPr lang="en-GB"/>
          </a:p>
          <a:p>
            <a:pPr>
              <a:buFont typeface="Arial" panose="020B0604020202020204" pitchFamily="34" charset="0"/>
              <a:buChar char="•"/>
            </a:pPr>
            <a:r>
              <a:rPr lang="en-GB" sz="1600" b="1">
                <a:ea typeface="+mn-lt"/>
                <a:cs typeface="+mn-lt"/>
                <a:hlinkClick r:id="rId6"/>
              </a:rPr>
              <a:t>www.digitalcarehub.co.uk.new-care-services</a:t>
            </a:r>
            <a:r>
              <a:rPr lang="en-GB">
                <a:ea typeface="+mn-lt"/>
                <a:cs typeface="+mn-lt"/>
              </a:rPr>
              <a:t> (Accessed 9 October)</a:t>
            </a:r>
            <a:endParaRPr lang="en-GB"/>
          </a:p>
          <a:p>
            <a:endParaRPr lang="en-GB">
              <a:ea typeface="Calibri" panose="020F0502020204030204"/>
              <a:cs typeface="Calibri" panose="020F0502020204030204"/>
            </a:endParaRPr>
          </a:p>
          <a:p>
            <a:pPr marL="285750" indent="-285750">
              <a:buFont typeface="Arial" panose="020B0604020202020204" pitchFamily="34" charset="0"/>
              <a:buChar char="•"/>
            </a:pPr>
            <a:endParaRPr lang="en-GB">
              <a:ea typeface="Calibri" panose="020F0502020204030204"/>
              <a:cs typeface="Calibri" panose="020F0502020204030204"/>
            </a:endParaRPr>
          </a:p>
          <a:p>
            <a:pPr marL="285750" indent="-285750">
              <a:buFont typeface="Arial" panose="020B0604020202020204" pitchFamily="34" charset="0"/>
              <a:buChar char="•"/>
            </a:pPr>
            <a:endParaRPr lang="en-GB">
              <a:ea typeface="Calibri" panose="020F0502020204030204"/>
              <a:cs typeface="Calibri" panose="020F0502020204030204"/>
            </a:endParaRPr>
          </a:p>
        </p:txBody>
      </p:sp>
    </p:spTree>
    <p:extLst>
      <p:ext uri="{BB962C8B-B14F-4D97-AF65-F5344CB8AC3E}">
        <p14:creationId xmlns:p14="http://schemas.microsoft.com/office/powerpoint/2010/main" val="195412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Effect transition="in" filter="fade">
                                      <p:cBhvr>
                                        <p:cTn id="25" dur="500"/>
                                        <p:tgtEl>
                                          <p:spTgt spid="9">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xEl>
                                              <p:pRg st="4" end="4"/>
                                            </p:txEl>
                                          </p:spTgt>
                                        </p:tgtEl>
                                        <p:attrNameLst>
                                          <p:attrName>style.visibility</p:attrName>
                                        </p:attrNameLst>
                                      </p:cBhvr>
                                      <p:to>
                                        <p:strVal val="visible"/>
                                      </p:to>
                                    </p:set>
                                    <p:animEffect transition="in" filter="fade">
                                      <p:cBhvr>
                                        <p:cTn id="28" dur="500"/>
                                        <p:tgtEl>
                                          <p:spTgt spid="9">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Effect transition="in" filter="fade">
                                      <p:cBhvr>
                                        <p:cTn id="31" dur="500"/>
                                        <p:tgtEl>
                                          <p:spTgt spid="9">
                                            <p:txEl>
                                              <p:pRg st="5" end="5"/>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9">
                                            <p:txEl>
                                              <p:pRg st="6" end="6"/>
                                            </p:txEl>
                                          </p:spTgt>
                                        </p:tgtEl>
                                        <p:attrNameLst>
                                          <p:attrName>style.visibility</p:attrName>
                                        </p:attrNameLst>
                                      </p:cBhvr>
                                      <p:to>
                                        <p:strVal val="visible"/>
                                      </p:to>
                                    </p:set>
                                    <p:animEffect transition="in" filter="fade">
                                      <p:cBhvr>
                                        <p:cTn id="34" dur="500"/>
                                        <p:tgtEl>
                                          <p:spTgt spid="9">
                                            <p:txEl>
                                              <p:pRg st="6" end="6"/>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
                                            <p:txEl>
                                              <p:pRg st="7" end="7"/>
                                            </p:txEl>
                                          </p:spTgt>
                                        </p:tgtEl>
                                        <p:attrNameLst>
                                          <p:attrName>style.visibility</p:attrName>
                                        </p:attrNameLst>
                                      </p:cBhvr>
                                      <p:to>
                                        <p:strVal val="visible"/>
                                      </p:to>
                                    </p:set>
                                    <p:animEffect transition="in" filter="fade">
                                      <p:cBhvr>
                                        <p:cTn id="37" dur="500"/>
                                        <p:tgtEl>
                                          <p:spTgt spid="9">
                                            <p:txEl>
                                              <p:pRg st="7" end="7"/>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9">
                                            <p:txEl>
                                              <p:pRg st="8" end="8"/>
                                            </p:txEl>
                                          </p:spTgt>
                                        </p:tgtEl>
                                        <p:attrNameLst>
                                          <p:attrName>style.visibility</p:attrName>
                                        </p:attrNameLst>
                                      </p:cBhvr>
                                      <p:to>
                                        <p:strVal val="visible"/>
                                      </p:to>
                                    </p:set>
                                    <p:animEffect transition="in" filter="fade">
                                      <p:cBhvr>
                                        <p:cTn id="40" dur="500"/>
                                        <p:tgtEl>
                                          <p:spTgt spid="9">
                                            <p:txEl>
                                              <p:pRg st="8" end="8"/>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9">
                                            <p:txEl>
                                              <p:pRg st="9" end="9"/>
                                            </p:txEl>
                                          </p:spTgt>
                                        </p:tgtEl>
                                        <p:attrNameLst>
                                          <p:attrName>style.visibility</p:attrName>
                                        </p:attrNameLst>
                                      </p:cBhvr>
                                      <p:to>
                                        <p:strVal val="visible"/>
                                      </p:to>
                                    </p:set>
                                    <p:animEffect transition="in" filter="fade">
                                      <p:cBhvr>
                                        <p:cTn id="43"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8" grpId="0"/>
      <p:bldP spid="9" grpId="0" build="allAtOnce"/>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itle 4">
            <a:extLst>
              <a:ext uri="{FF2B5EF4-FFF2-40B4-BE49-F238E27FC236}">
                <a16:creationId xmlns:a16="http://schemas.microsoft.com/office/drawing/2014/main" id="{C7560DDE-3E2A-E3CF-683D-BB000ED6893C}"/>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5000" kern="1200">
                <a:solidFill>
                  <a:srgbClr val="FFFFFF"/>
                </a:solidFill>
                <a:latin typeface="+mj-lt"/>
                <a:ea typeface="+mj-ea"/>
                <a:cs typeface="+mj-cs"/>
              </a:rPr>
              <a:t>LCHS4007</a:t>
            </a:r>
            <a:br>
              <a:rPr lang="en-US" sz="5000" kern="1200">
                <a:solidFill>
                  <a:srgbClr val="FFFFFF"/>
                </a:solidFill>
                <a:latin typeface="+mj-lt"/>
                <a:ea typeface="+mj-ea"/>
                <a:cs typeface="+mj-cs"/>
              </a:rPr>
            </a:br>
            <a:r>
              <a:rPr lang="en-US" sz="5000">
                <a:solidFill>
                  <a:srgbClr val="FFFFFF"/>
                </a:solidFill>
              </a:rPr>
              <a:t>Task 1</a:t>
            </a:r>
            <a:br>
              <a:rPr lang="en-US" sz="5000" kern="1200">
                <a:solidFill>
                  <a:srgbClr val="FFFFFF"/>
                </a:solidFill>
                <a:latin typeface="+mj-lt"/>
                <a:ea typeface="+mj-ea"/>
                <a:cs typeface="+mj-cs"/>
              </a:rPr>
            </a:br>
            <a:r>
              <a:rPr lang="en-US" sz="5000" kern="1200">
                <a:solidFill>
                  <a:srgbClr val="FFFFFF"/>
                </a:solidFill>
                <a:latin typeface="+mj-lt"/>
                <a:ea typeface="+mj-ea"/>
                <a:cs typeface="+mj-cs"/>
              </a:rPr>
              <a:t>Good </a:t>
            </a:r>
            <a:r>
              <a:rPr lang="en-US" sz="5000" kern="1200" dirty="0">
                <a:solidFill>
                  <a:srgbClr val="FFFFFF"/>
                </a:solidFill>
                <a:latin typeface="+mj-lt"/>
                <a:ea typeface="+mj-ea"/>
                <a:cs typeface="+mj-cs"/>
              </a:rPr>
              <a:t>Afternoon   </a:t>
            </a:r>
            <a:br>
              <a:rPr lang="en-US" sz="5000" kern="1200" dirty="0">
                <a:solidFill>
                  <a:srgbClr val="FFFFFF"/>
                </a:solidFill>
                <a:latin typeface="+mj-lt"/>
                <a:ea typeface="+mj-ea"/>
                <a:cs typeface="+mj-cs"/>
              </a:rPr>
            </a:br>
            <a:r>
              <a:rPr lang="en-US" sz="5000" kern="1200" dirty="0">
                <a:solidFill>
                  <a:srgbClr val="FFFFFF"/>
                </a:solidFill>
                <a:latin typeface="+mj-lt"/>
                <a:ea typeface="+mj-ea"/>
                <a:cs typeface="+mj-cs"/>
              </a:rPr>
              <a:t>My name is Shagufta begum  </a:t>
            </a:r>
            <a:br>
              <a:rPr lang="en-US" sz="5000" kern="1200" dirty="0">
                <a:solidFill>
                  <a:srgbClr val="FFFFFF"/>
                </a:solidFill>
                <a:latin typeface="+mj-lt"/>
                <a:ea typeface="+mj-ea"/>
                <a:cs typeface="+mj-cs"/>
              </a:rPr>
            </a:br>
            <a:r>
              <a:rPr lang="en-US" sz="5000" kern="1200" dirty="0">
                <a:solidFill>
                  <a:srgbClr val="FFFFFF"/>
                </a:solidFill>
                <a:latin typeface="+mj-lt"/>
                <a:ea typeface="+mj-ea"/>
                <a:cs typeface="+mj-cs"/>
              </a:rPr>
              <a:t>Student number </a:t>
            </a:r>
            <a:br>
              <a:rPr lang="en-US" sz="5000" kern="1200" dirty="0">
                <a:solidFill>
                  <a:srgbClr val="FFFFFF"/>
                </a:solidFill>
                <a:latin typeface="+mj-lt"/>
                <a:ea typeface="+mj-ea"/>
                <a:cs typeface="+mj-cs"/>
              </a:rPr>
            </a:br>
            <a:r>
              <a:rPr lang="en-US" sz="5000" kern="1200" dirty="0">
                <a:solidFill>
                  <a:srgbClr val="FFFFFF"/>
                </a:solidFill>
                <a:latin typeface="+mj-lt"/>
                <a:ea typeface="+mj-ea"/>
                <a:cs typeface="+mj-cs"/>
              </a:rPr>
              <a:t>2508585</a:t>
            </a:r>
          </a:p>
        </p:txBody>
      </p:sp>
      <p:sp>
        <p:nvSpPr>
          <p:cNvPr id="3" name="Content Placeholder 2">
            <a:extLst>
              <a:ext uri="{FF2B5EF4-FFF2-40B4-BE49-F238E27FC236}">
                <a16:creationId xmlns:a16="http://schemas.microsoft.com/office/drawing/2014/main" id="{8A5ECC18-2A7B-7A65-7D69-CD9279433F94}"/>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dirty="0">
                <a:solidFill>
                  <a:srgbClr val="FFFFFF"/>
                </a:solidFill>
                <a:latin typeface="+mn-lt"/>
                <a:ea typeface="+mn-ea"/>
                <a:cs typeface="+mn-cs"/>
              </a:rPr>
              <a:t>I would like to present to you my OneDrive presentation </a:t>
            </a:r>
          </a:p>
        </p:txBody>
      </p:sp>
      <p:cxnSp>
        <p:nvCxnSpPr>
          <p:cNvPr id="38" name="Straight Connector 3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269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4E863EFB-2D9F-A449-5B25-31F488C47E2D}"/>
              </a:ext>
            </a:extLst>
          </p:cNvPr>
          <p:cNvSpPr>
            <a:spLocks noGrp="1"/>
          </p:cNvSpPr>
          <p:nvPr>
            <p:ph type="title"/>
          </p:nvPr>
        </p:nvSpPr>
        <p:spPr>
          <a:xfrm>
            <a:off x="1000941" y="685801"/>
            <a:ext cx="3494859" cy="5491162"/>
          </a:xfrm>
        </p:spPr>
        <p:txBody>
          <a:bodyPr>
            <a:normAutofit/>
          </a:bodyPr>
          <a:lstStyle/>
          <a:p>
            <a:r>
              <a:rPr lang="en-GB" sz="3400" dirty="0" err="1"/>
              <a:t>Onedrive</a:t>
            </a:r>
            <a:r>
              <a:rPr lang="en-GB" sz="3400" dirty="0"/>
              <a:t> is easy to use ,It can help sunrise care home in many ways for example , </a:t>
            </a:r>
            <a:r>
              <a:rPr lang="en-GB" sz="3400" dirty="0" err="1"/>
              <a:t>Onedrive</a:t>
            </a:r>
            <a:r>
              <a:rPr lang="en-GB" sz="3400" dirty="0"/>
              <a:t> can significantly help by providing digital tools and resources .</a:t>
            </a:r>
          </a:p>
        </p:txBody>
      </p:sp>
      <p:graphicFrame>
        <p:nvGraphicFramePr>
          <p:cNvPr id="7" name="Content Placeholder 4">
            <a:extLst>
              <a:ext uri="{FF2B5EF4-FFF2-40B4-BE49-F238E27FC236}">
                <a16:creationId xmlns:a16="http://schemas.microsoft.com/office/drawing/2014/main" id="{47ADA038-2CC5-167C-406B-6E33FBF34FBE}"/>
              </a:ext>
            </a:extLst>
          </p:cNvPr>
          <p:cNvGraphicFramePr>
            <a:graphicFrameLocks noGrp="1"/>
          </p:cNvGraphicFramePr>
          <p:nvPr>
            <p:ph idx="1"/>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7652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083DD-F900-A029-B291-6EF53854A6A9}"/>
              </a:ext>
            </a:extLst>
          </p:cNvPr>
          <p:cNvSpPr>
            <a:spLocks noGrp="1"/>
          </p:cNvSpPr>
          <p:nvPr>
            <p:ph type="title"/>
          </p:nvPr>
        </p:nvSpPr>
        <p:spPr>
          <a:xfrm>
            <a:off x="635000" y="640823"/>
            <a:ext cx="3418659" cy="5583148"/>
          </a:xfrm>
        </p:spPr>
        <p:txBody>
          <a:bodyPr anchor="ctr">
            <a:normAutofit/>
          </a:bodyPr>
          <a:lstStyle/>
          <a:p>
            <a:r>
              <a:rPr lang="en-GB" sz="5400" dirty="0"/>
              <a:t>How OneDrive can help Sunrise Care home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152176F-9B35-80B8-99B6-1F5676CFF56B}"/>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879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3E243-8027-9149-6DC1-8E7A1F939AD4}"/>
              </a:ext>
            </a:extLst>
          </p:cNvPr>
          <p:cNvSpPr>
            <a:spLocks noGrp="1"/>
          </p:cNvSpPr>
          <p:nvPr>
            <p:ph type="title"/>
          </p:nvPr>
        </p:nvSpPr>
        <p:spPr>
          <a:xfrm>
            <a:off x="761803" y="350196"/>
            <a:ext cx="4646904" cy="1624520"/>
          </a:xfrm>
        </p:spPr>
        <p:txBody>
          <a:bodyPr anchor="ctr">
            <a:normAutofit/>
          </a:bodyPr>
          <a:lstStyle/>
          <a:p>
            <a:r>
              <a:rPr lang="en-GB" sz="3700"/>
              <a:t>Benefits of using Onedrive at Sunrise Care Home</a:t>
            </a:r>
          </a:p>
        </p:txBody>
      </p:sp>
      <p:sp>
        <p:nvSpPr>
          <p:cNvPr id="3" name="Content Placeholder 2">
            <a:extLst>
              <a:ext uri="{FF2B5EF4-FFF2-40B4-BE49-F238E27FC236}">
                <a16:creationId xmlns:a16="http://schemas.microsoft.com/office/drawing/2014/main" id="{F05BEB2B-DB20-A57E-0525-C96325034F85}"/>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Overall </a:t>
            </a:r>
            <a:r>
              <a:rPr lang="en-GB" sz="2000" dirty="0" err="1"/>
              <a:t>Onedrive</a:t>
            </a:r>
            <a:r>
              <a:rPr lang="en-GB" sz="2000" dirty="0"/>
              <a:t> serves as a </a:t>
            </a:r>
            <a:r>
              <a:rPr lang="en-GB" sz="2000"/>
              <a:t>valuable resource </a:t>
            </a:r>
            <a:r>
              <a:rPr lang="en-GB" sz="2000" dirty="0"/>
              <a:t>for maintaining operational efficiency and facilitating communication within the care home.</a:t>
            </a:r>
          </a:p>
        </p:txBody>
      </p:sp>
      <p:pic>
        <p:nvPicPr>
          <p:cNvPr id="5" name="Picture 4" descr="A midsection of a person holding a miniature house">
            <a:extLst>
              <a:ext uri="{FF2B5EF4-FFF2-40B4-BE49-F238E27FC236}">
                <a16:creationId xmlns:a16="http://schemas.microsoft.com/office/drawing/2014/main" id="{A5B78A60-C674-67EF-963D-D3AFAE8919B9}"/>
              </a:ext>
            </a:extLst>
          </p:cNvPr>
          <p:cNvPicPr>
            <a:picLocks noChangeAspect="1"/>
          </p:cNvPicPr>
          <p:nvPr/>
        </p:nvPicPr>
        <p:blipFill>
          <a:blip r:embed="rId2"/>
          <a:srcRect l="22804" r="21133"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844685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CDBC94-DEFA-A7B9-60A3-DB7039E94DDB}"/>
              </a:ext>
            </a:extLst>
          </p:cNvPr>
          <p:cNvSpPr>
            <a:spLocks noGrp="1"/>
          </p:cNvSpPr>
          <p:nvPr>
            <p:ph type="title"/>
          </p:nvPr>
        </p:nvSpPr>
        <p:spPr>
          <a:xfrm>
            <a:off x="838200" y="365125"/>
            <a:ext cx="10515600" cy="1325563"/>
          </a:xfrm>
        </p:spPr>
        <p:txBody>
          <a:bodyPr>
            <a:normAutofit/>
          </a:bodyPr>
          <a:lstStyle/>
          <a:p>
            <a:r>
              <a:rPr lang="en-GB" sz="5400" dirty="0"/>
              <a:t>Benefits of </a:t>
            </a:r>
            <a:r>
              <a:rPr lang="en-GB" sz="5400" dirty="0" err="1"/>
              <a:t>Onedrive</a:t>
            </a:r>
            <a:endParaRPr lang="en-GB" sz="54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642D839-F1BE-3C47-9422-3182CA62373D}"/>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6714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916EB9-319F-22EE-1C83-D4BFBDA8121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Limitations of Onedrive</a:t>
            </a:r>
          </a:p>
        </p:txBody>
      </p:sp>
      <p:sp>
        <p:nvSpPr>
          <p:cNvPr id="24" name="Content Placeholder 2">
            <a:extLst>
              <a:ext uri="{FF2B5EF4-FFF2-40B4-BE49-F238E27FC236}">
                <a16:creationId xmlns:a16="http://schemas.microsoft.com/office/drawing/2014/main" id="{DBDAD657-0DC0-C8FB-AA7F-EE23DF752B3C}"/>
              </a:ext>
            </a:extLst>
          </p:cNvPr>
          <p:cNvSpPr>
            <a:spLocks noGrp="1"/>
          </p:cNvSpPr>
          <p:nvPr>
            <p:ph idx="1"/>
          </p:nvPr>
        </p:nvSpPr>
        <p:spPr>
          <a:xfrm>
            <a:off x="6503158" y="649480"/>
            <a:ext cx="4862447" cy="5546047"/>
          </a:xfrm>
        </p:spPr>
        <p:txBody>
          <a:bodyPr anchor="ctr">
            <a:normAutofit/>
          </a:bodyPr>
          <a:lstStyle/>
          <a:p>
            <a:r>
              <a:rPr lang="en-GB" sz="1700" dirty="0"/>
              <a:t>Storage limitations</a:t>
            </a:r>
          </a:p>
          <a:p>
            <a:r>
              <a:rPr lang="en-GB" sz="1700" dirty="0" err="1"/>
              <a:t>Onedrive</a:t>
            </a:r>
            <a:r>
              <a:rPr lang="en-GB" sz="1700" dirty="0"/>
              <a:t> offers a limited amount of free storage and if users need more space, they must pay for a premium account.</a:t>
            </a:r>
          </a:p>
          <a:p>
            <a:r>
              <a:rPr lang="en-GB" sz="1700" dirty="0"/>
              <a:t>Privacy and security .Although </a:t>
            </a:r>
            <a:r>
              <a:rPr lang="en-GB" sz="1700" dirty="0" err="1"/>
              <a:t>Onedrive</a:t>
            </a:r>
            <a:r>
              <a:rPr lang="en-GB" sz="1700" dirty="0"/>
              <a:t> has security measures files stored in the cloud can be vulnerable to hacking attacks or leaks of sensitive information.</a:t>
            </a:r>
          </a:p>
          <a:p>
            <a:r>
              <a:rPr lang="en-GB" sz="1700" dirty="0"/>
              <a:t>Dependence of internet connection ,To access files on </a:t>
            </a:r>
            <a:r>
              <a:rPr lang="en-GB" sz="1700" dirty="0" err="1"/>
              <a:t>Onedrive</a:t>
            </a:r>
            <a:r>
              <a:rPr lang="en-GB" sz="1700" dirty="0"/>
              <a:t>, users need a stable internet connection, which can be a disadvantage for those without reliable internet access.</a:t>
            </a:r>
          </a:p>
          <a:p>
            <a:r>
              <a:rPr lang="en-GB" sz="1700" dirty="0"/>
              <a:t>Weak data privacy</a:t>
            </a:r>
          </a:p>
          <a:p>
            <a:r>
              <a:rPr lang="en-GB" sz="1700" dirty="0" err="1"/>
              <a:t>Onedrive</a:t>
            </a:r>
            <a:r>
              <a:rPr lang="en-GB" sz="1700" dirty="0"/>
              <a:t> is developed and managed by Microsoft, which may raise concerns for users who prioritize data privacy.</a:t>
            </a:r>
          </a:p>
          <a:p>
            <a:r>
              <a:rPr lang="en-GB" sz="1700" dirty="0"/>
              <a:t>These limitations can affect the overall user experience and should be considered when deciding  whether </a:t>
            </a:r>
            <a:r>
              <a:rPr lang="en-GB" sz="1700" dirty="0" err="1"/>
              <a:t>Onedrive</a:t>
            </a:r>
            <a:r>
              <a:rPr lang="en-GB" sz="1700" dirty="0"/>
              <a:t> is the right cloud storage solution for individual or business use.</a:t>
            </a:r>
          </a:p>
        </p:txBody>
      </p:sp>
    </p:spTree>
    <p:extLst>
      <p:ext uri="{BB962C8B-B14F-4D97-AF65-F5344CB8AC3E}">
        <p14:creationId xmlns:p14="http://schemas.microsoft.com/office/powerpoint/2010/main" val="8253303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01E97-7728-CF6B-E18C-FBA8631F675D}"/>
              </a:ext>
            </a:extLst>
          </p:cNvPr>
          <p:cNvSpPr>
            <a:spLocks noGrp="1"/>
          </p:cNvSpPr>
          <p:nvPr>
            <p:ph type="title"/>
          </p:nvPr>
        </p:nvSpPr>
        <p:spPr>
          <a:xfrm>
            <a:off x="572493" y="238539"/>
            <a:ext cx="11018520" cy="1434415"/>
          </a:xfrm>
        </p:spPr>
        <p:txBody>
          <a:bodyPr anchor="b">
            <a:normAutofit/>
          </a:bodyPr>
          <a:lstStyle/>
          <a:p>
            <a:r>
              <a:rPr lang="en-GB" sz="5400" dirty="0"/>
              <a:t>Conclusion</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56E3A-8AAB-C59A-2831-63F98A980FAC}"/>
              </a:ext>
            </a:extLst>
          </p:cNvPr>
          <p:cNvSpPr>
            <a:spLocks noGrp="1"/>
          </p:cNvSpPr>
          <p:nvPr>
            <p:ph idx="1"/>
          </p:nvPr>
        </p:nvSpPr>
        <p:spPr>
          <a:xfrm>
            <a:off x="572493" y="2071316"/>
            <a:ext cx="6713552" cy="4119172"/>
          </a:xfrm>
        </p:spPr>
        <p:txBody>
          <a:bodyPr anchor="t">
            <a:normAutofit/>
          </a:bodyPr>
          <a:lstStyle/>
          <a:p>
            <a:r>
              <a:rPr lang="en-GB" sz="2200" dirty="0"/>
              <a:t>By leveraging </a:t>
            </a:r>
            <a:r>
              <a:rPr lang="en-GB" sz="2200" dirty="0" err="1"/>
              <a:t>onedrive</a:t>
            </a:r>
            <a:r>
              <a:rPr lang="en-GB" sz="2200" dirty="0"/>
              <a:t>, sunrise care home can streamline processes, reduce </a:t>
            </a:r>
            <a:r>
              <a:rPr lang="en-GB" sz="2200" dirty="0" err="1"/>
              <a:t>paperwork,and</a:t>
            </a:r>
            <a:r>
              <a:rPr lang="en-GB" sz="2200" dirty="0"/>
              <a:t> </a:t>
            </a:r>
            <a:r>
              <a:rPr lang="en-GB" sz="2200" dirty="0" err="1"/>
              <a:t>enchance</a:t>
            </a:r>
            <a:r>
              <a:rPr lang="en-GB" sz="2200" dirty="0"/>
              <a:t> patient care by empowering staff with digital tools.</a:t>
            </a:r>
          </a:p>
        </p:txBody>
      </p:sp>
      <p:pic>
        <p:nvPicPr>
          <p:cNvPr id="5" name="Picture 4" descr="Close-up of water droplet on a leaf">
            <a:extLst>
              <a:ext uri="{FF2B5EF4-FFF2-40B4-BE49-F238E27FC236}">
                <a16:creationId xmlns:a16="http://schemas.microsoft.com/office/drawing/2014/main" id="{CFB3BCC9-C083-601E-E0F3-B775AC021A70}"/>
              </a:ext>
            </a:extLst>
          </p:cNvPr>
          <p:cNvPicPr>
            <a:picLocks noChangeAspect="1"/>
          </p:cNvPicPr>
          <p:nvPr/>
        </p:nvPicPr>
        <p:blipFill>
          <a:blip r:embed="rId2">
            <a:extLst>
              <a:ext uri="{28A0092B-C50C-407E-A947-70E740481C1C}">
                <a14:useLocalDpi xmlns:a14="http://schemas.microsoft.com/office/drawing/2010/main" val="0"/>
              </a:ext>
            </a:extLst>
          </a:blip>
          <a:srcRect l="9420" r="36465"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735624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3.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TotalTime>
  <Words>2181</Words>
  <Application>Microsoft Office PowerPoint</Application>
  <PresentationFormat>Widescreen</PresentationFormat>
  <Paragraphs>195</Paragraphs>
  <Slides>30</Slides>
  <Notes>7</Notes>
  <HiddenSlides>0</HiddenSlides>
  <MMClips>1</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30</vt:i4>
      </vt:variant>
    </vt:vector>
  </HeadingPairs>
  <TitlesOfParts>
    <vt:vector size="42" baseType="lpstr">
      <vt:lpstr>Aptos</vt:lpstr>
      <vt:lpstr>Aptos Display</vt:lpstr>
      <vt:lpstr>Arial</vt:lpstr>
      <vt:lpstr>Calibri</vt:lpstr>
      <vt:lpstr>Calibri Light</vt:lpstr>
      <vt:lpstr>Neue Haas Grotesk Text Pro</vt:lpstr>
      <vt:lpstr>Roboto</vt:lpstr>
      <vt:lpstr>Wingdings</vt:lpstr>
      <vt:lpstr>Office Theme</vt:lpstr>
      <vt:lpstr>VanillaVTI</vt:lpstr>
      <vt:lpstr>Retrospect</vt:lpstr>
      <vt:lpstr>Office Theme</vt:lpstr>
      <vt:lpstr>Gabija Kalvelyte (2505144)</vt:lpstr>
      <vt:lpstr>What is PowerPoint?</vt:lpstr>
      <vt:lpstr>INTRODUCTION: The Role in Sunrise of PowerPoint  Residential Care Home</vt:lpstr>
      <vt:lpstr>How PowerPoint is Used in Sunrise Residential Care Home</vt:lpstr>
      <vt:lpstr>Benefits of PowerPoint in Sunrise Residential Care Home</vt:lpstr>
      <vt:lpstr>Limitations of PowerPoint in Sunrise Care Home Setting </vt:lpstr>
      <vt:lpstr>Impact of limited digital skills (digital literacy)</vt:lpstr>
      <vt:lpstr>References</vt:lpstr>
      <vt:lpstr>Good afternoon     </vt:lpstr>
      <vt:lpstr>What is MS Word </vt:lpstr>
      <vt:lpstr>How MS Word used in sunrise residential care home.  MS Word is an essential tool in healthcare, used for documentations ,research, and administrative tasks, enhancing efficiency and collaboration among healthcare professionals.    </vt:lpstr>
      <vt:lpstr>Benefit of MS word  Create documents and then manage and access them in a single, secure location  Easily collaborate with others, online and in real time Export to and import from a wide variety of file formats Share them with others as view only  Publish them to a blog or as an HTML page Simply put, Google Docs &amp; Spreadsheets is focused on providing users with an innovative and efficient way to create and share information on the Web.  (Googlepress, 2006)      </vt:lpstr>
      <vt:lpstr>Limitation of MS Word    </vt:lpstr>
      <vt:lpstr> Conclusion summary In care homes, Microsoft Word is not only a word-processing tool but a central part of digital transformation, supporting documentation, administrative efficiency, collaboration, staff training, compliance, and overall resident care. Coupled with Microsoft 365 applications, it helps care homes operate efficiently while prioritizing high-quality care and staff productivity   (UMA Technology, 2025)       </vt:lpstr>
      <vt:lpstr>References</vt:lpstr>
      <vt:lpstr> </vt:lpstr>
      <vt:lpstr>Digital Skills &amp; Research Methods</vt:lpstr>
      <vt:lpstr>What is Microsoft team?</vt:lpstr>
      <vt:lpstr>PowerPoint Presentation</vt:lpstr>
      <vt:lpstr>Benefits of Microsoft teams at Sunrise care home. </vt:lpstr>
      <vt:lpstr>Challenges of Microsoft teams at Sunrise care home.</vt:lpstr>
      <vt:lpstr>Checklist for digital safety practises</vt:lpstr>
      <vt:lpstr>PowerPoint Presentation</vt:lpstr>
      <vt:lpstr>LCHS4007 Task 1 Good Afternoon    My name is Shagufta begum   Student number  2508585</vt:lpstr>
      <vt:lpstr>Onedrive is easy to use ,It can help sunrise care home in many ways for example , Onedrive can significantly help by providing digital tools and resources .</vt:lpstr>
      <vt:lpstr>How OneDrive can help Sunrise Care home</vt:lpstr>
      <vt:lpstr>Benefits of using Onedrive at Sunrise Care Home</vt:lpstr>
      <vt:lpstr>Benefits of Onedrive</vt:lpstr>
      <vt:lpstr>Limitations of Onedrive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Gabija Kalvelyte (2505144)</dc:creator>
  <cp:lastModifiedBy>Gabija Kalvelyte (2505144)</cp:lastModifiedBy>
  <cp:revision>1</cp:revision>
  <dcterms:created xsi:type="dcterms:W3CDTF">2025-10-10T22:35:06Z</dcterms:created>
  <dcterms:modified xsi:type="dcterms:W3CDTF">2025-10-10T22:49:41Z</dcterms:modified>
</cp:coreProperties>
</file>