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72" r:id="rId4"/>
  </p:sldMasterIdLst>
  <p:notesMasterIdLst>
    <p:notesMasterId r:id="rId6"/>
  </p:notesMasterIdLst>
  <p:sldIdLst>
    <p:sldId id="263" r:id="rId5"/>
  </p:sldIdLst>
  <p:sldSz cx="32918400" cy="21945600"/>
  <p:notesSz cx="6858000" cy="9144000"/>
  <p:embeddedFontLst>
    <p:embeddedFont>
      <p:font typeface="Avenir Next LT Pro" panose="020B0504020202020204" pitchFamily="34" charset="0"/>
      <p:regular r:id="rId7"/>
      <p:bold r:id="rId8"/>
      <p:italic r:id="rId9"/>
      <p:boldItalic r:id="rId10"/>
    </p:embeddedFont>
    <p:embeddedFont>
      <p:font typeface="Domine" panose="020B0604020202020204" charset="0"/>
      <p:regular r:id="rId11"/>
    </p:embeddedFont>
    <p:embeddedFont>
      <p:font typeface="Montserrat Extra Bold" panose="020B0604020202020204" charset="0"/>
      <p:bold r:id="rId12"/>
    </p:embeddedFont>
    <p:embeddedFont>
      <p:font typeface="Open Sans" panose="020B0606030504020204" pitchFamily="34" charset="0"/>
      <p:regular r:id="rId13"/>
      <p:bold r:id="rId14"/>
      <p:italic r:id="rId15"/>
      <p:boldItalic r:id="rId16"/>
    </p:embeddedFont>
  </p:embeddedFontLst>
  <p:custDataLst>
    <p:tags r:id="rId17"/>
  </p:custDataLst>
  <p:defaultTextStyle>
    <a:defPPr>
      <a:defRPr lang="en-US"/>
    </a:defPPr>
    <a:lvl1pPr marL="0" algn="l" defTabSz="3132837" rtl="0" eaLnBrk="1" latinLnBrk="0" hangingPunct="1">
      <a:defRPr sz="6209" kern="1200">
        <a:solidFill>
          <a:schemeClr val="tx1"/>
        </a:solidFill>
        <a:latin typeface="+mn-lt"/>
        <a:ea typeface="+mn-ea"/>
        <a:cs typeface="+mn-cs"/>
      </a:defRPr>
    </a:lvl1pPr>
    <a:lvl2pPr marL="1566419" algn="l" defTabSz="3132837" rtl="0" eaLnBrk="1" latinLnBrk="0" hangingPunct="1">
      <a:defRPr sz="6209" kern="1200">
        <a:solidFill>
          <a:schemeClr val="tx1"/>
        </a:solidFill>
        <a:latin typeface="+mn-lt"/>
        <a:ea typeface="+mn-ea"/>
        <a:cs typeface="+mn-cs"/>
      </a:defRPr>
    </a:lvl2pPr>
    <a:lvl3pPr marL="3132837" algn="l" defTabSz="3132837" rtl="0" eaLnBrk="1" latinLnBrk="0" hangingPunct="1">
      <a:defRPr sz="6209" kern="1200">
        <a:solidFill>
          <a:schemeClr val="tx1"/>
        </a:solidFill>
        <a:latin typeface="+mn-lt"/>
        <a:ea typeface="+mn-ea"/>
        <a:cs typeface="+mn-cs"/>
      </a:defRPr>
    </a:lvl3pPr>
    <a:lvl4pPr marL="4699258" algn="l" defTabSz="3132837" rtl="0" eaLnBrk="1" latinLnBrk="0" hangingPunct="1">
      <a:defRPr sz="6209" kern="1200">
        <a:solidFill>
          <a:schemeClr val="tx1"/>
        </a:solidFill>
        <a:latin typeface="+mn-lt"/>
        <a:ea typeface="+mn-ea"/>
        <a:cs typeface="+mn-cs"/>
      </a:defRPr>
    </a:lvl4pPr>
    <a:lvl5pPr marL="6265677" algn="l" defTabSz="3132837" rtl="0" eaLnBrk="1" latinLnBrk="0" hangingPunct="1">
      <a:defRPr sz="6209" kern="1200">
        <a:solidFill>
          <a:schemeClr val="tx1"/>
        </a:solidFill>
        <a:latin typeface="+mn-lt"/>
        <a:ea typeface="+mn-ea"/>
        <a:cs typeface="+mn-cs"/>
      </a:defRPr>
    </a:lvl5pPr>
    <a:lvl6pPr marL="7832096" algn="l" defTabSz="3132837" rtl="0" eaLnBrk="1" latinLnBrk="0" hangingPunct="1">
      <a:defRPr sz="6209" kern="1200">
        <a:solidFill>
          <a:schemeClr val="tx1"/>
        </a:solidFill>
        <a:latin typeface="+mn-lt"/>
        <a:ea typeface="+mn-ea"/>
        <a:cs typeface="+mn-cs"/>
      </a:defRPr>
    </a:lvl6pPr>
    <a:lvl7pPr marL="9398515" algn="l" defTabSz="3132837" rtl="0" eaLnBrk="1" latinLnBrk="0" hangingPunct="1">
      <a:defRPr sz="6209" kern="1200">
        <a:solidFill>
          <a:schemeClr val="tx1"/>
        </a:solidFill>
        <a:latin typeface="+mn-lt"/>
        <a:ea typeface="+mn-ea"/>
        <a:cs typeface="+mn-cs"/>
      </a:defRPr>
    </a:lvl7pPr>
    <a:lvl8pPr marL="10964932" algn="l" defTabSz="3132837" rtl="0" eaLnBrk="1" latinLnBrk="0" hangingPunct="1">
      <a:defRPr sz="6209" kern="1200">
        <a:solidFill>
          <a:schemeClr val="tx1"/>
        </a:solidFill>
        <a:latin typeface="+mn-lt"/>
        <a:ea typeface="+mn-ea"/>
        <a:cs typeface="+mn-cs"/>
      </a:defRPr>
    </a:lvl8pPr>
    <a:lvl9pPr marL="12531353" algn="l" defTabSz="3132837" rtl="0" eaLnBrk="1" latinLnBrk="0" hangingPunct="1">
      <a:defRPr sz="6209"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608" userDrawn="1">
          <p15:clr>
            <a:srgbClr val="A4A3A4"/>
          </p15:clr>
        </p15:guide>
        <p15:guide id="2" pos="7776" userDrawn="1">
          <p15:clr>
            <a:srgbClr val="A4A3A4"/>
          </p15:clr>
        </p15:guide>
        <p15:guide id="3" orient="horz" pos="6912" userDrawn="1">
          <p15:clr>
            <a:srgbClr val="A4A3A4"/>
          </p15:clr>
        </p15:guide>
        <p15:guide id="4" pos="103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E0B55D-F7EA-9869-5FA2-8913582EBD6F}" v="361" dt="2025-11-20T16:35:56.3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965" autoAdjust="0"/>
    <p:restoredTop sz="93519" autoAdjust="0"/>
  </p:normalViewPr>
  <p:slideViewPr>
    <p:cSldViewPr snapToGrid="0">
      <p:cViewPr varScale="1">
        <p:scale>
          <a:sx n="32" d="100"/>
          <a:sy n="32" d="100"/>
        </p:scale>
        <p:origin x="798" y="24"/>
      </p:cViewPr>
      <p:guideLst>
        <p:guide orient="horz" pos="4608"/>
        <p:guide pos="7776"/>
        <p:guide orient="horz" pos="6912"/>
        <p:guide pos="10368"/>
      </p:guideLst>
    </p:cSldViewPr>
  </p:slideViewPr>
  <p:notesTextViewPr>
    <p:cViewPr>
      <p:scale>
        <a:sx n="1" d="1"/>
        <a:sy n="1" d="1"/>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openxmlformats.org/officeDocument/2006/relationships/font" Target="fonts/font7.fntdata"/><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font" Target="fonts/font1.fntdata"/><Relationship Id="rId12" Type="http://schemas.openxmlformats.org/officeDocument/2006/relationships/font" Target="fonts/font6.fntdata"/><Relationship Id="rId17" Type="http://schemas.openxmlformats.org/officeDocument/2006/relationships/tags" Target="tags/tag1.xml"/><Relationship Id="rId2" Type="http://schemas.openxmlformats.org/officeDocument/2006/relationships/customXml" Target="../customXml/item2.xml"/><Relationship Id="rId16" Type="http://schemas.openxmlformats.org/officeDocument/2006/relationships/font" Target="fonts/font10.fntdata"/><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font" Target="fonts/font5.fntdata"/><Relationship Id="rId5" Type="http://schemas.openxmlformats.org/officeDocument/2006/relationships/slide" Target="slides/slide1.xml"/><Relationship Id="rId15" Type="http://schemas.openxmlformats.org/officeDocument/2006/relationships/font" Target="fonts/font9.fntdata"/><Relationship Id="rId10" Type="http://schemas.openxmlformats.org/officeDocument/2006/relationships/font" Target="fonts/font4.fntdata"/><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font" Target="fonts/font3.fntdata"/><Relationship Id="rId14" Type="http://schemas.openxmlformats.org/officeDocument/2006/relationships/font" Target="fonts/font8.fntdata"/><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defPPr>
              <a:defRPr kern="1200"/>
            </a:defPPr>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defPPr>
              <a:defRPr kern="1200"/>
            </a:defPPr>
            <a:lvl1pPr algn="r">
              <a:defRPr sz="1200"/>
            </a:lvl1pPr>
          </a:lstStyle>
          <a:p>
            <a:fld id="{7B0E8FA9-8B5F-4493-A208-FBBD06A1EBF4}" type="datetimeFigureOut">
              <a:rPr lang="en-US" smtClean="0"/>
              <a:t>11/20/2025</a:t>
            </a:fld>
            <a:endParaRPr lang="en-US"/>
          </a:p>
        </p:txBody>
      </p:sp>
      <p:sp>
        <p:nvSpPr>
          <p:cNvPr id="4" name="Slide Image Placeholder 3"/>
          <p:cNvSpPr>
            <a:spLocks noGrp="1" noRot="1" noChangeAspect="1"/>
          </p:cNvSpPr>
          <p:nvPr>
            <p:ph type="sldImg" idx="2"/>
          </p:nvPr>
        </p:nvSpPr>
        <p:spPr>
          <a:xfrm>
            <a:off x="857250" y="685800"/>
            <a:ext cx="5143500" cy="3429000"/>
          </a:xfrm>
          <a:prstGeom prst="rect">
            <a:avLst/>
          </a:prstGeom>
          <a:noFill/>
          <a:ln w="12700">
            <a:solidFill>
              <a:prstClr val="black"/>
            </a:solidFill>
          </a:ln>
        </p:spPr>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defPPr>
              <a:defRPr kern="1200"/>
            </a:defPPr>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defPPr>
              <a:defRPr kern="1200"/>
            </a:defPPr>
            <a:lvl1pPr algn="r">
              <a:defRPr sz="1200"/>
            </a:lvl1pPr>
          </a:lstStyle>
          <a:p>
            <a:fld id="{CD15AFD9-35F1-4A8D-8AD3-EDB948176196}" type="slidenum">
              <a:rPr lang="en-US" smtClean="0"/>
              <a:t>‹#›</a:t>
            </a:fld>
            <a:endParaRPr lang="en-US"/>
          </a:p>
        </p:txBody>
      </p:sp>
    </p:spTree>
    <p:extLst>
      <p:ext uri="{BB962C8B-B14F-4D97-AF65-F5344CB8AC3E}">
        <p14:creationId xmlns:p14="http://schemas.microsoft.com/office/powerpoint/2010/main" val="2095315684"/>
      </p:ext>
    </p:extLst>
  </p:cSld>
  <p:clrMap bg1="lt1" tx1="dk1" bg2="lt2" tx2="dk2" accent1="accent1" accent2="accent2" accent3="accent3" accent4="accent4" accent5="accent5" accent6="accent6" hlink="hlink" folHlink="folHlink"/>
  <p:notesStyle>
    <a:lvl1pPr marL="0" algn="l" defTabSz="3132837" rtl="0" eaLnBrk="1" latinLnBrk="0" hangingPunct="1">
      <a:defRPr sz="4070" kern="1200">
        <a:solidFill>
          <a:schemeClr val="tx1"/>
        </a:solidFill>
        <a:latin typeface="+mn-lt"/>
        <a:ea typeface="+mn-ea"/>
        <a:cs typeface="+mn-cs"/>
      </a:defRPr>
    </a:lvl1pPr>
    <a:lvl2pPr marL="1566419" algn="l" defTabSz="3132837" rtl="0" eaLnBrk="1" latinLnBrk="0" hangingPunct="1">
      <a:defRPr sz="4070" kern="1200">
        <a:solidFill>
          <a:schemeClr val="tx1"/>
        </a:solidFill>
        <a:latin typeface="+mn-lt"/>
        <a:ea typeface="+mn-ea"/>
        <a:cs typeface="+mn-cs"/>
      </a:defRPr>
    </a:lvl2pPr>
    <a:lvl3pPr marL="3132837" algn="l" defTabSz="3132837" rtl="0" eaLnBrk="1" latinLnBrk="0" hangingPunct="1">
      <a:defRPr sz="4070" kern="1200">
        <a:solidFill>
          <a:schemeClr val="tx1"/>
        </a:solidFill>
        <a:latin typeface="+mn-lt"/>
        <a:ea typeface="+mn-ea"/>
        <a:cs typeface="+mn-cs"/>
      </a:defRPr>
    </a:lvl3pPr>
    <a:lvl4pPr marL="4699258" algn="l" defTabSz="3132837" rtl="0" eaLnBrk="1" latinLnBrk="0" hangingPunct="1">
      <a:defRPr sz="4070" kern="1200">
        <a:solidFill>
          <a:schemeClr val="tx1"/>
        </a:solidFill>
        <a:latin typeface="+mn-lt"/>
        <a:ea typeface="+mn-ea"/>
        <a:cs typeface="+mn-cs"/>
      </a:defRPr>
    </a:lvl4pPr>
    <a:lvl5pPr marL="6265677" algn="l" defTabSz="3132837" rtl="0" eaLnBrk="1" latinLnBrk="0" hangingPunct="1">
      <a:defRPr sz="4070" kern="1200">
        <a:solidFill>
          <a:schemeClr val="tx1"/>
        </a:solidFill>
        <a:latin typeface="+mn-lt"/>
        <a:ea typeface="+mn-ea"/>
        <a:cs typeface="+mn-cs"/>
      </a:defRPr>
    </a:lvl5pPr>
    <a:lvl6pPr marL="7832096" algn="l" defTabSz="3132837" rtl="0" eaLnBrk="1" latinLnBrk="0" hangingPunct="1">
      <a:defRPr sz="4070" kern="1200">
        <a:solidFill>
          <a:schemeClr val="tx1"/>
        </a:solidFill>
        <a:latin typeface="+mn-lt"/>
        <a:ea typeface="+mn-ea"/>
        <a:cs typeface="+mn-cs"/>
      </a:defRPr>
    </a:lvl6pPr>
    <a:lvl7pPr marL="9398515" algn="l" defTabSz="3132837" rtl="0" eaLnBrk="1" latinLnBrk="0" hangingPunct="1">
      <a:defRPr sz="4070" kern="1200">
        <a:solidFill>
          <a:schemeClr val="tx1"/>
        </a:solidFill>
        <a:latin typeface="+mn-lt"/>
        <a:ea typeface="+mn-ea"/>
        <a:cs typeface="+mn-cs"/>
      </a:defRPr>
    </a:lvl7pPr>
    <a:lvl8pPr marL="10964932" algn="l" defTabSz="3132837" rtl="0" eaLnBrk="1" latinLnBrk="0" hangingPunct="1">
      <a:defRPr sz="4070" kern="1200">
        <a:solidFill>
          <a:schemeClr val="tx1"/>
        </a:solidFill>
        <a:latin typeface="+mn-lt"/>
        <a:ea typeface="+mn-ea"/>
        <a:cs typeface="+mn-cs"/>
      </a:defRPr>
    </a:lvl8pPr>
    <a:lvl9pPr marL="12531353" algn="l" defTabSz="3132837" rtl="0" eaLnBrk="1" latinLnBrk="0" hangingPunct="1">
      <a:defRPr sz="407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696767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594629"/>
      </p:ext>
    </p:extLst>
  </p:cSld>
  <p:clrMapOvr>
    <a:masterClrMapping/>
  </p:clrMapOvr>
  <p:transition/>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2" name="New picture"/>
          <p:cNvPicPr/>
          <p:nvPr/>
        </p:nvPicPr>
        <p:blipFill>
          <a:blip r:embed="rId4"/>
          <a:stretch>
            <a:fillRect/>
          </a:stretch>
        </p:blipFill>
        <p:spPr>
          <a:xfrm rot="16200000">
            <a:off x="-11074400" y="10972800"/>
            <a:ext cx="14274800" cy="3937000"/>
          </a:xfrm>
          <a:prstGeom prst="rect">
            <a:avLst/>
          </a:prstGeom>
        </p:spPr>
      </p:pic>
      <p:pic>
        <p:nvPicPr>
          <p:cNvPr id="3" name="New picture"/>
          <p:cNvPicPr/>
          <p:nvPr/>
        </p:nvPicPr>
        <p:blipFill>
          <a:blip r:embed="rId4"/>
          <a:stretch>
            <a:fillRect/>
          </a:stretch>
        </p:blipFill>
        <p:spPr>
          <a:xfrm rot="5400000">
            <a:off x="29718000" y="10972800"/>
            <a:ext cx="14274800" cy="3937000"/>
          </a:xfrm>
          <a:prstGeom prst="rect">
            <a:avLst/>
          </a:prstGeom>
        </p:spPr>
      </p:pic>
      <p:pic>
        <p:nvPicPr>
          <p:cNvPr id="4" name="New picture"/>
          <p:cNvPicPr/>
          <p:nvPr/>
        </p:nvPicPr>
        <p:blipFill>
          <a:blip r:embed="rId5"/>
          <a:stretch>
            <a:fillRect/>
          </a:stretch>
        </p:blipFill>
        <p:spPr>
          <a:xfrm>
            <a:off x="1460500" y="22453600"/>
            <a:ext cx="29997400" cy="1447800"/>
          </a:xfrm>
          <a:prstGeom prst="rect">
            <a:avLst/>
          </a:prstGeom>
        </p:spPr>
      </p:pic>
      <p:sp>
        <p:nvSpPr>
          <p:cNvPr id="5" name="New shape"/>
          <p:cNvSpPr/>
          <p:nvPr/>
        </p:nvSpPr>
        <p:spPr>
          <a:xfrm>
            <a:off x="1460500" y="23025100"/>
            <a:ext cx="164592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assessingslate  Size: 36x24</a:t>
            </a:r>
          </a:p>
        </p:txBody>
      </p:sp>
    </p:spTree>
    <p:extLst>
      <p:ext uri="{BB962C8B-B14F-4D97-AF65-F5344CB8AC3E}">
        <p14:creationId xmlns:p14="http://schemas.microsoft.com/office/powerpoint/2010/main" val="2054342921"/>
      </p:ext>
    </p:extLst>
  </p:cSld>
  <p:clrMap bg1="lt1" tx1="dk1" bg2="lt2" tx2="dk2" accent1="accent1" accent2="accent2" accent3="accent3" accent4="accent4" accent5="accent5" accent6="accent6" hlink="hlink" folHlink="folHlink"/>
  <p:sldLayoutIdLst>
    <p:sldLayoutId id="2147483679" r:id="rId1"/>
    <p:sldLayoutId id="2147483680" r:id="rId2"/>
  </p:sldLayoutIdLst>
  <p:transition/>
  <p:txStyles>
    <p:titleStyle>
      <a:defPPr>
        <a:defRPr kern="1200"/>
      </a:defPPr>
      <a:lvl1pPr algn="ctr" defTabSz="2926312" rtl="0" eaLnBrk="1" latinLnBrk="0" hangingPunct="1">
        <a:spcBef>
          <a:spcPct val="0"/>
        </a:spcBef>
        <a:buNone/>
        <a:defRPr sz="8934" kern="1200">
          <a:solidFill>
            <a:schemeClr val="tx1"/>
          </a:solidFill>
          <a:latin typeface="+mj-lt"/>
          <a:ea typeface="+mj-ea"/>
          <a:cs typeface="+mj-cs"/>
        </a:defRPr>
      </a:lvl1pPr>
    </p:titleStyle>
    <p:bodyStyle>
      <a:defPPr>
        <a:defRPr kern="1200"/>
      </a:defPPr>
      <a:lvl1pPr marL="0" indent="0" algn="l" defTabSz="2926312" rtl="0" eaLnBrk="1" latinLnBrk="0" hangingPunct="1">
        <a:spcBef>
          <a:spcPct val="20000"/>
        </a:spcBef>
        <a:buFont typeface="Arial" pitchFamily="34" charset="0"/>
        <a:buNone/>
        <a:defRPr sz="8934" kern="1200">
          <a:solidFill>
            <a:schemeClr val="tx1"/>
          </a:solidFill>
          <a:latin typeface="+mn-lt"/>
          <a:ea typeface="+mn-ea"/>
          <a:cs typeface="+mn-cs"/>
        </a:defRPr>
      </a:lvl1pPr>
      <a:lvl2pPr marL="2377629" indent="-914473" algn="l" defTabSz="2926312" rtl="0" eaLnBrk="1" latinLnBrk="0" hangingPunct="1">
        <a:spcBef>
          <a:spcPct val="20000"/>
        </a:spcBef>
        <a:buFont typeface="Arial" pitchFamily="34" charset="0"/>
        <a:buChar char="–"/>
        <a:defRPr sz="8934" kern="1200">
          <a:solidFill>
            <a:schemeClr val="tx1"/>
          </a:solidFill>
          <a:latin typeface="+mn-lt"/>
          <a:ea typeface="+mn-ea"/>
          <a:cs typeface="+mn-cs"/>
        </a:defRPr>
      </a:lvl2pPr>
      <a:lvl3pPr marL="3657890" indent="-731578" algn="l" defTabSz="2926312" rtl="0" eaLnBrk="1" latinLnBrk="0" hangingPunct="1">
        <a:spcBef>
          <a:spcPct val="20000"/>
        </a:spcBef>
        <a:buFont typeface="Arial" pitchFamily="34" charset="0"/>
        <a:buChar char="•"/>
        <a:defRPr sz="7668" kern="1200">
          <a:solidFill>
            <a:schemeClr val="tx1"/>
          </a:solidFill>
          <a:latin typeface="+mn-lt"/>
          <a:ea typeface="+mn-ea"/>
          <a:cs typeface="+mn-cs"/>
        </a:defRPr>
      </a:lvl3pPr>
      <a:lvl4pPr marL="5121045" indent="-731578" algn="l" defTabSz="2926312" rtl="0" eaLnBrk="1" latinLnBrk="0" hangingPunct="1">
        <a:spcBef>
          <a:spcPct val="20000"/>
        </a:spcBef>
        <a:buFont typeface="Arial" pitchFamily="34" charset="0"/>
        <a:buChar char="–"/>
        <a:defRPr sz="6468" kern="1200">
          <a:solidFill>
            <a:schemeClr val="tx1"/>
          </a:solidFill>
          <a:latin typeface="+mn-lt"/>
          <a:ea typeface="+mn-ea"/>
          <a:cs typeface="+mn-cs"/>
        </a:defRPr>
      </a:lvl4pPr>
      <a:lvl5pPr marL="6584201" indent="-731578" algn="l" defTabSz="2926312" rtl="0" eaLnBrk="1" latinLnBrk="0" hangingPunct="1">
        <a:spcBef>
          <a:spcPct val="20000"/>
        </a:spcBef>
        <a:buFont typeface="Arial" pitchFamily="34" charset="0"/>
        <a:buChar char="»"/>
        <a:defRPr sz="6468" kern="1200">
          <a:solidFill>
            <a:schemeClr val="tx1"/>
          </a:solidFill>
          <a:latin typeface="+mn-lt"/>
          <a:ea typeface="+mn-ea"/>
          <a:cs typeface="+mn-cs"/>
        </a:defRPr>
      </a:lvl5pPr>
      <a:lvl6pPr marL="8047356" indent="-731578" algn="l" defTabSz="2926312" rtl="0" eaLnBrk="1" latinLnBrk="0" hangingPunct="1">
        <a:spcBef>
          <a:spcPct val="20000"/>
        </a:spcBef>
        <a:buFont typeface="Arial" pitchFamily="34" charset="0"/>
        <a:buChar char="•"/>
        <a:defRPr sz="6468" kern="1200">
          <a:solidFill>
            <a:schemeClr val="tx1"/>
          </a:solidFill>
          <a:latin typeface="+mn-lt"/>
          <a:ea typeface="+mn-ea"/>
          <a:cs typeface="+mn-cs"/>
        </a:defRPr>
      </a:lvl6pPr>
      <a:lvl7pPr marL="9510513" indent="-731578" algn="l" defTabSz="2926312" rtl="0" eaLnBrk="1" latinLnBrk="0" hangingPunct="1">
        <a:spcBef>
          <a:spcPct val="20000"/>
        </a:spcBef>
        <a:buFont typeface="Arial" pitchFamily="34" charset="0"/>
        <a:buChar char="•"/>
        <a:defRPr sz="6468" kern="1200">
          <a:solidFill>
            <a:schemeClr val="tx1"/>
          </a:solidFill>
          <a:latin typeface="+mn-lt"/>
          <a:ea typeface="+mn-ea"/>
          <a:cs typeface="+mn-cs"/>
        </a:defRPr>
      </a:lvl7pPr>
      <a:lvl8pPr marL="10973669" indent="-731578" algn="l" defTabSz="2926312" rtl="0" eaLnBrk="1" latinLnBrk="0" hangingPunct="1">
        <a:spcBef>
          <a:spcPct val="20000"/>
        </a:spcBef>
        <a:buFont typeface="Arial" pitchFamily="34" charset="0"/>
        <a:buChar char="•"/>
        <a:defRPr sz="6468" kern="1200">
          <a:solidFill>
            <a:schemeClr val="tx1"/>
          </a:solidFill>
          <a:latin typeface="+mn-lt"/>
          <a:ea typeface="+mn-ea"/>
          <a:cs typeface="+mn-cs"/>
        </a:defRPr>
      </a:lvl8pPr>
      <a:lvl9pPr marL="12436824" indent="-731578" algn="l" defTabSz="2926312" rtl="0" eaLnBrk="1" latinLnBrk="0" hangingPunct="1">
        <a:spcBef>
          <a:spcPct val="20000"/>
        </a:spcBef>
        <a:buFont typeface="Arial" pitchFamily="34" charset="0"/>
        <a:buChar char="•"/>
        <a:defRPr sz="6468" kern="1200">
          <a:solidFill>
            <a:schemeClr val="tx1"/>
          </a:solidFill>
          <a:latin typeface="+mn-lt"/>
          <a:ea typeface="+mn-ea"/>
          <a:cs typeface="+mn-cs"/>
        </a:defRPr>
      </a:lvl9pPr>
    </p:bodyStyle>
    <p:otherStyle>
      <a:defPPr>
        <a:defRPr lang="en-US"/>
      </a:defPPr>
      <a:lvl1pPr marL="0" algn="l" defTabSz="2926312" rtl="0" eaLnBrk="1" latinLnBrk="0" hangingPunct="1">
        <a:defRPr sz="5800" kern="1200">
          <a:solidFill>
            <a:schemeClr val="tx1"/>
          </a:solidFill>
          <a:latin typeface="+mn-lt"/>
          <a:ea typeface="+mn-ea"/>
          <a:cs typeface="+mn-cs"/>
        </a:defRPr>
      </a:lvl1pPr>
      <a:lvl2pPr marL="1463155" algn="l" defTabSz="2926312" rtl="0" eaLnBrk="1" latinLnBrk="0" hangingPunct="1">
        <a:defRPr sz="5800" kern="1200">
          <a:solidFill>
            <a:schemeClr val="tx1"/>
          </a:solidFill>
          <a:latin typeface="+mn-lt"/>
          <a:ea typeface="+mn-ea"/>
          <a:cs typeface="+mn-cs"/>
        </a:defRPr>
      </a:lvl2pPr>
      <a:lvl3pPr marL="2926312" algn="l" defTabSz="2926312" rtl="0" eaLnBrk="1" latinLnBrk="0" hangingPunct="1">
        <a:defRPr sz="5800" kern="1200">
          <a:solidFill>
            <a:schemeClr val="tx1"/>
          </a:solidFill>
          <a:latin typeface="+mn-lt"/>
          <a:ea typeface="+mn-ea"/>
          <a:cs typeface="+mn-cs"/>
        </a:defRPr>
      </a:lvl3pPr>
      <a:lvl4pPr marL="4389467" algn="l" defTabSz="2926312" rtl="0" eaLnBrk="1" latinLnBrk="0" hangingPunct="1">
        <a:defRPr sz="5800" kern="1200">
          <a:solidFill>
            <a:schemeClr val="tx1"/>
          </a:solidFill>
          <a:latin typeface="+mn-lt"/>
          <a:ea typeface="+mn-ea"/>
          <a:cs typeface="+mn-cs"/>
        </a:defRPr>
      </a:lvl4pPr>
      <a:lvl5pPr marL="5852624" algn="l" defTabSz="2926312" rtl="0" eaLnBrk="1" latinLnBrk="0" hangingPunct="1">
        <a:defRPr sz="5800" kern="1200">
          <a:solidFill>
            <a:schemeClr val="tx1"/>
          </a:solidFill>
          <a:latin typeface="+mn-lt"/>
          <a:ea typeface="+mn-ea"/>
          <a:cs typeface="+mn-cs"/>
        </a:defRPr>
      </a:lvl5pPr>
      <a:lvl6pPr marL="7315779" algn="l" defTabSz="2926312" rtl="0" eaLnBrk="1" latinLnBrk="0" hangingPunct="1">
        <a:defRPr sz="5800" kern="1200">
          <a:solidFill>
            <a:schemeClr val="tx1"/>
          </a:solidFill>
          <a:latin typeface="+mn-lt"/>
          <a:ea typeface="+mn-ea"/>
          <a:cs typeface="+mn-cs"/>
        </a:defRPr>
      </a:lvl6pPr>
      <a:lvl7pPr marL="8778935" algn="l" defTabSz="2926312" rtl="0" eaLnBrk="1" latinLnBrk="0" hangingPunct="1">
        <a:defRPr sz="5800" kern="1200">
          <a:solidFill>
            <a:schemeClr val="tx1"/>
          </a:solidFill>
          <a:latin typeface="+mn-lt"/>
          <a:ea typeface="+mn-ea"/>
          <a:cs typeface="+mn-cs"/>
        </a:defRPr>
      </a:lvl7pPr>
      <a:lvl8pPr marL="10242090" algn="l" defTabSz="2926312" rtl="0" eaLnBrk="1" latinLnBrk="0" hangingPunct="1">
        <a:defRPr sz="5800" kern="1200">
          <a:solidFill>
            <a:schemeClr val="tx1"/>
          </a:solidFill>
          <a:latin typeface="+mn-lt"/>
          <a:ea typeface="+mn-ea"/>
          <a:cs typeface="+mn-cs"/>
        </a:defRPr>
      </a:lvl8pPr>
      <a:lvl9pPr marL="11705247" algn="l" defTabSz="2926312" rtl="0" eaLnBrk="1" latinLnBrk="0" hangingPunct="1">
        <a:defRPr sz="5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hyperlink" Target="https://educationaltechnologyjournal.springeropen.com/articles" TargetMode="External"/><Relationship Id="rId7" Type="http://schemas.openxmlformats.org/officeDocument/2006/relationships/image" Target="../media/image3.jpeg"/><Relationship Id="rId2" Type="http://schemas.openxmlformats.org/officeDocument/2006/relationships/hyperlink" Target="https://lordslibrary.parliament.uk/financial-pressures-on-higher-education" TargetMode="External"/><Relationship Id="rId1" Type="http://schemas.openxmlformats.org/officeDocument/2006/relationships/slideLayout" Target="../slideLayouts/slideLayout2.xml"/><Relationship Id="rId6" Type="http://schemas.openxmlformats.org/officeDocument/2006/relationships/hyperlink" Target="https://www.universitiesuk.ac.uk/latest/insights-and-analysis/financial-impact-government" TargetMode="External"/><Relationship Id="rId5" Type="http://schemas.openxmlformats.org/officeDocument/2006/relationships/hyperlink" Target="https://www.officeforstudents.org.uk/" TargetMode="External"/><Relationship Id="rId4" Type="http://schemas.openxmlformats.org/officeDocument/2006/relationships/hyperlink" Target="https://www.universitiesuk.ac.uk/latest/insights-and-analysis/financial-impact-government-policy?utm_source=chatgpt.com" TargetMode="External"/><Relationship Id="rId9"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Rectangle 71"/>
          <p:cNvSpPr/>
          <p:nvPr/>
        </p:nvSpPr>
        <p:spPr>
          <a:xfrm>
            <a:off x="0" y="3"/>
            <a:ext cx="32918400" cy="4168061"/>
          </a:xfrm>
          <a:prstGeom prst="rect">
            <a:avLst/>
          </a:prstGeom>
          <a:solidFill>
            <a:srgbClr val="A0BEC8"/>
          </a:solidFill>
          <a:ln>
            <a:noFill/>
          </a:ln>
        </p:spPr>
        <p:style>
          <a:lnRef idx="2">
            <a:schemeClr val="accent1">
              <a:shade val="50000"/>
            </a:schemeClr>
          </a:lnRef>
          <a:fillRef idx="1">
            <a:schemeClr val="accent1"/>
          </a:fillRef>
          <a:effectRef idx="0">
            <a:schemeClr val="accent1"/>
          </a:effectRef>
          <a:fontRef idx="minor">
            <a:schemeClr val="lt1"/>
          </a:fontRef>
        </p:style>
        <p:txBody>
          <a:bodyPr lIns="85344" tIns="42672" rIns="85344" bIns="42672" rtlCol="0" anchor="ctr"/>
          <a:lstStyle>
            <a:defPPr>
              <a:defRPr kern="1200"/>
            </a:defPPr>
          </a:lstStyle>
          <a:p>
            <a:pPr algn="ctr"/>
            <a:endParaRPr lang="en-US" sz="4142"/>
          </a:p>
        </p:txBody>
      </p:sp>
      <p:sp>
        <p:nvSpPr>
          <p:cNvPr id="51" name="Title 11">
            <a:extLst>
              <a:ext uri="{FF2B5EF4-FFF2-40B4-BE49-F238E27FC236}">
                <a16:creationId xmlns:a16="http://schemas.microsoft.com/office/drawing/2014/main" id="{EE7A5C51-35F0-4B71-992D-43D344D16C04}"/>
              </a:ext>
            </a:extLst>
          </p:cNvPr>
          <p:cNvSpPr txBox="1"/>
          <p:nvPr/>
        </p:nvSpPr>
        <p:spPr>
          <a:xfrm>
            <a:off x="2743200" y="429934"/>
            <a:ext cx="27432000" cy="1831290"/>
          </a:xfrm>
          <a:prstGeom prst="rect">
            <a:avLst/>
          </a:prstGeom>
        </p:spPr>
        <p:txBody>
          <a:bodyPr lIns="85344" tIns="42672" rIns="85344" bIns="42672" anchor="t"/>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r>
              <a:rPr lang="en-US" sz="4800" b="1" dirty="0">
                <a:solidFill>
                  <a:schemeClr val="bg1"/>
                </a:solidFill>
                <a:latin typeface="Arial"/>
              </a:rPr>
              <a:t>Investigating the tension between financial pressures and educational goals shape institutional decision-making in modern universities</a:t>
            </a:r>
            <a:br>
              <a:rPr lang="en-US" sz="5700" b="1" dirty="0">
                <a:latin typeface="Montserrat Extra Bold" panose="00000900000000000000" pitchFamily="50" charset="0"/>
              </a:rPr>
            </a:br>
            <a:endParaRPr lang="en-US" sz="5700" b="1">
              <a:solidFill>
                <a:schemeClr val="bg1"/>
              </a:solidFill>
              <a:latin typeface="Montserrat Extra Bold"/>
            </a:endParaRPr>
          </a:p>
        </p:txBody>
      </p:sp>
      <p:sp>
        <p:nvSpPr>
          <p:cNvPr id="58" name="Text Placeholder 16">
            <a:extLst>
              <a:ext uri="{FF2B5EF4-FFF2-40B4-BE49-F238E27FC236}">
                <a16:creationId xmlns:a16="http://schemas.microsoft.com/office/drawing/2014/main" id="{1F3AA395-C058-4F87-B3A3-A8A8BC543EF9}"/>
              </a:ext>
            </a:extLst>
          </p:cNvPr>
          <p:cNvSpPr txBox="1"/>
          <p:nvPr/>
        </p:nvSpPr>
        <p:spPr>
          <a:xfrm>
            <a:off x="2743200" y="2420375"/>
            <a:ext cx="27432000" cy="1350370"/>
          </a:xfrm>
          <a:prstGeom prst="rect">
            <a:avLst/>
          </a:prstGeom>
        </p:spPr>
        <p:txBody>
          <a:bodyPr lIns="85344" tIns="42672" rIns="85344" bIns="42672" anchor="t">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ctr"/>
            <a:r>
              <a:rPr lang="en-US" sz="3700" dirty="0">
                <a:solidFill>
                  <a:schemeClr val="bg1"/>
                </a:solidFill>
                <a:latin typeface="Domine"/>
              </a:rPr>
              <a:t>Student Name: Maxine Morris Student Number: 2213032  </a:t>
            </a:r>
          </a:p>
          <a:p>
            <a:pPr algn="ctr"/>
            <a:r>
              <a:rPr lang="en-US" sz="3700" dirty="0" err="1">
                <a:solidFill>
                  <a:schemeClr val="bg1"/>
                </a:solidFill>
                <a:latin typeface="Domine"/>
              </a:rPr>
              <a:t>Programme</a:t>
            </a:r>
            <a:r>
              <a:rPr lang="en-US" sz="3700" dirty="0">
                <a:solidFill>
                  <a:schemeClr val="bg1"/>
                </a:solidFill>
                <a:latin typeface="Domine"/>
              </a:rPr>
              <a:t>: Business and Leadership Management </a:t>
            </a:r>
            <a:endParaRPr lang="en-US" sz="3700" dirty="0">
              <a:solidFill>
                <a:schemeClr val="bg1"/>
              </a:solidFill>
              <a:latin typeface="Domine" panose="02040503040403060204" pitchFamily="18" charset="0"/>
            </a:endParaRPr>
          </a:p>
        </p:txBody>
      </p:sp>
      <p:sp>
        <p:nvSpPr>
          <p:cNvPr id="71" name="Rectangle: Rounded Corners 70"/>
          <p:cNvSpPr/>
          <p:nvPr/>
        </p:nvSpPr>
        <p:spPr>
          <a:xfrm>
            <a:off x="24860924" y="18978021"/>
            <a:ext cx="7562175" cy="2434195"/>
          </a:xfrm>
          <a:prstGeom prst="roundRect">
            <a:avLst>
              <a:gd name="adj" fmla="val 3948"/>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42" name="Rectangle: Rounded Corners 41"/>
          <p:cNvSpPr/>
          <p:nvPr/>
        </p:nvSpPr>
        <p:spPr>
          <a:xfrm>
            <a:off x="25361856" y="4364568"/>
            <a:ext cx="7562175" cy="7206311"/>
          </a:xfrm>
          <a:prstGeom prst="roundRect">
            <a:avLst>
              <a:gd name="adj" fmla="val 1477"/>
            </a:avLst>
          </a:prstGeom>
          <a:solidFill>
            <a:srgbClr val="A0BEC8">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kern="1200"/>
            </a:defPPr>
          </a:lstStyle>
          <a:p>
            <a:pPr>
              <a:lnSpc>
                <a:spcPts val="1569"/>
              </a:lnSpc>
            </a:pPr>
            <a:r>
              <a:rPr lang="en-US" sz="1200">
                <a:solidFill>
                  <a:schemeClr val="tx1"/>
                </a:solidFill>
              </a:rPr>
              <a:t>1. Universities should actively diversify their income sources beyond traditional tuition fees and government funding. </a:t>
            </a:r>
            <a:br>
              <a:rPr lang="en-US" sz="1200" dirty="0"/>
            </a:br>
            <a:r>
              <a:rPr lang="en-US" sz="1200">
                <a:solidFill>
                  <a:schemeClr val="tx1"/>
                </a:solidFill>
              </a:rPr>
              <a:t>Strategies: </a:t>
            </a:r>
          </a:p>
          <a:p>
            <a:pPr marL="228600" indent="-228600">
              <a:lnSpc>
                <a:spcPts val="1569"/>
              </a:lnSpc>
              <a:buFont typeface="Symbol,Sans-Serif"/>
              <a:buChar char="•"/>
            </a:pPr>
            <a:r>
              <a:rPr lang="en-US" sz="1200" b="1">
                <a:solidFill>
                  <a:schemeClr val="tx1"/>
                </a:solidFill>
              </a:rPr>
              <a:t>Expand and make international student recruitment</a:t>
            </a:r>
            <a:r>
              <a:rPr lang="en-US" sz="1200">
                <a:solidFill>
                  <a:schemeClr val="tx1"/>
                </a:solidFill>
              </a:rPr>
              <a:t> more accessible (higher tuition rates, global partnerships). </a:t>
            </a:r>
          </a:p>
          <a:p>
            <a:pPr marL="228600" indent="-228600">
              <a:lnSpc>
                <a:spcPts val="1569"/>
              </a:lnSpc>
              <a:buFont typeface="Symbol,Sans-Serif"/>
              <a:buChar char="•"/>
            </a:pPr>
            <a:r>
              <a:rPr lang="en-US" sz="1200" b="1" dirty="0">
                <a:solidFill>
                  <a:schemeClr val="tx1"/>
                </a:solidFill>
              </a:rPr>
              <a:t>Develop more online open university and courses</a:t>
            </a:r>
            <a:r>
              <a:rPr lang="en-US" sz="1200" dirty="0">
                <a:solidFill>
                  <a:schemeClr val="tx1"/>
                </a:solidFill>
              </a:rPr>
              <a:t> that will appeal to working class professional people and also international markets. </a:t>
            </a:r>
          </a:p>
          <a:p>
            <a:pPr marL="228600" indent="-228600">
              <a:lnSpc>
                <a:spcPts val="1569"/>
              </a:lnSpc>
              <a:buFont typeface="Symbol,Sans-Serif"/>
              <a:buChar char="•"/>
            </a:pPr>
            <a:r>
              <a:rPr lang="en-US" sz="1200" b="1" dirty="0">
                <a:solidFill>
                  <a:schemeClr val="tx1"/>
                </a:solidFill>
              </a:rPr>
              <a:t>Increase alumni engagement and philanthropy, universities can do this through</a:t>
            </a:r>
            <a:r>
              <a:rPr lang="en-US" sz="1200" dirty="0">
                <a:solidFill>
                  <a:schemeClr val="tx1"/>
                </a:solidFill>
              </a:rPr>
              <a:t> targeted fundraising campaigns. </a:t>
            </a:r>
          </a:p>
          <a:p>
            <a:pPr marL="228600" indent="-228600">
              <a:lnSpc>
                <a:spcPts val="1569"/>
              </a:lnSpc>
              <a:buFont typeface="Symbol,Sans-Serif"/>
              <a:buChar char="•"/>
            </a:pPr>
            <a:endParaRPr lang="en-US" sz="1200" dirty="0">
              <a:solidFill>
                <a:schemeClr val="tx1"/>
              </a:solidFill>
            </a:endParaRPr>
          </a:p>
          <a:p>
            <a:r>
              <a:rPr lang="en-US" sz="1200" dirty="0">
                <a:solidFill>
                  <a:schemeClr val="tx1"/>
                </a:solidFill>
              </a:rPr>
              <a:t>2. To engage proactively with policymakers to advocate for sustainable funding frameworks.</a:t>
            </a:r>
            <a:br>
              <a:rPr lang="en-US" sz="1200" dirty="0"/>
            </a:br>
            <a:r>
              <a:rPr lang="en-US" sz="1200" dirty="0">
                <a:solidFill>
                  <a:schemeClr val="tx1"/>
                </a:solidFill>
              </a:rPr>
              <a:t>Possible Strategies:</a:t>
            </a:r>
          </a:p>
          <a:p>
            <a:pPr marL="285750" indent="-285750">
              <a:buFont typeface="Symbol,Sans-Serif"/>
              <a:buChar char="•"/>
            </a:pPr>
            <a:r>
              <a:rPr lang="en-US" sz="1200" dirty="0">
                <a:solidFill>
                  <a:schemeClr val="tx1"/>
                </a:solidFill>
              </a:rPr>
              <a:t>Collaborate through sector bodies (e.g., Universities UK) to lobby for inflation-linked tuition caps.</a:t>
            </a:r>
          </a:p>
          <a:p>
            <a:pPr marL="285750" indent="-285750">
              <a:buFont typeface="Symbol,Sans-Serif"/>
              <a:buChar char="•"/>
            </a:pPr>
            <a:r>
              <a:rPr lang="en-US" sz="1200" dirty="0">
                <a:solidFill>
                  <a:schemeClr val="tx1"/>
                </a:solidFill>
              </a:rPr>
              <a:t>Provide evidence on the </a:t>
            </a:r>
            <a:r>
              <a:rPr lang="en-US" sz="1200" b="1" dirty="0">
                <a:solidFill>
                  <a:schemeClr val="tx1"/>
                </a:solidFill>
              </a:rPr>
              <a:t>economic and social returns</a:t>
            </a:r>
            <a:r>
              <a:rPr lang="en-US" sz="1200" dirty="0">
                <a:solidFill>
                  <a:schemeClr val="tx1"/>
                </a:solidFill>
              </a:rPr>
              <a:t> of higher education investment.</a:t>
            </a:r>
          </a:p>
          <a:p>
            <a:pPr marL="285750" indent="-285750">
              <a:buFont typeface="Arial,Sans-Serif"/>
              <a:buChar char="•"/>
            </a:pPr>
            <a:r>
              <a:rPr lang="en-US" sz="1200" dirty="0">
                <a:solidFill>
                  <a:schemeClr val="tx1"/>
                </a:solidFill>
              </a:rPr>
              <a:t>This would be a short-term engagement which would widen the sector-advocacy. This can also influence a long-term policy reform and secure a fairer funding model </a:t>
            </a:r>
          </a:p>
          <a:p>
            <a:r>
              <a:rPr lang="en-US" sz="1200" dirty="0">
                <a:solidFill>
                  <a:schemeClr val="tx1"/>
                </a:solidFill>
              </a:rPr>
              <a:t>Weston, T. (2023). </a:t>
            </a:r>
            <a:r>
              <a:rPr lang="en-US" sz="1200" i="1" dirty="0">
                <a:solidFill>
                  <a:schemeClr val="tx1"/>
                </a:solidFill>
              </a:rPr>
              <a:t>Financial pressures on higher education</a:t>
            </a:r>
            <a:r>
              <a:rPr lang="en-US" sz="1200" dirty="0">
                <a:solidFill>
                  <a:schemeClr val="tx1"/>
                </a:solidFill>
              </a:rPr>
              <a:t>. [online] House of Lords Library. Available at: </a:t>
            </a:r>
            <a:r>
              <a:rPr lang="en-US" sz="1200" dirty="0">
                <a:solidFill>
                  <a:srgbClr val="000000"/>
                </a:solidFill>
                <a:hlinkClick r:id="rId2">
                  <a:extLst>
                    <a:ext uri="{A12FA001-AC4F-418D-AE19-62706E023703}">
                      <ahyp:hlinkClr xmlns:ahyp="http://schemas.microsoft.com/office/drawing/2018/hyperlinkcolor" val="tx"/>
                    </a:ext>
                  </a:extLst>
                </a:hlinkClick>
              </a:rPr>
              <a:t>https://lordslibrary.parliament.uk/financial-pressures-on-higher-education</a:t>
            </a:r>
            <a:endParaRPr lang="en-US" sz="1200"/>
          </a:p>
        </p:txBody>
      </p:sp>
      <p:sp>
        <p:nvSpPr>
          <p:cNvPr id="83" name="TextBox 82">
            <a:extLst>
              <a:ext uri="{FF2B5EF4-FFF2-40B4-BE49-F238E27FC236}">
                <a16:creationId xmlns:a16="http://schemas.microsoft.com/office/drawing/2014/main" id="{66B428E8-E946-4C04-BA2E-DBE7C90A92EC}"/>
              </a:ext>
            </a:extLst>
          </p:cNvPr>
          <p:cNvSpPr txBox="1"/>
          <p:nvPr/>
        </p:nvSpPr>
        <p:spPr>
          <a:xfrm>
            <a:off x="25204660" y="4988260"/>
            <a:ext cx="6874704" cy="461665"/>
          </a:xfrm>
          <a:prstGeom prst="rect">
            <a:avLst/>
          </a:prstGeom>
          <a:noFill/>
        </p:spPr>
        <p:txBody>
          <a:bodyPr wrap="square" lIns="91440" tIns="45720" rIns="91440" bIns="45720" rtlCol="0" anchor="t">
            <a:spAutoFit/>
          </a:bodyPr>
          <a:lstStyle>
            <a:defPPr>
              <a:defRPr kern="1200"/>
            </a:defPPr>
          </a:lstStyle>
          <a:p>
            <a:r>
              <a:rPr lang="en-US" sz="2400" b="1" dirty="0">
                <a:solidFill>
                  <a:schemeClr val="tx1">
                    <a:lumMod val="75000"/>
                    <a:lumOff val="25000"/>
                  </a:schemeClr>
                </a:solidFill>
                <a:latin typeface="Montserrat Extra Bold"/>
              </a:rPr>
              <a:t>Recommendations</a:t>
            </a:r>
            <a:endParaRPr lang="en-US" sz="2400" b="1" dirty="0">
              <a:solidFill>
                <a:schemeClr val="tx1">
                  <a:lumMod val="75000"/>
                  <a:lumOff val="25000"/>
                </a:schemeClr>
              </a:solidFill>
              <a:latin typeface="Montserrat Extra Bold" panose="00000900000000000000" pitchFamily="50" charset="0"/>
            </a:endParaRPr>
          </a:p>
        </p:txBody>
      </p:sp>
      <p:sp>
        <p:nvSpPr>
          <p:cNvPr id="45" name="Rectangle: Rounded Corners 44"/>
          <p:cNvSpPr/>
          <p:nvPr/>
        </p:nvSpPr>
        <p:spPr>
          <a:xfrm>
            <a:off x="24860924" y="12394683"/>
            <a:ext cx="7562175" cy="6081732"/>
          </a:xfrm>
          <a:prstGeom prst="roundRect">
            <a:avLst>
              <a:gd name="adj" fmla="val 1592"/>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kern="1200"/>
            </a:defPPr>
          </a:lstStyle>
          <a:p>
            <a:pPr>
              <a:lnSpc>
                <a:spcPts val="1569"/>
              </a:lnSpc>
            </a:pPr>
            <a:r>
              <a:rPr lang="en-US" sz="1200" dirty="0">
                <a:solidFill>
                  <a:schemeClr val="tx1"/>
                </a:solidFill>
                <a:latin typeface="Arial"/>
                <a:cs typeface="Arial"/>
              </a:rPr>
              <a:t>The findings suggest that universities are increasingly caught in a precarious balancing act between the pressures of financial sustainability and their core educational mandate. While marketisation strategies—particularly the focus on international students and research grants—offer short-term financial relief, they also introduce substantial risks, particularly in the face of external shocks and fluctuating demand. The growing cost pressures, coupled with restrictive regulatory frameworks, have forced universities to make difficult </a:t>
            </a:r>
            <a:r>
              <a:rPr lang="en-US" sz="1200">
                <a:solidFill>
                  <a:schemeClr val="tx1"/>
                </a:solidFill>
                <a:latin typeface="Arial"/>
                <a:cs typeface="Arial"/>
              </a:rPr>
              <a:t>choices often prioritising revenue-generating areas over those that contribute to </a:t>
            </a:r>
            <a:r>
              <a:rPr lang="en-US" sz="1200" dirty="0">
                <a:solidFill>
                  <a:schemeClr val="tx1"/>
                </a:solidFill>
                <a:latin typeface="Arial"/>
                <a:cs typeface="Arial"/>
              </a:rPr>
              <a:t>their broader social and educational mission. Ultimately, the tension between financial viability and the educational mandate remains a critical issue for universities, with significant implications for their long-term sustainability, academic integrity, and </a:t>
            </a:r>
            <a:r>
              <a:rPr lang="en-US" sz="1200">
                <a:solidFill>
                  <a:schemeClr val="tx1"/>
                </a:solidFill>
                <a:latin typeface="Arial"/>
                <a:cs typeface="Arial"/>
              </a:rPr>
              <a:t>social impact. Further research is needed to explore how universities can reduce tension and financial viabilities.</a:t>
            </a:r>
            <a:endParaRPr lang="en-US" sz="1200" dirty="0">
              <a:solidFill>
                <a:schemeClr val="tx1"/>
              </a:solidFill>
            </a:endParaRPr>
          </a:p>
          <a:p>
            <a:pPr>
              <a:lnSpc>
                <a:spcPts val="1569"/>
              </a:lnSpc>
            </a:pPr>
            <a:endParaRPr lang="en-US" sz="1200" dirty="0">
              <a:solidFill>
                <a:schemeClr val="tx1"/>
              </a:solidFill>
              <a:latin typeface="Arial"/>
              <a:ea typeface="Segoe UI"/>
              <a:cs typeface="Segoe UI"/>
            </a:endParaRPr>
          </a:p>
          <a:p>
            <a:pPr>
              <a:lnSpc>
                <a:spcPts val="1569"/>
              </a:lnSpc>
            </a:pPr>
            <a:r>
              <a:rPr lang="en-US" sz="1200" dirty="0">
                <a:solidFill>
                  <a:schemeClr val="tx1"/>
                </a:solidFill>
              </a:rPr>
              <a:t> at: </a:t>
            </a:r>
            <a:r>
              <a:rPr lang="en-US" sz="1200" u="sng" dirty="0">
                <a:solidFill>
                  <a:schemeClr val="tx1"/>
                </a:solidFill>
                <a:hlinkClick r:id="rId2">
                  <a:extLst>
                    <a:ext uri="{A12FA001-AC4F-418D-AE19-62706E023703}">
                      <ahyp:hlinkClr xmlns:ahyp="http://schemas.microsoft.com/office/drawing/2018/hyperlinkcolor" val="tx"/>
                    </a:ext>
                  </a:extLst>
                </a:hlinkClick>
              </a:rPr>
              <a:t>https://lordslibrary.parliament.uk/financial-pressures-on-higher-education</a:t>
            </a:r>
            <a:endParaRPr lang="en-US" sz="1200" dirty="0">
              <a:solidFill>
                <a:schemeClr val="tx1"/>
              </a:solidFill>
            </a:endParaRPr>
          </a:p>
          <a:p>
            <a:pPr marL="228600" indent="-228600">
              <a:lnSpc>
                <a:spcPts val="1569"/>
              </a:lnSpc>
              <a:buFont typeface="Symbol"/>
              <a:buChar char="•"/>
            </a:pPr>
            <a:endParaRPr lang="en-US" sz="1400" dirty="0">
              <a:solidFill>
                <a:schemeClr val="tx1"/>
              </a:solidFill>
            </a:endParaRPr>
          </a:p>
        </p:txBody>
      </p:sp>
      <p:sp>
        <p:nvSpPr>
          <p:cNvPr id="85" name="TextBox 84">
            <a:extLst>
              <a:ext uri="{FF2B5EF4-FFF2-40B4-BE49-F238E27FC236}">
                <a16:creationId xmlns:a16="http://schemas.microsoft.com/office/drawing/2014/main" id="{2F9F16DD-B1FB-447B-BA78-9201D1B2D897}"/>
              </a:ext>
            </a:extLst>
          </p:cNvPr>
          <p:cNvSpPr txBox="1"/>
          <p:nvPr/>
        </p:nvSpPr>
        <p:spPr>
          <a:xfrm>
            <a:off x="25204660" y="12693020"/>
            <a:ext cx="6874704" cy="461665"/>
          </a:xfrm>
          <a:prstGeom prst="rect">
            <a:avLst/>
          </a:prstGeom>
          <a:noFill/>
        </p:spPr>
        <p:txBody>
          <a:bodyPr wrap="square" lIns="91440" tIns="45720" rIns="91440" bIns="45720" rtlCol="0" anchor="t">
            <a:spAutoFit/>
          </a:bodyPr>
          <a:lstStyle>
            <a:defPPr>
              <a:defRPr kern="1200"/>
            </a:defPPr>
          </a:lstStyle>
          <a:p>
            <a:r>
              <a:rPr lang="en-US" sz="2400" b="1" dirty="0">
                <a:solidFill>
                  <a:schemeClr val="tx1">
                    <a:lumMod val="75000"/>
                    <a:lumOff val="25000"/>
                  </a:schemeClr>
                </a:solidFill>
                <a:latin typeface="Montserrat Extra Bold"/>
              </a:rPr>
              <a:t>Conclusion</a:t>
            </a:r>
            <a:endParaRPr lang="en-US" sz="2400" b="1" dirty="0">
              <a:solidFill>
                <a:schemeClr val="tx1">
                  <a:lumMod val="75000"/>
                  <a:lumOff val="25000"/>
                </a:schemeClr>
              </a:solidFill>
              <a:latin typeface="Montserrat Extra Bold" panose="00000900000000000000" pitchFamily="50" charset="0"/>
            </a:endParaRPr>
          </a:p>
        </p:txBody>
      </p:sp>
      <p:sp>
        <p:nvSpPr>
          <p:cNvPr id="39" name="Rectangle: Rounded Corners 38"/>
          <p:cNvSpPr/>
          <p:nvPr/>
        </p:nvSpPr>
        <p:spPr>
          <a:xfrm>
            <a:off x="531081" y="4257162"/>
            <a:ext cx="7562175" cy="6886276"/>
          </a:xfrm>
          <a:prstGeom prst="roundRect">
            <a:avLst>
              <a:gd name="adj" fmla="val 1711"/>
            </a:avLst>
          </a:prstGeom>
          <a:solidFill>
            <a:srgbClr val="A0BEC8">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46" name="TextBox 45"/>
          <p:cNvSpPr txBox="1"/>
          <p:nvPr/>
        </p:nvSpPr>
        <p:spPr>
          <a:xfrm>
            <a:off x="839035" y="5755733"/>
            <a:ext cx="6373772" cy="3086999"/>
          </a:xfrm>
          <a:prstGeom prst="rect">
            <a:avLst/>
          </a:prstGeom>
          <a:noFill/>
        </p:spPr>
        <p:txBody>
          <a:bodyPr wrap="square" lIns="91440" tIns="45720" rIns="91440" bIns="45720" rtlCol="0" anchor="t">
            <a:spAutoFit/>
          </a:bodyPr>
          <a:lstStyle>
            <a:defPPr>
              <a:defRPr kern="1200"/>
            </a:defPPr>
          </a:lstStyle>
          <a:p>
            <a:r>
              <a:rPr lang="en-US" sz="1200">
                <a:latin typeface="Arial"/>
                <a:ea typeface="Segoe UI"/>
                <a:cs typeface="Segoe UI"/>
              </a:rPr>
              <a:t>This study investigates performance -based funding and cost-cutting </a:t>
            </a:r>
            <a:r>
              <a:rPr lang="en-US" sz="1200">
                <a:ea typeface="+mn-lt"/>
                <a:cs typeface="+mn-lt"/>
              </a:rPr>
              <a:t>The study uses a deductive research approach informed by established theories and applies a mixed-methods design to analyse institutional decision-making. Qualitative data were gathered through semi-structured interviews, focus groups, and discussions with native groups, while quantitative data examined indicators such as enrolment, funding sources, and graduate employment to assess program sustainability. Guided by a positivist stance, the research emphasizes objectivity and triangulates findings to strengthen validity and reliability. Conducted longitudinally, it captures long-term policy impacts on educational performance. Ethical procedures—including informed consent, confidentiality, and formal approval—were rigorously followed. Overall, the study contributes to understanding how funding and policy shape educational sustainability.</a:t>
            </a:r>
            <a:endParaRPr lang="en-US" sz="1200">
              <a:solidFill>
                <a:srgbClr val="595959"/>
              </a:solidFill>
              <a:latin typeface="Domine" panose="02040503040403060204" pitchFamily="18" charset="0"/>
              <a:ea typeface="Open Sans" panose="020B0606030504020204" pitchFamily="34" charset="0"/>
              <a:cs typeface="Open Sans" panose="020B0606030504020204" pitchFamily="34" charset="0"/>
            </a:endParaRPr>
          </a:p>
          <a:p>
            <a:r>
              <a:rPr lang="en-US" sz="1200" b="1">
                <a:ea typeface="+mn-lt"/>
                <a:cs typeface="+mn-lt"/>
              </a:rPr>
              <a:t>Reference</a:t>
            </a:r>
            <a:br>
              <a:rPr lang="en-US" sz="1200" b="1" dirty="0">
                <a:ea typeface="+mn-lt"/>
                <a:cs typeface="+mn-lt"/>
              </a:rPr>
            </a:br>
            <a:r>
              <a:rPr lang="en-US" sz="1200" b="1">
                <a:ea typeface="+mn-lt"/>
                <a:cs typeface="+mn-lt"/>
              </a:rPr>
              <a:t> SpringerOpen (n.d.) </a:t>
            </a:r>
            <a:r>
              <a:rPr lang="en-US" sz="1200" i="1">
                <a:ea typeface="+mn-lt"/>
                <a:cs typeface="+mn-lt"/>
              </a:rPr>
              <a:t>International Journal of Educational Technology in Higher Education</a:t>
            </a:r>
            <a:r>
              <a:rPr lang="en-US" sz="1200">
                <a:ea typeface="+mn-lt"/>
                <a:cs typeface="+mn-lt"/>
              </a:rPr>
              <a:t>. Available at: </a:t>
            </a:r>
            <a:r>
              <a:rPr lang="en-US" sz="1200" dirty="0">
                <a:ea typeface="+mn-lt"/>
                <a:cs typeface="+mn-lt"/>
                <a:hlinkClick r:id="rId3"/>
              </a:rPr>
              <a:t>https://educationaltechnologyjournal.springeropen.com/articles</a:t>
            </a:r>
            <a:r>
              <a:rPr lang="en-US" sz="1200">
                <a:ea typeface="+mn-lt"/>
                <a:cs typeface="+mn-lt"/>
              </a:rPr>
              <a:t> (Accessed: 18 March 2022).</a:t>
            </a:r>
            <a:endParaRPr lang="en-US" sz="1200"/>
          </a:p>
          <a:p>
            <a:pPr>
              <a:lnSpc>
                <a:spcPct val="90000"/>
              </a:lnSpc>
              <a:spcBef>
                <a:spcPct val="0"/>
              </a:spcBef>
            </a:pPr>
            <a:r>
              <a:rPr lang="en-US" sz="1400">
                <a:latin typeface="Avenir Next LT Pro"/>
                <a:ea typeface="Segoe UI"/>
                <a:cs typeface="Segoe UI"/>
              </a:rPr>
              <a:t>​</a:t>
            </a:r>
            <a:endParaRPr lang="en-US" sz="140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p:txBody>
      </p:sp>
      <p:sp>
        <p:nvSpPr>
          <p:cNvPr id="47" name="TextBox 46"/>
          <p:cNvSpPr txBox="1"/>
          <p:nvPr/>
        </p:nvSpPr>
        <p:spPr>
          <a:xfrm>
            <a:off x="839035" y="4988258"/>
            <a:ext cx="6874704" cy="461665"/>
          </a:xfrm>
          <a:prstGeom prst="rect">
            <a:avLst/>
          </a:prstGeom>
          <a:noFill/>
        </p:spPr>
        <p:txBody>
          <a:bodyPr wrap="square" lIns="91440" tIns="45720" rIns="91440" bIns="45720" rtlCol="0" anchor="t">
            <a:spAutoFit/>
          </a:bodyPr>
          <a:lstStyle>
            <a:defPPr>
              <a:defRPr kern="1200"/>
            </a:defPPr>
          </a:lstStyle>
          <a:p>
            <a:r>
              <a:rPr lang="en-US" sz="2400" b="1" dirty="0">
                <a:solidFill>
                  <a:schemeClr val="tx1">
                    <a:lumMod val="75000"/>
                    <a:lumOff val="25000"/>
                  </a:schemeClr>
                </a:solidFill>
                <a:latin typeface="Montserrat Extra Bold"/>
              </a:rPr>
              <a:t>Summary</a:t>
            </a:r>
            <a:endParaRPr lang="en-US" sz="2400" b="1" dirty="0">
              <a:solidFill>
                <a:schemeClr val="tx1">
                  <a:lumMod val="75000"/>
                  <a:lumOff val="25000"/>
                </a:schemeClr>
              </a:solidFill>
              <a:latin typeface="Montserrat Extra Bold" panose="00000900000000000000" pitchFamily="50" charset="0"/>
            </a:endParaRPr>
          </a:p>
        </p:txBody>
      </p:sp>
      <p:sp>
        <p:nvSpPr>
          <p:cNvPr id="43" name="Rectangle: Rounded Corners 42"/>
          <p:cNvSpPr/>
          <p:nvPr/>
        </p:nvSpPr>
        <p:spPr>
          <a:xfrm>
            <a:off x="674204" y="11596003"/>
            <a:ext cx="7562175" cy="9279214"/>
          </a:xfrm>
          <a:prstGeom prst="roundRect">
            <a:avLst>
              <a:gd name="adj" fmla="val 2004"/>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86" name="TextBox 85">
            <a:extLst>
              <a:ext uri="{FF2B5EF4-FFF2-40B4-BE49-F238E27FC236}">
                <a16:creationId xmlns:a16="http://schemas.microsoft.com/office/drawing/2014/main" id="{9B320F11-3F85-4920-92E0-15D89C7AF4D2}"/>
              </a:ext>
            </a:extLst>
          </p:cNvPr>
          <p:cNvSpPr txBox="1"/>
          <p:nvPr/>
        </p:nvSpPr>
        <p:spPr>
          <a:xfrm>
            <a:off x="839035" y="12829852"/>
            <a:ext cx="6874704" cy="4154984"/>
          </a:xfrm>
          <a:prstGeom prst="rect">
            <a:avLst/>
          </a:prstGeom>
          <a:noFill/>
        </p:spPr>
        <p:txBody>
          <a:bodyPr wrap="square" lIns="91440" tIns="45720" rIns="91440" bIns="45720" rtlCol="0" anchor="t">
            <a:spAutoFit/>
          </a:bodyPr>
          <a:lstStyle>
            <a:defPPr>
              <a:defRPr kern="1200"/>
            </a:defPPr>
          </a:lstStyle>
          <a:p>
            <a:r>
              <a:rPr lang="en-US" sz="3200" b="1"/>
              <a:t>University of Wales Trinity Saint David (UWTSD): A Legacy of Innovation and Learning</a:t>
            </a:r>
            <a:endParaRPr lang="en-US" sz="3200"/>
          </a:p>
          <a:p>
            <a:r>
              <a:rPr lang="en-US" sz="1200">
                <a:solidFill>
                  <a:srgbClr val="2C3E50"/>
                </a:solidFill>
                <a:ea typeface="+mn-lt"/>
                <a:cs typeface="+mn-lt"/>
              </a:rPr>
              <a:t>Founded in 1822, the University of Wales Trinity Saint David (UWTSD) is one of Wales’s oldest higher education institutions. Initially a theological college, it later joined the University of Wales and took its current form after the 2010 merger. Over time, UWTSD has developed into a modern institution that combines tradition with innovation, offering accessible and socially responsive education.</a:t>
            </a:r>
            <a:endParaRPr lang="en-US" sz="1200" dirty="0">
              <a:solidFill>
                <a:srgbClr val="595959"/>
              </a:solidFill>
              <a:ea typeface="+mn-lt"/>
              <a:cs typeface="+mn-lt"/>
            </a:endParaRPr>
          </a:p>
          <a:p>
            <a:r>
              <a:rPr lang="en-US" sz="1200">
                <a:solidFill>
                  <a:srgbClr val="2C3E50"/>
                </a:solidFill>
                <a:ea typeface="+mn-lt"/>
                <a:cs typeface="+mn-lt"/>
              </a:rPr>
              <a:t>The university is nationally recognised for its strengths in entrepreneurial learning, creativity, and sustainability, contributing to best practice in enterprise education across the UK (Kirby </a:t>
            </a:r>
            <a:r>
              <a:rPr lang="en-US" sz="1200" i="1">
                <a:solidFill>
                  <a:srgbClr val="2C3E50"/>
                </a:solidFill>
                <a:ea typeface="+mn-lt"/>
                <a:cs typeface="+mn-lt"/>
              </a:rPr>
              <a:t>et al.</a:t>
            </a:r>
            <a:r>
              <a:rPr lang="en-US" sz="1200">
                <a:solidFill>
                  <a:srgbClr val="2C3E50"/>
                </a:solidFill>
                <a:ea typeface="+mn-lt"/>
                <a:cs typeface="+mn-lt"/>
              </a:rPr>
              <a:t>, n.d.). UWTSD’s focus on research, innovation, and employability underpins its ongoing civic and economic impact.</a:t>
            </a:r>
            <a:endParaRPr lang="en-US" sz="1200"/>
          </a:p>
          <a:p>
            <a:r>
              <a:rPr lang="en-US" sz="1200" b="1" dirty="0">
                <a:solidFill>
                  <a:srgbClr val="2C3E50"/>
                </a:solidFill>
                <a:ea typeface="+mn-lt"/>
                <a:cs typeface="+mn-lt"/>
              </a:rPr>
              <a:t>Reference</a:t>
            </a:r>
            <a:br>
              <a:rPr lang="en-US" sz="1200" b="1" dirty="0">
                <a:solidFill>
                  <a:srgbClr val="2C3E50"/>
                </a:solidFill>
                <a:ea typeface="+mn-lt"/>
                <a:cs typeface="+mn-lt"/>
              </a:rPr>
            </a:br>
            <a:r>
              <a:rPr lang="en-US" sz="1200" b="1" dirty="0">
                <a:solidFill>
                  <a:srgbClr val="2C3E50"/>
                </a:solidFill>
                <a:ea typeface="+mn-lt"/>
                <a:cs typeface="+mn-lt"/>
              </a:rPr>
              <a:t> Kirby, D., Kathryn, D., Mrs, P. and Healey-Benson, F. (n.d.) </a:t>
            </a:r>
            <a:r>
              <a:rPr lang="en-US" sz="1200" i="1" dirty="0">
                <a:solidFill>
                  <a:srgbClr val="2C3E50"/>
                </a:solidFill>
                <a:ea typeface="+mn-lt"/>
                <a:cs typeface="+mn-lt"/>
              </a:rPr>
              <a:t>40 Years of Entrepreneurship Education: UWTSD</a:t>
            </a:r>
            <a:r>
              <a:rPr lang="en-US" sz="1200" dirty="0">
                <a:solidFill>
                  <a:srgbClr val="2C3E50"/>
                </a:solidFill>
                <a:ea typeface="+mn-lt"/>
                <a:cs typeface="+mn-lt"/>
              </a:rPr>
              <a:t>. Available at: [insert URL] (Accessed: [November 18th</a:t>
            </a:r>
            <a:r>
              <a:rPr lang="en-US" sz="1200">
                <a:solidFill>
                  <a:srgbClr val="2C3E50"/>
                </a:solidFill>
                <a:ea typeface="+mn-lt"/>
                <a:cs typeface="+mn-lt"/>
              </a:rPr>
              <a:t> 25.</a:t>
            </a:r>
            <a:endParaRPr lang="en-US" sz="1200"/>
          </a:p>
          <a:p>
            <a:endParaRPr lang="en-US" sz="1200" dirty="0">
              <a:solidFill>
                <a:srgbClr val="2C3E50"/>
              </a:solidFill>
            </a:endParaRPr>
          </a:p>
          <a:p>
            <a:endParaRPr lang="en-US" sz="1200" dirty="0">
              <a:solidFill>
                <a:schemeClr val="tx1">
                  <a:lumMod val="65000"/>
                  <a:lumOff val="35000"/>
                </a:schemeClr>
              </a:solidFill>
              <a:latin typeface="Arial"/>
              <a:ea typeface="Open Sans" panose="020B0606030504020204" pitchFamily="34" charset="0"/>
              <a:cs typeface="Open Sans" panose="020B0606030504020204" pitchFamily="34" charset="0"/>
            </a:endParaRPr>
          </a:p>
        </p:txBody>
      </p:sp>
      <p:sp>
        <p:nvSpPr>
          <p:cNvPr id="87" name="TextBox 86">
            <a:extLst>
              <a:ext uri="{FF2B5EF4-FFF2-40B4-BE49-F238E27FC236}">
                <a16:creationId xmlns:a16="http://schemas.microsoft.com/office/drawing/2014/main" id="{7DB2E49A-CE7A-4210-AE9F-5037030C938E}"/>
              </a:ext>
            </a:extLst>
          </p:cNvPr>
          <p:cNvSpPr txBox="1"/>
          <p:nvPr/>
        </p:nvSpPr>
        <p:spPr>
          <a:xfrm>
            <a:off x="839035" y="12456179"/>
            <a:ext cx="6874704" cy="461665"/>
          </a:xfrm>
          <a:prstGeom prst="rect">
            <a:avLst/>
          </a:prstGeom>
          <a:noFill/>
        </p:spPr>
        <p:txBody>
          <a:bodyPr wrap="square" rtlCol="0">
            <a:spAutoFit/>
          </a:bodyPr>
          <a:lstStyle>
            <a:defPPr>
              <a:defRPr kern="1200"/>
            </a:defPPr>
          </a:lstStyle>
          <a:p>
            <a:r>
              <a:rPr lang="en-US" sz="2400" b="1">
                <a:solidFill>
                  <a:schemeClr val="tx1">
                    <a:lumMod val="75000"/>
                    <a:lumOff val="25000"/>
                  </a:schemeClr>
                </a:solidFill>
                <a:latin typeface="Montserrat Extra Bold" panose="00000900000000000000" pitchFamily="50" charset="0"/>
              </a:rPr>
              <a:t>Introduction</a:t>
            </a:r>
          </a:p>
        </p:txBody>
      </p:sp>
      <p:sp>
        <p:nvSpPr>
          <p:cNvPr id="44" name="Rectangle: Rounded Corners 43"/>
          <p:cNvSpPr/>
          <p:nvPr/>
        </p:nvSpPr>
        <p:spPr>
          <a:xfrm>
            <a:off x="8592866" y="4815844"/>
            <a:ext cx="7562175" cy="4200655"/>
          </a:xfrm>
          <a:prstGeom prst="roundRect">
            <a:avLst>
              <a:gd name="adj" fmla="val 2700"/>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88" name="TextBox 87">
            <a:extLst>
              <a:ext uri="{FF2B5EF4-FFF2-40B4-BE49-F238E27FC236}">
                <a16:creationId xmlns:a16="http://schemas.microsoft.com/office/drawing/2014/main" id="{42B0A569-B3B2-4D39-9EF7-F3CC8A0EDD42}"/>
              </a:ext>
            </a:extLst>
          </p:cNvPr>
          <p:cNvSpPr txBox="1"/>
          <p:nvPr/>
        </p:nvSpPr>
        <p:spPr>
          <a:xfrm>
            <a:off x="8936601" y="5433534"/>
            <a:ext cx="6874704" cy="2662267"/>
          </a:xfrm>
          <a:prstGeom prst="rect">
            <a:avLst/>
          </a:prstGeom>
          <a:noFill/>
        </p:spPr>
        <p:txBody>
          <a:bodyPr wrap="square" lIns="91440" tIns="45720" rIns="91440" bIns="45720" rtlCol="0" anchor="t">
            <a:spAutoFit/>
          </a:bodyPr>
          <a:lstStyle>
            <a:defPPr>
              <a:defRPr kern="1200"/>
            </a:defPPr>
          </a:lstStyle>
          <a:p>
            <a:r>
              <a:rPr lang="en-US" sz="1200" u="sng" dirty="0">
                <a:latin typeface="Aptos"/>
                <a:ea typeface="Open Sans"/>
                <a:cs typeface="Open Sans"/>
                <a:hlinkClick r:id="rId4">
                  <a:extLst>
                    <a:ext uri="{A12FA001-AC4F-418D-AE19-62706E023703}">
                      <ahyp:hlinkClr xmlns:ahyp="http://schemas.microsoft.com/office/drawing/2018/hyperlinkcolor" val="tx"/>
                    </a:ext>
                  </a:extLst>
                </a:hlinkClick>
              </a:rPr>
              <a:t>-</a:t>
            </a:r>
            <a:r>
              <a:rPr lang="en-US" sz="1200" u="sng" dirty="0">
                <a:latin typeface="Arial"/>
                <a:ea typeface="Open Sans"/>
                <a:cs typeface="Open Sans"/>
                <a:hlinkClick r:id="rId4">
                  <a:extLst>
                    <a:ext uri="{A12FA001-AC4F-418D-AE19-62706E023703}">
                      <ahyp:hlinkClr xmlns:ahyp="http://schemas.microsoft.com/office/drawing/2018/hyperlinkcolor" val="tx"/>
                    </a:ext>
                  </a:extLst>
                </a:hlinkClick>
              </a:rPr>
              <a:t>policy</a:t>
            </a:r>
            <a:r>
              <a:rPr lang="en-US" sz="1200">
                <a:latin typeface="Arial"/>
                <a:ea typeface="Open Sans"/>
                <a:cs typeface="Open Sans"/>
              </a:rPr>
              <a:t> (Accessed: 4 November 2025).</a:t>
            </a:r>
            <a:r>
              <a:rPr lang="en-US" sz="1200" dirty="0">
                <a:latin typeface="Arial"/>
                <a:ea typeface="Open Sans"/>
                <a:cs typeface="Arial"/>
              </a:rPr>
              <a:t>  </a:t>
            </a:r>
            <a:r>
              <a:rPr lang="en-US" sz="1200">
                <a:ea typeface="+mn-lt"/>
                <a:cs typeface="+mn-lt"/>
              </a:rPr>
              <a:t>This desk-based study relies solely on secondary sources—academic literature, policy documents, official reports, and sector analyses. Using thematic synthesis, it identifies key trends and evaluates how policy changes affect university finances. Secondary evidence shows that UK tuition fees have remained frozen since 2017 while living costs have risen, increasing financial pressure on institutions (Office for Students, 2024). The dissertation uses such insights to assess policy impacts and propose measures to strengthen financial sustainability in higher education.</a:t>
            </a:r>
            <a:endParaRPr lang="en-US" sz="1200" dirty="0">
              <a:latin typeface="Arial"/>
              <a:ea typeface="Open Sans"/>
              <a:cs typeface="Arial"/>
            </a:endParaRPr>
          </a:p>
          <a:p>
            <a:r>
              <a:rPr lang="en-US" sz="1200" b="1">
                <a:ea typeface="+mn-lt"/>
                <a:cs typeface="+mn-lt"/>
              </a:rPr>
              <a:t>References</a:t>
            </a:r>
            <a:br>
              <a:rPr lang="en-US" sz="1200" b="1" dirty="0">
                <a:ea typeface="+mn-lt"/>
                <a:cs typeface="+mn-lt"/>
              </a:rPr>
            </a:br>
            <a:r>
              <a:rPr lang="en-US" sz="1200" b="1">
                <a:ea typeface="+mn-lt"/>
                <a:cs typeface="+mn-lt"/>
              </a:rPr>
              <a:t> Office for Students (2024) </a:t>
            </a:r>
            <a:r>
              <a:rPr lang="en-US" sz="1200" i="1">
                <a:ea typeface="+mn-lt"/>
                <a:cs typeface="+mn-lt"/>
              </a:rPr>
              <a:t>Navigating financial challenges in higher education</a:t>
            </a:r>
            <a:r>
              <a:rPr lang="en-US" sz="1200">
                <a:ea typeface="+mn-lt"/>
                <a:cs typeface="+mn-lt"/>
              </a:rPr>
              <a:t>. Available at: </a:t>
            </a:r>
            <a:r>
              <a:rPr lang="en-US" sz="1200" dirty="0">
                <a:ea typeface="+mn-lt"/>
                <a:cs typeface="+mn-lt"/>
                <a:hlinkClick r:id="rId5"/>
              </a:rPr>
              <a:t>https://www.officeforstudents.org.uk</a:t>
            </a:r>
            <a:r>
              <a:rPr lang="en-US" sz="1200">
                <a:ea typeface="+mn-lt"/>
                <a:cs typeface="+mn-lt"/>
              </a:rPr>
              <a:t> (Accessed: [add date]).</a:t>
            </a:r>
            <a:br>
              <a:rPr lang="en-US" sz="1200" dirty="0">
                <a:ea typeface="+mn-lt"/>
                <a:cs typeface="+mn-lt"/>
              </a:rPr>
            </a:br>
            <a:r>
              <a:rPr lang="en-US" sz="1200">
                <a:ea typeface="+mn-lt"/>
                <a:cs typeface="+mn-lt"/>
              </a:rPr>
              <a:t> Universities UK (2025) </a:t>
            </a:r>
            <a:r>
              <a:rPr lang="en-US" sz="1200" i="1">
                <a:ea typeface="+mn-lt"/>
                <a:cs typeface="+mn-lt"/>
              </a:rPr>
              <a:t>The financial impact of government policy decisions on universities</a:t>
            </a:r>
            <a:r>
              <a:rPr lang="en-US" sz="1200">
                <a:ea typeface="+mn-lt"/>
                <a:cs typeface="+mn-lt"/>
              </a:rPr>
              <a:t>. London: Universities UK. Available at: </a:t>
            </a:r>
            <a:r>
              <a:rPr lang="en-US" sz="1200" dirty="0">
                <a:ea typeface="+mn-lt"/>
                <a:cs typeface="+mn-lt"/>
                <a:hlinkClick r:id="rId6"/>
              </a:rPr>
              <a:t>https://www.universitiesuk.ac.uk/latest/insights-and-analysis/financial-impact-government</a:t>
            </a:r>
            <a:endParaRPr lang="en-US" sz="1200"/>
          </a:p>
          <a:p>
            <a:endParaRPr lang="en-US" sz="1100" dirty="0">
              <a:ea typeface="Open Sans"/>
            </a:endParaRPr>
          </a:p>
        </p:txBody>
      </p:sp>
      <p:sp>
        <p:nvSpPr>
          <p:cNvPr id="89" name="TextBox 88">
            <a:extLst>
              <a:ext uri="{FF2B5EF4-FFF2-40B4-BE49-F238E27FC236}">
                <a16:creationId xmlns:a16="http://schemas.microsoft.com/office/drawing/2014/main" id="{CA3FBD3B-628E-43FF-A33F-32B15438C990}"/>
              </a:ext>
            </a:extLst>
          </p:cNvPr>
          <p:cNvSpPr txBox="1"/>
          <p:nvPr/>
        </p:nvSpPr>
        <p:spPr>
          <a:xfrm>
            <a:off x="8936601" y="4988260"/>
            <a:ext cx="6874704" cy="461665"/>
          </a:xfrm>
          <a:prstGeom prst="rect">
            <a:avLst/>
          </a:prstGeom>
          <a:noFill/>
        </p:spPr>
        <p:txBody>
          <a:bodyPr wrap="square" lIns="91440" tIns="45720" rIns="91440" bIns="45720" rtlCol="0" anchor="t">
            <a:spAutoFit/>
          </a:bodyPr>
          <a:lstStyle>
            <a:defPPr>
              <a:defRPr kern="1200"/>
            </a:defPPr>
          </a:lstStyle>
          <a:p>
            <a:r>
              <a:rPr lang="en-US" sz="2400" b="1" dirty="0">
                <a:solidFill>
                  <a:schemeClr val="tx1">
                    <a:lumMod val="75000"/>
                    <a:lumOff val="25000"/>
                  </a:schemeClr>
                </a:solidFill>
                <a:latin typeface="Montserrat Extra Bold"/>
              </a:rPr>
              <a:t>Methodology</a:t>
            </a:r>
            <a:endParaRPr lang="en-US" sz="2400" b="1" dirty="0">
              <a:solidFill>
                <a:schemeClr val="tx1">
                  <a:lumMod val="75000"/>
                  <a:lumOff val="25000"/>
                </a:schemeClr>
              </a:solidFill>
              <a:latin typeface="Montserrat Extra Bold" panose="00000900000000000000" pitchFamily="50" charset="0"/>
            </a:endParaRPr>
          </a:p>
        </p:txBody>
      </p:sp>
      <p:sp>
        <p:nvSpPr>
          <p:cNvPr id="40" name="Rectangle: Rounded Corners 39"/>
          <p:cNvSpPr/>
          <p:nvPr/>
        </p:nvSpPr>
        <p:spPr>
          <a:xfrm>
            <a:off x="8592866" y="9435085"/>
            <a:ext cx="7562175" cy="11977133"/>
          </a:xfrm>
          <a:prstGeom prst="roundRect">
            <a:avLst>
              <a:gd name="adj" fmla="val 1822"/>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kern="1200"/>
            </a:defPPr>
          </a:lstStyle>
          <a:p>
            <a:pPr algn="ctr"/>
            <a:endParaRPr lang="en-US" sz="2000" dirty="0"/>
          </a:p>
        </p:txBody>
      </p:sp>
      <p:sp>
        <p:nvSpPr>
          <p:cNvPr id="90" name="TextBox 89">
            <a:extLst>
              <a:ext uri="{FF2B5EF4-FFF2-40B4-BE49-F238E27FC236}">
                <a16:creationId xmlns:a16="http://schemas.microsoft.com/office/drawing/2014/main" id="{29FDCEBF-DA7D-4AE0-A6BD-06A1FEAE41E1}"/>
              </a:ext>
            </a:extLst>
          </p:cNvPr>
          <p:cNvSpPr txBox="1"/>
          <p:nvPr/>
        </p:nvSpPr>
        <p:spPr>
          <a:xfrm>
            <a:off x="8936601" y="10231731"/>
            <a:ext cx="6874704" cy="2031325"/>
          </a:xfrm>
          <a:prstGeom prst="rect">
            <a:avLst/>
          </a:prstGeom>
          <a:noFill/>
        </p:spPr>
        <p:txBody>
          <a:bodyPr wrap="square" lIns="91440" tIns="45720" rIns="91440" bIns="45720" rtlCol="0" anchor="t">
            <a:spAutoFit/>
          </a:bodyPr>
          <a:lstStyle>
            <a:defPPr>
              <a:defRPr kern="1200"/>
            </a:defPPr>
          </a:lstStyle>
          <a:p>
            <a:r>
              <a:rPr lang="en-US" sz="1400">
                <a:solidFill>
                  <a:srgbClr val="000000"/>
                </a:solidFill>
                <a:latin typeface="Arial"/>
                <a:ea typeface="Open Sans"/>
                <a:cs typeface="Open Sans"/>
              </a:rPr>
              <a:t>Secondary data has been  obtained from published sources. Information was collected </a:t>
            </a:r>
            <a:r>
              <a:rPr lang="en-US" sz="1400" dirty="0">
                <a:solidFill>
                  <a:srgbClr val="000000"/>
                </a:solidFill>
                <a:latin typeface="Arial"/>
                <a:ea typeface="Open Sans"/>
                <a:cs typeface="Open Sans"/>
              </a:rPr>
              <a:t>through reputable academic and professional platforms, including Google Scholar, peer-reviewed journals articles, books, and credible newspaper reports. No primary data collection methods, such as surveys or interviews, were employed. Instead, the research process focused on systematically identifying, selecting, and </a:t>
            </a:r>
            <a:r>
              <a:rPr lang="en-US" sz="1400" err="1">
                <a:solidFill>
                  <a:srgbClr val="000000"/>
                </a:solidFill>
                <a:latin typeface="Arial"/>
                <a:ea typeface="Open Sans"/>
                <a:cs typeface="Open Sans"/>
              </a:rPr>
              <a:t>analysing</a:t>
            </a:r>
            <a:r>
              <a:rPr lang="en-US" sz="1400" dirty="0">
                <a:solidFill>
                  <a:srgbClr val="000000"/>
                </a:solidFill>
                <a:latin typeface="Arial"/>
                <a:ea typeface="Open Sans"/>
                <a:cs typeface="Open Sans"/>
              </a:rPr>
              <a:t> existing literature relevant to the study’s objectives. This approach enables the synthesis of a broad range of perspectives and findings from previous studies, ensuring that conclusions are grounded in established evidence and scholarly discourse</a:t>
            </a:r>
            <a:r>
              <a:rPr lang="en-US" sz="1100" dirty="0">
                <a:solidFill>
                  <a:srgbClr val="000000"/>
                </a:solidFill>
                <a:latin typeface="Avenir Next LT Pro"/>
                <a:ea typeface="Open Sans"/>
                <a:cs typeface="Open Sans"/>
              </a:rPr>
              <a:t>.</a:t>
            </a:r>
            <a:endParaRPr lang="en-US" dirty="0">
              <a:ea typeface="Open Sans"/>
              <a:cs typeface="Open Sans"/>
            </a:endParaRPr>
          </a:p>
        </p:txBody>
      </p:sp>
      <p:sp>
        <p:nvSpPr>
          <p:cNvPr id="91" name="TextBox 90">
            <a:extLst>
              <a:ext uri="{FF2B5EF4-FFF2-40B4-BE49-F238E27FC236}">
                <a16:creationId xmlns:a16="http://schemas.microsoft.com/office/drawing/2014/main" id="{15232698-55E6-4C6D-9947-A1F5F1CCE1E0}"/>
              </a:ext>
            </a:extLst>
          </p:cNvPr>
          <p:cNvSpPr txBox="1"/>
          <p:nvPr/>
        </p:nvSpPr>
        <p:spPr>
          <a:xfrm>
            <a:off x="8936601" y="9786458"/>
            <a:ext cx="6874704" cy="461665"/>
          </a:xfrm>
          <a:prstGeom prst="rect">
            <a:avLst/>
          </a:prstGeom>
          <a:noFill/>
        </p:spPr>
        <p:txBody>
          <a:bodyPr wrap="square" lIns="91440" tIns="45720" rIns="91440" bIns="45720" rtlCol="0" anchor="t">
            <a:spAutoFit/>
          </a:bodyPr>
          <a:lstStyle>
            <a:defPPr>
              <a:defRPr kern="1200"/>
            </a:defPPr>
          </a:lstStyle>
          <a:p>
            <a:r>
              <a:rPr lang="en-US" sz="2400" b="1" dirty="0">
                <a:solidFill>
                  <a:schemeClr val="tx1">
                    <a:lumMod val="75000"/>
                    <a:lumOff val="25000"/>
                  </a:schemeClr>
                </a:solidFill>
                <a:latin typeface="Montserrat Extra Bold"/>
              </a:rPr>
              <a:t>Research Process</a:t>
            </a:r>
            <a:endParaRPr lang="en-US" sz="2400" b="1" dirty="0">
              <a:solidFill>
                <a:schemeClr val="tx1">
                  <a:lumMod val="75000"/>
                  <a:lumOff val="25000"/>
                </a:schemeClr>
              </a:solidFill>
              <a:latin typeface="Montserrat Extra Bold" panose="00000900000000000000" pitchFamily="50" charset="0"/>
            </a:endParaRPr>
          </a:p>
        </p:txBody>
      </p:sp>
      <p:sp>
        <p:nvSpPr>
          <p:cNvPr id="41" name="Rectangle: Rounded Corners 40"/>
          <p:cNvSpPr/>
          <p:nvPr/>
        </p:nvSpPr>
        <p:spPr>
          <a:xfrm>
            <a:off x="16734188" y="4493639"/>
            <a:ext cx="7562175" cy="16703777"/>
          </a:xfrm>
          <a:prstGeom prst="roundRect">
            <a:avLst>
              <a:gd name="adj" fmla="val 1937"/>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6400"/>
          </a:p>
        </p:txBody>
      </p:sp>
      <p:sp>
        <p:nvSpPr>
          <p:cNvPr id="92" name="TextBox 91">
            <a:extLst>
              <a:ext uri="{FF2B5EF4-FFF2-40B4-BE49-F238E27FC236}">
                <a16:creationId xmlns:a16="http://schemas.microsoft.com/office/drawing/2014/main" id="{65C4E645-8814-452E-ABF9-94046EFDF552}"/>
              </a:ext>
            </a:extLst>
          </p:cNvPr>
          <p:cNvSpPr txBox="1"/>
          <p:nvPr/>
        </p:nvSpPr>
        <p:spPr>
          <a:xfrm>
            <a:off x="17077923" y="5433534"/>
            <a:ext cx="6874704" cy="4478149"/>
          </a:xfrm>
          <a:prstGeom prst="rect">
            <a:avLst/>
          </a:prstGeom>
          <a:noFill/>
        </p:spPr>
        <p:txBody>
          <a:bodyPr wrap="square" lIns="91440" tIns="45720" rIns="91440" bIns="45720" rtlCol="0" anchor="t">
            <a:spAutoFit/>
          </a:bodyPr>
          <a:lstStyle>
            <a:defPPr>
              <a:defRPr kern="1200"/>
            </a:defPPr>
          </a:lstStyle>
          <a:p>
            <a:pPr marL="285750" indent="-285750">
              <a:buFont typeface="Arial,Sans-Serif"/>
              <a:buChar char="•"/>
            </a:pPr>
            <a:r>
              <a:rPr lang="en-US" sz="1400" dirty="0">
                <a:solidFill>
                  <a:srgbClr val="000000"/>
                </a:solidFill>
                <a:latin typeface="Arial"/>
                <a:ea typeface="Open Sans"/>
                <a:cs typeface="Open Sans"/>
              </a:rPr>
              <a:t>Tuition fee caps, delays in government funding, and increased competition significantly affect the financial sustainability of higher education institutions.</a:t>
            </a:r>
          </a:p>
          <a:p>
            <a:pPr marL="285750" indent="-285750">
              <a:buFont typeface="Arial,Sans-Serif"/>
              <a:buChar char="•"/>
            </a:pPr>
            <a:r>
              <a:rPr lang="en-US" sz="1400" dirty="0">
                <a:solidFill>
                  <a:srgbClr val="000000"/>
                </a:solidFill>
                <a:latin typeface="Arial"/>
                <a:ea typeface="Open Sans"/>
                <a:cs typeface="Open Sans"/>
              </a:rPr>
              <a:t>Universities have adopted various financial strategies to address these challenges, including:</a:t>
            </a:r>
          </a:p>
          <a:p>
            <a:pPr marL="742950" lvl="1" indent="-285750">
              <a:buFont typeface="Arial,Sans-Serif"/>
              <a:buChar char="•"/>
            </a:pPr>
            <a:r>
              <a:rPr lang="en-US" sz="1400" dirty="0">
                <a:solidFill>
                  <a:srgbClr val="000000"/>
                </a:solidFill>
                <a:latin typeface="Arial"/>
                <a:ea typeface="Open Sans"/>
                <a:cs typeface="Open Sans"/>
              </a:rPr>
              <a:t>Expanding </a:t>
            </a:r>
            <a:r>
              <a:rPr lang="en-US" sz="1400" err="1">
                <a:solidFill>
                  <a:srgbClr val="000000"/>
                </a:solidFill>
                <a:latin typeface="Arial"/>
                <a:ea typeface="Open Sans"/>
                <a:cs typeface="Open Sans"/>
              </a:rPr>
              <a:t>internationalisation</a:t>
            </a:r>
            <a:r>
              <a:rPr lang="en-US" sz="1400" dirty="0">
                <a:solidFill>
                  <a:srgbClr val="000000"/>
                </a:solidFill>
                <a:latin typeface="Arial"/>
                <a:ea typeface="Open Sans"/>
                <a:cs typeface="Open Sans"/>
              </a:rPr>
              <a:t> efforts</a:t>
            </a:r>
          </a:p>
          <a:p>
            <a:pPr marL="742950" lvl="1" indent="-285750">
              <a:buFont typeface="Arial,Sans-Serif"/>
              <a:buChar char="•"/>
            </a:pPr>
            <a:r>
              <a:rPr lang="en-US" sz="1400" dirty="0">
                <a:solidFill>
                  <a:srgbClr val="000000"/>
                </a:solidFill>
                <a:latin typeface="Arial"/>
                <a:ea typeface="Open Sans"/>
                <a:cs typeface="Open Sans"/>
              </a:rPr>
              <a:t>Investing in real estate and institutional assets</a:t>
            </a:r>
          </a:p>
          <a:p>
            <a:pPr marL="742950" lvl="1" indent="-285750">
              <a:buFont typeface="Arial,Sans-Serif"/>
              <a:buChar char="•"/>
            </a:pPr>
            <a:r>
              <a:rPr lang="en-US" sz="1400" dirty="0">
                <a:solidFill>
                  <a:srgbClr val="000000"/>
                </a:solidFill>
                <a:latin typeface="Arial"/>
                <a:ea typeface="Open Sans"/>
                <a:cs typeface="Open Sans"/>
              </a:rPr>
              <a:t>Implementing internal restructuring for greater cost efficiency</a:t>
            </a:r>
          </a:p>
          <a:p>
            <a:pPr marL="285750" indent="-285750">
              <a:buFont typeface="Arial,Sans-Serif"/>
              <a:buChar char="•"/>
            </a:pPr>
            <a:r>
              <a:rPr lang="en-US" sz="1400" dirty="0">
                <a:solidFill>
                  <a:srgbClr val="000000"/>
                </a:solidFill>
                <a:latin typeface="Arial"/>
                <a:ea typeface="Open Sans"/>
                <a:cs typeface="Open Sans"/>
              </a:rPr>
              <a:t>While these strategies can strengthen financial stability, they also present risks to universities’ core educational missions.</a:t>
            </a:r>
          </a:p>
          <a:p>
            <a:pPr marL="285750" indent="-285750">
              <a:buFont typeface="Arial,Sans-Serif"/>
              <a:buChar char="•"/>
            </a:pPr>
            <a:r>
              <a:rPr lang="en-US" sz="1400" dirty="0">
                <a:solidFill>
                  <a:srgbClr val="000000"/>
                </a:solidFill>
                <a:latin typeface="Arial"/>
                <a:ea typeface="Open Sans"/>
                <a:cs typeface="Open Sans"/>
              </a:rPr>
              <a:t>Efforts to generate alternative income streams may negatively influence:</a:t>
            </a:r>
          </a:p>
          <a:p>
            <a:pPr marL="742950" lvl="1" indent="-285750">
              <a:buFont typeface="Arial,Sans-Serif"/>
              <a:buChar char="•"/>
            </a:pPr>
            <a:r>
              <a:rPr lang="en-US" sz="1400" dirty="0">
                <a:solidFill>
                  <a:srgbClr val="000000"/>
                </a:solidFill>
                <a:latin typeface="Arial"/>
                <a:ea typeface="Open Sans"/>
                <a:cs typeface="Open Sans"/>
              </a:rPr>
              <a:t>Teaching quality</a:t>
            </a:r>
          </a:p>
          <a:p>
            <a:pPr marL="742950" lvl="1" indent="-285750">
              <a:buFont typeface="Arial,Sans-Serif"/>
              <a:buChar char="•"/>
            </a:pPr>
            <a:r>
              <a:rPr lang="en-US" sz="1400" dirty="0">
                <a:solidFill>
                  <a:srgbClr val="000000"/>
                </a:solidFill>
                <a:latin typeface="Arial"/>
                <a:ea typeface="Open Sans"/>
                <a:cs typeface="Open Sans"/>
              </a:rPr>
              <a:t>Accessibility of higher education</a:t>
            </a:r>
          </a:p>
          <a:p>
            <a:pPr marL="742950" lvl="1" indent="-285750">
              <a:buFont typeface="Arial,Sans-Serif"/>
              <a:buChar char="•"/>
            </a:pPr>
            <a:r>
              <a:rPr lang="en-US" sz="1400" dirty="0">
                <a:solidFill>
                  <a:srgbClr val="000000"/>
                </a:solidFill>
                <a:latin typeface="Arial"/>
                <a:ea typeface="Open Sans"/>
                <a:cs typeface="Open Sans"/>
              </a:rPr>
              <a:t>Stakeholder satisfaction</a:t>
            </a:r>
          </a:p>
          <a:p>
            <a:pPr marL="285750" indent="-285750">
              <a:buFont typeface="Arial,Sans-Serif"/>
              <a:buChar char="•"/>
            </a:pPr>
            <a:r>
              <a:rPr lang="en-US" sz="1400" dirty="0">
                <a:solidFill>
                  <a:srgbClr val="000000"/>
                </a:solidFill>
                <a:latin typeface="Arial"/>
                <a:ea typeface="Open Sans"/>
                <a:cs typeface="Open Sans"/>
              </a:rPr>
              <a:t>Financial </a:t>
            </a:r>
            <a:r>
              <a:rPr lang="en-US" sz="1400" err="1">
                <a:solidFill>
                  <a:srgbClr val="000000"/>
                </a:solidFill>
                <a:latin typeface="Arial"/>
                <a:ea typeface="Open Sans"/>
                <a:cs typeface="Open Sans"/>
              </a:rPr>
              <a:t>prioritisation</a:t>
            </a:r>
            <a:r>
              <a:rPr lang="en-US" sz="1400" dirty="0">
                <a:solidFill>
                  <a:srgbClr val="000000"/>
                </a:solidFill>
                <a:latin typeface="Arial"/>
                <a:ea typeface="Open Sans"/>
                <a:cs typeface="Open Sans"/>
              </a:rPr>
              <a:t> can affect universities’ ability to contribute effectively to local and national communities.</a:t>
            </a:r>
          </a:p>
          <a:p>
            <a:pPr marL="285750" indent="-285750">
              <a:buFont typeface="Arial,Sans-Serif"/>
              <a:buChar char="•"/>
            </a:pPr>
            <a:r>
              <a:rPr lang="en-US" sz="1400" dirty="0">
                <a:solidFill>
                  <a:srgbClr val="000000"/>
                </a:solidFill>
                <a:latin typeface="Arial"/>
                <a:ea typeface="Open Sans"/>
                <a:cs typeface="Open Sans"/>
              </a:rPr>
              <a:t>The findings </a:t>
            </a:r>
            <a:r>
              <a:rPr lang="en-US" sz="1400" dirty="0" err="1">
                <a:solidFill>
                  <a:srgbClr val="000000"/>
                </a:solidFill>
                <a:latin typeface="Arial"/>
                <a:ea typeface="Open Sans"/>
                <a:cs typeface="Open Sans"/>
              </a:rPr>
              <a:t>emphasise</a:t>
            </a:r>
            <a:r>
              <a:rPr lang="en-US" sz="1400" dirty="0">
                <a:solidFill>
                  <a:srgbClr val="000000"/>
                </a:solidFill>
                <a:latin typeface="Arial"/>
                <a:ea typeface="Open Sans"/>
                <a:cs typeface="Open Sans"/>
              </a:rPr>
              <a:t> the importance of balancing economic resilience with educational integrity and social responsibility..</a:t>
            </a:r>
            <a:endParaRPr lang="en-US" sz="1100" dirty="0">
              <a:solidFill>
                <a:srgbClr val="000000"/>
              </a:solidFill>
              <a:latin typeface="Arial"/>
              <a:ea typeface="Open Sans"/>
              <a:cs typeface="Arial"/>
            </a:endParaRPr>
          </a:p>
          <a:p>
            <a:pPr>
              <a:buFont typeface="Arial"/>
              <a:buChar char="•"/>
            </a:pPr>
            <a:r>
              <a:rPr lang="en-US" sz="1100" dirty="0">
                <a:latin typeface="Arial"/>
                <a:ea typeface="Open Sans"/>
                <a:cs typeface="Arial"/>
              </a:rPr>
              <a:t>Weston, T. (2023). </a:t>
            </a:r>
            <a:r>
              <a:rPr lang="en-US" sz="1100" i="1" dirty="0">
                <a:latin typeface="Arial"/>
                <a:ea typeface="Open Sans"/>
                <a:cs typeface="Arial"/>
              </a:rPr>
              <a:t>Financial pressures on higher education</a:t>
            </a:r>
            <a:r>
              <a:rPr lang="en-US" sz="1100" dirty="0">
                <a:latin typeface="Arial"/>
                <a:ea typeface="Open Sans"/>
                <a:cs typeface="Arial"/>
              </a:rPr>
              <a:t>. [online] House of Lords Library. Available at: </a:t>
            </a:r>
            <a:r>
              <a:rPr lang="en-US" sz="1100" u="sng" dirty="0">
                <a:latin typeface="Arial"/>
                <a:ea typeface="Open Sans"/>
                <a:cs typeface="Arial"/>
                <a:hlinkClick r:id="rId2">
                  <a:extLst>
                    <a:ext uri="{A12FA001-AC4F-418D-AE19-62706E023703}">
                      <ahyp:hlinkClr xmlns:ahyp="http://schemas.microsoft.com/office/drawing/2018/hyperlinkcolor" val="tx"/>
                    </a:ext>
                  </a:extLst>
                </a:hlinkClick>
              </a:rPr>
              <a:t>https://lordslibrary.parliament.uk/financial-pressures-on-higher-education</a:t>
            </a:r>
            <a:endParaRPr lang="en-US" sz="1100" dirty="0">
              <a:latin typeface="Arial"/>
              <a:ea typeface="Open Sans"/>
              <a:cs typeface="Arial"/>
              <a:hlinkClick r:id="rId2">
                <a:extLst>
                  <a:ext uri="{A12FA001-AC4F-418D-AE19-62706E023703}">
                    <ahyp:hlinkClr xmlns:ahyp="http://schemas.microsoft.com/office/drawing/2018/hyperlinkcolor" val="tx"/>
                  </a:ext>
                </a:extLst>
              </a:hlinkClick>
            </a:endParaRPr>
          </a:p>
          <a:p>
            <a:pPr>
              <a:buFont typeface="Arial"/>
              <a:buChar char="•"/>
            </a:pPr>
            <a:r>
              <a:rPr lang="en-US" sz="1100" dirty="0">
                <a:latin typeface="Arial"/>
                <a:ea typeface="Open Sans"/>
                <a:cs typeface="Arial"/>
              </a:rPr>
              <a:t>Winter, R. (2</a:t>
            </a:r>
            <a:endParaRPr lang="en-US" dirty="0"/>
          </a:p>
          <a:p>
            <a:pPr marL="285750" indent="-285750">
              <a:buFont typeface="Arial,Sans-Serif"/>
              <a:buChar char="•"/>
            </a:pPr>
            <a:endParaRPr lang="en-US" sz="1400" dirty="0">
              <a:latin typeface="Arial"/>
              <a:ea typeface="Open Sans"/>
              <a:cs typeface="Open Sans"/>
            </a:endParaRPr>
          </a:p>
        </p:txBody>
      </p:sp>
      <p:sp>
        <p:nvSpPr>
          <p:cNvPr id="93" name="TextBox 92">
            <a:extLst>
              <a:ext uri="{FF2B5EF4-FFF2-40B4-BE49-F238E27FC236}">
                <a16:creationId xmlns:a16="http://schemas.microsoft.com/office/drawing/2014/main" id="{7381E656-1550-4678-91D6-50348E24F942}"/>
              </a:ext>
            </a:extLst>
          </p:cNvPr>
          <p:cNvSpPr txBox="1"/>
          <p:nvPr/>
        </p:nvSpPr>
        <p:spPr>
          <a:xfrm>
            <a:off x="17077923" y="4988260"/>
            <a:ext cx="6874704" cy="461665"/>
          </a:xfrm>
          <a:prstGeom prst="rect">
            <a:avLst/>
          </a:prstGeom>
          <a:noFill/>
        </p:spPr>
        <p:txBody>
          <a:bodyPr wrap="square" lIns="91440" tIns="45720" rIns="91440" bIns="45720" rtlCol="0" anchor="t">
            <a:spAutoFit/>
          </a:bodyPr>
          <a:lstStyle>
            <a:defPPr>
              <a:defRPr kern="1200"/>
            </a:defPPr>
          </a:lstStyle>
          <a:p>
            <a:r>
              <a:rPr lang="en-US" sz="2400" b="1" dirty="0">
                <a:solidFill>
                  <a:schemeClr val="tx1">
                    <a:lumMod val="75000"/>
                    <a:lumOff val="25000"/>
                  </a:schemeClr>
                </a:solidFill>
                <a:latin typeface="Montserrat Extra Bold"/>
              </a:rPr>
              <a:t>Findings</a:t>
            </a:r>
            <a:endParaRPr lang="en-US" sz="2400" b="1" dirty="0">
              <a:solidFill>
                <a:schemeClr val="tx1">
                  <a:lumMod val="75000"/>
                  <a:lumOff val="25000"/>
                </a:schemeClr>
              </a:solidFill>
              <a:latin typeface="Montserrat Extra Bold" panose="00000900000000000000" pitchFamily="50" charset="0"/>
            </a:endParaRPr>
          </a:p>
        </p:txBody>
      </p:sp>
      <p:pic>
        <p:nvPicPr>
          <p:cNvPr id="2" name="Picture 1" descr="A close-up of a graph&#10;&#10;AI-generated content may be incorrect.">
            <a:extLst>
              <a:ext uri="{FF2B5EF4-FFF2-40B4-BE49-F238E27FC236}">
                <a16:creationId xmlns:a16="http://schemas.microsoft.com/office/drawing/2014/main" id="{935F8DD1-7D10-809E-E370-91A69E810E06}"/>
              </a:ext>
            </a:extLst>
          </p:cNvPr>
          <p:cNvPicPr>
            <a:picLocks noChangeAspect="1"/>
          </p:cNvPicPr>
          <p:nvPr/>
        </p:nvPicPr>
        <p:blipFill>
          <a:blip r:embed="rId7"/>
          <a:stretch>
            <a:fillRect/>
          </a:stretch>
        </p:blipFill>
        <p:spPr>
          <a:xfrm>
            <a:off x="16745444" y="11851831"/>
            <a:ext cx="7531879" cy="9554844"/>
          </a:xfrm>
          <a:prstGeom prst="rect">
            <a:avLst/>
          </a:prstGeom>
        </p:spPr>
      </p:pic>
      <p:pic>
        <p:nvPicPr>
          <p:cNvPr id="3" name="Picture 2" descr="A close up of a board&#10;&#10;AI-generated content may be incorrect.">
            <a:extLst>
              <a:ext uri="{FF2B5EF4-FFF2-40B4-BE49-F238E27FC236}">
                <a16:creationId xmlns:a16="http://schemas.microsoft.com/office/drawing/2014/main" id="{B4D7B3D3-7A74-E458-702A-4B6F17428C0F}"/>
              </a:ext>
            </a:extLst>
          </p:cNvPr>
          <p:cNvPicPr>
            <a:picLocks noChangeAspect="1"/>
          </p:cNvPicPr>
          <p:nvPr/>
        </p:nvPicPr>
        <p:blipFill>
          <a:blip r:embed="rId8"/>
          <a:stretch>
            <a:fillRect/>
          </a:stretch>
        </p:blipFill>
        <p:spPr>
          <a:xfrm>
            <a:off x="8598341" y="12527060"/>
            <a:ext cx="7187980" cy="8920389"/>
          </a:xfrm>
          <a:prstGeom prst="rect">
            <a:avLst/>
          </a:prstGeom>
        </p:spPr>
      </p:pic>
      <p:pic>
        <p:nvPicPr>
          <p:cNvPr id="4" name="Picture 3" descr="A group of people in graduation gowns&#10;&#10;AI-generated content may be incorrect.">
            <a:extLst>
              <a:ext uri="{FF2B5EF4-FFF2-40B4-BE49-F238E27FC236}">
                <a16:creationId xmlns:a16="http://schemas.microsoft.com/office/drawing/2014/main" id="{1F05C47F-EAFA-9720-C801-1AAF4376987F}"/>
              </a:ext>
            </a:extLst>
          </p:cNvPr>
          <p:cNvPicPr>
            <a:picLocks noChangeAspect="1"/>
          </p:cNvPicPr>
          <p:nvPr/>
        </p:nvPicPr>
        <p:blipFill>
          <a:blip r:embed="rId9"/>
          <a:stretch>
            <a:fillRect/>
          </a:stretch>
        </p:blipFill>
        <p:spPr>
          <a:xfrm>
            <a:off x="24831923" y="20155582"/>
            <a:ext cx="7531876" cy="1253015"/>
          </a:xfrm>
          <a:prstGeom prst="rect">
            <a:avLst/>
          </a:prstGeom>
        </p:spPr>
      </p:pic>
    </p:spTree>
    <p:extLst>
      <p:ext uri="{BB962C8B-B14F-4D97-AF65-F5344CB8AC3E}">
        <p14:creationId xmlns:p14="http://schemas.microsoft.com/office/powerpoint/2010/main" val="4128123355"/>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assessingslate|08-202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ssential">
      <a:majorFont>
        <a:latin typeface="Arial Black"/>
        <a:ea typeface="Arial"/>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4" ma:contentTypeDescription="Create a new document." ma:contentTypeScope="" ma:versionID="47dc0f766db9f932e59402c3051e7a30">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95d6d1fd62568336d79ae37cc80e9d63"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AutoTags" minOccurs="0"/>
                <xsd:element ref="ns3:MediaServiceOCR" minOccurs="0"/>
                <xsd:element ref="ns3:MediaServiceGenerationTime" minOccurs="0"/>
                <xsd:element ref="ns3:MediaServiceEventHashCode" minOccurs="0"/>
                <xsd:element ref="ns3:MediaServiceSystemTag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ystemTags" ma:index="20" nillable="true" ma:displayName="MediaServiceSystemTags" ma:hidden="true" ma:internalName="MediaServiceSystemTags" ma:readOnly="true">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8666E6D3-A689-4111-BA15-D0148604C756}">
  <ds:schemaRefs>
    <ds:schemaRef ds:uri="http://schemas.microsoft.com/sharepoint/v3/contenttype/forms"/>
  </ds:schemaRefs>
</ds:datastoreItem>
</file>

<file path=customXml/itemProps2.xml><?xml version="1.0" encoding="utf-8"?>
<ds:datastoreItem xmlns:ds="http://schemas.openxmlformats.org/officeDocument/2006/customXml" ds:itemID="{B22CFA11-6244-4566-A96D-1EC3BC2D9D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6ACE8FE-6B71-4761-AB2D-38D0E0028248}">
  <ds:schemaRefs>
    <ds:schemaRef ds:uri="http://schemas.microsoft.com/office/2006/metadata/properties"/>
    <ds:schemaRef ds:uri="http://purl.org/dc/terms/"/>
    <ds:schemaRef ds:uri="http://purl.org/dc/dcmitype/"/>
    <ds:schemaRef ds:uri="d8e79d84-78fb-44a9-92e9-d04bdd8f0359"/>
    <ds:schemaRef ds:uri="http://schemas.microsoft.com/office/2006/documentManagement/types"/>
    <ds:schemaRef ds:uri="http://schemas.microsoft.com/office/infopath/2007/PartnerControls"/>
    <ds:schemaRef ds:uri="http://purl.org/dc/elements/1.1/"/>
    <ds:schemaRef ds:uri="http://schemas.openxmlformats.org/package/2006/metadata/core-properties"/>
    <ds:schemaRef ds:uri="04c7059f-bde8-4ce9-bb0f-e5288874095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3896</TotalTime>
  <Words>126</Words>
  <Application>Microsoft Office PowerPoint</Application>
  <PresentationFormat>Custom</PresentationFormat>
  <Paragraphs>19</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Scientific poster example</dc:title>
  <dc:subject>Template For Scientific Poster Presentation</dc:subject>
  <dc:creator>Graphicsland/MakeSigns.com</dc:creator>
  <cp:keywords>scientific, research, template, custom, poster, presentation, symposium, printing, powerpoint, create, design, example, sample, download</cp:keywords>
  <dc:description>We offer free powerpoint poster templates to help you design your very own scientific poster presentation.</dc:description>
  <cp:lastModifiedBy>Maxine Morris (2213032)</cp:lastModifiedBy>
  <cp:revision>343</cp:revision>
  <dcterms:modified xsi:type="dcterms:W3CDTF">2025-11-20T16:35:59Z</dcterms:modified>
  <cp:category>science research poster</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