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274" r:id="rId3"/>
    <p:sldId id="278" r:id="rId4"/>
    <p:sldId id="279" r:id="rId5"/>
    <p:sldId id="281" r:id="rId6"/>
    <p:sldId id="257" r:id="rId7"/>
    <p:sldId id="291" r:id="rId8"/>
    <p:sldId id="289" r:id="rId9"/>
    <p:sldId id="290" r:id="rId10"/>
    <p:sldId id="267" r:id="rId11"/>
    <p:sldId id="265" r:id="rId12"/>
    <p:sldId id="264" r:id="rId13"/>
    <p:sldId id="283" r:id="rId14"/>
    <p:sldId id="282" r:id="rId15"/>
    <p:sldId id="277" r:id="rId16"/>
    <p:sldId id="276" r:id="rId17"/>
    <p:sldId id="284" r:id="rId18"/>
    <p:sldId id="261" r:id="rId19"/>
    <p:sldId id="287" r:id="rId20"/>
    <p:sldId id="288" r:id="rId21"/>
    <p:sldId id="259" r:id="rId22"/>
    <p:sldId id="273" r:id="rId23"/>
    <p:sldId id="270" r:id="rId24"/>
    <p:sldId id="269" r:id="rId25"/>
    <p:sldId id="271" r:id="rId26"/>
    <p:sldId id="272" r:id="rId27"/>
    <p:sldId id="285" r:id="rId28"/>
    <p:sldId id="260" r:id="rId29"/>
    <p:sldId id="286" r:id="rId30"/>
    <p:sldId id="262" r:id="rId31"/>
    <p:sldId id="275" r:id="rId32"/>
    <p:sldId id="266" r:id="rId33"/>
    <p:sldId id="268" r:id="rId34"/>
    <p:sldId id="28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012" autoAdjust="0"/>
  </p:normalViewPr>
  <p:slideViewPr>
    <p:cSldViewPr snapToGrid="0">
      <p:cViewPr varScale="1">
        <p:scale>
          <a:sx n="53" d="100"/>
          <a:sy n="53" d="100"/>
        </p:scale>
        <p:origin x="53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AFDEC58-F3B7-3D4B-9DD5-166B403D43AB}" type="datetimeFigureOut">
              <a:rPr lang="en-US" smtClean="0"/>
              <a:t>2/10/2020</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3F522A4-8E6B-8B47-B584-2AC7DA4A30D9}" type="slidenum">
              <a:rPr lang="en-US" smtClean="0"/>
              <a:t>‹#›</a:t>
            </a:fld>
            <a:endParaRPr lang="en-US"/>
          </a:p>
        </p:txBody>
      </p:sp>
    </p:spTree>
    <p:extLst>
      <p:ext uri="{BB962C8B-B14F-4D97-AF65-F5344CB8AC3E}">
        <p14:creationId xmlns:p14="http://schemas.microsoft.com/office/powerpoint/2010/main" val="95654083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google.com/search?q=houses+of+parliament+projection&amp;rlz=1C5CHFA_enGB690GB690&amp;tbm=isch&amp;source=iu&amp;ictx=1&amp;fir=WZeRjLK2svjJVM:,EdxIiKb7l8ZpaM,_&amp;vet=1&amp;usg=AI4_-kSyV8ONm6pRv-56anBbQMNCOCQcHQ&amp;sa=X&amp;ved=2ahUKEwjH9oz73sTnAhXkUhUIHTVpAKkQ9QEwAHoECAoQEg%23imgrc=WZeRjLK2svjJVM:"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nottingham.ac.uk/english/documents/innervate/09-10/0910jonesebrecht.pdf"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johnheartfield.com/John-Heartfield-Exhibition/john-heartfield-art/german-theater-history/bertolt-brecht-john-heartfield"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pinterest.co.uk/pin/412220172121094172/"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phrases.org.uk/meanings/blue-funk.html"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2k8BRT4pbhM"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movementsinfilm.com/dogme-95"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hlinkClick r:id="rId3"/>
              </a:rPr>
              <a:t>https://www.google.com/search?q=houses+of+parliament+projection&amp;rlz=1C5CHFA_enGB690GB690&amp;tbm=isch&amp;source=iu&amp;ictx=1&amp;fir=WZeRjLK2svjJVM%253A%252CEdxIiKb7l8ZpaM%252C_&amp;vet=1&amp;usg=AI4_-kSyV8ONm6pRv-56anBbQMNCOCQcHQ&amp;sa=X&amp;ved=2ahUKEwjH9oz73sTnAhXkUhUIHTVpAKkQ9QEwAHoECAoQEg#imgrc=WZeRjLK2svjJVM:</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3F522A4-8E6B-8B47-B584-2AC7DA4A30D9}" type="slidenum">
              <a:rPr lang="en-US" smtClean="0"/>
              <a:t>2</a:t>
            </a:fld>
            <a:endParaRPr lang="en-US"/>
          </a:p>
        </p:txBody>
      </p:sp>
    </p:spTree>
    <p:extLst>
      <p:ext uri="{BB962C8B-B14F-4D97-AF65-F5344CB8AC3E}">
        <p14:creationId xmlns:p14="http://schemas.microsoft.com/office/powerpoint/2010/main" val="1035698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Use technology to express your creativity </a:t>
            </a:r>
            <a:r>
              <a:rPr lang="mr-IN" dirty="0" smtClean="0"/>
              <a:t>–</a:t>
            </a:r>
            <a:r>
              <a:rPr lang="en-US" dirty="0" smtClean="0"/>
              <a:t> always. </a:t>
            </a:r>
          </a:p>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 </a:t>
            </a:r>
            <a:r>
              <a:rPr lang="en-US" sz="1200" u="sng" kern="1200" dirty="0" smtClean="0">
                <a:solidFill>
                  <a:schemeClr val="tx1"/>
                </a:solidFill>
                <a:effectLst/>
                <a:latin typeface="+mn-lt"/>
                <a:ea typeface="+mn-ea"/>
                <a:cs typeface="+mn-cs"/>
                <a:hlinkClick r:id="rId3"/>
              </a:rPr>
              <a:t>https://www.nottingham.ac.uk/english/documents/innervate/09-10/0910jonesebrecht.pdf</a:t>
            </a:r>
            <a:endParaRPr lang="en-US" sz="1200" u="sng"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u="sng"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hlinkClick r:id="rId4"/>
              </a:rPr>
              <a:t>https://www.johnheartfield.com/John-Heartfield-Exhibition/john-heartfield-art/german-theater-history/bertolt-brecht-john-heartfield</a:t>
            </a:r>
            <a:endParaRPr lang="en-GB" sz="1200"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3F522A4-8E6B-8B47-B584-2AC7DA4A30D9}" type="slidenum">
              <a:rPr lang="en-US" smtClean="0"/>
              <a:t>6</a:t>
            </a:fld>
            <a:endParaRPr lang="en-US"/>
          </a:p>
        </p:txBody>
      </p:sp>
    </p:spTree>
    <p:extLst>
      <p:ext uri="{BB962C8B-B14F-4D97-AF65-F5344CB8AC3E}">
        <p14:creationId xmlns:p14="http://schemas.microsoft.com/office/powerpoint/2010/main" val="9125091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https://www.pinterest.co.uk/pin/412220172121094172/</a:t>
            </a:r>
            <a:endParaRPr lang="en-GB" dirty="0"/>
          </a:p>
        </p:txBody>
      </p:sp>
      <p:sp>
        <p:nvSpPr>
          <p:cNvPr id="4" name="Slide Number Placeholder 3"/>
          <p:cNvSpPr>
            <a:spLocks noGrp="1"/>
          </p:cNvSpPr>
          <p:nvPr>
            <p:ph type="sldNum" sz="quarter" idx="10"/>
          </p:nvPr>
        </p:nvSpPr>
        <p:spPr/>
        <p:txBody>
          <a:bodyPr/>
          <a:lstStyle/>
          <a:p>
            <a:fld id="{33F522A4-8E6B-8B47-B584-2AC7DA4A30D9}" type="slidenum">
              <a:rPr lang="en-US" smtClean="0"/>
              <a:t>7</a:t>
            </a:fld>
            <a:endParaRPr lang="en-US"/>
          </a:p>
        </p:txBody>
      </p:sp>
    </p:spTree>
    <p:extLst>
      <p:ext uri="{BB962C8B-B14F-4D97-AF65-F5344CB8AC3E}">
        <p14:creationId xmlns:p14="http://schemas.microsoft.com/office/powerpoint/2010/main" val="39844468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‘Water Wars’ Read through,</a:t>
            </a:r>
            <a:r>
              <a:rPr lang="en-US" baseline="0" dirty="0" smtClean="0"/>
              <a:t> </a:t>
            </a:r>
            <a:r>
              <a:rPr lang="en-US" baseline="0" dirty="0" err="1" smtClean="0"/>
              <a:t>Egin</a:t>
            </a:r>
            <a:r>
              <a:rPr lang="en-US" baseline="0" dirty="0" smtClean="0"/>
              <a:t>, 08/02/2020. Ian </a:t>
            </a:r>
            <a:r>
              <a:rPr lang="en-US" baseline="0" dirty="0" err="1" smtClean="0"/>
              <a:t>Rowlands</a:t>
            </a:r>
            <a:r>
              <a:rPr lang="en-US" baseline="0" dirty="0" smtClean="0"/>
              <a:t>.</a:t>
            </a:r>
            <a:endParaRPr lang="en-US" dirty="0"/>
          </a:p>
        </p:txBody>
      </p:sp>
      <p:sp>
        <p:nvSpPr>
          <p:cNvPr id="4" name="Slide Number Placeholder 3"/>
          <p:cNvSpPr>
            <a:spLocks noGrp="1"/>
          </p:cNvSpPr>
          <p:nvPr>
            <p:ph type="sldNum" sz="quarter" idx="10"/>
          </p:nvPr>
        </p:nvSpPr>
        <p:spPr/>
        <p:txBody>
          <a:bodyPr/>
          <a:lstStyle/>
          <a:p>
            <a:fld id="{33F522A4-8E6B-8B47-B584-2AC7DA4A30D9}" type="slidenum">
              <a:rPr lang="en-US" smtClean="0"/>
              <a:t>10</a:t>
            </a:fld>
            <a:endParaRPr lang="en-US"/>
          </a:p>
        </p:txBody>
      </p:sp>
    </p:spTree>
    <p:extLst>
      <p:ext uri="{BB962C8B-B14F-4D97-AF65-F5344CB8AC3E}">
        <p14:creationId xmlns:p14="http://schemas.microsoft.com/office/powerpoint/2010/main" val="2383394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 project onto something is to</a:t>
            </a:r>
            <a:r>
              <a:rPr lang="en-US" baseline="0" dirty="0" smtClean="0"/>
              <a:t> give it a new context. To highlight it</a:t>
            </a:r>
            <a:endParaRPr lang="en-US" dirty="0"/>
          </a:p>
        </p:txBody>
      </p:sp>
      <p:sp>
        <p:nvSpPr>
          <p:cNvPr id="4" name="Slide Number Placeholder 3"/>
          <p:cNvSpPr>
            <a:spLocks noGrp="1"/>
          </p:cNvSpPr>
          <p:nvPr>
            <p:ph type="sldNum" sz="quarter" idx="10"/>
          </p:nvPr>
        </p:nvSpPr>
        <p:spPr/>
        <p:txBody>
          <a:bodyPr/>
          <a:lstStyle/>
          <a:p>
            <a:fld id="{33F522A4-8E6B-8B47-B584-2AC7DA4A30D9}" type="slidenum">
              <a:rPr lang="en-US" smtClean="0"/>
              <a:t>11</a:t>
            </a:fld>
            <a:endParaRPr lang="en-US"/>
          </a:p>
        </p:txBody>
      </p:sp>
    </p:spTree>
    <p:extLst>
      <p:ext uri="{BB962C8B-B14F-4D97-AF65-F5344CB8AC3E}">
        <p14:creationId xmlns:p14="http://schemas.microsoft.com/office/powerpoint/2010/main" val="31674111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Two versions of the expression 'blue funk' exist and were coined separately. The UK 'in a state of nervousness' meaning was coined there in the 1850s. The US 'state of despair' version was coined much later, in the mid-20th century.</a:t>
            </a: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hlinkClick r:id="rId3"/>
              </a:rPr>
              <a:t>https://www.phrases.org.uk/meanings/blue-funk.html</a:t>
            </a:r>
            <a:r>
              <a:rPr lang="en-GB" dirty="0" smtClean="0">
                <a:effectLst/>
              </a:rPr>
              <a:t> </a:t>
            </a:r>
            <a:endParaRPr lang="en-GB" sz="1200" kern="1200" dirty="0" smtClean="0">
              <a:solidFill>
                <a:schemeClr val="tx1"/>
              </a:solidFill>
              <a:effectLst/>
              <a:latin typeface="+mn-lt"/>
              <a:ea typeface="+mn-ea"/>
              <a:cs typeface="+mn-cs"/>
            </a:endParaRPr>
          </a:p>
          <a:p>
            <a:endParaRPr lang="en-US" dirty="0" smtClean="0"/>
          </a:p>
          <a:p>
            <a:r>
              <a:rPr lang="en-US" dirty="0" err="1" smtClean="0"/>
              <a:t>Bofors</a:t>
            </a:r>
            <a:r>
              <a:rPr lang="en-US" baseline="0" dirty="0" smtClean="0"/>
              <a:t> gun is an anti aircraft gun</a:t>
            </a:r>
            <a:endParaRPr lang="en-US" dirty="0"/>
          </a:p>
        </p:txBody>
      </p:sp>
      <p:sp>
        <p:nvSpPr>
          <p:cNvPr id="4" name="Slide Number Placeholder 3"/>
          <p:cNvSpPr>
            <a:spLocks noGrp="1"/>
          </p:cNvSpPr>
          <p:nvPr>
            <p:ph type="sldNum" sz="quarter" idx="10"/>
          </p:nvPr>
        </p:nvSpPr>
        <p:spPr/>
        <p:txBody>
          <a:bodyPr/>
          <a:lstStyle/>
          <a:p>
            <a:fld id="{33F522A4-8E6B-8B47-B584-2AC7DA4A30D9}" type="slidenum">
              <a:rPr lang="en-US" smtClean="0"/>
              <a:t>12</a:t>
            </a:fld>
            <a:endParaRPr lang="en-US"/>
          </a:p>
        </p:txBody>
      </p:sp>
    </p:spTree>
    <p:extLst>
      <p:ext uri="{BB962C8B-B14F-4D97-AF65-F5344CB8AC3E}">
        <p14:creationId xmlns:p14="http://schemas.microsoft.com/office/powerpoint/2010/main" val="24054821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Hopgood</a:t>
            </a:r>
            <a:r>
              <a:rPr lang="en-US" dirty="0" smtClean="0"/>
              <a:t>, 229</a:t>
            </a:r>
            <a:endParaRPr lang="en-US" dirty="0"/>
          </a:p>
        </p:txBody>
      </p:sp>
      <p:sp>
        <p:nvSpPr>
          <p:cNvPr id="4" name="Slide Number Placeholder 3"/>
          <p:cNvSpPr>
            <a:spLocks noGrp="1"/>
          </p:cNvSpPr>
          <p:nvPr>
            <p:ph type="sldNum" sz="quarter" idx="10"/>
          </p:nvPr>
        </p:nvSpPr>
        <p:spPr/>
        <p:txBody>
          <a:bodyPr/>
          <a:lstStyle/>
          <a:p>
            <a:fld id="{33F522A4-8E6B-8B47-B584-2AC7DA4A30D9}" type="slidenum">
              <a:rPr lang="en-US" smtClean="0"/>
              <a:t>15</a:t>
            </a:fld>
            <a:endParaRPr lang="en-US"/>
          </a:p>
        </p:txBody>
      </p:sp>
    </p:spTree>
    <p:extLst>
      <p:ext uri="{BB962C8B-B14F-4D97-AF65-F5344CB8AC3E}">
        <p14:creationId xmlns:p14="http://schemas.microsoft.com/office/powerpoint/2010/main" val="31698098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Hopgood</a:t>
            </a:r>
            <a:r>
              <a:rPr lang="en-US" dirty="0" smtClean="0"/>
              <a:t>, J. 230 + 238</a:t>
            </a:r>
            <a:endParaRPr lang="en-US" dirty="0"/>
          </a:p>
        </p:txBody>
      </p:sp>
      <p:sp>
        <p:nvSpPr>
          <p:cNvPr id="4" name="Slide Number Placeholder 3"/>
          <p:cNvSpPr>
            <a:spLocks noGrp="1"/>
          </p:cNvSpPr>
          <p:nvPr>
            <p:ph type="sldNum" sz="quarter" idx="10"/>
          </p:nvPr>
        </p:nvSpPr>
        <p:spPr/>
        <p:txBody>
          <a:bodyPr/>
          <a:lstStyle/>
          <a:p>
            <a:fld id="{33F522A4-8E6B-8B47-B584-2AC7DA4A30D9}" type="slidenum">
              <a:rPr lang="en-US" smtClean="0"/>
              <a:t>16</a:t>
            </a:fld>
            <a:endParaRPr lang="en-US"/>
          </a:p>
        </p:txBody>
      </p:sp>
    </p:spTree>
    <p:extLst>
      <p:ext uri="{BB962C8B-B14F-4D97-AF65-F5344CB8AC3E}">
        <p14:creationId xmlns:p14="http://schemas.microsoft.com/office/powerpoint/2010/main" val="21719918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https://www.youtube.com/watch?v=2k8BRT4pbhM</a:t>
            </a:r>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33F522A4-8E6B-8B47-B584-2AC7DA4A30D9}" type="slidenum">
              <a:rPr lang="en-US" smtClean="0"/>
              <a:t>18</a:t>
            </a:fld>
            <a:endParaRPr lang="en-US"/>
          </a:p>
        </p:txBody>
      </p:sp>
    </p:spTree>
    <p:extLst>
      <p:ext uri="{BB962C8B-B14F-4D97-AF65-F5344CB8AC3E}">
        <p14:creationId xmlns:p14="http://schemas.microsoft.com/office/powerpoint/2010/main" val="8502832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hlinkClick r:id="rId3"/>
              </a:rPr>
              <a:t>https://www.movementsinfilm.com/dogme-95</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3F522A4-8E6B-8B47-B584-2AC7DA4A30D9}" type="slidenum">
              <a:rPr lang="en-US" smtClean="0"/>
              <a:t>21</a:t>
            </a:fld>
            <a:endParaRPr lang="en-US"/>
          </a:p>
        </p:txBody>
      </p:sp>
    </p:spTree>
    <p:extLst>
      <p:ext uri="{BB962C8B-B14F-4D97-AF65-F5344CB8AC3E}">
        <p14:creationId xmlns:p14="http://schemas.microsoft.com/office/powerpoint/2010/main" val="23203059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Organization </a:t>
            </a:r>
            <a:endParaRPr lang="en-US" dirty="0"/>
          </a:p>
        </p:txBody>
      </p:sp>
      <p:sp>
        <p:nvSpPr>
          <p:cNvPr id="4" name="Slide Number Placeholder 3"/>
          <p:cNvSpPr>
            <a:spLocks noGrp="1"/>
          </p:cNvSpPr>
          <p:nvPr>
            <p:ph type="sldNum" sz="quarter" idx="10"/>
          </p:nvPr>
        </p:nvSpPr>
        <p:spPr/>
        <p:txBody>
          <a:bodyPr/>
          <a:lstStyle/>
          <a:p>
            <a:fld id="{33F522A4-8E6B-8B47-B584-2AC7DA4A30D9}" type="slidenum">
              <a:rPr lang="en-US" smtClean="0"/>
              <a:t>22</a:t>
            </a:fld>
            <a:endParaRPr lang="en-US"/>
          </a:p>
        </p:txBody>
      </p:sp>
    </p:spTree>
    <p:extLst>
      <p:ext uri="{BB962C8B-B14F-4D97-AF65-F5344CB8AC3E}">
        <p14:creationId xmlns:p14="http://schemas.microsoft.com/office/powerpoint/2010/main" val="29992181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Ideas.</a:t>
            </a:r>
            <a:endParaRPr lang="en-US" dirty="0"/>
          </a:p>
        </p:txBody>
      </p:sp>
      <p:sp>
        <p:nvSpPr>
          <p:cNvPr id="4" name="Slide Number Placeholder 3"/>
          <p:cNvSpPr>
            <a:spLocks noGrp="1"/>
          </p:cNvSpPr>
          <p:nvPr>
            <p:ph type="sldNum" sz="quarter" idx="10"/>
          </p:nvPr>
        </p:nvSpPr>
        <p:spPr/>
        <p:txBody>
          <a:bodyPr/>
          <a:lstStyle/>
          <a:p>
            <a:fld id="{33F522A4-8E6B-8B47-B584-2AC7DA4A30D9}" type="slidenum">
              <a:rPr lang="en-US" smtClean="0"/>
              <a:t>24</a:t>
            </a:fld>
            <a:endParaRPr lang="en-US"/>
          </a:p>
        </p:txBody>
      </p:sp>
    </p:spTree>
    <p:extLst>
      <p:ext uri="{BB962C8B-B14F-4D97-AF65-F5344CB8AC3E}">
        <p14:creationId xmlns:p14="http://schemas.microsoft.com/office/powerpoint/2010/main" val="578634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48D6CC2-87B6-459F-BCA9-8949FA07E557}" type="datetimeFigureOut">
              <a:rPr lang="en-GB" smtClean="0"/>
              <a:t>10/02/2020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C6AD8-F408-4629-820D-16C40A0F4050}" type="slidenum">
              <a:rPr lang="en-GB" smtClean="0"/>
              <a:t>‹#›</a:t>
            </a:fld>
            <a:endParaRPr lang="en-GB"/>
          </a:p>
        </p:txBody>
      </p:sp>
    </p:spTree>
    <p:extLst>
      <p:ext uri="{BB962C8B-B14F-4D97-AF65-F5344CB8AC3E}">
        <p14:creationId xmlns:p14="http://schemas.microsoft.com/office/powerpoint/2010/main" val="154830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48D6CC2-87B6-459F-BCA9-8949FA07E557}" type="datetimeFigureOut">
              <a:rPr lang="en-GB" smtClean="0"/>
              <a:t>10/02/2020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C6AD8-F408-4629-820D-16C40A0F4050}" type="slidenum">
              <a:rPr lang="en-GB" smtClean="0"/>
              <a:t>‹#›</a:t>
            </a:fld>
            <a:endParaRPr lang="en-GB"/>
          </a:p>
        </p:txBody>
      </p:sp>
    </p:spTree>
    <p:extLst>
      <p:ext uri="{BB962C8B-B14F-4D97-AF65-F5344CB8AC3E}">
        <p14:creationId xmlns:p14="http://schemas.microsoft.com/office/powerpoint/2010/main" val="2225270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48D6CC2-87B6-459F-BCA9-8949FA07E557}" type="datetimeFigureOut">
              <a:rPr lang="en-GB" smtClean="0"/>
              <a:t>10/02/2020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C6AD8-F408-4629-820D-16C40A0F4050}" type="slidenum">
              <a:rPr lang="en-GB" smtClean="0"/>
              <a:t>‹#›</a:t>
            </a:fld>
            <a:endParaRPr lang="en-GB"/>
          </a:p>
        </p:txBody>
      </p:sp>
    </p:spTree>
    <p:extLst>
      <p:ext uri="{BB962C8B-B14F-4D97-AF65-F5344CB8AC3E}">
        <p14:creationId xmlns:p14="http://schemas.microsoft.com/office/powerpoint/2010/main" val="51332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48D6CC2-87B6-459F-BCA9-8949FA07E557}" type="datetimeFigureOut">
              <a:rPr lang="en-GB" smtClean="0"/>
              <a:t>10/02/2020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2C6AD8-F408-4629-820D-16C40A0F4050}" type="slidenum">
              <a:rPr lang="en-GB" smtClean="0"/>
              <a:t>‹#›</a:t>
            </a:fld>
            <a:endParaRPr lang="en-GB"/>
          </a:p>
        </p:txBody>
      </p:sp>
    </p:spTree>
    <p:extLst>
      <p:ext uri="{BB962C8B-B14F-4D97-AF65-F5344CB8AC3E}">
        <p14:creationId xmlns:p14="http://schemas.microsoft.com/office/powerpoint/2010/main" val="19816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48D6CC2-87B6-459F-BCA9-8949FA07E557}" type="datetimeFigureOut">
              <a:rPr lang="en-GB" smtClean="0"/>
              <a:t>10/02/2020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2C6AD8-F408-4629-820D-16C40A0F4050}" type="slidenum">
              <a:rPr lang="en-GB" smtClean="0"/>
              <a:t>‹#›</a:t>
            </a:fld>
            <a:endParaRPr lang="en-GB"/>
          </a:p>
        </p:txBody>
      </p:sp>
    </p:spTree>
    <p:extLst>
      <p:ext uri="{BB962C8B-B14F-4D97-AF65-F5344CB8AC3E}">
        <p14:creationId xmlns:p14="http://schemas.microsoft.com/office/powerpoint/2010/main" val="1719330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48D6CC2-87B6-459F-BCA9-8949FA07E557}" type="datetimeFigureOut">
              <a:rPr lang="en-GB" smtClean="0"/>
              <a:t>10/02/2020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2C6AD8-F408-4629-820D-16C40A0F4050}" type="slidenum">
              <a:rPr lang="en-GB" smtClean="0"/>
              <a:t>‹#›</a:t>
            </a:fld>
            <a:endParaRPr lang="en-GB"/>
          </a:p>
        </p:txBody>
      </p:sp>
    </p:spTree>
    <p:extLst>
      <p:ext uri="{BB962C8B-B14F-4D97-AF65-F5344CB8AC3E}">
        <p14:creationId xmlns:p14="http://schemas.microsoft.com/office/powerpoint/2010/main" val="3414015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8D6CC2-87B6-459F-BCA9-8949FA07E557}" type="datetimeFigureOut">
              <a:rPr lang="en-GB" smtClean="0"/>
              <a:t>10/02/2020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2C6AD8-F408-4629-820D-16C40A0F4050}" type="slidenum">
              <a:rPr lang="en-GB" smtClean="0"/>
              <a:t>‹#›</a:t>
            </a:fld>
            <a:endParaRPr lang="en-GB"/>
          </a:p>
        </p:txBody>
      </p:sp>
    </p:spTree>
    <p:extLst>
      <p:ext uri="{BB962C8B-B14F-4D97-AF65-F5344CB8AC3E}">
        <p14:creationId xmlns:p14="http://schemas.microsoft.com/office/powerpoint/2010/main" val="2859103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48D6CC2-87B6-459F-BCA9-8949FA07E557}" type="datetimeFigureOut">
              <a:rPr lang="en-GB" smtClean="0"/>
              <a:t>10/02/2020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2C6AD8-F408-4629-820D-16C40A0F4050}" type="slidenum">
              <a:rPr lang="en-GB" smtClean="0"/>
              <a:t>‹#›</a:t>
            </a:fld>
            <a:endParaRPr lang="en-GB"/>
          </a:p>
        </p:txBody>
      </p:sp>
    </p:spTree>
    <p:extLst>
      <p:ext uri="{BB962C8B-B14F-4D97-AF65-F5344CB8AC3E}">
        <p14:creationId xmlns:p14="http://schemas.microsoft.com/office/powerpoint/2010/main" val="5801545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48D6CC2-87B6-459F-BCA9-8949FA07E557}" type="datetimeFigureOut">
              <a:rPr lang="en-GB" smtClean="0"/>
              <a:t>10/02/2020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2C6AD8-F408-4629-820D-16C40A0F4050}" type="slidenum">
              <a:rPr lang="en-GB" smtClean="0"/>
              <a:t>‹#›</a:t>
            </a:fld>
            <a:endParaRPr lang="en-GB"/>
          </a:p>
        </p:txBody>
      </p:sp>
    </p:spTree>
    <p:extLst>
      <p:ext uri="{BB962C8B-B14F-4D97-AF65-F5344CB8AC3E}">
        <p14:creationId xmlns:p14="http://schemas.microsoft.com/office/powerpoint/2010/main" val="2382561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48D6CC2-87B6-459F-BCA9-8949FA07E557}" type="datetimeFigureOut">
              <a:rPr lang="en-GB" smtClean="0"/>
              <a:t>10/02/2020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C6AD8-F408-4629-820D-16C40A0F4050}" type="slidenum">
              <a:rPr lang="en-GB" smtClean="0"/>
              <a:t>‹#›</a:t>
            </a:fld>
            <a:endParaRPr lang="en-GB"/>
          </a:p>
        </p:txBody>
      </p:sp>
    </p:spTree>
    <p:extLst>
      <p:ext uri="{BB962C8B-B14F-4D97-AF65-F5344CB8AC3E}">
        <p14:creationId xmlns:p14="http://schemas.microsoft.com/office/powerpoint/2010/main" val="2766514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48D6CC2-87B6-459F-BCA9-8949FA07E557}" type="datetimeFigureOut">
              <a:rPr lang="en-GB" smtClean="0"/>
              <a:t>10/02/2020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C6AD8-F408-4629-820D-16C40A0F4050}" type="slidenum">
              <a:rPr lang="en-GB" smtClean="0"/>
              <a:t>‹#›</a:t>
            </a:fld>
            <a:endParaRPr lang="en-GB"/>
          </a:p>
        </p:txBody>
      </p:sp>
    </p:spTree>
    <p:extLst>
      <p:ext uri="{BB962C8B-B14F-4D97-AF65-F5344CB8AC3E}">
        <p14:creationId xmlns:p14="http://schemas.microsoft.com/office/powerpoint/2010/main" val="3146224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8D6CC2-87B6-459F-BCA9-8949FA07E557}" type="datetimeFigureOut">
              <a:rPr lang="en-GB" smtClean="0"/>
              <a:t>10/02/2020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2C6AD8-F408-4629-820D-16C40A0F4050}" type="slidenum">
              <a:rPr lang="en-GB" smtClean="0"/>
              <a:t>‹#›</a:t>
            </a:fld>
            <a:endParaRPr lang="en-GB"/>
          </a:p>
        </p:txBody>
      </p:sp>
    </p:spTree>
    <p:extLst>
      <p:ext uri="{BB962C8B-B14F-4D97-AF65-F5344CB8AC3E}">
        <p14:creationId xmlns:p14="http://schemas.microsoft.com/office/powerpoint/2010/main" val="11248334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doubletakeprojections.com/" TargetMode="External"/><Relationship Id="rId2" Type="http://schemas.openxmlformats.org/officeDocument/2006/relationships/hyperlink" Target="https://www.youtube.com/watch?v=-l0wwG-GkLg"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hyperlink" Target="https://www.iwa.wales/click/2010/10/swansea-blitz-artwork-fails-to-deliver/"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locwsinternational.com/?portfolio=tim-davie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2k8BRT4pbhM"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VeGZ6p37now" TargetMode="External"/><Relationship Id="rId2" Type="http://schemas.openxmlformats.org/officeDocument/2006/relationships/hyperlink" Target="https://www.youtube.com/watch?v=CpRLwLcLHNA" TargetMode="External"/><Relationship Id="rId1" Type="http://schemas.openxmlformats.org/officeDocument/2006/relationships/slideLayout" Target="../slideLayouts/slideLayout2.xml"/><Relationship Id="rId4" Type="http://schemas.openxmlformats.org/officeDocument/2006/relationships/hyperlink" Target="https://www.youtube.com/watch?v=rQMBAdHTYpQ"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youtube.com/watch?v=juOOMCYh9vM"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govtech.com/education/news/The-Roles-of-the-Production-Team.html" TargetMode="External"/><Relationship Id="rId2" Type="http://schemas.openxmlformats.org/officeDocument/2006/relationships/hyperlink" Target="https://www.iwa.wales/click/2010/10/swansea-blitz-artwork-fails-to-deliver/" TargetMode="External"/><Relationship Id="rId1" Type="http://schemas.openxmlformats.org/officeDocument/2006/relationships/slideLayout" Target="../slideLayouts/slideLayout2.xml"/><Relationship Id="rId4" Type="http://schemas.openxmlformats.org/officeDocument/2006/relationships/hyperlink" Target="https://www.motionhouse.co.uk/production/scattered/"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londondance.com/articles/reviews/motionhouse-scattered-the-peacock/" TargetMode="External"/><Relationship Id="rId3" Type="http://schemas.openxmlformats.org/officeDocument/2006/relationships/hyperlink" Target="https://www.flickr.com/photos/londondesigner/7747323594" TargetMode="External"/><Relationship Id="rId7" Type="http://schemas.openxmlformats.org/officeDocument/2006/relationships/hyperlink" Target="http://www.locwsinternational.com/?portfolio=tim-davies" TargetMode="External"/><Relationship Id="rId2" Type="http://schemas.openxmlformats.org/officeDocument/2006/relationships/hyperlink" Target="https://uk.news.yahoo.com/grenfell-campaigners-project-message-houses-041756832.html?guccounter=1&amp;guce_referrer=aHR0cHM6Ly93d3cuZ29vZ2xlLmNvbS8&amp;guce_referrer_sig=AQAAAAPypcUEjEIfCWcP7FF0mXYv1-LFziyCQxLTTxuCEwWY_i9Z5YGg91hSmp5Z-4OlEDN1OKq2rUw7TG4_WAty-Pj02RG2J0kcukI91iB8jbEEroYHyRRHAFsXgKbUZjDikRDRuhDGYGMFqmYfsWWgPJBGkeDkDNkF0UzHJIKeemwU" TargetMode="External"/><Relationship Id="rId1" Type="http://schemas.openxmlformats.org/officeDocument/2006/relationships/slideLayout" Target="../slideLayouts/slideLayout2.xml"/><Relationship Id="rId6" Type="http://schemas.openxmlformats.org/officeDocument/2006/relationships/hyperlink" Target="https://www.gettyimages.co.uk/photos/projection-face?mediatype=photography&amp;page=6&amp;phrase=projection%20face&amp;sort=mostpopular" TargetMode="External"/><Relationship Id="rId5" Type="http://schemas.openxmlformats.org/officeDocument/2006/relationships/hyperlink" Target="https://www.express.co.uk/news/politics/1109948/brexit-news-eu-dover-brexit-delay-yvette-cooper-bill-house-of-lords" TargetMode="External"/><Relationship Id="rId10" Type="http://schemas.openxmlformats.org/officeDocument/2006/relationships/hyperlink" Target="https://www.pinterest.co.uk/pin/412220172121094172/" TargetMode="External"/><Relationship Id="rId4" Type="http://schemas.openxmlformats.org/officeDocument/2006/relationships/hyperlink" Target="https://www.bbc.co.uk/news/in-pictures-51332761" TargetMode="External"/><Relationship Id="rId9" Type="http://schemas.openxmlformats.org/officeDocument/2006/relationships/hyperlink" Target="https://www.researchgate.net/figure/Examples-of-eight-different-shot-sizes-Extreme-Close-up-Close-up-Medium-Closeup_fig3_2860895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Projection</a:t>
            </a:r>
            <a:endParaRPr lang="en-GB" dirty="0"/>
          </a:p>
        </p:txBody>
      </p:sp>
      <p:sp>
        <p:nvSpPr>
          <p:cNvPr id="3" name="Subtitle 2"/>
          <p:cNvSpPr>
            <a:spLocks noGrp="1"/>
          </p:cNvSpPr>
          <p:nvPr>
            <p:ph type="subTitle" idx="1"/>
          </p:nvPr>
        </p:nvSpPr>
        <p:spPr/>
        <p:txBody>
          <a:bodyPr/>
          <a:lstStyle/>
          <a:p>
            <a:r>
              <a:rPr lang="en-GB" dirty="0">
                <a:hlinkClick r:id="rId2"/>
              </a:rPr>
              <a:t>https://www.youtube.com/watch?v=-</a:t>
            </a:r>
            <a:r>
              <a:rPr lang="en-GB" dirty="0" smtClean="0">
                <a:hlinkClick r:id="rId2"/>
              </a:rPr>
              <a:t>l0wwG-GkLg</a:t>
            </a:r>
            <a:endParaRPr lang="en-GB" dirty="0" smtClean="0"/>
          </a:p>
          <a:p>
            <a:r>
              <a:rPr lang="en-GB" dirty="0">
                <a:hlinkClick r:id="rId3"/>
              </a:rPr>
              <a:t>http://www.doubletakeprojections.com/</a:t>
            </a:r>
            <a:endParaRPr lang="en-GB" dirty="0"/>
          </a:p>
          <a:p>
            <a:endParaRPr lang="en-GB" dirty="0"/>
          </a:p>
        </p:txBody>
      </p:sp>
    </p:spTree>
    <p:extLst>
      <p:ext uri="{BB962C8B-B14F-4D97-AF65-F5344CB8AC3E}">
        <p14:creationId xmlns:p14="http://schemas.microsoft.com/office/powerpoint/2010/main" val="2114873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Outside the box of projection</a:t>
            </a:r>
            <a:endParaRPr lang="en-US" dirty="0"/>
          </a:p>
        </p:txBody>
      </p:sp>
      <p:sp>
        <p:nvSpPr>
          <p:cNvPr id="3" name="Content Placeholder 2"/>
          <p:cNvSpPr>
            <a:spLocks noGrp="1"/>
          </p:cNvSpPr>
          <p:nvPr>
            <p:ph idx="1"/>
          </p:nvPr>
        </p:nvSpPr>
        <p:spPr/>
        <p:txBody>
          <a:bodyPr/>
          <a:lstStyle/>
          <a:p>
            <a:r>
              <a:rPr lang="en-US" dirty="0" smtClean="0"/>
              <a:t>Simply, projection throws an image onto a surface.</a:t>
            </a:r>
          </a:p>
          <a:p>
            <a:r>
              <a:rPr lang="en-US" dirty="0" smtClean="0"/>
              <a:t>We are familiar with the use of projection in cinema, modern theatre, clubs, some shops, politics?</a:t>
            </a:r>
          </a:p>
          <a:p>
            <a:r>
              <a:rPr lang="en-US" dirty="0" smtClean="0"/>
              <a:t>Link in comments</a:t>
            </a:r>
            <a:endParaRPr lang="en-US" dirty="0"/>
          </a:p>
          <a:p>
            <a:endParaRPr lang="en-US" dirty="0" smtClean="0"/>
          </a:p>
          <a:p>
            <a:r>
              <a:rPr lang="en-US" dirty="0" smtClean="0"/>
              <a:t>We can influence scale </a:t>
            </a:r>
            <a:r>
              <a:rPr lang="mr-IN" dirty="0" smtClean="0"/>
              <a:t>–</a:t>
            </a:r>
            <a:r>
              <a:rPr lang="en-US" dirty="0" smtClean="0"/>
              <a:t> distance from projector to surface</a:t>
            </a:r>
          </a:p>
          <a:p>
            <a:r>
              <a:rPr lang="en-US" dirty="0" smtClean="0"/>
              <a:t>We can play with texture </a:t>
            </a:r>
            <a:r>
              <a:rPr lang="mr-IN" dirty="0" smtClean="0"/>
              <a:t>–</a:t>
            </a:r>
            <a:r>
              <a:rPr lang="en-US" dirty="0" smtClean="0"/>
              <a:t> distort familiar objects</a:t>
            </a:r>
          </a:p>
          <a:p>
            <a:r>
              <a:rPr lang="en-US" dirty="0" smtClean="0"/>
              <a:t>We can play with size </a:t>
            </a:r>
            <a:r>
              <a:rPr lang="mr-IN" dirty="0" smtClean="0"/>
              <a:t>–</a:t>
            </a:r>
            <a:r>
              <a:rPr lang="en-US" dirty="0" smtClean="0"/>
              <a:t> close up projection onto a white shirt (e.g.)</a:t>
            </a:r>
            <a:endParaRPr lang="en-US" dirty="0"/>
          </a:p>
        </p:txBody>
      </p:sp>
    </p:spTree>
    <p:extLst>
      <p:ext uri="{BB962C8B-B14F-4D97-AF65-F5344CB8AC3E}">
        <p14:creationId xmlns:p14="http://schemas.microsoft.com/office/powerpoint/2010/main" val="19535269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25483" t="26535" r="27891" b="19761"/>
          <a:stretch/>
        </p:blipFill>
        <p:spPr>
          <a:xfrm>
            <a:off x="677334" y="-59147"/>
            <a:ext cx="10676466" cy="6917147"/>
          </a:xfrm>
          <a:prstGeom prst="rect">
            <a:avLst/>
          </a:prstGeom>
        </p:spPr>
      </p:pic>
    </p:spTree>
    <p:extLst>
      <p:ext uri="{BB962C8B-B14F-4D97-AF65-F5344CB8AC3E}">
        <p14:creationId xmlns:p14="http://schemas.microsoft.com/office/powerpoint/2010/main" val="4260830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rotWithShape="1">
          <a:blip r:embed="rId2"/>
          <a:srcRect l="33473" t="42393" r="35881" b="20909"/>
          <a:stretch/>
        </p:blipFill>
        <p:spPr>
          <a:xfrm>
            <a:off x="0" y="41011"/>
            <a:ext cx="5932916" cy="3996267"/>
          </a:xfrm>
          <a:prstGeom prst="rect">
            <a:avLst/>
          </a:prstGeom>
        </p:spPr>
      </p:pic>
      <p:pic>
        <p:nvPicPr>
          <p:cNvPr id="5" name="Picture 4"/>
          <p:cNvPicPr>
            <a:picLocks noChangeAspect="1"/>
          </p:cNvPicPr>
          <p:nvPr/>
        </p:nvPicPr>
        <p:blipFill rotWithShape="1">
          <a:blip r:embed="rId3"/>
          <a:srcRect l="23558" t="21565" r="25794" b="20493"/>
          <a:stretch/>
        </p:blipFill>
        <p:spPr>
          <a:xfrm>
            <a:off x="5245100" y="2387600"/>
            <a:ext cx="6946900" cy="4470400"/>
          </a:xfrm>
          <a:prstGeom prst="rect">
            <a:avLst/>
          </a:prstGeom>
        </p:spPr>
      </p:pic>
      <p:pic>
        <p:nvPicPr>
          <p:cNvPr id="6" name="Picture 5"/>
          <p:cNvPicPr>
            <a:picLocks noChangeAspect="1"/>
          </p:cNvPicPr>
          <p:nvPr/>
        </p:nvPicPr>
        <p:blipFill rotWithShape="1">
          <a:blip r:embed="rId4"/>
          <a:srcRect l="24478" t="25125" r="45252" b="42693"/>
          <a:stretch/>
        </p:blipFill>
        <p:spPr>
          <a:xfrm>
            <a:off x="0" y="3721225"/>
            <a:ext cx="5245100" cy="3136776"/>
          </a:xfrm>
          <a:prstGeom prst="rect">
            <a:avLst/>
          </a:prstGeom>
        </p:spPr>
      </p:pic>
      <p:pic>
        <p:nvPicPr>
          <p:cNvPr id="7" name="Picture 6"/>
          <p:cNvPicPr>
            <a:picLocks noChangeAspect="1"/>
          </p:cNvPicPr>
          <p:nvPr/>
        </p:nvPicPr>
        <p:blipFill rotWithShape="1">
          <a:blip r:embed="rId5"/>
          <a:srcRect l="21001" t="55324" r="41243" b="15209"/>
          <a:stretch/>
        </p:blipFill>
        <p:spPr>
          <a:xfrm>
            <a:off x="5774266" y="50799"/>
            <a:ext cx="6417734" cy="2743201"/>
          </a:xfrm>
          <a:prstGeom prst="rect">
            <a:avLst/>
          </a:prstGeom>
        </p:spPr>
      </p:pic>
    </p:spTree>
    <p:extLst>
      <p:ext uri="{BB962C8B-B14F-4D97-AF65-F5344CB8AC3E}">
        <p14:creationId xmlns:p14="http://schemas.microsoft.com/office/powerpoint/2010/main" val="40081249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3"/>
          <p:cNvPicPr>
            <a:picLocks noChangeAspect="1"/>
          </p:cNvPicPr>
          <p:nvPr/>
        </p:nvPicPr>
        <p:blipFill rotWithShape="1">
          <a:blip r:embed="rId2"/>
          <a:srcRect l="20450" t="23422" r="50875" b="41524"/>
          <a:stretch/>
        </p:blipFill>
        <p:spPr>
          <a:xfrm>
            <a:off x="0" y="-1"/>
            <a:ext cx="6624401" cy="4555067"/>
          </a:xfrm>
          <a:prstGeom prst="rect">
            <a:avLst/>
          </a:prstGeom>
        </p:spPr>
      </p:pic>
      <p:pic>
        <p:nvPicPr>
          <p:cNvPr id="6" name="Content Placeholder 3"/>
          <p:cNvPicPr>
            <a:picLocks noChangeAspect="1"/>
          </p:cNvPicPr>
          <p:nvPr/>
        </p:nvPicPr>
        <p:blipFill rotWithShape="1">
          <a:blip r:embed="rId2"/>
          <a:srcRect l="49782" t="23094" r="34020" b="41493"/>
          <a:stretch/>
        </p:blipFill>
        <p:spPr>
          <a:xfrm>
            <a:off x="7462601" y="-73887"/>
            <a:ext cx="4839467" cy="5951238"/>
          </a:xfrm>
          <a:prstGeom prst="rect">
            <a:avLst/>
          </a:prstGeom>
        </p:spPr>
      </p:pic>
      <p:pic>
        <p:nvPicPr>
          <p:cNvPr id="4" name="Content Placeholder 3"/>
          <p:cNvPicPr>
            <a:picLocks noGrp="1" noChangeAspect="1"/>
          </p:cNvPicPr>
          <p:nvPr>
            <p:ph idx="1"/>
          </p:nvPr>
        </p:nvPicPr>
        <p:blipFill rotWithShape="1">
          <a:blip r:embed="rId2"/>
          <a:srcRect l="57333" t="58489" r="17186" b="7309"/>
          <a:stretch/>
        </p:blipFill>
        <p:spPr>
          <a:xfrm>
            <a:off x="3979335" y="2985294"/>
            <a:ext cx="5300132" cy="4001824"/>
          </a:xfrm>
          <a:prstGeom prst="rect">
            <a:avLst/>
          </a:prstGeom>
        </p:spPr>
      </p:pic>
    </p:spTree>
    <p:extLst>
      <p:ext uri="{BB962C8B-B14F-4D97-AF65-F5344CB8AC3E}">
        <p14:creationId xmlns:p14="http://schemas.microsoft.com/office/powerpoint/2010/main" val="3545943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rise in popularity of film</a:t>
            </a:r>
            <a:endParaRPr lang="en-GB" dirty="0"/>
          </a:p>
        </p:txBody>
      </p:sp>
      <p:sp>
        <p:nvSpPr>
          <p:cNvPr id="3" name="Content Placeholder 2"/>
          <p:cNvSpPr>
            <a:spLocks noGrp="1"/>
          </p:cNvSpPr>
          <p:nvPr>
            <p:ph idx="1"/>
          </p:nvPr>
        </p:nvSpPr>
        <p:spPr/>
        <p:txBody>
          <a:bodyPr/>
          <a:lstStyle/>
          <a:p>
            <a:r>
              <a:rPr lang="en-GB" dirty="0" smtClean="0"/>
              <a:t>Set design in Brecht’s time </a:t>
            </a:r>
            <a:r>
              <a:rPr lang="mr-IN" dirty="0" smtClean="0"/>
              <a:t>–</a:t>
            </a:r>
            <a:r>
              <a:rPr lang="en-GB" dirty="0" smtClean="0"/>
              <a:t> and mind:</a:t>
            </a:r>
          </a:p>
          <a:p>
            <a:endParaRPr lang="en-GB" dirty="0" smtClean="0"/>
          </a:p>
          <a:p>
            <a:r>
              <a:rPr lang="en-GB" dirty="0" smtClean="0"/>
              <a:t>‘Anybody who advises us not to make use of such new apparatus</a:t>
            </a:r>
            <a:r>
              <a:rPr lang="mr-IN" dirty="0" smtClean="0"/>
              <a:t>…</a:t>
            </a:r>
            <a:r>
              <a:rPr lang="en-GB" dirty="0" smtClean="0"/>
              <a:t>’</a:t>
            </a:r>
          </a:p>
          <a:p>
            <a:endParaRPr lang="en-GB" dirty="0"/>
          </a:p>
          <a:p>
            <a:r>
              <a:rPr lang="en-GB" dirty="0" smtClean="0"/>
              <a:t>‘(At the same time he)</a:t>
            </a:r>
            <a:r>
              <a:rPr lang="mr-IN" dirty="0" smtClean="0"/>
              <a:t>…</a:t>
            </a:r>
            <a:r>
              <a:rPr lang="en-GB" dirty="0" smtClean="0"/>
              <a:t> deprives us in advance of the apparatus which we need in order to produce, since this way of producing is likely more and more to supersede the present one, forcing us to speak through increasingly complex media and to express what we have to say by increasingly inadequate means.’ (Willet, 1964:47)</a:t>
            </a:r>
            <a:endParaRPr lang="en-GB" dirty="0"/>
          </a:p>
        </p:txBody>
      </p:sp>
    </p:spTree>
    <p:extLst>
      <p:ext uri="{BB962C8B-B14F-4D97-AF65-F5344CB8AC3E}">
        <p14:creationId xmlns:p14="http://schemas.microsoft.com/office/powerpoint/2010/main" val="1483338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l="64289" t="20675" r="4736" b="43408"/>
          <a:stretch/>
        </p:blipFill>
        <p:spPr>
          <a:xfrm>
            <a:off x="1571598" y="332731"/>
            <a:ext cx="8959925" cy="5844232"/>
          </a:xfrm>
          <a:prstGeom prst="rect">
            <a:avLst/>
          </a:prstGeom>
        </p:spPr>
      </p:pic>
    </p:spTree>
    <p:extLst>
      <p:ext uri="{BB962C8B-B14F-4D97-AF65-F5344CB8AC3E}">
        <p14:creationId xmlns:p14="http://schemas.microsoft.com/office/powerpoint/2010/main" val="2523852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 design – reading images on stage</a:t>
            </a:r>
            <a:endParaRPr lang="en-GB" dirty="0"/>
          </a:p>
        </p:txBody>
      </p:sp>
      <p:sp>
        <p:nvSpPr>
          <p:cNvPr id="3" name="Content Placeholder 2"/>
          <p:cNvSpPr>
            <a:spLocks noGrp="1"/>
          </p:cNvSpPr>
          <p:nvPr>
            <p:ph idx="1"/>
          </p:nvPr>
        </p:nvSpPr>
        <p:spPr/>
        <p:txBody>
          <a:bodyPr/>
          <a:lstStyle/>
          <a:p>
            <a:r>
              <a:rPr lang="en-GB" dirty="0"/>
              <a:t>The spectator’s reception of the visual dimension is to be seen as the final stage of a project that involves four distinct phases</a:t>
            </a:r>
            <a:r>
              <a:rPr lang="en-GB" dirty="0" smtClean="0"/>
              <a:t>:</a:t>
            </a:r>
          </a:p>
          <a:p>
            <a:endParaRPr lang="en-GB" dirty="0"/>
          </a:p>
          <a:p>
            <a:r>
              <a:rPr lang="en-GB" dirty="0"/>
              <a:t>1 The dramatist encodes the text in terms of her/his perception of its function as a blueprint for theatrical production</a:t>
            </a:r>
            <a:r>
              <a:rPr lang="en-GB" dirty="0" smtClean="0"/>
              <a:t>.</a:t>
            </a:r>
          </a:p>
          <a:p>
            <a:endParaRPr lang="en-GB" dirty="0"/>
          </a:p>
          <a:p>
            <a:r>
              <a:rPr lang="en-GB" dirty="0"/>
              <a:t>2 The director decodes the text, initiates a process of commission or collaboration with a production team and arrives at a </a:t>
            </a:r>
            <a:r>
              <a:rPr lang="en-GB" dirty="0" err="1"/>
              <a:t>mise</a:t>
            </a:r>
            <a:r>
              <a:rPr lang="en-GB" dirty="0"/>
              <a:t>-</a:t>
            </a:r>
            <a:r>
              <a:rPr lang="en-GB" dirty="0" err="1"/>
              <a:t>en</a:t>
            </a:r>
            <a:r>
              <a:rPr lang="en-GB" dirty="0"/>
              <a:t>-scene.</a:t>
            </a:r>
          </a:p>
          <a:p>
            <a:endParaRPr lang="en-GB" dirty="0"/>
          </a:p>
        </p:txBody>
      </p:sp>
    </p:spTree>
    <p:extLst>
      <p:ext uri="{BB962C8B-B14F-4D97-AF65-F5344CB8AC3E}">
        <p14:creationId xmlns:p14="http://schemas.microsoft.com/office/powerpoint/2010/main" val="18358468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design – reading images on stage</a:t>
            </a:r>
          </a:p>
        </p:txBody>
      </p:sp>
      <p:sp>
        <p:nvSpPr>
          <p:cNvPr id="3" name="Content Placeholder 2"/>
          <p:cNvSpPr>
            <a:spLocks noGrp="1"/>
          </p:cNvSpPr>
          <p:nvPr>
            <p:ph idx="1"/>
          </p:nvPr>
        </p:nvSpPr>
        <p:spPr/>
        <p:txBody>
          <a:bodyPr/>
          <a:lstStyle/>
          <a:p>
            <a:endParaRPr lang="en-GB" dirty="0" smtClean="0"/>
          </a:p>
          <a:p>
            <a:r>
              <a:rPr lang="en-GB" dirty="0" smtClean="0"/>
              <a:t>3 </a:t>
            </a:r>
            <a:r>
              <a:rPr lang="en-GB" dirty="0"/>
              <a:t>The designer re-encodes the text to develop a portfolio of designs, within a pre-determined or negotiated brief and subject to interpretive, spatial and budgetary constraints</a:t>
            </a:r>
            <a:r>
              <a:rPr lang="en-GB" dirty="0" smtClean="0"/>
              <a:t>.</a:t>
            </a:r>
          </a:p>
          <a:p>
            <a:endParaRPr lang="en-GB" dirty="0"/>
          </a:p>
          <a:p>
            <a:r>
              <a:rPr lang="en-GB" dirty="0"/>
              <a:t>4 The spectator decodes the production, works upon and is worked upon by the visual dimension as an integral aspect of the reception process. </a:t>
            </a:r>
          </a:p>
          <a:p>
            <a:endParaRPr lang="en-US" sz="1400" dirty="0" smtClean="0"/>
          </a:p>
          <a:p>
            <a:r>
              <a:rPr lang="en-US" sz="1400" dirty="0" smtClean="0"/>
              <a:t>Aston &amp; Savona,1991:142</a:t>
            </a:r>
            <a:endParaRPr lang="en-GB" sz="1400" dirty="0"/>
          </a:p>
        </p:txBody>
      </p:sp>
    </p:spTree>
    <p:extLst>
      <p:ext uri="{BB962C8B-B14F-4D97-AF65-F5344CB8AC3E}">
        <p14:creationId xmlns:p14="http://schemas.microsoft.com/office/powerpoint/2010/main" val="480730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G_6461.jpg"/>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846" t="4293" r="4542" b="10393"/>
          <a:stretch/>
        </p:blipFill>
        <p:spPr>
          <a:xfrm>
            <a:off x="-195385" y="0"/>
            <a:ext cx="8323385" cy="5529520"/>
          </a:xfrm>
        </p:spPr>
      </p:pic>
      <p:pic>
        <p:nvPicPr>
          <p:cNvPr id="9" name="Picture 8" descr="IMG_6457.jpg"/>
          <p:cNvPicPr>
            <a:picLocks noChangeAspect="1"/>
          </p:cNvPicPr>
          <p:nvPr/>
        </p:nvPicPr>
        <p:blipFill rotWithShape="1">
          <a:blip r:embed="rId4" cstate="print">
            <a:extLst>
              <a:ext uri="{28A0092B-C50C-407E-A947-70E740481C1C}">
                <a14:useLocalDpi xmlns:a14="http://schemas.microsoft.com/office/drawing/2010/main" val="0"/>
              </a:ext>
            </a:extLst>
          </a:blip>
          <a:srcRect l="15242" t="9794" r="29070" b="35368"/>
          <a:stretch/>
        </p:blipFill>
        <p:spPr>
          <a:xfrm>
            <a:off x="5655733" y="2030595"/>
            <a:ext cx="6536267" cy="4827405"/>
          </a:xfrm>
          <a:prstGeom prst="rect">
            <a:avLst/>
          </a:prstGeom>
        </p:spPr>
      </p:pic>
    </p:spTree>
    <p:extLst>
      <p:ext uri="{BB962C8B-B14F-4D97-AF65-F5344CB8AC3E}">
        <p14:creationId xmlns:p14="http://schemas.microsoft.com/office/powerpoint/2010/main" val="40002816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Location and change</a:t>
            </a:r>
            <a:endParaRPr lang="en-GB" dirty="0"/>
          </a:p>
        </p:txBody>
      </p:sp>
      <p:sp>
        <p:nvSpPr>
          <p:cNvPr id="3" name="Content Placeholder 2"/>
          <p:cNvSpPr>
            <a:spLocks noGrp="1"/>
          </p:cNvSpPr>
          <p:nvPr>
            <p:ph idx="1"/>
          </p:nvPr>
        </p:nvSpPr>
        <p:spPr/>
        <p:txBody>
          <a:bodyPr>
            <a:normAutofit/>
          </a:bodyPr>
          <a:lstStyle/>
          <a:p>
            <a:r>
              <a:rPr lang="en-US" dirty="0"/>
              <a:t>To project onto something is to give it a new context. To highlight it</a:t>
            </a:r>
          </a:p>
          <a:p>
            <a:endParaRPr lang="en-GB" dirty="0" smtClean="0"/>
          </a:p>
          <a:p>
            <a:r>
              <a:rPr lang="en-GB" dirty="0" smtClean="0"/>
              <a:t>‘…And </a:t>
            </a:r>
            <a:r>
              <a:rPr lang="en-GB" dirty="0"/>
              <a:t>it is very much in keeping with recent trends in contemporary Welsh art. Ever since artist </a:t>
            </a:r>
            <a:r>
              <a:rPr lang="en-GB" dirty="0" err="1"/>
              <a:t>Iwan</a:t>
            </a:r>
            <a:r>
              <a:rPr lang="en-GB" dirty="0"/>
              <a:t> </a:t>
            </a:r>
            <a:r>
              <a:rPr lang="en-GB" dirty="0" err="1"/>
              <a:t>Bala</a:t>
            </a:r>
            <a:r>
              <a:rPr lang="en-GB" dirty="0"/>
              <a:t> invented the term ‘custodial aesthetics’ a decade ago to describe art that reflects the collective memory of a people and place, Wales-based artists have been keen to make work that is relevant to their local community</a:t>
            </a:r>
            <a:r>
              <a:rPr lang="en-GB" dirty="0" smtClean="0"/>
              <a:t>.’</a:t>
            </a:r>
            <a:r>
              <a:rPr lang="en-GB" dirty="0"/>
              <a:t>  </a:t>
            </a:r>
            <a:r>
              <a:rPr lang="en-GB" dirty="0" smtClean="0"/>
              <a:t>(</a:t>
            </a:r>
            <a:r>
              <a:rPr lang="en-GB" dirty="0" err="1" smtClean="0"/>
              <a:t>Jones,H.D</a:t>
            </a:r>
            <a:r>
              <a:rPr lang="en-GB" dirty="0" smtClean="0"/>
              <a:t>. 2010: online)</a:t>
            </a:r>
          </a:p>
          <a:p>
            <a:pPr marL="0" indent="0">
              <a:buNone/>
            </a:pPr>
            <a:endParaRPr lang="en-GB" dirty="0"/>
          </a:p>
          <a:p>
            <a:r>
              <a:rPr lang="en-GB" sz="1100" dirty="0" smtClean="0">
                <a:hlinkClick r:id="rId3"/>
              </a:rPr>
              <a:t>https://www.iwa.wales/click/2010/10/swansea-blitz-artwork-fails-to-deliver/</a:t>
            </a:r>
            <a:endParaRPr lang="en-GB" sz="1100" dirty="0"/>
          </a:p>
        </p:txBody>
      </p:sp>
    </p:spTree>
    <p:extLst>
      <p:ext uri="{BB962C8B-B14F-4D97-AF65-F5344CB8AC3E}">
        <p14:creationId xmlns:p14="http://schemas.microsoft.com/office/powerpoint/2010/main" val="31694946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Blue Funk</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hlinkClick r:id="rId3"/>
              </a:rPr>
              <a:t>http://www.locwsinternational.com/?portfolio=tim-davies</a:t>
            </a:r>
            <a:endParaRPr lang="en-GB" dirty="0" smtClean="0"/>
          </a:p>
          <a:p>
            <a:pPr fontAlgn="base"/>
            <a:r>
              <a:rPr lang="en-GB" b="1" dirty="0"/>
              <a:t>Blue Funk I</a:t>
            </a:r>
            <a:endParaRPr lang="en-GB" dirty="0"/>
          </a:p>
          <a:p>
            <a:pPr fontAlgn="base"/>
            <a:r>
              <a:rPr lang="en-GB" dirty="0"/>
              <a:t>Swansea Castle</a:t>
            </a:r>
          </a:p>
          <a:p>
            <a:pPr fontAlgn="base"/>
            <a:r>
              <a:rPr lang="en-GB" b="1" dirty="0"/>
              <a:t>Blue Funk II</a:t>
            </a:r>
            <a:r>
              <a:rPr lang="en-GB" dirty="0"/>
              <a:t/>
            </a:r>
            <a:br>
              <a:rPr lang="en-GB" dirty="0"/>
            </a:br>
            <a:r>
              <a:rPr lang="en-GB" dirty="0"/>
              <a:t>The Maritime &amp; Industrial Museum</a:t>
            </a:r>
          </a:p>
          <a:p>
            <a:pPr fontAlgn="base"/>
            <a:r>
              <a:rPr lang="en-GB" dirty="0"/>
              <a:t>Tim Davies presented two related works which reinstated the subject to the object.</a:t>
            </a:r>
          </a:p>
          <a:p>
            <a:pPr fontAlgn="base"/>
            <a:r>
              <a:rPr lang="en-GB" dirty="0"/>
              <a:t>In Blue Funk I Davies used blue projected light to shroud Swansea Castle, while in Blue Funk II Swansea Museum’s </a:t>
            </a:r>
            <a:r>
              <a:rPr lang="en-GB" dirty="0" err="1"/>
              <a:t>Bofers</a:t>
            </a:r>
            <a:r>
              <a:rPr lang="en-GB" dirty="0"/>
              <a:t> Gun was veiled in blue organza.</a:t>
            </a:r>
          </a:p>
          <a:p>
            <a:pPr fontAlgn="base"/>
            <a:r>
              <a:rPr lang="en-GB" dirty="0"/>
              <a:t>Both referred to the slang expression ‘blue funk’ which means ‘abject terror’, reminding the viewer of the original social and cultural contexts of the two objects. These re-presentations forced the audience to examine not only the material objects more closely, but also the multifarious discourses surrounding them.</a:t>
            </a:r>
          </a:p>
          <a:p>
            <a:endParaRPr lang="en-GB" dirty="0"/>
          </a:p>
        </p:txBody>
      </p:sp>
    </p:spTree>
    <p:extLst>
      <p:ext uri="{BB962C8B-B14F-4D97-AF65-F5344CB8AC3E}">
        <p14:creationId xmlns:p14="http://schemas.microsoft.com/office/powerpoint/2010/main" val="32196714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33583" t="37358" r="32050" b="23337"/>
          <a:stretch/>
        </p:blipFill>
        <p:spPr>
          <a:xfrm>
            <a:off x="0" y="0"/>
            <a:ext cx="6942667" cy="4466303"/>
          </a:xfrm>
          <a:prstGeom prst="rect">
            <a:avLst/>
          </a:prstGeom>
        </p:spPr>
      </p:pic>
      <p:pic>
        <p:nvPicPr>
          <p:cNvPr id="5" name="Picture 4"/>
          <p:cNvPicPr>
            <a:picLocks noChangeAspect="1"/>
          </p:cNvPicPr>
          <p:nvPr/>
        </p:nvPicPr>
        <p:blipFill rotWithShape="1">
          <a:blip r:embed="rId3"/>
          <a:srcRect l="34068" t="18558" r="31772" b="9033"/>
          <a:stretch/>
        </p:blipFill>
        <p:spPr>
          <a:xfrm>
            <a:off x="6942667" y="599026"/>
            <a:ext cx="5249333" cy="6258975"/>
          </a:xfrm>
          <a:prstGeom prst="rect">
            <a:avLst/>
          </a:prstGeom>
        </p:spPr>
      </p:pic>
      <p:sp>
        <p:nvSpPr>
          <p:cNvPr id="6" name="TextBox 5"/>
          <p:cNvSpPr txBox="1"/>
          <p:nvPr/>
        </p:nvSpPr>
        <p:spPr>
          <a:xfrm>
            <a:off x="406400" y="5452533"/>
            <a:ext cx="1217000" cy="369332"/>
          </a:xfrm>
          <a:prstGeom prst="rect">
            <a:avLst/>
          </a:prstGeom>
          <a:noFill/>
        </p:spPr>
        <p:txBody>
          <a:bodyPr wrap="none" rtlCol="0">
            <a:spAutoFit/>
          </a:bodyPr>
          <a:lstStyle/>
          <a:p>
            <a:r>
              <a:rPr lang="en-GB" dirty="0" smtClean="0"/>
              <a:t>Blue Funk I</a:t>
            </a:r>
            <a:endParaRPr lang="en-GB" dirty="0"/>
          </a:p>
        </p:txBody>
      </p:sp>
    </p:spTree>
    <p:extLst>
      <p:ext uri="{BB962C8B-B14F-4D97-AF65-F5344CB8AC3E}">
        <p14:creationId xmlns:p14="http://schemas.microsoft.com/office/powerpoint/2010/main" val="12016196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33583" t="19141" r="31613" b="7309"/>
          <a:stretch/>
        </p:blipFill>
        <p:spPr>
          <a:xfrm>
            <a:off x="1600199" y="0"/>
            <a:ext cx="5706533" cy="6783237"/>
          </a:xfrm>
          <a:prstGeom prst="rect">
            <a:avLst/>
          </a:prstGeom>
        </p:spPr>
      </p:pic>
      <p:sp>
        <p:nvSpPr>
          <p:cNvPr id="5" name="TextBox 4"/>
          <p:cNvSpPr txBox="1"/>
          <p:nvPr/>
        </p:nvSpPr>
        <p:spPr>
          <a:xfrm>
            <a:off x="8077200" y="2878667"/>
            <a:ext cx="2563459" cy="369332"/>
          </a:xfrm>
          <a:prstGeom prst="rect">
            <a:avLst/>
          </a:prstGeom>
          <a:noFill/>
        </p:spPr>
        <p:txBody>
          <a:bodyPr wrap="none" rtlCol="0">
            <a:spAutoFit/>
          </a:bodyPr>
          <a:lstStyle/>
          <a:p>
            <a:r>
              <a:rPr lang="en-GB" b="1" dirty="0"/>
              <a:t>Blue Funk </a:t>
            </a:r>
            <a:r>
              <a:rPr lang="en-GB" b="1" dirty="0" smtClean="0"/>
              <a:t>II, Tim Davies, </a:t>
            </a:r>
            <a:endParaRPr lang="en-GB" dirty="0"/>
          </a:p>
        </p:txBody>
      </p:sp>
    </p:spTree>
    <p:extLst>
      <p:ext uri="{BB962C8B-B14F-4D97-AF65-F5344CB8AC3E}">
        <p14:creationId xmlns:p14="http://schemas.microsoft.com/office/powerpoint/2010/main" val="20427021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Wendall</a:t>
            </a:r>
            <a:r>
              <a:rPr lang="en-US" dirty="0" smtClean="0"/>
              <a:t> Harrington: Projection designer</a:t>
            </a:r>
            <a:endParaRPr lang="en-US" dirty="0"/>
          </a:p>
        </p:txBody>
      </p:sp>
      <p:sp>
        <p:nvSpPr>
          <p:cNvPr id="3" name="Content Placeholder 2"/>
          <p:cNvSpPr>
            <a:spLocks noGrp="1"/>
          </p:cNvSpPr>
          <p:nvPr>
            <p:ph idx="1"/>
          </p:nvPr>
        </p:nvSpPr>
        <p:spPr/>
        <p:txBody>
          <a:bodyPr>
            <a:normAutofit/>
          </a:bodyPr>
          <a:lstStyle/>
          <a:p>
            <a:endParaRPr lang="en-US" sz="3600" dirty="0" smtClean="0"/>
          </a:p>
          <a:p>
            <a:r>
              <a:rPr lang="en-US" sz="3600" dirty="0" smtClean="0"/>
              <a:t>‘Projected images are ephemeral; they live in another more poetic dimension. Dance is the poetry of music as made manifest by the body. Projection and dance are an inevitable and welcome combination.’ </a:t>
            </a:r>
            <a:r>
              <a:rPr lang="en-US" sz="2000" dirty="0" smtClean="0"/>
              <a:t>(in </a:t>
            </a:r>
            <a:r>
              <a:rPr lang="en-US" sz="2000" dirty="0" err="1" smtClean="0"/>
              <a:t>Hopgood</a:t>
            </a:r>
            <a:r>
              <a:rPr lang="en-US" sz="2000" dirty="0" smtClean="0"/>
              <a:t>, 2016:229)</a:t>
            </a:r>
            <a:endParaRPr lang="en-US" sz="2000" dirty="0"/>
          </a:p>
        </p:txBody>
      </p:sp>
    </p:spTree>
    <p:extLst>
      <p:ext uri="{BB962C8B-B14F-4D97-AF65-F5344CB8AC3E}">
        <p14:creationId xmlns:p14="http://schemas.microsoft.com/office/powerpoint/2010/main" val="35604747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Projection for Dance: A balance of artistry and technical expertise</a:t>
            </a:r>
            <a:r>
              <a:rPr lang="mr-IN" dirty="0" smtClean="0"/>
              <a:t>…</a:t>
            </a:r>
            <a:endParaRPr lang="en-US" dirty="0"/>
          </a:p>
        </p:txBody>
      </p:sp>
      <p:sp>
        <p:nvSpPr>
          <p:cNvPr id="3" name="Content Placeholder 2"/>
          <p:cNvSpPr>
            <a:spLocks noGrp="1"/>
          </p:cNvSpPr>
          <p:nvPr>
            <p:ph idx="1"/>
          </p:nvPr>
        </p:nvSpPr>
        <p:spPr/>
        <p:txBody>
          <a:bodyPr>
            <a:normAutofit fontScale="92500"/>
          </a:bodyPr>
          <a:lstStyle/>
          <a:p>
            <a:r>
              <a:rPr lang="en-US" dirty="0" smtClean="0"/>
              <a:t>‘The role of the projection designer is defined by the needs of the project.’</a:t>
            </a:r>
          </a:p>
          <a:p>
            <a:endParaRPr lang="en-US" dirty="0"/>
          </a:p>
          <a:p>
            <a:r>
              <a:rPr lang="en-US" dirty="0" smtClean="0"/>
              <a:t>‘Since projection design is still a young and rapidly changing art form, there are a number of different approaches to the creative process.’ </a:t>
            </a:r>
          </a:p>
          <a:p>
            <a:endParaRPr lang="en-US" dirty="0"/>
          </a:p>
          <a:p>
            <a:r>
              <a:rPr lang="en-US" dirty="0" smtClean="0"/>
              <a:t>Setting goals </a:t>
            </a:r>
            <a:r>
              <a:rPr lang="mr-IN" dirty="0" smtClean="0"/>
              <a:t>–</a:t>
            </a:r>
            <a:r>
              <a:rPr lang="en-US" dirty="0" smtClean="0"/>
              <a:t> create dynamic and visually interesting design.</a:t>
            </a:r>
          </a:p>
          <a:p>
            <a:r>
              <a:rPr lang="en-US" dirty="0" smtClean="0"/>
              <a:t>Practical concerns </a:t>
            </a:r>
            <a:r>
              <a:rPr lang="mr-IN" dirty="0" smtClean="0"/>
              <a:t>–</a:t>
            </a:r>
            <a:r>
              <a:rPr lang="en-US" dirty="0" smtClean="0"/>
              <a:t> use drawings, paperwork and verbal communication</a:t>
            </a:r>
          </a:p>
          <a:p>
            <a:r>
              <a:rPr lang="en-US" dirty="0" smtClean="0"/>
              <a:t>Visual communication </a:t>
            </a:r>
            <a:r>
              <a:rPr lang="mr-IN" dirty="0" smtClean="0"/>
              <a:t>–</a:t>
            </a:r>
            <a:r>
              <a:rPr lang="en-US" dirty="0" smtClean="0"/>
              <a:t> contributing to the performance not drawing attention.</a:t>
            </a:r>
            <a:endParaRPr lang="en-US" dirty="0"/>
          </a:p>
        </p:txBody>
      </p:sp>
    </p:spTree>
    <p:extLst>
      <p:ext uri="{BB962C8B-B14F-4D97-AF65-F5344CB8AC3E}">
        <p14:creationId xmlns:p14="http://schemas.microsoft.com/office/powerpoint/2010/main" val="26849029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rotWithShape="1">
          <a:blip r:embed="rId2"/>
          <a:srcRect l="32488" t="33679" r="39931" b="6919"/>
          <a:stretch/>
        </p:blipFill>
        <p:spPr>
          <a:xfrm>
            <a:off x="3233789" y="101600"/>
            <a:ext cx="5427611" cy="6575227"/>
          </a:xfrm>
          <a:prstGeom prst="rect">
            <a:avLst/>
          </a:prstGeom>
        </p:spPr>
      </p:pic>
      <p:sp>
        <p:nvSpPr>
          <p:cNvPr id="5" name="TextBox 4"/>
          <p:cNvSpPr txBox="1"/>
          <p:nvPr/>
        </p:nvSpPr>
        <p:spPr>
          <a:xfrm>
            <a:off x="-42333" y="6534834"/>
            <a:ext cx="5039328" cy="646331"/>
          </a:xfrm>
          <a:prstGeom prst="rect">
            <a:avLst/>
          </a:prstGeom>
          <a:noFill/>
        </p:spPr>
        <p:txBody>
          <a:bodyPr wrap="none" rtlCol="0">
            <a:spAutoFit/>
          </a:bodyPr>
          <a:lstStyle/>
          <a:p>
            <a:r>
              <a:rPr lang="en-GB" dirty="0">
                <a:hlinkClick r:id="rId3"/>
              </a:rPr>
              <a:t>https://www.youtube.com/watch?v=2k8BRT4pbhM</a:t>
            </a:r>
            <a:endParaRPr lang="en-GB" dirty="0"/>
          </a:p>
          <a:p>
            <a:endParaRPr lang="en-GB" dirty="0"/>
          </a:p>
        </p:txBody>
      </p:sp>
    </p:spTree>
    <p:extLst>
      <p:ext uri="{BB962C8B-B14F-4D97-AF65-F5344CB8AC3E}">
        <p14:creationId xmlns:p14="http://schemas.microsoft.com/office/powerpoint/2010/main" val="13339042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Motionhouse</a:t>
            </a:r>
            <a:r>
              <a:rPr lang="en-GB" dirty="0" smtClean="0"/>
              <a:t>: Scattered</a:t>
            </a:r>
            <a:endParaRPr lang="en-GB" dirty="0"/>
          </a:p>
        </p:txBody>
      </p:sp>
      <p:sp>
        <p:nvSpPr>
          <p:cNvPr id="3" name="Content Placeholder 2"/>
          <p:cNvSpPr>
            <a:spLocks noGrp="1"/>
          </p:cNvSpPr>
          <p:nvPr>
            <p:ph idx="1"/>
          </p:nvPr>
        </p:nvSpPr>
        <p:spPr/>
        <p:txBody>
          <a:bodyPr>
            <a:normAutofit lnSpcReduction="10000"/>
          </a:bodyPr>
          <a:lstStyle/>
          <a:p>
            <a:r>
              <a:rPr lang="en-GB" b="1" dirty="0"/>
              <a:t>Scattered</a:t>
            </a:r>
            <a:r>
              <a:rPr lang="en-GB" dirty="0"/>
              <a:t> has been taking audiences by storm since October 2009, with sell-out houses and standing ovations in venues across the globe. Exploring our relationship with water, and extremely popular with audiences, it is our longest running show to date.</a:t>
            </a:r>
          </a:p>
          <a:p>
            <a:endParaRPr lang="en-GB" dirty="0"/>
          </a:p>
          <a:p>
            <a:r>
              <a:rPr lang="en-GB" dirty="0"/>
              <a:t>Performed on a vertiginous sloping wall, inspired by a quarter pipe, seven performers slide, climb and dive through a magical world where dancers and images interact seamlessly – plunging into an ocean, tumbling down a waterfall and sliding on a frozen landscape of arctic beauty – a remarkable interaction between film and live performance.</a:t>
            </a:r>
          </a:p>
          <a:p>
            <a:endParaRPr lang="en-GB" dirty="0" smtClean="0"/>
          </a:p>
        </p:txBody>
      </p:sp>
    </p:spTree>
    <p:extLst>
      <p:ext uri="{BB962C8B-B14F-4D97-AF65-F5344CB8AC3E}">
        <p14:creationId xmlns:p14="http://schemas.microsoft.com/office/powerpoint/2010/main" val="25639979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of the week: </a:t>
            </a:r>
            <a:r>
              <a:rPr lang="en-GB" dirty="0" smtClean="0"/>
              <a:t>‘Mapping' </a:t>
            </a:r>
            <a:endParaRPr lang="en-GB" dirty="0"/>
          </a:p>
        </p:txBody>
      </p:sp>
      <p:sp>
        <p:nvSpPr>
          <p:cNvPr id="3" name="Content Placeholder 2"/>
          <p:cNvSpPr>
            <a:spLocks noGrp="1"/>
          </p:cNvSpPr>
          <p:nvPr>
            <p:ph idx="1"/>
          </p:nvPr>
        </p:nvSpPr>
        <p:spPr/>
        <p:txBody>
          <a:bodyPr/>
          <a:lstStyle/>
          <a:p>
            <a:r>
              <a:rPr lang="en-GB" dirty="0" smtClean="0"/>
              <a:t>Create a projection to enhance a 1 minute indoor ‘performance’ in the Idris Davies (good white walls – dry…)</a:t>
            </a:r>
          </a:p>
          <a:p>
            <a:endParaRPr lang="en-GB" dirty="0"/>
          </a:p>
          <a:p>
            <a:r>
              <a:rPr lang="en-GB" dirty="0" smtClean="0"/>
              <a:t>You may speak, sing, dance, stand still (‘Just stand’), move, lie down, lean, jump, dress, act, perform </a:t>
            </a:r>
            <a:r>
              <a:rPr lang="en-GB" dirty="0" err="1" smtClean="0"/>
              <a:t>etc</a:t>
            </a:r>
            <a:r>
              <a:rPr lang="en-GB" dirty="0" smtClean="0"/>
              <a:t> in front of your projection.</a:t>
            </a:r>
          </a:p>
          <a:p>
            <a:r>
              <a:rPr lang="en-GB" dirty="0" smtClean="0"/>
              <a:t>You may choose to project onto yourself – consider wearing appropriate colours for this. </a:t>
            </a:r>
          </a:p>
          <a:p>
            <a:r>
              <a:rPr lang="en-GB" dirty="0" smtClean="0"/>
              <a:t>You could project onto a sheet or placard that you are folding/ holding.</a:t>
            </a:r>
            <a:endParaRPr lang="en-GB" dirty="0"/>
          </a:p>
        </p:txBody>
      </p:sp>
    </p:spTree>
    <p:extLst>
      <p:ext uri="{BB962C8B-B14F-4D97-AF65-F5344CB8AC3E}">
        <p14:creationId xmlns:p14="http://schemas.microsoft.com/office/powerpoint/2010/main" val="2643006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of the week: Mapping </a:t>
            </a:r>
          </a:p>
        </p:txBody>
      </p:sp>
      <p:sp>
        <p:nvSpPr>
          <p:cNvPr id="3" name="Content Placeholder 2"/>
          <p:cNvSpPr>
            <a:spLocks noGrp="1"/>
          </p:cNvSpPr>
          <p:nvPr>
            <p:ph idx="1"/>
          </p:nvPr>
        </p:nvSpPr>
        <p:spPr/>
        <p:txBody>
          <a:bodyPr/>
          <a:lstStyle/>
          <a:p>
            <a:r>
              <a:rPr lang="en-GB" dirty="0" smtClean="0"/>
              <a:t>What are your ideas?</a:t>
            </a:r>
          </a:p>
          <a:p>
            <a:endParaRPr lang="en-GB" dirty="0"/>
          </a:p>
          <a:p>
            <a:r>
              <a:rPr lang="en-GB" dirty="0" smtClean="0"/>
              <a:t>15 minutes to think</a:t>
            </a:r>
            <a:endParaRPr lang="en-GB" dirty="0"/>
          </a:p>
        </p:txBody>
      </p:sp>
    </p:spTree>
    <p:extLst>
      <p:ext uri="{BB962C8B-B14F-4D97-AF65-F5344CB8AC3E}">
        <p14:creationId xmlns:p14="http://schemas.microsoft.com/office/powerpoint/2010/main" val="6901051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Filming </a:t>
            </a:r>
            <a:r>
              <a:rPr lang="en-GB" dirty="0" smtClean="0"/>
              <a:t>basics</a:t>
            </a:r>
            <a:endParaRPr lang="en-GB" dirty="0"/>
          </a:p>
        </p:txBody>
      </p:sp>
      <p:sp>
        <p:nvSpPr>
          <p:cNvPr id="3" name="Content Placeholder 2"/>
          <p:cNvSpPr>
            <a:spLocks noGrp="1"/>
          </p:cNvSpPr>
          <p:nvPr>
            <p:ph idx="1"/>
          </p:nvPr>
        </p:nvSpPr>
        <p:spPr/>
        <p:txBody>
          <a:bodyPr>
            <a:normAutofit lnSpcReduction="10000"/>
          </a:bodyPr>
          <a:lstStyle/>
          <a:p>
            <a:r>
              <a:rPr lang="en-GB" dirty="0" smtClean="0"/>
              <a:t>Tripod -  keeps the shot steady </a:t>
            </a:r>
          </a:p>
          <a:p>
            <a:r>
              <a:rPr lang="en-GB" dirty="0"/>
              <a:t>Still steady </a:t>
            </a:r>
            <a:r>
              <a:rPr lang="en-GB" dirty="0" smtClean="0"/>
              <a:t>shots allow for better editing later in the process.</a:t>
            </a:r>
          </a:p>
          <a:p>
            <a:r>
              <a:rPr lang="en-GB" dirty="0" smtClean="0"/>
              <a:t>If you want a handheld feel </a:t>
            </a:r>
            <a:r>
              <a:rPr lang="mr-IN" dirty="0" smtClean="0"/>
              <a:t>–</a:t>
            </a:r>
            <a:r>
              <a:rPr lang="en-GB" dirty="0" smtClean="0"/>
              <a:t> do test shots.</a:t>
            </a:r>
          </a:p>
          <a:p>
            <a:r>
              <a:rPr lang="en-GB" sz="2400" dirty="0" smtClean="0"/>
              <a:t>Did you know that ‘found footage’ horror </a:t>
            </a:r>
            <a:r>
              <a:rPr lang="en-GB" sz="2400" dirty="0" err="1" smtClean="0"/>
              <a:t>Cloverfield</a:t>
            </a:r>
            <a:r>
              <a:rPr lang="en-GB" sz="2400" dirty="0" smtClean="0"/>
              <a:t> made people ill?</a:t>
            </a:r>
          </a:p>
          <a:p>
            <a:r>
              <a:rPr lang="en-GB" dirty="0" smtClean="0"/>
              <a:t>Hand held </a:t>
            </a:r>
            <a:r>
              <a:rPr lang="mr-IN" dirty="0" smtClean="0"/>
              <a:t>–</a:t>
            </a:r>
            <a:r>
              <a:rPr lang="en-GB" dirty="0" smtClean="0"/>
              <a:t> be slow and gentle ‘</a:t>
            </a:r>
            <a:r>
              <a:rPr lang="en-GB" dirty="0" err="1" smtClean="0"/>
              <a:t>Dogme</a:t>
            </a:r>
            <a:r>
              <a:rPr lang="en-GB" dirty="0" smtClean="0"/>
              <a:t>’ style is less popular today for a reason.</a:t>
            </a:r>
          </a:p>
          <a:p>
            <a:r>
              <a:rPr lang="en-GB" dirty="0" smtClean="0"/>
              <a:t>Zoom: Move closer – don’t zoom.</a:t>
            </a:r>
          </a:p>
          <a:p>
            <a:r>
              <a:rPr lang="en-GB" dirty="0" smtClean="0"/>
              <a:t>Pan: move slowly (e.g.) Left - Right</a:t>
            </a:r>
          </a:p>
          <a:p>
            <a:r>
              <a:rPr lang="en-GB" dirty="0" smtClean="0"/>
              <a:t>Back light </a:t>
            </a:r>
            <a:r>
              <a:rPr lang="mr-IN" dirty="0" smtClean="0"/>
              <a:t>–</a:t>
            </a:r>
            <a:r>
              <a:rPr lang="en-GB" dirty="0" smtClean="0"/>
              <a:t> light behind the subject will darken the subject.</a:t>
            </a:r>
          </a:p>
          <a:p>
            <a:endParaRPr lang="en-GB" dirty="0"/>
          </a:p>
        </p:txBody>
      </p:sp>
    </p:spTree>
    <p:extLst>
      <p:ext uri="{BB962C8B-B14F-4D97-AF65-F5344CB8AC3E}">
        <p14:creationId xmlns:p14="http://schemas.microsoft.com/office/powerpoint/2010/main" val="29567196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all" dirty="0" smtClean="0"/>
              <a:t>Production Team: PRODUCER</a:t>
            </a:r>
            <a:endParaRPr lang="en-US" dirty="0"/>
          </a:p>
        </p:txBody>
      </p:sp>
      <p:sp>
        <p:nvSpPr>
          <p:cNvPr id="3" name="Content Placeholder 2"/>
          <p:cNvSpPr>
            <a:spLocks noGrp="1"/>
          </p:cNvSpPr>
          <p:nvPr>
            <p:ph idx="1"/>
          </p:nvPr>
        </p:nvSpPr>
        <p:spPr/>
        <p:txBody>
          <a:bodyPr/>
          <a:lstStyle/>
          <a:p>
            <a:r>
              <a:rPr lang="en-GB" dirty="0" smtClean="0"/>
              <a:t>This </a:t>
            </a:r>
            <a:r>
              <a:rPr lang="en-GB" dirty="0"/>
              <a:t>person is essentially the group leader and is responsible for managing the production from start to finish. The producer develops the project from the initial idea, makes sure the script is finalized, arranges the financing and manages the production team that makes the film.</a:t>
            </a:r>
          </a:p>
          <a:p>
            <a:r>
              <a:rPr lang="en-GB" dirty="0"/>
              <a:t>The producer also coordinates the filmmaking process to ensure that everyone involved in the project is working on schedule and on budget. Without the producer at the helm, films do not get made.</a:t>
            </a:r>
          </a:p>
          <a:p>
            <a:endParaRPr lang="en-US" dirty="0"/>
          </a:p>
        </p:txBody>
      </p:sp>
    </p:spTree>
    <p:extLst>
      <p:ext uri="{BB962C8B-B14F-4D97-AF65-F5344CB8AC3E}">
        <p14:creationId xmlns:p14="http://schemas.microsoft.com/office/powerpoint/2010/main" val="15837217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all" dirty="0"/>
              <a:t>Production Team: PRODUCTION </a:t>
            </a:r>
            <a:r>
              <a:rPr lang="en-GB" cap="all" dirty="0" smtClean="0"/>
              <a:t>DESIGNER</a:t>
            </a:r>
            <a:endParaRPr lang="en-US" dirty="0"/>
          </a:p>
        </p:txBody>
      </p:sp>
      <p:sp>
        <p:nvSpPr>
          <p:cNvPr id="3" name="Content Placeholder 2"/>
          <p:cNvSpPr>
            <a:spLocks noGrp="1"/>
          </p:cNvSpPr>
          <p:nvPr>
            <p:ph idx="1"/>
          </p:nvPr>
        </p:nvSpPr>
        <p:spPr/>
        <p:txBody>
          <a:bodyPr/>
          <a:lstStyle/>
          <a:p>
            <a:r>
              <a:rPr lang="en-GB" dirty="0" smtClean="0"/>
              <a:t>The </a:t>
            </a:r>
            <a:r>
              <a:rPr lang="en-GB" dirty="0"/>
              <a:t>production designer is the first artist to translate the script into visual form. </a:t>
            </a:r>
            <a:r>
              <a:rPr lang="en-GB" dirty="0" smtClean="0"/>
              <a:t>They creates </a:t>
            </a:r>
            <a:r>
              <a:rPr lang="en-GB" dirty="0"/>
              <a:t>a series of storyboards that serve as the film's first draft.</a:t>
            </a:r>
          </a:p>
          <a:p>
            <a:r>
              <a:rPr lang="en-GB" dirty="0"/>
              <a:t>A storyboard is a series of sketches on panels that shows the visual progression of the story from one scene to the next. Creating this sketch of the film on storyboards also ensures the visual continuity of the film from start to finish. Storyboards serve as the director's visual guide throughout the production and will be a template to follow during the editing process.</a:t>
            </a:r>
          </a:p>
          <a:p>
            <a:endParaRPr lang="en-US" dirty="0"/>
          </a:p>
        </p:txBody>
      </p:sp>
    </p:spTree>
    <p:extLst>
      <p:ext uri="{BB962C8B-B14F-4D97-AF65-F5344CB8AC3E}">
        <p14:creationId xmlns:p14="http://schemas.microsoft.com/office/powerpoint/2010/main" val="30162839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all" dirty="0"/>
              <a:t>Production Team: DIRECTOR</a:t>
            </a:r>
            <a:endParaRPr lang="en-US" dirty="0"/>
          </a:p>
        </p:txBody>
      </p:sp>
      <p:sp>
        <p:nvSpPr>
          <p:cNvPr id="3" name="Content Placeholder 2"/>
          <p:cNvSpPr>
            <a:spLocks noGrp="1"/>
          </p:cNvSpPr>
          <p:nvPr>
            <p:ph idx="1"/>
          </p:nvPr>
        </p:nvSpPr>
        <p:spPr/>
        <p:txBody>
          <a:bodyPr/>
          <a:lstStyle/>
          <a:p>
            <a:r>
              <a:rPr lang="en-GB" dirty="0" smtClean="0"/>
              <a:t>The </a:t>
            </a:r>
            <a:r>
              <a:rPr lang="en-GB" dirty="0"/>
              <a:t>director is primarily responsible for overseeing the shooting and assembly of a film. While the director might be compared to a novel's author as a film's primary visionary, </a:t>
            </a:r>
            <a:r>
              <a:rPr lang="en-GB" dirty="0" smtClean="0"/>
              <a:t>they would </a:t>
            </a:r>
            <a:r>
              <a:rPr lang="en-GB" dirty="0"/>
              <a:t>not be able to make the film without the help of numerous other artists and technicians.</a:t>
            </a:r>
          </a:p>
          <a:p>
            <a:endParaRPr lang="en-GB" dirty="0" smtClean="0"/>
          </a:p>
          <a:p>
            <a:r>
              <a:rPr lang="en-GB" dirty="0" smtClean="0"/>
              <a:t>A </a:t>
            </a:r>
            <a:r>
              <a:rPr lang="en-GB" dirty="0"/>
              <a:t>director works at the </a:t>
            </a:r>
            <a:r>
              <a:rPr lang="en-GB" dirty="0" err="1"/>
              <a:t>center</a:t>
            </a:r>
            <a:r>
              <a:rPr lang="en-GB" dirty="0"/>
              <a:t> of film production, but is inextricably linked with dozens of other people who get the job done together.</a:t>
            </a:r>
          </a:p>
          <a:p>
            <a:endParaRPr lang="en-US" dirty="0"/>
          </a:p>
        </p:txBody>
      </p:sp>
    </p:spTree>
    <p:extLst>
      <p:ext uri="{BB962C8B-B14F-4D97-AF65-F5344CB8AC3E}">
        <p14:creationId xmlns:p14="http://schemas.microsoft.com/office/powerpoint/2010/main" val="34772761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all" dirty="0"/>
              <a:t>Production Team: ART </a:t>
            </a:r>
            <a:r>
              <a:rPr lang="en-GB" cap="all" dirty="0" smtClean="0"/>
              <a:t>DIRECTOR</a:t>
            </a:r>
            <a:endParaRPr lang="en-US" dirty="0"/>
          </a:p>
        </p:txBody>
      </p:sp>
      <p:sp>
        <p:nvSpPr>
          <p:cNvPr id="3" name="Content Placeholder 2"/>
          <p:cNvSpPr>
            <a:spLocks noGrp="1"/>
          </p:cNvSpPr>
          <p:nvPr>
            <p:ph idx="1"/>
          </p:nvPr>
        </p:nvSpPr>
        <p:spPr/>
        <p:txBody>
          <a:bodyPr/>
          <a:lstStyle/>
          <a:p>
            <a:pPr marL="0" indent="0">
              <a:buNone/>
            </a:pPr>
            <a:endParaRPr lang="en-GB" b="1" dirty="0"/>
          </a:p>
          <a:p>
            <a:r>
              <a:rPr lang="en-GB" dirty="0"/>
              <a:t>The art director is responsible for the film's settings: the buildings, landscapes and interiors that provide the physical context for the characters. This person is responsible for acquiring props, decorating sets and making the setting believable.</a:t>
            </a:r>
          </a:p>
          <a:p>
            <a:endParaRPr lang="en-US" dirty="0"/>
          </a:p>
        </p:txBody>
      </p:sp>
    </p:spTree>
    <p:extLst>
      <p:ext uri="{BB962C8B-B14F-4D97-AF65-F5344CB8AC3E}">
        <p14:creationId xmlns:p14="http://schemas.microsoft.com/office/powerpoint/2010/main" val="29229084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all" dirty="0"/>
              <a:t>Production Team: CINEMATOGRAPHER</a:t>
            </a:r>
            <a:endParaRPr lang="en-US" dirty="0"/>
          </a:p>
        </p:txBody>
      </p:sp>
      <p:sp>
        <p:nvSpPr>
          <p:cNvPr id="3" name="Content Placeholder 2"/>
          <p:cNvSpPr>
            <a:spLocks noGrp="1"/>
          </p:cNvSpPr>
          <p:nvPr>
            <p:ph idx="1"/>
          </p:nvPr>
        </p:nvSpPr>
        <p:spPr/>
        <p:txBody>
          <a:bodyPr/>
          <a:lstStyle/>
          <a:p>
            <a:r>
              <a:rPr lang="en-GB" dirty="0" smtClean="0"/>
              <a:t>The </a:t>
            </a:r>
            <a:r>
              <a:rPr lang="en-GB" dirty="0"/>
              <a:t>director of photography, or DP, is responsible for capturing the script on film or video. The DP must pay attention to lighting and the camera's technical capabilities.</a:t>
            </a:r>
          </a:p>
          <a:p>
            <a:r>
              <a:rPr lang="en-GB" dirty="0"/>
              <a:t>When the director wants a shot to achieve certain visual or atmospheric qualities, the DP achieves it through his or her choice of lighting, film stock and careful manipulation of the camera. This craft is referred to as cinematography.</a:t>
            </a:r>
          </a:p>
          <a:p>
            <a:endParaRPr lang="en-US" dirty="0"/>
          </a:p>
        </p:txBody>
      </p:sp>
    </p:spTree>
    <p:extLst>
      <p:ext uri="{BB962C8B-B14F-4D97-AF65-F5344CB8AC3E}">
        <p14:creationId xmlns:p14="http://schemas.microsoft.com/office/powerpoint/2010/main" val="19529691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29711" t="34770" r="33195" b="23265"/>
          <a:stretch/>
        </p:blipFill>
        <p:spPr>
          <a:xfrm>
            <a:off x="465667" y="-70812"/>
            <a:ext cx="10888133" cy="6928812"/>
          </a:xfrm>
          <a:prstGeom prst="rect">
            <a:avLst/>
          </a:prstGeom>
        </p:spPr>
      </p:pic>
    </p:spTree>
    <p:extLst>
      <p:ext uri="{BB962C8B-B14F-4D97-AF65-F5344CB8AC3E}">
        <p14:creationId xmlns:p14="http://schemas.microsoft.com/office/powerpoint/2010/main" val="41522514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Shot </a:t>
            </a:r>
            <a:r>
              <a:rPr lang="en-GB" dirty="0" smtClean="0"/>
              <a:t>grammar</a:t>
            </a: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Establishing / wide shot</a:t>
            </a:r>
          </a:p>
          <a:p>
            <a:r>
              <a:rPr lang="en-GB" dirty="0" smtClean="0"/>
              <a:t>Long shot</a:t>
            </a:r>
          </a:p>
          <a:p>
            <a:r>
              <a:rPr lang="en-GB" dirty="0" smtClean="0"/>
              <a:t>Medium shot</a:t>
            </a:r>
          </a:p>
          <a:p>
            <a:r>
              <a:rPr lang="en-GB" dirty="0" smtClean="0"/>
              <a:t>Close up shot</a:t>
            </a:r>
          </a:p>
          <a:p>
            <a:r>
              <a:rPr lang="en-GB" dirty="0" smtClean="0"/>
              <a:t>Extra close up shot / Extreme close up</a:t>
            </a:r>
          </a:p>
          <a:p>
            <a:endParaRPr lang="en-GB" dirty="0" smtClean="0"/>
          </a:p>
          <a:p>
            <a:r>
              <a:rPr lang="en-GB" dirty="0" smtClean="0"/>
              <a:t>Eye lines – yours and the audiences</a:t>
            </a:r>
            <a:endParaRPr lang="en-GB" dirty="0"/>
          </a:p>
        </p:txBody>
      </p:sp>
    </p:spTree>
    <p:extLst>
      <p:ext uri="{BB962C8B-B14F-4D97-AF65-F5344CB8AC3E}">
        <p14:creationId xmlns:p14="http://schemas.microsoft.com/office/powerpoint/2010/main" val="23668922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29711" t="34770" r="33195" b="23265"/>
          <a:stretch/>
        </p:blipFill>
        <p:spPr>
          <a:xfrm>
            <a:off x="465667" y="-70812"/>
            <a:ext cx="10888133" cy="6928812"/>
          </a:xfrm>
          <a:prstGeom prst="rect">
            <a:avLst/>
          </a:prstGeom>
        </p:spPr>
      </p:pic>
    </p:spTree>
    <p:extLst>
      <p:ext uri="{BB962C8B-B14F-4D97-AF65-F5344CB8AC3E}">
        <p14:creationId xmlns:p14="http://schemas.microsoft.com/office/powerpoint/2010/main" val="1393006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a:t>
            </a:r>
            <a:r>
              <a:rPr lang="en-GB" dirty="0" smtClean="0"/>
              <a:t>Mapping</a:t>
            </a:r>
            <a:endParaRPr lang="en-GB" dirty="0"/>
          </a:p>
        </p:txBody>
      </p:sp>
      <p:sp>
        <p:nvSpPr>
          <p:cNvPr id="3" name="Content Placeholder 2"/>
          <p:cNvSpPr>
            <a:spLocks noGrp="1"/>
          </p:cNvSpPr>
          <p:nvPr>
            <p:ph idx="1"/>
          </p:nvPr>
        </p:nvSpPr>
        <p:spPr/>
        <p:txBody>
          <a:bodyPr/>
          <a:lstStyle/>
          <a:p>
            <a:r>
              <a:rPr lang="en-GB" dirty="0" smtClean="0"/>
              <a:t>This is a young but well developed area of projection that is highly visual, highly entertaining and as flexible as your imagination:</a:t>
            </a:r>
            <a:endParaRPr lang="en-GB" dirty="0" smtClean="0">
              <a:hlinkClick r:id="rId2"/>
            </a:endParaRPr>
          </a:p>
          <a:p>
            <a:endParaRPr lang="en-GB" dirty="0">
              <a:hlinkClick r:id="rId2"/>
            </a:endParaRPr>
          </a:p>
          <a:p>
            <a:r>
              <a:rPr lang="en-GB" dirty="0" smtClean="0">
                <a:hlinkClick r:id="rId2"/>
              </a:rPr>
              <a:t>https://www.youtube.com/watch?v=CpRLwLcLHNA</a:t>
            </a:r>
            <a:endParaRPr lang="en-GB" dirty="0" smtClean="0"/>
          </a:p>
          <a:p>
            <a:r>
              <a:rPr lang="en-GB" dirty="0" smtClean="0">
                <a:hlinkClick r:id="rId3"/>
              </a:rPr>
              <a:t>https://www.youtube.com/watch?v=VeGZ6p37now</a:t>
            </a:r>
            <a:endParaRPr lang="en-GB" dirty="0" smtClean="0"/>
          </a:p>
          <a:p>
            <a:r>
              <a:rPr lang="en-GB" dirty="0" smtClean="0">
                <a:hlinkClick r:id="rId4"/>
              </a:rPr>
              <a:t>https://www.youtube.com/watch?v=rQMBAdHTYpQ</a:t>
            </a:r>
            <a:endParaRPr lang="en-GB" dirty="0"/>
          </a:p>
        </p:txBody>
      </p:sp>
    </p:spTree>
    <p:extLst>
      <p:ext uri="{BB962C8B-B14F-4D97-AF65-F5344CB8AC3E}">
        <p14:creationId xmlns:p14="http://schemas.microsoft.com/office/powerpoint/2010/main" val="26400566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Projection </a:t>
            </a:r>
            <a:endParaRPr lang="en-US" dirty="0"/>
          </a:p>
        </p:txBody>
      </p:sp>
      <p:sp>
        <p:nvSpPr>
          <p:cNvPr id="3" name="Content Placeholder 2"/>
          <p:cNvSpPr>
            <a:spLocks noGrp="1"/>
          </p:cNvSpPr>
          <p:nvPr>
            <p:ph idx="1"/>
          </p:nvPr>
        </p:nvSpPr>
        <p:spPr/>
        <p:txBody>
          <a:bodyPr>
            <a:normAutofit/>
          </a:bodyPr>
          <a:lstStyle/>
          <a:p>
            <a:r>
              <a:rPr lang="en-US" sz="3200" dirty="0" smtClean="0"/>
              <a:t>If you imagine that we will project ‘onto’ you </a:t>
            </a:r>
            <a:r>
              <a:rPr lang="mr-IN" sz="3200" dirty="0" smtClean="0"/>
              <a:t>–</a:t>
            </a:r>
            <a:r>
              <a:rPr lang="en-US" sz="3200" dirty="0" smtClean="0"/>
              <a:t> what images do you want to film, capture or use and why?</a:t>
            </a:r>
          </a:p>
          <a:p>
            <a:endParaRPr lang="en-US" sz="3200" dirty="0"/>
          </a:p>
          <a:p>
            <a:r>
              <a:rPr lang="en-US" sz="3200" dirty="0" smtClean="0"/>
              <a:t>Will your projection be large or small; background or personal?</a:t>
            </a:r>
          </a:p>
          <a:p>
            <a:endParaRPr lang="en-US" sz="3200" dirty="0"/>
          </a:p>
          <a:p>
            <a:r>
              <a:rPr lang="en-US" sz="3200" dirty="0" smtClean="0"/>
              <a:t>Storyboard your ideas</a:t>
            </a:r>
            <a:endParaRPr lang="en-US" sz="3200" dirty="0"/>
          </a:p>
        </p:txBody>
      </p:sp>
    </p:spTree>
    <p:extLst>
      <p:ext uri="{BB962C8B-B14F-4D97-AF65-F5344CB8AC3E}">
        <p14:creationId xmlns:p14="http://schemas.microsoft.com/office/powerpoint/2010/main" val="1690230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Digital Magician ‘</a:t>
            </a:r>
            <a:r>
              <a:rPr lang="en-GB" dirty="0" err="1" smtClean="0"/>
              <a:t>Maritess</a:t>
            </a:r>
            <a:r>
              <a:rPr lang="en-GB" dirty="0" smtClean="0"/>
              <a:t>’ spider trick</a:t>
            </a:r>
            <a:endParaRPr lang="en-GB" dirty="0"/>
          </a:p>
        </p:txBody>
      </p:sp>
      <p:sp>
        <p:nvSpPr>
          <p:cNvPr id="3" name="Content Placeholder 2"/>
          <p:cNvSpPr>
            <a:spLocks noGrp="1"/>
          </p:cNvSpPr>
          <p:nvPr>
            <p:ph idx="1"/>
          </p:nvPr>
        </p:nvSpPr>
        <p:spPr/>
        <p:txBody>
          <a:bodyPr/>
          <a:lstStyle/>
          <a:p>
            <a:r>
              <a:rPr lang="en-GB" dirty="0" smtClean="0"/>
              <a:t>Are there applications for digital innovation in your work:</a:t>
            </a:r>
            <a:endParaRPr lang="en-GB" dirty="0" smtClean="0">
              <a:hlinkClick r:id="rId2"/>
            </a:endParaRPr>
          </a:p>
          <a:p>
            <a:endParaRPr lang="en-GB" dirty="0">
              <a:hlinkClick r:id="rId2"/>
            </a:endParaRPr>
          </a:p>
          <a:p>
            <a:r>
              <a:rPr lang="en-GB" dirty="0" smtClean="0">
                <a:hlinkClick r:id="rId2"/>
              </a:rPr>
              <a:t>https://www.youtube.com/watch?v=juOOMCYh9vM</a:t>
            </a:r>
            <a:endParaRPr lang="en-GB" dirty="0"/>
          </a:p>
        </p:txBody>
      </p:sp>
    </p:spTree>
    <p:extLst>
      <p:ext uri="{BB962C8B-B14F-4D97-AF65-F5344CB8AC3E}">
        <p14:creationId xmlns:p14="http://schemas.microsoft.com/office/powerpoint/2010/main" val="35057153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fontScale="92500" lnSpcReduction="20000"/>
          </a:bodyPr>
          <a:lstStyle/>
          <a:p>
            <a:r>
              <a:rPr lang="en-US" dirty="0" err="1" smtClean="0"/>
              <a:t>Aston,E</a:t>
            </a:r>
            <a:r>
              <a:rPr lang="en-US" dirty="0" smtClean="0"/>
              <a:t>. &amp; Savona, G. (1991) </a:t>
            </a:r>
            <a:r>
              <a:rPr lang="en-US" i="1" dirty="0" smtClean="0"/>
              <a:t>Theatre as Sign-System: A semiotic of text and performance</a:t>
            </a:r>
            <a:r>
              <a:rPr lang="en-US" dirty="0" smtClean="0"/>
              <a:t>. Routledge, London. </a:t>
            </a:r>
          </a:p>
          <a:p>
            <a:r>
              <a:rPr lang="en-US" dirty="0" smtClean="0"/>
              <a:t>Willet, J.(</a:t>
            </a:r>
            <a:r>
              <a:rPr lang="en-US" dirty="0" err="1" smtClean="0"/>
              <a:t>Trans+Ed</a:t>
            </a:r>
            <a:r>
              <a:rPr lang="en-US" dirty="0" smtClean="0"/>
              <a:t>) (1964) </a:t>
            </a:r>
            <a:r>
              <a:rPr lang="en-US" i="1" dirty="0" smtClean="0"/>
              <a:t>Brecht on Theatre: The Development of an Aesthetic</a:t>
            </a:r>
            <a:r>
              <a:rPr lang="en-US" dirty="0" smtClean="0"/>
              <a:t>. Methuen, London. </a:t>
            </a:r>
          </a:p>
          <a:p>
            <a:r>
              <a:rPr lang="en-GB" dirty="0" smtClean="0">
                <a:hlinkClick r:id="rId2"/>
              </a:rPr>
              <a:t>https://www.iwa.wales/click/2010/10/swansea-blitz-artwork-fails-to-deliver/</a:t>
            </a:r>
            <a:r>
              <a:rPr lang="en-GB" dirty="0" smtClean="0"/>
              <a:t> Accessed 05/02/2020</a:t>
            </a:r>
          </a:p>
          <a:p>
            <a:r>
              <a:rPr lang="en-GB" dirty="0" smtClean="0">
                <a:hlinkClick r:id="rId3"/>
              </a:rPr>
              <a:t>https://www.govtech.com/education/news/The-Roles-of-the-Production-Team.html</a:t>
            </a:r>
            <a:r>
              <a:rPr lang="en-GB" dirty="0" smtClean="0"/>
              <a:t> Accessed 08/02/2020</a:t>
            </a:r>
          </a:p>
          <a:p>
            <a:r>
              <a:rPr lang="en-GB" dirty="0" err="1" smtClean="0"/>
              <a:t>Hopgood</a:t>
            </a:r>
            <a:r>
              <a:rPr lang="en-GB" dirty="0" smtClean="0"/>
              <a:t>, J. (2016) </a:t>
            </a:r>
            <a:r>
              <a:rPr lang="en-GB" i="1" dirty="0" smtClean="0"/>
              <a:t>Dance Production: Design and Technology</a:t>
            </a:r>
            <a:r>
              <a:rPr lang="en-GB" dirty="0" smtClean="0"/>
              <a:t>. Focal Press, Oxen. </a:t>
            </a:r>
          </a:p>
          <a:p>
            <a:r>
              <a:rPr lang="en-GB" dirty="0" err="1" smtClean="0"/>
              <a:t>Motionhouse</a:t>
            </a:r>
            <a:r>
              <a:rPr lang="en-GB" dirty="0" smtClean="0"/>
              <a:t> available at: </a:t>
            </a:r>
            <a:r>
              <a:rPr lang="en-GB" dirty="0" smtClean="0">
                <a:hlinkClick r:id="rId4"/>
              </a:rPr>
              <a:t>https://www.motionhouse.co.uk/production/scattered/</a:t>
            </a:r>
            <a:r>
              <a:rPr lang="en-GB" dirty="0" smtClean="0"/>
              <a:t> Accessed: 07/02/2020</a:t>
            </a:r>
          </a:p>
          <a:p>
            <a:endParaRPr lang="en-GB" dirty="0" smtClean="0"/>
          </a:p>
          <a:p>
            <a:endParaRPr lang="en-US" dirty="0"/>
          </a:p>
        </p:txBody>
      </p:sp>
    </p:spTree>
    <p:extLst>
      <p:ext uri="{BB962C8B-B14F-4D97-AF65-F5344CB8AC3E}">
        <p14:creationId xmlns:p14="http://schemas.microsoft.com/office/powerpoint/2010/main" val="26605290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Images</a:t>
            </a:r>
            <a:endParaRPr lang="en-GB" dirty="0"/>
          </a:p>
        </p:txBody>
      </p:sp>
      <p:sp>
        <p:nvSpPr>
          <p:cNvPr id="3" name="Content Placeholder 2"/>
          <p:cNvSpPr>
            <a:spLocks noGrp="1"/>
          </p:cNvSpPr>
          <p:nvPr>
            <p:ph idx="1"/>
          </p:nvPr>
        </p:nvSpPr>
        <p:spPr/>
        <p:txBody>
          <a:bodyPr/>
          <a:lstStyle/>
          <a:p>
            <a:r>
              <a:rPr lang="en-GB" sz="1200" dirty="0" smtClean="0"/>
              <a:t>Grenfell campaign group: </a:t>
            </a:r>
            <a:r>
              <a:rPr lang="en-GB" sz="1000" dirty="0" smtClean="0">
                <a:hlinkClick r:id="rId2"/>
              </a:rPr>
              <a:t>https</a:t>
            </a:r>
            <a:r>
              <a:rPr lang="en-GB" sz="1000" dirty="0">
                <a:hlinkClick r:id="rId2"/>
              </a:rPr>
              <a:t>://</a:t>
            </a:r>
            <a:r>
              <a:rPr lang="en-GB" sz="1000" dirty="0" smtClean="0">
                <a:hlinkClick r:id="rId2"/>
              </a:rPr>
              <a:t>uk.news.yahoo.com/grenfell-campaigners-project-message-houses-041756832.html?guccounter=1&amp;guce_referrer=aHR0cHM6Ly93d3cuZ29vZ2xlLmNvbS8&amp;guce_referrer_sig=AQAAAAPypcUEjEIfCWcP7FF0mXYv1-LFziyCQxLTTxuCEwWY_i9Z5YGg91hSmp5Z-4OlEDN1OKq2rUw7TG4_WAty-Pj02RG2J0kcukI91iB8jbEEroYHyRRHAFsXgKbUZjDikRDRuhDGYGMFqmYfsWWgPJBGkeDkDNkF0UzHJIKeemwU</a:t>
            </a:r>
            <a:r>
              <a:rPr lang="en-GB" sz="1000" dirty="0" smtClean="0"/>
              <a:t> </a:t>
            </a:r>
            <a:r>
              <a:rPr lang="en-GB" sz="1200" dirty="0" smtClean="0"/>
              <a:t>Accessed: </a:t>
            </a:r>
            <a:r>
              <a:rPr lang="en-GB" sz="1200" dirty="0"/>
              <a:t>08/02/20 </a:t>
            </a:r>
            <a:endParaRPr lang="en-GB" sz="1200" dirty="0" smtClean="0"/>
          </a:p>
          <a:p>
            <a:r>
              <a:rPr lang="en-GB" sz="1200" dirty="0" smtClean="0"/>
              <a:t>Houses of Parliament – Union Jack: </a:t>
            </a:r>
            <a:r>
              <a:rPr lang="en-GB" sz="1200" dirty="0">
                <a:hlinkClick r:id="rId3"/>
              </a:rPr>
              <a:t>https://</a:t>
            </a:r>
            <a:r>
              <a:rPr lang="en-GB" sz="1200" dirty="0" smtClean="0">
                <a:hlinkClick r:id="rId3"/>
              </a:rPr>
              <a:t>www.flickr.com/photos/londondesigner/7747323594</a:t>
            </a:r>
            <a:r>
              <a:rPr lang="en-GB" sz="1200" dirty="0" smtClean="0"/>
              <a:t> Accessed: 08/02/2020</a:t>
            </a:r>
          </a:p>
          <a:p>
            <a:r>
              <a:rPr lang="en-GB" sz="1200" dirty="0" smtClean="0"/>
              <a:t>Downing St – countdown: </a:t>
            </a:r>
            <a:r>
              <a:rPr lang="en-GB" sz="1200" dirty="0">
                <a:hlinkClick r:id="rId4"/>
              </a:rPr>
              <a:t>https://</a:t>
            </a:r>
            <a:r>
              <a:rPr lang="en-GB" sz="1200" dirty="0" smtClean="0">
                <a:hlinkClick r:id="rId4"/>
              </a:rPr>
              <a:t>www.bbc.co.uk/news/in-pictures-51332761</a:t>
            </a:r>
            <a:r>
              <a:rPr lang="en-GB" sz="1200" dirty="0" smtClean="0"/>
              <a:t> Accessed: 08/02/2020</a:t>
            </a:r>
          </a:p>
          <a:p>
            <a:r>
              <a:rPr lang="en-GB" sz="1200" dirty="0" smtClean="0">
                <a:solidFill>
                  <a:schemeClr val="tx1">
                    <a:lumMod val="95000"/>
                    <a:lumOff val="5000"/>
                  </a:schemeClr>
                </a:solidFill>
              </a:rPr>
              <a:t>SOS EU</a:t>
            </a:r>
            <a:r>
              <a:rPr lang="en-GB" sz="1200" dirty="0" smtClean="0"/>
              <a:t>: </a:t>
            </a:r>
            <a:r>
              <a:rPr lang="en-GB" sz="1200" dirty="0" smtClean="0">
                <a:hlinkClick r:id="rId5"/>
              </a:rPr>
              <a:t>https</a:t>
            </a:r>
            <a:r>
              <a:rPr lang="en-GB" sz="1200" dirty="0">
                <a:hlinkClick r:id="rId5"/>
              </a:rPr>
              <a:t>://</a:t>
            </a:r>
            <a:r>
              <a:rPr lang="en-GB" sz="1200" dirty="0" smtClean="0">
                <a:hlinkClick r:id="rId5"/>
              </a:rPr>
              <a:t>www.express.co.uk/news/politics/1109948/brexit-news-eu-dover-brexit-delay-yvette-cooper-bill-house-of-lords</a:t>
            </a:r>
            <a:r>
              <a:rPr lang="en-GB" sz="1200" dirty="0" smtClean="0"/>
              <a:t> </a:t>
            </a:r>
            <a:r>
              <a:rPr lang="en-GB" sz="1200" dirty="0"/>
              <a:t>Accessed: 08/02/2020</a:t>
            </a:r>
          </a:p>
          <a:p>
            <a:r>
              <a:rPr lang="en-GB" sz="1000" dirty="0" smtClean="0"/>
              <a:t>Projection on body: </a:t>
            </a:r>
            <a:r>
              <a:rPr lang="en-GB" sz="1000" dirty="0">
                <a:hlinkClick r:id="rId6"/>
              </a:rPr>
              <a:t>https://</a:t>
            </a:r>
            <a:r>
              <a:rPr lang="en-GB" sz="1000" dirty="0" smtClean="0">
                <a:hlinkClick r:id="rId6"/>
              </a:rPr>
              <a:t>www.gettyimages.co.uk/photos/projection-face?mediatype=photography&amp;page=6&amp;phrase=projection%20face&amp;sort=mostpopular</a:t>
            </a:r>
            <a:r>
              <a:rPr lang="en-GB" sz="1000" dirty="0" smtClean="0"/>
              <a:t> Accessed 10/02/2020</a:t>
            </a:r>
          </a:p>
          <a:p>
            <a:r>
              <a:rPr lang="en-GB" sz="1000" dirty="0" smtClean="0"/>
              <a:t>Blue Funk I+II: </a:t>
            </a:r>
            <a:r>
              <a:rPr lang="en-GB" sz="1000" dirty="0">
                <a:hlinkClick r:id="rId7"/>
              </a:rPr>
              <a:t>http://www.locwsinternational.com/?</a:t>
            </a:r>
            <a:r>
              <a:rPr lang="en-GB" sz="1000" dirty="0" smtClean="0">
                <a:hlinkClick r:id="rId7"/>
              </a:rPr>
              <a:t>portfolio=tim-davies</a:t>
            </a:r>
            <a:r>
              <a:rPr lang="en-GB" sz="1000" dirty="0" smtClean="0"/>
              <a:t> Accessed 07/02/2020</a:t>
            </a:r>
          </a:p>
          <a:p>
            <a:r>
              <a:rPr lang="en-GB" sz="1000" dirty="0" err="1" smtClean="0"/>
              <a:t>Motionhouse</a:t>
            </a:r>
            <a:r>
              <a:rPr lang="en-GB" sz="1000" dirty="0" smtClean="0"/>
              <a:t>, Scattered – still image: </a:t>
            </a:r>
            <a:r>
              <a:rPr lang="en-GB" sz="1000" dirty="0">
                <a:hlinkClick r:id="rId8"/>
              </a:rPr>
              <a:t>http://londondance.com/articles/reviews/motionhouse-scattered-the-peacock</a:t>
            </a:r>
            <a:r>
              <a:rPr lang="en-GB" sz="1000" dirty="0" smtClean="0">
                <a:hlinkClick r:id="rId8"/>
              </a:rPr>
              <a:t>/</a:t>
            </a:r>
            <a:r>
              <a:rPr lang="en-GB" sz="1000" dirty="0" smtClean="0"/>
              <a:t>  Accessed 10/02/2020</a:t>
            </a:r>
          </a:p>
          <a:p>
            <a:r>
              <a:rPr lang="en-US" sz="1000" dirty="0" smtClean="0"/>
              <a:t>Shot </a:t>
            </a:r>
            <a:r>
              <a:rPr lang="en-US" sz="1000" dirty="0" err="1" smtClean="0"/>
              <a:t>grammer</a:t>
            </a:r>
            <a:r>
              <a:rPr lang="en-US" sz="1000" u="sng" dirty="0" smtClean="0"/>
              <a:t>: </a:t>
            </a:r>
            <a:r>
              <a:rPr lang="en-US" sz="1000" u="sng" dirty="0" smtClean="0">
                <a:hlinkClick r:id="rId9"/>
              </a:rPr>
              <a:t>https</a:t>
            </a:r>
            <a:r>
              <a:rPr lang="en-US" sz="1000" u="sng" dirty="0">
                <a:hlinkClick r:id="rId9"/>
              </a:rPr>
              <a:t>://</a:t>
            </a:r>
            <a:r>
              <a:rPr lang="en-US" sz="1000" u="sng" dirty="0" smtClean="0">
                <a:hlinkClick r:id="rId9"/>
              </a:rPr>
              <a:t>www.researchgate.net/figure/Examples-of-eight-different-shot-sizes-Extreme-Close-up-Close-up-Medium-Closeup_fig3_286089572</a:t>
            </a:r>
            <a:r>
              <a:rPr lang="en-US" sz="1000" u="sng" dirty="0" smtClean="0"/>
              <a:t>  </a:t>
            </a:r>
            <a:r>
              <a:rPr lang="en-US" sz="1000" dirty="0" smtClean="0"/>
              <a:t>Accessed 08/02/2020</a:t>
            </a:r>
          </a:p>
          <a:p>
            <a:r>
              <a:rPr lang="en-GB" sz="1000" dirty="0" smtClean="0">
                <a:hlinkClick r:id="rId7"/>
              </a:rPr>
              <a:t>Tim Davies Blue Funk I+II http</a:t>
            </a:r>
            <a:r>
              <a:rPr lang="en-GB" sz="1000" dirty="0">
                <a:hlinkClick r:id="rId7"/>
              </a:rPr>
              <a:t>://www.locwsinternational.com/?portfolio=tim-davies</a:t>
            </a:r>
            <a:r>
              <a:rPr lang="en-GB" sz="1000" dirty="0"/>
              <a:t> Accessed 05/02/2020</a:t>
            </a:r>
          </a:p>
          <a:p>
            <a:r>
              <a:rPr lang="en-US" sz="1000" dirty="0" smtClean="0"/>
              <a:t>Brecht stage projection: Available at: </a:t>
            </a:r>
            <a:r>
              <a:rPr lang="en-GB" sz="1000" dirty="0">
                <a:hlinkClick r:id="rId10"/>
              </a:rPr>
              <a:t>https://www.pinterest.co.uk/pin/412220172121094172</a:t>
            </a:r>
            <a:r>
              <a:rPr lang="en-GB" sz="1000" smtClean="0">
                <a:hlinkClick r:id="rId10"/>
              </a:rPr>
              <a:t>/</a:t>
            </a:r>
            <a:r>
              <a:rPr lang="en-GB" sz="1000" smtClean="0"/>
              <a:t> Accessed 10/02/2020</a:t>
            </a:r>
            <a:endParaRPr lang="en-US" sz="1000" dirty="0" smtClean="0"/>
          </a:p>
          <a:p>
            <a:endParaRPr lang="en-GB" sz="1000" dirty="0"/>
          </a:p>
          <a:p>
            <a:endParaRPr lang="en-GB" sz="1000" dirty="0"/>
          </a:p>
        </p:txBody>
      </p:sp>
    </p:spTree>
    <p:extLst>
      <p:ext uri="{BB962C8B-B14F-4D97-AF65-F5344CB8AC3E}">
        <p14:creationId xmlns:p14="http://schemas.microsoft.com/office/powerpoint/2010/main" val="29713349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476</TotalTime>
  <Words>1860</Words>
  <Application>Microsoft Office PowerPoint</Application>
  <PresentationFormat>Widescreen</PresentationFormat>
  <Paragraphs>170</Paragraphs>
  <Slides>34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Calibri Light</vt:lpstr>
      <vt:lpstr>Mangal</vt:lpstr>
      <vt:lpstr>Office Theme</vt:lpstr>
      <vt:lpstr>Projection</vt:lpstr>
      <vt:lpstr>Outside the box of projection</vt:lpstr>
      <vt:lpstr>PowerPoint Presentation</vt:lpstr>
      <vt:lpstr>PowerPoint Presentation</vt:lpstr>
      <vt:lpstr>PowerPoint Presentation</vt:lpstr>
      <vt:lpstr>The rise in popularity of film</vt:lpstr>
      <vt:lpstr>PowerPoint Presentation</vt:lpstr>
      <vt:lpstr>Stage design – reading images on stage</vt:lpstr>
      <vt:lpstr>Stage design – reading images on stage</vt:lpstr>
      <vt:lpstr>PowerPoint Presentation</vt:lpstr>
      <vt:lpstr>Location and change</vt:lpstr>
      <vt:lpstr>Blue Funk</vt:lpstr>
      <vt:lpstr>PowerPoint Presentation</vt:lpstr>
      <vt:lpstr>PowerPoint Presentation</vt:lpstr>
      <vt:lpstr>Wendall Harrington: Projection designer</vt:lpstr>
      <vt:lpstr>Projection for Dance: A balance of artistry and technical expertise…</vt:lpstr>
      <vt:lpstr>PowerPoint Presentation</vt:lpstr>
      <vt:lpstr>Motionhouse: Scattered</vt:lpstr>
      <vt:lpstr>Task of the week: ‘Mapping' </vt:lpstr>
      <vt:lpstr>Task of the week: Mapping </vt:lpstr>
      <vt:lpstr>Filming basics</vt:lpstr>
      <vt:lpstr>Production Team: PRODUCER</vt:lpstr>
      <vt:lpstr>Production Team: PRODUCTION DESIGNER</vt:lpstr>
      <vt:lpstr>Production Team: DIRECTOR</vt:lpstr>
      <vt:lpstr>Production Team: ART DIRECTOR</vt:lpstr>
      <vt:lpstr>Production Team: CINEMATOGRAPHER</vt:lpstr>
      <vt:lpstr>PowerPoint Presentation</vt:lpstr>
      <vt:lpstr>Shot grammar</vt:lpstr>
      <vt:lpstr>PowerPoint Presentation</vt:lpstr>
      <vt:lpstr>Digital Mapping</vt:lpstr>
      <vt:lpstr>Projection </vt:lpstr>
      <vt:lpstr>Digital Magician ‘Maritess’ spider trick</vt:lpstr>
      <vt:lpstr>Bibliography</vt:lpstr>
      <vt:lpstr>Bibliography: Images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Projection</dc:title>
  <dc:creator>Jonathan Pugh</dc:creator>
  <cp:lastModifiedBy>Jonathan Pugh</cp:lastModifiedBy>
  <cp:revision>49</cp:revision>
  <dcterms:created xsi:type="dcterms:W3CDTF">2020-02-07T15:03:20Z</dcterms:created>
  <dcterms:modified xsi:type="dcterms:W3CDTF">2020-02-10T11:17:00Z</dcterms:modified>
</cp:coreProperties>
</file>