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3" r:id="rId5"/>
  </p:sldMasterIdLst>
  <p:sldIdLst>
    <p:sldId id="298" r:id="rId6"/>
    <p:sldId id="271" r:id="rId7"/>
    <p:sldId id="272" r:id="rId8"/>
    <p:sldId id="273" r:id="rId9"/>
    <p:sldId id="274" r:id="rId10"/>
    <p:sldId id="312" r:id="rId11"/>
    <p:sldId id="313" r:id="rId12"/>
    <p:sldId id="256" r:id="rId13"/>
    <p:sldId id="257" r:id="rId14"/>
    <p:sldId id="263" r:id="rId15"/>
    <p:sldId id="270" r:id="rId16"/>
    <p:sldId id="260" r:id="rId17"/>
    <p:sldId id="261" r:id="rId18"/>
    <p:sldId id="262" r:id="rId19"/>
    <p:sldId id="264" r:id="rId20"/>
    <p:sldId id="265" r:id="rId21"/>
    <p:sldId id="266" r:id="rId22"/>
    <p:sldId id="267" r:id="rId23"/>
    <p:sldId id="268" r:id="rId24"/>
    <p:sldId id="269" r:id="rId25"/>
    <p:sldId id="275" r:id="rId26"/>
    <p:sldId id="276" r:id="rId27"/>
    <p:sldId id="277" r:id="rId28"/>
    <p:sldId id="278" r:id="rId29"/>
    <p:sldId id="279" r:id="rId30"/>
    <p:sldId id="280" r:id="rId31"/>
    <p:sldId id="303" r:id="rId32"/>
    <p:sldId id="304" r:id="rId33"/>
    <p:sldId id="305" r:id="rId34"/>
    <p:sldId id="306" r:id="rId35"/>
    <p:sldId id="307" r:id="rId36"/>
    <p:sldId id="308" r:id="rId37"/>
    <p:sldId id="309" r:id="rId38"/>
    <p:sldId id="310" r:id="rId39"/>
    <p:sldId id="297" r:id="rId40"/>
    <p:sldId id="299" r:id="rId41"/>
    <p:sldId id="300" r:id="rId42"/>
    <p:sldId id="301" r:id="rId43"/>
    <p:sldId id="311" r:id="rId44"/>
    <p:sldId id="281" r:id="rId45"/>
    <p:sldId id="282" r:id="rId46"/>
    <p:sldId id="283" r:id="rId47"/>
    <p:sldId id="284" r:id="rId48"/>
    <p:sldId id="293" r:id="rId49"/>
    <p:sldId id="294" r:id="rId50"/>
    <p:sldId id="295" r:id="rId51"/>
    <p:sldId id="296" r:id="rId52"/>
    <p:sldId id="302" r:id="rId53"/>
    <p:sldId id="314"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ilpa Begum" initials="SB" lastIdx="1" clrIdx="0">
    <p:extLst>
      <p:ext uri="{19B8F6BF-5375-455C-9EA6-DF929625EA0E}">
        <p15:presenceInfo xmlns:p15="http://schemas.microsoft.com/office/powerpoint/2012/main" userId="6f1576819d25f2c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A76079-E734-8143-A542-464D45F63FAA}" v="2" dt="2020-10-15T19:46:17.364"/>
    <p1510:client id="{446687CD-08B2-5A18-CD86-210CE70D597F}" v="56" dt="2020-10-15T21:03:26.3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87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commentAuthors" Target="commentAuthor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5548A4-4FD8-4FE7-8AFC-12F8063E8A3B}"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8BFAFC7B-A8F6-44C8-AE28-FF54FCEC8A04}">
      <dgm:prSet/>
      <dgm:spPr/>
      <dgm:t>
        <a:bodyPr/>
        <a:lstStyle/>
        <a:p>
          <a:r>
            <a:rPr lang="en-GB"/>
            <a:t>Elderly can forget to sanitise hands or wear face masks.</a:t>
          </a:r>
          <a:endParaRPr lang="en-US"/>
        </a:p>
      </dgm:t>
    </dgm:pt>
    <dgm:pt modelId="{A1D6471B-E3B8-4787-8FFD-704C05A57A56}" type="parTrans" cxnId="{65E5F56A-38E1-4BA7-8C8A-E8E1DB429F20}">
      <dgm:prSet/>
      <dgm:spPr/>
      <dgm:t>
        <a:bodyPr/>
        <a:lstStyle/>
        <a:p>
          <a:endParaRPr lang="en-US"/>
        </a:p>
      </dgm:t>
    </dgm:pt>
    <dgm:pt modelId="{559DD1D5-9940-406F-81A3-3FE0E96B21EF}" type="sibTrans" cxnId="{65E5F56A-38E1-4BA7-8C8A-E8E1DB429F20}">
      <dgm:prSet/>
      <dgm:spPr/>
      <dgm:t>
        <a:bodyPr/>
        <a:lstStyle/>
        <a:p>
          <a:endParaRPr lang="en-US"/>
        </a:p>
      </dgm:t>
    </dgm:pt>
    <dgm:pt modelId="{903391B3-BA8D-4AB8-83A3-0CF6FA318CBB}">
      <dgm:prSet/>
      <dgm:spPr/>
      <dgm:t>
        <a:bodyPr/>
        <a:lstStyle/>
        <a:p>
          <a:r>
            <a:rPr lang="en-GB"/>
            <a:t>Shortage of PPE for nursing homes this can effect elderly.</a:t>
          </a:r>
          <a:endParaRPr lang="en-US"/>
        </a:p>
      </dgm:t>
    </dgm:pt>
    <dgm:pt modelId="{7AE51FB3-3638-43AE-AF23-A44071828177}" type="parTrans" cxnId="{F9D50A66-595A-4EB5-BB6B-0A702E4225AF}">
      <dgm:prSet/>
      <dgm:spPr/>
      <dgm:t>
        <a:bodyPr/>
        <a:lstStyle/>
        <a:p>
          <a:endParaRPr lang="en-US"/>
        </a:p>
      </dgm:t>
    </dgm:pt>
    <dgm:pt modelId="{E41DC7E4-31AF-41E8-A33A-56C18829A24D}" type="sibTrans" cxnId="{F9D50A66-595A-4EB5-BB6B-0A702E4225AF}">
      <dgm:prSet/>
      <dgm:spPr/>
      <dgm:t>
        <a:bodyPr/>
        <a:lstStyle/>
        <a:p>
          <a:endParaRPr lang="en-US"/>
        </a:p>
      </dgm:t>
    </dgm:pt>
    <dgm:pt modelId="{E530CEFD-7E76-4BD9-983C-0355355CAB16}">
      <dgm:prSet/>
      <dgm:spPr/>
      <dgm:t>
        <a:bodyPr/>
        <a:lstStyle/>
        <a:p>
          <a:r>
            <a:rPr lang="en-GB"/>
            <a:t>Elderly were given priority for shopping </a:t>
          </a:r>
          <a:r>
            <a:rPr lang="en-GB" err="1"/>
            <a:t>i.e</a:t>
          </a:r>
          <a:r>
            <a:rPr lang="en-GB"/>
            <a:t> early time slots. Not suitable for all old and vulnerable people.</a:t>
          </a:r>
          <a:endParaRPr lang="en-US"/>
        </a:p>
      </dgm:t>
    </dgm:pt>
    <dgm:pt modelId="{406576F8-C80C-4C3C-A144-E22C5224992E}" type="parTrans" cxnId="{087F2C19-3356-4F58-BE86-1D87CCCAC29C}">
      <dgm:prSet/>
      <dgm:spPr/>
      <dgm:t>
        <a:bodyPr/>
        <a:lstStyle/>
        <a:p>
          <a:endParaRPr lang="en-US"/>
        </a:p>
      </dgm:t>
    </dgm:pt>
    <dgm:pt modelId="{C49A8794-81BC-48E8-A936-DC273F6A44A4}" type="sibTrans" cxnId="{087F2C19-3356-4F58-BE86-1D87CCCAC29C}">
      <dgm:prSet/>
      <dgm:spPr/>
      <dgm:t>
        <a:bodyPr/>
        <a:lstStyle/>
        <a:p>
          <a:endParaRPr lang="en-US"/>
        </a:p>
      </dgm:t>
    </dgm:pt>
    <dgm:pt modelId="{4E4F3DCD-A38D-47A4-8A51-65661BB3270A}">
      <dgm:prSet/>
      <dgm:spPr/>
      <dgm:t>
        <a:bodyPr/>
        <a:lstStyle/>
        <a:p>
          <a:r>
            <a:rPr lang="en-GB"/>
            <a:t>Priority for early testing for Elderly but not enough testing kits available of appointments.</a:t>
          </a:r>
          <a:endParaRPr lang="en-US"/>
        </a:p>
      </dgm:t>
    </dgm:pt>
    <dgm:pt modelId="{EBDC58CE-09AB-416F-B4A8-4B89239B657D}" type="parTrans" cxnId="{7C50F540-14C3-47D0-8FEC-124A1BE917BB}">
      <dgm:prSet/>
      <dgm:spPr/>
      <dgm:t>
        <a:bodyPr/>
        <a:lstStyle/>
        <a:p>
          <a:endParaRPr lang="en-US"/>
        </a:p>
      </dgm:t>
    </dgm:pt>
    <dgm:pt modelId="{1A3C7ADE-C4DB-4777-9177-9A122081FEDB}" type="sibTrans" cxnId="{7C50F540-14C3-47D0-8FEC-124A1BE917BB}">
      <dgm:prSet/>
      <dgm:spPr/>
      <dgm:t>
        <a:bodyPr/>
        <a:lstStyle/>
        <a:p>
          <a:endParaRPr lang="en-US"/>
        </a:p>
      </dgm:t>
    </dgm:pt>
    <dgm:pt modelId="{06097226-33B4-485B-8D3B-506863EDAA7B}">
      <dgm:prSet/>
      <dgm:spPr/>
      <dgm:t>
        <a:bodyPr/>
        <a:lstStyle/>
        <a:p>
          <a:endParaRPr lang="en-GB"/>
        </a:p>
      </dgm:t>
    </dgm:pt>
    <dgm:pt modelId="{0D3BD76B-DFDE-4965-8E36-C6B757BEB172}" type="parTrans" cxnId="{998EF5BC-A514-47A1-A947-0B25368983EF}">
      <dgm:prSet/>
      <dgm:spPr/>
      <dgm:t>
        <a:bodyPr/>
        <a:lstStyle/>
        <a:p>
          <a:endParaRPr lang="en-GB"/>
        </a:p>
      </dgm:t>
    </dgm:pt>
    <dgm:pt modelId="{83D01449-418D-4CD3-8633-977180BE8DFD}" type="sibTrans" cxnId="{998EF5BC-A514-47A1-A947-0B25368983EF}">
      <dgm:prSet/>
      <dgm:spPr/>
      <dgm:t>
        <a:bodyPr/>
        <a:lstStyle/>
        <a:p>
          <a:endParaRPr lang="en-GB"/>
        </a:p>
      </dgm:t>
    </dgm:pt>
    <dgm:pt modelId="{BA804800-C4A8-4D20-BFF9-B9F7B4801437}" type="pres">
      <dgm:prSet presAssocID="{EE5548A4-4FD8-4FE7-8AFC-12F8063E8A3B}" presName="matrix" presStyleCnt="0">
        <dgm:presLayoutVars>
          <dgm:chMax val="1"/>
          <dgm:dir/>
          <dgm:resizeHandles val="exact"/>
        </dgm:presLayoutVars>
      </dgm:prSet>
      <dgm:spPr/>
    </dgm:pt>
    <dgm:pt modelId="{398DB67E-CC1C-4E45-B796-E044CED9759D}" type="pres">
      <dgm:prSet presAssocID="{EE5548A4-4FD8-4FE7-8AFC-12F8063E8A3B}" presName="diamond" presStyleLbl="bgShp" presStyleIdx="0" presStyleCnt="1"/>
      <dgm:spPr/>
    </dgm:pt>
    <dgm:pt modelId="{26C46C66-FA00-498D-B843-6D11B2D9E064}" type="pres">
      <dgm:prSet presAssocID="{EE5548A4-4FD8-4FE7-8AFC-12F8063E8A3B}" presName="quad1" presStyleLbl="node1" presStyleIdx="0" presStyleCnt="4">
        <dgm:presLayoutVars>
          <dgm:chMax val="0"/>
          <dgm:chPref val="0"/>
          <dgm:bulletEnabled val="1"/>
        </dgm:presLayoutVars>
      </dgm:prSet>
      <dgm:spPr/>
    </dgm:pt>
    <dgm:pt modelId="{D65204C2-68F0-466C-B939-D1CB481AD7CA}" type="pres">
      <dgm:prSet presAssocID="{EE5548A4-4FD8-4FE7-8AFC-12F8063E8A3B}" presName="quad2" presStyleLbl="node1" presStyleIdx="1" presStyleCnt="4">
        <dgm:presLayoutVars>
          <dgm:chMax val="0"/>
          <dgm:chPref val="0"/>
          <dgm:bulletEnabled val="1"/>
        </dgm:presLayoutVars>
      </dgm:prSet>
      <dgm:spPr/>
    </dgm:pt>
    <dgm:pt modelId="{CBB1B7FC-8975-479A-8C13-525FC35CB969}" type="pres">
      <dgm:prSet presAssocID="{EE5548A4-4FD8-4FE7-8AFC-12F8063E8A3B}" presName="quad3" presStyleLbl="node1" presStyleIdx="2" presStyleCnt="4">
        <dgm:presLayoutVars>
          <dgm:chMax val="0"/>
          <dgm:chPref val="0"/>
          <dgm:bulletEnabled val="1"/>
        </dgm:presLayoutVars>
      </dgm:prSet>
      <dgm:spPr/>
    </dgm:pt>
    <dgm:pt modelId="{68B85860-18CA-4245-BE17-D4C24E4CAEB9}" type="pres">
      <dgm:prSet presAssocID="{EE5548A4-4FD8-4FE7-8AFC-12F8063E8A3B}" presName="quad4" presStyleLbl="node1" presStyleIdx="3" presStyleCnt="4">
        <dgm:presLayoutVars>
          <dgm:chMax val="0"/>
          <dgm:chPref val="0"/>
          <dgm:bulletEnabled val="1"/>
        </dgm:presLayoutVars>
      </dgm:prSet>
      <dgm:spPr/>
    </dgm:pt>
  </dgm:ptLst>
  <dgm:cxnLst>
    <dgm:cxn modelId="{7CE6180A-442B-4610-BEE7-143E2C5280DF}" type="presOf" srcId="{4E4F3DCD-A38D-47A4-8A51-65661BB3270A}" destId="{68B85860-18CA-4245-BE17-D4C24E4CAEB9}" srcOrd="0" destOrd="0" presId="urn:microsoft.com/office/officeart/2005/8/layout/matrix3"/>
    <dgm:cxn modelId="{087F2C19-3356-4F58-BE86-1D87CCCAC29C}" srcId="{EE5548A4-4FD8-4FE7-8AFC-12F8063E8A3B}" destId="{E530CEFD-7E76-4BD9-983C-0355355CAB16}" srcOrd="2" destOrd="0" parTransId="{406576F8-C80C-4C3C-A144-E22C5224992E}" sibTransId="{C49A8794-81BC-48E8-A936-DC273F6A44A4}"/>
    <dgm:cxn modelId="{7C50F540-14C3-47D0-8FEC-124A1BE917BB}" srcId="{EE5548A4-4FD8-4FE7-8AFC-12F8063E8A3B}" destId="{4E4F3DCD-A38D-47A4-8A51-65661BB3270A}" srcOrd="3" destOrd="0" parTransId="{EBDC58CE-09AB-416F-B4A8-4B89239B657D}" sibTransId="{1A3C7ADE-C4DB-4777-9177-9A122081FEDB}"/>
    <dgm:cxn modelId="{F9D50A66-595A-4EB5-BB6B-0A702E4225AF}" srcId="{EE5548A4-4FD8-4FE7-8AFC-12F8063E8A3B}" destId="{903391B3-BA8D-4AB8-83A3-0CF6FA318CBB}" srcOrd="1" destOrd="0" parTransId="{7AE51FB3-3638-43AE-AF23-A44071828177}" sibTransId="{E41DC7E4-31AF-41E8-A33A-56C18829A24D}"/>
    <dgm:cxn modelId="{65E5F56A-38E1-4BA7-8C8A-E8E1DB429F20}" srcId="{EE5548A4-4FD8-4FE7-8AFC-12F8063E8A3B}" destId="{8BFAFC7B-A8F6-44C8-AE28-FF54FCEC8A04}" srcOrd="0" destOrd="0" parTransId="{A1D6471B-E3B8-4787-8FFD-704C05A57A56}" sibTransId="{559DD1D5-9940-406F-81A3-3FE0E96B21EF}"/>
    <dgm:cxn modelId="{6B9F7F90-F04E-43F0-B221-BBB0CEF12AD1}" type="presOf" srcId="{8BFAFC7B-A8F6-44C8-AE28-FF54FCEC8A04}" destId="{26C46C66-FA00-498D-B843-6D11B2D9E064}" srcOrd="0" destOrd="0" presId="urn:microsoft.com/office/officeart/2005/8/layout/matrix3"/>
    <dgm:cxn modelId="{3176E491-BAB3-4AB2-BFE4-C726E0251B51}" type="presOf" srcId="{903391B3-BA8D-4AB8-83A3-0CF6FA318CBB}" destId="{D65204C2-68F0-466C-B939-D1CB481AD7CA}" srcOrd="0" destOrd="0" presId="urn:microsoft.com/office/officeart/2005/8/layout/matrix3"/>
    <dgm:cxn modelId="{47D6F8A1-6B78-4483-8A26-72BE153C0CB7}" type="presOf" srcId="{EE5548A4-4FD8-4FE7-8AFC-12F8063E8A3B}" destId="{BA804800-C4A8-4D20-BFF9-B9F7B4801437}" srcOrd="0" destOrd="0" presId="urn:microsoft.com/office/officeart/2005/8/layout/matrix3"/>
    <dgm:cxn modelId="{998EF5BC-A514-47A1-A947-0B25368983EF}" srcId="{EE5548A4-4FD8-4FE7-8AFC-12F8063E8A3B}" destId="{06097226-33B4-485B-8D3B-506863EDAA7B}" srcOrd="4" destOrd="0" parTransId="{0D3BD76B-DFDE-4965-8E36-C6B757BEB172}" sibTransId="{83D01449-418D-4CD3-8633-977180BE8DFD}"/>
    <dgm:cxn modelId="{125A1BE7-430A-4967-AABE-1FD3EF0332D3}" type="presOf" srcId="{E530CEFD-7E76-4BD9-983C-0355355CAB16}" destId="{CBB1B7FC-8975-479A-8C13-525FC35CB969}" srcOrd="0" destOrd="0" presId="urn:microsoft.com/office/officeart/2005/8/layout/matrix3"/>
    <dgm:cxn modelId="{9889C767-1C29-4E02-8DFB-F36801D2BC79}" type="presParOf" srcId="{BA804800-C4A8-4D20-BFF9-B9F7B4801437}" destId="{398DB67E-CC1C-4E45-B796-E044CED9759D}" srcOrd="0" destOrd="0" presId="urn:microsoft.com/office/officeart/2005/8/layout/matrix3"/>
    <dgm:cxn modelId="{AEA66B6A-4359-4E92-9299-2CFB2AFDEF38}" type="presParOf" srcId="{BA804800-C4A8-4D20-BFF9-B9F7B4801437}" destId="{26C46C66-FA00-498D-B843-6D11B2D9E064}" srcOrd="1" destOrd="0" presId="urn:microsoft.com/office/officeart/2005/8/layout/matrix3"/>
    <dgm:cxn modelId="{26B66F71-BA7F-4AD2-974C-0C8376AA0659}" type="presParOf" srcId="{BA804800-C4A8-4D20-BFF9-B9F7B4801437}" destId="{D65204C2-68F0-466C-B939-D1CB481AD7CA}" srcOrd="2" destOrd="0" presId="urn:microsoft.com/office/officeart/2005/8/layout/matrix3"/>
    <dgm:cxn modelId="{820D64A6-BB57-44F3-BCF5-71CF04118C2D}" type="presParOf" srcId="{BA804800-C4A8-4D20-BFF9-B9F7B4801437}" destId="{CBB1B7FC-8975-479A-8C13-525FC35CB969}" srcOrd="3" destOrd="0" presId="urn:microsoft.com/office/officeart/2005/8/layout/matrix3"/>
    <dgm:cxn modelId="{316FB02D-D902-41C0-8F77-CA17C882FCB7}" type="presParOf" srcId="{BA804800-C4A8-4D20-BFF9-B9F7B4801437}" destId="{68B85860-18CA-4245-BE17-D4C24E4CAEB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DB67E-CC1C-4E45-B796-E044CED9759D}">
      <dsp:nvSpPr>
        <dsp:cNvPr id="0" name=""/>
        <dsp:cNvSpPr/>
      </dsp:nvSpPr>
      <dsp:spPr>
        <a:xfrm>
          <a:off x="371445" y="0"/>
          <a:ext cx="5560839" cy="556083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46C66-FA00-498D-B843-6D11B2D9E064}">
      <dsp:nvSpPr>
        <dsp:cNvPr id="0" name=""/>
        <dsp:cNvSpPr/>
      </dsp:nvSpPr>
      <dsp:spPr>
        <a:xfrm>
          <a:off x="899724" y="528279"/>
          <a:ext cx="2168727" cy="21687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Elderly can forget to sanitise hands or wear face masks.</a:t>
          </a:r>
          <a:endParaRPr lang="en-US" sz="1700" kern="1200"/>
        </a:p>
      </dsp:txBody>
      <dsp:txXfrm>
        <a:off x="1005593" y="634148"/>
        <a:ext cx="1956989" cy="1956989"/>
      </dsp:txXfrm>
    </dsp:sp>
    <dsp:sp modelId="{D65204C2-68F0-466C-B939-D1CB481AD7CA}">
      <dsp:nvSpPr>
        <dsp:cNvPr id="0" name=""/>
        <dsp:cNvSpPr/>
      </dsp:nvSpPr>
      <dsp:spPr>
        <a:xfrm>
          <a:off x="3235277" y="528279"/>
          <a:ext cx="2168727" cy="21687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Shortage of PPE for nursing homes this can effect elderly.</a:t>
          </a:r>
          <a:endParaRPr lang="en-US" sz="1700" kern="1200"/>
        </a:p>
      </dsp:txBody>
      <dsp:txXfrm>
        <a:off x="3341146" y="634148"/>
        <a:ext cx="1956989" cy="1956989"/>
      </dsp:txXfrm>
    </dsp:sp>
    <dsp:sp modelId="{CBB1B7FC-8975-479A-8C13-525FC35CB969}">
      <dsp:nvSpPr>
        <dsp:cNvPr id="0" name=""/>
        <dsp:cNvSpPr/>
      </dsp:nvSpPr>
      <dsp:spPr>
        <a:xfrm>
          <a:off x="899724" y="2863832"/>
          <a:ext cx="2168727" cy="216872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Elderly were given priority for shopping </a:t>
          </a:r>
          <a:r>
            <a:rPr lang="en-GB" sz="1700" kern="1200" err="1"/>
            <a:t>i.e</a:t>
          </a:r>
          <a:r>
            <a:rPr lang="en-GB" sz="1700" kern="1200"/>
            <a:t> early time slots. Not suitable for all old and vulnerable people.</a:t>
          </a:r>
          <a:endParaRPr lang="en-US" sz="1700" kern="1200"/>
        </a:p>
      </dsp:txBody>
      <dsp:txXfrm>
        <a:off x="1005593" y="2969701"/>
        <a:ext cx="1956989" cy="1956989"/>
      </dsp:txXfrm>
    </dsp:sp>
    <dsp:sp modelId="{68B85860-18CA-4245-BE17-D4C24E4CAEB9}">
      <dsp:nvSpPr>
        <dsp:cNvPr id="0" name=""/>
        <dsp:cNvSpPr/>
      </dsp:nvSpPr>
      <dsp:spPr>
        <a:xfrm>
          <a:off x="3235277" y="2863832"/>
          <a:ext cx="2168727" cy="21687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Priority for early testing for Elderly but not enough testing kits available of appointments.</a:t>
          </a:r>
          <a:endParaRPr lang="en-US" sz="1700" kern="1200"/>
        </a:p>
      </dsp:txBody>
      <dsp:txXfrm>
        <a:off x="3341146" y="2969701"/>
        <a:ext cx="1956989" cy="195698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9EF9D-866A-4160-9273-DD3E556DAE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5308DD-20E8-4078-811E-342A454225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EF74B2-CFB0-426D-B347-DF9107C5FE6B}"/>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7834C72B-1E9D-451F-B458-E1E913A071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AC6DC-7685-4628-B49C-3026AEF58EB3}"/>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4221995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1E2CB-F810-4242-823A-19CA063F7A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4BBA9A-80D5-42BF-B488-CB2FDE0738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C4D389-95E5-4D34-8EF2-6D08533BE439}"/>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A12C3E2A-A2FA-4F5F-9EF1-7EC230803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D85A25-BB3A-4C0D-AFFC-B534B3C4E585}"/>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707279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EA48F-27D4-4698-A40B-F1994A1E5B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F476A5-2165-4D93-99B3-408EB4DFDA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36E9E8-F05F-45FE-A42A-09278445645C}"/>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E453BA74-32A4-4FB8-94A3-F02F2A4ADE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85EF10-E4BD-4A60-BC31-33912E77C217}"/>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1633088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4B8C5-59C7-4071-9F98-5DC0ADC872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3B5D81-D949-439B-B6A1-999033E3D54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A1A583-667C-4809-BED1-616936E100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1570F1-47CE-43EC-9E79-F6888837F6B5}"/>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6" name="Footer Placeholder 5">
            <a:extLst>
              <a:ext uri="{FF2B5EF4-FFF2-40B4-BE49-F238E27FC236}">
                <a16:creationId xmlns:a16="http://schemas.microsoft.com/office/drawing/2014/main" id="{DB40820F-CC8C-47B4-B8E0-CA78E8D28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534F09-DF3D-43B7-9F07-D0F2813A7890}"/>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4272676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02848-BFD0-43D6-98B7-66C8226CFD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BC2FB7-BD02-4A73-ADAF-689A223C2B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8C2A9F-275D-48F3-A240-95CD3E6A0E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39A0CF-E8B9-4A90-9748-DB961870CB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D65A2E-C0B3-44AF-9524-50B334D6E9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8C3394-A455-4AFE-AB47-8E7C151B1DF6}"/>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8" name="Footer Placeholder 7">
            <a:extLst>
              <a:ext uri="{FF2B5EF4-FFF2-40B4-BE49-F238E27FC236}">
                <a16:creationId xmlns:a16="http://schemas.microsoft.com/office/drawing/2014/main" id="{5FA82FF6-C4D8-4A18-BB1C-395020C733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1ECE53-0123-46FF-8CF3-A8A338613899}"/>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1312531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F3289-183E-4BD2-B1ED-2C83952995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6D682F-9CFE-4D59-B2A5-3F5CAB295B94}"/>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4" name="Footer Placeholder 3">
            <a:extLst>
              <a:ext uri="{FF2B5EF4-FFF2-40B4-BE49-F238E27FC236}">
                <a16:creationId xmlns:a16="http://schemas.microsoft.com/office/drawing/2014/main" id="{90860568-172C-41B8-8B85-5E1AFE0A7C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F051EE-6952-4851-9C65-6B67742C6437}"/>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366564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DBF287-CF9D-43ED-BBEE-5AD77576877C}"/>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3" name="Footer Placeholder 2">
            <a:extLst>
              <a:ext uri="{FF2B5EF4-FFF2-40B4-BE49-F238E27FC236}">
                <a16:creationId xmlns:a16="http://schemas.microsoft.com/office/drawing/2014/main" id="{568CDF9B-2BFE-4ED7-8A5D-42DEDF2A50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878284-2615-48D4-88CC-32773B9F3214}"/>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811772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6E4A6-6D65-4C4B-B6F6-D75A7E7732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4AB565-7AC3-4DA6-8218-C823784B43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030619-56B7-48EF-92B9-CB85C48551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5F4519-2BD0-47A9-9794-B1E4746020A7}"/>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6" name="Footer Placeholder 5">
            <a:extLst>
              <a:ext uri="{FF2B5EF4-FFF2-40B4-BE49-F238E27FC236}">
                <a16:creationId xmlns:a16="http://schemas.microsoft.com/office/drawing/2014/main" id="{0CB10700-BC64-4E48-815F-F7D08EDBB7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DD97D6-58E5-4BB7-B385-EBDF3D5E8739}"/>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498950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0F6A-F7A6-4A73-94CF-41C5C13C52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4BA6AE-377D-4069-A879-F3FF52E1A4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A68DAD-D569-488C-9A49-F851B12CD6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C8D0E0-1538-4BA1-A88E-62A9397043B7}"/>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6" name="Footer Placeholder 5">
            <a:extLst>
              <a:ext uri="{FF2B5EF4-FFF2-40B4-BE49-F238E27FC236}">
                <a16:creationId xmlns:a16="http://schemas.microsoft.com/office/drawing/2014/main" id="{3EFFB5B0-832F-4708-808A-C4C82F31F4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ACBF60-AEA1-409D-8251-4C04552B236D}"/>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578892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19E7B-EE95-4F5D-9AD1-0642EBA55A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216EF-F72E-443E-9A3D-9A330E5F07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DB4658-DABB-4A6F-ABD1-8D3BBE97266D}"/>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60FBE95D-20DF-4786-A8C4-A8C7CD9EF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F85E75-47B4-47CE-800C-6D88DB3E639A}"/>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593913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AFABC9-663D-41EA-9E01-0E7904A28B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7F56B1-002F-4D83-921A-65994481A3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B8FB8-8DD7-4D14-9001-A2EBEA0610D1}"/>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C39B21DA-BB76-48FB-B21B-2E459D8BB3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2B7C19-0FF0-4AED-BF14-24499306FFF8}"/>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626003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10/15/2020</a:t>
            </a:fld>
            <a:endParaRPr lang="en-US"/>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6848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10/15/2020</a:t>
            </a:fld>
            <a:endParaRPr lang="en-US"/>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86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FAB1F8-BA12-406E-BFF1-8A0EACD80B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1E3589-4DAB-49A8-93E2-A2D070F0CE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3BA539-574B-4EAE-B3DA-C2C360897A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7EAE7512-FD05-48AD-B9C7-003C5BFAA3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4C801B-B83D-48C0-88B0-CE1CBF0BA2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328EE3-6E2E-4955-8A42-B7C11AFDC91B}" type="slidenum">
              <a:rPr lang="en-GB" smtClean="0"/>
              <a:t>‹#›</a:t>
            </a:fld>
            <a:endParaRPr lang="en-GB"/>
          </a:p>
        </p:txBody>
      </p:sp>
    </p:spTree>
    <p:extLst>
      <p:ext uri="{BB962C8B-B14F-4D97-AF65-F5344CB8AC3E}">
        <p14:creationId xmlns:p14="http://schemas.microsoft.com/office/powerpoint/2010/main" val="181110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10/15/2020</a:t>
            </a:fld>
            <a:endParaRPr lang="en-US"/>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78934996"/>
      </p:ext>
    </p:extLst>
  </p:cSld>
  <p:clrMap bg1="lt1" tx1="dk1" bg2="lt2" tx2="dk2" accent1="accent1" accent2="accent2" accent3="accent3" accent4="accent4" accent5="accent5" accent6="accent6" hlink="hlink" folHlink="folHlink"/>
  <p:sldLayoutIdLst>
    <p:sldLayoutId id="2147483669" r:id="rId1"/>
    <p:sldLayoutId id="2147483668" r:id="rId2"/>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hyperlink" Target="https://www.telegraph.co.uk/news/2020/10/02/london-lockdown-rules-coronavirus-covid-19-sadiq-kha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hyperlink" Target="https://onlinelibrary.wiley.com/" TargetMode="External"/><Relationship Id="rId7" Type="http://schemas.openxmlformats.org/officeDocument/2006/relationships/hyperlink" Target="https://www.sciencedirect.com/" TargetMode="External"/><Relationship Id="rId2" Type="http://schemas.openxmlformats.org/officeDocument/2006/relationships/hyperlink" Target="https://www.ncbi.nlm.nih.gov/" TargetMode="External"/><Relationship Id="rId1" Type="http://schemas.openxmlformats.org/officeDocument/2006/relationships/slideLayout" Target="../slideLayouts/slideLayout12.xml"/><Relationship Id="rId6" Type="http://schemas.openxmlformats.org/officeDocument/2006/relationships/hyperlink" Target="https://sciencebusiness.net-covid19/international-news/china" TargetMode="External"/><Relationship Id="rId5" Type="http://schemas.openxmlformats.org/officeDocument/2006/relationships/hyperlink" Target="https://www.gov.uk/organisations/public-health-England" TargetMode="External"/><Relationship Id="rId4" Type="http://schemas.openxmlformats.org/officeDocument/2006/relationships/hyperlink" Target="https://bjgopen.org/content/4/1"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8">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5501B8A0-A5E8-403B-B89A-F5542F7BAE31}"/>
              </a:ext>
            </a:extLst>
          </p:cNvPr>
          <p:cNvSpPr>
            <a:spLocks noGrp="1"/>
          </p:cNvSpPr>
          <p:nvPr>
            <p:ph type="title"/>
          </p:nvPr>
        </p:nvSpPr>
        <p:spPr>
          <a:xfrm>
            <a:off x="841248" y="704850"/>
            <a:ext cx="3785616" cy="2978150"/>
          </a:xfrm>
        </p:spPr>
        <p:txBody>
          <a:bodyPr anchor="b">
            <a:normAutofit/>
          </a:bodyPr>
          <a:lstStyle/>
          <a:p>
            <a:r>
              <a:rPr lang="en-GB" sz="3400"/>
              <a:t>Addressing the impact of Covid-19 on the Elderly.</a:t>
            </a:r>
            <a:br>
              <a:rPr lang="en-GB" sz="3400"/>
            </a:br>
            <a:r>
              <a:rPr lang="en-GB" sz="3400"/>
              <a:t>Public Health Policy BMPH5013_BIRM</a:t>
            </a:r>
          </a:p>
        </p:txBody>
      </p:sp>
      <p:sp>
        <p:nvSpPr>
          <p:cNvPr id="5" name="Content Placeholder 4">
            <a:extLst>
              <a:ext uri="{FF2B5EF4-FFF2-40B4-BE49-F238E27FC236}">
                <a16:creationId xmlns:a16="http://schemas.microsoft.com/office/drawing/2014/main" id="{CDAF8B3B-8A6C-40A3-94C6-BBE41C242C9E}"/>
              </a:ext>
            </a:extLst>
          </p:cNvPr>
          <p:cNvSpPr>
            <a:spLocks noGrp="1"/>
          </p:cNvSpPr>
          <p:nvPr>
            <p:ph idx="1"/>
          </p:nvPr>
        </p:nvSpPr>
        <p:spPr>
          <a:xfrm>
            <a:off x="6038850" y="704850"/>
            <a:ext cx="5314950" cy="5251450"/>
          </a:xfrm>
        </p:spPr>
        <p:txBody>
          <a:bodyPr anchor="ctr">
            <a:normAutofit/>
          </a:bodyPr>
          <a:lstStyle/>
          <a:p>
            <a:r>
              <a:rPr lang="en-GB" sz="2100">
                <a:solidFill>
                  <a:schemeClr val="bg1"/>
                </a:solidFill>
              </a:rPr>
              <a:t>Suma Begum 1808421</a:t>
            </a:r>
          </a:p>
          <a:p>
            <a:r>
              <a:rPr lang="en-GB" sz="2100">
                <a:solidFill>
                  <a:schemeClr val="bg1"/>
                </a:solidFill>
              </a:rPr>
              <a:t>Shilpi Begum 1810998</a:t>
            </a:r>
          </a:p>
          <a:p>
            <a:r>
              <a:rPr lang="en-GB" sz="2100" err="1">
                <a:solidFill>
                  <a:schemeClr val="bg1"/>
                </a:solidFill>
              </a:rPr>
              <a:t>Rifna</a:t>
            </a:r>
            <a:r>
              <a:rPr lang="en-GB" sz="2100">
                <a:solidFill>
                  <a:schemeClr val="bg1"/>
                </a:solidFill>
              </a:rPr>
              <a:t> Begum 1713342</a:t>
            </a:r>
          </a:p>
          <a:p>
            <a:r>
              <a:rPr lang="en-GB" sz="2100" err="1">
                <a:solidFill>
                  <a:schemeClr val="bg1"/>
                </a:solidFill>
              </a:rPr>
              <a:t>Safeena</a:t>
            </a:r>
            <a:r>
              <a:rPr lang="en-GB" sz="2100">
                <a:solidFill>
                  <a:schemeClr val="bg1"/>
                </a:solidFill>
              </a:rPr>
              <a:t> Ali    1715941</a:t>
            </a:r>
          </a:p>
          <a:p>
            <a:pPr marL="0" indent="0">
              <a:buNone/>
            </a:pPr>
            <a:endParaRPr lang="en-GB" sz="2100">
              <a:solidFill>
                <a:schemeClr val="bg1"/>
              </a:solidFill>
            </a:endParaRPr>
          </a:p>
          <a:p>
            <a:pPr marL="0" indent="0">
              <a:buNone/>
            </a:pPr>
            <a:r>
              <a:rPr lang="en-GB" sz="2100">
                <a:solidFill>
                  <a:schemeClr val="bg1"/>
                </a:solidFill>
              </a:rPr>
              <a:t>Lecturer - Dr </a:t>
            </a:r>
            <a:r>
              <a:rPr lang="en-GB" sz="2100" err="1">
                <a:solidFill>
                  <a:schemeClr val="bg1"/>
                </a:solidFill>
              </a:rPr>
              <a:t>Besty</a:t>
            </a:r>
            <a:r>
              <a:rPr lang="en-GB" sz="2100">
                <a:solidFill>
                  <a:schemeClr val="bg1"/>
                </a:solidFill>
              </a:rPr>
              <a:t> Jose</a:t>
            </a:r>
          </a:p>
        </p:txBody>
      </p:sp>
    </p:spTree>
    <p:extLst>
      <p:ext uri="{BB962C8B-B14F-4D97-AF65-F5344CB8AC3E}">
        <p14:creationId xmlns:p14="http://schemas.microsoft.com/office/powerpoint/2010/main" val="4626860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702C59-9374-4DE6-8B39-3207D1283E93}"/>
              </a:ext>
            </a:extLst>
          </p:cNvPr>
          <p:cNvSpPr>
            <a:spLocks noGrp="1"/>
          </p:cNvSpPr>
          <p:nvPr>
            <p:ph type="ctrTitle"/>
          </p:nvPr>
        </p:nvSpPr>
        <p:spPr>
          <a:xfrm>
            <a:off x="643467" y="321734"/>
            <a:ext cx="10905066" cy="1135737"/>
          </a:xfrm>
        </p:spPr>
        <p:txBody>
          <a:bodyPr vert="horz" lIns="91440" tIns="45720" rIns="91440" bIns="45720" rtlCol="0" anchor="ctr">
            <a:normAutofit/>
          </a:bodyPr>
          <a:lstStyle/>
          <a:p>
            <a:pPr algn="l"/>
            <a:r>
              <a:rPr lang="en-US" sz="3600" kern="1200">
                <a:solidFill>
                  <a:schemeClr val="accent1"/>
                </a:solidFill>
                <a:latin typeface="+mj-lt"/>
                <a:ea typeface="+mj-ea"/>
                <a:cs typeface="+mj-cs"/>
              </a:rPr>
              <a:t>Introduction</a:t>
            </a:r>
          </a:p>
        </p:txBody>
      </p:sp>
      <p:sp>
        <p:nvSpPr>
          <p:cNvPr id="3" name="Subtitle 2">
            <a:extLst>
              <a:ext uri="{FF2B5EF4-FFF2-40B4-BE49-F238E27FC236}">
                <a16:creationId xmlns:a16="http://schemas.microsoft.com/office/drawing/2014/main" id="{9C203FFE-B619-4622-970D-9819197BD03F}"/>
              </a:ext>
            </a:extLst>
          </p:cNvPr>
          <p:cNvSpPr>
            <a:spLocks noGrp="1"/>
          </p:cNvSpPr>
          <p:nvPr>
            <p:ph type="subTitle" idx="1"/>
          </p:nvPr>
        </p:nvSpPr>
        <p:spPr>
          <a:xfrm>
            <a:off x="162269" y="2603476"/>
            <a:ext cx="12029731" cy="3752987"/>
          </a:xfrm>
        </p:spPr>
        <p:txBody>
          <a:bodyPr vert="horz" lIns="91440" tIns="45720" rIns="91440" bIns="45720" rtlCol="0">
            <a:normAutofit/>
          </a:bodyPr>
          <a:lstStyle/>
          <a:p>
            <a:pPr indent="-228600" algn="l" fontAlgn="base">
              <a:buFont typeface="Arial" panose="020B0604020202020204" pitchFamily="34" charset="0"/>
              <a:buChar char="•"/>
            </a:pPr>
            <a:r>
              <a:rPr lang="en-US" sz="2000" b="0" i="0" u="none" strike="noStrike">
                <a:effectLst/>
              </a:rPr>
              <a:t>Covid-19 is a new form of virus that has affected the whole world and taken the lives of  </a:t>
            </a:r>
            <a:r>
              <a:rPr lang="en-GB" sz="2000" b="0" i="0" u="none" strike="noStrike">
                <a:effectLst/>
              </a:rPr>
              <a:t>thousands of </a:t>
            </a:r>
            <a:r>
              <a:rPr lang="en-US" sz="2000" b="0" i="0" u="none" strike="noStrike">
                <a:effectLst/>
              </a:rPr>
              <a:t>people across the globe (Gov, 2020). </a:t>
            </a:r>
            <a:r>
              <a:rPr lang="en-US" sz="2000" b="0" i="0">
                <a:effectLst/>
              </a:rPr>
              <a:t>​</a:t>
            </a:r>
          </a:p>
          <a:p>
            <a:pPr indent="-228600" algn="l" fontAlgn="base">
              <a:buFont typeface="Arial" panose="020B0604020202020204" pitchFamily="34" charset="0"/>
              <a:buChar char="•"/>
            </a:pPr>
            <a:r>
              <a:rPr lang="en-US" sz="2000" b="0" i="0" u="none" strike="noStrike">
                <a:effectLst/>
              </a:rPr>
              <a:t>The virus brings on flu type symptoms</a:t>
            </a:r>
            <a:r>
              <a:rPr lang="en-GB" sz="2000" b="0" i="0" u="none" strike="noStrike">
                <a:effectLst/>
              </a:rPr>
              <a:t> </a:t>
            </a:r>
            <a:r>
              <a:rPr lang="en-US" sz="2000" b="0" i="0" u="none" strike="noStrike">
                <a:effectLst/>
              </a:rPr>
              <a:t> then  quickly fills the lungs with fluid, patients with severe breathing difficulties may require respirators and oxygen to help them breathe.</a:t>
            </a:r>
            <a:r>
              <a:rPr lang="en-US" sz="2000" b="0" i="0">
                <a:effectLst/>
              </a:rPr>
              <a:t>​</a:t>
            </a:r>
          </a:p>
          <a:p>
            <a:pPr indent="-228600" algn="l" fontAlgn="base">
              <a:buFont typeface="Arial" panose="020B0604020202020204" pitchFamily="34" charset="0"/>
              <a:buChar char="•"/>
            </a:pPr>
            <a:r>
              <a:rPr lang="en-US" sz="2000" b="0" i="0" u="none" strike="noStrike">
                <a:effectLst/>
              </a:rPr>
              <a:t>Covid-19 is spread through air droplets and contact from one infected person to another, it is a case of respiratory illness which was first discovered in Wuhan, China.</a:t>
            </a:r>
            <a:r>
              <a:rPr lang="en-US" sz="2000" b="0" i="0">
                <a:effectLst/>
              </a:rPr>
              <a:t>​</a:t>
            </a:r>
          </a:p>
          <a:p>
            <a:pPr indent="-228600" algn="l" fontAlgn="base">
              <a:buFont typeface="Arial" panose="020B0604020202020204" pitchFamily="34" charset="0"/>
              <a:buChar char="•"/>
            </a:pPr>
            <a:r>
              <a:rPr lang="en-US" sz="2000" b="0" i="0" u="none" strike="noStrike">
                <a:effectLst/>
              </a:rPr>
              <a:t>Covid-19 is part of a wider family of viruses which are known to contribute to illness such as the regular cold to further extreme diseases such as pneumonia, severe acute respiratory syndrome (SARS) and middle east respiratory syndrome (World Health Organisation,2020).</a:t>
            </a:r>
            <a:endParaRPr lang="en-US" sz="2000" b="0" i="0">
              <a:effectLst/>
            </a:endParaRPr>
          </a:p>
          <a:p>
            <a:pPr indent="-228600" algn="l">
              <a:buFont typeface="Arial" panose="020B0604020202020204" pitchFamily="34" charset="0"/>
              <a:buChar char="•"/>
            </a:pPr>
            <a:endParaRPr lang="en-US" sz="2000"/>
          </a:p>
        </p:txBody>
      </p:sp>
      <p:sp>
        <p:nvSpPr>
          <p:cNvPr id="6"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05013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9E94C-0C10-4894-81D7-532F6D0FE9D4}"/>
              </a:ext>
            </a:extLst>
          </p:cNvPr>
          <p:cNvSpPr>
            <a:spLocks noGrp="1"/>
          </p:cNvSpPr>
          <p:nvPr>
            <p:ph type="title"/>
          </p:nvPr>
        </p:nvSpPr>
        <p:spPr>
          <a:xfrm>
            <a:off x="643467" y="321734"/>
            <a:ext cx="10905066" cy="1135737"/>
          </a:xfrm>
        </p:spPr>
        <p:txBody>
          <a:bodyPr>
            <a:normAutofit/>
          </a:bodyPr>
          <a:lstStyle/>
          <a:p>
            <a:r>
              <a:rPr lang="en-GB" sz="3600">
                <a:solidFill>
                  <a:schemeClr val="accent1"/>
                </a:solidFill>
                <a:latin typeface="Arial" panose="020B0604020202020204" pitchFamily="34" charset="0"/>
                <a:cs typeface="Arial" panose="020B0604020202020204" pitchFamily="34" charset="0"/>
              </a:rPr>
              <a:t>Target Group</a:t>
            </a:r>
          </a:p>
        </p:txBody>
      </p:sp>
      <p:sp>
        <p:nvSpPr>
          <p:cNvPr id="3" name="Content Placeholder 2">
            <a:extLst>
              <a:ext uri="{FF2B5EF4-FFF2-40B4-BE49-F238E27FC236}">
                <a16:creationId xmlns:a16="http://schemas.microsoft.com/office/drawing/2014/main" id="{53873323-BA5D-4E86-A77A-1204E2ECAE79}"/>
              </a:ext>
            </a:extLst>
          </p:cNvPr>
          <p:cNvSpPr>
            <a:spLocks noGrp="1"/>
          </p:cNvSpPr>
          <p:nvPr>
            <p:ph idx="1"/>
          </p:nvPr>
        </p:nvSpPr>
        <p:spPr>
          <a:xfrm>
            <a:off x="643467" y="1782981"/>
            <a:ext cx="10905066" cy="4393982"/>
          </a:xfrm>
        </p:spPr>
        <p:txBody>
          <a:bodyPr>
            <a:normAutofit/>
          </a:bodyPr>
          <a:lstStyle/>
          <a:p>
            <a:r>
              <a:rPr lang="en-GB" sz="2000">
                <a:cs typeface="Arial" panose="020B0604020202020204" pitchFamily="34" charset="0"/>
              </a:rPr>
              <a:t>We have chosen to focus on the elderly as it is evident this group have struggled physically and mentally due to the high number of deaths in the elderly after the pandemic hit.​</a:t>
            </a:r>
          </a:p>
          <a:p>
            <a:endParaRPr lang="en-GB" sz="2000">
              <a:cs typeface="Arial" panose="020B0604020202020204" pitchFamily="34" charset="0"/>
            </a:endParaRPr>
          </a:p>
          <a:p>
            <a:r>
              <a:rPr lang="en-GB" sz="2000">
                <a:cs typeface="Arial" panose="020B0604020202020204" pitchFamily="34" charset="0"/>
              </a:rPr>
              <a:t>Reason for our chosen target group is due to the fact many people develop underlying medical conditions once they reach the age of 60 (NHS, 2020).​</a:t>
            </a:r>
          </a:p>
          <a:p>
            <a:endParaRPr lang="en-GB" sz="2000">
              <a:cs typeface="Arial" panose="020B0604020202020204" pitchFamily="34" charset="0"/>
            </a:endParaRPr>
          </a:p>
          <a:p>
            <a:r>
              <a:rPr lang="en-GB" sz="2000">
                <a:cs typeface="Arial" panose="020B0604020202020204" pitchFamily="34" charset="0"/>
              </a:rPr>
              <a:t> Covid-19 is frequently more extreme in the elderly or those who suffer from heart disease, diabetes, or diseases which affect the immune system therefore the immune system is weakened which places them in a more vulnerable position to fight the deadly virus (ONS, 2020).</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28637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50DF0-7035-4D83-892C-D8EAD59DEC5C}"/>
              </a:ext>
            </a:extLst>
          </p:cNvPr>
          <p:cNvSpPr>
            <a:spLocks noGrp="1"/>
          </p:cNvSpPr>
          <p:nvPr>
            <p:ph type="title"/>
          </p:nvPr>
        </p:nvSpPr>
        <p:spPr>
          <a:xfrm>
            <a:off x="643467" y="321734"/>
            <a:ext cx="10905066" cy="1135737"/>
          </a:xfrm>
        </p:spPr>
        <p:txBody>
          <a:bodyPr>
            <a:normAutofit/>
          </a:bodyPr>
          <a:lstStyle/>
          <a:p>
            <a:r>
              <a:rPr lang="en-GB" sz="3600">
                <a:solidFill>
                  <a:schemeClr val="accent1"/>
                </a:solidFill>
                <a:latin typeface="Arial" panose="020B0604020202020204" pitchFamily="34" charset="0"/>
                <a:cs typeface="Arial" panose="020B0604020202020204" pitchFamily="34" charset="0"/>
              </a:rPr>
              <a:t>Impact of Covid-19 on the elderly</a:t>
            </a:r>
          </a:p>
        </p:txBody>
      </p:sp>
      <p:sp>
        <p:nvSpPr>
          <p:cNvPr id="3" name="Content Placeholder 2">
            <a:extLst>
              <a:ext uri="{FF2B5EF4-FFF2-40B4-BE49-F238E27FC236}">
                <a16:creationId xmlns:a16="http://schemas.microsoft.com/office/drawing/2014/main" id="{1FC10C2B-2DB1-44CD-8A39-721A15A961B4}"/>
              </a:ext>
            </a:extLst>
          </p:cNvPr>
          <p:cNvSpPr>
            <a:spLocks noGrp="1"/>
          </p:cNvSpPr>
          <p:nvPr>
            <p:ph idx="1"/>
          </p:nvPr>
        </p:nvSpPr>
        <p:spPr>
          <a:xfrm>
            <a:off x="643467" y="1782981"/>
            <a:ext cx="10905066" cy="4393982"/>
          </a:xfrm>
        </p:spPr>
        <p:txBody>
          <a:bodyPr>
            <a:normAutofit/>
          </a:bodyPr>
          <a:lstStyle/>
          <a:p>
            <a:r>
              <a:rPr lang="en-GB" sz="1700"/>
              <a:t>Environmental transmission has been detected as one of many ways Covid-19 spreads, on account of this governments across the world have implemented lockdown measures to keep elderly people in social isolation to slow down the spread of the virus (Armitage, 2020).​</a:t>
            </a:r>
          </a:p>
          <a:p>
            <a:endParaRPr lang="en-GB" sz="1700"/>
          </a:p>
          <a:p>
            <a:r>
              <a:rPr lang="en-GB" sz="1700"/>
              <a:t>Social isolation has many negative consequences on the elderly, there have been concerns they felt as though they are in a position where they are unable to make upcoming plans for future holidays which has led to feeling anxious and depressed (​</a:t>
            </a:r>
          </a:p>
          <a:p>
            <a:endParaRPr lang="en-GB" sz="1700"/>
          </a:p>
          <a:p>
            <a:r>
              <a:rPr lang="en-GB" sz="1700"/>
              <a:t>Not being able to see other family members has added tremendous stress on those who live alone even more for those who have no family and only have day care centres and places to go and worship for social interaction.(</a:t>
            </a:r>
          </a:p>
          <a:p>
            <a:endParaRPr lang="en-GB" sz="1700"/>
          </a:p>
          <a:p>
            <a:r>
              <a:rPr lang="en-GB" sz="1700"/>
              <a:t>Staying indoors can lead to lack of vitamin D comprising the immune system further. Loneliness and risk of falling over and not being helped can cause morbidity or even death (</a:t>
            </a:r>
            <a:r>
              <a:rPr lang="en-GB" sz="1700" err="1"/>
              <a:t>Simoneau</a:t>
            </a:r>
            <a:r>
              <a:rPr lang="en-GB" sz="1700"/>
              <a:t> et al. 2020).</a:t>
            </a:r>
          </a:p>
        </p:txBody>
      </p:sp>
      <p:sp>
        <p:nvSpPr>
          <p:cNvPr id="27" name="Rectangle 2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Rectangle 3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82687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C7354-734D-4417-8FFF-3B910DAAB3DB}"/>
              </a:ext>
            </a:extLst>
          </p:cNvPr>
          <p:cNvSpPr>
            <a:spLocks noGrp="1"/>
          </p:cNvSpPr>
          <p:nvPr>
            <p:ph type="title"/>
          </p:nvPr>
        </p:nvSpPr>
        <p:spPr>
          <a:xfrm>
            <a:off x="643467" y="1698171"/>
            <a:ext cx="3962061" cy="4516360"/>
          </a:xfrm>
        </p:spPr>
        <p:txBody>
          <a:bodyPr anchor="t">
            <a:normAutofit/>
          </a:bodyPr>
          <a:lstStyle/>
          <a:p>
            <a:r>
              <a:rPr lang="en-GB" sz="3600">
                <a:latin typeface="+mn-lt"/>
                <a:cs typeface="Arial" panose="020B0604020202020204" pitchFamily="34" charset="0"/>
              </a:rPr>
              <a:t>Impact of Covid-19 on elderly continued</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5CC219A-8848-495B-811C-FC5A3FDA3961}"/>
              </a:ext>
            </a:extLst>
          </p:cNvPr>
          <p:cNvSpPr>
            <a:spLocks noGrp="1"/>
          </p:cNvSpPr>
          <p:nvPr>
            <p:ph idx="1"/>
          </p:nvPr>
        </p:nvSpPr>
        <p:spPr>
          <a:xfrm>
            <a:off x="5070020" y="1698170"/>
            <a:ext cx="6478513" cy="4516361"/>
          </a:xfrm>
        </p:spPr>
        <p:txBody>
          <a:bodyPr>
            <a:normAutofit/>
          </a:bodyPr>
          <a:lstStyle/>
          <a:p>
            <a:r>
              <a:rPr lang="en-GB" sz="2000">
                <a:cs typeface="Arial" panose="020B0604020202020204" pitchFamily="34" charset="0"/>
              </a:rPr>
              <a:t>Low life satisfaction due to uncertainty (​Liu et al. 2020).</a:t>
            </a:r>
          </a:p>
          <a:p>
            <a:endParaRPr lang="en-GB" sz="2000">
              <a:cs typeface="Arial" panose="020B0604020202020204" pitchFamily="34" charset="0"/>
            </a:endParaRPr>
          </a:p>
          <a:p>
            <a:r>
              <a:rPr lang="en-GB" sz="2000">
                <a:cs typeface="Arial" panose="020B0604020202020204" pitchFamily="34" charset="0"/>
              </a:rPr>
              <a:t>Mental health affected causing high levels of anxiety and depression (Gov, 2020).​</a:t>
            </a:r>
          </a:p>
          <a:p>
            <a:endParaRPr lang="en-GB" sz="2000">
              <a:cs typeface="Arial" panose="020B0604020202020204" pitchFamily="34" charset="0"/>
            </a:endParaRPr>
          </a:p>
          <a:p>
            <a:r>
              <a:rPr lang="en-GB" sz="2000">
                <a:cs typeface="Arial" panose="020B0604020202020204" pitchFamily="34" charset="0"/>
              </a:rPr>
              <a:t>Unable to buy or find groceries and essentials due to many shoppers stock piling.</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0012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0"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B467D55-19C7-464A-8AC5-AAE3ABC981A4}"/>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Community project supporting the elderly</a:t>
            </a:r>
          </a:p>
        </p:txBody>
      </p:sp>
      <p:sp>
        <p:nvSpPr>
          <p:cNvPr id="3" name="Content Placeholder 2">
            <a:extLst>
              <a:ext uri="{FF2B5EF4-FFF2-40B4-BE49-F238E27FC236}">
                <a16:creationId xmlns:a16="http://schemas.microsoft.com/office/drawing/2014/main" id="{E833C732-AF49-49BB-BACF-C0C03F7F6C41}"/>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Urgent help is required for the elderly in the local area as they are vulnerable and at high risk of being infected with covid-19 (Peto et al. 2020).</a:t>
            </a:r>
          </a:p>
          <a:p>
            <a:r>
              <a:rPr lang="en-GB" sz="1800">
                <a:solidFill>
                  <a:schemeClr val="tx2"/>
                </a:solidFill>
              </a:rPr>
              <a:t>Volunteers within the project to carry out essential shopping and do medication pick ups weekly and deliver to the door.</a:t>
            </a:r>
          </a:p>
          <a:p>
            <a:r>
              <a:rPr lang="en-GB" sz="1800">
                <a:solidFill>
                  <a:schemeClr val="tx2"/>
                </a:solidFill>
              </a:rPr>
              <a:t>Weekly telephone calls are made to enquire about the mental health and well being of the elderly that live local in the area.</a:t>
            </a:r>
          </a:p>
          <a:p>
            <a:r>
              <a:rPr lang="en-GB" sz="1800">
                <a:solidFill>
                  <a:schemeClr val="tx2"/>
                </a:solidFill>
              </a:rPr>
              <a:t>Zoom meetings are provided for those who have internet access so they may have some social interaction face to face.</a:t>
            </a:r>
          </a:p>
          <a:p>
            <a:r>
              <a:rPr lang="en-GB" sz="1800">
                <a:solidFill>
                  <a:schemeClr val="tx2"/>
                </a:solidFill>
              </a:rPr>
              <a:t>Training volunteers and providing them with expenses will encourage others to join voluntary work in the community (Peirce et al. 2020).</a:t>
            </a:r>
          </a:p>
          <a:p>
            <a:endParaRPr lang="en-GB" sz="1800">
              <a:solidFill>
                <a:schemeClr val="tx2"/>
              </a:solidFill>
            </a:endParaRPr>
          </a:p>
          <a:p>
            <a:endParaRPr lang="en-GB" sz="1800">
              <a:solidFill>
                <a:schemeClr val="tx2"/>
              </a:solidFill>
            </a:endParaRPr>
          </a:p>
          <a:p>
            <a:endParaRPr lang="en-GB" sz="1800">
              <a:solidFill>
                <a:schemeClr val="tx2"/>
              </a:solidFill>
            </a:endParaRPr>
          </a:p>
        </p:txBody>
      </p:sp>
    </p:spTree>
    <p:extLst>
      <p:ext uri="{BB962C8B-B14F-4D97-AF65-F5344CB8AC3E}">
        <p14:creationId xmlns:p14="http://schemas.microsoft.com/office/powerpoint/2010/main" val="3993523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4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ight Triangle 4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4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5456E7-222E-47EE-9B96-31BF3CCAE84B}"/>
              </a:ext>
            </a:extLst>
          </p:cNvPr>
          <p:cNvSpPr>
            <a:spLocks noGrp="1"/>
          </p:cNvSpPr>
          <p:nvPr>
            <p:ph type="title"/>
          </p:nvPr>
        </p:nvSpPr>
        <p:spPr>
          <a:xfrm>
            <a:off x="1075767" y="1188637"/>
            <a:ext cx="2988234" cy="4480726"/>
          </a:xfrm>
        </p:spPr>
        <p:txBody>
          <a:bodyPr>
            <a:normAutofit/>
          </a:bodyPr>
          <a:lstStyle/>
          <a:p>
            <a:pPr algn="r"/>
            <a:r>
              <a:rPr lang="en-GB" sz="4600"/>
              <a:t>Community Project</a:t>
            </a:r>
          </a:p>
        </p:txBody>
      </p:sp>
      <p:cxnSp>
        <p:nvCxnSpPr>
          <p:cNvPr id="67" name="Straight Connector 50">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225D19-8904-48AA-BFB5-261500023419}"/>
              </a:ext>
            </a:extLst>
          </p:cNvPr>
          <p:cNvSpPr>
            <a:spLocks noGrp="1"/>
          </p:cNvSpPr>
          <p:nvPr>
            <p:ph idx="1"/>
          </p:nvPr>
        </p:nvSpPr>
        <p:spPr>
          <a:xfrm>
            <a:off x="5255260" y="1648870"/>
            <a:ext cx="4702848" cy="3560260"/>
          </a:xfrm>
        </p:spPr>
        <p:txBody>
          <a:bodyPr anchor="ctr">
            <a:normAutofit/>
          </a:bodyPr>
          <a:lstStyle/>
          <a:p>
            <a:r>
              <a:rPr lang="en-GB" sz="2200"/>
              <a:t>Care packages also being sent out consisting of supplies that will last several weeks such as perishables, over the counter medications to treat cold and flu symptoms, antibacterial cleaning products and wipes.</a:t>
            </a:r>
          </a:p>
          <a:p>
            <a:r>
              <a:rPr lang="en-GB" sz="2200"/>
              <a:t>Making sure they have access to emergency numbers where they can reach out if they require help or support (Pollock et al. 2020).</a:t>
            </a:r>
          </a:p>
        </p:txBody>
      </p:sp>
    </p:spTree>
    <p:extLst>
      <p:ext uri="{BB962C8B-B14F-4D97-AF65-F5344CB8AC3E}">
        <p14:creationId xmlns:p14="http://schemas.microsoft.com/office/powerpoint/2010/main" val="2983725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0A41941-0C68-48AF-B3DF-765E18A6EF1C}"/>
              </a:ext>
            </a:extLst>
          </p:cNvPr>
          <p:cNvPicPr>
            <a:picLocks noChangeAspect="1"/>
          </p:cNvPicPr>
          <p:nvPr/>
        </p:nvPicPr>
        <p:blipFill>
          <a:blip r:embed="rId2"/>
          <a:stretch>
            <a:fillRect/>
          </a:stretch>
        </p:blipFill>
        <p:spPr>
          <a:xfrm>
            <a:off x="1318665" y="323245"/>
            <a:ext cx="9554670" cy="5971668"/>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1095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CC95CE8-489D-429C-A225-EC2D2E821964}"/>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buFont typeface="Arial" panose="020B0604020202020204" pitchFamily="34" charset="0"/>
              <a:buChar char="•"/>
            </a:pPr>
            <a:endParaRPr lang="en-US" sz="2000" spc="-50">
              <a:effectLst/>
              <a:latin typeface="Arial" panose="020B0604020202020204" pitchFamily="34" charset="0"/>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Covid-19 reached the UK in late January 2020, due to which every region has been impacted, with </a:t>
            </a:r>
            <a:r>
              <a:rPr lang="en-US" sz="2000" u="sng" strike="noStrike">
                <a:effectLst/>
                <a:cs typeface="Arial" panose="020B0604020202020204" pitchFamily="34" charset="0"/>
                <a:hlinkClick r:id="rId2"/>
              </a:rPr>
              <a:t>London</a:t>
            </a:r>
            <a:r>
              <a:rPr lang="en-US" sz="2000" u="sng">
                <a:effectLst/>
                <a:cs typeface="Arial" panose="020B0604020202020204" pitchFamily="34" charset="0"/>
              </a:rPr>
              <a:t> </a:t>
            </a:r>
            <a:r>
              <a:rPr lang="en-US" sz="2000">
                <a:effectLst/>
                <a:cs typeface="Arial" panose="020B0604020202020204" pitchFamily="34" charset="0"/>
              </a:rPr>
              <a:t>facing the biggest peak when coronavirus first arrived in England. Two members of same family had contracted the novel corona virus, and this was confirmed on 31</a:t>
            </a:r>
            <a:r>
              <a:rPr lang="en-US" sz="2000" baseline="30000">
                <a:effectLst/>
                <a:cs typeface="Arial" panose="020B0604020202020204" pitchFamily="34" charset="0"/>
              </a:rPr>
              <a:t>st</a:t>
            </a:r>
            <a:r>
              <a:rPr lang="en-US" sz="2000">
                <a:effectLst/>
                <a:cs typeface="Arial" panose="020B0604020202020204" pitchFamily="34" charset="0"/>
              </a:rPr>
              <a:t> January 2020 (Pharmaceutical Technology, 2020).</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Looking at trends over span of time, covid-19 infection rates has risen in the North West, London, the North East and Yorkshire and the Humber along with West and East Midlands at the beginning of the pandemic (Office for National Statistics, 2020a).</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According to latest reports by Gov UK (2020a) parts of North East is restricted indoor inter-household mixing in following areas Durham, Gateshead, Newcastle, North Tyneside, South Tyneside Northumberland and Sunderland due increasing infection rates.</a:t>
            </a:r>
          </a:p>
        </p:txBody>
      </p:sp>
      <p:sp>
        <p:nvSpPr>
          <p:cNvPr id="25"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02427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4DB548B-4462-4D96-A131-FA5DBB8491EE}"/>
              </a:ext>
            </a:extLst>
          </p:cNvPr>
          <p:cNvPicPr>
            <a:picLocks noChangeAspect="1"/>
          </p:cNvPicPr>
          <p:nvPr/>
        </p:nvPicPr>
        <p:blipFill>
          <a:blip r:embed="rId2"/>
          <a:stretch>
            <a:fillRect/>
          </a:stretch>
        </p:blipFill>
        <p:spPr>
          <a:xfrm>
            <a:off x="1318665" y="736219"/>
            <a:ext cx="9586942" cy="5746448"/>
          </a:xfrm>
          <a:prstGeom prst="rect">
            <a:avLst/>
          </a:prstGeom>
          <a:ln>
            <a:noFill/>
          </a:ln>
        </p:spPr>
      </p:pic>
      <p:sp>
        <p:nvSpPr>
          <p:cNvPr id="17"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0289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32">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34">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36">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38">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Rectangle 40">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9F02DDFC-2295-49A1-9C8A-5FE73A138084}"/>
              </a:ext>
            </a:extLst>
          </p:cNvPr>
          <p:cNvSpPr txBox="1"/>
          <p:nvPr/>
        </p:nvSpPr>
        <p:spPr>
          <a:xfrm>
            <a:off x="1124262" y="1698170"/>
            <a:ext cx="10424271" cy="2783889"/>
          </a:xfrm>
          <a:prstGeom prst="rect">
            <a:avLst/>
          </a:prstGeom>
        </p:spPr>
        <p:txBody>
          <a:bodyPr vert="horz" lIns="91440" tIns="45720" rIns="91440" bIns="45720" rtlCol="0">
            <a:normAutofit lnSpcReduction="10000"/>
          </a:bodyPr>
          <a:lstStyle/>
          <a:p>
            <a:pPr marL="342900" lvl="0" indent="-228600">
              <a:lnSpc>
                <a:spcPct val="90000"/>
              </a:lnSpc>
              <a:buFont typeface="Arial" panose="020B0604020202020204" pitchFamily="34" charset="0"/>
              <a:buChar char="•"/>
            </a:pPr>
            <a:r>
              <a:rPr lang="en-US" sz="2000">
                <a:effectLst/>
                <a:cs typeface="Arial" panose="020B0604020202020204" pitchFamily="34" charset="0"/>
              </a:rPr>
              <a:t>Prevalence of infection rate has increased rapidly across every regions</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Highest prevalence in those aged between 18-24 at 1.2%</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There is an 8-fold increase in infection rate in those aged 65 compared to previous report</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1 in 100 people in the North West had virus, highest regional prevalence, followed by North East (0.9%) </a:t>
            </a:r>
          </a:p>
          <a:p>
            <a:pPr marL="114300" lvl="0">
              <a:lnSpc>
                <a:spcPct val="90000"/>
              </a:lnSpc>
            </a:pPr>
            <a:endParaRPr lang="en-US" sz="2000">
              <a:effectLst/>
              <a:cs typeface="Arial" panose="020B0604020202020204" pitchFamily="34" charset="0"/>
            </a:endParaRPr>
          </a:p>
          <a:p>
            <a:pPr marL="228600">
              <a:lnSpc>
                <a:spcPct val="90000"/>
              </a:lnSpc>
              <a:spcAft>
                <a:spcPts val="800"/>
              </a:spcAft>
            </a:pPr>
            <a:r>
              <a:rPr lang="en-US" sz="2000">
                <a:effectLst/>
                <a:cs typeface="Arial" panose="020B0604020202020204" pitchFamily="34" charset="0"/>
              </a:rPr>
              <a:t>(Gov UK, 2020f)</a:t>
            </a:r>
          </a:p>
        </p:txBody>
      </p:sp>
      <p:sp>
        <p:nvSpPr>
          <p:cNvPr id="58" name="Isosceles Triangle 42">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Isosceles Triangle 44">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748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E27301-002D-46B3-A7F2-0BA08FE2C0E7}"/>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spcAft>
                <a:spcPts val="800"/>
              </a:spcAft>
              <a:buNone/>
            </a:pPr>
            <a:r>
              <a:rPr lang="en-GB" sz="1700" b="1" dirty="0">
                <a:solidFill>
                  <a:schemeClr val="accent1"/>
                </a:solidFill>
                <a:effectLst/>
                <a:latin typeface="Arial"/>
                <a:ea typeface="DengXian"/>
                <a:cs typeface="Times New Roman"/>
              </a:rPr>
              <a:t>Incidence rates:</a:t>
            </a:r>
            <a:endParaRPr lang="en-GB" sz="1700" dirty="0">
              <a:solidFill>
                <a:schemeClr val="accent1"/>
              </a:solidFill>
              <a:effectLst/>
              <a:latin typeface="Arial"/>
              <a:ea typeface="DengXian"/>
              <a:cs typeface="Times New Roman"/>
            </a:endParaRPr>
          </a:p>
          <a:p>
            <a:pPr>
              <a:spcAft>
                <a:spcPts val="800"/>
              </a:spcAft>
            </a:pPr>
            <a:r>
              <a:rPr lang="en-GB" sz="1700" dirty="0">
                <a:effectLst/>
                <a:ea typeface="DengXian"/>
                <a:cs typeface="Times New Roman"/>
              </a:rPr>
              <a:t>To identify the incidence of covid-19 Public Health England has been using variety of difference sources to gather data, such as community, primary care, secondary care, virology, mortality, international situations, and future data sources.</a:t>
            </a:r>
          </a:p>
          <a:p>
            <a:pPr>
              <a:spcAft>
                <a:spcPts val="800"/>
              </a:spcAft>
            </a:pPr>
            <a:r>
              <a:rPr lang="en-GB" sz="1700" dirty="0">
                <a:effectLst/>
                <a:ea typeface="DengXian"/>
                <a:cs typeface="Times New Roman"/>
              </a:rPr>
              <a:t>As this helps to get wider community</a:t>
            </a:r>
            <a:r>
              <a:rPr lang="en-GB" sz="1700" dirty="0">
                <a:ea typeface="DengXian"/>
                <a:cs typeface="Times New Roman"/>
              </a:rPr>
              <a:t> </a:t>
            </a:r>
            <a:r>
              <a:rPr lang="en-GB" sz="1700" dirty="0">
                <a:effectLst/>
                <a:ea typeface="DengXian"/>
                <a:cs typeface="Times New Roman"/>
              </a:rPr>
              <a:t> picture including the breakdown by age, gender, ethnicity, and geography (Public Health England, 2020a).</a:t>
            </a:r>
          </a:p>
          <a:p>
            <a:pPr>
              <a:spcAft>
                <a:spcPts val="800"/>
              </a:spcAft>
            </a:pPr>
            <a:r>
              <a:rPr lang="en-GB" sz="1700" dirty="0">
                <a:effectLst/>
                <a:ea typeface="DengXian"/>
                <a:cs typeface="Times New Roman"/>
              </a:rPr>
              <a:t>Incidence rates in England are based on statistical modelling and most recent study (18 – 24 September 2020), there were 1.54 new Covid-19 infection per 10,000 people daily (95% credible interval: 1.19 to 1.96), equating to 8,400 new infections daily (95% credible interval: 6,500 to 10,700 (Office for National Statistics, 2020a).</a:t>
            </a:r>
          </a:p>
          <a:p>
            <a:pPr>
              <a:spcAft>
                <a:spcPts val="800"/>
              </a:spcAft>
            </a:pPr>
            <a:r>
              <a:rPr lang="en-GB" sz="1700" dirty="0">
                <a:effectLst/>
                <a:ea typeface="DengXian"/>
                <a:cs typeface="Times New Roman"/>
              </a:rPr>
              <a:t>According to latest </a:t>
            </a:r>
            <a:r>
              <a:rPr lang="en-GB" sz="1700" dirty="0">
                <a:ea typeface="DengXian"/>
                <a:cs typeface="Times New Roman"/>
              </a:rPr>
              <a:t>report of Office </a:t>
            </a:r>
            <a:r>
              <a:rPr lang="en-GB" sz="1700" dirty="0">
                <a:effectLst/>
                <a:ea typeface="DengXian"/>
                <a:cs typeface="Times New Roman"/>
              </a:rPr>
              <a:t>for National Statistics (2020a) study an estimated of 116, 600 people in England had Covid-19 virus (95% credible interval: 101,000 to 133,100), This equates to 0.21% (95% credible interval: 0.18% to 0.24%) of the population in England or around 1 in 500 people (95% credible interval: 1 in 500 to 1 in 400) it is based on statistical modelling</a:t>
            </a:r>
            <a:r>
              <a:rPr lang="en-GB" sz="1700" dirty="0">
                <a:ea typeface="DengXian"/>
                <a:cs typeface="Times New Roman"/>
              </a:rPr>
              <a:t> </a:t>
            </a:r>
            <a:r>
              <a:rPr lang="en-GB" sz="1700" dirty="0">
                <a:effectLst/>
                <a:ea typeface="DengXian"/>
                <a:cs typeface="Times New Roman"/>
              </a:rPr>
              <a:t> of the trend in rates of positive throat and nose swab results.</a:t>
            </a:r>
          </a:p>
          <a:p>
            <a:endParaRPr lang="en-GB" sz="1700"/>
          </a:p>
        </p:txBody>
      </p:sp>
      <p:sp>
        <p:nvSpPr>
          <p:cNvPr id="23"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10775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 name="Rectangle 9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TextBox 74">
            <a:extLst>
              <a:ext uri="{FF2B5EF4-FFF2-40B4-BE49-F238E27FC236}">
                <a16:creationId xmlns:a16="http://schemas.microsoft.com/office/drawing/2014/main" id="{F7B07F6D-9CFE-4251-8C79-8956FB8AD089}"/>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According to Gov UK (2020b) latest update the R and growth rate for UK is between 1.3 and 1.6, it means on average every 10 people infected will infect between 13 and 16 other people.</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R is the reproduction number of average secondary infections produced by single infected person, an R number of 1 mean on average every person infected will infect 1 other, and if R is 2 then on average each will infect 2 (Gov UK, 2020b). </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And growth rate between + 5% and +9% means number of new infections growing by 5% to 9% per day. The growth rate reflects how quickly the number of infections is changing day by day (Gov UK, 2020b</a:t>
            </a:r>
            <a:r>
              <a:rPr lang="en-US" sz="2000">
                <a:effectLst/>
                <a:latin typeface="Arial" panose="020B0604020202020204" pitchFamily="34" charset="0"/>
                <a:cs typeface="Arial" panose="020B0604020202020204" pitchFamily="34" charset="0"/>
              </a:rPr>
              <a:t>).</a:t>
            </a:r>
          </a:p>
        </p:txBody>
      </p:sp>
      <p:sp>
        <p:nvSpPr>
          <p:cNvPr id="95" name="Rectangle 9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Isosceles Triangle 9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Isosceles Triangle 9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Rectangle 10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4115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DA4F566-4268-4172-8340-BE1D2EB8D89E}"/>
              </a:ext>
            </a:extLst>
          </p:cNvPr>
          <p:cNvPicPr>
            <a:picLocks noChangeAspect="1"/>
          </p:cNvPicPr>
          <p:nvPr/>
        </p:nvPicPr>
        <p:blipFill>
          <a:blip r:embed="rId2"/>
          <a:stretch>
            <a:fillRect/>
          </a:stretch>
        </p:blipFill>
        <p:spPr>
          <a:xfrm>
            <a:off x="643467" y="834556"/>
            <a:ext cx="10905066" cy="5188887"/>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69708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9FAF0B7-D091-484B-99CC-6BDCAF7CD7B3}"/>
              </a:ext>
            </a:extLst>
          </p:cNvPr>
          <p:cNvPicPr>
            <a:picLocks noChangeAspect="1"/>
          </p:cNvPicPr>
          <p:nvPr/>
        </p:nvPicPr>
        <p:blipFill>
          <a:blip r:embed="rId2"/>
          <a:stretch>
            <a:fillRect/>
          </a:stretch>
        </p:blipFill>
        <p:spPr>
          <a:xfrm>
            <a:off x="858865" y="643467"/>
            <a:ext cx="10474270"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9376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35" name="Freeform: Shape 34">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A0D741D-AF25-49B2-B477-705D7F43C775}"/>
              </a:ext>
            </a:extLst>
          </p:cNvPr>
          <p:cNvPicPr>
            <a:picLocks noChangeAspect="1"/>
          </p:cNvPicPr>
          <p:nvPr/>
        </p:nvPicPr>
        <p:blipFill>
          <a:blip r:embed="rId2"/>
          <a:stretch>
            <a:fillRect/>
          </a:stretch>
        </p:blipFill>
        <p:spPr>
          <a:xfrm>
            <a:off x="643467" y="964930"/>
            <a:ext cx="10905066" cy="4928139"/>
          </a:xfrm>
          <a:prstGeom prst="rect">
            <a:avLst/>
          </a:prstGeom>
          <a:ln>
            <a:noFill/>
          </a:ln>
        </p:spPr>
      </p:pic>
    </p:spTree>
    <p:extLst>
      <p:ext uri="{BB962C8B-B14F-4D97-AF65-F5344CB8AC3E}">
        <p14:creationId xmlns:p14="http://schemas.microsoft.com/office/powerpoint/2010/main" val="32974176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5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TextBox 54">
            <a:extLst>
              <a:ext uri="{FF2B5EF4-FFF2-40B4-BE49-F238E27FC236}">
                <a16:creationId xmlns:a16="http://schemas.microsoft.com/office/drawing/2014/main" id="{77E8C22E-A789-4F01-893B-EC8F01816FC9}"/>
              </a:ext>
            </a:extLst>
          </p:cNvPr>
          <p:cNvSpPr txBox="1"/>
          <p:nvPr/>
        </p:nvSpPr>
        <p:spPr>
          <a:xfrm>
            <a:off x="643467" y="1782981"/>
            <a:ext cx="10905066" cy="4393982"/>
          </a:xfrm>
          <a:prstGeom prst="rect">
            <a:avLst/>
          </a:prstGeom>
        </p:spPr>
        <p:txBody>
          <a:bodyPr vert="horz" lIns="91440" tIns="45720" rIns="91440" bIns="45720" rtlCol="0">
            <a:normAutofit fontScale="92500" lnSpcReduction="20000"/>
          </a:bodyPr>
          <a:lstStyle/>
          <a:p>
            <a:pPr>
              <a:lnSpc>
                <a:spcPct val="90000"/>
              </a:lnSpc>
              <a:spcAft>
                <a:spcPts val="800"/>
              </a:spcAft>
            </a:pPr>
            <a:r>
              <a:rPr lang="en-US" sz="1900" b="1" dirty="0">
                <a:solidFill>
                  <a:schemeClr val="accent1"/>
                </a:solidFill>
                <a:effectLst/>
                <a:cs typeface="Arial" panose="020B0604020202020204" pitchFamily="34" charset="0"/>
              </a:rPr>
              <a:t>Causes:</a:t>
            </a:r>
            <a:endParaRPr lang="en-US" sz="1900" dirty="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dirty="0">
                <a:effectLst/>
                <a:cs typeface="Arial" panose="020B0604020202020204" pitchFamily="34" charset="0"/>
              </a:rPr>
              <a:t>Covid-19 is caused by coronavirus called SARS-Cov-2 (sever acute respiratory syndrome), it is part of a large family of viruses which are common in many people and numerous different species of animals, including cattle, camels, cats, and bats. SARS-CoV-2 is a beta coronavirus, like MERS-</a:t>
            </a:r>
            <a:r>
              <a:rPr lang="en-US" sz="1900" dirty="0" err="1">
                <a:effectLst/>
                <a:cs typeface="Arial" panose="020B0604020202020204" pitchFamily="34" charset="0"/>
              </a:rPr>
              <a:t>CoV</a:t>
            </a:r>
            <a:r>
              <a:rPr lang="en-US" sz="1900" dirty="0">
                <a:cs typeface="Arial" panose="020B0604020202020204" pitchFamily="34" charset="0"/>
              </a:rPr>
              <a:t> </a:t>
            </a:r>
            <a:r>
              <a:rPr lang="en-US" sz="1900" dirty="0">
                <a:effectLst/>
                <a:cs typeface="Arial" panose="020B0604020202020204" pitchFamily="34" charset="0"/>
              </a:rPr>
              <a:t>and SARS-</a:t>
            </a:r>
            <a:r>
              <a:rPr lang="en-US" sz="1900" dirty="0" err="1">
                <a:effectLst/>
                <a:cs typeface="Arial" panose="020B0604020202020204" pitchFamily="34" charset="0"/>
              </a:rPr>
              <a:t>CoV</a:t>
            </a:r>
            <a:r>
              <a:rPr lang="en-US" sz="1900" dirty="0">
                <a:effectLst/>
                <a:cs typeface="Arial" panose="020B0604020202020204" pitchFamily="34" charset="0"/>
              </a:rPr>
              <a:t> and all three have origins in bats (Centers for Disease Control and Prevention, 2020a).</a:t>
            </a:r>
          </a:p>
          <a:p>
            <a:pPr>
              <a:lnSpc>
                <a:spcPct val="90000"/>
              </a:lnSpc>
              <a:spcAft>
                <a:spcPts val="800"/>
              </a:spcAft>
            </a:pPr>
            <a:endParaRPr lang="en-US" sz="1900" b="1" dirty="0">
              <a:solidFill>
                <a:schemeClr val="accent1"/>
              </a:solidFill>
              <a:effectLst/>
              <a:cs typeface="Arial" panose="020B0604020202020204" pitchFamily="34" charset="0"/>
            </a:endParaRPr>
          </a:p>
          <a:p>
            <a:pPr>
              <a:lnSpc>
                <a:spcPct val="90000"/>
              </a:lnSpc>
              <a:spcAft>
                <a:spcPts val="800"/>
              </a:spcAft>
            </a:pPr>
            <a:r>
              <a:rPr lang="en-US" sz="1900" b="1" dirty="0">
                <a:solidFill>
                  <a:schemeClr val="accent1"/>
                </a:solidFill>
                <a:effectLst/>
                <a:cs typeface="Arial" panose="020B0604020202020204" pitchFamily="34" charset="0"/>
              </a:rPr>
              <a:t>Spread of Covid-19:</a:t>
            </a:r>
            <a:endParaRPr lang="en-US" sz="1900" dirty="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dirty="0">
                <a:effectLst/>
                <a:cs typeface="Arial" panose="020B0604020202020204" pitchFamily="34" charset="0"/>
              </a:rPr>
              <a:t>The Covid-19 virus is more frequently spread through aqueous droplets (produced by exhalation, consisting of saliva and mucus) from a person infected with the disease via coughing, sneezing and/or talking (Centers for Disease Control and Prevention, 2020b).</a:t>
            </a:r>
          </a:p>
          <a:p>
            <a:pPr>
              <a:lnSpc>
                <a:spcPct val="90000"/>
              </a:lnSpc>
              <a:spcAft>
                <a:spcPts val="800"/>
              </a:spcAft>
            </a:pPr>
            <a:endParaRPr lang="en-US" sz="1900" dirty="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dirty="0">
                <a:effectLst/>
                <a:cs typeface="Arial" panose="020B0604020202020204" pitchFamily="34" charset="0"/>
              </a:rPr>
              <a:t>This is called droplet transmission. Droplet transmission is usually how viruses spreads from person to person </a:t>
            </a:r>
            <a:r>
              <a:rPr lang="en-US" sz="1900" dirty="0">
                <a:cs typeface="Arial" panose="020B0604020202020204" pitchFamily="34" charset="0"/>
              </a:rPr>
              <a:t>through </a:t>
            </a:r>
            <a:r>
              <a:rPr lang="en-US" sz="1900" dirty="0">
                <a:effectLst/>
                <a:cs typeface="Arial" panose="020B0604020202020204" pitchFamily="34" charset="0"/>
              </a:rPr>
              <a:t>respiratory droplets can spread as far as 6ft from its origin. </a:t>
            </a:r>
            <a:r>
              <a:rPr lang="en-US" sz="1900" dirty="0">
                <a:cs typeface="Arial" panose="020B0604020202020204" pitchFamily="34" charset="0"/>
              </a:rPr>
              <a:t>The main way virus spreads is particles inhaled through mouth, nose, airways, and lungs and causes infection.</a:t>
            </a:r>
          </a:p>
          <a:p>
            <a:pPr>
              <a:lnSpc>
                <a:spcPct val="90000"/>
              </a:lnSpc>
              <a:spcAft>
                <a:spcPts val="800"/>
              </a:spcAft>
            </a:pPr>
            <a:endParaRPr lang="en-US" sz="1900" dirty="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dirty="0">
                <a:effectLst/>
                <a:cs typeface="Arial" panose="020B0604020202020204" pitchFamily="34" charset="0"/>
              </a:rPr>
              <a:t>These respiratory droplets do not last in the air for a long time; however they can be inhaled in and can also be transmitted through people coming in contact with surfaces that have been contaminated with the virus (Very Well Health, 2020). </a:t>
            </a:r>
          </a:p>
        </p:txBody>
      </p:sp>
      <p:sp>
        <p:nvSpPr>
          <p:cNvPr id="79" name="Rectangle 6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Isosceles Triangle 6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6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Rectangle 6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48620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DF9335F-1652-4B89-B35F-507D90ABA0A5}"/>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a:lnSpc>
                <a:spcPct val="90000"/>
              </a:lnSpc>
              <a:spcAft>
                <a:spcPts val="800"/>
              </a:spcAft>
            </a:pPr>
            <a:r>
              <a:rPr lang="en-US" sz="1900" b="1">
                <a:solidFill>
                  <a:schemeClr val="accent1"/>
                </a:solidFill>
                <a:effectLst/>
                <a:cs typeface="Arial" panose="020B0604020202020204" pitchFamily="34" charset="0"/>
              </a:rPr>
              <a:t>Measure to control Covid-19:</a:t>
            </a:r>
            <a:endParaRPr lang="en-US" sz="1900">
              <a:solidFill>
                <a:schemeClr val="accent1"/>
              </a:solidFill>
              <a:effectLst/>
              <a:cs typeface="Arial" panose="020B0604020202020204" pitchFamily="34" charset="0"/>
            </a:endParaRPr>
          </a:p>
          <a:p>
            <a:pPr>
              <a:lnSpc>
                <a:spcPct val="90000"/>
              </a:lnSpc>
              <a:spcAft>
                <a:spcPts val="800"/>
              </a:spcAft>
            </a:pPr>
            <a:r>
              <a:rPr lang="en-US" sz="1900">
                <a:effectLst/>
                <a:cs typeface="Arial" panose="020B0604020202020204" pitchFamily="34" charset="0"/>
              </a:rPr>
              <a:t>Upon scientific advise the UK went into total lockdown on 23</a:t>
            </a:r>
            <a:r>
              <a:rPr lang="en-US" sz="1900" baseline="30000">
                <a:effectLst/>
                <a:cs typeface="Arial" panose="020B0604020202020204" pitchFamily="34" charset="0"/>
              </a:rPr>
              <a:t>rd</a:t>
            </a:r>
            <a:r>
              <a:rPr lang="en-US" sz="1900">
                <a:effectLst/>
                <a:cs typeface="Arial" panose="020B0604020202020204" pitchFamily="34" charset="0"/>
              </a:rPr>
              <a:t> March 2020 as it faced the biggest invisible killer, to holt the growth of the virus and reduce the impacts on National Health Service (NHS) national lockdown was imperative to help slow the spread of the disease and it was same story all over the world (Gov UK, 2020d). People could leave home for limited purpose:</a:t>
            </a:r>
          </a:p>
          <a:p>
            <a:pPr marL="342900" lvl="0" indent="-228600">
              <a:lnSpc>
                <a:spcPct val="90000"/>
              </a:lnSpc>
              <a:buFont typeface="Arial" panose="020B0604020202020204" pitchFamily="34" charset="0"/>
              <a:buChar char="•"/>
            </a:pPr>
            <a:r>
              <a:rPr lang="en-US" sz="1900">
                <a:effectLst/>
                <a:cs typeface="Arial" panose="020B0604020202020204" pitchFamily="34" charset="0"/>
              </a:rPr>
              <a:t>Staying at home especially if you have underlying health issues / shielding the elderly and high-risk people of all age groups</a:t>
            </a:r>
          </a:p>
          <a:p>
            <a:pPr marL="342900" lvl="0" indent="-228600">
              <a:lnSpc>
                <a:spcPct val="90000"/>
              </a:lnSpc>
              <a:buFont typeface="Arial" panose="020B0604020202020204" pitchFamily="34" charset="0"/>
              <a:buChar char="•"/>
            </a:pPr>
            <a:r>
              <a:rPr lang="en-US" sz="1900">
                <a:effectLst/>
                <a:cs typeface="Arial" panose="020B0604020202020204" pitchFamily="34" charset="0"/>
              </a:rPr>
              <a:t>Shopping for necessities (infrequently as possible)</a:t>
            </a:r>
          </a:p>
          <a:p>
            <a:pPr marL="342900" lvl="0" indent="-228600">
              <a:lnSpc>
                <a:spcPct val="90000"/>
              </a:lnSpc>
              <a:buFont typeface="Arial" panose="020B0604020202020204" pitchFamily="34" charset="0"/>
              <a:buChar char="•"/>
            </a:pPr>
            <a:r>
              <a:rPr lang="en-US" sz="1900">
                <a:effectLst/>
                <a:cs typeface="Arial" panose="020B0604020202020204" pitchFamily="34" charset="0"/>
              </a:rPr>
              <a:t>1 form of exercise a day (members of the household)</a:t>
            </a:r>
          </a:p>
          <a:p>
            <a:pPr marL="342900" lvl="0" indent="-228600">
              <a:lnSpc>
                <a:spcPct val="90000"/>
              </a:lnSpc>
              <a:buFont typeface="Arial" panose="020B0604020202020204" pitchFamily="34" charset="0"/>
              <a:buChar char="•"/>
            </a:pPr>
            <a:r>
              <a:rPr lang="en-US" sz="1900">
                <a:effectLst/>
                <a:cs typeface="Arial" panose="020B0604020202020204" pitchFamily="34" charset="0"/>
              </a:rPr>
              <a:t>Traveling to and from work, where its necessary and cannot be done from home ( the key workers)</a:t>
            </a:r>
          </a:p>
          <a:p>
            <a:pPr marL="342900" lvl="0" indent="-228600">
              <a:lnSpc>
                <a:spcPct val="90000"/>
              </a:lnSpc>
              <a:buFont typeface="Arial" panose="020B0604020202020204" pitchFamily="34" charset="0"/>
              <a:buChar char="•"/>
            </a:pPr>
            <a:r>
              <a:rPr lang="en-US" sz="1900">
                <a:effectLst/>
                <a:cs typeface="Arial" panose="020B0604020202020204" pitchFamily="34" charset="0"/>
              </a:rPr>
              <a:t>Closing nonessential shops</a:t>
            </a:r>
          </a:p>
          <a:p>
            <a:pPr marL="342900" lvl="0" indent="-228600">
              <a:lnSpc>
                <a:spcPct val="90000"/>
              </a:lnSpc>
              <a:spcAft>
                <a:spcPts val="800"/>
              </a:spcAft>
              <a:buFont typeface="Arial" panose="020B0604020202020204" pitchFamily="34" charset="0"/>
              <a:buChar char="•"/>
            </a:pPr>
            <a:r>
              <a:rPr lang="en-US" sz="1900">
                <a:effectLst/>
                <a:cs typeface="Arial" panose="020B0604020202020204" pitchFamily="34" charset="0"/>
              </a:rPr>
              <a:t>stop of all social events (weddings, baptism, excluding funerals) and public gathering</a:t>
            </a:r>
          </a:p>
          <a:p>
            <a:pPr marL="342900" lvl="0" indent="-228600">
              <a:lnSpc>
                <a:spcPct val="90000"/>
              </a:lnSpc>
              <a:spcAft>
                <a:spcPts val="800"/>
              </a:spcAft>
              <a:buFont typeface="Arial" panose="020B0604020202020204" pitchFamily="34" charset="0"/>
              <a:buChar char="•"/>
            </a:pPr>
            <a:r>
              <a:rPr lang="en-US" sz="1900">
                <a:effectLst/>
                <a:cs typeface="Arial" panose="020B0604020202020204" pitchFamily="34" charset="0"/>
              </a:rPr>
              <a:t>2 meters apart (3steps) from people outside your support bubble</a:t>
            </a:r>
          </a:p>
          <a:p>
            <a:pPr marL="342900" lvl="0" indent="-228600">
              <a:lnSpc>
                <a:spcPct val="90000"/>
              </a:lnSpc>
              <a:spcAft>
                <a:spcPts val="800"/>
              </a:spcAft>
              <a:buFont typeface="Arial" panose="020B0604020202020204" pitchFamily="34" charset="0"/>
              <a:buChar char="•"/>
            </a:pPr>
            <a:r>
              <a:rPr lang="en-US" sz="1900">
                <a:cs typeface="Arial" panose="020B0604020202020204" pitchFamily="34" charset="0"/>
              </a:rPr>
              <a:t>Was hands with soap and water for 20 seconds</a:t>
            </a:r>
          </a:p>
          <a:p>
            <a:pPr marL="342900" lvl="0" indent="-228600">
              <a:lnSpc>
                <a:spcPct val="90000"/>
              </a:lnSpc>
              <a:spcAft>
                <a:spcPts val="800"/>
              </a:spcAft>
              <a:buFont typeface="Arial" panose="020B0604020202020204" pitchFamily="34" charset="0"/>
              <a:buChar char="•"/>
            </a:pPr>
            <a:r>
              <a:rPr lang="en-US" sz="1900">
                <a:cs typeface="Arial" panose="020B0604020202020204" pitchFamily="34" charset="0"/>
              </a:rPr>
              <a:t>Travel restrictions / precautions</a:t>
            </a:r>
          </a:p>
          <a:p>
            <a:pPr marL="114300" lvl="0">
              <a:lnSpc>
                <a:spcPct val="90000"/>
              </a:lnSpc>
              <a:spcAft>
                <a:spcPts val="800"/>
              </a:spcAft>
            </a:pPr>
            <a:r>
              <a:rPr lang="en-US" sz="1900">
                <a:effectLst/>
                <a:cs typeface="Arial" panose="020B0604020202020204" pitchFamily="34" charset="0"/>
              </a:rPr>
              <a:t>(NHS, 2020)</a:t>
            </a:r>
          </a:p>
          <a:p>
            <a:pPr marL="342900" lvl="0" indent="-228600">
              <a:lnSpc>
                <a:spcPct val="90000"/>
              </a:lnSpc>
              <a:spcAft>
                <a:spcPts val="800"/>
              </a:spcAft>
              <a:buFont typeface="Arial" panose="020B0604020202020204" pitchFamily="34" charset="0"/>
              <a:buChar char="•"/>
            </a:pPr>
            <a:endParaRPr lang="en-US" sz="1900">
              <a:effectLst/>
            </a:endParaRPr>
          </a:p>
          <a:p>
            <a:pPr>
              <a:lnSpc>
                <a:spcPct val="90000"/>
              </a:lnSpc>
              <a:spcAft>
                <a:spcPts val="800"/>
              </a:spcAft>
            </a:pPr>
            <a:endParaRPr lang="en-US" sz="1900">
              <a:effectLst/>
            </a:endParaRPr>
          </a:p>
        </p:txBody>
      </p:sp>
      <p:sp>
        <p:nvSpPr>
          <p:cNvPr id="17"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2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12206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27" name="Freeform: Shape 26">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7C36006-4085-4F39-AC64-174869BCB50A}"/>
              </a:ext>
            </a:extLst>
          </p:cNvPr>
          <p:cNvPicPr>
            <a:picLocks noChangeAspect="1"/>
          </p:cNvPicPr>
          <p:nvPr/>
        </p:nvPicPr>
        <p:blipFill>
          <a:blip r:embed="rId2"/>
          <a:stretch>
            <a:fillRect/>
          </a:stretch>
        </p:blipFill>
        <p:spPr>
          <a:xfrm>
            <a:off x="2066506" y="643467"/>
            <a:ext cx="8058988" cy="5571065"/>
          </a:xfrm>
          <a:prstGeom prst="rect">
            <a:avLst/>
          </a:prstGeom>
          <a:ln>
            <a:noFill/>
          </a:ln>
        </p:spPr>
      </p:pic>
    </p:spTree>
    <p:extLst>
      <p:ext uri="{BB962C8B-B14F-4D97-AF65-F5344CB8AC3E}">
        <p14:creationId xmlns:p14="http://schemas.microsoft.com/office/powerpoint/2010/main" val="718627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2F29F43-9109-4464-A40E-D05B036144B9}"/>
              </a:ext>
            </a:extLst>
          </p:cNvPr>
          <p:cNvPicPr>
            <a:picLocks noChangeAspect="1"/>
          </p:cNvPicPr>
          <p:nvPr/>
        </p:nvPicPr>
        <p:blipFill>
          <a:blip r:embed="rId2"/>
          <a:stretch>
            <a:fillRect/>
          </a:stretch>
        </p:blipFill>
        <p:spPr>
          <a:xfrm>
            <a:off x="1277643" y="643467"/>
            <a:ext cx="9636713"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49693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A8A12C4-07C9-4EBC-A431-EE492AC4121D}"/>
              </a:ext>
            </a:extLst>
          </p:cNvPr>
          <p:cNvPicPr>
            <a:picLocks noChangeAspect="1"/>
          </p:cNvPicPr>
          <p:nvPr/>
        </p:nvPicPr>
        <p:blipFill rotWithShape="1">
          <a:blip r:embed="rId2"/>
          <a:srcRect l="27294" t="27530" r="9140" b="9707"/>
          <a:stretch/>
        </p:blipFill>
        <p:spPr>
          <a:xfrm>
            <a:off x="1080583" y="643467"/>
            <a:ext cx="10030834"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46987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331DB11-2A3E-4C73-B9F6-CD2BB48FE1CF}"/>
              </a:ext>
            </a:extLst>
          </p:cNvPr>
          <p:cNvPicPr>
            <a:picLocks noChangeAspect="1"/>
          </p:cNvPicPr>
          <p:nvPr/>
        </p:nvPicPr>
        <p:blipFill rotWithShape="1">
          <a:blip r:embed="rId2"/>
          <a:srcRect l="27542" t="25781" r="8523" b="11894"/>
          <a:stretch/>
        </p:blipFill>
        <p:spPr>
          <a:xfrm>
            <a:off x="1143942" y="643467"/>
            <a:ext cx="990411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74522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A34BE6-0831-4372-B45E-334D618B2791}"/>
              </a:ext>
            </a:extLst>
          </p:cNvPr>
          <p:cNvPicPr>
            <a:picLocks noChangeAspect="1"/>
          </p:cNvPicPr>
          <p:nvPr/>
        </p:nvPicPr>
        <p:blipFill rotWithShape="1">
          <a:blip r:embed="rId2"/>
          <a:srcRect l="28278" t="26655" r="9877" b="10363"/>
          <a:stretch/>
        </p:blipFill>
        <p:spPr>
          <a:xfrm>
            <a:off x="1233340" y="643467"/>
            <a:ext cx="9725319"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9576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Isosceles Triangle 4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ical user interface, text, application, Word&#10;&#10;Description automatically generated">
            <a:extLst>
              <a:ext uri="{FF2B5EF4-FFF2-40B4-BE49-F238E27FC236}">
                <a16:creationId xmlns:a16="http://schemas.microsoft.com/office/drawing/2014/main" id="{22F2E82E-3DCE-4EC7-BE7D-C6A5D1E342B0}"/>
              </a:ext>
            </a:extLst>
          </p:cNvPr>
          <p:cNvPicPr>
            <a:picLocks noChangeAspect="1"/>
          </p:cNvPicPr>
          <p:nvPr/>
        </p:nvPicPr>
        <p:blipFill rotWithShape="1">
          <a:blip r:embed="rId2"/>
          <a:srcRect l="23120" t="15000" r="3872" b="10516"/>
          <a:stretch/>
        </p:blipFill>
        <p:spPr>
          <a:xfrm>
            <a:off x="1242072" y="643467"/>
            <a:ext cx="9707855" cy="5571065"/>
          </a:xfrm>
          <a:prstGeom prst="rect">
            <a:avLst/>
          </a:prstGeom>
          <a:ln>
            <a:noFill/>
          </a:ln>
        </p:spPr>
      </p:pic>
      <p:sp>
        <p:nvSpPr>
          <p:cNvPr id="44" name="Isosceles Triangle 4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30674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4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4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5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5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5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Isosceles Triangle 5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F3F15AC-2201-4469-8BC5-5C41DCAF6581}"/>
              </a:ext>
            </a:extLst>
          </p:cNvPr>
          <p:cNvPicPr>
            <a:picLocks noChangeAspect="1"/>
          </p:cNvPicPr>
          <p:nvPr/>
        </p:nvPicPr>
        <p:blipFill rotWithShape="1">
          <a:blip r:embed="rId2"/>
          <a:srcRect l="27664" t="26218" r="13565" b="9707"/>
          <a:stretch/>
        </p:blipFill>
        <p:spPr>
          <a:xfrm>
            <a:off x="959369" y="643467"/>
            <a:ext cx="10133351" cy="5571065"/>
          </a:xfrm>
          <a:prstGeom prst="rect">
            <a:avLst/>
          </a:prstGeom>
          <a:ln>
            <a:noFill/>
          </a:ln>
        </p:spPr>
      </p:pic>
      <p:sp>
        <p:nvSpPr>
          <p:cNvPr id="59" name="Isosceles Triangle 5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6869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2" name="Freeform: Shape 11">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E18156B-4FC3-4600-98D4-0D99BE15D83C}"/>
              </a:ext>
            </a:extLst>
          </p:cNvPr>
          <p:cNvPicPr>
            <a:picLocks noChangeAspect="1"/>
          </p:cNvPicPr>
          <p:nvPr/>
        </p:nvPicPr>
        <p:blipFill rotWithShape="1">
          <a:blip r:embed="rId2"/>
          <a:srcRect l="20410" t="21188" r="7418" b="5552"/>
          <a:stretch/>
        </p:blipFill>
        <p:spPr>
          <a:xfrm>
            <a:off x="1217488" y="643467"/>
            <a:ext cx="9757024" cy="5571065"/>
          </a:xfrm>
          <a:prstGeom prst="rect">
            <a:avLst/>
          </a:prstGeom>
          <a:ln>
            <a:noFill/>
          </a:ln>
        </p:spPr>
      </p:pic>
    </p:spTree>
    <p:extLst>
      <p:ext uri="{BB962C8B-B14F-4D97-AF65-F5344CB8AC3E}">
        <p14:creationId xmlns:p14="http://schemas.microsoft.com/office/powerpoint/2010/main" val="21759189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FBACF1-E720-4A3C-B3E0-7DE6D3B149F6}"/>
              </a:ext>
            </a:extLst>
          </p:cNvPr>
          <p:cNvSpPr>
            <a:spLocks noGrp="1"/>
          </p:cNvSpPr>
          <p:nvPr>
            <p:ph type="ctrTitle"/>
          </p:nvPr>
        </p:nvSpPr>
        <p:spPr>
          <a:xfrm>
            <a:off x="651839" y="1011045"/>
            <a:ext cx="3937298" cy="4166010"/>
          </a:xfrm>
        </p:spPr>
        <p:txBody>
          <a:bodyPr vert="horz" lIns="91440" tIns="45720" rIns="91440" bIns="45720" rtlCol="0" anchor="ctr">
            <a:normAutofit/>
          </a:bodyPr>
          <a:lstStyle/>
          <a:p>
            <a:pPr algn="l"/>
            <a:r>
              <a:rPr lang="en-US" sz="4400" kern="1200">
                <a:solidFill>
                  <a:srgbClr val="FFFFFF"/>
                </a:solidFill>
                <a:latin typeface="+mj-lt"/>
                <a:ea typeface="+mj-ea"/>
                <a:cs typeface="+mj-cs"/>
              </a:rPr>
              <a:t>Purpose for Levels of Agencies</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39274053-5D72-4DB7-8BBE-BF12B0B59802}"/>
              </a:ext>
            </a:extLst>
          </p:cNvPr>
          <p:cNvSpPr>
            <a:spLocks noGrp="1"/>
          </p:cNvSpPr>
          <p:nvPr>
            <p:ph type="subTitle" idx="1"/>
          </p:nvPr>
        </p:nvSpPr>
        <p:spPr>
          <a:xfrm>
            <a:off x="6112042" y="820880"/>
            <a:ext cx="5257799" cy="4889350"/>
          </a:xfrm>
        </p:spPr>
        <p:txBody>
          <a:bodyPr vert="horz" lIns="91440" tIns="45720" rIns="91440" bIns="45720" rtlCol="0" anchor="t">
            <a:normAutofit fontScale="92500" lnSpcReduction="20000"/>
          </a:bodyPr>
          <a:lstStyle/>
          <a:p>
            <a:pPr algn="l"/>
            <a:endParaRPr lang="en-US"/>
          </a:p>
          <a:p>
            <a:pPr algn="l"/>
            <a:r>
              <a:rPr lang="en-US"/>
              <a:t>There are many levels of agencies that help to control the spread of Covid-19. Each level helps provide support for local and national authorities. </a:t>
            </a:r>
          </a:p>
          <a:p>
            <a:pPr algn="l"/>
            <a:endParaRPr lang="en-US"/>
          </a:p>
          <a:p>
            <a:pPr marL="342900" indent="-342900" algn="l">
              <a:buFont typeface="Arial" panose="020B0604020202020204" pitchFamily="34" charset="0"/>
              <a:buChar char="•"/>
            </a:pPr>
            <a:r>
              <a:rPr lang="en-US"/>
              <a:t>Local- GP Primary care</a:t>
            </a:r>
          </a:p>
          <a:p>
            <a:pPr marL="342900" indent="-342900" algn="l">
              <a:buFont typeface="Arial" panose="020B0604020202020204" pitchFamily="34" charset="0"/>
              <a:buChar char="•"/>
            </a:pPr>
            <a:r>
              <a:rPr lang="en-US"/>
              <a:t>National- P.H.E, NHS</a:t>
            </a:r>
          </a:p>
          <a:p>
            <a:pPr marL="342900" indent="-342900" algn="l">
              <a:buFont typeface="Arial" panose="020B0604020202020204" pitchFamily="34" charset="0"/>
              <a:buChar char="•"/>
            </a:pPr>
            <a:r>
              <a:rPr lang="en-US"/>
              <a:t>International- W.H.O</a:t>
            </a:r>
          </a:p>
          <a:p>
            <a:pPr algn="l"/>
            <a:r>
              <a:rPr lang="en-US"/>
              <a:t>Health authorities are responsible for data collection of the public. This can be seen through surveillance, tracing, treatment and isolation practices and by sharing data.</a:t>
            </a:r>
          </a:p>
          <a:p>
            <a:pPr algn="l"/>
            <a:r>
              <a:rPr lang="en-US"/>
              <a:t>(Dunlop,2020)</a:t>
            </a:r>
          </a:p>
          <a:p>
            <a:pPr algn="l"/>
            <a:r>
              <a:rPr lang="en-US"/>
              <a:t>  </a:t>
            </a: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9308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FDF0DD-1E62-44DC-A933-6094D5BDC327}"/>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kern="1200">
                <a:solidFill>
                  <a:schemeClr val="tx1"/>
                </a:solidFill>
                <a:latin typeface="+mj-lt"/>
                <a:ea typeface="+mj-ea"/>
                <a:cs typeface="+mj-cs"/>
              </a:rPr>
              <a:t> Public Health England</a:t>
            </a:r>
          </a:p>
        </p:txBody>
      </p:sp>
      <p:sp>
        <p:nvSpPr>
          <p:cNvPr id="3" name="Content Placeholder 2">
            <a:extLst>
              <a:ext uri="{FF2B5EF4-FFF2-40B4-BE49-F238E27FC236}">
                <a16:creationId xmlns:a16="http://schemas.microsoft.com/office/drawing/2014/main" id="{53ACFE00-E450-41EF-8234-8A4A40FABDF3}"/>
              </a:ext>
            </a:extLst>
          </p:cNvPr>
          <p:cNvSpPr>
            <a:spLocks noGrp="1"/>
          </p:cNvSpPr>
          <p:nvPr>
            <p:ph idx="1"/>
          </p:nvPr>
        </p:nvSpPr>
        <p:spPr>
          <a:xfrm>
            <a:off x="3315031" y="3894270"/>
            <a:ext cx="5561938" cy="1898901"/>
          </a:xfrm>
        </p:spPr>
        <p:txBody>
          <a:bodyPr vert="horz" lIns="91440" tIns="45720" rIns="91440" bIns="45720" rtlCol="0">
            <a:normAutofit fontScale="92500" lnSpcReduction="10000"/>
          </a:bodyPr>
          <a:lstStyle/>
          <a:p>
            <a:pPr marL="0" indent="0" algn="ctr">
              <a:buNone/>
            </a:pPr>
            <a:r>
              <a:rPr lang="en-US" sz="2400"/>
              <a:t>This is an agency that provides government, the NHS, Parliament, Industry and the public with evidence-based professional, scientific expertise and support.</a:t>
            </a:r>
            <a:r>
              <a:rPr lang="en-US" sz="2400" kern="1200">
                <a:solidFill>
                  <a:schemeClr val="tx1"/>
                </a:solidFill>
                <a:latin typeface="+mn-lt"/>
                <a:ea typeface="+mn-ea"/>
                <a:cs typeface="+mn-cs"/>
              </a:rPr>
              <a:t> </a:t>
            </a:r>
          </a:p>
          <a:p>
            <a:pPr marL="0" indent="0" algn="ctr">
              <a:buNone/>
            </a:pPr>
            <a:r>
              <a:rPr lang="en-US" sz="2400"/>
              <a:t>(Gov. U.K,2020)</a:t>
            </a:r>
            <a:endParaRPr lang="en-US" sz="2400" kern="1200">
              <a:solidFill>
                <a:schemeClr val="tx1"/>
              </a:solidFill>
              <a:latin typeface="+mn-lt"/>
              <a:ea typeface="+mn-ea"/>
              <a:cs typeface="+mn-cs"/>
            </a:endParaRPr>
          </a:p>
          <a:p>
            <a:pPr marL="0" indent="0" algn="ctr">
              <a:buNone/>
            </a:pPr>
            <a:endParaRPr lang="en-US" sz="2400" kern="1200">
              <a:solidFill>
                <a:schemeClr val="tx1"/>
              </a:solidFill>
              <a:latin typeface="+mn-lt"/>
              <a:ea typeface="+mn-ea"/>
              <a:cs typeface="+mn-cs"/>
            </a:endParaRPr>
          </a:p>
        </p:txBody>
      </p:sp>
      <p:sp>
        <p:nvSpPr>
          <p:cNvPr id="20" name="Arc 19">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52671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BDB156-DFE6-409A-A98A-8E043C4AE13B}"/>
              </a:ext>
            </a:extLst>
          </p:cNvPr>
          <p:cNvSpPr>
            <a:spLocks noGrp="1"/>
          </p:cNvSpPr>
          <p:nvPr>
            <p:ph type="title"/>
          </p:nvPr>
        </p:nvSpPr>
        <p:spPr>
          <a:xfrm>
            <a:off x="838200" y="365125"/>
            <a:ext cx="5558489" cy="1325563"/>
          </a:xfrm>
        </p:spPr>
        <p:txBody>
          <a:bodyPr>
            <a:normAutofit/>
          </a:bodyPr>
          <a:lstStyle/>
          <a:p>
            <a:r>
              <a:rPr lang="en-GB"/>
              <a:t>Role of P.H.E</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0E8DB6F-0308-444F-A223-F55E9D85F9B1}"/>
              </a:ext>
            </a:extLst>
          </p:cNvPr>
          <p:cNvSpPr>
            <a:spLocks noGrp="1"/>
          </p:cNvSpPr>
          <p:nvPr>
            <p:ph idx="1"/>
          </p:nvPr>
        </p:nvSpPr>
        <p:spPr>
          <a:xfrm>
            <a:off x="678874" y="1550992"/>
            <a:ext cx="5717816" cy="5154608"/>
          </a:xfrm>
        </p:spPr>
        <p:txBody>
          <a:bodyPr>
            <a:normAutofit/>
          </a:bodyPr>
          <a:lstStyle/>
          <a:p>
            <a:r>
              <a:rPr lang="en-GB"/>
              <a:t>The role of P.H.E is to give guidance regarding isolation for communities. For the elderly the advise is designed to meet their needs. Such as; avoid social contact with family, organising delivery of items, such as groceries and medications.</a:t>
            </a:r>
          </a:p>
          <a:p>
            <a:pPr marL="0" indent="0">
              <a:buNone/>
            </a:pPr>
            <a:r>
              <a:rPr lang="en-GB"/>
              <a:t>(Brooke 2020)</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63702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863B8D-116A-4E5C-95A1-E22791672C66}"/>
              </a:ext>
            </a:extLst>
          </p:cNvPr>
          <p:cNvSpPr>
            <a:spLocks noGrp="1"/>
          </p:cNvSpPr>
          <p:nvPr>
            <p:ph type="title"/>
          </p:nvPr>
        </p:nvSpPr>
        <p:spPr>
          <a:xfrm>
            <a:off x="838200" y="643467"/>
            <a:ext cx="2951205" cy="5571066"/>
          </a:xfrm>
        </p:spPr>
        <p:txBody>
          <a:bodyPr>
            <a:normAutofit/>
          </a:bodyPr>
          <a:lstStyle/>
          <a:p>
            <a:r>
              <a:rPr lang="en-GB">
                <a:solidFill>
                  <a:srgbClr val="FFFFFF"/>
                </a:solidFill>
              </a:rPr>
              <a:t>Limitations </a:t>
            </a:r>
          </a:p>
        </p:txBody>
      </p:sp>
      <p:graphicFrame>
        <p:nvGraphicFramePr>
          <p:cNvPr id="16" name="Content Placeholder 2">
            <a:extLst>
              <a:ext uri="{FF2B5EF4-FFF2-40B4-BE49-F238E27FC236}">
                <a16:creationId xmlns:a16="http://schemas.microsoft.com/office/drawing/2014/main" id="{8CD46556-4C00-40A3-9F86-A2C5C79CFF62}"/>
              </a:ext>
            </a:extLst>
          </p:cNvPr>
          <p:cNvGraphicFramePr>
            <a:graphicFrameLocks noGrp="1"/>
          </p:cNvGraphicFramePr>
          <p:nvPr>
            <p:ph idx="1"/>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06328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BCCDB8-A363-40A2-9545-16B19B751979}"/>
              </a:ext>
            </a:extLst>
          </p:cNvPr>
          <p:cNvSpPr>
            <a:spLocks noGrp="1"/>
          </p:cNvSpPr>
          <p:nvPr>
            <p:ph type="title"/>
          </p:nvPr>
        </p:nvSpPr>
        <p:spPr>
          <a:xfrm>
            <a:off x="686834" y="1153572"/>
            <a:ext cx="3200400" cy="4461163"/>
          </a:xfrm>
        </p:spPr>
        <p:txBody>
          <a:bodyPr>
            <a:normAutofit/>
          </a:bodyPr>
          <a:lstStyle/>
          <a:p>
            <a:r>
              <a:rPr lang="en-GB" sz="2500">
                <a:solidFill>
                  <a:srgbClr val="FFFFFF"/>
                </a:solidFill>
              </a:rPr>
              <a:t>Recommendations for improvement</a:t>
            </a:r>
          </a:p>
        </p:txBody>
      </p:sp>
      <p:sp>
        <p:nvSpPr>
          <p:cNvPr id="3" name="Content Placeholder 2">
            <a:extLst>
              <a:ext uri="{FF2B5EF4-FFF2-40B4-BE49-F238E27FC236}">
                <a16:creationId xmlns:a16="http://schemas.microsoft.com/office/drawing/2014/main" id="{94D18240-A2C7-43A9-8FC3-291B90F417F0}"/>
              </a:ext>
            </a:extLst>
          </p:cNvPr>
          <p:cNvSpPr>
            <a:spLocks noGrp="1"/>
          </p:cNvSpPr>
          <p:nvPr>
            <p:ph idx="1"/>
          </p:nvPr>
        </p:nvSpPr>
        <p:spPr>
          <a:xfrm>
            <a:off x="4641599" y="591344"/>
            <a:ext cx="6712200" cy="3772109"/>
          </a:xfrm>
        </p:spPr>
        <p:txBody>
          <a:bodyPr anchor="ctr">
            <a:normAutofit/>
          </a:bodyPr>
          <a:lstStyle/>
          <a:p>
            <a:pPr marL="0" indent="0">
              <a:buNone/>
            </a:pPr>
            <a:r>
              <a:rPr lang="en-GB" sz="2400">
                <a:latin typeface="Arial" panose="020B0604020202020204" pitchFamily="34" charset="0"/>
                <a:cs typeface="Arial" panose="020B0604020202020204" pitchFamily="34" charset="0"/>
              </a:rPr>
              <a:t>Test and trace app need to be easily accessible for all age groups.</a:t>
            </a:r>
          </a:p>
          <a:p>
            <a:pPr marL="0" indent="0">
              <a:buNone/>
            </a:pPr>
            <a:r>
              <a:rPr lang="en-GB" sz="2400">
                <a:latin typeface="Arial" panose="020B0604020202020204" pitchFamily="34" charset="0"/>
                <a:cs typeface="Arial" panose="020B0604020202020204" pitchFamily="34" charset="0"/>
              </a:rPr>
              <a:t>More stringent rules for face covering.</a:t>
            </a:r>
          </a:p>
          <a:p>
            <a:pPr marL="0" indent="0">
              <a:buNone/>
            </a:pPr>
            <a:r>
              <a:rPr lang="en-GB" sz="2400">
                <a:latin typeface="Arial" panose="020B0604020202020204" pitchFamily="34" charset="0"/>
                <a:cs typeface="Arial" panose="020B0604020202020204" pitchFamily="34" charset="0"/>
              </a:rPr>
              <a:t>Further changes can be made by continuing surveillance of the public. This will detect any new disease and provide ways to tackle them. Laboratories provide national surveillance of legally notifiable infections, bacterial isolation and antimicrobial resistance.</a:t>
            </a:r>
          </a:p>
          <a:p>
            <a:pPr marL="0" indent="0">
              <a:buNone/>
            </a:pPr>
            <a:r>
              <a:rPr lang="en-GB" sz="2400">
                <a:latin typeface="Arial" panose="020B0604020202020204" pitchFamily="34" charset="0"/>
                <a:cs typeface="Arial" panose="020B0604020202020204" pitchFamily="34" charset="0"/>
              </a:rPr>
              <a:t>(Armstrong 2020)</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15405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434882-7FA8-4587-A6D7-2A5E192EAF33}"/>
              </a:ext>
            </a:extLst>
          </p:cNvPr>
          <p:cNvSpPr>
            <a:spLocks noGrp="1"/>
          </p:cNvSpPr>
          <p:nvPr>
            <p:ph type="title"/>
          </p:nvPr>
        </p:nvSpPr>
        <p:spPr>
          <a:xfrm>
            <a:off x="3630704" y="860229"/>
            <a:ext cx="4914569" cy="4479186"/>
          </a:xfrm>
        </p:spPr>
        <p:txBody>
          <a:bodyPr vert="horz" lIns="91440" tIns="45720" rIns="91440" bIns="45720" rtlCol="0" anchor="b">
            <a:normAutofit fontScale="90000"/>
          </a:bodyPr>
          <a:lstStyle/>
          <a:p>
            <a:pPr>
              <a:lnSpc>
                <a:spcPct val="110000"/>
              </a:lnSpc>
            </a:pPr>
            <a:r>
              <a:rPr lang="en-US" sz="3600" kern="1200">
                <a:solidFill>
                  <a:schemeClr val="tx1"/>
                </a:solidFill>
                <a:latin typeface="+mj-lt"/>
                <a:ea typeface="+mj-ea"/>
                <a:cs typeface="+mj-cs"/>
              </a:rPr>
              <a:t>World Health Organization</a:t>
            </a:r>
            <a:br>
              <a:rPr lang="en-US" sz="3600" kern="1200">
                <a:solidFill>
                  <a:schemeClr val="tx1"/>
                </a:solidFill>
                <a:latin typeface="+mj-lt"/>
                <a:ea typeface="+mj-ea"/>
                <a:cs typeface="+mj-cs"/>
              </a:rPr>
            </a:br>
            <a:r>
              <a:rPr lang="en-US" sz="3600" kern="1200">
                <a:solidFill>
                  <a:schemeClr val="tx1"/>
                </a:solidFill>
                <a:latin typeface="+mj-lt"/>
                <a:ea typeface="+mj-ea"/>
                <a:cs typeface="+mj-cs"/>
              </a:rPr>
              <a:t>this is the directing and coordinating authority on internal health within the United Nations System.</a:t>
            </a:r>
            <a:br>
              <a:rPr lang="en-US" sz="6000" kern="1200">
                <a:solidFill>
                  <a:schemeClr val="tx1"/>
                </a:solidFill>
                <a:latin typeface="+mj-lt"/>
                <a:ea typeface="+mj-ea"/>
                <a:cs typeface="+mj-cs"/>
              </a:rPr>
            </a:br>
            <a:r>
              <a:rPr lang="en-US" sz="3100" kern="1200">
                <a:solidFill>
                  <a:schemeClr val="tx1"/>
                </a:solidFill>
                <a:latin typeface="+mj-lt"/>
                <a:ea typeface="+mj-ea"/>
                <a:cs typeface="+mj-cs"/>
              </a:rPr>
              <a:t>(W.H.O,2020)</a:t>
            </a:r>
          </a:p>
        </p:txBody>
      </p:sp>
      <p:sp>
        <p:nvSpPr>
          <p:cNvPr id="20" name="Arc 19">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74827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41C97C-1DF0-4953-9760-0701426DA129}"/>
              </a:ext>
            </a:extLst>
          </p:cNvPr>
          <p:cNvSpPr>
            <a:spLocks noGrp="1"/>
          </p:cNvSpPr>
          <p:nvPr>
            <p:ph type="title"/>
          </p:nvPr>
        </p:nvSpPr>
        <p:spPr>
          <a:xfrm>
            <a:off x="838200" y="365125"/>
            <a:ext cx="5558489" cy="1325563"/>
          </a:xfrm>
        </p:spPr>
        <p:txBody>
          <a:bodyPr>
            <a:normAutofit/>
          </a:bodyPr>
          <a:lstStyle/>
          <a:p>
            <a:r>
              <a:rPr lang="en-GB"/>
              <a:t>LIMITATIONS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ACDFFDE-917B-4096-BFD1-244D317564CB}"/>
              </a:ext>
            </a:extLst>
          </p:cNvPr>
          <p:cNvSpPr>
            <a:spLocks noGrp="1"/>
          </p:cNvSpPr>
          <p:nvPr>
            <p:ph idx="1"/>
          </p:nvPr>
        </p:nvSpPr>
        <p:spPr>
          <a:xfrm>
            <a:off x="838200" y="1825625"/>
            <a:ext cx="5558489" cy="4351338"/>
          </a:xfrm>
        </p:spPr>
        <p:txBody>
          <a:bodyPr>
            <a:normAutofit/>
          </a:bodyPr>
          <a:lstStyle/>
          <a:p>
            <a:pPr marL="0" indent="0">
              <a:buNone/>
            </a:pPr>
            <a:endParaRPr lang="en-GB"/>
          </a:p>
          <a:p>
            <a:pPr marL="0" indent="0">
              <a:buNone/>
            </a:pPr>
            <a:r>
              <a:rPr lang="en-GB"/>
              <a:t>China did not give full account of the extent of the virus.</a:t>
            </a:r>
          </a:p>
          <a:p>
            <a:pPr marL="0" indent="0">
              <a:buNone/>
            </a:pPr>
            <a:r>
              <a:rPr lang="en-GB"/>
              <a:t>The W.H.O was too late in informing the world of the severity of Covid-19.</a:t>
            </a:r>
          </a:p>
          <a:p>
            <a:pPr marL="0" indent="0">
              <a:buNone/>
            </a:pPr>
            <a:r>
              <a:rPr lang="en-GB"/>
              <a:t>(Kelly, 2020)</a:t>
            </a:r>
          </a:p>
          <a:p>
            <a:endParaRPr lang="en-GB"/>
          </a:p>
          <a:p>
            <a:endParaRPr lang="en-GB"/>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31196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67A4B1-B1B4-4C3A-B232-3AF30E947883}"/>
              </a:ext>
            </a:extLst>
          </p:cNvPr>
          <p:cNvSpPr>
            <a:spLocks noGrp="1"/>
          </p:cNvSpPr>
          <p:nvPr>
            <p:ph type="title"/>
          </p:nvPr>
        </p:nvSpPr>
        <p:spPr>
          <a:xfrm>
            <a:off x="838200" y="365125"/>
            <a:ext cx="5558489" cy="1325563"/>
          </a:xfrm>
        </p:spPr>
        <p:txBody>
          <a:bodyPr>
            <a:normAutofit/>
          </a:bodyPr>
          <a:lstStyle/>
          <a:p>
            <a:r>
              <a:rPr lang="en-GB"/>
              <a:t>Recommendations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9C88B87-A2DC-4890-B368-53E1A0611959}"/>
              </a:ext>
            </a:extLst>
          </p:cNvPr>
          <p:cNvSpPr>
            <a:spLocks noGrp="1"/>
          </p:cNvSpPr>
          <p:nvPr>
            <p:ph idx="1"/>
          </p:nvPr>
        </p:nvSpPr>
        <p:spPr>
          <a:xfrm>
            <a:off x="838200" y="1825625"/>
            <a:ext cx="5558489" cy="4351338"/>
          </a:xfrm>
        </p:spPr>
        <p:txBody>
          <a:bodyPr>
            <a:normAutofit fontScale="92500" lnSpcReduction="10000"/>
          </a:bodyPr>
          <a:lstStyle/>
          <a:p>
            <a:pPr marL="0" indent="0">
              <a:buNone/>
            </a:pPr>
            <a:endParaRPr lang="en-GB"/>
          </a:p>
          <a:p>
            <a:pPr marL="0" indent="0">
              <a:buNone/>
            </a:pPr>
            <a:r>
              <a:rPr lang="en-GB"/>
              <a:t>More clear guidance is required for face coverings for the elderly.</a:t>
            </a:r>
          </a:p>
          <a:p>
            <a:pPr marL="0" indent="0">
              <a:buNone/>
            </a:pPr>
            <a:r>
              <a:rPr lang="en-GB"/>
              <a:t>Shielding for the vulnerable must also help with loneliness for those living alone. </a:t>
            </a:r>
          </a:p>
          <a:p>
            <a:pPr marL="0" indent="0">
              <a:buNone/>
            </a:pPr>
            <a:r>
              <a:rPr lang="en-GB"/>
              <a:t>Social isolation and loneliness have been described as epidemics among elderly patients with chronic disease.</a:t>
            </a:r>
          </a:p>
          <a:p>
            <a:pPr marL="0" indent="0">
              <a:buNone/>
            </a:pPr>
            <a:r>
              <a:rPr lang="en-GB"/>
              <a:t>(Lu, 2020)</a:t>
            </a:r>
          </a:p>
          <a:p>
            <a:endParaRPr lang="en-GB"/>
          </a:p>
          <a:p>
            <a:endParaRPr lang="en-GB"/>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4938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A017799-EF3D-4337-A797-2957671FAE81}"/>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Conclusion</a:t>
            </a:r>
          </a:p>
        </p:txBody>
      </p:sp>
      <p:sp>
        <p:nvSpPr>
          <p:cNvPr id="3" name="Content Placeholder 2">
            <a:extLst>
              <a:ext uri="{FF2B5EF4-FFF2-40B4-BE49-F238E27FC236}">
                <a16:creationId xmlns:a16="http://schemas.microsoft.com/office/drawing/2014/main" id="{EF9C01A6-A53A-4398-B4FB-70DA5679BB50}"/>
              </a:ext>
            </a:extLst>
          </p:cNvPr>
          <p:cNvSpPr>
            <a:spLocks noGrp="1"/>
          </p:cNvSpPr>
          <p:nvPr>
            <p:ph idx="1"/>
          </p:nvPr>
        </p:nvSpPr>
        <p:spPr>
          <a:xfrm>
            <a:off x="1179226" y="3092970"/>
            <a:ext cx="9833548" cy="2693976"/>
          </a:xfrm>
        </p:spPr>
        <p:txBody>
          <a:bodyPr>
            <a:normAutofit/>
          </a:bodyPr>
          <a:lstStyle/>
          <a:p>
            <a:r>
              <a:rPr lang="en-GB" sz="2000">
                <a:solidFill>
                  <a:srgbClr val="000000"/>
                </a:solidFill>
              </a:rPr>
              <a:t>To summarise Covid19 has deeply affected the entire world, many have lost family and friends and are still losing loved ones. The virus which is spread through coughing, sneezing, touch of an infected person and through air droplets does not have any treatment or cure till date (Richardson, 2020).</a:t>
            </a:r>
          </a:p>
          <a:p>
            <a:r>
              <a:rPr lang="en-GB" sz="2000">
                <a:solidFill>
                  <a:srgbClr val="000000"/>
                </a:solidFill>
              </a:rPr>
              <a:t>Following scientific advice UK went into full lockdown on 23</a:t>
            </a:r>
            <a:r>
              <a:rPr lang="en-GB" sz="2000" baseline="30000">
                <a:solidFill>
                  <a:srgbClr val="000000"/>
                </a:solidFill>
              </a:rPr>
              <a:t>rd</a:t>
            </a:r>
            <a:r>
              <a:rPr lang="en-GB" sz="2000">
                <a:solidFill>
                  <a:srgbClr val="000000"/>
                </a:solidFill>
              </a:rPr>
              <a:t> March 2020 in a bid to combat the spread of the virus, elderly people and those with underlying medical conditions were advised to shield, a two-meter rule was implemented and non essential shops were closed, one form of exercise was allowed per day and washing hands with soap and water was greatly encouraged.</a:t>
            </a:r>
          </a:p>
        </p:txBody>
      </p:sp>
    </p:spTree>
    <p:extLst>
      <p:ext uri="{BB962C8B-B14F-4D97-AF65-F5344CB8AC3E}">
        <p14:creationId xmlns:p14="http://schemas.microsoft.com/office/powerpoint/2010/main" val="22754534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63C11A00-A2A3-417C-B33D-DC753ED7C3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3964" t="3964" r="3964" b="3964"/>
          <a:stretch>
            <a:fillRect/>
          </a:stretch>
        </p:blipFill>
        <p:spPr>
          <a:xfrm>
            <a:off x="0" y="1"/>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
        <p:nvSpPr>
          <p:cNvPr id="2" name="Title 1">
            <a:extLst>
              <a:ext uri="{FF2B5EF4-FFF2-40B4-BE49-F238E27FC236}">
                <a16:creationId xmlns:a16="http://schemas.microsoft.com/office/drawing/2014/main" id="{3AEBAA2F-2607-4E05-95D8-155D5335945B}"/>
              </a:ext>
            </a:extLst>
          </p:cNvPr>
          <p:cNvSpPr>
            <a:spLocks noGrp="1"/>
          </p:cNvSpPr>
          <p:nvPr>
            <p:ph type="title"/>
          </p:nvPr>
        </p:nvSpPr>
        <p:spPr>
          <a:xfrm>
            <a:off x="2618437" y="991262"/>
            <a:ext cx="6955124" cy="1066802"/>
          </a:xfrm>
        </p:spPr>
        <p:txBody>
          <a:bodyPr>
            <a:normAutofit/>
          </a:bodyPr>
          <a:lstStyle/>
          <a:p>
            <a:pPr algn="ctr"/>
            <a:r>
              <a:rPr lang="en-GB" sz="4000">
                <a:solidFill>
                  <a:srgbClr val="FFFFFF"/>
                </a:solidFill>
              </a:rPr>
              <a:t>Conclusion continued</a:t>
            </a:r>
          </a:p>
        </p:txBody>
      </p:sp>
      <p:sp>
        <p:nvSpPr>
          <p:cNvPr id="3" name="Content Placeholder 2">
            <a:extLst>
              <a:ext uri="{FF2B5EF4-FFF2-40B4-BE49-F238E27FC236}">
                <a16:creationId xmlns:a16="http://schemas.microsoft.com/office/drawing/2014/main" id="{92C91568-5405-4AAB-977A-CCE8D2C780D8}"/>
              </a:ext>
            </a:extLst>
          </p:cNvPr>
          <p:cNvSpPr>
            <a:spLocks noGrp="1"/>
          </p:cNvSpPr>
          <p:nvPr>
            <p:ph idx="1"/>
          </p:nvPr>
        </p:nvSpPr>
        <p:spPr>
          <a:xfrm>
            <a:off x="2618437" y="2371725"/>
            <a:ext cx="6955124" cy="3038475"/>
          </a:xfrm>
        </p:spPr>
        <p:txBody>
          <a:bodyPr anchor="t">
            <a:normAutofit/>
          </a:bodyPr>
          <a:lstStyle/>
          <a:p>
            <a:r>
              <a:rPr lang="en-GB" sz="1700">
                <a:solidFill>
                  <a:srgbClr val="FFFFFF"/>
                </a:solidFill>
              </a:rPr>
              <a:t>Many policies were recommended by the UK government one of which was dignified treatment for elderly patients who fall ill with Covid19. </a:t>
            </a:r>
          </a:p>
          <a:p>
            <a:r>
              <a:rPr lang="en-GB" sz="1700">
                <a:solidFill>
                  <a:srgbClr val="FFFFFF"/>
                </a:solidFill>
              </a:rPr>
              <a:t>Various agencies offer numerous types of support to local people and the elderly, GP primary care centres for the local people, public health England is there to support nationally and World Health Organisation to advise during an international crisis such as a Covid19.</a:t>
            </a:r>
          </a:p>
          <a:p>
            <a:r>
              <a:rPr lang="en-GB" sz="1700">
                <a:solidFill>
                  <a:srgbClr val="FFFFFF"/>
                </a:solidFill>
              </a:rPr>
              <a:t>Nonetheless , without extended systematic changes the difficulties and dilemmas during this pandemic will purely heighten (</a:t>
            </a:r>
            <a:r>
              <a:rPr lang="en-GB" sz="1700" err="1">
                <a:solidFill>
                  <a:srgbClr val="FFFFFF"/>
                </a:solidFill>
              </a:rPr>
              <a:t>Varatharaj</a:t>
            </a:r>
            <a:r>
              <a:rPr lang="en-GB" sz="1700">
                <a:solidFill>
                  <a:srgbClr val="FFFFFF"/>
                </a:solidFill>
              </a:rPr>
              <a:t> et al. 2020).</a:t>
            </a:r>
          </a:p>
          <a:p>
            <a:endParaRPr lang="en-GB" sz="1700">
              <a:solidFill>
                <a:srgbClr val="FFFFFF"/>
              </a:solidFill>
            </a:endParaRPr>
          </a:p>
        </p:txBody>
      </p:sp>
    </p:spTree>
    <p:extLst>
      <p:ext uri="{BB962C8B-B14F-4D97-AF65-F5344CB8AC3E}">
        <p14:creationId xmlns:p14="http://schemas.microsoft.com/office/powerpoint/2010/main" val="3404193989"/>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9">
            <a:extLst>
              <a:ext uri="{FF2B5EF4-FFF2-40B4-BE49-F238E27FC236}">
                <a16:creationId xmlns:a16="http://schemas.microsoft.com/office/drawing/2014/main" id="{63C11A00-A2A3-417C-B33D-DC753ED7C3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3964" t="3964" r="3964" b="3964"/>
          <a:stretch>
            <a:fillRect/>
          </a:stretch>
        </p:blipFill>
        <p:spPr>
          <a:xfrm>
            <a:off x="0" y="1"/>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
        <p:nvSpPr>
          <p:cNvPr id="3" name="Content Placeholder 2">
            <a:extLst>
              <a:ext uri="{FF2B5EF4-FFF2-40B4-BE49-F238E27FC236}">
                <a16:creationId xmlns:a16="http://schemas.microsoft.com/office/drawing/2014/main" id="{DA054D88-A9D2-4701-AFE3-9B44012CF423}"/>
              </a:ext>
            </a:extLst>
          </p:cNvPr>
          <p:cNvSpPr>
            <a:spLocks noGrp="1"/>
          </p:cNvSpPr>
          <p:nvPr>
            <p:ph idx="1"/>
          </p:nvPr>
        </p:nvSpPr>
        <p:spPr>
          <a:xfrm>
            <a:off x="2618437" y="2371725"/>
            <a:ext cx="6955124" cy="3038475"/>
          </a:xfrm>
        </p:spPr>
        <p:txBody>
          <a:bodyPr anchor="t">
            <a:normAutofit/>
          </a:bodyPr>
          <a:lstStyle/>
          <a:p>
            <a:r>
              <a:rPr lang="en-GB" sz="2400">
                <a:solidFill>
                  <a:srgbClr val="FFFFFF"/>
                </a:solidFill>
              </a:rPr>
              <a:t>The test, trace, isolate, strategy alongside other public health negotiations to minimize the risk of the virus spreading is expected to be part of our lives until a vaccination has been invented (</a:t>
            </a:r>
            <a:r>
              <a:rPr lang="en-GB" sz="2400" err="1">
                <a:solidFill>
                  <a:srgbClr val="FFFFFF"/>
                </a:solidFill>
              </a:rPr>
              <a:t>Roser</a:t>
            </a:r>
            <a:r>
              <a:rPr lang="en-GB" sz="2400">
                <a:solidFill>
                  <a:srgbClr val="FFFFFF"/>
                </a:solidFill>
              </a:rPr>
              <a:t>, et al. 2020).</a:t>
            </a:r>
          </a:p>
        </p:txBody>
      </p:sp>
    </p:spTree>
    <p:extLst>
      <p:ext uri="{BB962C8B-B14F-4D97-AF65-F5344CB8AC3E}">
        <p14:creationId xmlns:p14="http://schemas.microsoft.com/office/powerpoint/2010/main" val="4120968552"/>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168E7B-6D42-4B3A-B7A1-17D4C49E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8A030C2-9F23-4593-9F99-7B73C232A4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7982CDF6-C2D0-4A86-83F2-0953F245B2CD}"/>
              </a:ext>
            </a:extLst>
          </p:cNvPr>
          <p:cNvSpPr>
            <a:spLocks noGrp="1"/>
          </p:cNvSpPr>
          <p:nvPr>
            <p:ph type="ctrTitle"/>
          </p:nvPr>
        </p:nvSpPr>
        <p:spPr>
          <a:xfrm>
            <a:off x="2726432" y="1741337"/>
            <a:ext cx="6739136" cy="2387918"/>
          </a:xfrm>
        </p:spPr>
        <p:txBody>
          <a:bodyPr anchor="b">
            <a:normAutofit/>
          </a:bodyPr>
          <a:lstStyle/>
          <a:p>
            <a:r>
              <a:rPr lang="en-GB" sz="6600">
                <a:solidFill>
                  <a:srgbClr val="FFFFFF"/>
                </a:solidFill>
              </a:rPr>
              <a:t>Thank you for watching</a:t>
            </a:r>
          </a:p>
        </p:txBody>
      </p:sp>
    </p:spTree>
    <p:extLst>
      <p:ext uri="{BB962C8B-B14F-4D97-AF65-F5344CB8AC3E}">
        <p14:creationId xmlns:p14="http://schemas.microsoft.com/office/powerpoint/2010/main" val="42876934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E7ECCB-CB19-4F99-ADC3-BB8535C0E18D}"/>
              </a:ext>
            </a:extLst>
          </p:cNvPr>
          <p:cNvSpPr>
            <a:spLocks noGrp="1"/>
          </p:cNvSpPr>
          <p:nvPr>
            <p:ph type="title"/>
          </p:nvPr>
        </p:nvSpPr>
        <p:spPr>
          <a:xfrm>
            <a:off x="838200" y="365125"/>
            <a:ext cx="5558489" cy="1325563"/>
          </a:xfrm>
        </p:spPr>
        <p:txBody>
          <a:bodyPr>
            <a:normAutofit/>
          </a:bodyPr>
          <a:lstStyle/>
          <a:p>
            <a:r>
              <a:rPr lang="en-GB"/>
              <a:t>References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41D42F8-7D9B-4DA2-95EA-0C4F23AB2FD6}"/>
              </a:ext>
            </a:extLst>
          </p:cNvPr>
          <p:cNvSpPr>
            <a:spLocks noGrp="1"/>
          </p:cNvSpPr>
          <p:nvPr>
            <p:ph idx="1"/>
          </p:nvPr>
        </p:nvSpPr>
        <p:spPr>
          <a:xfrm>
            <a:off x="838200" y="1825625"/>
            <a:ext cx="5558489" cy="4351338"/>
          </a:xfrm>
        </p:spPr>
        <p:txBody>
          <a:bodyPr vert="horz" lIns="91440" tIns="45720" rIns="91440" bIns="45720" rtlCol="0" anchor="t">
            <a:normAutofit fontScale="77500" lnSpcReduction="20000"/>
          </a:bodyPr>
          <a:lstStyle/>
          <a:p>
            <a:pPr marL="0" indent="0">
              <a:buNone/>
            </a:pPr>
            <a:endParaRPr lang="en-GB" sz="1600" dirty="0"/>
          </a:p>
          <a:p>
            <a:pPr marL="0" indent="0">
              <a:buNone/>
            </a:pPr>
            <a:r>
              <a:rPr lang="en-GB" sz="1600" i="0" dirty="0">
                <a:effectLst/>
                <a:latin typeface="Open Sans"/>
              </a:rPr>
              <a:t>Armstrong.</a:t>
            </a:r>
            <a:r>
              <a:rPr lang="en-GB" sz="1600" dirty="0">
                <a:latin typeface="Open Sans"/>
              </a:rPr>
              <a:t> J </a:t>
            </a:r>
            <a:r>
              <a:rPr lang="en-GB" sz="1600" dirty="0" err="1">
                <a:latin typeface="Open Sans"/>
              </a:rPr>
              <a:t>etal</a:t>
            </a:r>
            <a:r>
              <a:rPr lang="en-GB" sz="1600" dirty="0">
                <a:latin typeface="Open Sans"/>
              </a:rPr>
              <a:t> 2020, “</a:t>
            </a:r>
            <a:r>
              <a:rPr lang="en-GB" sz="1600" b="0" i="0" dirty="0">
                <a:effectLst/>
                <a:latin typeface="arial"/>
                <a:cs typeface="arial"/>
              </a:rPr>
              <a:t>Dynamic linkage of COVID-19 test results between Public Health England’s Second Generation Surveillance System and UK Biobank”. Available at: </a:t>
            </a:r>
            <a:r>
              <a:rPr lang="en-GB" sz="1600" b="0" i="0" dirty="0">
                <a:effectLst/>
                <a:latin typeface="arial"/>
                <a:cs typeface="arial"/>
                <a:hlinkClick r:id="rId2">
                  <a:extLst>
                    <a:ext uri="{A12FA001-AC4F-418D-AE19-62706E023703}">
                      <ahyp:hlinkClr xmlns:ahyp="http://schemas.microsoft.com/office/drawing/2018/hyperlinkcolor" val="tx"/>
                    </a:ext>
                  </a:extLst>
                </a:hlinkClick>
              </a:rPr>
              <a:t>https://www.ncbi.nlm.nih.gov</a:t>
            </a:r>
            <a:r>
              <a:rPr lang="en-GB" sz="1600" b="0" i="0" dirty="0">
                <a:effectLst/>
                <a:latin typeface="arial"/>
                <a:cs typeface="arial"/>
              </a:rPr>
              <a:t> . Accessed on: 11/10/2020</a:t>
            </a:r>
          </a:p>
          <a:p>
            <a:pPr marL="0" indent="0">
              <a:buNone/>
            </a:pPr>
            <a:r>
              <a:rPr lang="en-GB" sz="1600" dirty="0"/>
              <a:t>Brooke and Jackson (2020) “</a:t>
            </a:r>
            <a:r>
              <a:rPr lang="en-GB" sz="1600" i="0" dirty="0">
                <a:effectLst/>
                <a:latin typeface="Open Sans"/>
              </a:rPr>
              <a:t>Older people and COVID‐19: Isolation, risk and ageism”. Available at </a:t>
            </a:r>
            <a:r>
              <a:rPr lang="en-GB" sz="1600" i="0" dirty="0">
                <a:effectLst/>
                <a:latin typeface="Open Sans"/>
                <a:hlinkClick r:id="rId3">
                  <a:extLst>
                    <a:ext uri="{A12FA001-AC4F-418D-AE19-62706E023703}">
                      <ahyp:hlinkClr xmlns:ahyp="http://schemas.microsoft.com/office/drawing/2018/hyperlinkcolor" val="tx"/>
                    </a:ext>
                  </a:extLst>
                </a:hlinkClick>
              </a:rPr>
              <a:t>https://onlinelibrary.wiley.com</a:t>
            </a:r>
            <a:r>
              <a:rPr lang="en-GB" sz="1600" i="0" dirty="0">
                <a:effectLst/>
                <a:latin typeface="Open Sans"/>
              </a:rPr>
              <a:t>. Accessed 06/10/2020</a:t>
            </a:r>
          </a:p>
          <a:p>
            <a:pPr marL="0" indent="0">
              <a:buNone/>
            </a:pPr>
            <a:r>
              <a:rPr lang="en-GB" sz="1600" i="0" dirty="0">
                <a:effectLst/>
                <a:latin typeface="Open Sans"/>
              </a:rPr>
              <a:t>Dunlop. </a:t>
            </a:r>
            <a:r>
              <a:rPr lang="en-GB" sz="1600" i="0" err="1">
                <a:effectLst/>
                <a:latin typeface="Open Sans"/>
              </a:rPr>
              <a:t>C,Howe</a:t>
            </a:r>
            <a:r>
              <a:rPr lang="en-GB" sz="1600" i="0" dirty="0">
                <a:effectLst/>
                <a:latin typeface="Open Sans"/>
              </a:rPr>
              <a:t>. A, Li. D and Allen. L, “The Coronavirus outbreak”, available at: </a:t>
            </a:r>
            <a:r>
              <a:rPr lang="en-GB" sz="1600" i="0" dirty="0">
                <a:effectLst/>
                <a:latin typeface="Open Sans"/>
                <a:hlinkClick r:id="rId4">
                  <a:extLst>
                    <a:ext uri="{A12FA001-AC4F-418D-AE19-62706E023703}">
                      <ahyp:hlinkClr xmlns:ahyp="http://schemas.microsoft.com/office/drawing/2018/hyperlinkcolor" val="tx"/>
                    </a:ext>
                  </a:extLst>
                </a:hlinkClick>
              </a:rPr>
              <a:t>https://bjgopen.org/content/4/1</a:t>
            </a:r>
            <a:r>
              <a:rPr lang="en-GB" sz="1600" i="0" dirty="0">
                <a:effectLst/>
                <a:latin typeface="Open Sans"/>
              </a:rPr>
              <a:t>. accessed</a:t>
            </a:r>
            <a:r>
              <a:rPr lang="en-GB" sz="1600" dirty="0">
                <a:latin typeface="Open Sans"/>
              </a:rPr>
              <a:t> </a:t>
            </a:r>
            <a:r>
              <a:rPr lang="en-GB" sz="1600" i="0" dirty="0">
                <a:effectLst/>
                <a:latin typeface="Open Sans"/>
              </a:rPr>
              <a:t> on 11/10/2020</a:t>
            </a:r>
          </a:p>
          <a:p>
            <a:pPr marL="0" indent="0">
              <a:buNone/>
            </a:pPr>
            <a:r>
              <a:rPr lang="en-GB" sz="1600" dirty="0"/>
              <a:t>Gov.UK.(2020) “What is Public Health?”. Gov. U.K {online}. Available at: </a:t>
            </a:r>
            <a:r>
              <a:rPr lang="en-GB" sz="1600" dirty="0">
                <a:hlinkClick r:id="rId5">
                  <a:extLst>
                    <a:ext uri="{A12FA001-AC4F-418D-AE19-62706E023703}">
                      <ahyp:hlinkClr xmlns:ahyp="http://schemas.microsoft.com/office/drawing/2018/hyperlinkcolor" val="tx"/>
                    </a:ext>
                  </a:extLst>
                </a:hlinkClick>
              </a:rPr>
              <a:t>https://www.gov.uk/organisations/public-health-England</a:t>
            </a:r>
            <a:r>
              <a:rPr lang="en-GB" sz="1600" dirty="0"/>
              <a:t>.  accessed on 01/10/2020</a:t>
            </a:r>
          </a:p>
          <a:p>
            <a:pPr marL="0" indent="0">
              <a:buNone/>
            </a:pPr>
            <a:r>
              <a:rPr lang="en-GB" sz="1600" i="0" dirty="0">
                <a:effectLst/>
                <a:latin typeface="Open Sans"/>
              </a:rPr>
              <a:t>Kelly. E (2020) “China was slammed for initial Covid-19 secrecy”, Science Business Available at: </a:t>
            </a:r>
            <a:r>
              <a:rPr lang="en-GB" sz="1600" i="0" dirty="0">
                <a:effectLst/>
                <a:latin typeface="Open Sans"/>
                <a:hlinkClick r:id="rId6">
                  <a:extLst>
                    <a:ext uri="{A12FA001-AC4F-418D-AE19-62706E023703}">
                      <ahyp:hlinkClr xmlns:ahyp="http://schemas.microsoft.com/office/drawing/2018/hyperlinkcolor" val="tx"/>
                    </a:ext>
                  </a:extLst>
                </a:hlinkClick>
              </a:rPr>
              <a:t>https://sciencebusiness.net-covid19/international-news/china</a:t>
            </a:r>
            <a:r>
              <a:rPr lang="en-GB" sz="1600" i="0" dirty="0">
                <a:effectLst/>
                <a:latin typeface="Open Sans"/>
              </a:rPr>
              <a:t>. Accessed on 04/10/2020</a:t>
            </a:r>
            <a:r>
              <a:rPr lang="en-GB" sz="1600" dirty="0">
                <a:latin typeface="Open Sans"/>
              </a:rPr>
              <a:t> </a:t>
            </a:r>
            <a:endParaRPr lang="en-GB" sz="1600" i="0" dirty="0">
              <a:effectLst/>
              <a:latin typeface="Open Sans"/>
            </a:endParaRPr>
          </a:p>
          <a:p>
            <a:pPr marL="0" indent="0">
              <a:buNone/>
            </a:pPr>
            <a:endParaRPr lang="en-GB" sz="1600" dirty="0">
              <a:latin typeface="Open Sans"/>
            </a:endParaRPr>
          </a:p>
          <a:p>
            <a:pPr marL="0" indent="0">
              <a:buNone/>
            </a:pPr>
            <a:r>
              <a:rPr lang="en-GB" sz="1600" i="0" dirty="0">
                <a:effectLst/>
                <a:latin typeface="Open Sans"/>
              </a:rPr>
              <a:t>Lu. J, Zhang. N, Mao. D, Wang . Y, and Wang. X (2020), How social isolation and loneliness effect medication. Available at: </a:t>
            </a:r>
            <a:r>
              <a:rPr lang="en-GB" sz="1600" i="0" dirty="0">
                <a:effectLst/>
                <a:latin typeface="Open Sans"/>
                <a:hlinkClick r:id="rId7">
                  <a:extLst>
                    <a:ext uri="{A12FA001-AC4F-418D-AE19-62706E023703}">
                      <ahyp:hlinkClr xmlns:ahyp="http://schemas.microsoft.com/office/drawing/2018/hyperlinkcolor" val="tx"/>
                    </a:ext>
                  </a:extLst>
                </a:hlinkClick>
              </a:rPr>
              <a:t>https://www.sciencedirect.com</a:t>
            </a:r>
            <a:r>
              <a:rPr lang="en-GB" sz="1600" i="0" dirty="0">
                <a:effectLst/>
                <a:latin typeface="Open Sans"/>
              </a:rPr>
              <a:t>. Accessed on 12/10/2020</a:t>
            </a:r>
          </a:p>
          <a:p>
            <a:pPr marL="0" indent="0">
              <a:buNone/>
            </a:pPr>
            <a:r>
              <a:rPr lang="en-GB" sz="1600" dirty="0">
                <a:latin typeface="arial"/>
                <a:cs typeface="arial"/>
              </a:rPr>
              <a:t>The World Health Organization (2020) “WHO, who we are {online} available at: https://www.who.int/who-we-are/our values. </a:t>
            </a:r>
            <a:endParaRPr lang="en-GB" sz="1600" b="0" i="0" dirty="0">
              <a:effectLst/>
              <a:latin typeface="arial" panose="020B0604020202020204" pitchFamily="34" charset="0"/>
              <a:cs typeface="arial"/>
            </a:endParaRPr>
          </a:p>
          <a:p>
            <a:pPr marL="0" indent="0">
              <a:buNone/>
            </a:pPr>
            <a:endParaRPr lang="en-GB" sz="16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90459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8D193BD6-3497-4B34-B8DF-8A953144C5F6}"/>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a:lnSpc>
                <a:spcPct val="90000"/>
              </a:lnSpc>
              <a:spcAft>
                <a:spcPts val="800"/>
              </a:spcAft>
            </a:pPr>
            <a:r>
              <a:rPr lang="en-US" sz="2800" b="1">
                <a:solidFill>
                  <a:schemeClr val="accent1"/>
                </a:solidFill>
                <a:effectLst/>
                <a:cs typeface="Arial" panose="020B0604020202020204" pitchFamily="34" charset="0"/>
              </a:rPr>
              <a:t> </a:t>
            </a:r>
            <a:endParaRPr lang="en-US" sz="280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Centers for Disease Control and Prevention (CDC). (2020a</a:t>
            </a:r>
            <a:r>
              <a:rPr lang="en-US" sz="2000" i="1">
                <a:effectLst/>
                <a:cs typeface="Arial" panose="020B0604020202020204" pitchFamily="34" charset="0"/>
              </a:rPr>
              <a:t>). Coronavirus Disease 2019 (COVID-19)</a:t>
            </a:r>
            <a:r>
              <a:rPr lang="en-US" sz="2000">
                <a:effectLst/>
                <a:cs typeface="Arial" panose="020B0604020202020204" pitchFamily="34" charset="0"/>
              </a:rPr>
              <a:t>. Available at:</a:t>
            </a: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https://www.cdc.gov/coronavirus/2019-ncov/cdcresponse/about-COVID-19.html</a:t>
            </a: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Accessed on: (05/10/2020)</a:t>
            </a:r>
          </a:p>
          <a:p>
            <a:pPr>
              <a:lnSpc>
                <a:spcPct val="90000"/>
              </a:lnSpc>
              <a:spcAft>
                <a:spcPts val="800"/>
              </a:spcAft>
            </a:pPr>
            <a:r>
              <a:rPr lang="en-US" sz="2000" b="1">
                <a:effectLst/>
                <a:cs typeface="Arial" panose="020B0604020202020204" pitchFamily="34" charset="0"/>
              </a:rPr>
              <a:t> </a:t>
            </a: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Centers for Disease Control and Prevention (CDC). (2020b). </a:t>
            </a:r>
            <a:r>
              <a:rPr lang="en-US" sz="2000" i="1">
                <a:effectLst/>
                <a:cs typeface="Arial" panose="020B0604020202020204" pitchFamily="34" charset="0"/>
              </a:rPr>
              <a:t>Frequently Asked questions.</a:t>
            </a:r>
            <a:r>
              <a:rPr lang="en-US" sz="2000">
                <a:effectLst/>
                <a:cs typeface="Arial" panose="020B0604020202020204" pitchFamily="34" charset="0"/>
              </a:rPr>
              <a:t> Available at:</a:t>
            </a: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https://www.cdc.gov/coronavirus/2019-ncov/faq.html#Spread</a:t>
            </a: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accessed on: (25/09/2020)</a:t>
            </a:r>
          </a:p>
          <a:p>
            <a:pPr>
              <a:lnSpc>
                <a:spcPct val="90000"/>
              </a:lnSpc>
              <a:spcAft>
                <a:spcPts val="800"/>
              </a:spcAft>
            </a:pPr>
            <a:r>
              <a:rPr lang="en-US" sz="2000" b="1">
                <a:effectLst/>
                <a:cs typeface="Arial" panose="020B0604020202020204" pitchFamily="34" charset="0"/>
              </a:rPr>
              <a:t> </a:t>
            </a: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European Centre for Disease Prevention and Control. (2020). Available at:</a:t>
            </a:r>
          </a:p>
          <a:p>
            <a:pPr indent="-228600">
              <a:lnSpc>
                <a:spcPct val="90000"/>
              </a:lnSpc>
              <a:spcAft>
                <a:spcPts val="800"/>
              </a:spcAft>
              <a:buFont typeface="Arial" panose="020B0604020202020204" pitchFamily="34" charset="0"/>
              <a:buChar char="•"/>
            </a:pPr>
            <a:r>
              <a:rPr lang="en-US" sz="2000" i="1">
                <a:effectLst/>
                <a:cs typeface="Arial" panose="020B0604020202020204" pitchFamily="34" charset="0"/>
              </a:rPr>
              <a:t>Covid-19 situation update for the EU/EEA and the UK, as of 2 October 2020</a:t>
            </a: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https://www.ecdc.europa.eu/en/cases-2019-ncov-eueea. Accessed on: (02/10/2020)</a:t>
            </a:r>
          </a:p>
        </p:txBody>
      </p:sp>
      <p:sp>
        <p:nvSpPr>
          <p:cNvPr id="60" name="Rectangle 5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Isosceles Triangle 6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Isosceles Triangle 6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Rectangle 6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273155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BAD8BC8-6C51-4222-AE78-65675173C23B}"/>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a:effectLst/>
              </a:rPr>
              <a:t>Gilbert, D. Kirk, A. Diddy. (2020). The Telegraph. </a:t>
            </a:r>
            <a:r>
              <a:rPr lang="en-US" sz="2000" i="1">
                <a:effectLst/>
              </a:rPr>
              <a:t>Covid-19 cases and deaths: how the UK is coping with a second wave. </a:t>
            </a:r>
            <a:r>
              <a:rPr lang="en-US" sz="2000">
                <a:effectLst/>
              </a:rPr>
              <a:t>Available at:</a:t>
            </a:r>
          </a:p>
          <a:p>
            <a:pPr indent="-228600">
              <a:lnSpc>
                <a:spcPct val="90000"/>
              </a:lnSpc>
              <a:spcAft>
                <a:spcPts val="800"/>
              </a:spcAft>
              <a:buFont typeface="Arial" panose="020B0604020202020204" pitchFamily="34" charset="0"/>
              <a:buChar char="•"/>
            </a:pPr>
            <a:r>
              <a:rPr lang="en-US" sz="2000">
                <a:effectLst/>
              </a:rPr>
              <a:t>https://www.telegraph.co.uk/news/2020/10/02/uk-cases-covid-19-deaths-coronavirus-numbers-today/. Accessed on: (02/10/202010)</a:t>
            </a:r>
          </a:p>
          <a:p>
            <a:pPr>
              <a:lnSpc>
                <a:spcPct val="90000"/>
              </a:lnSpc>
              <a:spcAft>
                <a:spcPts val="800"/>
              </a:spcAft>
            </a:pPr>
            <a:r>
              <a:rPr lang="en-US" sz="2000">
                <a:effectLst/>
              </a:rPr>
              <a:t> </a:t>
            </a:r>
          </a:p>
          <a:p>
            <a:pPr indent="-228600">
              <a:lnSpc>
                <a:spcPct val="90000"/>
              </a:lnSpc>
              <a:spcAft>
                <a:spcPts val="800"/>
              </a:spcAft>
              <a:buFont typeface="Arial" panose="020B0604020202020204" pitchFamily="34" charset="0"/>
              <a:buChar char="•"/>
            </a:pPr>
            <a:r>
              <a:rPr lang="en-US" sz="2000">
                <a:effectLst/>
              </a:rPr>
              <a:t>Gov UK. (2020a).</a:t>
            </a:r>
            <a:r>
              <a:rPr lang="en-US" sz="2000" i="1">
                <a:effectLst/>
              </a:rPr>
              <a:t> Indoor inter-household mixing restricted in parts of North East</a:t>
            </a:r>
            <a:r>
              <a:rPr lang="en-US" sz="2000">
                <a:effectLst/>
              </a:rPr>
              <a:t>. Available at: https://www.gov.uk/government/news/indoor-inter-household-mixing-restricted-in-parts-of-the-north-east. Accessed on: (29/09/2020)</a:t>
            </a:r>
          </a:p>
          <a:p>
            <a:pPr>
              <a:lnSpc>
                <a:spcPct val="90000"/>
              </a:lnSpc>
              <a:spcAft>
                <a:spcPts val="800"/>
              </a:spcAft>
            </a:pPr>
            <a:r>
              <a:rPr lang="en-US" sz="2000">
                <a:effectLst/>
              </a:rPr>
              <a:t> </a:t>
            </a:r>
          </a:p>
          <a:p>
            <a:pPr indent="-228600">
              <a:lnSpc>
                <a:spcPct val="90000"/>
              </a:lnSpc>
              <a:spcAft>
                <a:spcPts val="800"/>
              </a:spcAft>
              <a:buFont typeface="Arial" panose="020B0604020202020204" pitchFamily="34" charset="0"/>
              <a:buChar char="•"/>
            </a:pPr>
            <a:r>
              <a:rPr lang="en-US" sz="2000">
                <a:effectLst/>
              </a:rPr>
              <a:t>Gov UK. (2020b). </a:t>
            </a:r>
            <a:r>
              <a:rPr lang="en-US" sz="2000" i="1">
                <a:effectLst/>
              </a:rPr>
              <a:t>The R number and growth rate in the UK</a:t>
            </a:r>
            <a:r>
              <a:rPr lang="en-US" sz="2000">
                <a:effectLst/>
              </a:rPr>
              <a:t>. Available at:</a:t>
            </a:r>
          </a:p>
          <a:p>
            <a:pPr indent="-228600">
              <a:lnSpc>
                <a:spcPct val="90000"/>
              </a:lnSpc>
              <a:spcAft>
                <a:spcPts val="800"/>
              </a:spcAft>
              <a:buFont typeface="Arial" panose="020B0604020202020204" pitchFamily="34" charset="0"/>
              <a:buChar char="•"/>
            </a:pPr>
            <a:r>
              <a:rPr lang="en-US" sz="2000">
                <a:effectLst/>
              </a:rPr>
              <a:t>https://www.gov.uk/guidance/the-r-number-in-the-uk. Accessed on: (02/10/2020)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429737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D76E591-FA6A-435F-A92D-ADEDF67663F0}"/>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1700">
                <a:effectLst/>
              </a:rPr>
              <a:t>Gov UK. (2020c). </a:t>
            </a:r>
            <a:r>
              <a:rPr lang="en-US" sz="1700" i="1">
                <a:effectLst/>
              </a:rPr>
              <a:t>Face coverings: when to wear one, exemptions, and how to make your own. </a:t>
            </a:r>
            <a:r>
              <a:rPr lang="en-US" sz="1700">
                <a:effectLst/>
              </a:rPr>
              <a:t>Available at:</a:t>
            </a:r>
          </a:p>
          <a:p>
            <a:pPr indent="-228600">
              <a:lnSpc>
                <a:spcPct val="90000"/>
              </a:lnSpc>
              <a:spcAft>
                <a:spcPts val="800"/>
              </a:spcAft>
              <a:buFont typeface="Arial" panose="020B0604020202020204" pitchFamily="34" charset="0"/>
              <a:buChar char="•"/>
            </a:pPr>
            <a:r>
              <a:rPr lang="en-US" sz="1700">
                <a:effectLst/>
              </a:rPr>
              <a:t>https://www.gov.uk/government/publications/face-coverings-when-to-wear-one-and-how-to-make-your-own/face-coverings-when-to-wear-one-and-how-to-make-your-own. Accessed on: (24/09/2020)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(2020d). </a:t>
            </a:r>
            <a:r>
              <a:rPr lang="en-US" sz="1700" i="1">
                <a:effectLst/>
              </a:rPr>
              <a:t>Prime Minister’s statement on coronavirus (COVID-19): 23March 2020.</a:t>
            </a:r>
            <a:r>
              <a:rPr lang="en-US" sz="1700">
                <a:effectLst/>
              </a:rPr>
              <a:t> Available at:</a:t>
            </a:r>
          </a:p>
          <a:p>
            <a:pPr indent="-228600">
              <a:lnSpc>
                <a:spcPct val="90000"/>
              </a:lnSpc>
              <a:spcAft>
                <a:spcPts val="800"/>
              </a:spcAft>
              <a:buFont typeface="Arial" panose="020B0604020202020204" pitchFamily="34" charset="0"/>
              <a:buChar char="•"/>
            </a:pPr>
            <a:r>
              <a:rPr lang="en-US" sz="1700">
                <a:effectLst/>
              </a:rPr>
              <a:t>https://www.gov.uk/government/speeches/pm-address-to-the-nation-on-coronavirus-23-march-2020. Accessed on: (26/09/2020)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(2020e). </a:t>
            </a:r>
            <a:r>
              <a:rPr lang="en-US" sz="1700" i="1">
                <a:effectLst/>
              </a:rPr>
              <a:t>Cases in United Kingdome</a:t>
            </a:r>
            <a:r>
              <a:rPr lang="en-US" sz="1700">
                <a:effectLst/>
              </a:rPr>
              <a:t>. Available at: </a:t>
            </a:r>
          </a:p>
          <a:p>
            <a:pPr indent="-228600">
              <a:lnSpc>
                <a:spcPct val="90000"/>
              </a:lnSpc>
              <a:spcAft>
                <a:spcPts val="800"/>
              </a:spcAft>
              <a:buFont typeface="Arial" panose="020B0604020202020204" pitchFamily="34" charset="0"/>
              <a:buChar char="•"/>
            </a:pPr>
            <a:r>
              <a:rPr lang="en-US" sz="1700">
                <a:effectLst/>
              </a:rPr>
              <a:t>https://coronavirus.data.gov.uk/cases. Accessed on: (07/20/2020)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(2020f). </a:t>
            </a:r>
            <a:r>
              <a:rPr lang="en-US" sz="1700" i="1">
                <a:effectLst/>
              </a:rPr>
              <a:t>Latest testing study for coronavirus publishes latest findings. </a:t>
            </a:r>
            <a:r>
              <a:rPr lang="en-US" sz="1700">
                <a:effectLst/>
              </a:rPr>
              <a:t>Available at:</a:t>
            </a:r>
          </a:p>
          <a:p>
            <a:pPr indent="-228600">
              <a:lnSpc>
                <a:spcPct val="90000"/>
              </a:lnSpc>
              <a:spcAft>
                <a:spcPts val="800"/>
              </a:spcAft>
              <a:buFont typeface="Arial" panose="020B0604020202020204" pitchFamily="34" charset="0"/>
              <a:buChar char="•"/>
            </a:pPr>
            <a:r>
              <a:rPr lang="en-US" sz="1700">
                <a:effectLst/>
              </a:rPr>
              <a:t>https://www.gov.uk/government/news/largest-testing-study-for-coronavirus-publishes-latest-findings. Accessed on: (12/10/2020)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061150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F757470-BA42-4A75-A29D-E391E447E9F3}"/>
              </a:ext>
            </a:extLst>
          </p:cNvPr>
          <p:cNvSpPr txBox="1"/>
          <p:nvPr/>
        </p:nvSpPr>
        <p:spPr>
          <a:xfrm>
            <a:off x="643467" y="1782981"/>
            <a:ext cx="10905066" cy="4393982"/>
          </a:xfrm>
          <a:prstGeom prst="rect">
            <a:avLst/>
          </a:prstGeom>
        </p:spPr>
        <p:txBody>
          <a:bodyPr vert="horz" lIns="91440" tIns="45720" rIns="91440" bIns="45720" rtlCol="0">
            <a:noAutofit/>
          </a:bodyPr>
          <a:lstStyle/>
          <a:p>
            <a:pPr indent="-228600">
              <a:lnSpc>
                <a:spcPct val="90000"/>
              </a:lnSpc>
              <a:spcAft>
                <a:spcPts val="800"/>
              </a:spcAft>
              <a:buFont typeface="Arial" panose="020B0604020202020204" pitchFamily="34" charset="0"/>
              <a:buChar char="•"/>
            </a:pPr>
            <a:r>
              <a:rPr lang="en-US">
                <a:effectLst/>
              </a:rPr>
              <a:t>Mail Online. (2020). </a:t>
            </a:r>
            <a:r>
              <a:rPr lang="en-US" i="1">
                <a:effectLst/>
              </a:rPr>
              <a:t>Could 26,000 lives have been saved if Britain imposed coronavirus lockdown two weeks earlier? Introducing strict measures sooner may have prevented 80% of Covid-19 deaths, expert say</a:t>
            </a:r>
            <a:r>
              <a:rPr lang="en-US">
                <a:effectLst/>
              </a:rPr>
              <a:t>. Available at:</a:t>
            </a:r>
          </a:p>
          <a:p>
            <a:pPr indent="-228600">
              <a:lnSpc>
                <a:spcPct val="90000"/>
              </a:lnSpc>
              <a:spcAft>
                <a:spcPts val="800"/>
              </a:spcAft>
              <a:buFont typeface="Arial" panose="020B0604020202020204" pitchFamily="34" charset="0"/>
              <a:buChar char="•"/>
            </a:pPr>
            <a:r>
              <a:rPr lang="en-US">
                <a:effectLst/>
              </a:rPr>
              <a:t>https://www.dailymail.co.uk/news/article-8310667/Imposing-lockdown-sooner-prevented-2-000-coronavirus-deaths-Scotland-study-finds.html.</a:t>
            </a:r>
          </a:p>
          <a:p>
            <a:pPr indent="-228600">
              <a:lnSpc>
                <a:spcPct val="90000"/>
              </a:lnSpc>
              <a:spcAft>
                <a:spcPts val="800"/>
              </a:spcAft>
              <a:buFont typeface="Arial" panose="020B0604020202020204" pitchFamily="34" charset="0"/>
              <a:buChar char="•"/>
            </a:pPr>
            <a:r>
              <a:rPr lang="en-US">
                <a:effectLst/>
              </a:rPr>
              <a:t>Accessed on: (01/10/2020) </a:t>
            </a:r>
          </a:p>
          <a:p>
            <a:pPr indent="-228600">
              <a:lnSpc>
                <a:spcPct val="90000"/>
              </a:lnSpc>
              <a:spcAft>
                <a:spcPts val="800"/>
              </a:spcAft>
              <a:buFont typeface="Arial" panose="020B0604020202020204" pitchFamily="34" charset="0"/>
              <a:buChar char="•"/>
            </a:pPr>
            <a:r>
              <a:rPr lang="en-US">
                <a:effectLst/>
              </a:rPr>
              <a:t> </a:t>
            </a:r>
          </a:p>
          <a:p>
            <a:pPr indent="-228600">
              <a:lnSpc>
                <a:spcPct val="90000"/>
              </a:lnSpc>
              <a:spcAft>
                <a:spcPts val="800"/>
              </a:spcAft>
              <a:buFont typeface="Arial" panose="020B0604020202020204" pitchFamily="34" charset="0"/>
              <a:buChar char="•"/>
            </a:pPr>
            <a:r>
              <a:rPr lang="en-US">
                <a:effectLst/>
              </a:rPr>
              <a:t>Office for National Statistics (ONS). (2020a). </a:t>
            </a:r>
            <a:r>
              <a:rPr lang="en-US" i="1">
                <a:effectLst/>
              </a:rPr>
              <a:t>Coronavirus (Covid-19) Infection Survey Pilot: England, Wales and Northern Ireland, 25 September 2020. </a:t>
            </a:r>
            <a:r>
              <a:rPr lang="en-US">
                <a:effectLst/>
              </a:rPr>
              <a:t>Available at:</a:t>
            </a:r>
          </a:p>
          <a:p>
            <a:pPr indent="-228600">
              <a:lnSpc>
                <a:spcPct val="90000"/>
              </a:lnSpc>
              <a:spcAft>
                <a:spcPts val="800"/>
              </a:spcAft>
              <a:buFont typeface="Arial" panose="020B0604020202020204" pitchFamily="34" charset="0"/>
              <a:buChar char="•"/>
            </a:pPr>
            <a:r>
              <a:rPr lang="en-US">
                <a:effectLst/>
              </a:rPr>
              <a:t>https://www.ons.gov.uk/peoplepopulationandcommunity/healthandsocialcare/conditionsanddiseases/bulletins/coronaviruscovid19infectionsurveypilot/englandwalesandnorthernireland25september2020#number-of-people-in-england-who-had-covid-19 Accessed on: (28/09/2020)</a:t>
            </a:r>
          </a:p>
          <a:p>
            <a:pPr indent="-228600">
              <a:lnSpc>
                <a:spcPct val="90000"/>
              </a:lnSpc>
              <a:spcAft>
                <a:spcPts val="800"/>
              </a:spcAft>
              <a:buFont typeface="Arial" panose="020B0604020202020204" pitchFamily="34" charset="0"/>
              <a:buChar char="•"/>
            </a:pPr>
            <a:r>
              <a:rPr lang="en-US">
                <a:effectLst/>
              </a:rPr>
              <a:t> </a:t>
            </a:r>
          </a:p>
          <a:p>
            <a:pPr indent="-228600">
              <a:lnSpc>
                <a:spcPct val="90000"/>
              </a:lnSpc>
              <a:spcAft>
                <a:spcPts val="800"/>
              </a:spcAft>
              <a:buFont typeface="Arial" panose="020B0604020202020204" pitchFamily="34" charset="0"/>
              <a:buChar char="•"/>
            </a:pPr>
            <a:r>
              <a:rPr lang="en-US">
                <a:effectLst/>
              </a:rPr>
              <a:t>Office for National Statistics. (2020b). </a:t>
            </a:r>
            <a:r>
              <a:rPr lang="en-US" i="1">
                <a:effectLst/>
              </a:rPr>
              <a:t>Death registered weekly in England and Wales, provisional: week ending 25 September 2020</a:t>
            </a:r>
            <a:r>
              <a:rPr lang="en-US">
                <a:effectLst/>
              </a:rPr>
              <a:t>. Available at:</a:t>
            </a:r>
          </a:p>
          <a:p>
            <a:pPr indent="-228600">
              <a:lnSpc>
                <a:spcPct val="90000"/>
              </a:lnSpc>
              <a:spcAft>
                <a:spcPts val="800"/>
              </a:spcAft>
              <a:buFont typeface="Arial" panose="020B0604020202020204" pitchFamily="34" charset="0"/>
              <a:buChar char="•"/>
            </a:pPr>
            <a:r>
              <a:rPr lang="en-US">
                <a:effectLst/>
              </a:rPr>
              <a:t>https://www.ons.gov.uk/peoplepopulationandcommunity/birthsdeathsandmarriages/deaths/bulletins/deathsregisteredweeklyinenglandandwalesprovisional/latest#deaths-registered-by-age-group. Accessed on: (05/10/2020)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09151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85C3F67-CCEF-4FCF-8293-BB1173D0CBAD}"/>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Brewer, M. and Gardiner, L., 2020. The initial impact of COVID-19 and policy responses on household incomes. Oxford Review of Economic Policy, 36(Supplement_1), pp.S187-S199.​</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Capano, G., Howlett, M., Jarvis, D.S., Ramesh, M. and Goyal, N., 2020. Mobilizing policy (in) capacity to fight COVID-19: Understanding variations in state responses. Policy and Society, 39(3), pp.285-308.​</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Chetty, R., Friedman, J.N., Hendren, N. and Stepner, M., 2020. How did covid-19 and stabilization policies affect spending and employment? a new real-time economic tracker based on private sector data (No. w27431). National Bureau of Economic Research.</a:t>
            </a:r>
          </a:p>
        </p:txBody>
      </p:sp>
      <p:sp>
        <p:nvSpPr>
          <p:cNvPr id="31" name="Rectangle 3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Rectangle 3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667105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4157C31-A9D7-4279-B088-42FC2C4DE21B}"/>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Jarvis, C.I., Van </a:t>
            </a:r>
            <a:r>
              <a:rPr lang="en-US" sz="2000" err="1"/>
              <a:t>Zandvoort</a:t>
            </a:r>
            <a:r>
              <a:rPr lang="en-US" sz="2000"/>
              <a:t>, K., </a:t>
            </a:r>
            <a:r>
              <a:rPr lang="en-US" sz="2000" err="1"/>
              <a:t>Gimma</a:t>
            </a:r>
            <a:r>
              <a:rPr lang="en-US" sz="2000"/>
              <a:t>, A., Prem, K., </a:t>
            </a:r>
            <a:r>
              <a:rPr lang="en-US" sz="2000" err="1"/>
              <a:t>Klepac</a:t>
            </a:r>
            <a:r>
              <a:rPr lang="en-US" sz="2000"/>
              <a:t>, P., Rubin, G.J. and Edmunds, W.J., 2020. Quantifying the impact of physical distance measures on the transmission of COVID-19 in the UK. BMC medicine, 18, pp.1-10.​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Miller, A., </a:t>
            </a:r>
            <a:r>
              <a:rPr lang="en-US" sz="2000" err="1"/>
              <a:t>Reandelar</a:t>
            </a:r>
            <a:r>
              <a:rPr lang="en-US" sz="2000"/>
              <a:t>, M.J., </a:t>
            </a:r>
            <a:r>
              <a:rPr lang="en-US" sz="2000" err="1"/>
              <a:t>Fasciglione</a:t>
            </a:r>
            <a:r>
              <a:rPr lang="en-US" sz="2000"/>
              <a:t>, K., </a:t>
            </a:r>
            <a:r>
              <a:rPr lang="en-US" sz="2000" err="1"/>
              <a:t>Roumenova</a:t>
            </a:r>
            <a:r>
              <a:rPr lang="en-US" sz="2000"/>
              <a:t>, V., Li, Y. and </a:t>
            </a:r>
            <a:r>
              <a:rPr lang="en-US" sz="2000" err="1"/>
              <a:t>Otazu</a:t>
            </a:r>
            <a:r>
              <a:rPr lang="en-US" sz="2000"/>
              <a:t>, G.H., 2020. Correlation between universal BCG vaccination policy and reduced morbidity and mortality for COVID-19: an epidemiological study. </a:t>
            </a:r>
            <a:r>
              <a:rPr lang="en-US" sz="2000" err="1"/>
              <a:t>MedRxiv</a:t>
            </a:r>
            <a:r>
              <a:rPr lang="en-US" sz="2000"/>
              <a:t>.​</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err="1"/>
              <a:t>Mossa</a:t>
            </a:r>
            <a:r>
              <a:rPr lang="en-US" sz="2000"/>
              <a:t>-Basha, M., </a:t>
            </a:r>
            <a:r>
              <a:rPr lang="en-US" sz="2000" err="1"/>
              <a:t>Medverd</a:t>
            </a:r>
            <a:r>
              <a:rPr lang="en-US" sz="2000"/>
              <a:t>, J., </a:t>
            </a:r>
            <a:r>
              <a:rPr lang="en-US" sz="2000" err="1"/>
              <a:t>Linnau</a:t>
            </a:r>
            <a:r>
              <a:rPr lang="en-US" sz="2000"/>
              <a:t>, K., Lynch, J.B., </a:t>
            </a:r>
            <a:r>
              <a:rPr lang="en-US" sz="2000" err="1"/>
              <a:t>Wener</a:t>
            </a:r>
            <a:r>
              <a:rPr lang="en-US" sz="2000"/>
              <a:t>, M.H., </a:t>
            </a:r>
            <a:r>
              <a:rPr lang="en-US" sz="2000" err="1"/>
              <a:t>Kicska</a:t>
            </a:r>
            <a:r>
              <a:rPr lang="en-US" sz="2000"/>
              <a:t>, G., </a:t>
            </a:r>
            <a:r>
              <a:rPr lang="en-US" sz="2000" err="1"/>
              <a:t>Staiger</a:t>
            </a:r>
            <a:r>
              <a:rPr lang="en-US" sz="2000"/>
              <a:t>, T. and </a:t>
            </a:r>
            <a:r>
              <a:rPr lang="en-US" sz="2000" err="1"/>
              <a:t>Sahani</a:t>
            </a:r>
            <a:r>
              <a:rPr lang="en-US" sz="2000"/>
              <a:t>, D., 2020. Policies and guidelines for COVID-19 preparedness: experiences from the University of Washington. Radiology, p.201326.​</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Wenham, C., Smith, J. and Morgan, R., 2020. COVID-19: the gendered impacts of the outbreak. The Lancet, 395(10227), pp.846-848.</a:t>
            </a:r>
          </a:p>
        </p:txBody>
      </p:sp>
      <p:sp>
        <p:nvSpPr>
          <p:cNvPr id="58"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906963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A36B44BB-51DE-460C-8E6D-27175373B5EC}"/>
              </a:ext>
            </a:extLst>
          </p:cNvPr>
          <p:cNvSpPr txBox="1"/>
          <p:nvPr/>
        </p:nvSpPr>
        <p:spPr>
          <a:xfrm>
            <a:off x="838200" y="1825625"/>
            <a:ext cx="10515600" cy="4351338"/>
          </a:xfrm>
          <a:prstGeom prst="rect">
            <a:avLst/>
          </a:prstGeom>
        </p:spPr>
        <p:txBody>
          <a:bodyPr vert="horz" lIns="91440" tIns="45720" rIns="91440" bIns="45720" rtlCol="0">
            <a:normAutofit/>
          </a:bodyPr>
          <a:lstStyle/>
          <a:p>
            <a:pPr>
              <a:lnSpc>
                <a:spcPct val="90000"/>
              </a:lnSpc>
              <a:spcAft>
                <a:spcPts val="600"/>
              </a:spcAft>
            </a:pPr>
            <a:r>
              <a:rPr lang="en-US"/>
              <a:t> </a:t>
            </a:r>
            <a:r>
              <a:rPr lang="en-US" b="1"/>
              <a:t>. </a:t>
            </a:r>
            <a:r>
              <a:rPr lang="en-US"/>
              <a:t>Armstrong. J </a:t>
            </a:r>
            <a:r>
              <a:rPr lang="en-US" err="1"/>
              <a:t>etal</a:t>
            </a:r>
            <a:r>
              <a:rPr lang="en-US"/>
              <a:t> 2020, “Dynamic linkage of COVID-19 test results between Public Health England’s Second Generation Surveillance System and UK Biobank”. Available at: https://www.ncbi.nlm.nih.gov . Accessed on: 11/10/2020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Brooke and Jackson (2020) “Older people and COVID‐19: Isolation, risk and ageism”. Available at https://onlinelibrary.wiley.com. Accessed 06/10/2020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Dunlop. </a:t>
            </a:r>
            <a:r>
              <a:rPr lang="en-US" err="1"/>
              <a:t>C,Howe</a:t>
            </a:r>
            <a:r>
              <a:rPr lang="en-US"/>
              <a:t>. A, Li. D and Allen. L, “The Coronavirus outbreak”, available at: https://bjgopen.org/content/4/1. accessed on 11/10/2020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Gov.UK.(2020) “What is Public Health?”. Gov. U.K {online}. Available at: https://www.gov.uk/organisations/public-health-England. accessed on 01/10/2020</a:t>
            </a:r>
          </a:p>
        </p:txBody>
      </p:sp>
    </p:spTree>
    <p:extLst>
      <p:ext uri="{BB962C8B-B14F-4D97-AF65-F5344CB8AC3E}">
        <p14:creationId xmlns:p14="http://schemas.microsoft.com/office/powerpoint/2010/main" val="23302276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0F5FC5-4687-4C8A-A72A-FBDF13395E8E}"/>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2000"/>
              <a:t>Kelly. E (2020) “China was slammed for initial Covid-19 secrecy”, Science Business Available at: https://sciencebusiness.net-covid19/international-news/china. Accessed on 04/10/2020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Lu. J, Zhang. N, Mao. D, Wang . Y, and Wang. X (2020), How social isolation and loneliness effect medication. Available at: https://www.sciencedirect.com. Accessed on 12/10/2020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The World Health Organization (2020) “WHO, who we are {online} available at: https://www.who.int/who-we-are/our values.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err="1"/>
              <a:t>Roser</a:t>
            </a:r>
            <a:r>
              <a:rPr lang="en-US" sz="2000"/>
              <a:t>, M, Ritchie, H, Ortiz-Ospina, E, and </a:t>
            </a:r>
            <a:r>
              <a:rPr lang="en-US" sz="2000" err="1"/>
              <a:t>Hasell</a:t>
            </a:r>
            <a:r>
              <a:rPr lang="en-US" sz="2000"/>
              <a:t>, J, (2020). Coronavirus pandemic (COVID19). </a:t>
            </a:r>
            <a:r>
              <a:rPr lang="en-US" sz="2000" i="1">
                <a:latin typeface="Arial" panose="020B0604020202020204" pitchFamily="34" charset="0"/>
                <a:cs typeface="Arial" panose="020B0604020202020204" pitchFamily="34" charset="0"/>
              </a:rPr>
              <a:t>Our world in Data.</a:t>
            </a:r>
          </a:p>
          <a:p>
            <a:pPr indent="-228600">
              <a:lnSpc>
                <a:spcPct val="90000"/>
              </a:lnSpc>
              <a:spcAft>
                <a:spcPts val="600"/>
              </a:spcAft>
              <a:buFont typeface="Arial" panose="020B0604020202020204" pitchFamily="34" charset="0"/>
              <a:buChar char="•"/>
            </a:pPr>
            <a:endParaRPr lang="en-US" sz="2000" i="1">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err="1">
                <a:cs typeface="Arial" panose="020B0604020202020204" pitchFamily="34" charset="0"/>
              </a:rPr>
              <a:t>Varatharaj</a:t>
            </a:r>
            <a:r>
              <a:rPr lang="en-US" sz="2000">
                <a:cs typeface="Arial" panose="020B0604020202020204" pitchFamily="34" charset="0"/>
              </a:rPr>
              <a:t>, A, Thomas, N, Ellul, M.A., Davies, N, W. Pollak, T, A, </a:t>
            </a:r>
            <a:r>
              <a:rPr lang="en-US" sz="2000" err="1">
                <a:cs typeface="Arial" panose="020B0604020202020204" pitchFamily="34" charset="0"/>
              </a:rPr>
              <a:t>Renorio</a:t>
            </a:r>
            <a:r>
              <a:rPr lang="en-US" sz="2000">
                <a:cs typeface="Arial" panose="020B0604020202020204" pitchFamily="34" charset="0"/>
              </a:rPr>
              <a:t>, E, L, Sultan, M, </a:t>
            </a:r>
            <a:r>
              <a:rPr lang="en-US" sz="2000" err="1">
                <a:cs typeface="Arial" panose="020B0604020202020204" pitchFamily="34" charset="0"/>
              </a:rPr>
              <a:t>Esaton</a:t>
            </a:r>
            <a:r>
              <a:rPr lang="en-US" sz="2000">
                <a:cs typeface="Arial" panose="020B0604020202020204" pitchFamily="34" charset="0"/>
              </a:rPr>
              <a:t>, A, Breen, G, </a:t>
            </a:r>
            <a:r>
              <a:rPr lang="en-US" sz="2000" err="1">
                <a:cs typeface="Arial" panose="020B0604020202020204" pitchFamily="34" charset="0"/>
              </a:rPr>
              <a:t>Zandi</a:t>
            </a:r>
            <a:r>
              <a:rPr lang="en-US" sz="2000">
                <a:cs typeface="Arial" panose="020B0604020202020204" pitchFamily="34" charset="0"/>
              </a:rPr>
              <a:t>, M. and Coles, J,P, (2020). Neurological and neuropsychiatric complications of COVID-19 in 153 patients: a UK – wide surveillance study, The Lancet Psychiatry, 7(10), pp.875-882</a:t>
            </a:r>
          </a:p>
        </p:txBody>
      </p:sp>
      <p:sp>
        <p:nvSpPr>
          <p:cNvPr id="25"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414002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FF7980-DD66-4116-808C-ED74F91C445A}"/>
              </a:ext>
            </a:extLst>
          </p:cNvPr>
          <p:cNvSpPr>
            <a:spLocks noGrp="1"/>
          </p:cNvSpPr>
          <p:nvPr>
            <p:ph idx="1"/>
          </p:nvPr>
        </p:nvSpPr>
        <p:spPr/>
        <p:txBody>
          <a:bodyPr>
            <a:normAutofit lnSpcReduction="10000"/>
          </a:bodyPr>
          <a:lstStyle/>
          <a:p>
            <a:r>
              <a:rPr lang="en-GB" sz="1800"/>
              <a:t>Richardson, D, P, and Lovegrove, J, A, (2020). Nutritional status of micronutrients as a possible and modifiable risk factor COVID-19 a UK perspective. </a:t>
            </a:r>
            <a:r>
              <a:rPr lang="en-GB" sz="1800" i="1"/>
              <a:t>British Journal of Nutrition, </a:t>
            </a:r>
            <a:r>
              <a:rPr lang="en-GB" sz="1800"/>
              <a:t>pp 1-7</a:t>
            </a:r>
          </a:p>
          <a:p>
            <a:r>
              <a:rPr lang="en-GB" sz="1800"/>
              <a:t>Bai, Y., Yao, L., Wei, T., Tian, F., </a:t>
            </a:r>
            <a:r>
              <a:rPr lang="en-GB" sz="1800" err="1"/>
              <a:t>Jin</a:t>
            </a:r>
            <a:r>
              <a:rPr lang="en-GB" sz="1800"/>
              <a:t>, D.Y., Chen, L. and Wang, M., (2020). Presumed asymptomatic carrier transmission of COVID-19. Jama, 323(14), pp.1406-1</a:t>
            </a:r>
          </a:p>
          <a:p>
            <a:r>
              <a:rPr lang="en-GB" sz="1800"/>
              <a:t>Gandhi, R.T., Lynch, J.B. and del Rio, C., (2020). Mild or moderate COVID-19. New England Journal of Medicine.</a:t>
            </a:r>
          </a:p>
          <a:p>
            <a:r>
              <a:rPr lang="en-GB" sz="1800" err="1"/>
              <a:t>Maringe</a:t>
            </a:r>
            <a:r>
              <a:rPr lang="en-GB" sz="1800"/>
              <a:t>, C., Spicer, J., Morris, M., </a:t>
            </a:r>
            <a:r>
              <a:rPr lang="en-GB" sz="1800" err="1"/>
              <a:t>Purushotham</a:t>
            </a:r>
            <a:r>
              <a:rPr lang="en-GB" sz="1800"/>
              <a:t>, A., Nolte, E., Sullivan, R., Rachet, B. and Aggarwal, A., (2020). The impact of the COVID-19 pandemic on cancer deaths due to delays in diagnosis in England, UK: a national, population-based, modelling study. The lancet oncology, 21(8), pp.1023-1034.</a:t>
            </a:r>
          </a:p>
          <a:p>
            <a:r>
              <a:rPr lang="en-GB" sz="1800" err="1"/>
              <a:t>Peto</a:t>
            </a:r>
            <a:r>
              <a:rPr lang="en-GB" sz="1800"/>
              <a:t>, J., </a:t>
            </a:r>
            <a:r>
              <a:rPr lang="en-GB" sz="1800" err="1"/>
              <a:t>Alwan</a:t>
            </a:r>
            <a:r>
              <a:rPr lang="en-GB" sz="1800"/>
              <a:t>, N.A., Godfrey, K.M., Burgess, R.A., Hunter, D.J., </a:t>
            </a:r>
            <a:r>
              <a:rPr lang="en-GB" sz="1800" err="1"/>
              <a:t>Riboli</a:t>
            </a:r>
            <a:r>
              <a:rPr lang="en-GB" sz="1800"/>
              <a:t>, E., Romer, P., Buchan, I., Colbourn, T., </a:t>
            </a:r>
            <a:r>
              <a:rPr lang="en-GB" sz="1800" err="1"/>
              <a:t>Costelloe</a:t>
            </a:r>
            <a:r>
              <a:rPr lang="en-GB" sz="1800"/>
              <a:t>, C. and Smith, G.D., 2020. Universal weekly testing as the UK COVID-19 lockdown exit strategy. The Lancet, 395(10234), pp.1420-1421.</a:t>
            </a:r>
          </a:p>
          <a:p>
            <a:r>
              <a:rPr lang="en-GB" sz="1800"/>
              <a:t>Pierce, M., Hope, H., Ford, T., Hatch, S., </a:t>
            </a:r>
            <a:r>
              <a:rPr lang="en-GB" sz="1800" err="1"/>
              <a:t>Hotopf</a:t>
            </a:r>
            <a:r>
              <a:rPr lang="en-GB" sz="1800"/>
              <a:t>, M., John, A., </a:t>
            </a:r>
            <a:r>
              <a:rPr lang="en-GB" sz="1800" err="1"/>
              <a:t>Kontopantelis</a:t>
            </a:r>
            <a:r>
              <a:rPr lang="en-GB" sz="1800"/>
              <a:t>, E., Webb, R., </a:t>
            </a:r>
            <a:r>
              <a:rPr lang="en-GB" sz="1800" err="1"/>
              <a:t>Wessely</a:t>
            </a:r>
            <a:r>
              <a:rPr lang="en-GB" sz="1800"/>
              <a:t>, S., McManus, S. and Abel, K.M., 2020. Mental health before and during the COVID-19 pandemic: a longitudinal probability sample survey of the UK population. The Lancet Psychiatry.</a:t>
            </a:r>
          </a:p>
        </p:txBody>
      </p:sp>
    </p:spTree>
    <p:extLst>
      <p:ext uri="{BB962C8B-B14F-4D97-AF65-F5344CB8AC3E}">
        <p14:creationId xmlns:p14="http://schemas.microsoft.com/office/powerpoint/2010/main" val="32024757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F7450-44B0-48D7-8B44-CBFD44077BF8}"/>
              </a:ext>
            </a:extLst>
          </p:cNvPr>
          <p:cNvSpPr>
            <a:spLocks noGrp="1"/>
          </p:cNvSpPr>
          <p:nvPr>
            <p:ph idx="1"/>
          </p:nvPr>
        </p:nvSpPr>
        <p:spPr/>
        <p:txBody>
          <a:bodyPr/>
          <a:lstStyle/>
          <a:p>
            <a:pPr marL="0" indent="0">
              <a:buNone/>
            </a:pPr>
            <a:endParaRPr lang="en-GB"/>
          </a:p>
          <a:p>
            <a:r>
              <a:rPr lang="en-GB"/>
              <a:t>Pollock, A.M., Roderick, P., Cheng, K.K. and </a:t>
            </a:r>
            <a:r>
              <a:rPr lang="en-GB" err="1"/>
              <a:t>Pankhania</a:t>
            </a:r>
            <a:r>
              <a:rPr lang="en-GB"/>
              <a:t>, B., 2020. Covid-19: why is the UK government ignoring WHO’s advice?.</a:t>
            </a:r>
          </a:p>
          <a:p>
            <a:r>
              <a:rPr lang="en-GB"/>
              <a:t>Liu, K., Chen, Y., Lin, R. and Han, K., 2020. Clinical features of COVID-19 in elderly patients: A comparison with young and middle-aged patients. Journal of Infection.</a:t>
            </a:r>
          </a:p>
        </p:txBody>
      </p:sp>
    </p:spTree>
    <p:extLst>
      <p:ext uri="{BB962C8B-B14F-4D97-AF65-F5344CB8AC3E}">
        <p14:creationId xmlns:p14="http://schemas.microsoft.com/office/powerpoint/2010/main" val="433921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7" ma:contentTypeDescription="Create a new document." ma:contentTypeScope="" ma:versionID="0324e65c13516d13d413fc78371070eb">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2090c5d360a3c319bed46dd46e28e43d"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30291F6-5DC4-4A2B-9D01-E7BD3D17957C}">
  <ds:schemaRefs>
    <ds:schemaRef ds:uri="6ce03418-4b85-46e6-9705-46dd5ee7fda4"/>
    <ds:schemaRef ds:uri="8e4cb740-4a10-46c5-90de-9cf76d8df684"/>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E5B7DE3-0D41-470B-9AA7-7AFDFDA777D9}">
  <ds:schemaRefs>
    <ds:schemaRef ds:uri="http://schemas.microsoft.com/sharepoint/v3/contenttype/forms"/>
  </ds:schemaRefs>
</ds:datastoreItem>
</file>

<file path=customXml/itemProps3.xml><?xml version="1.0" encoding="utf-8"?>
<ds:datastoreItem xmlns:ds="http://schemas.openxmlformats.org/officeDocument/2006/customXml" ds:itemID="{C7E7A6D2-7765-46EC-82F9-AFD0E6D3C1DB}">
  <ds:schemaRefs>
    <ds:schemaRef ds:uri="http://schemas.microsoft.com/office/2006/metadata/properties"/>
    <ds:schemaRef ds:uri="http://www.w3.org/2000/xmln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4410</Words>
  <Application>Microsoft Office PowerPoint</Application>
  <PresentationFormat>Widescreen</PresentationFormat>
  <Paragraphs>221</Paragraphs>
  <Slides>49</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49</vt:i4>
      </vt:variant>
    </vt:vector>
  </HeadingPairs>
  <TitlesOfParts>
    <vt:vector size="58" baseType="lpstr">
      <vt:lpstr>Open Sans</vt:lpstr>
      <vt:lpstr>Aharoni</vt:lpstr>
      <vt:lpstr>Arial</vt:lpstr>
      <vt:lpstr>Arial</vt:lpstr>
      <vt:lpstr>Avenir Next LT Pro</vt:lpstr>
      <vt:lpstr>Calibri</vt:lpstr>
      <vt:lpstr>Calibri Light</vt:lpstr>
      <vt:lpstr>Office Theme</vt:lpstr>
      <vt:lpstr>ShapesVTI</vt:lpstr>
      <vt:lpstr>Addressing the impact of Covid-19 on the Elderly. Public Health Policy BMPH5013_BIRM</vt:lpstr>
      <vt:lpstr>Introduction</vt:lpstr>
      <vt:lpstr>Target Group</vt:lpstr>
      <vt:lpstr>Impact of Covid-19 on the elderly</vt:lpstr>
      <vt:lpstr>Impact of Covid-19 on elderly continued</vt:lpstr>
      <vt:lpstr>Community project supporting the elderly</vt:lpstr>
      <vt:lpstr>Community Project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Purpose for Levels of Agencies</vt:lpstr>
      <vt:lpstr> Public Health England</vt:lpstr>
      <vt:lpstr>Role of P.H.E</vt:lpstr>
      <vt:lpstr>Limitations </vt:lpstr>
      <vt:lpstr>Recommendations for improvement</vt:lpstr>
      <vt:lpstr>World Health Organization this is the directing and coordinating authority on internal health within the United Nations System. (W.H.O,2020)</vt:lpstr>
      <vt:lpstr>LIMITATIONS</vt:lpstr>
      <vt:lpstr>Recommendations </vt:lpstr>
      <vt:lpstr>Conclusion</vt:lpstr>
      <vt:lpstr>Conclusion continued</vt:lpstr>
      <vt:lpstr>PowerPoint Presentation</vt:lpstr>
      <vt:lpstr>Thank you for watching</vt:lpstr>
      <vt:lpstr>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impact of Covid19 on the Elderly. Public Health Policy BMPH5013_BIRM</dc:title>
  <dc:creator>shuma Begum</dc:creator>
  <cp:lastModifiedBy>Shilpa Begum</cp:lastModifiedBy>
  <cp:revision>20</cp:revision>
  <dcterms:created xsi:type="dcterms:W3CDTF">2020-10-14T18:26:16Z</dcterms:created>
  <dcterms:modified xsi:type="dcterms:W3CDTF">2020-10-15T21:25:52Z</dcterms:modified>
</cp:coreProperties>
</file>