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6"/>
  </p:notesMasterIdLst>
  <p:sldIdLst>
    <p:sldId id="256" r:id="rId2"/>
    <p:sldId id="294" r:id="rId3"/>
    <p:sldId id="303" r:id="rId4"/>
    <p:sldId id="295" r:id="rId5"/>
    <p:sldId id="309" r:id="rId6"/>
    <p:sldId id="296" r:id="rId7"/>
    <p:sldId id="297" r:id="rId8"/>
    <p:sldId id="310" r:id="rId9"/>
    <p:sldId id="257" r:id="rId10"/>
    <p:sldId id="288" r:id="rId11"/>
    <p:sldId id="311" r:id="rId12"/>
    <p:sldId id="258" r:id="rId13"/>
    <p:sldId id="305" r:id="rId14"/>
    <p:sldId id="306" r:id="rId15"/>
    <p:sldId id="275" r:id="rId16"/>
    <p:sldId id="312" r:id="rId17"/>
    <p:sldId id="278" r:id="rId18"/>
    <p:sldId id="282" r:id="rId19"/>
    <p:sldId id="307" r:id="rId20"/>
    <p:sldId id="279" r:id="rId21"/>
    <p:sldId id="280" r:id="rId22"/>
    <p:sldId id="313" r:id="rId23"/>
    <p:sldId id="286" r:id="rId24"/>
    <p:sldId id="283" r:id="rId25"/>
    <p:sldId id="284" r:id="rId26"/>
    <p:sldId id="285" r:id="rId27"/>
    <p:sldId id="276" r:id="rId28"/>
    <p:sldId id="302" r:id="rId29"/>
    <p:sldId id="301" r:id="rId30"/>
    <p:sldId id="314" r:id="rId31"/>
    <p:sldId id="293" r:id="rId32"/>
    <p:sldId id="316" r:id="rId33"/>
    <p:sldId id="267" r:id="rId34"/>
    <p:sldId id="315" r:id="rId35"/>
    <p:sldId id="304" r:id="rId36"/>
    <p:sldId id="298" r:id="rId37"/>
    <p:sldId id="299" r:id="rId38"/>
    <p:sldId id="265" r:id="rId39"/>
    <p:sldId id="270" r:id="rId40"/>
    <p:sldId id="271" r:id="rId41"/>
    <p:sldId id="272" r:id="rId42"/>
    <p:sldId id="274" r:id="rId43"/>
    <p:sldId id="290" r:id="rId44"/>
    <p:sldId id="30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97" autoAdjust="0"/>
    <p:restoredTop sz="81719" autoAdjust="0"/>
  </p:normalViewPr>
  <p:slideViewPr>
    <p:cSldViewPr snapToGrid="0">
      <p:cViewPr varScale="1">
        <p:scale>
          <a:sx n="111" d="100"/>
          <a:sy n="111" d="100"/>
        </p:scale>
        <p:origin x="5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s>
</file>

<file path=ppt/diagrams/_rels/data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s>
</file>

<file path=ppt/diagrams/_rels/drawing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50EFAC-8C60-4FA4-B404-4923B2DAD7A5}" type="doc">
      <dgm:prSet loTypeId="urn:microsoft.com/office/officeart/2016/7/layout/VerticalSolidActionList" loCatId="List" qsTypeId="urn:microsoft.com/office/officeart/2005/8/quickstyle/simple4" qsCatId="simple" csTypeId="urn:microsoft.com/office/officeart/2005/8/colors/colorful2" csCatId="colorful"/>
      <dgm:spPr/>
      <dgm:t>
        <a:bodyPr/>
        <a:lstStyle/>
        <a:p>
          <a:endParaRPr lang="en-US"/>
        </a:p>
      </dgm:t>
    </dgm:pt>
    <dgm:pt modelId="{6BCF36FC-2D8D-4B9A-B473-841227F332BC}">
      <dgm:prSet/>
      <dgm:spPr/>
      <dgm:t>
        <a:bodyPr/>
        <a:lstStyle/>
        <a:p>
          <a:r>
            <a:rPr lang="en-US"/>
            <a:t>Identify</a:t>
          </a:r>
        </a:p>
      </dgm:t>
    </dgm:pt>
    <dgm:pt modelId="{C1142FBF-6119-4852-AD14-6352CED1C880}" type="parTrans" cxnId="{56F1131C-1EF6-4524-8FCC-233F09EC1040}">
      <dgm:prSet/>
      <dgm:spPr/>
      <dgm:t>
        <a:bodyPr/>
        <a:lstStyle/>
        <a:p>
          <a:endParaRPr lang="en-US"/>
        </a:p>
      </dgm:t>
    </dgm:pt>
    <dgm:pt modelId="{0DEC5C41-C963-488B-8D15-593168A33842}" type="sibTrans" cxnId="{56F1131C-1EF6-4524-8FCC-233F09EC1040}">
      <dgm:prSet/>
      <dgm:spPr/>
      <dgm:t>
        <a:bodyPr/>
        <a:lstStyle/>
        <a:p>
          <a:endParaRPr lang="en-US"/>
        </a:p>
      </dgm:t>
    </dgm:pt>
    <dgm:pt modelId="{F4A40CB5-EF8F-4D06-BA1C-759C80C83F45}">
      <dgm:prSet/>
      <dgm:spPr/>
      <dgm:t>
        <a:bodyPr/>
        <a:lstStyle/>
        <a:p>
          <a:r>
            <a:rPr lang="en-US" dirty="0"/>
            <a:t>Identify and critically </a:t>
          </a:r>
          <a:r>
            <a:rPr lang="en-US" dirty="0" err="1"/>
            <a:t>analyse</a:t>
          </a:r>
          <a:r>
            <a:rPr lang="en-US" dirty="0"/>
            <a:t> current issues facing the health and social care sector.</a:t>
          </a:r>
        </a:p>
      </dgm:t>
    </dgm:pt>
    <dgm:pt modelId="{58467EBD-BF13-47C0-A76E-A92616233CBA}" type="parTrans" cxnId="{D5DB8E8B-EFAF-4D14-AB7A-1A664DD58CA5}">
      <dgm:prSet/>
      <dgm:spPr/>
      <dgm:t>
        <a:bodyPr/>
        <a:lstStyle/>
        <a:p>
          <a:endParaRPr lang="en-US"/>
        </a:p>
      </dgm:t>
    </dgm:pt>
    <dgm:pt modelId="{3050EA8E-F311-40B5-9438-DEA60EFFF0EC}" type="sibTrans" cxnId="{D5DB8E8B-EFAF-4D14-AB7A-1A664DD58CA5}">
      <dgm:prSet/>
      <dgm:spPr/>
      <dgm:t>
        <a:bodyPr/>
        <a:lstStyle/>
        <a:p>
          <a:endParaRPr lang="en-US"/>
        </a:p>
      </dgm:t>
    </dgm:pt>
    <dgm:pt modelId="{C39D43B5-D997-43C0-B200-74D6DAC2BF62}">
      <dgm:prSet/>
      <dgm:spPr/>
      <dgm:t>
        <a:bodyPr/>
        <a:lstStyle/>
        <a:p>
          <a:r>
            <a:rPr lang="en-US"/>
            <a:t>Understand</a:t>
          </a:r>
        </a:p>
      </dgm:t>
    </dgm:pt>
    <dgm:pt modelId="{9646B78C-9411-4345-AC42-255EE25064DD}" type="parTrans" cxnId="{50552E7B-168D-47D9-8B74-87C52AC1D0D8}">
      <dgm:prSet/>
      <dgm:spPr/>
      <dgm:t>
        <a:bodyPr/>
        <a:lstStyle/>
        <a:p>
          <a:endParaRPr lang="en-US"/>
        </a:p>
      </dgm:t>
    </dgm:pt>
    <dgm:pt modelId="{69D898CC-1AC5-4443-97A8-BF1235C16E08}" type="sibTrans" cxnId="{50552E7B-168D-47D9-8B74-87C52AC1D0D8}">
      <dgm:prSet/>
      <dgm:spPr/>
      <dgm:t>
        <a:bodyPr/>
        <a:lstStyle/>
        <a:p>
          <a:endParaRPr lang="en-US"/>
        </a:p>
      </dgm:t>
    </dgm:pt>
    <dgm:pt modelId="{7642BAC0-9D40-4995-9519-CD78226FB617}">
      <dgm:prSet/>
      <dgm:spPr/>
      <dgm:t>
        <a:bodyPr/>
        <a:lstStyle/>
        <a:p>
          <a:r>
            <a:rPr lang="en-US" dirty="0"/>
            <a:t>Understand the role of technology in addressing key challenges in health and social care.</a:t>
          </a:r>
        </a:p>
      </dgm:t>
    </dgm:pt>
    <dgm:pt modelId="{1906D89A-D32B-4DC9-853B-7070872623A5}" type="parTrans" cxnId="{005424E0-8CA2-44D9-88FF-9A1CBD70DA30}">
      <dgm:prSet/>
      <dgm:spPr/>
      <dgm:t>
        <a:bodyPr/>
        <a:lstStyle/>
        <a:p>
          <a:endParaRPr lang="en-US"/>
        </a:p>
      </dgm:t>
    </dgm:pt>
    <dgm:pt modelId="{BF67DA57-B23A-4497-A203-8411DB78B91C}" type="sibTrans" cxnId="{005424E0-8CA2-44D9-88FF-9A1CBD70DA30}">
      <dgm:prSet/>
      <dgm:spPr/>
      <dgm:t>
        <a:bodyPr/>
        <a:lstStyle/>
        <a:p>
          <a:endParaRPr lang="en-US"/>
        </a:p>
      </dgm:t>
    </dgm:pt>
    <dgm:pt modelId="{3998B3FD-C7E1-4276-AA5F-6257712ECAB8}">
      <dgm:prSet/>
      <dgm:spPr/>
      <dgm:t>
        <a:bodyPr/>
        <a:lstStyle/>
        <a:p>
          <a:r>
            <a:rPr lang="en-US"/>
            <a:t>Familiarise</a:t>
          </a:r>
        </a:p>
      </dgm:t>
    </dgm:pt>
    <dgm:pt modelId="{93EA7FC2-318F-4B18-B883-759EB6438BCF}" type="parTrans" cxnId="{306FDE5E-1577-4E70-BB8D-6DB60D6C80FB}">
      <dgm:prSet/>
      <dgm:spPr/>
      <dgm:t>
        <a:bodyPr/>
        <a:lstStyle/>
        <a:p>
          <a:endParaRPr lang="en-US"/>
        </a:p>
      </dgm:t>
    </dgm:pt>
    <dgm:pt modelId="{88715394-A40C-4FD5-AB60-8EB2E2203EB2}" type="sibTrans" cxnId="{306FDE5E-1577-4E70-BB8D-6DB60D6C80FB}">
      <dgm:prSet/>
      <dgm:spPr/>
      <dgm:t>
        <a:bodyPr/>
        <a:lstStyle/>
        <a:p>
          <a:endParaRPr lang="en-US"/>
        </a:p>
      </dgm:t>
    </dgm:pt>
    <dgm:pt modelId="{6E3F9540-E569-4C4D-93E2-D0804F8DCF55}">
      <dgm:prSet/>
      <dgm:spPr/>
      <dgm:t>
        <a:bodyPr/>
        <a:lstStyle/>
        <a:p>
          <a:r>
            <a:rPr lang="en-US"/>
            <a:t>Familiarise with health and social care blogs and research to gain insight into the sector.</a:t>
          </a:r>
        </a:p>
      </dgm:t>
    </dgm:pt>
    <dgm:pt modelId="{1E6CD175-1C65-4C6A-860E-5A7C90348FE4}" type="parTrans" cxnId="{BD840F2E-5A9F-45ED-BB08-BB58FAD8D0BB}">
      <dgm:prSet/>
      <dgm:spPr/>
      <dgm:t>
        <a:bodyPr/>
        <a:lstStyle/>
        <a:p>
          <a:endParaRPr lang="en-US"/>
        </a:p>
      </dgm:t>
    </dgm:pt>
    <dgm:pt modelId="{0EE5EA8E-1A6B-439D-9FE2-920A4D0BF716}" type="sibTrans" cxnId="{BD840F2E-5A9F-45ED-BB08-BB58FAD8D0BB}">
      <dgm:prSet/>
      <dgm:spPr/>
      <dgm:t>
        <a:bodyPr/>
        <a:lstStyle/>
        <a:p>
          <a:endParaRPr lang="en-US"/>
        </a:p>
      </dgm:t>
    </dgm:pt>
    <dgm:pt modelId="{20306AD2-724C-464E-A436-C3623C0BB477}">
      <dgm:prSet/>
      <dgm:spPr/>
      <dgm:t>
        <a:bodyPr/>
        <a:lstStyle/>
        <a:p>
          <a:r>
            <a:rPr lang="en-US"/>
            <a:t>Write</a:t>
          </a:r>
        </a:p>
      </dgm:t>
    </dgm:pt>
    <dgm:pt modelId="{2CFB0D8D-8B53-4CDA-B5A0-EFC06FAE1CB0}" type="parTrans" cxnId="{143C1CAD-7521-4AAA-84DD-115F1012CB22}">
      <dgm:prSet/>
      <dgm:spPr/>
      <dgm:t>
        <a:bodyPr/>
        <a:lstStyle/>
        <a:p>
          <a:endParaRPr lang="en-US"/>
        </a:p>
      </dgm:t>
    </dgm:pt>
    <dgm:pt modelId="{9DE8C9DC-C896-4F3A-B37E-199FFEE86922}" type="sibTrans" cxnId="{143C1CAD-7521-4AAA-84DD-115F1012CB22}">
      <dgm:prSet/>
      <dgm:spPr/>
      <dgm:t>
        <a:bodyPr/>
        <a:lstStyle/>
        <a:p>
          <a:endParaRPr lang="en-US"/>
        </a:p>
      </dgm:t>
    </dgm:pt>
    <dgm:pt modelId="{ECC2AD7C-A9C4-40DA-A347-7F474D2FF1CD}">
      <dgm:prSet/>
      <dgm:spPr/>
      <dgm:t>
        <a:bodyPr/>
        <a:lstStyle/>
        <a:p>
          <a:r>
            <a:rPr lang="en-US"/>
            <a:t>Write a well-structured, professional blog post on a health and social care topic. </a:t>
          </a:r>
        </a:p>
      </dgm:t>
    </dgm:pt>
    <dgm:pt modelId="{CAF0F205-126D-458B-B603-90593B4C25CF}" type="parTrans" cxnId="{67A591A9-5E12-4D28-B5C9-3F7B815F7A42}">
      <dgm:prSet/>
      <dgm:spPr/>
      <dgm:t>
        <a:bodyPr/>
        <a:lstStyle/>
        <a:p>
          <a:endParaRPr lang="en-US"/>
        </a:p>
      </dgm:t>
    </dgm:pt>
    <dgm:pt modelId="{096A2D69-C3C4-415D-BFF0-B61694228FFD}" type="sibTrans" cxnId="{67A591A9-5E12-4D28-B5C9-3F7B815F7A42}">
      <dgm:prSet/>
      <dgm:spPr/>
      <dgm:t>
        <a:bodyPr/>
        <a:lstStyle/>
        <a:p>
          <a:endParaRPr lang="en-US"/>
        </a:p>
      </dgm:t>
    </dgm:pt>
    <dgm:pt modelId="{23FA12AB-105D-43F2-8BE7-AC391AD7D27D}" type="pres">
      <dgm:prSet presAssocID="{9050EFAC-8C60-4FA4-B404-4923B2DAD7A5}" presName="Name0" presStyleCnt="0">
        <dgm:presLayoutVars>
          <dgm:dir/>
          <dgm:animLvl val="lvl"/>
          <dgm:resizeHandles val="exact"/>
        </dgm:presLayoutVars>
      </dgm:prSet>
      <dgm:spPr/>
    </dgm:pt>
    <dgm:pt modelId="{2C88D8F2-2F41-472A-9A19-A37799FE0220}" type="pres">
      <dgm:prSet presAssocID="{6BCF36FC-2D8D-4B9A-B473-841227F332BC}" presName="linNode" presStyleCnt="0"/>
      <dgm:spPr/>
    </dgm:pt>
    <dgm:pt modelId="{61B5B888-F752-4826-AD22-AC8F2C950AE2}" type="pres">
      <dgm:prSet presAssocID="{6BCF36FC-2D8D-4B9A-B473-841227F332BC}" presName="parentText" presStyleLbl="alignNode1" presStyleIdx="0" presStyleCnt="4">
        <dgm:presLayoutVars>
          <dgm:chMax val="1"/>
          <dgm:bulletEnabled/>
        </dgm:presLayoutVars>
      </dgm:prSet>
      <dgm:spPr/>
    </dgm:pt>
    <dgm:pt modelId="{DD72D677-0294-4385-80B9-761A511F5CBF}" type="pres">
      <dgm:prSet presAssocID="{6BCF36FC-2D8D-4B9A-B473-841227F332BC}" presName="descendantText" presStyleLbl="alignAccFollowNode1" presStyleIdx="0" presStyleCnt="4">
        <dgm:presLayoutVars>
          <dgm:bulletEnabled/>
        </dgm:presLayoutVars>
      </dgm:prSet>
      <dgm:spPr/>
    </dgm:pt>
    <dgm:pt modelId="{A58D9528-F039-4F52-A6F8-BCFD1C3E3ED4}" type="pres">
      <dgm:prSet presAssocID="{0DEC5C41-C963-488B-8D15-593168A33842}" presName="sp" presStyleCnt="0"/>
      <dgm:spPr/>
    </dgm:pt>
    <dgm:pt modelId="{705BAFCB-893D-45F2-BC87-F5E9304347BF}" type="pres">
      <dgm:prSet presAssocID="{C39D43B5-D997-43C0-B200-74D6DAC2BF62}" presName="linNode" presStyleCnt="0"/>
      <dgm:spPr/>
    </dgm:pt>
    <dgm:pt modelId="{02D89C77-BF50-4A14-9F4D-6CD8B64D62CC}" type="pres">
      <dgm:prSet presAssocID="{C39D43B5-D997-43C0-B200-74D6DAC2BF62}" presName="parentText" presStyleLbl="alignNode1" presStyleIdx="1" presStyleCnt="4">
        <dgm:presLayoutVars>
          <dgm:chMax val="1"/>
          <dgm:bulletEnabled/>
        </dgm:presLayoutVars>
      </dgm:prSet>
      <dgm:spPr/>
    </dgm:pt>
    <dgm:pt modelId="{9D853F22-CAA2-4A5F-927B-2461F993EAF9}" type="pres">
      <dgm:prSet presAssocID="{C39D43B5-D997-43C0-B200-74D6DAC2BF62}" presName="descendantText" presStyleLbl="alignAccFollowNode1" presStyleIdx="1" presStyleCnt="4">
        <dgm:presLayoutVars>
          <dgm:bulletEnabled/>
        </dgm:presLayoutVars>
      </dgm:prSet>
      <dgm:spPr/>
    </dgm:pt>
    <dgm:pt modelId="{FEF30C27-B593-48C2-B541-4EF55D4DAF76}" type="pres">
      <dgm:prSet presAssocID="{69D898CC-1AC5-4443-97A8-BF1235C16E08}" presName="sp" presStyleCnt="0"/>
      <dgm:spPr/>
    </dgm:pt>
    <dgm:pt modelId="{C0EDF679-8742-4B79-ACAA-0092B1630290}" type="pres">
      <dgm:prSet presAssocID="{3998B3FD-C7E1-4276-AA5F-6257712ECAB8}" presName="linNode" presStyleCnt="0"/>
      <dgm:spPr/>
    </dgm:pt>
    <dgm:pt modelId="{DF7682E2-7C9D-4135-AAB1-532438B0AF61}" type="pres">
      <dgm:prSet presAssocID="{3998B3FD-C7E1-4276-AA5F-6257712ECAB8}" presName="parentText" presStyleLbl="alignNode1" presStyleIdx="2" presStyleCnt="4">
        <dgm:presLayoutVars>
          <dgm:chMax val="1"/>
          <dgm:bulletEnabled/>
        </dgm:presLayoutVars>
      </dgm:prSet>
      <dgm:spPr/>
    </dgm:pt>
    <dgm:pt modelId="{01975896-B534-4254-9785-0831DFEF241A}" type="pres">
      <dgm:prSet presAssocID="{3998B3FD-C7E1-4276-AA5F-6257712ECAB8}" presName="descendantText" presStyleLbl="alignAccFollowNode1" presStyleIdx="2" presStyleCnt="4">
        <dgm:presLayoutVars>
          <dgm:bulletEnabled/>
        </dgm:presLayoutVars>
      </dgm:prSet>
      <dgm:spPr/>
    </dgm:pt>
    <dgm:pt modelId="{C06D3F2D-5781-4A49-979D-1DD7FF73FCA6}" type="pres">
      <dgm:prSet presAssocID="{88715394-A40C-4FD5-AB60-8EB2E2203EB2}" presName="sp" presStyleCnt="0"/>
      <dgm:spPr/>
    </dgm:pt>
    <dgm:pt modelId="{D8B7F252-B1CB-41FF-B1B0-F2C6DAD7012C}" type="pres">
      <dgm:prSet presAssocID="{20306AD2-724C-464E-A436-C3623C0BB477}" presName="linNode" presStyleCnt="0"/>
      <dgm:spPr/>
    </dgm:pt>
    <dgm:pt modelId="{0FE29B56-B08E-4120-8157-91DE94A012A6}" type="pres">
      <dgm:prSet presAssocID="{20306AD2-724C-464E-A436-C3623C0BB477}" presName="parentText" presStyleLbl="alignNode1" presStyleIdx="3" presStyleCnt="4">
        <dgm:presLayoutVars>
          <dgm:chMax val="1"/>
          <dgm:bulletEnabled/>
        </dgm:presLayoutVars>
      </dgm:prSet>
      <dgm:spPr/>
    </dgm:pt>
    <dgm:pt modelId="{8CE550FB-B4D8-4DA7-84FB-32D3E5696435}" type="pres">
      <dgm:prSet presAssocID="{20306AD2-724C-464E-A436-C3623C0BB477}" presName="descendantText" presStyleLbl="alignAccFollowNode1" presStyleIdx="3" presStyleCnt="4">
        <dgm:presLayoutVars>
          <dgm:bulletEnabled/>
        </dgm:presLayoutVars>
      </dgm:prSet>
      <dgm:spPr/>
    </dgm:pt>
  </dgm:ptLst>
  <dgm:cxnLst>
    <dgm:cxn modelId="{40043E02-F95D-4C66-B964-115815769F69}" type="presOf" srcId="{F4A40CB5-EF8F-4D06-BA1C-759C80C83F45}" destId="{DD72D677-0294-4385-80B9-761A511F5CBF}" srcOrd="0" destOrd="0" presId="urn:microsoft.com/office/officeart/2016/7/layout/VerticalSolidActionList"/>
    <dgm:cxn modelId="{D3E1CD18-0517-4F38-B259-325AAAB1C168}" type="presOf" srcId="{7642BAC0-9D40-4995-9519-CD78226FB617}" destId="{9D853F22-CAA2-4A5F-927B-2461F993EAF9}" srcOrd="0" destOrd="0" presId="urn:microsoft.com/office/officeart/2016/7/layout/VerticalSolidActionList"/>
    <dgm:cxn modelId="{56F1131C-1EF6-4524-8FCC-233F09EC1040}" srcId="{9050EFAC-8C60-4FA4-B404-4923B2DAD7A5}" destId="{6BCF36FC-2D8D-4B9A-B473-841227F332BC}" srcOrd="0" destOrd="0" parTransId="{C1142FBF-6119-4852-AD14-6352CED1C880}" sibTransId="{0DEC5C41-C963-488B-8D15-593168A33842}"/>
    <dgm:cxn modelId="{E68B7F20-48B3-48CB-B1C6-C1AD84F94B1A}" type="presOf" srcId="{6BCF36FC-2D8D-4B9A-B473-841227F332BC}" destId="{61B5B888-F752-4826-AD22-AC8F2C950AE2}" srcOrd="0" destOrd="0" presId="urn:microsoft.com/office/officeart/2016/7/layout/VerticalSolidActionList"/>
    <dgm:cxn modelId="{BD840F2E-5A9F-45ED-BB08-BB58FAD8D0BB}" srcId="{3998B3FD-C7E1-4276-AA5F-6257712ECAB8}" destId="{6E3F9540-E569-4C4D-93E2-D0804F8DCF55}" srcOrd="0" destOrd="0" parTransId="{1E6CD175-1C65-4C6A-860E-5A7C90348FE4}" sibTransId="{0EE5EA8E-1A6B-439D-9FE2-920A4D0BF716}"/>
    <dgm:cxn modelId="{143D753E-BC22-4A4B-99C6-8F6393BA59BC}" type="presOf" srcId="{C39D43B5-D997-43C0-B200-74D6DAC2BF62}" destId="{02D89C77-BF50-4A14-9F4D-6CD8B64D62CC}" srcOrd="0" destOrd="0" presId="urn:microsoft.com/office/officeart/2016/7/layout/VerticalSolidActionList"/>
    <dgm:cxn modelId="{306FDE5E-1577-4E70-BB8D-6DB60D6C80FB}" srcId="{9050EFAC-8C60-4FA4-B404-4923B2DAD7A5}" destId="{3998B3FD-C7E1-4276-AA5F-6257712ECAB8}" srcOrd="2" destOrd="0" parTransId="{93EA7FC2-318F-4B18-B883-759EB6438BCF}" sibTransId="{88715394-A40C-4FD5-AB60-8EB2E2203EB2}"/>
    <dgm:cxn modelId="{51EF1C41-3293-4A95-9E04-382CA1B03E68}" type="presOf" srcId="{ECC2AD7C-A9C4-40DA-A347-7F474D2FF1CD}" destId="{8CE550FB-B4D8-4DA7-84FB-32D3E5696435}" srcOrd="0" destOrd="0" presId="urn:microsoft.com/office/officeart/2016/7/layout/VerticalSolidActionList"/>
    <dgm:cxn modelId="{A634265A-0DCC-4DD8-ABF9-C4184F7E0E6D}" type="presOf" srcId="{6E3F9540-E569-4C4D-93E2-D0804F8DCF55}" destId="{01975896-B534-4254-9785-0831DFEF241A}" srcOrd="0" destOrd="0" presId="urn:microsoft.com/office/officeart/2016/7/layout/VerticalSolidActionList"/>
    <dgm:cxn modelId="{50552E7B-168D-47D9-8B74-87C52AC1D0D8}" srcId="{9050EFAC-8C60-4FA4-B404-4923B2DAD7A5}" destId="{C39D43B5-D997-43C0-B200-74D6DAC2BF62}" srcOrd="1" destOrd="0" parTransId="{9646B78C-9411-4345-AC42-255EE25064DD}" sibTransId="{69D898CC-1AC5-4443-97A8-BF1235C16E08}"/>
    <dgm:cxn modelId="{D5DB8E8B-EFAF-4D14-AB7A-1A664DD58CA5}" srcId="{6BCF36FC-2D8D-4B9A-B473-841227F332BC}" destId="{F4A40CB5-EF8F-4D06-BA1C-759C80C83F45}" srcOrd="0" destOrd="0" parTransId="{58467EBD-BF13-47C0-A76E-A92616233CBA}" sibTransId="{3050EA8E-F311-40B5-9438-DEA60EFFF0EC}"/>
    <dgm:cxn modelId="{67A591A9-5E12-4D28-B5C9-3F7B815F7A42}" srcId="{20306AD2-724C-464E-A436-C3623C0BB477}" destId="{ECC2AD7C-A9C4-40DA-A347-7F474D2FF1CD}" srcOrd="0" destOrd="0" parTransId="{CAF0F205-126D-458B-B603-90593B4C25CF}" sibTransId="{096A2D69-C3C4-415D-BFF0-B61694228FFD}"/>
    <dgm:cxn modelId="{37A3D4AB-CA5B-401E-9CD9-731092F85F05}" type="presOf" srcId="{20306AD2-724C-464E-A436-C3623C0BB477}" destId="{0FE29B56-B08E-4120-8157-91DE94A012A6}" srcOrd="0" destOrd="0" presId="urn:microsoft.com/office/officeart/2016/7/layout/VerticalSolidActionList"/>
    <dgm:cxn modelId="{143C1CAD-7521-4AAA-84DD-115F1012CB22}" srcId="{9050EFAC-8C60-4FA4-B404-4923B2DAD7A5}" destId="{20306AD2-724C-464E-A436-C3623C0BB477}" srcOrd="3" destOrd="0" parTransId="{2CFB0D8D-8B53-4CDA-B5A0-EFC06FAE1CB0}" sibTransId="{9DE8C9DC-C896-4F3A-B37E-199FFEE86922}"/>
    <dgm:cxn modelId="{005424E0-8CA2-44D9-88FF-9A1CBD70DA30}" srcId="{C39D43B5-D997-43C0-B200-74D6DAC2BF62}" destId="{7642BAC0-9D40-4995-9519-CD78226FB617}" srcOrd="0" destOrd="0" parTransId="{1906D89A-D32B-4DC9-853B-7070872623A5}" sibTransId="{BF67DA57-B23A-4497-A203-8411DB78B91C}"/>
    <dgm:cxn modelId="{3B9412FB-7AA6-4734-85EE-9775D53D1E22}" type="presOf" srcId="{9050EFAC-8C60-4FA4-B404-4923B2DAD7A5}" destId="{23FA12AB-105D-43F2-8BE7-AC391AD7D27D}" srcOrd="0" destOrd="0" presId="urn:microsoft.com/office/officeart/2016/7/layout/VerticalSolidActionList"/>
    <dgm:cxn modelId="{EC7FCBFE-2DDB-44F5-9A78-895D51A83FBE}" type="presOf" srcId="{3998B3FD-C7E1-4276-AA5F-6257712ECAB8}" destId="{DF7682E2-7C9D-4135-AAB1-532438B0AF61}" srcOrd="0" destOrd="0" presId="urn:microsoft.com/office/officeart/2016/7/layout/VerticalSolidActionList"/>
    <dgm:cxn modelId="{19AE87EC-97A4-4B3C-9FBE-6CCA6832A550}" type="presParOf" srcId="{23FA12AB-105D-43F2-8BE7-AC391AD7D27D}" destId="{2C88D8F2-2F41-472A-9A19-A37799FE0220}" srcOrd="0" destOrd="0" presId="urn:microsoft.com/office/officeart/2016/7/layout/VerticalSolidActionList"/>
    <dgm:cxn modelId="{79744901-049C-410C-BE53-1578612B9FA1}" type="presParOf" srcId="{2C88D8F2-2F41-472A-9A19-A37799FE0220}" destId="{61B5B888-F752-4826-AD22-AC8F2C950AE2}" srcOrd="0" destOrd="0" presId="urn:microsoft.com/office/officeart/2016/7/layout/VerticalSolidActionList"/>
    <dgm:cxn modelId="{15B1A3E5-EF28-4E45-815F-66E0DD71165D}" type="presParOf" srcId="{2C88D8F2-2F41-472A-9A19-A37799FE0220}" destId="{DD72D677-0294-4385-80B9-761A511F5CBF}" srcOrd="1" destOrd="0" presId="urn:microsoft.com/office/officeart/2016/7/layout/VerticalSolidActionList"/>
    <dgm:cxn modelId="{53D5255C-FB19-4E77-915E-32C6F2889715}" type="presParOf" srcId="{23FA12AB-105D-43F2-8BE7-AC391AD7D27D}" destId="{A58D9528-F039-4F52-A6F8-BCFD1C3E3ED4}" srcOrd="1" destOrd="0" presId="urn:microsoft.com/office/officeart/2016/7/layout/VerticalSolidActionList"/>
    <dgm:cxn modelId="{21C4E105-389A-4746-8EE3-762521FC52BC}" type="presParOf" srcId="{23FA12AB-105D-43F2-8BE7-AC391AD7D27D}" destId="{705BAFCB-893D-45F2-BC87-F5E9304347BF}" srcOrd="2" destOrd="0" presId="urn:microsoft.com/office/officeart/2016/7/layout/VerticalSolidActionList"/>
    <dgm:cxn modelId="{5D7DF904-60ED-43FD-AFBD-3BEDFA1DD7E7}" type="presParOf" srcId="{705BAFCB-893D-45F2-BC87-F5E9304347BF}" destId="{02D89C77-BF50-4A14-9F4D-6CD8B64D62CC}" srcOrd="0" destOrd="0" presId="urn:microsoft.com/office/officeart/2016/7/layout/VerticalSolidActionList"/>
    <dgm:cxn modelId="{A1AA5B1A-2347-45F0-9833-142E3EB099FE}" type="presParOf" srcId="{705BAFCB-893D-45F2-BC87-F5E9304347BF}" destId="{9D853F22-CAA2-4A5F-927B-2461F993EAF9}" srcOrd="1" destOrd="0" presId="urn:microsoft.com/office/officeart/2016/7/layout/VerticalSolidActionList"/>
    <dgm:cxn modelId="{374BF7B9-F3A3-42EE-B2D8-7F532D119AC8}" type="presParOf" srcId="{23FA12AB-105D-43F2-8BE7-AC391AD7D27D}" destId="{FEF30C27-B593-48C2-B541-4EF55D4DAF76}" srcOrd="3" destOrd="0" presId="urn:microsoft.com/office/officeart/2016/7/layout/VerticalSolidActionList"/>
    <dgm:cxn modelId="{92F568C9-4123-4B39-B13D-E5BF39637E57}" type="presParOf" srcId="{23FA12AB-105D-43F2-8BE7-AC391AD7D27D}" destId="{C0EDF679-8742-4B79-ACAA-0092B1630290}" srcOrd="4" destOrd="0" presId="urn:microsoft.com/office/officeart/2016/7/layout/VerticalSolidActionList"/>
    <dgm:cxn modelId="{301A92E4-A7B1-4970-A11F-DD38181BBF2C}" type="presParOf" srcId="{C0EDF679-8742-4B79-ACAA-0092B1630290}" destId="{DF7682E2-7C9D-4135-AAB1-532438B0AF61}" srcOrd="0" destOrd="0" presId="urn:microsoft.com/office/officeart/2016/7/layout/VerticalSolidActionList"/>
    <dgm:cxn modelId="{ECD51C91-8E8F-4F42-9AA0-AF6E5C22EEE4}" type="presParOf" srcId="{C0EDF679-8742-4B79-ACAA-0092B1630290}" destId="{01975896-B534-4254-9785-0831DFEF241A}" srcOrd="1" destOrd="0" presId="urn:microsoft.com/office/officeart/2016/7/layout/VerticalSolidActionList"/>
    <dgm:cxn modelId="{A8D388BD-9462-47A7-976B-031479C0789D}" type="presParOf" srcId="{23FA12AB-105D-43F2-8BE7-AC391AD7D27D}" destId="{C06D3F2D-5781-4A49-979D-1DD7FF73FCA6}" srcOrd="5" destOrd="0" presId="urn:microsoft.com/office/officeart/2016/7/layout/VerticalSolidActionList"/>
    <dgm:cxn modelId="{2219A27D-2F8D-47CE-BFAF-EEC525352A60}" type="presParOf" srcId="{23FA12AB-105D-43F2-8BE7-AC391AD7D27D}" destId="{D8B7F252-B1CB-41FF-B1B0-F2C6DAD7012C}" srcOrd="6" destOrd="0" presId="urn:microsoft.com/office/officeart/2016/7/layout/VerticalSolidActionList"/>
    <dgm:cxn modelId="{056D6DEF-E808-4375-8BC5-3CB421DD73E2}" type="presParOf" srcId="{D8B7F252-B1CB-41FF-B1B0-F2C6DAD7012C}" destId="{0FE29B56-B08E-4120-8157-91DE94A012A6}" srcOrd="0" destOrd="0" presId="urn:microsoft.com/office/officeart/2016/7/layout/VerticalSolidActionList"/>
    <dgm:cxn modelId="{B62F0FF1-9117-4A68-8563-7513EF3A292D}" type="presParOf" srcId="{D8B7F252-B1CB-41FF-B1B0-F2C6DAD7012C}" destId="{8CE550FB-B4D8-4DA7-84FB-32D3E5696435}" srcOrd="1" destOrd="0" presId="urn:microsoft.com/office/officeart/2016/7/layout/VerticalSolid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53E5969-B7A4-49BF-BD0D-997C1238D8C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51D7D40E-89FD-470C-81B1-A563DFF60C39}">
      <dgm:prSet/>
      <dgm:spPr/>
      <dgm:t>
        <a:bodyPr/>
        <a:lstStyle/>
        <a:p>
          <a:pPr>
            <a:lnSpc>
              <a:spcPct val="100000"/>
            </a:lnSpc>
          </a:pPr>
          <a:r>
            <a:rPr lang="en-US" b="1" i="0" baseline="0" dirty="0"/>
            <a:t>Increase Funding for Health and Social Care: Allocate more resources to the sector, ensuring adequate funding for both NHS services and social care to reduce waiting times and improve service delivery.</a:t>
          </a:r>
          <a:endParaRPr lang="en-US" b="1" dirty="0"/>
        </a:p>
      </dgm:t>
    </dgm:pt>
    <dgm:pt modelId="{EACB0632-40B3-44B4-B0DE-75C3F6406FFC}" type="parTrans" cxnId="{D1E4830F-E465-4164-9893-FAE07505FDAA}">
      <dgm:prSet/>
      <dgm:spPr/>
      <dgm:t>
        <a:bodyPr/>
        <a:lstStyle/>
        <a:p>
          <a:endParaRPr lang="en-US"/>
        </a:p>
      </dgm:t>
    </dgm:pt>
    <dgm:pt modelId="{4384E51E-CF10-4224-B106-79251E864326}" type="sibTrans" cxnId="{D1E4830F-E465-4164-9893-FAE07505FDAA}">
      <dgm:prSet/>
      <dgm:spPr/>
      <dgm:t>
        <a:bodyPr/>
        <a:lstStyle/>
        <a:p>
          <a:endParaRPr lang="en-US"/>
        </a:p>
      </dgm:t>
    </dgm:pt>
    <dgm:pt modelId="{56C97F54-2D8D-4385-95F3-4F0437572541}">
      <dgm:prSet/>
      <dgm:spPr/>
      <dgm:t>
        <a:bodyPr/>
        <a:lstStyle/>
        <a:p>
          <a:pPr>
            <a:lnSpc>
              <a:spcPct val="100000"/>
            </a:lnSpc>
          </a:pPr>
          <a:r>
            <a:rPr lang="en-US" b="1" i="0" baseline="0" dirty="0"/>
            <a:t>Promote Integration of Health and Social Care</a:t>
          </a:r>
          <a:r>
            <a:rPr lang="en-US" b="0" i="0" baseline="0" dirty="0"/>
            <a:t>: Develop more seamless systems that connect health and social care services, improving communication, collaboration, and patient care continuity.</a:t>
          </a:r>
          <a:endParaRPr lang="en-US" dirty="0"/>
        </a:p>
      </dgm:t>
    </dgm:pt>
    <dgm:pt modelId="{D3C9A43D-83B4-4805-8CC9-D7343D4343FE}" type="parTrans" cxnId="{4EDB6605-EC9C-486B-AB8D-E8973AB5B598}">
      <dgm:prSet/>
      <dgm:spPr/>
      <dgm:t>
        <a:bodyPr/>
        <a:lstStyle/>
        <a:p>
          <a:endParaRPr lang="en-US"/>
        </a:p>
      </dgm:t>
    </dgm:pt>
    <dgm:pt modelId="{440A2AB7-BD9C-48EA-AA32-FC61B47641BC}" type="sibTrans" cxnId="{4EDB6605-EC9C-486B-AB8D-E8973AB5B598}">
      <dgm:prSet/>
      <dgm:spPr/>
      <dgm:t>
        <a:bodyPr/>
        <a:lstStyle/>
        <a:p>
          <a:endParaRPr lang="en-US"/>
        </a:p>
      </dgm:t>
    </dgm:pt>
    <dgm:pt modelId="{E1CE94EB-A0C8-4335-AA04-77DBA63A073D}">
      <dgm:prSet/>
      <dgm:spPr/>
      <dgm:t>
        <a:bodyPr/>
        <a:lstStyle/>
        <a:p>
          <a:pPr>
            <a:lnSpc>
              <a:spcPct val="100000"/>
            </a:lnSpc>
          </a:pPr>
          <a:r>
            <a:rPr lang="en-GB" b="1" dirty="0"/>
            <a:t>Encourage Technology Adoption and Innovation</a:t>
          </a:r>
          <a:r>
            <a:rPr lang="en-GB" dirty="0"/>
            <a:t>: Support digital health tools and technologies, improve digital literacy among staff, and ensure data security to enhance patient care and reduce operational inefficiencies.</a:t>
          </a:r>
          <a:endParaRPr lang="en-US" dirty="0"/>
        </a:p>
      </dgm:t>
    </dgm:pt>
    <dgm:pt modelId="{DD9A2D99-7B5B-4CEF-874C-44A8F7683478}" type="parTrans" cxnId="{A11209E0-D555-4687-B9FC-BB370AE5E6F3}">
      <dgm:prSet/>
      <dgm:spPr/>
      <dgm:t>
        <a:bodyPr/>
        <a:lstStyle/>
        <a:p>
          <a:endParaRPr lang="en-US"/>
        </a:p>
      </dgm:t>
    </dgm:pt>
    <dgm:pt modelId="{A1B933BD-2538-41CD-845A-0E6F189C10C9}" type="sibTrans" cxnId="{A11209E0-D555-4687-B9FC-BB370AE5E6F3}">
      <dgm:prSet/>
      <dgm:spPr/>
      <dgm:t>
        <a:bodyPr/>
        <a:lstStyle/>
        <a:p>
          <a:endParaRPr lang="en-US"/>
        </a:p>
      </dgm:t>
    </dgm:pt>
    <dgm:pt modelId="{8A2894CD-C73A-4E5B-AB34-6A65193474DA}" type="pres">
      <dgm:prSet presAssocID="{253E5969-B7A4-49BF-BD0D-997C1238D8C8}" presName="root" presStyleCnt="0">
        <dgm:presLayoutVars>
          <dgm:dir/>
          <dgm:resizeHandles val="exact"/>
        </dgm:presLayoutVars>
      </dgm:prSet>
      <dgm:spPr/>
    </dgm:pt>
    <dgm:pt modelId="{70D3CB40-9391-4908-9E36-57D8F3B333A4}" type="pres">
      <dgm:prSet presAssocID="{51D7D40E-89FD-470C-81B1-A563DFF60C39}" presName="compNode" presStyleCnt="0"/>
      <dgm:spPr/>
    </dgm:pt>
    <dgm:pt modelId="{7B15495A-43DD-4DE6-8991-C21A22714524}" type="pres">
      <dgm:prSet presAssocID="{51D7D40E-89FD-470C-81B1-A563DFF60C39}" presName="bgRect" presStyleLbl="bgShp" presStyleIdx="0" presStyleCnt="3"/>
      <dgm:spPr/>
    </dgm:pt>
    <dgm:pt modelId="{86C7E662-0914-44FE-BF25-6A6354FD76E2}" type="pres">
      <dgm:prSet presAssocID="{51D7D40E-89FD-470C-81B1-A563DFF60C39}"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Hospital"/>
        </a:ext>
      </dgm:extLst>
    </dgm:pt>
    <dgm:pt modelId="{AD9617F7-DC0B-4031-8940-7464C0FC191A}" type="pres">
      <dgm:prSet presAssocID="{51D7D40E-89FD-470C-81B1-A563DFF60C39}" presName="spaceRect" presStyleCnt="0"/>
      <dgm:spPr/>
    </dgm:pt>
    <dgm:pt modelId="{1EE70174-CC97-4DAE-B2CB-8FEE1420E0F2}" type="pres">
      <dgm:prSet presAssocID="{51D7D40E-89FD-470C-81B1-A563DFF60C39}" presName="parTx" presStyleLbl="revTx" presStyleIdx="0" presStyleCnt="3">
        <dgm:presLayoutVars>
          <dgm:chMax val="0"/>
          <dgm:chPref val="0"/>
        </dgm:presLayoutVars>
      </dgm:prSet>
      <dgm:spPr/>
    </dgm:pt>
    <dgm:pt modelId="{0A0919E9-42C0-4B5B-B76D-4627C08ED29E}" type="pres">
      <dgm:prSet presAssocID="{4384E51E-CF10-4224-B106-79251E864326}" presName="sibTrans" presStyleCnt="0"/>
      <dgm:spPr/>
    </dgm:pt>
    <dgm:pt modelId="{093DB8B0-EFCE-4572-81EC-E204D1CD44BA}" type="pres">
      <dgm:prSet presAssocID="{56C97F54-2D8D-4385-95F3-4F0437572541}" presName="compNode" presStyleCnt="0"/>
      <dgm:spPr/>
    </dgm:pt>
    <dgm:pt modelId="{95E5B275-AB10-401F-A6EC-51B4D2F163B3}" type="pres">
      <dgm:prSet presAssocID="{56C97F54-2D8D-4385-95F3-4F0437572541}" presName="bgRect" presStyleLbl="bgShp" presStyleIdx="1" presStyleCnt="3"/>
      <dgm:spPr/>
    </dgm:pt>
    <dgm:pt modelId="{9ADC8AE8-0F68-4121-A6FA-5B47720B253F}" type="pres">
      <dgm:prSet presAssocID="{56C97F54-2D8D-4385-95F3-4F0437572541}"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nections"/>
        </a:ext>
      </dgm:extLst>
    </dgm:pt>
    <dgm:pt modelId="{A5C59C41-275D-4F52-87BD-50F394C40ACB}" type="pres">
      <dgm:prSet presAssocID="{56C97F54-2D8D-4385-95F3-4F0437572541}" presName="spaceRect" presStyleCnt="0"/>
      <dgm:spPr/>
    </dgm:pt>
    <dgm:pt modelId="{546BAC00-C774-4EC2-8400-7484988E9D91}" type="pres">
      <dgm:prSet presAssocID="{56C97F54-2D8D-4385-95F3-4F0437572541}" presName="parTx" presStyleLbl="revTx" presStyleIdx="1" presStyleCnt="3">
        <dgm:presLayoutVars>
          <dgm:chMax val="0"/>
          <dgm:chPref val="0"/>
        </dgm:presLayoutVars>
      </dgm:prSet>
      <dgm:spPr/>
    </dgm:pt>
    <dgm:pt modelId="{9AC04813-6397-4347-B3FB-7BDDA1063A29}" type="pres">
      <dgm:prSet presAssocID="{440A2AB7-BD9C-48EA-AA32-FC61B47641BC}" presName="sibTrans" presStyleCnt="0"/>
      <dgm:spPr/>
    </dgm:pt>
    <dgm:pt modelId="{92179A93-2B8E-466A-8D56-3B4E27FDF4CB}" type="pres">
      <dgm:prSet presAssocID="{E1CE94EB-A0C8-4335-AA04-77DBA63A073D}" presName="compNode" presStyleCnt="0"/>
      <dgm:spPr/>
    </dgm:pt>
    <dgm:pt modelId="{DCFD9F52-D913-456B-B6F8-54139E49C832}" type="pres">
      <dgm:prSet presAssocID="{E1CE94EB-A0C8-4335-AA04-77DBA63A073D}" presName="bgRect" presStyleLbl="bgShp" presStyleIdx="2" presStyleCnt="3"/>
      <dgm:spPr/>
    </dgm:pt>
    <dgm:pt modelId="{01904209-5A60-4C7A-B087-24F09509FAD7}" type="pres">
      <dgm:prSet presAssocID="{E1CE94EB-A0C8-4335-AA04-77DBA63A073D}"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tethoscope"/>
        </a:ext>
      </dgm:extLst>
    </dgm:pt>
    <dgm:pt modelId="{D5932CED-2EC9-45DC-B191-D4C67786B42E}" type="pres">
      <dgm:prSet presAssocID="{E1CE94EB-A0C8-4335-AA04-77DBA63A073D}" presName="spaceRect" presStyleCnt="0"/>
      <dgm:spPr/>
    </dgm:pt>
    <dgm:pt modelId="{632356CD-D8D0-48F0-A506-D5E0CD9E8101}" type="pres">
      <dgm:prSet presAssocID="{E1CE94EB-A0C8-4335-AA04-77DBA63A073D}" presName="parTx" presStyleLbl="revTx" presStyleIdx="2" presStyleCnt="3">
        <dgm:presLayoutVars>
          <dgm:chMax val="0"/>
          <dgm:chPref val="0"/>
        </dgm:presLayoutVars>
      </dgm:prSet>
      <dgm:spPr/>
    </dgm:pt>
  </dgm:ptLst>
  <dgm:cxnLst>
    <dgm:cxn modelId="{4EDB6605-EC9C-486B-AB8D-E8973AB5B598}" srcId="{253E5969-B7A4-49BF-BD0D-997C1238D8C8}" destId="{56C97F54-2D8D-4385-95F3-4F0437572541}" srcOrd="1" destOrd="0" parTransId="{D3C9A43D-83B4-4805-8CC9-D7343D4343FE}" sibTransId="{440A2AB7-BD9C-48EA-AA32-FC61B47641BC}"/>
    <dgm:cxn modelId="{BC0EC10D-B92A-4F8D-B930-6248A41BE763}" type="presOf" srcId="{51D7D40E-89FD-470C-81B1-A563DFF60C39}" destId="{1EE70174-CC97-4DAE-B2CB-8FEE1420E0F2}" srcOrd="0" destOrd="0" presId="urn:microsoft.com/office/officeart/2018/2/layout/IconVerticalSolidList"/>
    <dgm:cxn modelId="{D1E4830F-E465-4164-9893-FAE07505FDAA}" srcId="{253E5969-B7A4-49BF-BD0D-997C1238D8C8}" destId="{51D7D40E-89FD-470C-81B1-A563DFF60C39}" srcOrd="0" destOrd="0" parTransId="{EACB0632-40B3-44B4-B0DE-75C3F6406FFC}" sibTransId="{4384E51E-CF10-4224-B106-79251E864326}"/>
    <dgm:cxn modelId="{7D33F13A-1103-43BE-BD15-691959CD71DC}" type="presOf" srcId="{253E5969-B7A4-49BF-BD0D-997C1238D8C8}" destId="{8A2894CD-C73A-4E5B-AB34-6A65193474DA}" srcOrd="0" destOrd="0" presId="urn:microsoft.com/office/officeart/2018/2/layout/IconVerticalSolidList"/>
    <dgm:cxn modelId="{9C8BE858-B61D-4666-9871-DCA2A6BF7980}" type="presOf" srcId="{56C97F54-2D8D-4385-95F3-4F0437572541}" destId="{546BAC00-C774-4EC2-8400-7484988E9D91}" srcOrd="0" destOrd="0" presId="urn:microsoft.com/office/officeart/2018/2/layout/IconVerticalSolidList"/>
    <dgm:cxn modelId="{E9A52DAC-84FA-4CB2-A1C9-6BFEB0BA5240}" type="presOf" srcId="{E1CE94EB-A0C8-4335-AA04-77DBA63A073D}" destId="{632356CD-D8D0-48F0-A506-D5E0CD9E8101}" srcOrd="0" destOrd="0" presId="urn:microsoft.com/office/officeart/2018/2/layout/IconVerticalSolidList"/>
    <dgm:cxn modelId="{A11209E0-D555-4687-B9FC-BB370AE5E6F3}" srcId="{253E5969-B7A4-49BF-BD0D-997C1238D8C8}" destId="{E1CE94EB-A0C8-4335-AA04-77DBA63A073D}" srcOrd="2" destOrd="0" parTransId="{DD9A2D99-7B5B-4CEF-874C-44A8F7683478}" sibTransId="{A1B933BD-2538-41CD-845A-0E6F189C10C9}"/>
    <dgm:cxn modelId="{707D1ECB-15B6-40EA-8965-FE28809BB653}" type="presParOf" srcId="{8A2894CD-C73A-4E5B-AB34-6A65193474DA}" destId="{70D3CB40-9391-4908-9E36-57D8F3B333A4}" srcOrd="0" destOrd="0" presId="urn:microsoft.com/office/officeart/2018/2/layout/IconVerticalSolidList"/>
    <dgm:cxn modelId="{F278422A-F9B6-4B1E-AA4D-6B06AB943EB9}" type="presParOf" srcId="{70D3CB40-9391-4908-9E36-57D8F3B333A4}" destId="{7B15495A-43DD-4DE6-8991-C21A22714524}" srcOrd="0" destOrd="0" presId="urn:microsoft.com/office/officeart/2018/2/layout/IconVerticalSolidList"/>
    <dgm:cxn modelId="{4E1C06AE-2B57-4B85-994A-0B6C40D5438F}" type="presParOf" srcId="{70D3CB40-9391-4908-9E36-57D8F3B333A4}" destId="{86C7E662-0914-44FE-BF25-6A6354FD76E2}" srcOrd="1" destOrd="0" presId="urn:microsoft.com/office/officeart/2018/2/layout/IconVerticalSolidList"/>
    <dgm:cxn modelId="{6F568858-C550-45C0-AE29-719F7770E051}" type="presParOf" srcId="{70D3CB40-9391-4908-9E36-57D8F3B333A4}" destId="{AD9617F7-DC0B-4031-8940-7464C0FC191A}" srcOrd="2" destOrd="0" presId="urn:microsoft.com/office/officeart/2018/2/layout/IconVerticalSolidList"/>
    <dgm:cxn modelId="{A07030E8-AEDA-4794-9795-87900DC95658}" type="presParOf" srcId="{70D3CB40-9391-4908-9E36-57D8F3B333A4}" destId="{1EE70174-CC97-4DAE-B2CB-8FEE1420E0F2}" srcOrd="3" destOrd="0" presId="urn:microsoft.com/office/officeart/2018/2/layout/IconVerticalSolidList"/>
    <dgm:cxn modelId="{1ADDC097-BCEC-4645-9167-EB0E50C99510}" type="presParOf" srcId="{8A2894CD-C73A-4E5B-AB34-6A65193474DA}" destId="{0A0919E9-42C0-4B5B-B76D-4627C08ED29E}" srcOrd="1" destOrd="0" presId="urn:microsoft.com/office/officeart/2018/2/layout/IconVerticalSolidList"/>
    <dgm:cxn modelId="{E740FD32-1620-4110-AB83-94D2ECDB82C5}" type="presParOf" srcId="{8A2894CD-C73A-4E5B-AB34-6A65193474DA}" destId="{093DB8B0-EFCE-4572-81EC-E204D1CD44BA}" srcOrd="2" destOrd="0" presId="urn:microsoft.com/office/officeart/2018/2/layout/IconVerticalSolidList"/>
    <dgm:cxn modelId="{15244B32-B869-44FA-9F16-92DB809355B8}" type="presParOf" srcId="{093DB8B0-EFCE-4572-81EC-E204D1CD44BA}" destId="{95E5B275-AB10-401F-A6EC-51B4D2F163B3}" srcOrd="0" destOrd="0" presId="urn:microsoft.com/office/officeart/2018/2/layout/IconVerticalSolidList"/>
    <dgm:cxn modelId="{7B599C35-027C-47CF-9E74-8271D09616B5}" type="presParOf" srcId="{093DB8B0-EFCE-4572-81EC-E204D1CD44BA}" destId="{9ADC8AE8-0F68-4121-A6FA-5B47720B253F}" srcOrd="1" destOrd="0" presId="urn:microsoft.com/office/officeart/2018/2/layout/IconVerticalSolidList"/>
    <dgm:cxn modelId="{44688D1F-D59E-4EED-A08F-42A7040CE870}" type="presParOf" srcId="{093DB8B0-EFCE-4572-81EC-E204D1CD44BA}" destId="{A5C59C41-275D-4F52-87BD-50F394C40ACB}" srcOrd="2" destOrd="0" presId="urn:microsoft.com/office/officeart/2018/2/layout/IconVerticalSolidList"/>
    <dgm:cxn modelId="{DD14E2D4-7F81-4EB0-9BE7-A91B9AFF4DCD}" type="presParOf" srcId="{093DB8B0-EFCE-4572-81EC-E204D1CD44BA}" destId="{546BAC00-C774-4EC2-8400-7484988E9D91}" srcOrd="3" destOrd="0" presId="urn:microsoft.com/office/officeart/2018/2/layout/IconVerticalSolidList"/>
    <dgm:cxn modelId="{CB2F9B1C-38C6-4B3B-8839-851E57DB5BF3}" type="presParOf" srcId="{8A2894CD-C73A-4E5B-AB34-6A65193474DA}" destId="{9AC04813-6397-4347-B3FB-7BDDA1063A29}" srcOrd="3" destOrd="0" presId="urn:microsoft.com/office/officeart/2018/2/layout/IconVerticalSolidList"/>
    <dgm:cxn modelId="{69AE4898-7B6A-4EC1-8344-2F82D1709B51}" type="presParOf" srcId="{8A2894CD-C73A-4E5B-AB34-6A65193474DA}" destId="{92179A93-2B8E-466A-8D56-3B4E27FDF4CB}" srcOrd="4" destOrd="0" presId="urn:microsoft.com/office/officeart/2018/2/layout/IconVerticalSolidList"/>
    <dgm:cxn modelId="{577F8EE5-1617-4628-A2AF-216031A60C3D}" type="presParOf" srcId="{92179A93-2B8E-466A-8D56-3B4E27FDF4CB}" destId="{DCFD9F52-D913-456B-B6F8-54139E49C832}" srcOrd="0" destOrd="0" presId="urn:microsoft.com/office/officeart/2018/2/layout/IconVerticalSolidList"/>
    <dgm:cxn modelId="{403F269D-A582-49F1-BC41-38ED5AD05396}" type="presParOf" srcId="{92179A93-2B8E-466A-8D56-3B4E27FDF4CB}" destId="{01904209-5A60-4C7A-B087-24F09509FAD7}" srcOrd="1" destOrd="0" presId="urn:microsoft.com/office/officeart/2018/2/layout/IconVerticalSolidList"/>
    <dgm:cxn modelId="{098F8B5D-78EE-4801-8DBA-C90F4F8EBA96}" type="presParOf" srcId="{92179A93-2B8E-466A-8D56-3B4E27FDF4CB}" destId="{D5932CED-2EC9-45DC-B191-D4C67786B42E}" srcOrd="2" destOrd="0" presId="urn:microsoft.com/office/officeart/2018/2/layout/IconVerticalSolidList"/>
    <dgm:cxn modelId="{AA4ED0C4-1D49-4D01-87B9-1BE300C3AC32}" type="presParOf" srcId="{92179A93-2B8E-466A-8D56-3B4E27FDF4CB}" destId="{632356CD-D8D0-48F0-A506-D5E0CD9E810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7E95061-585E-4AA7-B206-2680E5352EBE}"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87ADC833-D9B6-425F-BDFA-3825E7C0EE2B}">
      <dgm:prSet/>
      <dgm:spPr/>
      <dgm:t>
        <a:bodyPr/>
        <a:lstStyle/>
        <a:p>
          <a:r>
            <a:rPr lang="en-GB" dirty="0"/>
            <a:t>The COVID-19 pandemic accelerated NHS digital transformation. NHS App usage rose by 80% between 2020 and 2024.</a:t>
          </a:r>
          <a:endParaRPr lang="en-US" dirty="0"/>
        </a:p>
      </dgm:t>
    </dgm:pt>
    <dgm:pt modelId="{DC21498A-1CEB-4863-A029-29893EB4E677}" type="parTrans" cxnId="{468E3E2E-360D-4964-80CB-D987B591E311}">
      <dgm:prSet/>
      <dgm:spPr/>
      <dgm:t>
        <a:bodyPr/>
        <a:lstStyle/>
        <a:p>
          <a:endParaRPr lang="en-US"/>
        </a:p>
      </dgm:t>
    </dgm:pt>
    <dgm:pt modelId="{62C4C40E-8CB5-4A94-85FD-D565CBAEFB3B}" type="sibTrans" cxnId="{468E3E2E-360D-4964-80CB-D987B591E311}">
      <dgm:prSet/>
      <dgm:spPr/>
      <dgm:t>
        <a:bodyPr/>
        <a:lstStyle/>
        <a:p>
          <a:endParaRPr lang="en-US"/>
        </a:p>
      </dgm:t>
    </dgm:pt>
    <dgm:pt modelId="{CAEB8C7C-1DBD-41A4-8405-2B00CD0B8D25}">
      <dgm:prSet/>
      <dgm:spPr/>
      <dgm:t>
        <a:bodyPr/>
        <a:lstStyle/>
        <a:p>
          <a:r>
            <a:rPr lang="en-GB" dirty="0"/>
            <a:t>Over 33 million users are now registered for the NHS App, accessing services like digital prescriptions and records.</a:t>
          </a:r>
          <a:endParaRPr lang="en-US" dirty="0"/>
        </a:p>
      </dgm:t>
    </dgm:pt>
    <dgm:pt modelId="{A04446B9-5DBA-4827-A94A-1076DFBCA681}" type="parTrans" cxnId="{0164107C-2ABB-463A-9C91-B8BB2DD62717}">
      <dgm:prSet/>
      <dgm:spPr/>
      <dgm:t>
        <a:bodyPr/>
        <a:lstStyle/>
        <a:p>
          <a:endParaRPr lang="en-US"/>
        </a:p>
      </dgm:t>
    </dgm:pt>
    <dgm:pt modelId="{A2FF9872-341D-44F3-B974-27C96E3B5CBA}" type="sibTrans" cxnId="{0164107C-2ABB-463A-9C91-B8BB2DD62717}">
      <dgm:prSet/>
      <dgm:spPr/>
      <dgm:t>
        <a:bodyPr/>
        <a:lstStyle/>
        <a:p>
          <a:endParaRPr lang="en-US"/>
        </a:p>
      </dgm:t>
    </dgm:pt>
    <dgm:pt modelId="{C6148F93-A080-4A5E-93B3-E5D3DB0645B2}">
      <dgm:prSet/>
      <dgm:spPr/>
      <dgm:t>
        <a:bodyPr/>
        <a:lstStyle/>
        <a:p>
          <a:r>
            <a:rPr lang="en-GB" dirty="0"/>
            <a:t>The NHS Long Term Workforce Plan (2023) emphasises digital tools to address staffing pressures and enhance patient access.</a:t>
          </a:r>
          <a:endParaRPr lang="en-US" dirty="0"/>
        </a:p>
      </dgm:t>
    </dgm:pt>
    <dgm:pt modelId="{D4CC20F6-11AE-4D5B-A966-B759C0DB7F31}" type="parTrans" cxnId="{2C7D9502-E750-46A8-8C57-78C84B53ADF7}">
      <dgm:prSet/>
      <dgm:spPr/>
      <dgm:t>
        <a:bodyPr/>
        <a:lstStyle/>
        <a:p>
          <a:endParaRPr lang="en-US"/>
        </a:p>
      </dgm:t>
    </dgm:pt>
    <dgm:pt modelId="{3823643D-9AA3-4EC1-9108-9649192C7BB9}" type="sibTrans" cxnId="{2C7D9502-E750-46A8-8C57-78C84B53ADF7}">
      <dgm:prSet/>
      <dgm:spPr/>
      <dgm:t>
        <a:bodyPr/>
        <a:lstStyle/>
        <a:p>
          <a:endParaRPr lang="en-US"/>
        </a:p>
      </dgm:t>
    </dgm:pt>
    <dgm:pt modelId="{E68814AA-616E-45B0-A16D-C94E26221339}" type="pres">
      <dgm:prSet presAssocID="{E7E95061-585E-4AA7-B206-2680E5352EBE}" presName="root" presStyleCnt="0">
        <dgm:presLayoutVars>
          <dgm:dir/>
          <dgm:resizeHandles val="exact"/>
        </dgm:presLayoutVars>
      </dgm:prSet>
      <dgm:spPr/>
    </dgm:pt>
    <dgm:pt modelId="{6E54E2FC-F7B3-412E-91DD-522903298905}" type="pres">
      <dgm:prSet presAssocID="{87ADC833-D9B6-425F-BDFA-3825E7C0EE2B}" presName="compNode" presStyleCnt="0"/>
      <dgm:spPr/>
    </dgm:pt>
    <dgm:pt modelId="{D4DE6354-3D47-4D57-BEFD-FAF0D99A77F6}" type="pres">
      <dgm:prSet presAssocID="{87ADC833-D9B6-425F-BDFA-3825E7C0EE2B}" presName="bgRect" presStyleLbl="bgShp" presStyleIdx="0" presStyleCnt="3"/>
      <dgm:spPr/>
    </dgm:pt>
    <dgm:pt modelId="{FCC854EC-53C5-4451-982B-7D0460D36C9D}" type="pres">
      <dgm:prSet presAssocID="{87ADC833-D9B6-425F-BDFA-3825E7C0EE2B}"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Stethoscope"/>
        </a:ext>
      </dgm:extLst>
    </dgm:pt>
    <dgm:pt modelId="{D7742D31-46A0-48DE-8346-10560D916290}" type="pres">
      <dgm:prSet presAssocID="{87ADC833-D9B6-425F-BDFA-3825E7C0EE2B}" presName="spaceRect" presStyleCnt="0"/>
      <dgm:spPr/>
    </dgm:pt>
    <dgm:pt modelId="{4E48BB72-7F37-4C8F-9319-A785CA1FD10A}" type="pres">
      <dgm:prSet presAssocID="{87ADC833-D9B6-425F-BDFA-3825E7C0EE2B}" presName="parTx" presStyleLbl="revTx" presStyleIdx="0" presStyleCnt="3">
        <dgm:presLayoutVars>
          <dgm:chMax val="0"/>
          <dgm:chPref val="0"/>
        </dgm:presLayoutVars>
      </dgm:prSet>
      <dgm:spPr/>
    </dgm:pt>
    <dgm:pt modelId="{29AFB7FB-8197-4CFD-8620-9CE4777B089F}" type="pres">
      <dgm:prSet presAssocID="{62C4C40E-8CB5-4A94-85FD-D565CBAEFB3B}" presName="sibTrans" presStyleCnt="0"/>
      <dgm:spPr/>
    </dgm:pt>
    <dgm:pt modelId="{91748C12-5F0A-402F-84E9-60C06015B60B}" type="pres">
      <dgm:prSet presAssocID="{CAEB8C7C-1DBD-41A4-8405-2B00CD0B8D25}" presName="compNode" presStyleCnt="0"/>
      <dgm:spPr/>
    </dgm:pt>
    <dgm:pt modelId="{5F336021-5229-46A5-80DA-A5F5FA131837}" type="pres">
      <dgm:prSet presAssocID="{CAEB8C7C-1DBD-41A4-8405-2B00CD0B8D25}" presName="bgRect" presStyleLbl="bgShp" presStyleIdx="1" presStyleCnt="3"/>
      <dgm:spPr/>
    </dgm:pt>
    <dgm:pt modelId="{0C2C7849-E5FE-412D-A38D-E772A7EE93CD}" type="pres">
      <dgm:prSet presAssocID="{CAEB8C7C-1DBD-41A4-8405-2B00CD0B8D25}"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tor"/>
        </a:ext>
      </dgm:extLst>
    </dgm:pt>
    <dgm:pt modelId="{E93ACBB9-8DF9-473B-B09D-EC09219B864E}" type="pres">
      <dgm:prSet presAssocID="{CAEB8C7C-1DBD-41A4-8405-2B00CD0B8D25}" presName="spaceRect" presStyleCnt="0"/>
      <dgm:spPr/>
    </dgm:pt>
    <dgm:pt modelId="{1C13EE75-FA9B-4C2A-BA74-34C9670F8948}" type="pres">
      <dgm:prSet presAssocID="{CAEB8C7C-1DBD-41A4-8405-2B00CD0B8D25}" presName="parTx" presStyleLbl="revTx" presStyleIdx="1" presStyleCnt="3">
        <dgm:presLayoutVars>
          <dgm:chMax val="0"/>
          <dgm:chPref val="0"/>
        </dgm:presLayoutVars>
      </dgm:prSet>
      <dgm:spPr/>
    </dgm:pt>
    <dgm:pt modelId="{0CBA41E9-B8B5-4615-89D4-AC325CA7009F}" type="pres">
      <dgm:prSet presAssocID="{A2FF9872-341D-44F3-B974-27C96E3B5CBA}" presName="sibTrans" presStyleCnt="0"/>
      <dgm:spPr/>
    </dgm:pt>
    <dgm:pt modelId="{EC680EC4-E860-4586-A2AD-65A82F882711}" type="pres">
      <dgm:prSet presAssocID="{C6148F93-A080-4A5E-93B3-E5D3DB0645B2}" presName="compNode" presStyleCnt="0"/>
      <dgm:spPr/>
    </dgm:pt>
    <dgm:pt modelId="{B6455232-B7F0-4567-BEFD-825A2D235116}" type="pres">
      <dgm:prSet presAssocID="{C6148F93-A080-4A5E-93B3-E5D3DB0645B2}" presName="bgRect" presStyleLbl="bgShp" presStyleIdx="2" presStyleCnt="3"/>
      <dgm:spPr/>
    </dgm:pt>
    <dgm:pt modelId="{07B003FE-2A0D-4567-BB82-7242682E4F08}" type="pres">
      <dgm:prSet presAssocID="{C6148F93-A080-4A5E-93B3-E5D3DB0645B2}"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Business Growth"/>
        </a:ext>
      </dgm:extLst>
    </dgm:pt>
    <dgm:pt modelId="{7DC56FF2-5955-496E-A6C5-CCF35DEE6710}" type="pres">
      <dgm:prSet presAssocID="{C6148F93-A080-4A5E-93B3-E5D3DB0645B2}" presName="spaceRect" presStyleCnt="0"/>
      <dgm:spPr/>
    </dgm:pt>
    <dgm:pt modelId="{623397FB-D9A7-4AA6-BC39-66C07AE87A96}" type="pres">
      <dgm:prSet presAssocID="{C6148F93-A080-4A5E-93B3-E5D3DB0645B2}" presName="parTx" presStyleLbl="revTx" presStyleIdx="2" presStyleCnt="3">
        <dgm:presLayoutVars>
          <dgm:chMax val="0"/>
          <dgm:chPref val="0"/>
        </dgm:presLayoutVars>
      </dgm:prSet>
      <dgm:spPr/>
    </dgm:pt>
  </dgm:ptLst>
  <dgm:cxnLst>
    <dgm:cxn modelId="{2C7D9502-E750-46A8-8C57-78C84B53ADF7}" srcId="{E7E95061-585E-4AA7-B206-2680E5352EBE}" destId="{C6148F93-A080-4A5E-93B3-E5D3DB0645B2}" srcOrd="2" destOrd="0" parTransId="{D4CC20F6-11AE-4D5B-A966-B759C0DB7F31}" sibTransId="{3823643D-9AA3-4EC1-9108-9649192C7BB9}"/>
    <dgm:cxn modelId="{468E3E2E-360D-4964-80CB-D987B591E311}" srcId="{E7E95061-585E-4AA7-B206-2680E5352EBE}" destId="{87ADC833-D9B6-425F-BDFA-3825E7C0EE2B}" srcOrd="0" destOrd="0" parTransId="{DC21498A-1CEB-4863-A029-29893EB4E677}" sibTransId="{62C4C40E-8CB5-4A94-85FD-D565CBAEFB3B}"/>
    <dgm:cxn modelId="{1678A575-9E18-441D-BB89-B03ACF16956A}" type="presOf" srcId="{CAEB8C7C-1DBD-41A4-8405-2B00CD0B8D25}" destId="{1C13EE75-FA9B-4C2A-BA74-34C9670F8948}" srcOrd="0" destOrd="0" presId="urn:microsoft.com/office/officeart/2018/2/layout/IconVerticalSolidList"/>
    <dgm:cxn modelId="{0164107C-2ABB-463A-9C91-B8BB2DD62717}" srcId="{E7E95061-585E-4AA7-B206-2680E5352EBE}" destId="{CAEB8C7C-1DBD-41A4-8405-2B00CD0B8D25}" srcOrd="1" destOrd="0" parTransId="{A04446B9-5DBA-4827-A94A-1076DFBCA681}" sibTransId="{A2FF9872-341D-44F3-B974-27C96E3B5CBA}"/>
    <dgm:cxn modelId="{E3A524AA-0C94-446F-A789-26DFBF16A0DA}" type="presOf" srcId="{E7E95061-585E-4AA7-B206-2680E5352EBE}" destId="{E68814AA-616E-45B0-A16D-C94E26221339}" srcOrd="0" destOrd="0" presId="urn:microsoft.com/office/officeart/2018/2/layout/IconVerticalSolidList"/>
    <dgm:cxn modelId="{8FFE56D8-35CF-4E5C-940C-80A439BBC596}" type="presOf" srcId="{87ADC833-D9B6-425F-BDFA-3825E7C0EE2B}" destId="{4E48BB72-7F37-4C8F-9319-A785CA1FD10A}" srcOrd="0" destOrd="0" presId="urn:microsoft.com/office/officeart/2018/2/layout/IconVerticalSolidList"/>
    <dgm:cxn modelId="{0EA831FD-33D2-42A5-8273-2A2B2B3A333D}" type="presOf" srcId="{C6148F93-A080-4A5E-93B3-E5D3DB0645B2}" destId="{623397FB-D9A7-4AA6-BC39-66C07AE87A96}" srcOrd="0" destOrd="0" presId="urn:microsoft.com/office/officeart/2018/2/layout/IconVerticalSolidList"/>
    <dgm:cxn modelId="{95C2403B-AC48-45A7-A87D-A5D5640F86EC}" type="presParOf" srcId="{E68814AA-616E-45B0-A16D-C94E26221339}" destId="{6E54E2FC-F7B3-412E-91DD-522903298905}" srcOrd="0" destOrd="0" presId="urn:microsoft.com/office/officeart/2018/2/layout/IconVerticalSolidList"/>
    <dgm:cxn modelId="{676DE86F-FE4E-45D4-BB71-1036C83DFD79}" type="presParOf" srcId="{6E54E2FC-F7B3-412E-91DD-522903298905}" destId="{D4DE6354-3D47-4D57-BEFD-FAF0D99A77F6}" srcOrd="0" destOrd="0" presId="urn:microsoft.com/office/officeart/2018/2/layout/IconVerticalSolidList"/>
    <dgm:cxn modelId="{FB025C7C-6643-493A-9306-EE8C74CEA8CB}" type="presParOf" srcId="{6E54E2FC-F7B3-412E-91DD-522903298905}" destId="{FCC854EC-53C5-4451-982B-7D0460D36C9D}" srcOrd="1" destOrd="0" presId="urn:microsoft.com/office/officeart/2018/2/layout/IconVerticalSolidList"/>
    <dgm:cxn modelId="{99144B76-60F4-4F5D-BCEB-450465EF0674}" type="presParOf" srcId="{6E54E2FC-F7B3-412E-91DD-522903298905}" destId="{D7742D31-46A0-48DE-8346-10560D916290}" srcOrd="2" destOrd="0" presId="urn:microsoft.com/office/officeart/2018/2/layout/IconVerticalSolidList"/>
    <dgm:cxn modelId="{8B6588BE-86A8-4A03-B752-EC19AD335664}" type="presParOf" srcId="{6E54E2FC-F7B3-412E-91DD-522903298905}" destId="{4E48BB72-7F37-4C8F-9319-A785CA1FD10A}" srcOrd="3" destOrd="0" presId="urn:microsoft.com/office/officeart/2018/2/layout/IconVerticalSolidList"/>
    <dgm:cxn modelId="{D6EC8763-F7BB-4E3D-AFE7-314AE249E7EC}" type="presParOf" srcId="{E68814AA-616E-45B0-A16D-C94E26221339}" destId="{29AFB7FB-8197-4CFD-8620-9CE4777B089F}" srcOrd="1" destOrd="0" presId="urn:microsoft.com/office/officeart/2018/2/layout/IconVerticalSolidList"/>
    <dgm:cxn modelId="{9D6A77CB-C7B7-4516-9CFA-9414DB45313A}" type="presParOf" srcId="{E68814AA-616E-45B0-A16D-C94E26221339}" destId="{91748C12-5F0A-402F-84E9-60C06015B60B}" srcOrd="2" destOrd="0" presId="urn:microsoft.com/office/officeart/2018/2/layout/IconVerticalSolidList"/>
    <dgm:cxn modelId="{B09AC982-BD08-4967-A491-CA761C96F67C}" type="presParOf" srcId="{91748C12-5F0A-402F-84E9-60C06015B60B}" destId="{5F336021-5229-46A5-80DA-A5F5FA131837}" srcOrd="0" destOrd="0" presId="urn:microsoft.com/office/officeart/2018/2/layout/IconVerticalSolidList"/>
    <dgm:cxn modelId="{25D2DC58-9424-4F84-8805-F45EF7341306}" type="presParOf" srcId="{91748C12-5F0A-402F-84E9-60C06015B60B}" destId="{0C2C7849-E5FE-412D-A38D-E772A7EE93CD}" srcOrd="1" destOrd="0" presId="urn:microsoft.com/office/officeart/2018/2/layout/IconVerticalSolidList"/>
    <dgm:cxn modelId="{CEA05FAC-8B9F-4820-B505-FAFCB96DC1A7}" type="presParOf" srcId="{91748C12-5F0A-402F-84E9-60C06015B60B}" destId="{E93ACBB9-8DF9-473B-B09D-EC09219B864E}" srcOrd="2" destOrd="0" presId="urn:microsoft.com/office/officeart/2018/2/layout/IconVerticalSolidList"/>
    <dgm:cxn modelId="{809D335D-1E30-422A-A825-50E20652F48C}" type="presParOf" srcId="{91748C12-5F0A-402F-84E9-60C06015B60B}" destId="{1C13EE75-FA9B-4C2A-BA74-34C9670F8948}" srcOrd="3" destOrd="0" presId="urn:microsoft.com/office/officeart/2018/2/layout/IconVerticalSolidList"/>
    <dgm:cxn modelId="{E54612BA-179F-463C-B532-D353B49CE478}" type="presParOf" srcId="{E68814AA-616E-45B0-A16D-C94E26221339}" destId="{0CBA41E9-B8B5-4615-89D4-AC325CA7009F}" srcOrd="3" destOrd="0" presId="urn:microsoft.com/office/officeart/2018/2/layout/IconVerticalSolidList"/>
    <dgm:cxn modelId="{FCC74290-D102-4ACD-9A42-A3D2E2F85E7D}" type="presParOf" srcId="{E68814AA-616E-45B0-A16D-C94E26221339}" destId="{EC680EC4-E860-4586-A2AD-65A82F882711}" srcOrd="4" destOrd="0" presId="urn:microsoft.com/office/officeart/2018/2/layout/IconVerticalSolidList"/>
    <dgm:cxn modelId="{8FE5A1E4-0CBE-4A4F-8E26-072D02733BF8}" type="presParOf" srcId="{EC680EC4-E860-4586-A2AD-65A82F882711}" destId="{B6455232-B7F0-4567-BEFD-825A2D235116}" srcOrd="0" destOrd="0" presId="urn:microsoft.com/office/officeart/2018/2/layout/IconVerticalSolidList"/>
    <dgm:cxn modelId="{6149ED11-8AC7-4436-98A7-A783F84E76F9}" type="presParOf" srcId="{EC680EC4-E860-4586-A2AD-65A82F882711}" destId="{07B003FE-2A0D-4567-BB82-7242682E4F08}" srcOrd="1" destOrd="0" presId="urn:microsoft.com/office/officeart/2018/2/layout/IconVerticalSolidList"/>
    <dgm:cxn modelId="{0109B861-0AF4-4038-9F37-FC83B4F3E4A9}" type="presParOf" srcId="{EC680EC4-E860-4586-A2AD-65A82F882711}" destId="{7DC56FF2-5955-496E-A6C5-CCF35DEE6710}" srcOrd="2" destOrd="0" presId="urn:microsoft.com/office/officeart/2018/2/layout/IconVerticalSolidList"/>
    <dgm:cxn modelId="{45408E62-526B-4395-BEA9-842FF50F2310}" type="presParOf" srcId="{EC680EC4-E860-4586-A2AD-65A82F882711}" destId="{623397FB-D9A7-4AA6-BC39-66C07AE87A9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6F63CD1-98A1-4874-95CB-640F8112FA4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212ABA5-74EA-4DFD-9E58-CA948CE42196}">
      <dgm:prSet custT="1"/>
      <dgm:spPr/>
      <dgm:t>
        <a:bodyPr/>
        <a:lstStyle/>
        <a:p>
          <a:br>
            <a:rPr lang="en-GB" sz="2800" b="1" i="0" baseline="0" dirty="0"/>
          </a:br>
          <a:r>
            <a:rPr lang="en-GB" sz="2800" b="1" i="0" baseline="0" dirty="0"/>
            <a:t>Workforce Shortages</a:t>
          </a:r>
        </a:p>
        <a:p>
          <a:endParaRPr lang="en-US" sz="2800" dirty="0"/>
        </a:p>
      </dgm:t>
    </dgm:pt>
    <dgm:pt modelId="{66B39295-4B6C-41F5-A1AC-D681710DAA03}" type="parTrans" cxnId="{6555982C-63B5-46DE-81DD-3DE3B6F616D3}">
      <dgm:prSet/>
      <dgm:spPr/>
      <dgm:t>
        <a:bodyPr/>
        <a:lstStyle/>
        <a:p>
          <a:endParaRPr lang="en-US"/>
        </a:p>
      </dgm:t>
    </dgm:pt>
    <dgm:pt modelId="{262F8716-4A2D-40EB-B504-2EECEDB4864E}" type="sibTrans" cxnId="{6555982C-63B5-46DE-81DD-3DE3B6F616D3}">
      <dgm:prSet/>
      <dgm:spPr/>
      <dgm:t>
        <a:bodyPr/>
        <a:lstStyle/>
        <a:p>
          <a:endParaRPr lang="en-US"/>
        </a:p>
      </dgm:t>
    </dgm:pt>
    <dgm:pt modelId="{B8AED993-A663-4B21-8DAE-CF7AB4348A9C}">
      <dgm:prSet custT="1"/>
      <dgm:spPr/>
      <dgm:t>
        <a:bodyPr/>
        <a:lstStyle/>
        <a:p>
          <a:r>
            <a:rPr lang="en-US" sz="2000" i="0" baseline="0" dirty="0"/>
            <a:t>Telehealth platforms improve access to care in underserved or rural areas, bridging geographical gaps.</a:t>
          </a:r>
          <a:endParaRPr lang="en-US" sz="2000" dirty="0"/>
        </a:p>
      </dgm:t>
    </dgm:pt>
    <dgm:pt modelId="{89BD3CE4-F4EB-4AB3-BAC0-DC4A39842C5D}" type="parTrans" cxnId="{5160BC52-B58D-4956-9DC3-56F6CEFEE850}">
      <dgm:prSet/>
      <dgm:spPr/>
      <dgm:t>
        <a:bodyPr/>
        <a:lstStyle/>
        <a:p>
          <a:endParaRPr lang="en-US"/>
        </a:p>
      </dgm:t>
    </dgm:pt>
    <dgm:pt modelId="{4FA9CCB1-C209-493C-AE6E-D76C33009F70}" type="sibTrans" cxnId="{5160BC52-B58D-4956-9DC3-56F6CEFEE850}">
      <dgm:prSet/>
      <dgm:spPr/>
      <dgm:t>
        <a:bodyPr/>
        <a:lstStyle/>
        <a:p>
          <a:endParaRPr lang="en-US"/>
        </a:p>
      </dgm:t>
    </dgm:pt>
    <dgm:pt modelId="{C5CE8C84-7031-4028-AB8F-A498B2242856}">
      <dgm:prSet custT="1"/>
      <dgm:spPr/>
      <dgm:t>
        <a:bodyPr/>
        <a:lstStyle/>
        <a:p>
          <a:r>
            <a:rPr lang="en-US" sz="2000" i="0" baseline="0" dirty="0"/>
            <a:t>Mobile health apps provide resources and support for self-management of chronic conditions, especially for disadvantaged populations.</a:t>
          </a:r>
          <a:endParaRPr lang="en-US" sz="2000" dirty="0"/>
        </a:p>
      </dgm:t>
    </dgm:pt>
    <dgm:pt modelId="{4F7425D9-4196-422A-BE25-0AE22C79B3B0}" type="parTrans" cxnId="{00EBBF89-B212-4E6D-9554-79CA71A02BE0}">
      <dgm:prSet/>
      <dgm:spPr/>
      <dgm:t>
        <a:bodyPr/>
        <a:lstStyle/>
        <a:p>
          <a:endParaRPr lang="en-US"/>
        </a:p>
      </dgm:t>
    </dgm:pt>
    <dgm:pt modelId="{CE1D0884-A5BD-401D-B179-054795D49FD4}" type="sibTrans" cxnId="{00EBBF89-B212-4E6D-9554-79CA71A02BE0}">
      <dgm:prSet/>
      <dgm:spPr/>
      <dgm:t>
        <a:bodyPr/>
        <a:lstStyle/>
        <a:p>
          <a:endParaRPr lang="en-US"/>
        </a:p>
      </dgm:t>
    </dgm:pt>
    <dgm:pt modelId="{652779E0-7883-49F0-8488-89022AE6F47A}">
      <dgm:prSet custT="1"/>
      <dgm:spPr/>
      <dgm:t>
        <a:bodyPr/>
        <a:lstStyle/>
        <a:p>
          <a:r>
            <a:rPr lang="en-US" sz="2800" b="1" i="0" baseline="0" dirty="0"/>
            <a:t>Impact of COVID-19</a:t>
          </a:r>
          <a:endParaRPr lang="en-US" sz="2800" dirty="0"/>
        </a:p>
      </dgm:t>
    </dgm:pt>
    <dgm:pt modelId="{3C38A7C3-FDF5-477F-88B0-658B54CCEAD4}" type="parTrans" cxnId="{A4D84107-10E6-40BA-B6D3-5594FCD80564}">
      <dgm:prSet/>
      <dgm:spPr/>
      <dgm:t>
        <a:bodyPr/>
        <a:lstStyle/>
        <a:p>
          <a:endParaRPr lang="en-US"/>
        </a:p>
      </dgm:t>
    </dgm:pt>
    <dgm:pt modelId="{13DF7E85-EFE0-471C-9F15-F279BD0A1726}" type="sibTrans" cxnId="{A4D84107-10E6-40BA-B6D3-5594FCD80564}">
      <dgm:prSet/>
      <dgm:spPr/>
      <dgm:t>
        <a:bodyPr/>
        <a:lstStyle/>
        <a:p>
          <a:endParaRPr lang="en-US"/>
        </a:p>
      </dgm:t>
    </dgm:pt>
    <dgm:pt modelId="{8B7ED610-1A93-4625-BD2A-B8388B32D467}">
      <dgm:prSet custT="1"/>
      <dgm:spPr/>
      <dgm:t>
        <a:bodyPr/>
        <a:lstStyle/>
        <a:p>
          <a:r>
            <a:rPr lang="en-US" sz="2000" i="0" baseline="0" dirty="0"/>
            <a:t>Virtual consultations and remote monitoring tools reduced the need for in-person visits, keeping both patients and healthcare providers safe.</a:t>
          </a:r>
          <a:endParaRPr lang="en-US" sz="2000" dirty="0"/>
        </a:p>
      </dgm:t>
    </dgm:pt>
    <dgm:pt modelId="{9146EE3B-C019-4CC4-BAB4-088D4F601084}" type="parTrans" cxnId="{5CCC3EEA-7052-4688-A61D-079B865F79E1}">
      <dgm:prSet/>
      <dgm:spPr/>
      <dgm:t>
        <a:bodyPr/>
        <a:lstStyle/>
        <a:p>
          <a:endParaRPr lang="en-US"/>
        </a:p>
      </dgm:t>
    </dgm:pt>
    <dgm:pt modelId="{E9F117DB-F3A7-4AAC-B2A2-7BA01F7C383D}" type="sibTrans" cxnId="{5CCC3EEA-7052-4688-A61D-079B865F79E1}">
      <dgm:prSet/>
      <dgm:spPr/>
      <dgm:t>
        <a:bodyPr/>
        <a:lstStyle/>
        <a:p>
          <a:endParaRPr lang="en-US"/>
        </a:p>
      </dgm:t>
    </dgm:pt>
    <dgm:pt modelId="{908C4ABD-17D1-4A9E-985C-D7BF80439A29}">
      <dgm:prSet custT="1"/>
      <dgm:spPr/>
      <dgm:t>
        <a:bodyPr/>
        <a:lstStyle/>
        <a:p>
          <a:r>
            <a:rPr lang="en-US" sz="2000" i="0" baseline="0" dirty="0"/>
            <a:t>AI-driven predictive models help hospitals manage patient flows, ensuring resources are effectively allocated during peak times.</a:t>
          </a:r>
          <a:endParaRPr lang="en-US" sz="2000" dirty="0"/>
        </a:p>
      </dgm:t>
    </dgm:pt>
    <dgm:pt modelId="{200C99D2-B9A8-449F-8FD8-734E2CF7F1E8}" type="parTrans" cxnId="{150D313E-583E-4477-BFCD-DFBFC11F7ECE}">
      <dgm:prSet/>
      <dgm:spPr/>
      <dgm:t>
        <a:bodyPr/>
        <a:lstStyle/>
        <a:p>
          <a:endParaRPr lang="en-US"/>
        </a:p>
      </dgm:t>
    </dgm:pt>
    <dgm:pt modelId="{D3E084E4-51A4-4541-854E-E4D4274552C4}" type="sibTrans" cxnId="{150D313E-583E-4477-BFCD-DFBFC11F7ECE}">
      <dgm:prSet/>
      <dgm:spPr/>
      <dgm:t>
        <a:bodyPr/>
        <a:lstStyle/>
        <a:p>
          <a:endParaRPr lang="en-US"/>
        </a:p>
      </dgm:t>
    </dgm:pt>
    <dgm:pt modelId="{352A9BC9-8E9D-4190-91D0-C7BB310D0257}" type="pres">
      <dgm:prSet presAssocID="{06F63CD1-98A1-4874-95CB-640F8112FA45}" presName="linear" presStyleCnt="0">
        <dgm:presLayoutVars>
          <dgm:animLvl val="lvl"/>
          <dgm:resizeHandles val="exact"/>
        </dgm:presLayoutVars>
      </dgm:prSet>
      <dgm:spPr/>
    </dgm:pt>
    <dgm:pt modelId="{08E121DE-A8E5-4299-B915-FBC5576CD12E}" type="pres">
      <dgm:prSet presAssocID="{C212ABA5-74EA-4DFD-9E58-CA948CE42196}" presName="parentText" presStyleLbl="node1" presStyleIdx="0" presStyleCnt="6" custLinFactY="395" custLinFactNeighborX="-2236" custLinFactNeighborY="100000">
        <dgm:presLayoutVars>
          <dgm:chMax val="0"/>
          <dgm:bulletEnabled val="1"/>
        </dgm:presLayoutVars>
      </dgm:prSet>
      <dgm:spPr/>
    </dgm:pt>
    <dgm:pt modelId="{A8863CFE-36DA-4B97-85A2-893C3827E649}" type="pres">
      <dgm:prSet presAssocID="{262F8716-4A2D-40EB-B504-2EECEDB4864E}" presName="spacer" presStyleCnt="0"/>
      <dgm:spPr/>
    </dgm:pt>
    <dgm:pt modelId="{036A7C09-590F-412D-A606-E7A1BA90B88D}" type="pres">
      <dgm:prSet presAssocID="{B8AED993-A663-4B21-8DAE-CF7AB4348A9C}" presName="parentText" presStyleLbl="node1" presStyleIdx="1" presStyleCnt="6">
        <dgm:presLayoutVars>
          <dgm:chMax val="0"/>
          <dgm:bulletEnabled val="1"/>
        </dgm:presLayoutVars>
      </dgm:prSet>
      <dgm:spPr/>
    </dgm:pt>
    <dgm:pt modelId="{77467A8F-2059-4881-B466-1DE100675903}" type="pres">
      <dgm:prSet presAssocID="{4FA9CCB1-C209-493C-AE6E-D76C33009F70}" presName="spacer" presStyleCnt="0"/>
      <dgm:spPr/>
    </dgm:pt>
    <dgm:pt modelId="{40AEEE33-4A85-4A6B-A3E3-803F0962FE06}" type="pres">
      <dgm:prSet presAssocID="{C5CE8C84-7031-4028-AB8F-A498B2242856}" presName="parentText" presStyleLbl="node1" presStyleIdx="2" presStyleCnt="6">
        <dgm:presLayoutVars>
          <dgm:chMax val="0"/>
          <dgm:bulletEnabled val="1"/>
        </dgm:presLayoutVars>
      </dgm:prSet>
      <dgm:spPr/>
    </dgm:pt>
    <dgm:pt modelId="{4C60A55D-9DBF-47BA-8CD7-A01B784857A7}" type="pres">
      <dgm:prSet presAssocID="{CE1D0884-A5BD-401D-B179-054795D49FD4}" presName="spacer" presStyleCnt="0"/>
      <dgm:spPr/>
    </dgm:pt>
    <dgm:pt modelId="{4313667C-0BC0-40E8-8F31-C0D7808AE502}" type="pres">
      <dgm:prSet presAssocID="{652779E0-7883-49F0-8488-89022AE6F47A}" presName="parentText" presStyleLbl="node1" presStyleIdx="3" presStyleCnt="6">
        <dgm:presLayoutVars>
          <dgm:chMax val="0"/>
          <dgm:bulletEnabled val="1"/>
        </dgm:presLayoutVars>
      </dgm:prSet>
      <dgm:spPr/>
    </dgm:pt>
    <dgm:pt modelId="{9AEF4816-2F83-489B-958F-293224550D1F}" type="pres">
      <dgm:prSet presAssocID="{13DF7E85-EFE0-471C-9F15-F279BD0A1726}" presName="spacer" presStyleCnt="0"/>
      <dgm:spPr/>
    </dgm:pt>
    <dgm:pt modelId="{A6BAE196-C9FE-4419-83D3-66D0184602B1}" type="pres">
      <dgm:prSet presAssocID="{8B7ED610-1A93-4625-BD2A-B8388B32D467}" presName="parentText" presStyleLbl="node1" presStyleIdx="4" presStyleCnt="6">
        <dgm:presLayoutVars>
          <dgm:chMax val="0"/>
          <dgm:bulletEnabled val="1"/>
        </dgm:presLayoutVars>
      </dgm:prSet>
      <dgm:spPr/>
    </dgm:pt>
    <dgm:pt modelId="{3A017FF4-50D4-45F0-9BFC-B9B2F3F1AF58}" type="pres">
      <dgm:prSet presAssocID="{E9F117DB-F3A7-4AAC-B2A2-7BA01F7C383D}" presName="spacer" presStyleCnt="0"/>
      <dgm:spPr/>
    </dgm:pt>
    <dgm:pt modelId="{D94D7AAB-B51A-47F5-B23D-595C964F1A40}" type="pres">
      <dgm:prSet presAssocID="{908C4ABD-17D1-4A9E-985C-D7BF80439A29}" presName="parentText" presStyleLbl="node1" presStyleIdx="5" presStyleCnt="6">
        <dgm:presLayoutVars>
          <dgm:chMax val="0"/>
          <dgm:bulletEnabled val="1"/>
        </dgm:presLayoutVars>
      </dgm:prSet>
      <dgm:spPr/>
    </dgm:pt>
  </dgm:ptLst>
  <dgm:cxnLst>
    <dgm:cxn modelId="{A4D84107-10E6-40BA-B6D3-5594FCD80564}" srcId="{06F63CD1-98A1-4874-95CB-640F8112FA45}" destId="{652779E0-7883-49F0-8488-89022AE6F47A}" srcOrd="3" destOrd="0" parTransId="{3C38A7C3-FDF5-477F-88B0-658B54CCEAD4}" sibTransId="{13DF7E85-EFE0-471C-9F15-F279BD0A1726}"/>
    <dgm:cxn modelId="{EAD01424-A906-4FA3-ACFE-376380B20B65}" type="presOf" srcId="{652779E0-7883-49F0-8488-89022AE6F47A}" destId="{4313667C-0BC0-40E8-8F31-C0D7808AE502}" srcOrd="0" destOrd="0" presId="urn:microsoft.com/office/officeart/2005/8/layout/vList2"/>
    <dgm:cxn modelId="{6555982C-63B5-46DE-81DD-3DE3B6F616D3}" srcId="{06F63CD1-98A1-4874-95CB-640F8112FA45}" destId="{C212ABA5-74EA-4DFD-9E58-CA948CE42196}" srcOrd="0" destOrd="0" parTransId="{66B39295-4B6C-41F5-A1AC-D681710DAA03}" sibTransId="{262F8716-4A2D-40EB-B504-2EECEDB4864E}"/>
    <dgm:cxn modelId="{150D313E-583E-4477-BFCD-DFBFC11F7ECE}" srcId="{06F63CD1-98A1-4874-95CB-640F8112FA45}" destId="{908C4ABD-17D1-4A9E-985C-D7BF80439A29}" srcOrd="5" destOrd="0" parTransId="{200C99D2-B9A8-449F-8FD8-734E2CF7F1E8}" sibTransId="{D3E084E4-51A4-4541-854E-E4D4274552C4}"/>
    <dgm:cxn modelId="{3A19FB5B-04F0-47F3-ABB2-B7A15F76B0C7}" type="presOf" srcId="{B8AED993-A663-4B21-8DAE-CF7AB4348A9C}" destId="{036A7C09-590F-412D-A606-E7A1BA90B88D}" srcOrd="0" destOrd="0" presId="urn:microsoft.com/office/officeart/2005/8/layout/vList2"/>
    <dgm:cxn modelId="{5160BC52-B58D-4956-9DC3-56F6CEFEE850}" srcId="{06F63CD1-98A1-4874-95CB-640F8112FA45}" destId="{B8AED993-A663-4B21-8DAE-CF7AB4348A9C}" srcOrd="1" destOrd="0" parTransId="{89BD3CE4-F4EB-4AB3-BAC0-DC4A39842C5D}" sibTransId="{4FA9CCB1-C209-493C-AE6E-D76C33009F70}"/>
    <dgm:cxn modelId="{3848DD54-042F-4E36-B4B5-44CCC41BEFE0}" type="presOf" srcId="{06F63CD1-98A1-4874-95CB-640F8112FA45}" destId="{352A9BC9-8E9D-4190-91D0-C7BB310D0257}" srcOrd="0" destOrd="0" presId="urn:microsoft.com/office/officeart/2005/8/layout/vList2"/>
    <dgm:cxn modelId="{DDB0B178-7F45-4DF2-93D0-0BF6AB509D94}" type="presOf" srcId="{C212ABA5-74EA-4DFD-9E58-CA948CE42196}" destId="{08E121DE-A8E5-4299-B915-FBC5576CD12E}" srcOrd="0" destOrd="0" presId="urn:microsoft.com/office/officeart/2005/8/layout/vList2"/>
    <dgm:cxn modelId="{00EBBF89-B212-4E6D-9554-79CA71A02BE0}" srcId="{06F63CD1-98A1-4874-95CB-640F8112FA45}" destId="{C5CE8C84-7031-4028-AB8F-A498B2242856}" srcOrd="2" destOrd="0" parTransId="{4F7425D9-4196-422A-BE25-0AE22C79B3B0}" sibTransId="{CE1D0884-A5BD-401D-B179-054795D49FD4}"/>
    <dgm:cxn modelId="{19681AA9-51A8-49CC-8CF8-E113DF5BF752}" type="presOf" srcId="{8B7ED610-1A93-4625-BD2A-B8388B32D467}" destId="{A6BAE196-C9FE-4419-83D3-66D0184602B1}" srcOrd="0" destOrd="0" presId="urn:microsoft.com/office/officeart/2005/8/layout/vList2"/>
    <dgm:cxn modelId="{42E7C9B5-9CDB-4BBB-A6FF-728FB7BB47D9}" type="presOf" srcId="{C5CE8C84-7031-4028-AB8F-A498B2242856}" destId="{40AEEE33-4A85-4A6B-A3E3-803F0962FE06}" srcOrd="0" destOrd="0" presId="urn:microsoft.com/office/officeart/2005/8/layout/vList2"/>
    <dgm:cxn modelId="{789AD2BE-EEBB-4844-BC45-FE311A6B04BD}" type="presOf" srcId="{908C4ABD-17D1-4A9E-985C-D7BF80439A29}" destId="{D94D7AAB-B51A-47F5-B23D-595C964F1A40}" srcOrd="0" destOrd="0" presId="urn:microsoft.com/office/officeart/2005/8/layout/vList2"/>
    <dgm:cxn modelId="{5CCC3EEA-7052-4688-A61D-079B865F79E1}" srcId="{06F63CD1-98A1-4874-95CB-640F8112FA45}" destId="{8B7ED610-1A93-4625-BD2A-B8388B32D467}" srcOrd="4" destOrd="0" parTransId="{9146EE3B-C019-4CC4-BAB4-088D4F601084}" sibTransId="{E9F117DB-F3A7-4AAC-B2A2-7BA01F7C383D}"/>
    <dgm:cxn modelId="{BC9709F1-E66B-4FB8-BA89-B14326BC5C58}" type="presParOf" srcId="{352A9BC9-8E9D-4190-91D0-C7BB310D0257}" destId="{08E121DE-A8E5-4299-B915-FBC5576CD12E}" srcOrd="0" destOrd="0" presId="urn:microsoft.com/office/officeart/2005/8/layout/vList2"/>
    <dgm:cxn modelId="{4A204698-29B4-46D7-B9A0-EA2834FD066F}" type="presParOf" srcId="{352A9BC9-8E9D-4190-91D0-C7BB310D0257}" destId="{A8863CFE-36DA-4B97-85A2-893C3827E649}" srcOrd="1" destOrd="0" presId="urn:microsoft.com/office/officeart/2005/8/layout/vList2"/>
    <dgm:cxn modelId="{3EA36435-1DF2-4CE2-B700-1054462C6855}" type="presParOf" srcId="{352A9BC9-8E9D-4190-91D0-C7BB310D0257}" destId="{036A7C09-590F-412D-A606-E7A1BA90B88D}" srcOrd="2" destOrd="0" presId="urn:microsoft.com/office/officeart/2005/8/layout/vList2"/>
    <dgm:cxn modelId="{E22561DC-1DAA-44F7-98F3-2C5E055089B0}" type="presParOf" srcId="{352A9BC9-8E9D-4190-91D0-C7BB310D0257}" destId="{77467A8F-2059-4881-B466-1DE100675903}" srcOrd="3" destOrd="0" presId="urn:microsoft.com/office/officeart/2005/8/layout/vList2"/>
    <dgm:cxn modelId="{3D86EFE4-0D64-47B5-8489-06928BB4E619}" type="presParOf" srcId="{352A9BC9-8E9D-4190-91D0-C7BB310D0257}" destId="{40AEEE33-4A85-4A6B-A3E3-803F0962FE06}" srcOrd="4" destOrd="0" presId="urn:microsoft.com/office/officeart/2005/8/layout/vList2"/>
    <dgm:cxn modelId="{F0A662D6-1503-41FF-9279-587A1BF962AD}" type="presParOf" srcId="{352A9BC9-8E9D-4190-91D0-C7BB310D0257}" destId="{4C60A55D-9DBF-47BA-8CD7-A01B784857A7}" srcOrd="5" destOrd="0" presId="urn:microsoft.com/office/officeart/2005/8/layout/vList2"/>
    <dgm:cxn modelId="{FC473537-1C20-48A0-85A0-48624492DF17}" type="presParOf" srcId="{352A9BC9-8E9D-4190-91D0-C7BB310D0257}" destId="{4313667C-0BC0-40E8-8F31-C0D7808AE502}" srcOrd="6" destOrd="0" presId="urn:microsoft.com/office/officeart/2005/8/layout/vList2"/>
    <dgm:cxn modelId="{602D458C-FADA-40F6-A40B-3E4E1BEEF4F6}" type="presParOf" srcId="{352A9BC9-8E9D-4190-91D0-C7BB310D0257}" destId="{9AEF4816-2F83-489B-958F-293224550D1F}" srcOrd="7" destOrd="0" presId="urn:microsoft.com/office/officeart/2005/8/layout/vList2"/>
    <dgm:cxn modelId="{4E34DE03-3733-47C6-BC3A-1DA14FDE5A16}" type="presParOf" srcId="{352A9BC9-8E9D-4190-91D0-C7BB310D0257}" destId="{A6BAE196-C9FE-4419-83D3-66D0184602B1}" srcOrd="8" destOrd="0" presId="urn:microsoft.com/office/officeart/2005/8/layout/vList2"/>
    <dgm:cxn modelId="{1FCC5824-CFAA-4C43-A765-25B659669A89}" type="presParOf" srcId="{352A9BC9-8E9D-4190-91D0-C7BB310D0257}" destId="{3A017FF4-50D4-45F0-9BFC-B9B2F3F1AF58}" srcOrd="9" destOrd="0" presId="urn:microsoft.com/office/officeart/2005/8/layout/vList2"/>
    <dgm:cxn modelId="{77CD8BDD-84C1-442C-AB63-6389582FFAAB}" type="presParOf" srcId="{352A9BC9-8E9D-4190-91D0-C7BB310D0257}" destId="{D94D7AAB-B51A-47F5-B23D-595C964F1A40}"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6F63CD1-98A1-4874-95CB-640F8112FA4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C212ABA5-74EA-4DFD-9E58-CA948CE42196}">
      <dgm:prSet custT="1"/>
      <dgm:spPr/>
      <dgm:t>
        <a:bodyPr/>
        <a:lstStyle/>
        <a:p>
          <a:r>
            <a:rPr lang="en-US" sz="2800" b="1" i="0" baseline="0" dirty="0"/>
            <a:t>Health Inequalities</a:t>
          </a:r>
          <a:endParaRPr lang="en-US" sz="2800" dirty="0"/>
        </a:p>
      </dgm:t>
    </dgm:pt>
    <dgm:pt modelId="{66B39295-4B6C-41F5-A1AC-D681710DAA03}" type="parTrans" cxnId="{6555982C-63B5-46DE-81DD-3DE3B6F616D3}">
      <dgm:prSet/>
      <dgm:spPr/>
      <dgm:t>
        <a:bodyPr/>
        <a:lstStyle/>
        <a:p>
          <a:endParaRPr lang="en-US"/>
        </a:p>
      </dgm:t>
    </dgm:pt>
    <dgm:pt modelId="{262F8716-4A2D-40EB-B504-2EECEDB4864E}" type="sibTrans" cxnId="{6555982C-63B5-46DE-81DD-3DE3B6F616D3}">
      <dgm:prSet/>
      <dgm:spPr/>
      <dgm:t>
        <a:bodyPr/>
        <a:lstStyle/>
        <a:p>
          <a:endParaRPr lang="en-US"/>
        </a:p>
      </dgm:t>
    </dgm:pt>
    <dgm:pt modelId="{B8AED993-A663-4B21-8DAE-CF7AB4348A9C}">
      <dgm:prSet/>
      <dgm:spPr/>
      <dgm:t>
        <a:bodyPr/>
        <a:lstStyle/>
        <a:p>
          <a:r>
            <a:rPr lang="en-US" i="0" baseline="0" dirty="0"/>
            <a:t>Telehealth platforms improve access to care in underserved or rural areas, bridging geographical gaps.</a:t>
          </a:r>
          <a:endParaRPr lang="en-US" dirty="0"/>
        </a:p>
      </dgm:t>
    </dgm:pt>
    <dgm:pt modelId="{89BD3CE4-F4EB-4AB3-BAC0-DC4A39842C5D}" type="parTrans" cxnId="{5160BC52-B58D-4956-9DC3-56F6CEFEE850}">
      <dgm:prSet/>
      <dgm:spPr/>
      <dgm:t>
        <a:bodyPr/>
        <a:lstStyle/>
        <a:p>
          <a:endParaRPr lang="en-US"/>
        </a:p>
      </dgm:t>
    </dgm:pt>
    <dgm:pt modelId="{4FA9CCB1-C209-493C-AE6E-D76C33009F70}" type="sibTrans" cxnId="{5160BC52-B58D-4956-9DC3-56F6CEFEE850}">
      <dgm:prSet/>
      <dgm:spPr/>
      <dgm:t>
        <a:bodyPr/>
        <a:lstStyle/>
        <a:p>
          <a:endParaRPr lang="en-US"/>
        </a:p>
      </dgm:t>
    </dgm:pt>
    <dgm:pt modelId="{C5CE8C84-7031-4028-AB8F-A498B2242856}">
      <dgm:prSet/>
      <dgm:spPr/>
      <dgm:t>
        <a:bodyPr/>
        <a:lstStyle/>
        <a:p>
          <a:r>
            <a:rPr lang="en-US" i="0" baseline="0"/>
            <a:t>Mobile health apps provide resources and support for self-management of chronic conditions, especially for disadvantaged populations.</a:t>
          </a:r>
          <a:endParaRPr lang="en-US"/>
        </a:p>
      </dgm:t>
    </dgm:pt>
    <dgm:pt modelId="{4F7425D9-4196-422A-BE25-0AE22C79B3B0}" type="parTrans" cxnId="{00EBBF89-B212-4E6D-9554-79CA71A02BE0}">
      <dgm:prSet/>
      <dgm:spPr/>
      <dgm:t>
        <a:bodyPr/>
        <a:lstStyle/>
        <a:p>
          <a:endParaRPr lang="en-US"/>
        </a:p>
      </dgm:t>
    </dgm:pt>
    <dgm:pt modelId="{CE1D0884-A5BD-401D-B179-054795D49FD4}" type="sibTrans" cxnId="{00EBBF89-B212-4E6D-9554-79CA71A02BE0}">
      <dgm:prSet/>
      <dgm:spPr/>
      <dgm:t>
        <a:bodyPr/>
        <a:lstStyle/>
        <a:p>
          <a:endParaRPr lang="en-US"/>
        </a:p>
      </dgm:t>
    </dgm:pt>
    <dgm:pt modelId="{652779E0-7883-49F0-8488-89022AE6F47A}">
      <dgm:prSet custT="1"/>
      <dgm:spPr/>
      <dgm:t>
        <a:bodyPr/>
        <a:lstStyle/>
        <a:p>
          <a:r>
            <a:rPr lang="en-US" sz="2800" b="1" i="0" baseline="0" dirty="0"/>
            <a:t>Impact of COVID-19</a:t>
          </a:r>
          <a:endParaRPr lang="en-US" sz="2800" dirty="0"/>
        </a:p>
      </dgm:t>
    </dgm:pt>
    <dgm:pt modelId="{3C38A7C3-FDF5-477F-88B0-658B54CCEAD4}" type="parTrans" cxnId="{A4D84107-10E6-40BA-B6D3-5594FCD80564}">
      <dgm:prSet/>
      <dgm:spPr/>
      <dgm:t>
        <a:bodyPr/>
        <a:lstStyle/>
        <a:p>
          <a:endParaRPr lang="en-US"/>
        </a:p>
      </dgm:t>
    </dgm:pt>
    <dgm:pt modelId="{13DF7E85-EFE0-471C-9F15-F279BD0A1726}" type="sibTrans" cxnId="{A4D84107-10E6-40BA-B6D3-5594FCD80564}">
      <dgm:prSet/>
      <dgm:spPr/>
      <dgm:t>
        <a:bodyPr/>
        <a:lstStyle/>
        <a:p>
          <a:endParaRPr lang="en-US"/>
        </a:p>
      </dgm:t>
    </dgm:pt>
    <dgm:pt modelId="{8B7ED610-1A93-4625-BD2A-B8388B32D467}">
      <dgm:prSet/>
      <dgm:spPr/>
      <dgm:t>
        <a:bodyPr/>
        <a:lstStyle/>
        <a:p>
          <a:r>
            <a:rPr lang="en-US" i="0" baseline="0" dirty="0"/>
            <a:t>Virtual consultations and remote monitoring tools reduced the need for in-person visits, keeping both patients and healthcare providers safe.</a:t>
          </a:r>
          <a:endParaRPr lang="en-US" dirty="0"/>
        </a:p>
      </dgm:t>
    </dgm:pt>
    <dgm:pt modelId="{9146EE3B-C019-4CC4-BAB4-088D4F601084}" type="parTrans" cxnId="{5CCC3EEA-7052-4688-A61D-079B865F79E1}">
      <dgm:prSet/>
      <dgm:spPr/>
      <dgm:t>
        <a:bodyPr/>
        <a:lstStyle/>
        <a:p>
          <a:endParaRPr lang="en-US"/>
        </a:p>
      </dgm:t>
    </dgm:pt>
    <dgm:pt modelId="{E9F117DB-F3A7-4AAC-B2A2-7BA01F7C383D}" type="sibTrans" cxnId="{5CCC3EEA-7052-4688-A61D-079B865F79E1}">
      <dgm:prSet/>
      <dgm:spPr/>
      <dgm:t>
        <a:bodyPr/>
        <a:lstStyle/>
        <a:p>
          <a:endParaRPr lang="en-US"/>
        </a:p>
      </dgm:t>
    </dgm:pt>
    <dgm:pt modelId="{908C4ABD-17D1-4A9E-985C-D7BF80439A29}">
      <dgm:prSet/>
      <dgm:spPr/>
      <dgm:t>
        <a:bodyPr/>
        <a:lstStyle/>
        <a:p>
          <a:r>
            <a:rPr lang="en-US" i="0" baseline="0"/>
            <a:t>AI-driven predictive models help hospitals manage patient flows, ensuring resources are effectively allocated during peak times.</a:t>
          </a:r>
          <a:endParaRPr lang="en-US"/>
        </a:p>
      </dgm:t>
    </dgm:pt>
    <dgm:pt modelId="{200C99D2-B9A8-449F-8FD8-734E2CF7F1E8}" type="parTrans" cxnId="{150D313E-583E-4477-BFCD-DFBFC11F7ECE}">
      <dgm:prSet/>
      <dgm:spPr/>
      <dgm:t>
        <a:bodyPr/>
        <a:lstStyle/>
        <a:p>
          <a:endParaRPr lang="en-US"/>
        </a:p>
      </dgm:t>
    </dgm:pt>
    <dgm:pt modelId="{D3E084E4-51A4-4541-854E-E4D4274552C4}" type="sibTrans" cxnId="{150D313E-583E-4477-BFCD-DFBFC11F7ECE}">
      <dgm:prSet/>
      <dgm:spPr/>
      <dgm:t>
        <a:bodyPr/>
        <a:lstStyle/>
        <a:p>
          <a:endParaRPr lang="en-US"/>
        </a:p>
      </dgm:t>
    </dgm:pt>
    <dgm:pt modelId="{352A9BC9-8E9D-4190-91D0-C7BB310D0257}" type="pres">
      <dgm:prSet presAssocID="{06F63CD1-98A1-4874-95CB-640F8112FA45}" presName="linear" presStyleCnt="0">
        <dgm:presLayoutVars>
          <dgm:animLvl val="lvl"/>
          <dgm:resizeHandles val="exact"/>
        </dgm:presLayoutVars>
      </dgm:prSet>
      <dgm:spPr/>
    </dgm:pt>
    <dgm:pt modelId="{08E121DE-A8E5-4299-B915-FBC5576CD12E}" type="pres">
      <dgm:prSet presAssocID="{C212ABA5-74EA-4DFD-9E58-CA948CE42196}" presName="parentText" presStyleLbl="node1" presStyleIdx="0" presStyleCnt="6">
        <dgm:presLayoutVars>
          <dgm:chMax val="0"/>
          <dgm:bulletEnabled val="1"/>
        </dgm:presLayoutVars>
      </dgm:prSet>
      <dgm:spPr/>
    </dgm:pt>
    <dgm:pt modelId="{A8863CFE-36DA-4B97-85A2-893C3827E649}" type="pres">
      <dgm:prSet presAssocID="{262F8716-4A2D-40EB-B504-2EECEDB4864E}" presName="spacer" presStyleCnt="0"/>
      <dgm:spPr/>
    </dgm:pt>
    <dgm:pt modelId="{036A7C09-590F-412D-A606-E7A1BA90B88D}" type="pres">
      <dgm:prSet presAssocID="{B8AED993-A663-4B21-8DAE-CF7AB4348A9C}" presName="parentText" presStyleLbl="node1" presStyleIdx="1" presStyleCnt="6">
        <dgm:presLayoutVars>
          <dgm:chMax val="0"/>
          <dgm:bulletEnabled val="1"/>
        </dgm:presLayoutVars>
      </dgm:prSet>
      <dgm:spPr/>
    </dgm:pt>
    <dgm:pt modelId="{77467A8F-2059-4881-B466-1DE100675903}" type="pres">
      <dgm:prSet presAssocID="{4FA9CCB1-C209-493C-AE6E-D76C33009F70}" presName="spacer" presStyleCnt="0"/>
      <dgm:spPr/>
    </dgm:pt>
    <dgm:pt modelId="{40AEEE33-4A85-4A6B-A3E3-803F0962FE06}" type="pres">
      <dgm:prSet presAssocID="{C5CE8C84-7031-4028-AB8F-A498B2242856}" presName="parentText" presStyleLbl="node1" presStyleIdx="2" presStyleCnt="6">
        <dgm:presLayoutVars>
          <dgm:chMax val="0"/>
          <dgm:bulletEnabled val="1"/>
        </dgm:presLayoutVars>
      </dgm:prSet>
      <dgm:spPr/>
    </dgm:pt>
    <dgm:pt modelId="{4C60A55D-9DBF-47BA-8CD7-A01B784857A7}" type="pres">
      <dgm:prSet presAssocID="{CE1D0884-A5BD-401D-B179-054795D49FD4}" presName="spacer" presStyleCnt="0"/>
      <dgm:spPr/>
    </dgm:pt>
    <dgm:pt modelId="{4313667C-0BC0-40E8-8F31-C0D7808AE502}" type="pres">
      <dgm:prSet presAssocID="{652779E0-7883-49F0-8488-89022AE6F47A}" presName="parentText" presStyleLbl="node1" presStyleIdx="3" presStyleCnt="6">
        <dgm:presLayoutVars>
          <dgm:chMax val="0"/>
          <dgm:bulletEnabled val="1"/>
        </dgm:presLayoutVars>
      </dgm:prSet>
      <dgm:spPr/>
    </dgm:pt>
    <dgm:pt modelId="{9AEF4816-2F83-489B-958F-293224550D1F}" type="pres">
      <dgm:prSet presAssocID="{13DF7E85-EFE0-471C-9F15-F279BD0A1726}" presName="spacer" presStyleCnt="0"/>
      <dgm:spPr/>
    </dgm:pt>
    <dgm:pt modelId="{A6BAE196-C9FE-4419-83D3-66D0184602B1}" type="pres">
      <dgm:prSet presAssocID="{8B7ED610-1A93-4625-BD2A-B8388B32D467}" presName="parentText" presStyleLbl="node1" presStyleIdx="4" presStyleCnt="6">
        <dgm:presLayoutVars>
          <dgm:chMax val="0"/>
          <dgm:bulletEnabled val="1"/>
        </dgm:presLayoutVars>
      </dgm:prSet>
      <dgm:spPr/>
    </dgm:pt>
    <dgm:pt modelId="{3A017FF4-50D4-45F0-9BFC-B9B2F3F1AF58}" type="pres">
      <dgm:prSet presAssocID="{E9F117DB-F3A7-4AAC-B2A2-7BA01F7C383D}" presName="spacer" presStyleCnt="0"/>
      <dgm:spPr/>
    </dgm:pt>
    <dgm:pt modelId="{D94D7AAB-B51A-47F5-B23D-595C964F1A40}" type="pres">
      <dgm:prSet presAssocID="{908C4ABD-17D1-4A9E-985C-D7BF80439A29}" presName="parentText" presStyleLbl="node1" presStyleIdx="5" presStyleCnt="6">
        <dgm:presLayoutVars>
          <dgm:chMax val="0"/>
          <dgm:bulletEnabled val="1"/>
        </dgm:presLayoutVars>
      </dgm:prSet>
      <dgm:spPr/>
    </dgm:pt>
  </dgm:ptLst>
  <dgm:cxnLst>
    <dgm:cxn modelId="{A4D84107-10E6-40BA-B6D3-5594FCD80564}" srcId="{06F63CD1-98A1-4874-95CB-640F8112FA45}" destId="{652779E0-7883-49F0-8488-89022AE6F47A}" srcOrd="3" destOrd="0" parTransId="{3C38A7C3-FDF5-477F-88B0-658B54CCEAD4}" sibTransId="{13DF7E85-EFE0-471C-9F15-F279BD0A1726}"/>
    <dgm:cxn modelId="{EAD01424-A906-4FA3-ACFE-376380B20B65}" type="presOf" srcId="{652779E0-7883-49F0-8488-89022AE6F47A}" destId="{4313667C-0BC0-40E8-8F31-C0D7808AE502}" srcOrd="0" destOrd="0" presId="urn:microsoft.com/office/officeart/2005/8/layout/vList2"/>
    <dgm:cxn modelId="{6555982C-63B5-46DE-81DD-3DE3B6F616D3}" srcId="{06F63CD1-98A1-4874-95CB-640F8112FA45}" destId="{C212ABA5-74EA-4DFD-9E58-CA948CE42196}" srcOrd="0" destOrd="0" parTransId="{66B39295-4B6C-41F5-A1AC-D681710DAA03}" sibTransId="{262F8716-4A2D-40EB-B504-2EECEDB4864E}"/>
    <dgm:cxn modelId="{150D313E-583E-4477-BFCD-DFBFC11F7ECE}" srcId="{06F63CD1-98A1-4874-95CB-640F8112FA45}" destId="{908C4ABD-17D1-4A9E-985C-D7BF80439A29}" srcOrd="5" destOrd="0" parTransId="{200C99D2-B9A8-449F-8FD8-734E2CF7F1E8}" sibTransId="{D3E084E4-51A4-4541-854E-E4D4274552C4}"/>
    <dgm:cxn modelId="{3A19FB5B-04F0-47F3-ABB2-B7A15F76B0C7}" type="presOf" srcId="{B8AED993-A663-4B21-8DAE-CF7AB4348A9C}" destId="{036A7C09-590F-412D-A606-E7A1BA90B88D}" srcOrd="0" destOrd="0" presId="urn:microsoft.com/office/officeart/2005/8/layout/vList2"/>
    <dgm:cxn modelId="{5160BC52-B58D-4956-9DC3-56F6CEFEE850}" srcId="{06F63CD1-98A1-4874-95CB-640F8112FA45}" destId="{B8AED993-A663-4B21-8DAE-CF7AB4348A9C}" srcOrd="1" destOrd="0" parTransId="{89BD3CE4-F4EB-4AB3-BAC0-DC4A39842C5D}" sibTransId="{4FA9CCB1-C209-493C-AE6E-D76C33009F70}"/>
    <dgm:cxn modelId="{3848DD54-042F-4E36-B4B5-44CCC41BEFE0}" type="presOf" srcId="{06F63CD1-98A1-4874-95CB-640F8112FA45}" destId="{352A9BC9-8E9D-4190-91D0-C7BB310D0257}" srcOrd="0" destOrd="0" presId="urn:microsoft.com/office/officeart/2005/8/layout/vList2"/>
    <dgm:cxn modelId="{DDB0B178-7F45-4DF2-93D0-0BF6AB509D94}" type="presOf" srcId="{C212ABA5-74EA-4DFD-9E58-CA948CE42196}" destId="{08E121DE-A8E5-4299-B915-FBC5576CD12E}" srcOrd="0" destOrd="0" presId="urn:microsoft.com/office/officeart/2005/8/layout/vList2"/>
    <dgm:cxn modelId="{00EBBF89-B212-4E6D-9554-79CA71A02BE0}" srcId="{06F63CD1-98A1-4874-95CB-640F8112FA45}" destId="{C5CE8C84-7031-4028-AB8F-A498B2242856}" srcOrd="2" destOrd="0" parTransId="{4F7425D9-4196-422A-BE25-0AE22C79B3B0}" sibTransId="{CE1D0884-A5BD-401D-B179-054795D49FD4}"/>
    <dgm:cxn modelId="{19681AA9-51A8-49CC-8CF8-E113DF5BF752}" type="presOf" srcId="{8B7ED610-1A93-4625-BD2A-B8388B32D467}" destId="{A6BAE196-C9FE-4419-83D3-66D0184602B1}" srcOrd="0" destOrd="0" presId="urn:microsoft.com/office/officeart/2005/8/layout/vList2"/>
    <dgm:cxn modelId="{42E7C9B5-9CDB-4BBB-A6FF-728FB7BB47D9}" type="presOf" srcId="{C5CE8C84-7031-4028-AB8F-A498B2242856}" destId="{40AEEE33-4A85-4A6B-A3E3-803F0962FE06}" srcOrd="0" destOrd="0" presId="urn:microsoft.com/office/officeart/2005/8/layout/vList2"/>
    <dgm:cxn modelId="{789AD2BE-EEBB-4844-BC45-FE311A6B04BD}" type="presOf" srcId="{908C4ABD-17D1-4A9E-985C-D7BF80439A29}" destId="{D94D7AAB-B51A-47F5-B23D-595C964F1A40}" srcOrd="0" destOrd="0" presId="urn:microsoft.com/office/officeart/2005/8/layout/vList2"/>
    <dgm:cxn modelId="{5CCC3EEA-7052-4688-A61D-079B865F79E1}" srcId="{06F63CD1-98A1-4874-95CB-640F8112FA45}" destId="{8B7ED610-1A93-4625-BD2A-B8388B32D467}" srcOrd="4" destOrd="0" parTransId="{9146EE3B-C019-4CC4-BAB4-088D4F601084}" sibTransId="{E9F117DB-F3A7-4AAC-B2A2-7BA01F7C383D}"/>
    <dgm:cxn modelId="{BC9709F1-E66B-4FB8-BA89-B14326BC5C58}" type="presParOf" srcId="{352A9BC9-8E9D-4190-91D0-C7BB310D0257}" destId="{08E121DE-A8E5-4299-B915-FBC5576CD12E}" srcOrd="0" destOrd="0" presId="urn:microsoft.com/office/officeart/2005/8/layout/vList2"/>
    <dgm:cxn modelId="{4A204698-29B4-46D7-B9A0-EA2834FD066F}" type="presParOf" srcId="{352A9BC9-8E9D-4190-91D0-C7BB310D0257}" destId="{A8863CFE-36DA-4B97-85A2-893C3827E649}" srcOrd="1" destOrd="0" presId="urn:microsoft.com/office/officeart/2005/8/layout/vList2"/>
    <dgm:cxn modelId="{3EA36435-1DF2-4CE2-B700-1054462C6855}" type="presParOf" srcId="{352A9BC9-8E9D-4190-91D0-C7BB310D0257}" destId="{036A7C09-590F-412D-A606-E7A1BA90B88D}" srcOrd="2" destOrd="0" presId="urn:microsoft.com/office/officeart/2005/8/layout/vList2"/>
    <dgm:cxn modelId="{E22561DC-1DAA-44F7-98F3-2C5E055089B0}" type="presParOf" srcId="{352A9BC9-8E9D-4190-91D0-C7BB310D0257}" destId="{77467A8F-2059-4881-B466-1DE100675903}" srcOrd="3" destOrd="0" presId="urn:microsoft.com/office/officeart/2005/8/layout/vList2"/>
    <dgm:cxn modelId="{3D86EFE4-0D64-47B5-8489-06928BB4E619}" type="presParOf" srcId="{352A9BC9-8E9D-4190-91D0-C7BB310D0257}" destId="{40AEEE33-4A85-4A6B-A3E3-803F0962FE06}" srcOrd="4" destOrd="0" presId="urn:microsoft.com/office/officeart/2005/8/layout/vList2"/>
    <dgm:cxn modelId="{F0A662D6-1503-41FF-9279-587A1BF962AD}" type="presParOf" srcId="{352A9BC9-8E9D-4190-91D0-C7BB310D0257}" destId="{4C60A55D-9DBF-47BA-8CD7-A01B784857A7}" srcOrd="5" destOrd="0" presId="urn:microsoft.com/office/officeart/2005/8/layout/vList2"/>
    <dgm:cxn modelId="{FC473537-1C20-48A0-85A0-48624492DF17}" type="presParOf" srcId="{352A9BC9-8E9D-4190-91D0-C7BB310D0257}" destId="{4313667C-0BC0-40E8-8F31-C0D7808AE502}" srcOrd="6" destOrd="0" presId="urn:microsoft.com/office/officeart/2005/8/layout/vList2"/>
    <dgm:cxn modelId="{602D458C-FADA-40F6-A40B-3E4E1BEEF4F6}" type="presParOf" srcId="{352A9BC9-8E9D-4190-91D0-C7BB310D0257}" destId="{9AEF4816-2F83-489B-958F-293224550D1F}" srcOrd="7" destOrd="0" presId="urn:microsoft.com/office/officeart/2005/8/layout/vList2"/>
    <dgm:cxn modelId="{4E34DE03-3733-47C6-BC3A-1DA14FDE5A16}" type="presParOf" srcId="{352A9BC9-8E9D-4190-91D0-C7BB310D0257}" destId="{A6BAE196-C9FE-4419-83D3-66D0184602B1}" srcOrd="8" destOrd="0" presId="urn:microsoft.com/office/officeart/2005/8/layout/vList2"/>
    <dgm:cxn modelId="{1FCC5824-CFAA-4C43-A765-25B659669A89}" type="presParOf" srcId="{352A9BC9-8E9D-4190-91D0-C7BB310D0257}" destId="{3A017FF4-50D4-45F0-9BFC-B9B2F3F1AF58}" srcOrd="9" destOrd="0" presId="urn:microsoft.com/office/officeart/2005/8/layout/vList2"/>
    <dgm:cxn modelId="{77CD8BDD-84C1-442C-AB63-6389582FFAAB}" type="presParOf" srcId="{352A9BC9-8E9D-4190-91D0-C7BB310D0257}" destId="{D94D7AAB-B51A-47F5-B23D-595C964F1A40}"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72D677-0294-4385-80B9-761A511F5CBF}">
      <dsp:nvSpPr>
        <dsp:cNvPr id="0" name=""/>
        <dsp:cNvSpPr/>
      </dsp:nvSpPr>
      <dsp:spPr>
        <a:xfrm>
          <a:off x="1574919" y="3022"/>
          <a:ext cx="6299677" cy="1565875"/>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2231" tIns="397732" rIns="122231" bIns="397732" numCol="1" spcCol="1270" anchor="ctr" anchorCtr="0">
          <a:noAutofit/>
        </a:bodyPr>
        <a:lstStyle/>
        <a:p>
          <a:pPr marL="0" lvl="0" indent="0" algn="l" defTabSz="844550">
            <a:lnSpc>
              <a:spcPct val="90000"/>
            </a:lnSpc>
            <a:spcBef>
              <a:spcPct val="0"/>
            </a:spcBef>
            <a:spcAft>
              <a:spcPct val="35000"/>
            </a:spcAft>
            <a:buNone/>
          </a:pPr>
          <a:r>
            <a:rPr lang="en-US" sz="1900" kern="1200" dirty="0"/>
            <a:t>Identify and critically </a:t>
          </a:r>
          <a:r>
            <a:rPr lang="en-US" sz="1900" kern="1200" dirty="0" err="1"/>
            <a:t>analyse</a:t>
          </a:r>
          <a:r>
            <a:rPr lang="en-US" sz="1900" kern="1200" dirty="0"/>
            <a:t> current issues facing the health and social care sector.</a:t>
          </a:r>
        </a:p>
      </dsp:txBody>
      <dsp:txXfrm>
        <a:off x="1574919" y="3022"/>
        <a:ext cx="6299677" cy="1565875"/>
      </dsp:txXfrm>
    </dsp:sp>
    <dsp:sp modelId="{61B5B888-F752-4826-AD22-AC8F2C950AE2}">
      <dsp:nvSpPr>
        <dsp:cNvPr id="0" name=""/>
        <dsp:cNvSpPr/>
      </dsp:nvSpPr>
      <dsp:spPr>
        <a:xfrm>
          <a:off x="0" y="3022"/>
          <a:ext cx="1574919" cy="1565875"/>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83339" tIns="154674" rIns="83339" bIns="154674" numCol="1" spcCol="1270" anchor="ctr" anchorCtr="0">
          <a:noAutofit/>
        </a:bodyPr>
        <a:lstStyle/>
        <a:p>
          <a:pPr marL="0" lvl="0" indent="0" algn="ctr" defTabSz="1022350">
            <a:lnSpc>
              <a:spcPct val="90000"/>
            </a:lnSpc>
            <a:spcBef>
              <a:spcPct val="0"/>
            </a:spcBef>
            <a:spcAft>
              <a:spcPct val="35000"/>
            </a:spcAft>
            <a:buNone/>
          </a:pPr>
          <a:r>
            <a:rPr lang="en-US" sz="2300" kern="1200"/>
            <a:t>Identify</a:t>
          </a:r>
        </a:p>
      </dsp:txBody>
      <dsp:txXfrm>
        <a:off x="0" y="3022"/>
        <a:ext cx="1574919" cy="1565875"/>
      </dsp:txXfrm>
    </dsp:sp>
    <dsp:sp modelId="{9D853F22-CAA2-4A5F-927B-2461F993EAF9}">
      <dsp:nvSpPr>
        <dsp:cNvPr id="0" name=""/>
        <dsp:cNvSpPr/>
      </dsp:nvSpPr>
      <dsp:spPr>
        <a:xfrm>
          <a:off x="1574919" y="1662851"/>
          <a:ext cx="6299677" cy="1565875"/>
        </a:xfrm>
        <a:prstGeom prst="rect">
          <a:avLst/>
        </a:prstGeom>
        <a:solidFill>
          <a:schemeClr val="accent2">
            <a:tint val="40000"/>
            <a:alpha val="90000"/>
            <a:hueOff val="-283075"/>
            <a:satOff val="-25115"/>
            <a:lumOff val="-256"/>
            <a:alphaOff val="0"/>
          </a:schemeClr>
        </a:solidFill>
        <a:ln w="6350" cap="flat" cmpd="sng" algn="ctr">
          <a:solidFill>
            <a:schemeClr val="accent2">
              <a:tint val="40000"/>
              <a:alpha val="90000"/>
              <a:hueOff val="-283075"/>
              <a:satOff val="-25115"/>
              <a:lumOff val="-256"/>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2231" tIns="397732" rIns="122231" bIns="397732" numCol="1" spcCol="1270" anchor="ctr" anchorCtr="0">
          <a:noAutofit/>
        </a:bodyPr>
        <a:lstStyle/>
        <a:p>
          <a:pPr marL="0" lvl="0" indent="0" algn="l" defTabSz="844550">
            <a:lnSpc>
              <a:spcPct val="90000"/>
            </a:lnSpc>
            <a:spcBef>
              <a:spcPct val="0"/>
            </a:spcBef>
            <a:spcAft>
              <a:spcPct val="35000"/>
            </a:spcAft>
            <a:buNone/>
          </a:pPr>
          <a:r>
            <a:rPr lang="en-US" sz="1900" kern="1200" dirty="0"/>
            <a:t>Understand the role of technology in addressing key challenges in health and social care.</a:t>
          </a:r>
        </a:p>
      </dsp:txBody>
      <dsp:txXfrm>
        <a:off x="1574919" y="1662851"/>
        <a:ext cx="6299677" cy="1565875"/>
      </dsp:txXfrm>
    </dsp:sp>
    <dsp:sp modelId="{02D89C77-BF50-4A14-9F4D-6CD8B64D62CC}">
      <dsp:nvSpPr>
        <dsp:cNvPr id="0" name=""/>
        <dsp:cNvSpPr/>
      </dsp:nvSpPr>
      <dsp:spPr>
        <a:xfrm>
          <a:off x="0" y="1662851"/>
          <a:ext cx="1574919" cy="1565875"/>
        </a:xfrm>
        <a:prstGeom prst="rect">
          <a:avLst/>
        </a:prstGeom>
        <a:gradFill rotWithShape="0">
          <a:gsLst>
            <a:gs pos="0">
              <a:schemeClr val="accent2">
                <a:hueOff val="-485121"/>
                <a:satOff val="-27976"/>
                <a:lumOff val="2876"/>
                <a:alphaOff val="0"/>
                <a:satMod val="103000"/>
                <a:lumMod val="102000"/>
                <a:tint val="94000"/>
              </a:schemeClr>
            </a:gs>
            <a:gs pos="50000">
              <a:schemeClr val="accent2">
                <a:hueOff val="-485121"/>
                <a:satOff val="-27976"/>
                <a:lumOff val="2876"/>
                <a:alphaOff val="0"/>
                <a:satMod val="110000"/>
                <a:lumMod val="100000"/>
                <a:shade val="100000"/>
              </a:schemeClr>
            </a:gs>
            <a:gs pos="100000">
              <a:schemeClr val="accent2">
                <a:hueOff val="-485121"/>
                <a:satOff val="-27976"/>
                <a:lumOff val="2876"/>
                <a:alphaOff val="0"/>
                <a:lumMod val="99000"/>
                <a:satMod val="120000"/>
                <a:shade val="78000"/>
              </a:schemeClr>
            </a:gs>
          </a:gsLst>
          <a:lin ang="5400000" scaled="0"/>
        </a:gradFill>
        <a:ln w="6350" cap="flat" cmpd="sng" algn="ctr">
          <a:solidFill>
            <a:schemeClr val="accent2">
              <a:hueOff val="-485121"/>
              <a:satOff val="-27976"/>
              <a:lumOff val="2876"/>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83339" tIns="154674" rIns="83339" bIns="154674" numCol="1" spcCol="1270" anchor="ctr" anchorCtr="0">
          <a:noAutofit/>
        </a:bodyPr>
        <a:lstStyle/>
        <a:p>
          <a:pPr marL="0" lvl="0" indent="0" algn="ctr" defTabSz="1022350">
            <a:lnSpc>
              <a:spcPct val="90000"/>
            </a:lnSpc>
            <a:spcBef>
              <a:spcPct val="0"/>
            </a:spcBef>
            <a:spcAft>
              <a:spcPct val="35000"/>
            </a:spcAft>
            <a:buNone/>
          </a:pPr>
          <a:r>
            <a:rPr lang="en-US" sz="2300" kern="1200"/>
            <a:t>Understand</a:t>
          </a:r>
        </a:p>
      </dsp:txBody>
      <dsp:txXfrm>
        <a:off x="0" y="1662851"/>
        <a:ext cx="1574919" cy="1565875"/>
      </dsp:txXfrm>
    </dsp:sp>
    <dsp:sp modelId="{01975896-B534-4254-9785-0831DFEF241A}">
      <dsp:nvSpPr>
        <dsp:cNvPr id="0" name=""/>
        <dsp:cNvSpPr/>
      </dsp:nvSpPr>
      <dsp:spPr>
        <a:xfrm>
          <a:off x="1574919" y="3322679"/>
          <a:ext cx="6299677" cy="1565875"/>
        </a:xfrm>
        <a:prstGeom prst="rect">
          <a:avLst/>
        </a:prstGeom>
        <a:solidFill>
          <a:schemeClr val="accent2">
            <a:tint val="40000"/>
            <a:alpha val="90000"/>
            <a:hueOff val="-566151"/>
            <a:satOff val="-50231"/>
            <a:lumOff val="-513"/>
            <a:alphaOff val="0"/>
          </a:schemeClr>
        </a:solidFill>
        <a:ln w="6350" cap="flat" cmpd="sng" algn="ctr">
          <a:solidFill>
            <a:schemeClr val="accent2">
              <a:tint val="40000"/>
              <a:alpha val="90000"/>
              <a:hueOff val="-566151"/>
              <a:satOff val="-50231"/>
              <a:lumOff val="-513"/>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2231" tIns="397732" rIns="122231" bIns="397732" numCol="1" spcCol="1270" anchor="ctr" anchorCtr="0">
          <a:noAutofit/>
        </a:bodyPr>
        <a:lstStyle/>
        <a:p>
          <a:pPr marL="0" lvl="0" indent="0" algn="l" defTabSz="844550">
            <a:lnSpc>
              <a:spcPct val="90000"/>
            </a:lnSpc>
            <a:spcBef>
              <a:spcPct val="0"/>
            </a:spcBef>
            <a:spcAft>
              <a:spcPct val="35000"/>
            </a:spcAft>
            <a:buNone/>
          </a:pPr>
          <a:r>
            <a:rPr lang="en-US" sz="1900" kern="1200"/>
            <a:t>Familiarise with health and social care blogs and research to gain insight into the sector.</a:t>
          </a:r>
        </a:p>
      </dsp:txBody>
      <dsp:txXfrm>
        <a:off x="1574919" y="3322679"/>
        <a:ext cx="6299677" cy="1565875"/>
      </dsp:txXfrm>
    </dsp:sp>
    <dsp:sp modelId="{DF7682E2-7C9D-4135-AAB1-532438B0AF61}">
      <dsp:nvSpPr>
        <dsp:cNvPr id="0" name=""/>
        <dsp:cNvSpPr/>
      </dsp:nvSpPr>
      <dsp:spPr>
        <a:xfrm>
          <a:off x="0" y="3322679"/>
          <a:ext cx="1574919" cy="1565875"/>
        </a:xfrm>
        <a:prstGeom prst="rect">
          <a:avLst/>
        </a:prstGeom>
        <a:gradFill rotWithShape="0">
          <a:gsLst>
            <a:gs pos="0">
              <a:schemeClr val="accent2">
                <a:hueOff val="-970242"/>
                <a:satOff val="-55952"/>
                <a:lumOff val="5752"/>
                <a:alphaOff val="0"/>
                <a:satMod val="103000"/>
                <a:lumMod val="102000"/>
                <a:tint val="94000"/>
              </a:schemeClr>
            </a:gs>
            <a:gs pos="50000">
              <a:schemeClr val="accent2">
                <a:hueOff val="-970242"/>
                <a:satOff val="-55952"/>
                <a:lumOff val="5752"/>
                <a:alphaOff val="0"/>
                <a:satMod val="110000"/>
                <a:lumMod val="100000"/>
                <a:shade val="100000"/>
              </a:schemeClr>
            </a:gs>
            <a:gs pos="100000">
              <a:schemeClr val="accent2">
                <a:hueOff val="-970242"/>
                <a:satOff val="-55952"/>
                <a:lumOff val="5752"/>
                <a:alphaOff val="0"/>
                <a:lumMod val="99000"/>
                <a:satMod val="120000"/>
                <a:shade val="78000"/>
              </a:schemeClr>
            </a:gs>
          </a:gsLst>
          <a:lin ang="5400000" scaled="0"/>
        </a:gradFill>
        <a:ln w="6350" cap="flat" cmpd="sng" algn="ctr">
          <a:solidFill>
            <a:schemeClr val="accent2">
              <a:hueOff val="-970242"/>
              <a:satOff val="-55952"/>
              <a:lumOff val="5752"/>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83339" tIns="154674" rIns="83339" bIns="154674" numCol="1" spcCol="1270" anchor="ctr" anchorCtr="0">
          <a:noAutofit/>
        </a:bodyPr>
        <a:lstStyle/>
        <a:p>
          <a:pPr marL="0" lvl="0" indent="0" algn="ctr" defTabSz="1022350">
            <a:lnSpc>
              <a:spcPct val="90000"/>
            </a:lnSpc>
            <a:spcBef>
              <a:spcPct val="0"/>
            </a:spcBef>
            <a:spcAft>
              <a:spcPct val="35000"/>
            </a:spcAft>
            <a:buNone/>
          </a:pPr>
          <a:r>
            <a:rPr lang="en-US" sz="2300" kern="1200"/>
            <a:t>Familiarise</a:t>
          </a:r>
        </a:p>
      </dsp:txBody>
      <dsp:txXfrm>
        <a:off x="0" y="3322679"/>
        <a:ext cx="1574919" cy="1565875"/>
      </dsp:txXfrm>
    </dsp:sp>
    <dsp:sp modelId="{8CE550FB-B4D8-4DA7-84FB-32D3E5696435}">
      <dsp:nvSpPr>
        <dsp:cNvPr id="0" name=""/>
        <dsp:cNvSpPr/>
      </dsp:nvSpPr>
      <dsp:spPr>
        <a:xfrm>
          <a:off x="1574919" y="4982508"/>
          <a:ext cx="6299677" cy="1565875"/>
        </a:xfrm>
        <a:prstGeom prst="rect">
          <a:avLst/>
        </a:prstGeom>
        <a:solidFill>
          <a:schemeClr val="accent2">
            <a:tint val="40000"/>
            <a:alpha val="90000"/>
            <a:hueOff val="-849226"/>
            <a:satOff val="-75346"/>
            <a:lumOff val="-769"/>
            <a:alphaOff val="0"/>
          </a:schemeClr>
        </a:solidFill>
        <a:ln w="6350" cap="flat" cmpd="sng" algn="ctr">
          <a:solidFill>
            <a:schemeClr val="accent2">
              <a:tint val="40000"/>
              <a:alpha val="90000"/>
              <a:hueOff val="-849226"/>
              <a:satOff val="-75346"/>
              <a:lumOff val="-769"/>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22231" tIns="397732" rIns="122231" bIns="397732" numCol="1" spcCol="1270" anchor="ctr" anchorCtr="0">
          <a:noAutofit/>
        </a:bodyPr>
        <a:lstStyle/>
        <a:p>
          <a:pPr marL="0" lvl="0" indent="0" algn="l" defTabSz="844550">
            <a:lnSpc>
              <a:spcPct val="90000"/>
            </a:lnSpc>
            <a:spcBef>
              <a:spcPct val="0"/>
            </a:spcBef>
            <a:spcAft>
              <a:spcPct val="35000"/>
            </a:spcAft>
            <a:buNone/>
          </a:pPr>
          <a:r>
            <a:rPr lang="en-US" sz="1900" kern="1200"/>
            <a:t>Write a well-structured, professional blog post on a health and social care topic. </a:t>
          </a:r>
        </a:p>
      </dsp:txBody>
      <dsp:txXfrm>
        <a:off x="1574919" y="4982508"/>
        <a:ext cx="6299677" cy="1565875"/>
      </dsp:txXfrm>
    </dsp:sp>
    <dsp:sp modelId="{0FE29B56-B08E-4120-8157-91DE94A012A6}">
      <dsp:nvSpPr>
        <dsp:cNvPr id="0" name=""/>
        <dsp:cNvSpPr/>
      </dsp:nvSpPr>
      <dsp:spPr>
        <a:xfrm>
          <a:off x="0" y="4982508"/>
          <a:ext cx="1574919" cy="1565875"/>
        </a:xfrm>
        <a:prstGeom prst="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w="6350" cap="flat" cmpd="sng" algn="ctr">
          <a:solidFill>
            <a:schemeClr val="accent2">
              <a:hueOff val="-1455363"/>
              <a:satOff val="-83928"/>
              <a:lumOff val="8628"/>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83339" tIns="154674" rIns="83339" bIns="154674" numCol="1" spcCol="1270" anchor="ctr" anchorCtr="0">
          <a:noAutofit/>
        </a:bodyPr>
        <a:lstStyle/>
        <a:p>
          <a:pPr marL="0" lvl="0" indent="0" algn="ctr" defTabSz="1022350">
            <a:lnSpc>
              <a:spcPct val="90000"/>
            </a:lnSpc>
            <a:spcBef>
              <a:spcPct val="0"/>
            </a:spcBef>
            <a:spcAft>
              <a:spcPct val="35000"/>
            </a:spcAft>
            <a:buNone/>
          </a:pPr>
          <a:r>
            <a:rPr lang="en-US" sz="2300" kern="1200"/>
            <a:t>Write</a:t>
          </a:r>
        </a:p>
      </dsp:txBody>
      <dsp:txXfrm>
        <a:off x="0" y="4982508"/>
        <a:ext cx="1574919" cy="15658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15495A-43DD-4DE6-8991-C21A22714524}">
      <dsp:nvSpPr>
        <dsp:cNvPr id="0" name=""/>
        <dsp:cNvSpPr/>
      </dsp:nvSpPr>
      <dsp:spPr>
        <a:xfrm>
          <a:off x="0" y="614"/>
          <a:ext cx="11715078" cy="1437016"/>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C7E662-0914-44FE-BF25-6A6354FD76E2}">
      <dsp:nvSpPr>
        <dsp:cNvPr id="0" name=""/>
        <dsp:cNvSpPr/>
      </dsp:nvSpPr>
      <dsp:spPr>
        <a:xfrm>
          <a:off x="434697" y="323942"/>
          <a:ext cx="790359" cy="79035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EE70174-CC97-4DAE-B2CB-8FEE1420E0F2}">
      <dsp:nvSpPr>
        <dsp:cNvPr id="0" name=""/>
        <dsp:cNvSpPr/>
      </dsp:nvSpPr>
      <dsp:spPr>
        <a:xfrm>
          <a:off x="1659754" y="614"/>
          <a:ext cx="10055323" cy="14370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084" tIns="152084" rIns="152084" bIns="152084" numCol="1" spcCol="1270" anchor="ctr" anchorCtr="0">
          <a:noAutofit/>
        </a:bodyPr>
        <a:lstStyle/>
        <a:p>
          <a:pPr marL="0" lvl="0" indent="0" algn="l" defTabSz="1066800">
            <a:lnSpc>
              <a:spcPct val="100000"/>
            </a:lnSpc>
            <a:spcBef>
              <a:spcPct val="0"/>
            </a:spcBef>
            <a:spcAft>
              <a:spcPct val="35000"/>
            </a:spcAft>
            <a:buNone/>
          </a:pPr>
          <a:r>
            <a:rPr lang="en-US" sz="2400" b="1" i="0" kern="1200" baseline="0" dirty="0"/>
            <a:t>Increase Funding for Health and Social Care: Allocate more resources to the sector, ensuring adequate funding for both NHS services and social care to reduce waiting times and improve service delivery.</a:t>
          </a:r>
          <a:endParaRPr lang="en-US" sz="2400" b="1" kern="1200" dirty="0"/>
        </a:p>
      </dsp:txBody>
      <dsp:txXfrm>
        <a:off x="1659754" y="614"/>
        <a:ext cx="10055323" cy="1437016"/>
      </dsp:txXfrm>
    </dsp:sp>
    <dsp:sp modelId="{95E5B275-AB10-401F-A6EC-51B4D2F163B3}">
      <dsp:nvSpPr>
        <dsp:cNvPr id="0" name=""/>
        <dsp:cNvSpPr/>
      </dsp:nvSpPr>
      <dsp:spPr>
        <a:xfrm>
          <a:off x="0" y="1796885"/>
          <a:ext cx="11715078" cy="1437016"/>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DC8AE8-0F68-4121-A6FA-5B47720B253F}">
      <dsp:nvSpPr>
        <dsp:cNvPr id="0" name=""/>
        <dsp:cNvSpPr/>
      </dsp:nvSpPr>
      <dsp:spPr>
        <a:xfrm>
          <a:off x="434697" y="2120213"/>
          <a:ext cx="790359" cy="79035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46BAC00-C774-4EC2-8400-7484988E9D91}">
      <dsp:nvSpPr>
        <dsp:cNvPr id="0" name=""/>
        <dsp:cNvSpPr/>
      </dsp:nvSpPr>
      <dsp:spPr>
        <a:xfrm>
          <a:off x="1659754" y="1796885"/>
          <a:ext cx="10055323" cy="14370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084" tIns="152084" rIns="152084" bIns="152084" numCol="1" spcCol="1270" anchor="ctr" anchorCtr="0">
          <a:noAutofit/>
        </a:bodyPr>
        <a:lstStyle/>
        <a:p>
          <a:pPr marL="0" lvl="0" indent="0" algn="l" defTabSz="1066800">
            <a:lnSpc>
              <a:spcPct val="100000"/>
            </a:lnSpc>
            <a:spcBef>
              <a:spcPct val="0"/>
            </a:spcBef>
            <a:spcAft>
              <a:spcPct val="35000"/>
            </a:spcAft>
            <a:buNone/>
          </a:pPr>
          <a:r>
            <a:rPr lang="en-US" sz="2400" b="1" i="0" kern="1200" baseline="0" dirty="0"/>
            <a:t>Promote Integration of Health and Social Care</a:t>
          </a:r>
          <a:r>
            <a:rPr lang="en-US" sz="2400" b="0" i="0" kern="1200" baseline="0" dirty="0"/>
            <a:t>: Develop more seamless systems that connect health and social care services, improving communication, collaboration, and patient care continuity.</a:t>
          </a:r>
          <a:endParaRPr lang="en-US" sz="2400" kern="1200" dirty="0"/>
        </a:p>
      </dsp:txBody>
      <dsp:txXfrm>
        <a:off x="1659754" y="1796885"/>
        <a:ext cx="10055323" cy="1437016"/>
      </dsp:txXfrm>
    </dsp:sp>
    <dsp:sp modelId="{DCFD9F52-D913-456B-B6F8-54139E49C832}">
      <dsp:nvSpPr>
        <dsp:cNvPr id="0" name=""/>
        <dsp:cNvSpPr/>
      </dsp:nvSpPr>
      <dsp:spPr>
        <a:xfrm>
          <a:off x="0" y="3593156"/>
          <a:ext cx="11715078" cy="1437016"/>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904209-5A60-4C7A-B087-24F09509FAD7}">
      <dsp:nvSpPr>
        <dsp:cNvPr id="0" name=""/>
        <dsp:cNvSpPr/>
      </dsp:nvSpPr>
      <dsp:spPr>
        <a:xfrm>
          <a:off x="434697" y="3916484"/>
          <a:ext cx="790359" cy="79035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32356CD-D8D0-48F0-A506-D5E0CD9E8101}">
      <dsp:nvSpPr>
        <dsp:cNvPr id="0" name=""/>
        <dsp:cNvSpPr/>
      </dsp:nvSpPr>
      <dsp:spPr>
        <a:xfrm>
          <a:off x="1659754" y="3593156"/>
          <a:ext cx="10055323" cy="14370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084" tIns="152084" rIns="152084" bIns="152084" numCol="1" spcCol="1270" anchor="ctr" anchorCtr="0">
          <a:noAutofit/>
        </a:bodyPr>
        <a:lstStyle/>
        <a:p>
          <a:pPr marL="0" lvl="0" indent="0" algn="l" defTabSz="1066800">
            <a:lnSpc>
              <a:spcPct val="100000"/>
            </a:lnSpc>
            <a:spcBef>
              <a:spcPct val="0"/>
            </a:spcBef>
            <a:spcAft>
              <a:spcPct val="35000"/>
            </a:spcAft>
            <a:buNone/>
          </a:pPr>
          <a:r>
            <a:rPr lang="en-GB" sz="2400" b="1" kern="1200" dirty="0"/>
            <a:t>Encourage Technology Adoption and Innovation</a:t>
          </a:r>
          <a:r>
            <a:rPr lang="en-GB" sz="2400" kern="1200" dirty="0"/>
            <a:t>: Support digital health tools and technologies, improve digital literacy among staff, and ensure data security to enhance patient care and reduce operational inefficiencies.</a:t>
          </a:r>
          <a:endParaRPr lang="en-US" sz="2400" kern="1200" dirty="0"/>
        </a:p>
      </dsp:txBody>
      <dsp:txXfrm>
        <a:off x="1659754" y="3593156"/>
        <a:ext cx="10055323" cy="14370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DE6354-3D47-4D57-BEFD-FAF0D99A77F6}">
      <dsp:nvSpPr>
        <dsp:cNvPr id="0" name=""/>
        <dsp:cNvSpPr/>
      </dsp:nvSpPr>
      <dsp:spPr>
        <a:xfrm>
          <a:off x="0" y="531"/>
          <a:ext cx="105156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C854EC-53C5-4451-982B-7D0460D36C9D}">
      <dsp:nvSpPr>
        <dsp:cNvPr id="0" name=""/>
        <dsp:cNvSpPr/>
      </dsp:nvSpPr>
      <dsp:spPr>
        <a:xfrm>
          <a:off x="376522" y="280590"/>
          <a:ext cx="684586" cy="68458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48BB72-7F37-4C8F-9319-A785CA1FD10A}">
      <dsp:nvSpPr>
        <dsp:cNvPr id="0" name=""/>
        <dsp:cNvSpPr/>
      </dsp:nvSpPr>
      <dsp:spPr>
        <a:xfrm>
          <a:off x="1437631" y="531"/>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111250">
            <a:lnSpc>
              <a:spcPct val="90000"/>
            </a:lnSpc>
            <a:spcBef>
              <a:spcPct val="0"/>
            </a:spcBef>
            <a:spcAft>
              <a:spcPct val="35000"/>
            </a:spcAft>
            <a:buNone/>
          </a:pPr>
          <a:r>
            <a:rPr lang="en-GB" sz="2500" kern="1200" dirty="0"/>
            <a:t>The COVID-19 pandemic accelerated NHS digital transformation. NHS App usage rose by 80% between 2020 and 2024.</a:t>
          </a:r>
          <a:endParaRPr lang="en-US" sz="2500" kern="1200" dirty="0"/>
        </a:p>
      </dsp:txBody>
      <dsp:txXfrm>
        <a:off x="1437631" y="531"/>
        <a:ext cx="9077968" cy="1244702"/>
      </dsp:txXfrm>
    </dsp:sp>
    <dsp:sp modelId="{5F336021-5229-46A5-80DA-A5F5FA131837}">
      <dsp:nvSpPr>
        <dsp:cNvPr id="0" name=""/>
        <dsp:cNvSpPr/>
      </dsp:nvSpPr>
      <dsp:spPr>
        <a:xfrm>
          <a:off x="0" y="1556410"/>
          <a:ext cx="105156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2C7849-E5FE-412D-A38D-E772A7EE93CD}">
      <dsp:nvSpPr>
        <dsp:cNvPr id="0" name=""/>
        <dsp:cNvSpPr/>
      </dsp:nvSpPr>
      <dsp:spPr>
        <a:xfrm>
          <a:off x="376522" y="1836468"/>
          <a:ext cx="684586" cy="68458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C13EE75-FA9B-4C2A-BA74-34C9670F8948}">
      <dsp:nvSpPr>
        <dsp:cNvPr id="0" name=""/>
        <dsp:cNvSpPr/>
      </dsp:nvSpPr>
      <dsp:spPr>
        <a:xfrm>
          <a:off x="1437631" y="1556410"/>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111250">
            <a:lnSpc>
              <a:spcPct val="90000"/>
            </a:lnSpc>
            <a:spcBef>
              <a:spcPct val="0"/>
            </a:spcBef>
            <a:spcAft>
              <a:spcPct val="35000"/>
            </a:spcAft>
            <a:buNone/>
          </a:pPr>
          <a:r>
            <a:rPr lang="en-GB" sz="2500" kern="1200" dirty="0"/>
            <a:t>Over 33 million users are now registered for the NHS App, accessing services like digital prescriptions and records.</a:t>
          </a:r>
          <a:endParaRPr lang="en-US" sz="2500" kern="1200" dirty="0"/>
        </a:p>
      </dsp:txBody>
      <dsp:txXfrm>
        <a:off x="1437631" y="1556410"/>
        <a:ext cx="9077968" cy="1244702"/>
      </dsp:txXfrm>
    </dsp:sp>
    <dsp:sp modelId="{B6455232-B7F0-4567-BEFD-825A2D235116}">
      <dsp:nvSpPr>
        <dsp:cNvPr id="0" name=""/>
        <dsp:cNvSpPr/>
      </dsp:nvSpPr>
      <dsp:spPr>
        <a:xfrm>
          <a:off x="0" y="3112289"/>
          <a:ext cx="105156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B003FE-2A0D-4567-BB82-7242682E4F08}">
      <dsp:nvSpPr>
        <dsp:cNvPr id="0" name=""/>
        <dsp:cNvSpPr/>
      </dsp:nvSpPr>
      <dsp:spPr>
        <a:xfrm>
          <a:off x="376522" y="3392347"/>
          <a:ext cx="684586" cy="68458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23397FB-D9A7-4AA6-BC39-66C07AE87A96}">
      <dsp:nvSpPr>
        <dsp:cNvPr id="0" name=""/>
        <dsp:cNvSpPr/>
      </dsp:nvSpPr>
      <dsp:spPr>
        <a:xfrm>
          <a:off x="1437631" y="3112289"/>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111250">
            <a:lnSpc>
              <a:spcPct val="90000"/>
            </a:lnSpc>
            <a:spcBef>
              <a:spcPct val="0"/>
            </a:spcBef>
            <a:spcAft>
              <a:spcPct val="35000"/>
            </a:spcAft>
            <a:buNone/>
          </a:pPr>
          <a:r>
            <a:rPr lang="en-GB" sz="2500" kern="1200" dirty="0"/>
            <a:t>The NHS Long Term Workforce Plan (2023) emphasises digital tools to address staffing pressures and enhance patient access.</a:t>
          </a:r>
          <a:endParaRPr lang="en-US" sz="2500" kern="1200" dirty="0"/>
        </a:p>
      </dsp:txBody>
      <dsp:txXfrm>
        <a:off x="1437631" y="3112289"/>
        <a:ext cx="9077968" cy="12447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E121DE-A8E5-4299-B915-FBC5576CD12E}">
      <dsp:nvSpPr>
        <dsp:cNvPr id="0" name=""/>
        <dsp:cNvSpPr/>
      </dsp:nvSpPr>
      <dsp:spPr>
        <a:xfrm>
          <a:off x="0" y="14998"/>
          <a:ext cx="11887199" cy="86749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br>
            <a:rPr lang="en-GB" sz="2800" b="1" i="0" kern="1200" baseline="0" dirty="0"/>
          </a:br>
          <a:r>
            <a:rPr lang="en-GB" sz="2800" b="1" i="0" kern="1200" baseline="0" dirty="0"/>
            <a:t>Workforce Shortages</a:t>
          </a:r>
        </a:p>
        <a:p>
          <a:pPr marL="0" lvl="0" indent="0" algn="l" defTabSz="1244600">
            <a:lnSpc>
              <a:spcPct val="90000"/>
            </a:lnSpc>
            <a:spcBef>
              <a:spcPct val="0"/>
            </a:spcBef>
            <a:spcAft>
              <a:spcPct val="35000"/>
            </a:spcAft>
            <a:buNone/>
          </a:pPr>
          <a:endParaRPr lang="en-US" sz="2800" kern="1200" dirty="0"/>
        </a:p>
      </dsp:txBody>
      <dsp:txXfrm>
        <a:off x="42347" y="57345"/>
        <a:ext cx="11802505" cy="782797"/>
      </dsp:txXfrm>
    </dsp:sp>
    <dsp:sp modelId="{036A7C09-590F-412D-A606-E7A1BA90B88D}">
      <dsp:nvSpPr>
        <dsp:cNvPr id="0" name=""/>
        <dsp:cNvSpPr/>
      </dsp:nvSpPr>
      <dsp:spPr>
        <a:xfrm>
          <a:off x="0" y="879062"/>
          <a:ext cx="11887199" cy="86749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i="0" kern="1200" baseline="0" dirty="0"/>
            <a:t>Telehealth platforms improve access to care in underserved or rural areas, bridging geographical gaps.</a:t>
          </a:r>
          <a:endParaRPr lang="en-US" sz="2000" kern="1200" dirty="0"/>
        </a:p>
      </dsp:txBody>
      <dsp:txXfrm>
        <a:off x="42347" y="921409"/>
        <a:ext cx="11802505" cy="782797"/>
      </dsp:txXfrm>
    </dsp:sp>
    <dsp:sp modelId="{40AEEE33-4A85-4A6B-A3E3-803F0962FE06}">
      <dsp:nvSpPr>
        <dsp:cNvPr id="0" name=""/>
        <dsp:cNvSpPr/>
      </dsp:nvSpPr>
      <dsp:spPr>
        <a:xfrm>
          <a:off x="0" y="1753767"/>
          <a:ext cx="11887199" cy="86749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i="0" kern="1200" baseline="0" dirty="0"/>
            <a:t>Mobile health apps provide resources and support for self-management of chronic conditions, especially for disadvantaged populations.</a:t>
          </a:r>
          <a:endParaRPr lang="en-US" sz="2000" kern="1200" dirty="0"/>
        </a:p>
      </dsp:txBody>
      <dsp:txXfrm>
        <a:off x="42347" y="1796114"/>
        <a:ext cx="11802505" cy="782797"/>
      </dsp:txXfrm>
    </dsp:sp>
    <dsp:sp modelId="{4313667C-0BC0-40E8-8F31-C0D7808AE502}">
      <dsp:nvSpPr>
        <dsp:cNvPr id="0" name=""/>
        <dsp:cNvSpPr/>
      </dsp:nvSpPr>
      <dsp:spPr>
        <a:xfrm>
          <a:off x="0" y="2628473"/>
          <a:ext cx="11887199" cy="86749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baseline="0" dirty="0"/>
            <a:t>Impact of COVID-19</a:t>
          </a:r>
          <a:endParaRPr lang="en-US" sz="2800" kern="1200" dirty="0"/>
        </a:p>
      </dsp:txBody>
      <dsp:txXfrm>
        <a:off x="42347" y="2670820"/>
        <a:ext cx="11802505" cy="782797"/>
      </dsp:txXfrm>
    </dsp:sp>
    <dsp:sp modelId="{A6BAE196-C9FE-4419-83D3-66D0184602B1}">
      <dsp:nvSpPr>
        <dsp:cNvPr id="0" name=""/>
        <dsp:cNvSpPr/>
      </dsp:nvSpPr>
      <dsp:spPr>
        <a:xfrm>
          <a:off x="0" y="3503178"/>
          <a:ext cx="11887199" cy="86749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i="0" kern="1200" baseline="0" dirty="0"/>
            <a:t>Virtual consultations and remote monitoring tools reduced the need for in-person visits, keeping both patients and healthcare providers safe.</a:t>
          </a:r>
          <a:endParaRPr lang="en-US" sz="2000" kern="1200" dirty="0"/>
        </a:p>
      </dsp:txBody>
      <dsp:txXfrm>
        <a:off x="42347" y="3545525"/>
        <a:ext cx="11802505" cy="782797"/>
      </dsp:txXfrm>
    </dsp:sp>
    <dsp:sp modelId="{D94D7AAB-B51A-47F5-B23D-595C964F1A40}">
      <dsp:nvSpPr>
        <dsp:cNvPr id="0" name=""/>
        <dsp:cNvSpPr/>
      </dsp:nvSpPr>
      <dsp:spPr>
        <a:xfrm>
          <a:off x="0" y="4377883"/>
          <a:ext cx="11887199" cy="86749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i="0" kern="1200" baseline="0" dirty="0"/>
            <a:t>AI-driven predictive models help hospitals manage patient flows, ensuring resources are effectively allocated during peak times.</a:t>
          </a:r>
          <a:endParaRPr lang="en-US" sz="2000" kern="1200" dirty="0"/>
        </a:p>
      </dsp:txBody>
      <dsp:txXfrm>
        <a:off x="42347" y="4420230"/>
        <a:ext cx="11802505" cy="78279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E121DE-A8E5-4299-B915-FBC5576CD12E}">
      <dsp:nvSpPr>
        <dsp:cNvPr id="0" name=""/>
        <dsp:cNvSpPr/>
      </dsp:nvSpPr>
      <dsp:spPr>
        <a:xfrm>
          <a:off x="0" y="63353"/>
          <a:ext cx="11887199" cy="8058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baseline="0" dirty="0"/>
            <a:t>Health Inequalities</a:t>
          </a:r>
          <a:endParaRPr lang="en-US" sz="2800" kern="1200" dirty="0"/>
        </a:p>
      </dsp:txBody>
      <dsp:txXfrm>
        <a:off x="39338" y="102691"/>
        <a:ext cx="11808523" cy="727161"/>
      </dsp:txXfrm>
    </dsp:sp>
    <dsp:sp modelId="{036A7C09-590F-412D-A606-E7A1BA90B88D}">
      <dsp:nvSpPr>
        <dsp:cNvPr id="0" name=""/>
        <dsp:cNvSpPr/>
      </dsp:nvSpPr>
      <dsp:spPr>
        <a:xfrm>
          <a:off x="0" y="926790"/>
          <a:ext cx="11887199" cy="8058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i="0" kern="1200" baseline="0" dirty="0"/>
            <a:t>Telehealth platforms improve access to care in underserved or rural areas, bridging geographical gaps.</a:t>
          </a:r>
          <a:endParaRPr lang="en-US" sz="2000" kern="1200" dirty="0"/>
        </a:p>
      </dsp:txBody>
      <dsp:txXfrm>
        <a:off x="39338" y="966128"/>
        <a:ext cx="11808523" cy="727161"/>
      </dsp:txXfrm>
    </dsp:sp>
    <dsp:sp modelId="{40AEEE33-4A85-4A6B-A3E3-803F0962FE06}">
      <dsp:nvSpPr>
        <dsp:cNvPr id="0" name=""/>
        <dsp:cNvSpPr/>
      </dsp:nvSpPr>
      <dsp:spPr>
        <a:xfrm>
          <a:off x="0" y="1790228"/>
          <a:ext cx="11887199" cy="8058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i="0" kern="1200" baseline="0"/>
            <a:t>Mobile health apps provide resources and support for self-management of chronic conditions, especially for disadvantaged populations.</a:t>
          </a:r>
          <a:endParaRPr lang="en-US" sz="2000" kern="1200"/>
        </a:p>
      </dsp:txBody>
      <dsp:txXfrm>
        <a:off x="39338" y="1829566"/>
        <a:ext cx="11808523" cy="727161"/>
      </dsp:txXfrm>
    </dsp:sp>
    <dsp:sp modelId="{4313667C-0BC0-40E8-8F31-C0D7808AE502}">
      <dsp:nvSpPr>
        <dsp:cNvPr id="0" name=""/>
        <dsp:cNvSpPr/>
      </dsp:nvSpPr>
      <dsp:spPr>
        <a:xfrm>
          <a:off x="0" y="2653666"/>
          <a:ext cx="11887199" cy="8058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baseline="0" dirty="0"/>
            <a:t>Impact of COVID-19</a:t>
          </a:r>
          <a:endParaRPr lang="en-US" sz="2800" kern="1200" dirty="0"/>
        </a:p>
      </dsp:txBody>
      <dsp:txXfrm>
        <a:off x="39338" y="2693004"/>
        <a:ext cx="11808523" cy="727161"/>
      </dsp:txXfrm>
    </dsp:sp>
    <dsp:sp modelId="{A6BAE196-C9FE-4419-83D3-66D0184602B1}">
      <dsp:nvSpPr>
        <dsp:cNvPr id="0" name=""/>
        <dsp:cNvSpPr/>
      </dsp:nvSpPr>
      <dsp:spPr>
        <a:xfrm>
          <a:off x="0" y="3517103"/>
          <a:ext cx="11887199" cy="8058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i="0" kern="1200" baseline="0" dirty="0"/>
            <a:t>Virtual consultations and remote monitoring tools reduced the need for in-person visits, keeping both patients and healthcare providers safe.</a:t>
          </a:r>
          <a:endParaRPr lang="en-US" sz="2000" kern="1200" dirty="0"/>
        </a:p>
      </dsp:txBody>
      <dsp:txXfrm>
        <a:off x="39338" y="3556441"/>
        <a:ext cx="11808523" cy="727161"/>
      </dsp:txXfrm>
    </dsp:sp>
    <dsp:sp modelId="{D94D7AAB-B51A-47F5-B23D-595C964F1A40}">
      <dsp:nvSpPr>
        <dsp:cNvPr id="0" name=""/>
        <dsp:cNvSpPr/>
      </dsp:nvSpPr>
      <dsp:spPr>
        <a:xfrm>
          <a:off x="0" y="4380541"/>
          <a:ext cx="11887199" cy="8058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i="0" kern="1200" baseline="0"/>
            <a:t>AI-driven predictive models help hospitals manage patient flows, ensuring resources are effectively allocated during peak times.</a:t>
          </a:r>
          <a:endParaRPr lang="en-US" sz="2000" kern="1200"/>
        </a:p>
      </dsp:txBody>
      <dsp:txXfrm>
        <a:off x="39338" y="4419879"/>
        <a:ext cx="11808523" cy="727161"/>
      </dsp:txXfrm>
    </dsp:sp>
  </dsp:spTree>
</dsp:drawing>
</file>

<file path=ppt/diagrams/layout1.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55EF4D-ACD1-CA43-9523-27371F709834}" type="datetimeFigureOut">
              <a:rPr lang="en-US" smtClean="0"/>
              <a:t>5/13/2026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BF2B76-23E5-B841-810E-612E7EE20EBB}" type="slidenum">
              <a:rPr lang="en-US" smtClean="0"/>
              <a:t>‹#›</a:t>
            </a:fld>
            <a:endParaRPr lang="en-US"/>
          </a:p>
        </p:txBody>
      </p:sp>
    </p:spTree>
    <p:extLst>
      <p:ext uri="{BB962C8B-B14F-4D97-AF65-F5344CB8AC3E}">
        <p14:creationId xmlns:p14="http://schemas.microsoft.com/office/powerpoint/2010/main" val="22931433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BF2B76-23E5-B841-810E-612E7EE20EBB}" type="slidenum">
              <a:rPr lang="en-US" smtClean="0"/>
              <a:t>1</a:t>
            </a:fld>
            <a:endParaRPr lang="en-US"/>
          </a:p>
        </p:txBody>
      </p:sp>
    </p:spTree>
    <p:extLst>
      <p:ext uri="{BB962C8B-B14F-4D97-AF65-F5344CB8AC3E}">
        <p14:creationId xmlns:p14="http://schemas.microsoft.com/office/powerpoint/2010/main" val="2395553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93A63-AF1B-A9F9-E3E2-3A437070E0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9363ED-D0D1-0BF9-47AE-7BA8431CDB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E3424D-3FC9-6149-B5F0-C42B0B63DCF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582A28D-F9E9-870F-A357-8E7135562028}"/>
              </a:ext>
            </a:extLst>
          </p:cNvPr>
          <p:cNvSpPr>
            <a:spLocks noGrp="1"/>
          </p:cNvSpPr>
          <p:nvPr>
            <p:ph type="sldNum" sz="quarter" idx="5"/>
          </p:nvPr>
        </p:nvSpPr>
        <p:spPr/>
        <p:txBody>
          <a:bodyPr/>
          <a:lstStyle/>
          <a:p>
            <a:fld id="{E9BF2B76-23E5-B841-810E-612E7EE20EBB}" type="slidenum">
              <a:rPr lang="en-US" smtClean="0"/>
              <a:t>2</a:t>
            </a:fld>
            <a:endParaRPr lang="en-US"/>
          </a:p>
        </p:txBody>
      </p:sp>
    </p:spTree>
    <p:extLst>
      <p:ext uri="{BB962C8B-B14F-4D97-AF65-F5344CB8AC3E}">
        <p14:creationId xmlns:p14="http://schemas.microsoft.com/office/powerpoint/2010/main" val="1854037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A406B-9A85-6DE1-1DE4-64A2B6FE98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0BBFDB-0E6E-63DE-C0BD-9462DC5A8C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455F46-60CE-FABA-A055-D737683A3A1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9B62F09-D198-1C7D-1886-2A49598D9925}"/>
              </a:ext>
            </a:extLst>
          </p:cNvPr>
          <p:cNvSpPr>
            <a:spLocks noGrp="1"/>
          </p:cNvSpPr>
          <p:nvPr>
            <p:ph type="sldNum" sz="quarter" idx="5"/>
          </p:nvPr>
        </p:nvSpPr>
        <p:spPr/>
        <p:txBody>
          <a:bodyPr/>
          <a:lstStyle/>
          <a:p>
            <a:fld id="{E9BF2B76-23E5-B841-810E-612E7EE20EBB}" type="slidenum">
              <a:rPr lang="en-US" smtClean="0"/>
              <a:t>3</a:t>
            </a:fld>
            <a:endParaRPr lang="en-US"/>
          </a:p>
        </p:txBody>
      </p:sp>
    </p:spTree>
    <p:extLst>
      <p:ext uri="{BB962C8B-B14F-4D97-AF65-F5344CB8AC3E}">
        <p14:creationId xmlns:p14="http://schemas.microsoft.com/office/powerpoint/2010/main" val="34170309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C56FD-8F6F-8861-DAA7-4F39D29979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795C51-8192-A58D-25CF-8CA5CB8973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968867-3940-E6BB-7455-A084F7DE1333}"/>
              </a:ext>
            </a:extLst>
          </p:cNvPr>
          <p:cNvSpPr>
            <a:spLocks noGrp="1"/>
          </p:cNvSpPr>
          <p:nvPr>
            <p:ph type="body" idx="1"/>
          </p:nvPr>
        </p:nvSpPr>
        <p:spPr/>
        <p:txBody>
          <a:bodyPr/>
          <a:lstStyle/>
          <a:p>
            <a:pPr marL="171450" indent="-171450">
              <a:buFont typeface="Arial" panose="020B0604020202020204" pitchFamily="34" charset="0"/>
              <a:buChar char="•"/>
            </a:pPr>
            <a:r>
              <a:rPr lang="en-GB" dirty="0"/>
              <a:t>This slide introduces some of the biggest pressures currently affecting health and social care in the UK.</a:t>
            </a:r>
          </a:p>
          <a:p>
            <a:pPr marL="171450" indent="-171450">
              <a:buFont typeface="Arial" panose="020B0604020202020204" pitchFamily="34" charset="0"/>
              <a:buChar char="•"/>
            </a:pPr>
            <a:r>
              <a:rPr lang="en-GB" dirty="0"/>
              <a:t>Discuss how workforce shortages can impact patient safety, waiting times, and staff wellbeing.</a:t>
            </a:r>
          </a:p>
          <a:p>
            <a:pPr marL="171450" indent="-171450">
              <a:buFont typeface="Arial" panose="020B0604020202020204" pitchFamily="34" charset="0"/>
              <a:buChar char="•"/>
            </a:pPr>
            <a:r>
              <a:rPr lang="en-GB" dirty="0"/>
              <a:t>Highlight that funding challenges affect both NHS and social care services, especially community support.</a:t>
            </a:r>
          </a:p>
          <a:p>
            <a:pPr marL="171450" indent="-171450">
              <a:buFont typeface="Arial" panose="020B0604020202020204" pitchFamily="34" charset="0"/>
              <a:buChar char="•"/>
            </a:pPr>
            <a:r>
              <a:rPr lang="en-GB" dirty="0"/>
              <a:t>Briefly explain health inequalities and how some groups experience poorer health outcomes than others.</a:t>
            </a:r>
          </a:p>
          <a:p>
            <a:pPr marL="171450" indent="-171450">
              <a:buFont typeface="Arial" panose="020B0604020202020204" pitchFamily="34" charset="0"/>
              <a:buChar char="•"/>
            </a:pPr>
            <a:r>
              <a:rPr lang="en-GB" dirty="0"/>
              <a:t>You could ask students why they think COVID-19 still affects services today.</a:t>
            </a:r>
          </a:p>
          <a:p>
            <a:pPr marL="171450" indent="-171450">
              <a:buFont typeface="Arial" panose="020B0604020202020204" pitchFamily="34" charset="0"/>
              <a:buChar char="•"/>
            </a:pPr>
            <a:r>
              <a:rPr lang="en-GB" dirty="0"/>
              <a:t>Encourage discussion around which issue students believe is most urgent and why.</a:t>
            </a:r>
          </a:p>
        </p:txBody>
      </p:sp>
      <p:sp>
        <p:nvSpPr>
          <p:cNvPr id="4" name="Slide Number Placeholder 3">
            <a:extLst>
              <a:ext uri="{FF2B5EF4-FFF2-40B4-BE49-F238E27FC236}">
                <a16:creationId xmlns:a16="http://schemas.microsoft.com/office/drawing/2014/main" id="{2FDF9F7A-B25F-F29B-5752-727338C033C6}"/>
              </a:ext>
            </a:extLst>
          </p:cNvPr>
          <p:cNvSpPr>
            <a:spLocks noGrp="1"/>
          </p:cNvSpPr>
          <p:nvPr>
            <p:ph type="sldNum" sz="quarter" idx="5"/>
          </p:nvPr>
        </p:nvSpPr>
        <p:spPr/>
        <p:txBody>
          <a:bodyPr/>
          <a:lstStyle/>
          <a:p>
            <a:fld id="{E9BF2B76-23E5-B841-810E-612E7EE20EBB}" type="slidenum">
              <a:rPr lang="en-US" smtClean="0"/>
              <a:t>4</a:t>
            </a:fld>
            <a:endParaRPr lang="en-US"/>
          </a:p>
        </p:txBody>
      </p:sp>
    </p:spTree>
    <p:extLst>
      <p:ext uri="{BB962C8B-B14F-4D97-AF65-F5344CB8AC3E}">
        <p14:creationId xmlns:p14="http://schemas.microsoft.com/office/powerpoint/2010/main" val="24978900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FD7C49-6EF3-86C1-77DF-766E881D71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8FCA5D-1355-AB8D-0FBD-D05151CFAF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CF9597-52FA-EF7D-60E6-6613C4870379}"/>
              </a:ext>
            </a:extLst>
          </p:cNvPr>
          <p:cNvSpPr>
            <a:spLocks noGrp="1"/>
          </p:cNvSpPr>
          <p:nvPr>
            <p:ph type="body" idx="1"/>
          </p:nvPr>
        </p:nvSpPr>
        <p:spPr/>
        <p:txBody>
          <a:bodyPr/>
          <a:lstStyle/>
          <a:p>
            <a:pPr marL="171450" indent="-171450">
              <a:buFont typeface="Arial" panose="020B0604020202020204" pitchFamily="34" charset="0"/>
              <a:buChar char="•"/>
            </a:pPr>
            <a:r>
              <a:rPr lang="en-GB" dirty="0"/>
              <a:t>Explain that delayed discharges are often called bed blocking and can create pressure across the whole NHS system.</a:t>
            </a:r>
          </a:p>
          <a:p>
            <a:pPr marL="171450" indent="-171450">
              <a:buFont typeface="Arial" panose="020B0604020202020204" pitchFamily="34" charset="0"/>
              <a:buChar char="•"/>
            </a:pPr>
            <a:r>
              <a:rPr lang="en-GB" dirty="0"/>
              <a:t>Discuss how shortages in social care placements or home support can delay patients leaving hospital</a:t>
            </a:r>
          </a:p>
          <a:p>
            <a:pPr marL="171450" indent="-171450">
              <a:buFont typeface="Arial" panose="020B0604020202020204" pitchFamily="34" charset="0"/>
              <a:buChar char="•"/>
            </a:pPr>
            <a:r>
              <a:rPr lang="en-GB" dirty="0"/>
              <a:t>Briefly explain bureaucratic barriers and how excessive paperwork or complicated systems can slow services down.</a:t>
            </a:r>
          </a:p>
          <a:p>
            <a:pPr marL="171450" indent="-171450">
              <a:buFont typeface="Arial" panose="020B0604020202020204" pitchFamily="34" charset="0"/>
              <a:buChar char="•"/>
            </a:pPr>
            <a:r>
              <a:rPr lang="en-GB" dirty="0"/>
              <a:t>Highlight how increasing demand on A and E departments creates stress for staff and longer waiting times for patients.</a:t>
            </a:r>
          </a:p>
          <a:p>
            <a:pPr marL="171450" indent="-171450">
              <a:buFont typeface="Arial" panose="020B0604020202020204" pitchFamily="34" charset="0"/>
              <a:buChar char="•"/>
            </a:pPr>
            <a:r>
              <a:rPr lang="en-GB" dirty="0"/>
              <a:t>Encourage students to think about the root causes behind these issues.</a:t>
            </a:r>
          </a:p>
        </p:txBody>
      </p:sp>
      <p:sp>
        <p:nvSpPr>
          <p:cNvPr id="4" name="Slide Number Placeholder 3">
            <a:extLst>
              <a:ext uri="{FF2B5EF4-FFF2-40B4-BE49-F238E27FC236}">
                <a16:creationId xmlns:a16="http://schemas.microsoft.com/office/drawing/2014/main" id="{B120EFE7-F8F4-F9BF-8C77-7C39A60134FF}"/>
              </a:ext>
            </a:extLst>
          </p:cNvPr>
          <p:cNvSpPr>
            <a:spLocks noGrp="1"/>
          </p:cNvSpPr>
          <p:nvPr>
            <p:ph type="sldNum" sz="quarter" idx="5"/>
          </p:nvPr>
        </p:nvSpPr>
        <p:spPr/>
        <p:txBody>
          <a:bodyPr/>
          <a:lstStyle/>
          <a:p>
            <a:fld id="{E9BF2B76-23E5-B841-810E-612E7EE20EBB}" type="slidenum">
              <a:rPr lang="en-US" smtClean="0"/>
              <a:t>5</a:t>
            </a:fld>
            <a:endParaRPr lang="en-US"/>
          </a:p>
        </p:txBody>
      </p:sp>
    </p:spTree>
    <p:extLst>
      <p:ext uri="{BB962C8B-B14F-4D97-AF65-F5344CB8AC3E}">
        <p14:creationId xmlns:p14="http://schemas.microsoft.com/office/powerpoint/2010/main" val="42067261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29803-5CF8-9187-BFD8-51CCFA4D9B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5E828B-EB55-DCBA-1C28-61436C67D4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FBFBC6-CDA6-5BFB-17D6-ACD5F408D899}"/>
              </a:ext>
            </a:extLst>
          </p:cNvPr>
          <p:cNvSpPr>
            <a:spLocks noGrp="1"/>
          </p:cNvSpPr>
          <p:nvPr>
            <p:ph type="body" idx="1"/>
          </p:nvPr>
        </p:nvSpPr>
        <p:spPr/>
        <p:txBody>
          <a:bodyPr/>
          <a:lstStyle/>
          <a:p>
            <a:pPr marL="171450" indent="-171450">
              <a:buFont typeface="Arial" panose="020B0604020202020204" pitchFamily="34" charset="0"/>
              <a:buChar char="•"/>
            </a:pPr>
            <a:r>
              <a:rPr lang="en-GB" dirty="0"/>
              <a:t>Use this slide as a continuation of the previous discussion activity.</a:t>
            </a:r>
          </a:p>
          <a:p>
            <a:pPr marL="171450" indent="-171450">
              <a:buFont typeface="Arial" panose="020B0604020202020204" pitchFamily="34" charset="0"/>
              <a:buChar char="•"/>
            </a:pPr>
            <a:r>
              <a:rPr lang="en-GB" dirty="0"/>
              <a:t>Ask students to choose one issue and think about what is causing it.</a:t>
            </a:r>
          </a:p>
          <a:p>
            <a:pPr marL="171450" indent="-171450">
              <a:buFont typeface="Arial" panose="020B0604020202020204" pitchFamily="34" charset="0"/>
              <a:buChar char="•"/>
            </a:pPr>
            <a:r>
              <a:rPr lang="en-GB" dirty="0"/>
              <a:t>Encourage them to consider factors such as funding, staffing, ageing population, government policy, or public health trends.</a:t>
            </a:r>
          </a:p>
          <a:p>
            <a:pPr marL="171450" indent="-171450">
              <a:buFont typeface="Arial" panose="020B0604020202020204" pitchFamily="34" charset="0"/>
              <a:buChar char="•"/>
            </a:pPr>
            <a:r>
              <a:rPr lang="en-GB" dirty="0"/>
              <a:t>Prompt students to think about where information comes from, such as NHS reports, government statistics, charities, or research articles.</a:t>
            </a:r>
          </a:p>
          <a:p>
            <a:pPr marL="171450" indent="-171450">
              <a:buFont typeface="Arial" panose="020B0604020202020204" pitchFamily="34" charset="0"/>
              <a:buChar char="•"/>
            </a:pPr>
            <a:r>
              <a:rPr lang="en-GB" dirty="0"/>
              <a:t>Prepare students to begin linking these challenges to technology solutions later in the lecture.</a:t>
            </a:r>
          </a:p>
        </p:txBody>
      </p:sp>
      <p:sp>
        <p:nvSpPr>
          <p:cNvPr id="4" name="Slide Number Placeholder 3">
            <a:extLst>
              <a:ext uri="{FF2B5EF4-FFF2-40B4-BE49-F238E27FC236}">
                <a16:creationId xmlns:a16="http://schemas.microsoft.com/office/drawing/2014/main" id="{D84C5C1D-AC63-DD0C-D4B8-FFDC8878BC0B}"/>
              </a:ext>
            </a:extLst>
          </p:cNvPr>
          <p:cNvSpPr>
            <a:spLocks noGrp="1"/>
          </p:cNvSpPr>
          <p:nvPr>
            <p:ph type="sldNum" sz="quarter" idx="5"/>
          </p:nvPr>
        </p:nvSpPr>
        <p:spPr/>
        <p:txBody>
          <a:bodyPr/>
          <a:lstStyle/>
          <a:p>
            <a:fld id="{E9BF2B76-23E5-B841-810E-612E7EE20EBB}" type="slidenum">
              <a:rPr lang="en-US" smtClean="0"/>
              <a:t>6</a:t>
            </a:fld>
            <a:endParaRPr lang="en-US"/>
          </a:p>
        </p:txBody>
      </p:sp>
    </p:spTree>
    <p:extLst>
      <p:ext uri="{BB962C8B-B14F-4D97-AF65-F5344CB8AC3E}">
        <p14:creationId xmlns:p14="http://schemas.microsoft.com/office/powerpoint/2010/main" val="27282997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CD547-64CD-2799-D8EB-A3D7AFCEF5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1F14BB-1B64-E004-D7C9-3A2CB0C657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8C0984-C93E-9B39-9331-5808606AB83F}"/>
              </a:ext>
            </a:extLst>
          </p:cNvPr>
          <p:cNvSpPr>
            <a:spLocks noGrp="1"/>
          </p:cNvSpPr>
          <p:nvPr>
            <p:ph type="body" idx="1"/>
          </p:nvPr>
        </p:nvSpPr>
        <p:spPr/>
        <p:txBody>
          <a:bodyPr/>
          <a:lstStyle/>
          <a:p>
            <a:pPr marL="171450" indent="-171450">
              <a:buFont typeface="Arial" panose="020B0604020202020204" pitchFamily="34" charset="0"/>
              <a:buChar char="•"/>
            </a:pPr>
            <a:r>
              <a:rPr lang="en-GB" dirty="0"/>
              <a:t>This slide introduces possible solutions to current pressures within health and social care.</a:t>
            </a:r>
          </a:p>
          <a:p>
            <a:pPr marL="171450" indent="-171450">
              <a:buFont typeface="Arial" panose="020B0604020202020204" pitchFamily="34" charset="0"/>
              <a:buChar char="•"/>
            </a:pPr>
            <a:r>
              <a:rPr lang="en-GB" dirty="0"/>
              <a:t>Explain that increasing funding could improve staffing, reduce waiting times, and strengthen community care services.</a:t>
            </a:r>
          </a:p>
          <a:p>
            <a:pPr marL="171450" indent="-171450">
              <a:buFont typeface="Arial" panose="020B0604020202020204" pitchFamily="34" charset="0"/>
              <a:buChar char="•"/>
            </a:pPr>
            <a:r>
              <a:rPr lang="en-GB" dirty="0"/>
              <a:t>Discuss the importance of integrating health and social care so services work together more effectively.</a:t>
            </a:r>
          </a:p>
          <a:p>
            <a:pPr marL="171450" indent="-171450">
              <a:buFont typeface="Arial" panose="020B0604020202020204" pitchFamily="34" charset="0"/>
              <a:buChar char="•"/>
            </a:pPr>
            <a:r>
              <a:rPr lang="en-GB" dirty="0"/>
              <a:t>Highlight how technology can support communication, patient care, and efficiency.</a:t>
            </a:r>
          </a:p>
          <a:p>
            <a:pPr marL="171450" indent="-171450">
              <a:buFont typeface="Arial" panose="020B0604020202020204" pitchFamily="34" charset="0"/>
              <a:buChar char="•"/>
            </a:pPr>
            <a:r>
              <a:rPr lang="en-GB" dirty="0"/>
              <a:t>You could ask students whether technology should be seen as a support tool or a replacement for some services.</a:t>
            </a:r>
          </a:p>
          <a:p>
            <a:endParaRPr lang="en-GB" dirty="0"/>
          </a:p>
        </p:txBody>
      </p:sp>
      <p:sp>
        <p:nvSpPr>
          <p:cNvPr id="4" name="Slide Number Placeholder 3">
            <a:extLst>
              <a:ext uri="{FF2B5EF4-FFF2-40B4-BE49-F238E27FC236}">
                <a16:creationId xmlns:a16="http://schemas.microsoft.com/office/drawing/2014/main" id="{2E20BC1E-7C41-8C8B-F9BF-78D86026C42B}"/>
              </a:ext>
            </a:extLst>
          </p:cNvPr>
          <p:cNvSpPr>
            <a:spLocks noGrp="1"/>
          </p:cNvSpPr>
          <p:nvPr>
            <p:ph type="sldNum" sz="quarter" idx="5"/>
          </p:nvPr>
        </p:nvSpPr>
        <p:spPr/>
        <p:txBody>
          <a:bodyPr/>
          <a:lstStyle/>
          <a:p>
            <a:fld id="{E9BF2B76-23E5-B841-810E-612E7EE20EBB}" type="slidenum">
              <a:rPr lang="en-US" smtClean="0"/>
              <a:t>7</a:t>
            </a:fld>
            <a:endParaRPr lang="en-US"/>
          </a:p>
        </p:txBody>
      </p:sp>
    </p:spTree>
    <p:extLst>
      <p:ext uri="{BB962C8B-B14F-4D97-AF65-F5344CB8AC3E}">
        <p14:creationId xmlns:p14="http://schemas.microsoft.com/office/powerpoint/2010/main" val="22971039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Explain that COVID-19 accelerated digital transformation across the NHS very quickly.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Discuss how the NHS App became more widely used for appointments, prescriptions, and accessing records.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Highlight that digital tools are now viewed as part of the solution to workforce pressures and patient access.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Encourage students to think about the benefits of digital healthcare but also who might struggle to access these services.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This is a useful transition into digital inclusion and exclusion.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According to the UK Gov, effective use of the </a:t>
            </a:r>
            <a:r>
              <a:rPr lang="en-GB" b="0" i="0" dirty="0">
                <a:solidFill>
                  <a:srgbClr val="0B0C0C"/>
                </a:solidFill>
                <a:effectLst/>
                <a:latin typeface="GDS Transport"/>
              </a:rPr>
              <a:t>NHS App stops 1.5 million hospital appointments being missed, with 87% of hospitals now offering services through NHS App</a:t>
            </a:r>
          </a:p>
          <a:p>
            <a:endParaRPr lang="en-GB" dirty="0"/>
          </a:p>
        </p:txBody>
      </p:sp>
      <p:sp>
        <p:nvSpPr>
          <p:cNvPr id="4" name="Slide Number Placeholder 3"/>
          <p:cNvSpPr>
            <a:spLocks noGrp="1"/>
          </p:cNvSpPr>
          <p:nvPr>
            <p:ph type="sldNum" sz="quarter" idx="5"/>
          </p:nvPr>
        </p:nvSpPr>
        <p:spPr/>
        <p:txBody>
          <a:bodyPr/>
          <a:lstStyle/>
          <a:p>
            <a:fld id="{E9BF2B76-23E5-B841-810E-612E7EE20EBB}" type="slidenum">
              <a:rPr lang="en-US" smtClean="0"/>
              <a:t>8</a:t>
            </a:fld>
            <a:endParaRPr lang="en-US"/>
          </a:p>
        </p:txBody>
      </p:sp>
    </p:spTree>
    <p:extLst>
      <p:ext uri="{BB962C8B-B14F-4D97-AF65-F5344CB8AC3E}">
        <p14:creationId xmlns:p14="http://schemas.microsoft.com/office/powerpoint/2010/main" val="2561868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Introduce the idea of the digital age and how technology is now part of everyday life.</a:t>
            </a:r>
          </a:p>
          <a:p>
            <a:pPr marL="171450" indent="-171450">
              <a:buFont typeface="Arial" panose="020B0604020202020204" pitchFamily="34" charset="0"/>
              <a:buChar char="•"/>
            </a:pPr>
            <a:r>
              <a:rPr lang="en-GB" dirty="0"/>
              <a:t>Explain that people increasingly rely on digital systems for communication, shopping, banking, education, and healthcare.</a:t>
            </a:r>
          </a:p>
          <a:p>
            <a:pPr marL="171450" indent="-171450">
              <a:buFont typeface="Arial" panose="020B0604020202020204" pitchFamily="34" charset="0"/>
              <a:buChar char="•"/>
            </a:pPr>
            <a:r>
              <a:rPr lang="en-GB" dirty="0"/>
              <a:t>Ask students how COVID-19 accelerated digitalisation.</a:t>
            </a:r>
          </a:p>
          <a:p>
            <a:pPr marL="171450" indent="-171450">
              <a:buFont typeface="Arial" panose="020B0604020202020204" pitchFamily="34" charset="0"/>
              <a:buChar char="•"/>
            </a:pPr>
            <a:r>
              <a:rPr lang="en-GB" dirty="0"/>
              <a:t>Possible examples include remote working, online learning, virtual GP appointments, and digital communication with family members.</a:t>
            </a:r>
          </a:p>
          <a:p>
            <a:pPr marL="171450" indent="-171450">
              <a:buFont typeface="Arial" panose="020B0604020202020204" pitchFamily="34" charset="0"/>
              <a:buChar char="•"/>
            </a:pPr>
            <a:r>
              <a:rPr lang="en-GB" dirty="0"/>
              <a:t>Highlight that although technology has many benefits, not everybody has equal access or confidence using it.</a:t>
            </a:r>
          </a:p>
        </p:txBody>
      </p:sp>
      <p:sp>
        <p:nvSpPr>
          <p:cNvPr id="4" name="Slide Number Placeholder 3"/>
          <p:cNvSpPr>
            <a:spLocks noGrp="1"/>
          </p:cNvSpPr>
          <p:nvPr>
            <p:ph type="sldNum" sz="quarter" idx="5"/>
          </p:nvPr>
        </p:nvSpPr>
        <p:spPr/>
        <p:txBody>
          <a:bodyPr/>
          <a:lstStyle/>
          <a:p>
            <a:fld id="{E9BF2B76-23E5-B841-810E-612E7EE20EBB}" type="slidenum">
              <a:rPr lang="en-US" smtClean="0"/>
              <a:t>9</a:t>
            </a:fld>
            <a:endParaRPr lang="en-US"/>
          </a:p>
        </p:txBody>
      </p:sp>
    </p:spTree>
    <p:extLst>
      <p:ext uri="{BB962C8B-B14F-4D97-AF65-F5344CB8AC3E}">
        <p14:creationId xmlns:p14="http://schemas.microsoft.com/office/powerpoint/2010/main" val="40996293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This infographic highlights the digital divide in the UK and shows that digital exclusion still affects many people.</a:t>
            </a:r>
          </a:p>
          <a:p>
            <a:pPr marL="171450" indent="-171450">
              <a:buFont typeface="Arial" panose="020B0604020202020204" pitchFamily="34" charset="0"/>
              <a:buChar char="•"/>
            </a:pPr>
            <a:r>
              <a:rPr lang="en-GB" dirty="0"/>
              <a:t>Draw attention to the number of people lacking basic digital skills or internet access.</a:t>
            </a:r>
          </a:p>
          <a:p>
            <a:pPr marL="171450" indent="-171450">
              <a:buFont typeface="Arial" panose="020B0604020202020204" pitchFamily="34" charset="0"/>
              <a:buChar char="•"/>
            </a:pPr>
            <a:r>
              <a:rPr lang="en-GB" dirty="0"/>
              <a:t>Highlight groups more likely to experience exclusion, such as older adults, people on low incomes, and some disabled individuals.</a:t>
            </a:r>
          </a:p>
          <a:p>
            <a:pPr marL="171450" indent="-171450">
              <a:buFont typeface="Arial" panose="020B0604020202020204" pitchFamily="34" charset="0"/>
              <a:buChar char="•"/>
            </a:pPr>
            <a:r>
              <a:rPr lang="en-GB" dirty="0"/>
              <a:t>Discuss how digital exclusion can affect access to healthcare services such as the NHS App or online appointments.</a:t>
            </a:r>
          </a:p>
          <a:p>
            <a:pPr marL="171450" indent="-171450">
              <a:buFont typeface="Arial" panose="020B0604020202020204" pitchFamily="34" charset="0"/>
              <a:buChar char="•"/>
            </a:pPr>
            <a:r>
              <a:rPr lang="en-GB" dirty="0"/>
              <a:t>Point out the positive impacts of digital inclusion, including improved health, confidence, social connection, and employment opportunities.</a:t>
            </a:r>
          </a:p>
          <a:p>
            <a:pPr marL="171450" indent="-171450">
              <a:buFont typeface="Arial" panose="020B0604020202020204" pitchFamily="34" charset="0"/>
              <a:buChar char="•"/>
            </a:pPr>
            <a:r>
              <a:rPr lang="en-GB" dirty="0"/>
              <a:t>You could ask students why digital inclusion is now considered a public health issue rather than just a technology issue.</a:t>
            </a:r>
          </a:p>
        </p:txBody>
      </p:sp>
      <p:sp>
        <p:nvSpPr>
          <p:cNvPr id="4" name="Slide Number Placeholder 3"/>
          <p:cNvSpPr>
            <a:spLocks noGrp="1"/>
          </p:cNvSpPr>
          <p:nvPr>
            <p:ph type="sldNum" sz="quarter" idx="5"/>
          </p:nvPr>
        </p:nvSpPr>
        <p:spPr/>
        <p:txBody>
          <a:bodyPr/>
          <a:lstStyle/>
          <a:p>
            <a:fld id="{E9BF2B76-23E5-B841-810E-612E7EE20EBB}" type="slidenum">
              <a:rPr lang="en-US" smtClean="0"/>
              <a:t>10</a:t>
            </a:fld>
            <a:endParaRPr lang="en-US"/>
          </a:p>
        </p:txBody>
      </p:sp>
    </p:spTree>
    <p:extLst>
      <p:ext uri="{BB962C8B-B14F-4D97-AF65-F5344CB8AC3E}">
        <p14:creationId xmlns:p14="http://schemas.microsoft.com/office/powerpoint/2010/main" val="35307492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Explain that digital exclusion means some people cannot fully access digital services because of cost, skills, confidence, or lack of internet access.</a:t>
            </a:r>
          </a:p>
          <a:p>
            <a:pPr marL="171450" indent="-171450">
              <a:buFont typeface="Arial" panose="020B0604020202020204" pitchFamily="34" charset="0"/>
              <a:buChar char="•"/>
            </a:pPr>
            <a:r>
              <a:rPr lang="en-GB" dirty="0"/>
              <a:t>Highlight that older adults and people on lower incomes are more likely to experience exclusion.</a:t>
            </a:r>
          </a:p>
          <a:p>
            <a:pPr marL="171450" indent="-171450">
              <a:buFont typeface="Arial" panose="020B0604020202020204" pitchFamily="34" charset="0"/>
              <a:buChar char="•"/>
            </a:pPr>
            <a:r>
              <a:rPr lang="en-GB" dirty="0"/>
              <a:t>Discuss how digital exclusion can create further inequalities in healthcare access.</a:t>
            </a:r>
          </a:p>
          <a:p>
            <a:pPr marL="171450" indent="-171450">
              <a:buFont typeface="Arial" panose="020B0604020202020204" pitchFamily="34" charset="0"/>
              <a:buChar char="•"/>
            </a:pPr>
            <a:r>
              <a:rPr lang="en-GB" dirty="0"/>
              <a:t>Point out that exclusion can also increase loneliness and social isolation.</a:t>
            </a:r>
          </a:p>
          <a:p>
            <a:pPr marL="171450" indent="-171450">
              <a:buFont typeface="Arial" panose="020B0604020202020204" pitchFamily="34" charset="0"/>
              <a:buChar char="•"/>
            </a:pPr>
            <a:r>
              <a:rPr lang="en-GB" dirty="0"/>
              <a:t>You could ask students whether healthcare services are becoming too dependent on technology for some groups.</a:t>
            </a:r>
          </a:p>
          <a:p>
            <a:endParaRPr lang="en-GB" dirty="0"/>
          </a:p>
        </p:txBody>
      </p:sp>
      <p:sp>
        <p:nvSpPr>
          <p:cNvPr id="4" name="Slide Number Placeholder 3"/>
          <p:cNvSpPr>
            <a:spLocks noGrp="1"/>
          </p:cNvSpPr>
          <p:nvPr>
            <p:ph type="sldNum" sz="quarter" idx="5"/>
          </p:nvPr>
        </p:nvSpPr>
        <p:spPr/>
        <p:txBody>
          <a:bodyPr/>
          <a:lstStyle/>
          <a:p>
            <a:fld id="{E9BF2B76-23E5-B841-810E-612E7EE20EBB}" type="slidenum">
              <a:rPr lang="en-US" smtClean="0"/>
              <a:t>11</a:t>
            </a:fld>
            <a:endParaRPr lang="en-US"/>
          </a:p>
        </p:txBody>
      </p:sp>
    </p:spTree>
    <p:extLst>
      <p:ext uri="{BB962C8B-B14F-4D97-AF65-F5344CB8AC3E}">
        <p14:creationId xmlns:p14="http://schemas.microsoft.com/office/powerpoint/2010/main" val="1964649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This slide focuses on the benefits of digital inclusion within healthcare.</a:t>
            </a:r>
          </a:p>
          <a:p>
            <a:pPr marL="171450" indent="-171450">
              <a:buFont typeface="Arial" panose="020B0604020202020204" pitchFamily="34" charset="0"/>
              <a:buChar char="•"/>
            </a:pPr>
            <a:r>
              <a:rPr lang="en-GB" dirty="0"/>
              <a:t>Explain that digital tools can support prevention, self care, and long term condition management.</a:t>
            </a:r>
          </a:p>
          <a:p>
            <a:pPr marL="171450" indent="-171450">
              <a:buFont typeface="Arial" panose="020B0604020202020204" pitchFamily="34" charset="0"/>
              <a:buChar char="•"/>
            </a:pPr>
            <a:r>
              <a:rPr lang="en-GB" dirty="0"/>
              <a:t>Discuss how patients can become more involved in their own care through shared decision making and access to information.</a:t>
            </a:r>
          </a:p>
          <a:p>
            <a:pPr marL="171450" indent="-171450">
              <a:buFont typeface="Arial" panose="020B0604020202020204" pitchFamily="34" charset="0"/>
              <a:buChar char="•"/>
            </a:pPr>
            <a:r>
              <a:rPr lang="en-GB" dirty="0"/>
              <a:t>Highlight examples such as health apps, online appointments, wearable technology, and remote monitoring.</a:t>
            </a:r>
          </a:p>
          <a:p>
            <a:pPr marL="171450" indent="-171450">
              <a:buFont typeface="Arial" panose="020B0604020202020204" pitchFamily="34" charset="0"/>
              <a:buChar char="•"/>
            </a:pPr>
            <a:r>
              <a:rPr lang="en-GB" dirty="0"/>
              <a:t>Remind students that digital inclusion is not only about technology availability but also confidence, skills, and support.</a:t>
            </a:r>
          </a:p>
        </p:txBody>
      </p:sp>
      <p:sp>
        <p:nvSpPr>
          <p:cNvPr id="4" name="Slide Number Placeholder 3"/>
          <p:cNvSpPr>
            <a:spLocks noGrp="1"/>
          </p:cNvSpPr>
          <p:nvPr>
            <p:ph type="sldNum" sz="quarter" idx="5"/>
          </p:nvPr>
        </p:nvSpPr>
        <p:spPr/>
        <p:txBody>
          <a:bodyPr/>
          <a:lstStyle/>
          <a:p>
            <a:fld id="{E9BF2B76-23E5-B841-810E-612E7EE20EBB}" type="slidenum">
              <a:rPr lang="en-US" smtClean="0"/>
              <a:t>12</a:t>
            </a:fld>
            <a:endParaRPr lang="en-US"/>
          </a:p>
        </p:txBody>
      </p:sp>
    </p:spTree>
    <p:extLst>
      <p:ext uri="{BB962C8B-B14F-4D97-AF65-F5344CB8AC3E}">
        <p14:creationId xmlns:p14="http://schemas.microsoft.com/office/powerpoint/2010/main" val="30045758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Explain that technology can help address workforce shortages by improving access to care.</a:t>
            </a:r>
          </a:p>
          <a:p>
            <a:pPr marL="171450" indent="-171450">
              <a:buFont typeface="Arial" panose="020B0604020202020204" pitchFamily="34" charset="0"/>
              <a:buChar char="•"/>
            </a:pPr>
            <a:r>
              <a:rPr lang="en-GB" dirty="0"/>
              <a:t>Discuss how telehealth can support people living in rural or underserved areas.</a:t>
            </a:r>
          </a:p>
          <a:p>
            <a:pPr marL="171450" indent="-171450">
              <a:buFont typeface="Arial" panose="020B0604020202020204" pitchFamily="34" charset="0"/>
              <a:buChar char="•"/>
            </a:pPr>
            <a:r>
              <a:rPr lang="en-GB" dirty="0"/>
              <a:t>Highlight how mobile health apps can support people with long term conditions to manage their health independently.</a:t>
            </a:r>
          </a:p>
          <a:p>
            <a:pPr marL="171450" indent="-171450">
              <a:buFont typeface="Arial" panose="020B0604020202020204" pitchFamily="34" charset="0"/>
              <a:buChar char="•"/>
            </a:pPr>
            <a:r>
              <a:rPr lang="en-GB" dirty="0"/>
              <a:t>When discussing COVID-19, explain how virtual consultations reduced infection risks and protected both staff and patients.</a:t>
            </a:r>
          </a:p>
          <a:p>
            <a:pPr marL="171450" indent="-171450">
              <a:buFont typeface="Arial" panose="020B0604020202020204" pitchFamily="34" charset="0"/>
              <a:buChar char="•"/>
            </a:pPr>
            <a:r>
              <a:rPr lang="en-GB" dirty="0"/>
              <a:t>Briefly introduce AI in healthcare and how predictive systems can support hospital planning and patient flow management.</a:t>
            </a:r>
          </a:p>
        </p:txBody>
      </p:sp>
      <p:sp>
        <p:nvSpPr>
          <p:cNvPr id="4" name="Slide Number Placeholder 3"/>
          <p:cNvSpPr>
            <a:spLocks noGrp="1"/>
          </p:cNvSpPr>
          <p:nvPr>
            <p:ph type="sldNum" sz="quarter" idx="5"/>
          </p:nvPr>
        </p:nvSpPr>
        <p:spPr/>
        <p:txBody>
          <a:bodyPr/>
          <a:lstStyle/>
          <a:p>
            <a:fld id="{E9BF2B76-23E5-B841-810E-612E7EE20EBB}" type="slidenum">
              <a:rPr lang="en-US" smtClean="0"/>
              <a:t>13</a:t>
            </a:fld>
            <a:endParaRPr lang="en-US"/>
          </a:p>
        </p:txBody>
      </p:sp>
    </p:spTree>
    <p:extLst>
      <p:ext uri="{BB962C8B-B14F-4D97-AF65-F5344CB8AC3E}">
        <p14:creationId xmlns:p14="http://schemas.microsoft.com/office/powerpoint/2010/main" val="16731422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This slide links digital inclusion to reducing health inequalities.</a:t>
            </a:r>
          </a:p>
          <a:p>
            <a:pPr marL="171450" indent="-171450">
              <a:buFont typeface="Arial" panose="020B0604020202020204" pitchFamily="34" charset="0"/>
              <a:buChar char="•"/>
            </a:pPr>
            <a:r>
              <a:rPr lang="en-GB" dirty="0"/>
              <a:t>Explain that technology can improve access to healthcare for disadvantaged groups when used appropriately.</a:t>
            </a:r>
          </a:p>
          <a:p>
            <a:pPr marL="171450" indent="-171450">
              <a:buFont typeface="Arial" panose="020B0604020202020204" pitchFamily="34" charset="0"/>
              <a:buChar char="•"/>
            </a:pPr>
            <a:r>
              <a:rPr lang="en-GB" dirty="0"/>
              <a:t>Discuss how remote consultations can remove barriers such as travel, mobility, or geographical isolation.</a:t>
            </a:r>
          </a:p>
          <a:p>
            <a:pPr marL="171450" indent="-171450">
              <a:buFont typeface="Arial" panose="020B0604020202020204" pitchFamily="34" charset="0"/>
              <a:buChar char="•"/>
            </a:pPr>
            <a:r>
              <a:rPr lang="en-GB" dirty="0"/>
              <a:t>Highlight that digital tools can support earlier intervention and ongoing condition management.</a:t>
            </a:r>
          </a:p>
          <a:p>
            <a:pPr marL="171450" indent="-171450">
              <a:buFont typeface="Arial" panose="020B0604020202020204" pitchFamily="34" charset="0"/>
              <a:buChar char="•"/>
            </a:pPr>
            <a:r>
              <a:rPr lang="en-GB" dirty="0"/>
              <a:t>Encourage students to consider whether technology reduces inequalities for everyone or whether some groups may still be excluded.</a:t>
            </a:r>
          </a:p>
        </p:txBody>
      </p:sp>
      <p:sp>
        <p:nvSpPr>
          <p:cNvPr id="4" name="Slide Number Placeholder 3"/>
          <p:cNvSpPr>
            <a:spLocks noGrp="1"/>
          </p:cNvSpPr>
          <p:nvPr>
            <p:ph type="sldNum" sz="quarter" idx="5"/>
          </p:nvPr>
        </p:nvSpPr>
        <p:spPr/>
        <p:txBody>
          <a:bodyPr/>
          <a:lstStyle/>
          <a:p>
            <a:fld id="{E9BF2B76-23E5-B841-810E-612E7EE20EBB}" type="slidenum">
              <a:rPr lang="en-US" smtClean="0"/>
              <a:t>14</a:t>
            </a:fld>
            <a:endParaRPr lang="en-US"/>
          </a:p>
        </p:txBody>
      </p:sp>
    </p:spTree>
    <p:extLst>
      <p:ext uri="{BB962C8B-B14F-4D97-AF65-F5344CB8AC3E}">
        <p14:creationId xmlns:p14="http://schemas.microsoft.com/office/powerpoint/2010/main" val="5968045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Explain that health records were traditionally paper based, which could make information sharing slow and inefficient.</a:t>
            </a:r>
          </a:p>
          <a:p>
            <a:pPr marL="171450" indent="-171450">
              <a:buFont typeface="Arial" panose="020B0604020202020204" pitchFamily="34" charset="0"/>
              <a:buChar char="•"/>
            </a:pPr>
            <a:r>
              <a:rPr lang="en-GB" dirty="0"/>
              <a:t>Introduce Electronic Health Records and Electronic Personal Health Records as digital systems that store patient information securely.</a:t>
            </a:r>
          </a:p>
          <a:p>
            <a:pPr marL="171450" indent="-171450">
              <a:buFont typeface="Arial" panose="020B0604020202020204" pitchFamily="34" charset="0"/>
              <a:buChar char="•"/>
            </a:pPr>
            <a:r>
              <a:rPr lang="en-GB" dirty="0"/>
              <a:t>Discuss how these systems can empower patients by giving them greater access to their own health information.</a:t>
            </a:r>
          </a:p>
          <a:p>
            <a:pPr marL="171450" indent="-171450">
              <a:buFont typeface="Arial" panose="020B0604020202020204" pitchFamily="34" charset="0"/>
              <a:buChar char="•"/>
            </a:pPr>
            <a:r>
              <a:rPr lang="en-GB" dirty="0"/>
              <a:t>Highlight that digital records can improve communication between professionals and support joined up care.</a:t>
            </a:r>
          </a:p>
          <a:p>
            <a:pPr marL="171450" indent="-171450">
              <a:buFont typeface="Arial" panose="020B0604020202020204" pitchFamily="34" charset="0"/>
              <a:buChar char="•"/>
            </a:pPr>
            <a:r>
              <a:rPr lang="en-GB" dirty="0"/>
              <a:t>You could ask students what risks or concerns people may have about electronic records.</a:t>
            </a:r>
          </a:p>
        </p:txBody>
      </p:sp>
      <p:sp>
        <p:nvSpPr>
          <p:cNvPr id="4" name="Slide Number Placeholder 3"/>
          <p:cNvSpPr>
            <a:spLocks noGrp="1"/>
          </p:cNvSpPr>
          <p:nvPr>
            <p:ph type="sldNum" sz="quarter" idx="5"/>
          </p:nvPr>
        </p:nvSpPr>
        <p:spPr/>
        <p:txBody>
          <a:bodyPr/>
          <a:lstStyle/>
          <a:p>
            <a:fld id="{E9BF2B76-23E5-B841-810E-612E7EE20EBB}" type="slidenum">
              <a:rPr lang="en-US" smtClean="0"/>
              <a:t>15</a:t>
            </a:fld>
            <a:endParaRPr lang="en-US"/>
          </a:p>
        </p:txBody>
      </p:sp>
    </p:spTree>
    <p:extLst>
      <p:ext uri="{BB962C8B-B14F-4D97-AF65-F5344CB8AC3E}">
        <p14:creationId xmlns:p14="http://schemas.microsoft.com/office/powerpoint/2010/main" val="35669668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Explain that Shared Care Records allow different healthcare services to access relevant patient information more easily.</a:t>
            </a:r>
          </a:p>
          <a:p>
            <a:pPr marL="171450" indent="-171450">
              <a:buFont typeface="Arial" panose="020B0604020202020204" pitchFamily="34" charset="0"/>
              <a:buChar char="•"/>
            </a:pPr>
            <a:r>
              <a:rPr lang="en-GB" dirty="0"/>
              <a:t>Discuss how this can improve continuity of care and reduce duplication of assessments or tests.</a:t>
            </a:r>
          </a:p>
          <a:p>
            <a:pPr marL="171450" indent="-171450">
              <a:buFont typeface="Arial" panose="020B0604020202020204" pitchFamily="34" charset="0"/>
              <a:buChar char="•"/>
            </a:pPr>
            <a:r>
              <a:rPr lang="en-GB" dirty="0"/>
              <a:t>Highlight how the NHS App supports self management through appointments, prescriptions, and access to records.</a:t>
            </a:r>
          </a:p>
          <a:p>
            <a:pPr marL="171450" indent="-171450">
              <a:buFont typeface="Arial" panose="020B0604020202020204" pitchFamily="34" charset="0"/>
              <a:buChar char="•"/>
            </a:pPr>
            <a:r>
              <a:rPr lang="en-GB" dirty="0"/>
              <a:t>Encourage students to think about the balance between convenience and concerns around privacy or cybersecurity.</a:t>
            </a:r>
          </a:p>
        </p:txBody>
      </p:sp>
      <p:sp>
        <p:nvSpPr>
          <p:cNvPr id="4" name="Slide Number Placeholder 3"/>
          <p:cNvSpPr>
            <a:spLocks noGrp="1"/>
          </p:cNvSpPr>
          <p:nvPr>
            <p:ph type="sldNum" sz="quarter" idx="5"/>
          </p:nvPr>
        </p:nvSpPr>
        <p:spPr/>
        <p:txBody>
          <a:bodyPr/>
          <a:lstStyle/>
          <a:p>
            <a:fld id="{E9BF2B76-23E5-B841-810E-612E7EE20EBB}" type="slidenum">
              <a:rPr lang="en-US" smtClean="0"/>
              <a:t>16</a:t>
            </a:fld>
            <a:endParaRPr lang="en-US"/>
          </a:p>
        </p:txBody>
      </p:sp>
    </p:spTree>
    <p:extLst>
      <p:ext uri="{BB962C8B-B14F-4D97-AF65-F5344CB8AC3E}">
        <p14:creationId xmlns:p14="http://schemas.microsoft.com/office/powerpoint/2010/main" val="41699564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Ask students to watch the short testimony and consider the personal impact of Electronic Personal Health Records.</a:t>
            </a:r>
          </a:p>
          <a:p>
            <a:pPr marL="171450" indent="-171450">
              <a:buFont typeface="Arial" panose="020B0604020202020204" pitchFamily="34" charset="0"/>
              <a:buChar char="•"/>
            </a:pPr>
            <a:r>
              <a:rPr lang="en-GB" dirty="0"/>
              <a:t>Encourage them to think about how digital records may improve communication, accessibility, and patient experience.</a:t>
            </a:r>
          </a:p>
          <a:p>
            <a:pPr marL="171450" indent="-171450">
              <a:buFont typeface="Arial" panose="020B0604020202020204" pitchFamily="34" charset="0"/>
              <a:buChar char="•"/>
            </a:pPr>
            <a:r>
              <a:rPr lang="en-GB" dirty="0"/>
              <a:t>After the video, invite a brief discussion on the benefits and possible concerns linked to EPHRs.</a:t>
            </a:r>
          </a:p>
        </p:txBody>
      </p:sp>
      <p:sp>
        <p:nvSpPr>
          <p:cNvPr id="4" name="Slide Number Placeholder 3"/>
          <p:cNvSpPr>
            <a:spLocks noGrp="1"/>
          </p:cNvSpPr>
          <p:nvPr>
            <p:ph type="sldNum" sz="quarter" idx="5"/>
          </p:nvPr>
        </p:nvSpPr>
        <p:spPr/>
        <p:txBody>
          <a:bodyPr/>
          <a:lstStyle/>
          <a:p>
            <a:fld id="{E9BF2B76-23E5-B841-810E-612E7EE20EBB}" type="slidenum">
              <a:rPr lang="en-US" smtClean="0"/>
              <a:t>17</a:t>
            </a:fld>
            <a:endParaRPr lang="en-US"/>
          </a:p>
        </p:txBody>
      </p:sp>
    </p:spTree>
    <p:extLst>
      <p:ext uri="{BB962C8B-B14F-4D97-AF65-F5344CB8AC3E}">
        <p14:creationId xmlns:p14="http://schemas.microsoft.com/office/powerpoint/2010/main" val="37466017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Ask students to watch the video and identify examples of how digital technology is transforming healthcare services.</a:t>
            </a:r>
          </a:p>
          <a:p>
            <a:pPr marL="171450" indent="-171450">
              <a:buFont typeface="Arial" panose="020B0604020202020204" pitchFamily="34" charset="0"/>
              <a:buChar char="•"/>
            </a:pPr>
            <a:r>
              <a:rPr lang="en-GB" dirty="0"/>
              <a:t>Encourage students to consider both the opportunities and challenges of increasing digitalisation within the NHS.</a:t>
            </a:r>
          </a:p>
          <a:p>
            <a:pPr marL="171450" indent="-171450">
              <a:buFont typeface="Arial" panose="020B0604020202020204" pitchFamily="34" charset="0"/>
              <a:buChar char="•"/>
            </a:pPr>
            <a:r>
              <a:rPr lang="en-GB" dirty="0"/>
              <a:t>Following the video, discuss how digital systems may affect patients, professionals, and future healthcare delivery.</a:t>
            </a:r>
          </a:p>
        </p:txBody>
      </p:sp>
      <p:sp>
        <p:nvSpPr>
          <p:cNvPr id="4" name="Slide Number Placeholder 3"/>
          <p:cNvSpPr>
            <a:spLocks noGrp="1"/>
          </p:cNvSpPr>
          <p:nvPr>
            <p:ph type="sldNum" sz="quarter" idx="5"/>
          </p:nvPr>
        </p:nvSpPr>
        <p:spPr/>
        <p:txBody>
          <a:bodyPr/>
          <a:lstStyle/>
          <a:p>
            <a:fld id="{E9BF2B76-23E5-B841-810E-612E7EE20EBB}" type="slidenum">
              <a:rPr lang="en-US" smtClean="0"/>
              <a:t>18</a:t>
            </a:fld>
            <a:endParaRPr lang="en-US"/>
          </a:p>
        </p:txBody>
      </p:sp>
    </p:spTree>
    <p:extLst>
      <p:ext uri="{BB962C8B-B14F-4D97-AF65-F5344CB8AC3E}">
        <p14:creationId xmlns:p14="http://schemas.microsoft.com/office/powerpoint/2010/main" val="4843192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7466B-626D-16B9-A0DA-6D631C2376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69A9D2-4ABD-BB9A-2037-0AA5654033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CE8377-4DF4-3833-34A5-63A0A3037CF6}"/>
              </a:ext>
            </a:extLst>
          </p:cNvPr>
          <p:cNvSpPr>
            <a:spLocks noGrp="1"/>
          </p:cNvSpPr>
          <p:nvPr>
            <p:ph type="body" idx="1"/>
          </p:nvPr>
        </p:nvSpPr>
        <p:spPr/>
        <p:txBody>
          <a:bodyPr/>
          <a:lstStyle/>
          <a:p>
            <a:pPr marL="171450" indent="-171450">
              <a:buFont typeface="Arial" panose="020B0604020202020204" pitchFamily="34" charset="0"/>
              <a:buChar char="•"/>
            </a:pPr>
            <a:r>
              <a:rPr lang="en-GB" dirty="0"/>
              <a:t>Introduce telehealth and telemedicine as forms of remote healthcare using digital technology.</a:t>
            </a:r>
          </a:p>
          <a:p>
            <a:pPr marL="171450" indent="-171450">
              <a:buFont typeface="Arial" panose="020B0604020202020204" pitchFamily="34" charset="0"/>
              <a:buChar char="•"/>
            </a:pPr>
            <a:r>
              <a:rPr lang="en-GB" dirty="0"/>
              <a:t>Explain that these systems became much more common during and after COVID-19.</a:t>
            </a:r>
          </a:p>
          <a:p>
            <a:pPr marL="171450" indent="-171450">
              <a:buFont typeface="Arial" panose="020B0604020202020204" pitchFamily="34" charset="0"/>
              <a:buChar char="•"/>
            </a:pPr>
            <a:r>
              <a:rPr lang="en-GB" dirty="0"/>
              <a:t>Briefly discuss examples such as video consultations, remote monitoring, and sharing medical information electronically.</a:t>
            </a:r>
          </a:p>
          <a:p>
            <a:pPr marL="171450" indent="-171450">
              <a:buFont typeface="Arial" panose="020B0604020202020204" pitchFamily="34" charset="0"/>
              <a:buChar char="•"/>
            </a:pPr>
            <a:r>
              <a:rPr lang="en-GB" dirty="0"/>
              <a:t>Highlight how technology can improve convenience and access to care for some patients.</a:t>
            </a:r>
          </a:p>
        </p:txBody>
      </p:sp>
      <p:sp>
        <p:nvSpPr>
          <p:cNvPr id="4" name="Slide Number Placeholder 3">
            <a:extLst>
              <a:ext uri="{FF2B5EF4-FFF2-40B4-BE49-F238E27FC236}">
                <a16:creationId xmlns:a16="http://schemas.microsoft.com/office/drawing/2014/main" id="{E5D5E6EF-A8DC-E37C-A35D-0D0796DB624B}"/>
              </a:ext>
            </a:extLst>
          </p:cNvPr>
          <p:cNvSpPr>
            <a:spLocks noGrp="1"/>
          </p:cNvSpPr>
          <p:nvPr>
            <p:ph type="sldNum" sz="quarter" idx="5"/>
          </p:nvPr>
        </p:nvSpPr>
        <p:spPr/>
        <p:txBody>
          <a:bodyPr/>
          <a:lstStyle/>
          <a:p>
            <a:fld id="{E9BF2B76-23E5-B841-810E-612E7EE20EBB}" type="slidenum">
              <a:rPr lang="en-US" smtClean="0"/>
              <a:t>19</a:t>
            </a:fld>
            <a:endParaRPr lang="en-US"/>
          </a:p>
        </p:txBody>
      </p:sp>
    </p:spTree>
    <p:extLst>
      <p:ext uri="{BB962C8B-B14F-4D97-AF65-F5344CB8AC3E}">
        <p14:creationId xmlns:p14="http://schemas.microsoft.com/office/powerpoint/2010/main" val="13252691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Explain the difference between telehealth and telemedicine.</a:t>
            </a:r>
          </a:p>
          <a:p>
            <a:pPr marL="171450" indent="-171450">
              <a:buFont typeface="Arial" panose="020B0604020202020204" pitchFamily="34" charset="0"/>
              <a:buChar char="•"/>
            </a:pPr>
            <a:r>
              <a:rPr lang="en-GB" dirty="0"/>
              <a:t>Highlight that telehealth is the broader term and includes education, administration, and public health support.</a:t>
            </a:r>
          </a:p>
          <a:p>
            <a:pPr marL="171450" indent="-171450">
              <a:buFont typeface="Arial" panose="020B0604020202020204" pitchFamily="34" charset="0"/>
              <a:buChar char="•"/>
            </a:pPr>
            <a:r>
              <a:rPr lang="en-GB" dirty="0"/>
              <a:t>Explain that telemedicine focuses specifically on remote clinical care such as consultations and treatment.</a:t>
            </a:r>
          </a:p>
          <a:p>
            <a:pPr marL="171450" indent="-171450">
              <a:buFont typeface="Arial" panose="020B0604020202020204" pitchFamily="34" charset="0"/>
              <a:buChar char="•"/>
            </a:pPr>
            <a:r>
              <a:rPr lang="en-GB" dirty="0"/>
              <a:t>Encourage students to think about examples they may have seen or used themselves, such as GP telephone appointments or online consultations.</a:t>
            </a:r>
          </a:p>
          <a:p>
            <a:pPr marL="171450" indent="-171450">
              <a:buFont typeface="Arial" panose="020B0604020202020204" pitchFamily="34" charset="0"/>
              <a:buChar char="•"/>
            </a:pPr>
            <a:r>
              <a:rPr lang="en-GB" dirty="0"/>
              <a:t>You could briefly discuss advantages and possible limitations of remote healthcare.</a:t>
            </a:r>
          </a:p>
        </p:txBody>
      </p:sp>
      <p:sp>
        <p:nvSpPr>
          <p:cNvPr id="4" name="Slide Number Placeholder 3"/>
          <p:cNvSpPr>
            <a:spLocks noGrp="1"/>
          </p:cNvSpPr>
          <p:nvPr>
            <p:ph type="sldNum" sz="quarter" idx="5"/>
          </p:nvPr>
        </p:nvSpPr>
        <p:spPr/>
        <p:txBody>
          <a:bodyPr/>
          <a:lstStyle/>
          <a:p>
            <a:fld id="{E9BF2B76-23E5-B841-810E-612E7EE20EBB}" type="slidenum">
              <a:rPr lang="en-US" smtClean="0"/>
              <a:t>20</a:t>
            </a:fld>
            <a:endParaRPr lang="en-US"/>
          </a:p>
        </p:txBody>
      </p:sp>
    </p:spTree>
    <p:extLst>
      <p:ext uri="{BB962C8B-B14F-4D97-AF65-F5344CB8AC3E}">
        <p14:creationId xmlns:p14="http://schemas.microsoft.com/office/powerpoint/2010/main" val="33615588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Explain that use of the NHS App has increased significantly since the pandemic.</a:t>
            </a:r>
          </a:p>
          <a:p>
            <a:pPr marL="171450" indent="-171450">
              <a:buFont typeface="Arial" panose="020B0604020202020204" pitchFamily="34" charset="0"/>
              <a:buChar char="•"/>
            </a:pPr>
            <a:r>
              <a:rPr lang="en-GB" dirty="0"/>
              <a:t>Discuss how the NHS App supports services such as appointment booking, prescriptions, and access to records.</a:t>
            </a:r>
          </a:p>
          <a:p>
            <a:pPr marL="171450" indent="-171450">
              <a:buFont typeface="Arial" panose="020B0604020202020204" pitchFamily="34" charset="0"/>
              <a:buChar char="•"/>
            </a:pPr>
            <a:r>
              <a:rPr lang="en-GB" dirty="0"/>
              <a:t>Highlight that digital healthcare is becoming more common within everyday NHS practice.</a:t>
            </a:r>
          </a:p>
          <a:p>
            <a:pPr marL="171450" indent="-171450">
              <a:buFont typeface="Arial" panose="020B0604020202020204" pitchFamily="34" charset="0"/>
              <a:buChar char="•"/>
            </a:pPr>
            <a:r>
              <a:rPr lang="en-GB" dirty="0"/>
              <a:t>Encourage students to think about whether increased digital access improves healthcare for everybody equally.</a:t>
            </a:r>
          </a:p>
        </p:txBody>
      </p:sp>
      <p:sp>
        <p:nvSpPr>
          <p:cNvPr id="4" name="Slide Number Placeholder 3"/>
          <p:cNvSpPr>
            <a:spLocks noGrp="1"/>
          </p:cNvSpPr>
          <p:nvPr>
            <p:ph type="sldNum" sz="quarter" idx="5"/>
          </p:nvPr>
        </p:nvSpPr>
        <p:spPr/>
        <p:txBody>
          <a:bodyPr/>
          <a:lstStyle/>
          <a:p>
            <a:fld id="{E9BF2B76-23E5-B841-810E-612E7EE20EBB}" type="slidenum">
              <a:rPr lang="en-US" smtClean="0"/>
              <a:t>21</a:t>
            </a:fld>
            <a:endParaRPr lang="en-US"/>
          </a:p>
        </p:txBody>
      </p:sp>
    </p:spTree>
    <p:extLst>
      <p:ext uri="{BB962C8B-B14F-4D97-AF65-F5344CB8AC3E}">
        <p14:creationId xmlns:p14="http://schemas.microsoft.com/office/powerpoint/2010/main" val="1558655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1655F-76AA-47BE-F328-0D24A47F99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5BBDCE-03A4-7F0A-AA99-D247C4D414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9569B-8AF7-5E3D-50A4-2AFCCCB134C5}"/>
              </a:ext>
            </a:extLst>
          </p:cNvPr>
          <p:cNvSpPr>
            <a:spLocks noGrp="1"/>
          </p:cNvSpPr>
          <p:nvPr>
            <p:ph type="body" idx="1"/>
          </p:nvPr>
        </p:nvSpPr>
        <p:spPr/>
        <p:txBody>
          <a:bodyPr/>
          <a:lstStyle/>
          <a:p>
            <a:pPr marL="171450" indent="-171450">
              <a:buFont typeface="Arial" panose="020B0604020202020204" pitchFamily="34" charset="0"/>
              <a:buChar char="•"/>
            </a:pPr>
            <a:r>
              <a:rPr lang="en-GB" dirty="0"/>
              <a:t>Explain that COVID-19 rapidly accelerated the use of digital healthcare services across the NHS.</a:t>
            </a:r>
          </a:p>
          <a:p>
            <a:pPr marL="171450" indent="-171450">
              <a:buFont typeface="Arial" panose="020B0604020202020204" pitchFamily="34" charset="0"/>
              <a:buChar char="•"/>
            </a:pPr>
            <a:r>
              <a:rPr lang="en-GB" dirty="0"/>
              <a:t>Discuss how virtual consultations helped reduce infection transmission and eased pressure on hospitals.</a:t>
            </a:r>
          </a:p>
          <a:p>
            <a:pPr marL="171450" indent="-171450">
              <a:buFont typeface="Arial" panose="020B0604020202020204" pitchFamily="34" charset="0"/>
              <a:buChar char="•"/>
            </a:pPr>
            <a:r>
              <a:rPr lang="en-GB" dirty="0"/>
              <a:t>Highlight that remote consultations also supported triage and prioritisation of urgent cases.</a:t>
            </a:r>
          </a:p>
          <a:p>
            <a:pPr marL="171450" indent="-171450">
              <a:buFont typeface="Arial" panose="020B0604020202020204" pitchFamily="34" charset="0"/>
              <a:buChar char="•"/>
            </a:pPr>
            <a:r>
              <a:rPr lang="en-GB" dirty="0"/>
              <a:t>You may wish to note that virtual consultations increased sharply during the pandemic and remain widely used today, although exact percentages vary depending on the source and healthcare setting.</a:t>
            </a:r>
          </a:p>
          <a:p>
            <a:pPr marL="171450" indent="-171450">
              <a:buFont typeface="Arial" panose="020B0604020202020204" pitchFamily="34" charset="0"/>
              <a:buChar char="•"/>
            </a:pPr>
            <a:r>
              <a:rPr lang="en-GB" dirty="0"/>
              <a:t>Encourage students to consider both the long term benefits and possible limitations of remote healthcare delivery.</a:t>
            </a:r>
          </a:p>
        </p:txBody>
      </p:sp>
      <p:sp>
        <p:nvSpPr>
          <p:cNvPr id="4" name="Slide Number Placeholder 3">
            <a:extLst>
              <a:ext uri="{FF2B5EF4-FFF2-40B4-BE49-F238E27FC236}">
                <a16:creationId xmlns:a16="http://schemas.microsoft.com/office/drawing/2014/main" id="{3FA1C5EF-B921-2A6B-BB79-EC2F7A5C5DFC}"/>
              </a:ext>
            </a:extLst>
          </p:cNvPr>
          <p:cNvSpPr>
            <a:spLocks noGrp="1"/>
          </p:cNvSpPr>
          <p:nvPr>
            <p:ph type="sldNum" sz="quarter" idx="5"/>
          </p:nvPr>
        </p:nvSpPr>
        <p:spPr/>
        <p:txBody>
          <a:bodyPr/>
          <a:lstStyle/>
          <a:p>
            <a:fld id="{E9BF2B76-23E5-B841-810E-612E7EE20EBB}" type="slidenum">
              <a:rPr lang="en-US" smtClean="0"/>
              <a:t>22</a:t>
            </a:fld>
            <a:endParaRPr lang="en-US"/>
          </a:p>
        </p:txBody>
      </p:sp>
    </p:spTree>
    <p:extLst>
      <p:ext uri="{BB962C8B-B14F-4D97-AF65-F5344CB8AC3E}">
        <p14:creationId xmlns:p14="http://schemas.microsoft.com/office/powerpoint/2010/main" val="23097669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NHS App- </a:t>
            </a:r>
            <a:r>
              <a:rPr lang="en-GB" dirty="0"/>
              <a:t> A secure platform that allows users to access a range of NHS services. Features include booking GP appointments, ordering repeat prescriptions, viewing medical records, and managing organ donation preferences.</a:t>
            </a:r>
            <a:br>
              <a:rPr lang="en-US" dirty="0"/>
            </a:br>
            <a:r>
              <a:rPr lang="en-US" dirty="0"/>
              <a:t>2. </a:t>
            </a:r>
            <a:r>
              <a:rPr lang="en-US" dirty="0" err="1"/>
              <a:t>Sleepio</a:t>
            </a:r>
            <a:r>
              <a:rPr lang="en-US" dirty="0"/>
              <a:t>- A </a:t>
            </a:r>
            <a:r>
              <a:rPr lang="en-GB" dirty="0"/>
              <a:t>digital sleep improvement program that uses cognitive </a:t>
            </a:r>
            <a:r>
              <a:rPr lang="en-GB" dirty="0" err="1"/>
              <a:t>behavioral</a:t>
            </a:r>
            <a:r>
              <a:rPr lang="en-GB" dirty="0"/>
              <a:t> therapy techniques to help individuals overcome poor sleep and insomnia. The program is personalized and can be accessed online, providing tools to improve sleep patterns.</a:t>
            </a:r>
            <a:br>
              <a:rPr lang="en-US" dirty="0"/>
            </a:br>
            <a:r>
              <a:rPr lang="en-US" dirty="0"/>
              <a:t>3. My Fitness Pal- A </a:t>
            </a:r>
            <a:r>
              <a:rPr lang="en-GB" dirty="0"/>
              <a:t>popular fitness and nutrition tracking app. It helps users log their food intake, track calories, and set goals for weight loss or healthy living. The app integrates with various fitness devices and apps for comprehensive health tracking.</a:t>
            </a:r>
            <a:br>
              <a:rPr lang="en-US" dirty="0"/>
            </a:br>
            <a:r>
              <a:rPr lang="en-US" dirty="0"/>
              <a:t>4. Apple Health- A </a:t>
            </a:r>
            <a:r>
              <a:rPr lang="en-GB" dirty="0"/>
              <a:t>built-in iOS app that consolidates health data from iPhone, Apple Watch, and third-party apps. It tracks steps, sleep, heart rate, and other health metrics, providing users with a centralized view of their health.</a:t>
            </a:r>
            <a:br>
              <a:rPr lang="en-US" dirty="0"/>
            </a:br>
            <a:r>
              <a:rPr lang="en-US" dirty="0"/>
              <a:t>5. Apple Fitness+ A </a:t>
            </a:r>
            <a:r>
              <a:rPr lang="en-GB" dirty="0"/>
              <a:t>subscription service offering guided workouts and meditations led by trainers. It integrates with the Apple Watch to track workout performance and display metrics in real time.</a:t>
            </a:r>
            <a:endParaRPr lang="en-US" dirty="0"/>
          </a:p>
        </p:txBody>
      </p:sp>
      <p:sp>
        <p:nvSpPr>
          <p:cNvPr id="4" name="Slide Number Placeholder 3"/>
          <p:cNvSpPr>
            <a:spLocks noGrp="1"/>
          </p:cNvSpPr>
          <p:nvPr>
            <p:ph type="sldNum" sz="quarter" idx="5"/>
          </p:nvPr>
        </p:nvSpPr>
        <p:spPr/>
        <p:txBody>
          <a:bodyPr/>
          <a:lstStyle/>
          <a:p>
            <a:fld id="{E9BF2B76-23E5-B841-810E-612E7EE20EBB}" type="slidenum">
              <a:rPr lang="en-US" smtClean="0"/>
              <a:t>23</a:t>
            </a:fld>
            <a:endParaRPr lang="en-US"/>
          </a:p>
        </p:txBody>
      </p:sp>
    </p:spTree>
    <p:extLst>
      <p:ext uri="{BB962C8B-B14F-4D97-AF65-F5344CB8AC3E}">
        <p14:creationId xmlns:p14="http://schemas.microsoft.com/office/powerpoint/2010/main" val="32060332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Introduce immersive technology as digital experiences that combine virtual and real world environments.</a:t>
            </a:r>
          </a:p>
          <a:p>
            <a:pPr marL="171450" indent="-171450">
              <a:buFont typeface="Arial" panose="020B0604020202020204" pitchFamily="34" charset="0"/>
              <a:buChar char="•"/>
            </a:pPr>
            <a:r>
              <a:rPr lang="en-GB" dirty="0"/>
              <a:t>Briefly explain the difference between augmented reality, virtual reality, and mixed reality.</a:t>
            </a:r>
          </a:p>
          <a:p>
            <a:pPr marL="171450" indent="-171450">
              <a:buFont typeface="Arial" panose="020B0604020202020204" pitchFamily="34" charset="0"/>
              <a:buChar char="•"/>
            </a:pPr>
            <a:r>
              <a:rPr lang="en-GB" dirty="0"/>
              <a:t>Discuss how these technologies are increasingly being used within healthcare education and rehabilitation.</a:t>
            </a:r>
          </a:p>
          <a:p>
            <a:pPr marL="171450" indent="-171450">
              <a:buFont typeface="Arial" panose="020B0604020202020204" pitchFamily="34" charset="0"/>
              <a:buChar char="•"/>
            </a:pPr>
            <a:r>
              <a:rPr lang="en-GB" dirty="0"/>
              <a:t>Highlight examples such as virtual training simulations for staff and rehabilitation exercises for patients.</a:t>
            </a:r>
          </a:p>
          <a:p>
            <a:pPr marL="171450" indent="-171450">
              <a:buFont typeface="Arial" panose="020B0604020202020204" pitchFamily="34" charset="0"/>
              <a:buChar char="•"/>
            </a:pPr>
            <a:r>
              <a:rPr lang="en-GB" dirty="0"/>
              <a:t>Encourage students to think about the benefits of practising skills in a safe virtual environment before working with real patients.</a:t>
            </a:r>
          </a:p>
        </p:txBody>
      </p:sp>
      <p:sp>
        <p:nvSpPr>
          <p:cNvPr id="4" name="Slide Number Placeholder 3"/>
          <p:cNvSpPr>
            <a:spLocks noGrp="1"/>
          </p:cNvSpPr>
          <p:nvPr>
            <p:ph type="sldNum" sz="quarter" idx="5"/>
          </p:nvPr>
        </p:nvSpPr>
        <p:spPr/>
        <p:txBody>
          <a:bodyPr/>
          <a:lstStyle/>
          <a:p>
            <a:fld id="{E9BF2B76-23E5-B841-810E-612E7EE20EBB}" type="slidenum">
              <a:rPr lang="en-US" smtClean="0"/>
              <a:t>24</a:t>
            </a:fld>
            <a:endParaRPr lang="en-US"/>
          </a:p>
        </p:txBody>
      </p:sp>
    </p:spTree>
    <p:extLst>
      <p:ext uri="{BB962C8B-B14F-4D97-AF65-F5344CB8AC3E}">
        <p14:creationId xmlns:p14="http://schemas.microsoft.com/office/powerpoint/2010/main" val="12899439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students to watch the video and think about how immersive technology can support healthcare education and training.</a:t>
            </a:r>
            <a:br>
              <a:rPr lang="en-GB" dirty="0"/>
            </a:br>
            <a:r>
              <a:rPr lang="en-GB" dirty="0"/>
              <a:t>Encourage them to consider the benefits of simulation based learning for both students and professionals.</a:t>
            </a:r>
            <a:br>
              <a:rPr lang="en-GB" dirty="0"/>
            </a:br>
            <a:r>
              <a:rPr lang="en-GB" dirty="0"/>
              <a:t>After the video, discuss how immersive technology may improve confidence, communication, and practical skills within healthcare settings.</a:t>
            </a:r>
          </a:p>
        </p:txBody>
      </p:sp>
      <p:sp>
        <p:nvSpPr>
          <p:cNvPr id="4" name="Slide Number Placeholder 3"/>
          <p:cNvSpPr>
            <a:spLocks noGrp="1"/>
          </p:cNvSpPr>
          <p:nvPr>
            <p:ph type="sldNum" sz="quarter" idx="5"/>
          </p:nvPr>
        </p:nvSpPr>
        <p:spPr/>
        <p:txBody>
          <a:bodyPr/>
          <a:lstStyle/>
          <a:p>
            <a:fld id="{E9BF2B76-23E5-B841-810E-612E7EE20EBB}" type="slidenum">
              <a:rPr lang="en-US" smtClean="0"/>
              <a:t>25</a:t>
            </a:fld>
            <a:endParaRPr lang="en-US"/>
          </a:p>
        </p:txBody>
      </p:sp>
    </p:spTree>
    <p:extLst>
      <p:ext uri="{BB962C8B-B14F-4D97-AF65-F5344CB8AC3E}">
        <p14:creationId xmlns:p14="http://schemas.microsoft.com/office/powerpoint/2010/main" val="26118399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students to watch the video and consider how artificial intelligence may support people living with dementia.</a:t>
            </a:r>
            <a:br>
              <a:rPr lang="en-GB" dirty="0"/>
            </a:br>
            <a:r>
              <a:rPr lang="en-GB" dirty="0"/>
              <a:t>Encourage students to think about both the opportunities and ethical considerations linked to AI in healthcare.</a:t>
            </a:r>
            <a:br>
              <a:rPr lang="en-GB" dirty="0"/>
            </a:br>
            <a:r>
              <a:rPr lang="en-GB" dirty="0"/>
              <a:t>Following the video, discuss whether technology can enhance independence, safety, and quality of life for individuals with dementia.</a:t>
            </a:r>
          </a:p>
        </p:txBody>
      </p:sp>
      <p:sp>
        <p:nvSpPr>
          <p:cNvPr id="4" name="Slide Number Placeholder 3"/>
          <p:cNvSpPr>
            <a:spLocks noGrp="1"/>
          </p:cNvSpPr>
          <p:nvPr>
            <p:ph type="sldNum" sz="quarter" idx="5"/>
          </p:nvPr>
        </p:nvSpPr>
        <p:spPr/>
        <p:txBody>
          <a:bodyPr/>
          <a:lstStyle/>
          <a:p>
            <a:fld id="{E9BF2B76-23E5-B841-810E-612E7EE20EBB}" type="slidenum">
              <a:rPr lang="en-US" smtClean="0"/>
              <a:t>26</a:t>
            </a:fld>
            <a:endParaRPr lang="en-US"/>
          </a:p>
        </p:txBody>
      </p:sp>
    </p:spTree>
    <p:extLst>
      <p:ext uri="{BB962C8B-B14F-4D97-AF65-F5344CB8AC3E}">
        <p14:creationId xmlns:p14="http://schemas.microsoft.com/office/powerpoint/2010/main" val="26010880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Introduce virtual wards as a growing example of digital healthcare innovation within the NHS.</a:t>
            </a:r>
          </a:p>
          <a:p>
            <a:pPr marL="171450" indent="-171450">
              <a:buFont typeface="Arial" panose="020B0604020202020204" pitchFamily="34" charset="0"/>
              <a:buChar char="•"/>
            </a:pPr>
            <a:r>
              <a:rPr lang="en-GB" dirty="0"/>
              <a:t>Explain that patients can receive hospital level monitoring and treatment safely at home through remote monitoring devices, apps, and regular clinical contact.</a:t>
            </a:r>
          </a:p>
          <a:p>
            <a:pPr marL="171450" indent="-171450">
              <a:buFont typeface="Arial" panose="020B0604020202020204" pitchFamily="34" charset="0"/>
              <a:buChar char="•"/>
            </a:pPr>
            <a:r>
              <a:rPr lang="en-GB" dirty="0"/>
              <a:t>Discuss how virtual wards may reduce pressure on hospitals, support earlier discharge, and improve patient comfort and independence.</a:t>
            </a:r>
          </a:p>
        </p:txBody>
      </p:sp>
      <p:sp>
        <p:nvSpPr>
          <p:cNvPr id="4" name="Slide Number Placeholder 3"/>
          <p:cNvSpPr>
            <a:spLocks noGrp="1"/>
          </p:cNvSpPr>
          <p:nvPr>
            <p:ph type="sldNum" sz="quarter" idx="5"/>
          </p:nvPr>
        </p:nvSpPr>
        <p:spPr/>
        <p:txBody>
          <a:bodyPr/>
          <a:lstStyle/>
          <a:p>
            <a:fld id="{E9BF2B76-23E5-B841-810E-612E7EE20EBB}" type="slidenum">
              <a:rPr lang="en-US" smtClean="0"/>
              <a:t>27</a:t>
            </a:fld>
            <a:endParaRPr lang="en-US"/>
          </a:p>
        </p:txBody>
      </p:sp>
    </p:spTree>
    <p:extLst>
      <p:ext uri="{BB962C8B-B14F-4D97-AF65-F5344CB8AC3E}">
        <p14:creationId xmlns:p14="http://schemas.microsoft.com/office/powerpoint/2010/main" val="16926048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Ask students to explore the different virtual ward examples shown on the slide.</a:t>
            </a:r>
          </a:p>
          <a:p>
            <a:pPr marL="171450" indent="-171450">
              <a:buFont typeface="Arial" panose="020B0604020202020204" pitchFamily="34" charset="0"/>
              <a:buChar char="•"/>
            </a:pPr>
            <a:r>
              <a:rPr lang="en-GB" dirty="0"/>
              <a:t>Encourage discussion around how digital healthcare can support different patient groups, including older adults, respiratory patients, and individuals living with frailty.</a:t>
            </a:r>
          </a:p>
          <a:p>
            <a:pPr marL="171450" indent="-171450">
              <a:buFont typeface="Arial" panose="020B0604020202020204" pitchFamily="34" charset="0"/>
              <a:buChar char="•"/>
            </a:pPr>
            <a:r>
              <a:rPr lang="en-GB" dirty="0"/>
              <a:t>You could also ask students to consider whether virtual wards may improve patient experience compared to traditional hospital admission.</a:t>
            </a:r>
          </a:p>
        </p:txBody>
      </p:sp>
      <p:sp>
        <p:nvSpPr>
          <p:cNvPr id="4" name="Slide Number Placeholder 3"/>
          <p:cNvSpPr>
            <a:spLocks noGrp="1"/>
          </p:cNvSpPr>
          <p:nvPr>
            <p:ph type="sldNum" sz="quarter" idx="5"/>
          </p:nvPr>
        </p:nvSpPr>
        <p:spPr/>
        <p:txBody>
          <a:bodyPr/>
          <a:lstStyle/>
          <a:p>
            <a:fld id="{E9BF2B76-23E5-B841-810E-612E7EE20EBB}" type="slidenum">
              <a:rPr lang="en-US" smtClean="0"/>
              <a:t>28</a:t>
            </a:fld>
            <a:endParaRPr lang="en-US"/>
          </a:p>
        </p:txBody>
      </p:sp>
    </p:spTree>
    <p:extLst>
      <p:ext uri="{BB962C8B-B14F-4D97-AF65-F5344CB8AC3E}">
        <p14:creationId xmlns:p14="http://schemas.microsoft.com/office/powerpoint/2010/main" val="27085539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Use this slide to highlight the growing research evidence surrounding virtual wards and hospital at home models.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Discuss how research has explored patient outcomes, admission avoidance, early discharge, and support for older adults with complex needs.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Encourage students to think critically about both the benefits and limitations of delivering care remotely.</a:t>
            </a:r>
          </a:p>
          <a:p>
            <a:endParaRPr lang="en-US" dirty="0"/>
          </a:p>
          <a:p>
            <a:r>
              <a:rPr lang="en-US" dirty="0"/>
              <a:t>Research has shown their effectiveness in managing conditions such as </a:t>
            </a:r>
            <a:r>
              <a:rPr lang="en-US" b="1" dirty="0"/>
              <a:t>COPD</a:t>
            </a:r>
            <a:r>
              <a:rPr lang="en-US" dirty="0"/>
              <a:t>, </a:t>
            </a:r>
            <a:r>
              <a:rPr lang="en-US" b="1" dirty="0"/>
              <a:t>heart failure</a:t>
            </a:r>
            <a:r>
              <a:rPr lang="en-US" dirty="0"/>
              <a:t>, </a:t>
            </a:r>
            <a:r>
              <a:rPr lang="en-US" b="1" dirty="0"/>
              <a:t>diabetes</a:t>
            </a:r>
            <a:r>
              <a:rPr lang="en-US" dirty="0"/>
              <a:t>, </a:t>
            </a:r>
            <a:r>
              <a:rPr lang="en-US" b="1" dirty="0"/>
              <a:t>pneumonia</a:t>
            </a:r>
            <a:r>
              <a:rPr lang="en-US" dirty="0"/>
              <a:t>, and </a:t>
            </a:r>
            <a:r>
              <a:rPr lang="en-US" b="1" dirty="0"/>
              <a:t>COVID-19</a:t>
            </a:r>
            <a:r>
              <a:rPr lang="en-US" dirty="0"/>
              <a:t>.</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0E3392D-04AE-4724-ACA7-D236A6838440}" type="slidenum">
              <a:rPr lang="en-US"/>
              <a:t>29</a:t>
            </a:fld>
            <a:endParaRPr lang="en-US"/>
          </a:p>
        </p:txBody>
      </p:sp>
    </p:spTree>
    <p:extLst>
      <p:ext uri="{BB962C8B-B14F-4D97-AF65-F5344CB8AC3E}">
        <p14:creationId xmlns:p14="http://schemas.microsoft.com/office/powerpoint/2010/main" val="31487213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A90B7E-68C0-35A6-DF9F-B2F025B840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90D231-72BA-3C40-D679-3E139DCE54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BB198F-0A3E-2580-016C-C290D0F66B39}"/>
              </a:ext>
            </a:extLst>
          </p:cNvPr>
          <p:cNvSpPr>
            <a:spLocks noGrp="1"/>
          </p:cNvSpPr>
          <p:nvPr>
            <p:ph type="body" idx="1"/>
          </p:nvPr>
        </p:nvSpPr>
        <p:spPr/>
        <p:txBody>
          <a:bodyPr/>
          <a:lstStyle/>
          <a:p>
            <a:pPr marL="171450" indent="-171450">
              <a:buFont typeface="Arial" panose="020B0604020202020204" pitchFamily="34" charset="0"/>
              <a:buChar char="•"/>
            </a:pPr>
            <a:r>
              <a:rPr lang="en-GB" dirty="0"/>
              <a:t>Use this slide as a discussion activity.</a:t>
            </a:r>
          </a:p>
          <a:p>
            <a:pPr marL="171450" indent="-171450">
              <a:buFont typeface="Arial" panose="020B0604020202020204" pitchFamily="34" charset="0"/>
              <a:buChar char="•"/>
            </a:pPr>
            <a:r>
              <a:rPr lang="en-GB" dirty="0"/>
              <a:t>Ask students to explore current NHS virtual ward statistics and consider why progress may have been slower than expected.</a:t>
            </a:r>
          </a:p>
          <a:p>
            <a:pPr marL="171450" indent="-171450">
              <a:buFont typeface="Arial" panose="020B0604020202020204" pitchFamily="34" charset="0"/>
              <a:buChar char="•"/>
            </a:pPr>
            <a:r>
              <a:rPr lang="en-GB" dirty="0"/>
              <a:t>Encourage discussion around potential barriers such as workforce shortages, funding pressures, digital exclusion, staff training, and patient confidence in remote care.</a:t>
            </a:r>
          </a:p>
          <a:p>
            <a:pPr marL="171450" indent="-171450">
              <a:buFont typeface="Arial" panose="020B0604020202020204" pitchFamily="34" charset="0"/>
              <a:buChar char="•"/>
            </a:pPr>
            <a:r>
              <a:rPr lang="en-GB" dirty="0"/>
              <a:t>You could also ask students whether they believe virtual wards are a sustainable long term solution for the NHS.</a:t>
            </a:r>
            <a:endParaRPr lang="en-US" dirty="0">
              <a:ea typeface="Calibri"/>
              <a:cs typeface="Calibri"/>
            </a:endParaRPr>
          </a:p>
        </p:txBody>
      </p:sp>
      <p:sp>
        <p:nvSpPr>
          <p:cNvPr id="4" name="Slide Number Placeholder 3">
            <a:extLst>
              <a:ext uri="{FF2B5EF4-FFF2-40B4-BE49-F238E27FC236}">
                <a16:creationId xmlns:a16="http://schemas.microsoft.com/office/drawing/2014/main" id="{3DAFE2E7-0E23-4CB0-BC91-35C7E27173D7}"/>
              </a:ext>
            </a:extLst>
          </p:cNvPr>
          <p:cNvSpPr>
            <a:spLocks noGrp="1"/>
          </p:cNvSpPr>
          <p:nvPr>
            <p:ph type="sldNum" sz="quarter" idx="5"/>
          </p:nvPr>
        </p:nvSpPr>
        <p:spPr/>
        <p:txBody>
          <a:bodyPr/>
          <a:lstStyle/>
          <a:p>
            <a:fld id="{90E3392D-04AE-4724-ACA7-D236A6838440}" type="slidenum">
              <a:rPr lang="en-US"/>
              <a:t>30</a:t>
            </a:fld>
            <a:endParaRPr lang="en-US"/>
          </a:p>
        </p:txBody>
      </p:sp>
    </p:spTree>
    <p:extLst>
      <p:ext uri="{BB962C8B-B14F-4D97-AF65-F5344CB8AC3E}">
        <p14:creationId xmlns:p14="http://schemas.microsoft.com/office/powerpoint/2010/main" val="17520254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Throughout this session we have explored how digital technology is transforming health and social care practice, from electronic health records and telehealth to virtual wards and artificial intelligence.</a:t>
            </a:r>
          </a:p>
          <a:p>
            <a:r>
              <a:rPr lang="en-GB" dirty="0"/>
              <a:t>However, digitalisation does not only affect patient care and healthcare systems. It also affects us as current and future professionals.</a:t>
            </a:r>
          </a:p>
          <a:p>
            <a:r>
              <a:rPr lang="en-GB" dirty="0"/>
              <a:t>Health and social care professionals are increasingly expected to communicate, learn, network, and engage professionally online. Employers may also review an individual’s online presence when considering recruitment and professional suitability.</a:t>
            </a:r>
          </a:p>
          <a:p>
            <a:r>
              <a:rPr lang="en-GB" dirty="0"/>
              <a:t>This means that developing a positive digital identity and maintaining professional behaviour online has become an important part of employability, professionalism, and public trust within health and social care.</a:t>
            </a:r>
          </a:p>
          <a:p>
            <a:endParaRPr lang="en-GB" dirty="0"/>
          </a:p>
        </p:txBody>
      </p:sp>
      <p:sp>
        <p:nvSpPr>
          <p:cNvPr id="4" name="Slide Number Placeholder 3"/>
          <p:cNvSpPr>
            <a:spLocks noGrp="1"/>
          </p:cNvSpPr>
          <p:nvPr>
            <p:ph type="sldNum" sz="quarter" idx="5"/>
          </p:nvPr>
        </p:nvSpPr>
        <p:spPr/>
        <p:txBody>
          <a:bodyPr/>
          <a:lstStyle/>
          <a:p>
            <a:fld id="{E9BF2B76-23E5-B841-810E-612E7EE20EBB}" type="slidenum">
              <a:rPr lang="en-US" smtClean="0"/>
              <a:t>32</a:t>
            </a:fld>
            <a:endParaRPr lang="en-US"/>
          </a:p>
        </p:txBody>
      </p:sp>
    </p:spTree>
    <p:extLst>
      <p:ext uri="{BB962C8B-B14F-4D97-AF65-F5344CB8AC3E}">
        <p14:creationId xmlns:p14="http://schemas.microsoft.com/office/powerpoint/2010/main" val="4273468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are now moving from digital healthcare systems to thinking about our own digital identity and professionalism online.”</a:t>
            </a:r>
          </a:p>
        </p:txBody>
      </p:sp>
      <p:sp>
        <p:nvSpPr>
          <p:cNvPr id="4" name="Slide Number Placeholder 3"/>
          <p:cNvSpPr>
            <a:spLocks noGrp="1"/>
          </p:cNvSpPr>
          <p:nvPr>
            <p:ph type="sldNum" sz="quarter" idx="5"/>
          </p:nvPr>
        </p:nvSpPr>
        <p:spPr/>
        <p:txBody>
          <a:bodyPr/>
          <a:lstStyle/>
          <a:p>
            <a:fld id="{E9BF2B76-23E5-B841-810E-612E7EE20EBB}" type="slidenum">
              <a:rPr lang="en-US" smtClean="0"/>
              <a:t>33</a:t>
            </a:fld>
            <a:endParaRPr lang="en-US"/>
          </a:p>
        </p:txBody>
      </p:sp>
    </p:spTree>
    <p:extLst>
      <p:ext uri="{BB962C8B-B14F-4D97-AF65-F5344CB8AC3E}">
        <p14:creationId xmlns:p14="http://schemas.microsoft.com/office/powerpoint/2010/main" val="30085213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7979FC-C62D-ACAC-AD6E-841A62874E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9C4D37-3763-F865-52E9-63875BA653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EA82D7-6F08-EA2C-09C5-94EF1B98BF8F}"/>
              </a:ext>
            </a:extLst>
          </p:cNvPr>
          <p:cNvSpPr>
            <a:spLocks noGrp="1"/>
          </p:cNvSpPr>
          <p:nvPr>
            <p:ph type="body" idx="1"/>
          </p:nvPr>
        </p:nvSpPr>
        <p:spPr/>
        <p:txBody>
          <a:bodyPr/>
          <a:lstStyle/>
          <a:p>
            <a:r>
              <a:rPr lang="en-GB" dirty="0"/>
              <a:t>This slide introduces the idea that building an online reputation is not accidental. It often requires individuals to think carefully about how they present themselves online.</a:t>
            </a:r>
          </a:p>
          <a:p>
            <a:r>
              <a:rPr lang="en-GB" dirty="0"/>
              <a:t>The ‘Three Cs’ model encourages people to think about:</a:t>
            </a:r>
          </a:p>
          <a:p>
            <a:pPr marL="171450" indent="-171450">
              <a:buFont typeface="Arial" panose="020B0604020202020204" pitchFamily="34" charset="0"/>
              <a:buChar char="•"/>
            </a:pPr>
            <a:r>
              <a:rPr lang="en-GB" dirty="0"/>
              <a:t>what they communicate, </a:t>
            </a:r>
          </a:p>
          <a:p>
            <a:pPr marL="171450" indent="-171450">
              <a:buFont typeface="Arial" panose="020B0604020202020204" pitchFamily="34" charset="0"/>
              <a:buChar char="•"/>
            </a:pPr>
            <a:r>
              <a:rPr lang="en-GB" dirty="0"/>
              <a:t>whether their online presence is consistent, </a:t>
            </a:r>
          </a:p>
          <a:p>
            <a:pPr marL="171450" indent="-171450">
              <a:buFont typeface="Arial" panose="020B0604020202020204" pitchFamily="34" charset="0"/>
              <a:buChar char="•"/>
            </a:pPr>
            <a:r>
              <a:rPr lang="en-GB" dirty="0"/>
              <a:t>and how they behave professionally online. </a:t>
            </a:r>
          </a:p>
          <a:p>
            <a:r>
              <a:rPr lang="en-GB" dirty="0"/>
              <a:t>This is particularly important within health and social care, where professionalism, trust, and public confidence are essential.</a:t>
            </a:r>
          </a:p>
          <a:p>
            <a:r>
              <a:rPr lang="en-GB" b="1" dirty="0"/>
              <a:t>Do you think employers should look at a person’s social media before offering them a job?</a:t>
            </a:r>
          </a:p>
          <a:p>
            <a:endParaRPr lang="en-GB" dirty="0"/>
          </a:p>
        </p:txBody>
      </p:sp>
      <p:sp>
        <p:nvSpPr>
          <p:cNvPr id="4" name="Slide Number Placeholder 3">
            <a:extLst>
              <a:ext uri="{FF2B5EF4-FFF2-40B4-BE49-F238E27FC236}">
                <a16:creationId xmlns:a16="http://schemas.microsoft.com/office/drawing/2014/main" id="{2FFECAAA-BC6A-DFD6-42FC-D83585B97407}"/>
              </a:ext>
            </a:extLst>
          </p:cNvPr>
          <p:cNvSpPr>
            <a:spLocks noGrp="1"/>
          </p:cNvSpPr>
          <p:nvPr>
            <p:ph type="sldNum" sz="quarter" idx="5"/>
          </p:nvPr>
        </p:nvSpPr>
        <p:spPr/>
        <p:txBody>
          <a:bodyPr/>
          <a:lstStyle/>
          <a:p>
            <a:fld id="{E9BF2B76-23E5-B841-810E-612E7EE20EBB}" type="slidenum">
              <a:rPr lang="en-US" smtClean="0"/>
              <a:t>34</a:t>
            </a:fld>
            <a:endParaRPr lang="en-US"/>
          </a:p>
        </p:txBody>
      </p:sp>
    </p:spTree>
    <p:extLst>
      <p:ext uri="{BB962C8B-B14F-4D97-AF65-F5344CB8AC3E}">
        <p14:creationId xmlns:p14="http://schemas.microsoft.com/office/powerpoint/2010/main" val="14219785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01B24C-CE69-85D0-4ADE-AF934FB771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931F49-EF29-B505-203B-E0EEC105D3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1C8642-A311-B743-04A4-719B2081E3AC}"/>
              </a:ext>
            </a:extLst>
          </p:cNvPr>
          <p:cNvSpPr>
            <a:spLocks noGrp="1"/>
          </p:cNvSpPr>
          <p:nvPr>
            <p:ph type="body" idx="1"/>
          </p:nvPr>
        </p:nvSpPr>
        <p:spPr/>
        <p:txBody>
          <a:bodyPr/>
          <a:lstStyle/>
          <a:p>
            <a:r>
              <a:rPr lang="en-GB" dirty="0"/>
              <a:t>Blogs are now widely used across many industries, including health and social care, education, business, and healthcare communication.</a:t>
            </a:r>
          </a:p>
          <a:p>
            <a:r>
              <a:rPr lang="en-GB" dirty="0"/>
              <a:t>They can be used professionally to:</a:t>
            </a:r>
          </a:p>
          <a:p>
            <a:pPr marL="171450" indent="-171450">
              <a:buFont typeface="Arial" panose="020B0604020202020204" pitchFamily="34" charset="0"/>
              <a:buChar char="•"/>
            </a:pPr>
            <a:r>
              <a:rPr lang="en-GB" dirty="0"/>
              <a:t>share knowledge, </a:t>
            </a:r>
          </a:p>
          <a:p>
            <a:pPr marL="171450" indent="-171450">
              <a:buFont typeface="Arial" panose="020B0604020202020204" pitchFamily="34" charset="0"/>
              <a:buChar char="•"/>
            </a:pPr>
            <a:r>
              <a:rPr lang="en-GB" dirty="0"/>
              <a:t>reflect on experiences, </a:t>
            </a:r>
          </a:p>
          <a:p>
            <a:pPr marL="171450" indent="-171450">
              <a:buFont typeface="Arial" panose="020B0604020202020204" pitchFamily="34" charset="0"/>
              <a:buChar char="•"/>
            </a:pPr>
            <a:r>
              <a:rPr lang="en-GB" dirty="0"/>
              <a:t>discuss current issues, </a:t>
            </a:r>
          </a:p>
          <a:p>
            <a:pPr marL="171450" indent="-171450">
              <a:buFont typeface="Arial" panose="020B0604020202020204" pitchFamily="34" charset="0"/>
              <a:buChar char="•"/>
            </a:pPr>
            <a:r>
              <a:rPr lang="en-GB" dirty="0"/>
              <a:t>and build a professional online presence. </a:t>
            </a:r>
          </a:p>
          <a:p>
            <a:r>
              <a:rPr lang="en-GB" dirty="0"/>
              <a:t>Within this module, blogging also helps develop communication, reflection, and employability skills.</a:t>
            </a:r>
          </a:p>
          <a:p>
            <a:endParaRPr lang="en-GB" dirty="0"/>
          </a:p>
        </p:txBody>
      </p:sp>
      <p:sp>
        <p:nvSpPr>
          <p:cNvPr id="4" name="Slide Number Placeholder 3">
            <a:extLst>
              <a:ext uri="{FF2B5EF4-FFF2-40B4-BE49-F238E27FC236}">
                <a16:creationId xmlns:a16="http://schemas.microsoft.com/office/drawing/2014/main" id="{53A0545C-25E6-6920-69F9-EF2F841373DB}"/>
              </a:ext>
            </a:extLst>
          </p:cNvPr>
          <p:cNvSpPr>
            <a:spLocks noGrp="1"/>
          </p:cNvSpPr>
          <p:nvPr>
            <p:ph type="sldNum" sz="quarter" idx="5"/>
          </p:nvPr>
        </p:nvSpPr>
        <p:spPr/>
        <p:txBody>
          <a:bodyPr/>
          <a:lstStyle/>
          <a:p>
            <a:fld id="{E9BF2B76-23E5-B841-810E-612E7EE20EBB}" type="slidenum">
              <a:rPr lang="en-US" smtClean="0"/>
              <a:t>35</a:t>
            </a:fld>
            <a:endParaRPr lang="en-US"/>
          </a:p>
        </p:txBody>
      </p:sp>
    </p:spTree>
    <p:extLst>
      <p:ext uri="{BB962C8B-B14F-4D97-AF65-F5344CB8AC3E}">
        <p14:creationId xmlns:p14="http://schemas.microsoft.com/office/powerpoint/2010/main" val="11843275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C6C2DA-9275-A9F5-C673-2E53408FF1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C8275A-F11B-7DBA-CAF2-9EACF69669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298C20-80AA-EE46-62E9-D51AE09D365A}"/>
              </a:ext>
            </a:extLst>
          </p:cNvPr>
          <p:cNvSpPr>
            <a:spLocks noGrp="1"/>
          </p:cNvSpPr>
          <p:nvPr>
            <p:ph type="body" idx="1"/>
          </p:nvPr>
        </p:nvSpPr>
        <p:spPr/>
        <p:txBody>
          <a:bodyPr/>
          <a:lstStyle/>
          <a:p>
            <a:r>
              <a:rPr lang="en-GB" dirty="0"/>
              <a:t>This section links closely to employability and digital professionalism.</a:t>
            </a:r>
          </a:p>
          <a:p>
            <a:r>
              <a:rPr lang="en-GB" dirty="0"/>
              <a:t>Blogs allow students and professionals to demonstrate:</a:t>
            </a:r>
          </a:p>
          <a:p>
            <a:pPr marL="171450" indent="-171450">
              <a:buFont typeface="Arial" panose="020B0604020202020204" pitchFamily="34" charset="0"/>
              <a:buChar char="•"/>
            </a:pPr>
            <a:r>
              <a:rPr lang="en-GB" dirty="0"/>
              <a:t>communication skills, </a:t>
            </a:r>
          </a:p>
          <a:p>
            <a:pPr marL="171450" indent="-171450">
              <a:buFont typeface="Arial" panose="020B0604020202020204" pitchFamily="34" charset="0"/>
              <a:buChar char="•"/>
            </a:pPr>
            <a:r>
              <a:rPr lang="en-GB" dirty="0"/>
              <a:t>reflection, </a:t>
            </a:r>
          </a:p>
          <a:p>
            <a:pPr marL="171450" indent="-171450">
              <a:buFont typeface="Arial" panose="020B0604020202020204" pitchFamily="34" charset="0"/>
              <a:buChar char="•"/>
            </a:pPr>
            <a:r>
              <a:rPr lang="en-GB" dirty="0"/>
              <a:t>awareness of current issues, </a:t>
            </a:r>
          </a:p>
          <a:p>
            <a:pPr marL="171450" indent="-171450">
              <a:buFont typeface="Arial" panose="020B0604020202020204" pitchFamily="34" charset="0"/>
              <a:buChar char="•"/>
            </a:pPr>
            <a:r>
              <a:rPr lang="en-GB" dirty="0"/>
              <a:t>and professional engagement. </a:t>
            </a:r>
          </a:p>
          <a:p>
            <a:r>
              <a:rPr lang="en-GB" dirty="0"/>
              <a:t>They can also help individuals develop confidence in expressing ideas and building a professional identity online.</a:t>
            </a:r>
          </a:p>
          <a:p>
            <a:r>
              <a:rPr lang="en-GB" dirty="0"/>
              <a:t>Within this module, the blog task in the C1 portfolio (task 3) is designed to help you begin developing these skills in a professional and reflective way.</a:t>
            </a:r>
          </a:p>
          <a:p>
            <a:endParaRPr lang="en-GB" dirty="0"/>
          </a:p>
        </p:txBody>
      </p:sp>
      <p:sp>
        <p:nvSpPr>
          <p:cNvPr id="4" name="Slide Number Placeholder 3">
            <a:extLst>
              <a:ext uri="{FF2B5EF4-FFF2-40B4-BE49-F238E27FC236}">
                <a16:creationId xmlns:a16="http://schemas.microsoft.com/office/drawing/2014/main" id="{CA650746-2EC0-E97F-0479-999FA386CF85}"/>
              </a:ext>
            </a:extLst>
          </p:cNvPr>
          <p:cNvSpPr>
            <a:spLocks noGrp="1"/>
          </p:cNvSpPr>
          <p:nvPr>
            <p:ph type="sldNum" sz="quarter" idx="5"/>
          </p:nvPr>
        </p:nvSpPr>
        <p:spPr/>
        <p:txBody>
          <a:bodyPr/>
          <a:lstStyle/>
          <a:p>
            <a:fld id="{E9BF2B76-23E5-B841-810E-612E7EE20EBB}" type="slidenum">
              <a:rPr lang="en-US" smtClean="0"/>
              <a:t>36</a:t>
            </a:fld>
            <a:endParaRPr lang="en-US"/>
          </a:p>
        </p:txBody>
      </p:sp>
    </p:spTree>
    <p:extLst>
      <p:ext uri="{BB962C8B-B14F-4D97-AF65-F5344CB8AC3E}">
        <p14:creationId xmlns:p14="http://schemas.microsoft.com/office/powerpoint/2010/main" val="368395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2E2F9-416F-16CF-1370-73CDD43B60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54386C-F1C4-637E-952A-F055B8DB0C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67BCD2-1A69-41CB-8457-78242292785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7650AC2-CDBE-54B3-0C1D-7D4204FD6BB8}"/>
              </a:ext>
            </a:extLst>
          </p:cNvPr>
          <p:cNvSpPr>
            <a:spLocks noGrp="1"/>
          </p:cNvSpPr>
          <p:nvPr>
            <p:ph type="sldNum" sz="quarter" idx="5"/>
          </p:nvPr>
        </p:nvSpPr>
        <p:spPr/>
        <p:txBody>
          <a:bodyPr/>
          <a:lstStyle/>
          <a:p>
            <a:fld id="{E9BF2B76-23E5-B841-810E-612E7EE20EBB}" type="slidenum">
              <a:rPr lang="en-US" smtClean="0"/>
              <a:t>37</a:t>
            </a:fld>
            <a:endParaRPr lang="en-US"/>
          </a:p>
        </p:txBody>
      </p:sp>
    </p:spTree>
    <p:extLst>
      <p:ext uri="{BB962C8B-B14F-4D97-AF65-F5344CB8AC3E}">
        <p14:creationId xmlns:p14="http://schemas.microsoft.com/office/powerpoint/2010/main" val="4806734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Although blogs are more informal than academic essays, they still need structure and a clear purpose.</a:t>
            </a:r>
          </a:p>
          <a:p>
            <a:r>
              <a:rPr lang="en-GB" dirty="0"/>
              <a:t>Blogs are a useful way of developing communication and academic writing skills in a more engaging and creative format.</a:t>
            </a:r>
          </a:p>
          <a:p>
            <a:r>
              <a:rPr lang="en-GB" dirty="0"/>
              <a:t>When creating a blog, students should:</a:t>
            </a:r>
          </a:p>
          <a:p>
            <a:pPr marL="171450" indent="-171450">
              <a:buFont typeface="Arial" panose="020B0604020202020204" pitchFamily="34" charset="0"/>
              <a:buChar char="•"/>
            </a:pPr>
            <a:r>
              <a:rPr lang="en-GB" dirty="0"/>
              <a:t>develop a clear overall theme, </a:t>
            </a:r>
          </a:p>
          <a:p>
            <a:pPr marL="171450" indent="-171450">
              <a:buFont typeface="Arial" panose="020B0604020202020204" pitchFamily="34" charset="0"/>
              <a:buChar char="•"/>
            </a:pPr>
            <a:r>
              <a:rPr lang="en-GB" dirty="0"/>
              <a:t>stay focused on that topic throughout, </a:t>
            </a:r>
          </a:p>
          <a:p>
            <a:pPr marL="171450" indent="-171450">
              <a:buFont typeface="Arial" panose="020B0604020202020204" pitchFamily="34" charset="0"/>
              <a:buChar char="•"/>
            </a:pPr>
            <a:r>
              <a:rPr lang="en-GB" dirty="0"/>
              <a:t>and consider using imagery, graphs, or charts to support written content. </a:t>
            </a:r>
          </a:p>
          <a:p>
            <a:r>
              <a:rPr lang="en-GB" dirty="0"/>
              <a:t>Because blogs are often shorter than essays, visual elements can help improve reader engagement and presentation.</a:t>
            </a:r>
          </a:p>
          <a:p>
            <a:r>
              <a:rPr lang="en-GB" dirty="0"/>
              <a:t>On the next slide there are several examples of successful blogs. I would like you to look at one example and think about:</a:t>
            </a:r>
          </a:p>
          <a:p>
            <a:pPr marL="171450" indent="-171450">
              <a:buFont typeface="Arial" panose="020B0604020202020204" pitchFamily="34" charset="0"/>
              <a:buChar char="•"/>
            </a:pPr>
            <a:r>
              <a:rPr lang="en-GB" dirty="0"/>
              <a:t>the structure, </a:t>
            </a:r>
          </a:p>
          <a:p>
            <a:pPr marL="171450" indent="-171450">
              <a:buFont typeface="Arial" panose="020B0604020202020204" pitchFamily="34" charset="0"/>
              <a:buChar char="•"/>
            </a:pPr>
            <a:r>
              <a:rPr lang="en-GB" dirty="0"/>
              <a:t>writing style, </a:t>
            </a:r>
          </a:p>
          <a:p>
            <a:pPr marL="171450" indent="-171450">
              <a:buFont typeface="Arial" panose="020B0604020202020204" pitchFamily="34" charset="0"/>
              <a:buChar char="•"/>
            </a:pPr>
            <a:r>
              <a:rPr lang="en-GB" dirty="0"/>
              <a:t>use of visuals, </a:t>
            </a:r>
          </a:p>
          <a:p>
            <a:r>
              <a:rPr lang="en-GB" dirty="0"/>
              <a:t>and how the author engages the reader.</a:t>
            </a:r>
          </a:p>
          <a:p>
            <a:endParaRPr lang="en-US" dirty="0"/>
          </a:p>
          <a:p>
            <a:r>
              <a:rPr lang="en-US" dirty="0" err="1"/>
              <a:t>Blogexamples</a:t>
            </a:r>
            <a:r>
              <a:rPr lang="en-US" dirty="0"/>
              <a:t>: https://www.buzzlogic.com/blogging/examples-successful-blogs/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https://www.blogtyrant.com/blog-post-style/  </a:t>
            </a:r>
          </a:p>
          <a:p>
            <a:endParaRPr lang="en-US" dirty="0"/>
          </a:p>
          <a:p>
            <a:r>
              <a:rPr lang="en-US" dirty="0"/>
              <a:t>Research one. </a:t>
            </a:r>
          </a:p>
          <a:p>
            <a:endParaRPr lang="en-US" dirty="0"/>
          </a:p>
        </p:txBody>
      </p:sp>
      <p:sp>
        <p:nvSpPr>
          <p:cNvPr id="4" name="Slide Number Placeholder 3"/>
          <p:cNvSpPr>
            <a:spLocks noGrp="1"/>
          </p:cNvSpPr>
          <p:nvPr>
            <p:ph type="sldNum" sz="quarter" idx="5"/>
          </p:nvPr>
        </p:nvSpPr>
        <p:spPr/>
        <p:txBody>
          <a:bodyPr/>
          <a:lstStyle/>
          <a:p>
            <a:fld id="{E9BF2B76-23E5-B841-810E-612E7EE20EBB}" type="slidenum">
              <a:rPr lang="en-US" smtClean="0"/>
              <a:t>38</a:t>
            </a:fld>
            <a:endParaRPr lang="en-US"/>
          </a:p>
        </p:txBody>
      </p:sp>
    </p:spTree>
    <p:extLst>
      <p:ext uri="{BB962C8B-B14F-4D97-AF65-F5344CB8AC3E}">
        <p14:creationId xmlns:p14="http://schemas.microsoft.com/office/powerpoint/2010/main" val="1972188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examples are here to help you understand what a blog looks and feels like in practice.</a:t>
            </a:r>
          </a:p>
          <a:p>
            <a:r>
              <a:rPr lang="en-GB" dirty="0"/>
              <a:t>The first link provides guidance on how to structure a blog effectively, including layout, headings, and reader engagement.</a:t>
            </a:r>
          </a:p>
          <a:p>
            <a:r>
              <a:rPr lang="en-GB" dirty="0"/>
              <a:t>The second link contains examples of professional blogs linked to health and social care.</a:t>
            </a:r>
          </a:p>
          <a:p>
            <a:r>
              <a:rPr lang="en-GB" dirty="0"/>
              <a:t>As you explore the examples, think about:</a:t>
            </a:r>
          </a:p>
          <a:p>
            <a:pPr marL="171450" indent="-171450">
              <a:buFont typeface="Arial" panose="020B0604020202020204" pitchFamily="34" charset="0"/>
              <a:buChar char="•"/>
            </a:pPr>
            <a:r>
              <a:rPr lang="en-GB" dirty="0"/>
              <a:t>how the writer engages the reader, </a:t>
            </a:r>
          </a:p>
          <a:p>
            <a:pPr marL="171450" indent="-171450">
              <a:buFont typeface="Arial" panose="020B0604020202020204" pitchFamily="34" charset="0"/>
              <a:buChar char="•"/>
            </a:pPr>
            <a:r>
              <a:rPr lang="en-GB" dirty="0"/>
              <a:t>how the information is organised, </a:t>
            </a:r>
          </a:p>
          <a:p>
            <a:pPr marL="171450" indent="-171450">
              <a:buFont typeface="Arial" panose="020B0604020202020204" pitchFamily="34" charset="0"/>
              <a:buChar char="•"/>
            </a:pPr>
            <a:r>
              <a:rPr lang="en-GB" dirty="0"/>
              <a:t>and how visuals and formatting are used to support the content. </a:t>
            </a:r>
          </a:p>
          <a:p>
            <a:r>
              <a:rPr lang="en-GB" dirty="0"/>
              <a:t>Remember, your Task 3 blog should be professional and informative, but it should also feel engaging and readable rather than overly academic.”</a:t>
            </a:r>
          </a:p>
          <a:p>
            <a:endParaRPr lang="en-GB" dirty="0"/>
          </a:p>
        </p:txBody>
      </p:sp>
      <p:sp>
        <p:nvSpPr>
          <p:cNvPr id="4" name="Slide Number Placeholder 3"/>
          <p:cNvSpPr>
            <a:spLocks noGrp="1"/>
          </p:cNvSpPr>
          <p:nvPr>
            <p:ph type="sldNum" sz="quarter" idx="5"/>
          </p:nvPr>
        </p:nvSpPr>
        <p:spPr/>
        <p:txBody>
          <a:bodyPr/>
          <a:lstStyle/>
          <a:p>
            <a:fld id="{E9BF2B76-23E5-B841-810E-612E7EE20EBB}" type="slidenum">
              <a:rPr lang="en-US" smtClean="0"/>
              <a:t>39</a:t>
            </a:fld>
            <a:endParaRPr lang="en-US"/>
          </a:p>
        </p:txBody>
      </p:sp>
    </p:spTree>
    <p:extLst>
      <p:ext uri="{BB962C8B-B14F-4D97-AF65-F5344CB8AC3E}">
        <p14:creationId xmlns:p14="http://schemas.microsoft.com/office/powerpoint/2010/main" val="32814217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Vlogging, or video blogging, has become increasingly popular through platforms such as YouTube, TikTok, and Instagram.</a:t>
            </a:r>
          </a:p>
          <a:p>
            <a:pPr>
              <a:buNone/>
            </a:pPr>
            <a:r>
              <a:rPr lang="en-GB" dirty="0"/>
              <a:t>Unlike traditional written blogs, vlogs allow individuals to communicate ideas through video, making the content feel more personal and engaging.</a:t>
            </a:r>
          </a:p>
          <a:p>
            <a:pPr>
              <a:buNone/>
            </a:pPr>
            <a:r>
              <a:rPr lang="en-GB" dirty="0"/>
              <a:t>In health and social care, vlogging can be used to:</a:t>
            </a:r>
          </a:p>
          <a:p>
            <a:pPr>
              <a:buFont typeface="Arial" panose="020B0604020202020204" pitchFamily="34" charset="0"/>
              <a:buChar char="•"/>
            </a:pPr>
            <a:r>
              <a:rPr lang="en-GB" dirty="0"/>
              <a:t>raise awareness of important issues, </a:t>
            </a:r>
          </a:p>
          <a:p>
            <a:pPr>
              <a:buFont typeface="Arial" panose="020B0604020202020204" pitchFamily="34" charset="0"/>
              <a:buChar char="•"/>
            </a:pPr>
            <a:r>
              <a:rPr lang="en-GB" dirty="0"/>
              <a:t>share lived experiences, </a:t>
            </a:r>
          </a:p>
          <a:p>
            <a:pPr>
              <a:buFont typeface="Arial" panose="020B0604020202020204" pitchFamily="34" charset="0"/>
              <a:buChar char="•"/>
            </a:pPr>
            <a:r>
              <a:rPr lang="en-GB" dirty="0"/>
              <a:t>reflect on professional practice, </a:t>
            </a:r>
          </a:p>
          <a:p>
            <a:pPr>
              <a:buFont typeface="Arial" panose="020B0604020202020204" pitchFamily="34" charset="0"/>
              <a:buChar char="•"/>
            </a:pPr>
            <a:r>
              <a:rPr lang="en-GB" dirty="0"/>
              <a:t>and educate wider audiences in an accessible way. </a:t>
            </a:r>
          </a:p>
          <a:p>
            <a:pPr>
              <a:buNone/>
            </a:pPr>
            <a:r>
              <a:rPr lang="en-GB" dirty="0"/>
              <a:t>However, it is important to remember that professional boundaries and confidentiality must always be maintained when discussing healthcare-related topics online.</a:t>
            </a:r>
          </a:p>
          <a:p>
            <a:pPr>
              <a:buNone/>
            </a:pPr>
            <a:r>
              <a:rPr lang="en-GB" dirty="0"/>
              <a:t>You may already consume vlogging content without realising it, particularly through short-form videos on social media</a:t>
            </a:r>
          </a:p>
          <a:p>
            <a:endParaRPr lang="en-GB" dirty="0"/>
          </a:p>
        </p:txBody>
      </p:sp>
      <p:sp>
        <p:nvSpPr>
          <p:cNvPr id="4" name="Slide Number Placeholder 3"/>
          <p:cNvSpPr>
            <a:spLocks noGrp="1"/>
          </p:cNvSpPr>
          <p:nvPr>
            <p:ph type="sldNum" sz="quarter" idx="5"/>
          </p:nvPr>
        </p:nvSpPr>
        <p:spPr/>
        <p:txBody>
          <a:bodyPr/>
          <a:lstStyle/>
          <a:p>
            <a:fld id="{E9BF2B76-23E5-B841-810E-612E7EE20EBB}" type="slidenum">
              <a:rPr lang="en-US" smtClean="0"/>
              <a:t>40</a:t>
            </a:fld>
            <a:endParaRPr lang="en-US"/>
          </a:p>
        </p:txBody>
      </p:sp>
    </p:spTree>
    <p:extLst>
      <p:ext uri="{BB962C8B-B14F-4D97-AF65-F5344CB8AC3E}">
        <p14:creationId xmlns:p14="http://schemas.microsoft.com/office/powerpoint/2010/main" val="59425472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Podcasts are a popular way of sharing information, opinions, and discussions through audio.</a:t>
            </a:r>
          </a:p>
          <a:p>
            <a:pPr marL="171450" indent="-171450">
              <a:buFont typeface="Arial" panose="020B0604020202020204" pitchFamily="34" charset="0"/>
              <a:buChar char="•"/>
            </a:pPr>
            <a:r>
              <a:rPr lang="en-GB" dirty="0"/>
              <a:t>They can support learning by helping people stay informed about current issues, professional practice, and developments within health and social care.</a:t>
            </a:r>
          </a:p>
          <a:p>
            <a:pPr marL="171450" indent="-171450">
              <a:buFont typeface="Arial" panose="020B0604020202020204" pitchFamily="34" charset="0"/>
              <a:buChar char="•"/>
            </a:pPr>
            <a:r>
              <a:rPr lang="en-GB" dirty="0"/>
              <a:t>Many healthcare professionals and organisations now use podcasts to discuss topics such as mental health, wellbeing, policy, and patient experiences.</a:t>
            </a:r>
          </a:p>
          <a:p>
            <a:pPr marL="171450" indent="-171450">
              <a:buFont typeface="Arial" panose="020B0604020202020204" pitchFamily="34" charset="0"/>
              <a:buChar char="•"/>
            </a:pPr>
            <a:r>
              <a:rPr lang="en-GB" dirty="0"/>
              <a:t>When listening to podcasts, it is important to think critically about whether the information is reliable and evidence-based.</a:t>
            </a:r>
          </a:p>
          <a:p>
            <a:endParaRPr lang="en-GB" dirty="0"/>
          </a:p>
        </p:txBody>
      </p:sp>
      <p:sp>
        <p:nvSpPr>
          <p:cNvPr id="4" name="Slide Number Placeholder 3"/>
          <p:cNvSpPr>
            <a:spLocks noGrp="1"/>
          </p:cNvSpPr>
          <p:nvPr>
            <p:ph type="sldNum" sz="quarter" idx="5"/>
          </p:nvPr>
        </p:nvSpPr>
        <p:spPr/>
        <p:txBody>
          <a:bodyPr/>
          <a:lstStyle/>
          <a:p>
            <a:fld id="{E9BF2B76-23E5-B841-810E-612E7EE20EBB}" type="slidenum">
              <a:rPr lang="en-US" smtClean="0"/>
              <a:t>41</a:t>
            </a:fld>
            <a:endParaRPr lang="en-US"/>
          </a:p>
        </p:txBody>
      </p:sp>
    </p:spTree>
    <p:extLst>
      <p:ext uri="{BB962C8B-B14F-4D97-AF65-F5344CB8AC3E}">
        <p14:creationId xmlns:p14="http://schemas.microsoft.com/office/powerpoint/2010/main" val="53714865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BF2B76-23E5-B841-810E-612E7EE20EBB}" type="slidenum">
              <a:rPr lang="en-US" smtClean="0"/>
              <a:t>42</a:t>
            </a:fld>
            <a:endParaRPr lang="en-US"/>
          </a:p>
        </p:txBody>
      </p:sp>
    </p:spTree>
    <p:extLst>
      <p:ext uri="{BB962C8B-B14F-4D97-AF65-F5344CB8AC3E}">
        <p14:creationId xmlns:p14="http://schemas.microsoft.com/office/powerpoint/2010/main" val="94078902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BF2B76-23E5-B841-810E-612E7EE20EBB}" type="slidenum">
              <a:rPr lang="en-US" smtClean="0"/>
              <a:t>43</a:t>
            </a:fld>
            <a:endParaRPr lang="en-US"/>
          </a:p>
        </p:txBody>
      </p:sp>
    </p:spTree>
    <p:extLst>
      <p:ext uri="{BB962C8B-B14F-4D97-AF65-F5344CB8AC3E}">
        <p14:creationId xmlns:p14="http://schemas.microsoft.com/office/powerpoint/2010/main" val="420559373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1F105D-A1D5-7BEF-D621-82D6FF0894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7A636E-751F-DACB-189A-798FF402C4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9667C8-4329-3712-4160-FCB4CE9D5C1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666E9D0-61CA-FEAC-BF98-E97BF99101DB}"/>
              </a:ext>
            </a:extLst>
          </p:cNvPr>
          <p:cNvSpPr>
            <a:spLocks noGrp="1"/>
          </p:cNvSpPr>
          <p:nvPr>
            <p:ph type="sldNum" sz="quarter" idx="5"/>
          </p:nvPr>
        </p:nvSpPr>
        <p:spPr/>
        <p:txBody>
          <a:bodyPr/>
          <a:lstStyle/>
          <a:p>
            <a:fld id="{E9BF2B76-23E5-B841-810E-612E7EE20EBB}" type="slidenum">
              <a:rPr lang="en-US" smtClean="0"/>
              <a:t>44</a:t>
            </a:fld>
            <a:endParaRPr lang="en-US"/>
          </a:p>
        </p:txBody>
      </p:sp>
    </p:spTree>
    <p:extLst>
      <p:ext uri="{BB962C8B-B14F-4D97-AF65-F5344CB8AC3E}">
        <p14:creationId xmlns:p14="http://schemas.microsoft.com/office/powerpoint/2010/main" val="1374994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F5C0-B87E-2EF1-1D57-4C4CBA86592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68F7DBAE-63C5-4857-F979-641E81B38F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A63470C6-4B2A-4B3B-C43B-1FE9A7D893A9}"/>
              </a:ext>
            </a:extLst>
          </p:cNvPr>
          <p:cNvSpPr>
            <a:spLocks noGrp="1"/>
          </p:cNvSpPr>
          <p:nvPr>
            <p:ph type="dt" sz="half" idx="10"/>
          </p:nvPr>
        </p:nvSpPr>
        <p:spPr/>
        <p:txBody>
          <a:bodyPr/>
          <a:lstStyle/>
          <a:p>
            <a:fld id="{D912918F-56BE-5246-9ECC-6F0433790F0F}" type="datetimeFigureOut">
              <a:rPr lang="en-US" smtClean="0"/>
              <a:t>5/13/2026</a:t>
            </a:fld>
            <a:endParaRPr lang="en-US"/>
          </a:p>
        </p:txBody>
      </p:sp>
      <p:sp>
        <p:nvSpPr>
          <p:cNvPr id="5" name="Footer Placeholder 4">
            <a:extLst>
              <a:ext uri="{FF2B5EF4-FFF2-40B4-BE49-F238E27FC236}">
                <a16:creationId xmlns:a16="http://schemas.microsoft.com/office/drawing/2014/main" id="{79CE36F4-43DD-DC16-AB4A-1F8079610A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D5D28E-28EF-C4DC-B134-1084ACC588C2}"/>
              </a:ext>
            </a:extLst>
          </p:cNvPr>
          <p:cNvSpPr>
            <a:spLocks noGrp="1"/>
          </p:cNvSpPr>
          <p:nvPr>
            <p:ph type="sldNum" sz="quarter" idx="12"/>
          </p:nvPr>
        </p:nvSpPr>
        <p:spPr/>
        <p:txBody>
          <a:bodyPr/>
          <a:lstStyle/>
          <a:p>
            <a:fld id="{2B1CA601-69E3-334C-A5D4-28D4EA89B1F9}" type="slidenum">
              <a:rPr lang="en-US" smtClean="0"/>
              <a:t>‹#›</a:t>
            </a:fld>
            <a:endParaRPr lang="en-US"/>
          </a:p>
        </p:txBody>
      </p:sp>
    </p:spTree>
    <p:extLst>
      <p:ext uri="{BB962C8B-B14F-4D97-AF65-F5344CB8AC3E}">
        <p14:creationId xmlns:p14="http://schemas.microsoft.com/office/powerpoint/2010/main" val="3884807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B529A-B180-4482-A258-9F930F72CC9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3142BBA-53BC-EB1B-530D-9D0DB4787CE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0849220-A7ED-DF09-0FEF-339E627CD6E4}"/>
              </a:ext>
            </a:extLst>
          </p:cNvPr>
          <p:cNvSpPr>
            <a:spLocks noGrp="1"/>
          </p:cNvSpPr>
          <p:nvPr>
            <p:ph type="dt" sz="half" idx="10"/>
          </p:nvPr>
        </p:nvSpPr>
        <p:spPr/>
        <p:txBody>
          <a:bodyPr/>
          <a:lstStyle/>
          <a:p>
            <a:fld id="{D912918F-56BE-5246-9ECC-6F0433790F0F}" type="datetimeFigureOut">
              <a:rPr lang="en-US" smtClean="0"/>
              <a:t>5/13/2026</a:t>
            </a:fld>
            <a:endParaRPr lang="en-US"/>
          </a:p>
        </p:txBody>
      </p:sp>
      <p:sp>
        <p:nvSpPr>
          <p:cNvPr id="5" name="Footer Placeholder 4">
            <a:extLst>
              <a:ext uri="{FF2B5EF4-FFF2-40B4-BE49-F238E27FC236}">
                <a16:creationId xmlns:a16="http://schemas.microsoft.com/office/drawing/2014/main" id="{038C59FF-7CE3-EE70-E58F-8D075DECDB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649AEB-0549-6FB7-B494-49CD0D756145}"/>
              </a:ext>
            </a:extLst>
          </p:cNvPr>
          <p:cNvSpPr>
            <a:spLocks noGrp="1"/>
          </p:cNvSpPr>
          <p:nvPr>
            <p:ph type="sldNum" sz="quarter" idx="12"/>
          </p:nvPr>
        </p:nvSpPr>
        <p:spPr/>
        <p:txBody>
          <a:bodyPr/>
          <a:lstStyle/>
          <a:p>
            <a:fld id="{2B1CA601-69E3-334C-A5D4-28D4EA89B1F9}" type="slidenum">
              <a:rPr lang="en-US" smtClean="0"/>
              <a:t>‹#›</a:t>
            </a:fld>
            <a:endParaRPr lang="en-US"/>
          </a:p>
        </p:txBody>
      </p:sp>
    </p:spTree>
    <p:extLst>
      <p:ext uri="{BB962C8B-B14F-4D97-AF65-F5344CB8AC3E}">
        <p14:creationId xmlns:p14="http://schemas.microsoft.com/office/powerpoint/2010/main" val="244039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A992F-2E6D-F67F-124B-E4E0D592FC7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E16F037-3462-3F06-4C1F-DAF8A4B781B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96F3032-1978-7237-0846-C65C439402AC}"/>
              </a:ext>
            </a:extLst>
          </p:cNvPr>
          <p:cNvSpPr>
            <a:spLocks noGrp="1"/>
          </p:cNvSpPr>
          <p:nvPr>
            <p:ph type="dt" sz="half" idx="10"/>
          </p:nvPr>
        </p:nvSpPr>
        <p:spPr/>
        <p:txBody>
          <a:bodyPr/>
          <a:lstStyle/>
          <a:p>
            <a:fld id="{D912918F-56BE-5246-9ECC-6F0433790F0F}" type="datetimeFigureOut">
              <a:rPr lang="en-US" smtClean="0"/>
              <a:t>5/13/2026</a:t>
            </a:fld>
            <a:endParaRPr lang="en-US"/>
          </a:p>
        </p:txBody>
      </p:sp>
      <p:sp>
        <p:nvSpPr>
          <p:cNvPr id="5" name="Footer Placeholder 4">
            <a:extLst>
              <a:ext uri="{FF2B5EF4-FFF2-40B4-BE49-F238E27FC236}">
                <a16:creationId xmlns:a16="http://schemas.microsoft.com/office/drawing/2014/main" id="{872C7AF4-59B8-8180-C43B-4059B754339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7F4299-C6F6-B0FB-2BC2-BF3D6158D9B7}"/>
              </a:ext>
            </a:extLst>
          </p:cNvPr>
          <p:cNvSpPr>
            <a:spLocks noGrp="1"/>
          </p:cNvSpPr>
          <p:nvPr>
            <p:ph type="sldNum" sz="quarter" idx="12"/>
          </p:nvPr>
        </p:nvSpPr>
        <p:spPr/>
        <p:txBody>
          <a:bodyPr/>
          <a:lstStyle/>
          <a:p>
            <a:fld id="{2B1CA601-69E3-334C-A5D4-28D4EA89B1F9}" type="slidenum">
              <a:rPr lang="en-US" smtClean="0"/>
              <a:t>‹#›</a:t>
            </a:fld>
            <a:endParaRPr lang="en-US"/>
          </a:p>
        </p:txBody>
      </p:sp>
    </p:spTree>
    <p:extLst>
      <p:ext uri="{BB962C8B-B14F-4D97-AF65-F5344CB8AC3E}">
        <p14:creationId xmlns:p14="http://schemas.microsoft.com/office/powerpoint/2010/main" val="27025889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29B23-1D3E-90C7-8F3C-AE517B6E6F9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0AFAC43-904D-D485-F697-BE3E93FF33D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77FED41-86B5-D0D7-5B0D-4FF700EDB45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8435D3F-A06D-022F-7315-75CC1002EB5C}"/>
              </a:ext>
            </a:extLst>
          </p:cNvPr>
          <p:cNvSpPr>
            <a:spLocks noGrp="1"/>
          </p:cNvSpPr>
          <p:nvPr>
            <p:ph type="dt" sz="half" idx="10"/>
          </p:nvPr>
        </p:nvSpPr>
        <p:spPr/>
        <p:txBody>
          <a:bodyPr/>
          <a:lstStyle/>
          <a:p>
            <a:fld id="{D912918F-56BE-5246-9ECC-6F0433790F0F}" type="datetimeFigureOut">
              <a:rPr lang="en-US" smtClean="0"/>
              <a:t>5/13/2026</a:t>
            </a:fld>
            <a:endParaRPr lang="en-US"/>
          </a:p>
        </p:txBody>
      </p:sp>
      <p:sp>
        <p:nvSpPr>
          <p:cNvPr id="6" name="Footer Placeholder 5">
            <a:extLst>
              <a:ext uri="{FF2B5EF4-FFF2-40B4-BE49-F238E27FC236}">
                <a16:creationId xmlns:a16="http://schemas.microsoft.com/office/drawing/2014/main" id="{FA33D2CB-B29A-4C02-AD02-38EA696964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9451556-E8B7-F61F-D01F-FAF9B3BFAC63}"/>
              </a:ext>
            </a:extLst>
          </p:cNvPr>
          <p:cNvSpPr>
            <a:spLocks noGrp="1"/>
          </p:cNvSpPr>
          <p:nvPr>
            <p:ph type="sldNum" sz="quarter" idx="12"/>
          </p:nvPr>
        </p:nvSpPr>
        <p:spPr/>
        <p:txBody>
          <a:bodyPr/>
          <a:lstStyle/>
          <a:p>
            <a:fld id="{2B1CA601-69E3-334C-A5D4-28D4EA89B1F9}" type="slidenum">
              <a:rPr lang="en-US" smtClean="0"/>
              <a:t>‹#›</a:t>
            </a:fld>
            <a:endParaRPr lang="en-US"/>
          </a:p>
        </p:txBody>
      </p:sp>
    </p:spTree>
    <p:extLst>
      <p:ext uri="{BB962C8B-B14F-4D97-AF65-F5344CB8AC3E}">
        <p14:creationId xmlns:p14="http://schemas.microsoft.com/office/powerpoint/2010/main" val="1195523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DEC89-2DCB-EBB0-87C3-11BF486031E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C208979-D974-F9A1-DDD2-9CE0AB510E6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F211922-3E7E-90F0-8CE8-778F7DF3F7D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DBE056-116A-7F10-8B98-30FB985395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2490CA4-9F26-280C-B983-FD90E7D9D35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C2ABD79-33BA-E645-C990-C762FAE0DC6B}"/>
              </a:ext>
            </a:extLst>
          </p:cNvPr>
          <p:cNvSpPr>
            <a:spLocks noGrp="1"/>
          </p:cNvSpPr>
          <p:nvPr>
            <p:ph type="dt" sz="half" idx="10"/>
          </p:nvPr>
        </p:nvSpPr>
        <p:spPr/>
        <p:txBody>
          <a:bodyPr/>
          <a:lstStyle/>
          <a:p>
            <a:fld id="{D912918F-56BE-5246-9ECC-6F0433790F0F}" type="datetimeFigureOut">
              <a:rPr lang="en-US" smtClean="0"/>
              <a:t>5/13/2026</a:t>
            </a:fld>
            <a:endParaRPr lang="en-US"/>
          </a:p>
        </p:txBody>
      </p:sp>
      <p:sp>
        <p:nvSpPr>
          <p:cNvPr id="8" name="Footer Placeholder 7">
            <a:extLst>
              <a:ext uri="{FF2B5EF4-FFF2-40B4-BE49-F238E27FC236}">
                <a16:creationId xmlns:a16="http://schemas.microsoft.com/office/drawing/2014/main" id="{82904180-971B-9E79-6607-3C92EB92897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0F59250-6DB3-D969-D412-8A3D27E245BE}"/>
              </a:ext>
            </a:extLst>
          </p:cNvPr>
          <p:cNvSpPr>
            <a:spLocks noGrp="1"/>
          </p:cNvSpPr>
          <p:nvPr>
            <p:ph type="sldNum" sz="quarter" idx="12"/>
          </p:nvPr>
        </p:nvSpPr>
        <p:spPr/>
        <p:txBody>
          <a:bodyPr/>
          <a:lstStyle/>
          <a:p>
            <a:fld id="{2B1CA601-69E3-334C-A5D4-28D4EA89B1F9}" type="slidenum">
              <a:rPr lang="en-US" smtClean="0"/>
              <a:t>‹#›</a:t>
            </a:fld>
            <a:endParaRPr lang="en-US"/>
          </a:p>
        </p:txBody>
      </p:sp>
    </p:spTree>
    <p:extLst>
      <p:ext uri="{BB962C8B-B14F-4D97-AF65-F5344CB8AC3E}">
        <p14:creationId xmlns:p14="http://schemas.microsoft.com/office/powerpoint/2010/main" val="619872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1E050-04CF-4136-EE14-63C8C9E4D46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2FB93C-A6B6-54C8-A158-0F684CAED69F}"/>
              </a:ext>
            </a:extLst>
          </p:cNvPr>
          <p:cNvSpPr>
            <a:spLocks noGrp="1"/>
          </p:cNvSpPr>
          <p:nvPr>
            <p:ph type="dt" sz="half" idx="10"/>
          </p:nvPr>
        </p:nvSpPr>
        <p:spPr/>
        <p:txBody>
          <a:bodyPr/>
          <a:lstStyle/>
          <a:p>
            <a:fld id="{D912918F-56BE-5246-9ECC-6F0433790F0F}" type="datetimeFigureOut">
              <a:rPr lang="en-US" smtClean="0"/>
              <a:t>5/13/2026</a:t>
            </a:fld>
            <a:endParaRPr lang="en-US"/>
          </a:p>
        </p:txBody>
      </p:sp>
      <p:sp>
        <p:nvSpPr>
          <p:cNvPr id="4" name="Footer Placeholder 3">
            <a:extLst>
              <a:ext uri="{FF2B5EF4-FFF2-40B4-BE49-F238E27FC236}">
                <a16:creationId xmlns:a16="http://schemas.microsoft.com/office/drawing/2014/main" id="{D911236F-4E46-D787-22EC-8A67FFDEF49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CAA2EBB-50B3-B378-41D6-871118BC08E6}"/>
              </a:ext>
            </a:extLst>
          </p:cNvPr>
          <p:cNvSpPr>
            <a:spLocks noGrp="1"/>
          </p:cNvSpPr>
          <p:nvPr>
            <p:ph type="sldNum" sz="quarter" idx="12"/>
          </p:nvPr>
        </p:nvSpPr>
        <p:spPr/>
        <p:txBody>
          <a:bodyPr/>
          <a:lstStyle/>
          <a:p>
            <a:fld id="{2B1CA601-69E3-334C-A5D4-28D4EA89B1F9}" type="slidenum">
              <a:rPr lang="en-US" smtClean="0"/>
              <a:t>‹#›</a:t>
            </a:fld>
            <a:endParaRPr lang="en-US"/>
          </a:p>
        </p:txBody>
      </p:sp>
    </p:spTree>
    <p:extLst>
      <p:ext uri="{BB962C8B-B14F-4D97-AF65-F5344CB8AC3E}">
        <p14:creationId xmlns:p14="http://schemas.microsoft.com/office/powerpoint/2010/main" val="1931587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220F84-2EB0-1BEF-0AE1-DA1CA084A150}"/>
              </a:ext>
            </a:extLst>
          </p:cNvPr>
          <p:cNvSpPr>
            <a:spLocks noGrp="1"/>
          </p:cNvSpPr>
          <p:nvPr>
            <p:ph type="dt" sz="half" idx="10"/>
          </p:nvPr>
        </p:nvSpPr>
        <p:spPr/>
        <p:txBody>
          <a:bodyPr/>
          <a:lstStyle/>
          <a:p>
            <a:fld id="{D912918F-56BE-5246-9ECC-6F0433790F0F}" type="datetimeFigureOut">
              <a:rPr lang="en-US" smtClean="0"/>
              <a:t>5/13/2026</a:t>
            </a:fld>
            <a:endParaRPr lang="en-US"/>
          </a:p>
        </p:txBody>
      </p:sp>
      <p:sp>
        <p:nvSpPr>
          <p:cNvPr id="3" name="Footer Placeholder 2">
            <a:extLst>
              <a:ext uri="{FF2B5EF4-FFF2-40B4-BE49-F238E27FC236}">
                <a16:creationId xmlns:a16="http://schemas.microsoft.com/office/drawing/2014/main" id="{1B7642B8-F2D4-5BE8-8694-6F1CADD7384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EB4419C-B202-047F-7231-97BAC1EFF0D6}"/>
              </a:ext>
            </a:extLst>
          </p:cNvPr>
          <p:cNvSpPr>
            <a:spLocks noGrp="1"/>
          </p:cNvSpPr>
          <p:nvPr>
            <p:ph type="sldNum" sz="quarter" idx="12"/>
          </p:nvPr>
        </p:nvSpPr>
        <p:spPr/>
        <p:txBody>
          <a:bodyPr/>
          <a:lstStyle/>
          <a:p>
            <a:fld id="{2B1CA601-69E3-334C-A5D4-28D4EA89B1F9}" type="slidenum">
              <a:rPr lang="en-US" smtClean="0"/>
              <a:t>‹#›</a:t>
            </a:fld>
            <a:endParaRPr lang="en-US"/>
          </a:p>
        </p:txBody>
      </p:sp>
    </p:spTree>
    <p:extLst>
      <p:ext uri="{BB962C8B-B14F-4D97-AF65-F5344CB8AC3E}">
        <p14:creationId xmlns:p14="http://schemas.microsoft.com/office/powerpoint/2010/main" val="1379532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12B1B-139D-CB7E-BCA9-371404A6B3D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9A02DD5-7509-1F12-8D55-452C3F46B9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21F1493-1DFA-319A-B2A8-5857B7F2E3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1F5C564-B43B-94A5-C3D3-E5F8783FB7EB}"/>
              </a:ext>
            </a:extLst>
          </p:cNvPr>
          <p:cNvSpPr>
            <a:spLocks noGrp="1"/>
          </p:cNvSpPr>
          <p:nvPr>
            <p:ph type="dt" sz="half" idx="10"/>
          </p:nvPr>
        </p:nvSpPr>
        <p:spPr/>
        <p:txBody>
          <a:bodyPr/>
          <a:lstStyle/>
          <a:p>
            <a:fld id="{D912918F-56BE-5246-9ECC-6F0433790F0F}" type="datetimeFigureOut">
              <a:rPr lang="en-US" smtClean="0"/>
              <a:t>5/13/2026</a:t>
            </a:fld>
            <a:endParaRPr lang="en-US"/>
          </a:p>
        </p:txBody>
      </p:sp>
      <p:sp>
        <p:nvSpPr>
          <p:cNvPr id="6" name="Footer Placeholder 5">
            <a:extLst>
              <a:ext uri="{FF2B5EF4-FFF2-40B4-BE49-F238E27FC236}">
                <a16:creationId xmlns:a16="http://schemas.microsoft.com/office/drawing/2014/main" id="{DB817464-3CC6-9599-3159-31224AE25C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38F79A-F718-CAE5-CFDD-8C16D0877859}"/>
              </a:ext>
            </a:extLst>
          </p:cNvPr>
          <p:cNvSpPr>
            <a:spLocks noGrp="1"/>
          </p:cNvSpPr>
          <p:nvPr>
            <p:ph type="sldNum" sz="quarter" idx="12"/>
          </p:nvPr>
        </p:nvSpPr>
        <p:spPr/>
        <p:txBody>
          <a:bodyPr/>
          <a:lstStyle/>
          <a:p>
            <a:fld id="{2B1CA601-69E3-334C-A5D4-28D4EA89B1F9}" type="slidenum">
              <a:rPr lang="en-US" smtClean="0"/>
              <a:t>‹#›</a:t>
            </a:fld>
            <a:endParaRPr lang="en-US"/>
          </a:p>
        </p:txBody>
      </p:sp>
    </p:spTree>
    <p:extLst>
      <p:ext uri="{BB962C8B-B14F-4D97-AF65-F5344CB8AC3E}">
        <p14:creationId xmlns:p14="http://schemas.microsoft.com/office/powerpoint/2010/main" val="8630491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6C800-B581-BC45-D5E6-BE4A1BCEDB8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AD73D8D-BBA8-139A-E8DF-614DD59C82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018E67E-D9CD-324E-D1C1-926DB7DD32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48AC5A9-300D-28C4-5756-8704B6D357B9}"/>
              </a:ext>
            </a:extLst>
          </p:cNvPr>
          <p:cNvSpPr>
            <a:spLocks noGrp="1"/>
          </p:cNvSpPr>
          <p:nvPr>
            <p:ph type="dt" sz="half" idx="10"/>
          </p:nvPr>
        </p:nvSpPr>
        <p:spPr/>
        <p:txBody>
          <a:bodyPr/>
          <a:lstStyle/>
          <a:p>
            <a:fld id="{D912918F-56BE-5246-9ECC-6F0433790F0F}" type="datetimeFigureOut">
              <a:rPr lang="en-US" smtClean="0"/>
              <a:t>5/13/2026</a:t>
            </a:fld>
            <a:endParaRPr lang="en-US"/>
          </a:p>
        </p:txBody>
      </p:sp>
      <p:sp>
        <p:nvSpPr>
          <p:cNvPr id="6" name="Footer Placeholder 5">
            <a:extLst>
              <a:ext uri="{FF2B5EF4-FFF2-40B4-BE49-F238E27FC236}">
                <a16:creationId xmlns:a16="http://schemas.microsoft.com/office/drawing/2014/main" id="{59DA84E8-56D8-D815-2799-62A5B65881F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D282CB-D3DC-ECBA-BEED-EF7321AAB340}"/>
              </a:ext>
            </a:extLst>
          </p:cNvPr>
          <p:cNvSpPr>
            <a:spLocks noGrp="1"/>
          </p:cNvSpPr>
          <p:nvPr>
            <p:ph type="sldNum" sz="quarter" idx="12"/>
          </p:nvPr>
        </p:nvSpPr>
        <p:spPr/>
        <p:txBody>
          <a:bodyPr/>
          <a:lstStyle/>
          <a:p>
            <a:fld id="{2B1CA601-69E3-334C-A5D4-28D4EA89B1F9}" type="slidenum">
              <a:rPr lang="en-US" smtClean="0"/>
              <a:t>‹#›</a:t>
            </a:fld>
            <a:endParaRPr lang="en-US"/>
          </a:p>
        </p:txBody>
      </p:sp>
    </p:spTree>
    <p:extLst>
      <p:ext uri="{BB962C8B-B14F-4D97-AF65-F5344CB8AC3E}">
        <p14:creationId xmlns:p14="http://schemas.microsoft.com/office/powerpoint/2010/main" val="2085809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77C4C-CC83-5F5E-76F0-7B1E567BD87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5BABA37-8CEE-28DE-930F-3AFDAED048E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C489B2A-9125-2AF3-B65A-ECAD06682BF0}"/>
              </a:ext>
            </a:extLst>
          </p:cNvPr>
          <p:cNvSpPr>
            <a:spLocks noGrp="1"/>
          </p:cNvSpPr>
          <p:nvPr>
            <p:ph type="dt" sz="half" idx="10"/>
          </p:nvPr>
        </p:nvSpPr>
        <p:spPr/>
        <p:txBody>
          <a:bodyPr/>
          <a:lstStyle/>
          <a:p>
            <a:fld id="{D912918F-56BE-5246-9ECC-6F0433790F0F}" type="datetimeFigureOut">
              <a:rPr lang="en-US" smtClean="0"/>
              <a:t>5/13/2026</a:t>
            </a:fld>
            <a:endParaRPr lang="en-US"/>
          </a:p>
        </p:txBody>
      </p:sp>
      <p:sp>
        <p:nvSpPr>
          <p:cNvPr id="5" name="Footer Placeholder 4">
            <a:extLst>
              <a:ext uri="{FF2B5EF4-FFF2-40B4-BE49-F238E27FC236}">
                <a16:creationId xmlns:a16="http://schemas.microsoft.com/office/drawing/2014/main" id="{47A4335C-94D3-E3E8-DC6D-11208D8BEB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FDA4F9-F732-7028-1A35-A1EBDDB00910}"/>
              </a:ext>
            </a:extLst>
          </p:cNvPr>
          <p:cNvSpPr>
            <a:spLocks noGrp="1"/>
          </p:cNvSpPr>
          <p:nvPr>
            <p:ph type="sldNum" sz="quarter" idx="12"/>
          </p:nvPr>
        </p:nvSpPr>
        <p:spPr/>
        <p:txBody>
          <a:bodyPr/>
          <a:lstStyle/>
          <a:p>
            <a:fld id="{2B1CA601-69E3-334C-A5D4-28D4EA89B1F9}" type="slidenum">
              <a:rPr lang="en-US" smtClean="0"/>
              <a:t>‹#›</a:t>
            </a:fld>
            <a:endParaRPr lang="en-US"/>
          </a:p>
        </p:txBody>
      </p:sp>
    </p:spTree>
    <p:extLst>
      <p:ext uri="{BB962C8B-B14F-4D97-AF65-F5344CB8AC3E}">
        <p14:creationId xmlns:p14="http://schemas.microsoft.com/office/powerpoint/2010/main" val="3857231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DDCDBAF-A2A9-53F2-E97B-FBC15E83BD8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25C226B-823A-5998-E38E-72D171693E4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EB3A3A0-3363-A113-B907-8E0C82DA9755}"/>
              </a:ext>
            </a:extLst>
          </p:cNvPr>
          <p:cNvSpPr>
            <a:spLocks noGrp="1"/>
          </p:cNvSpPr>
          <p:nvPr>
            <p:ph type="dt" sz="half" idx="10"/>
          </p:nvPr>
        </p:nvSpPr>
        <p:spPr/>
        <p:txBody>
          <a:bodyPr/>
          <a:lstStyle/>
          <a:p>
            <a:fld id="{D912918F-56BE-5246-9ECC-6F0433790F0F}" type="datetimeFigureOut">
              <a:rPr lang="en-US" smtClean="0"/>
              <a:t>5/13/2026</a:t>
            </a:fld>
            <a:endParaRPr lang="en-US"/>
          </a:p>
        </p:txBody>
      </p:sp>
      <p:sp>
        <p:nvSpPr>
          <p:cNvPr id="5" name="Footer Placeholder 4">
            <a:extLst>
              <a:ext uri="{FF2B5EF4-FFF2-40B4-BE49-F238E27FC236}">
                <a16:creationId xmlns:a16="http://schemas.microsoft.com/office/drawing/2014/main" id="{ED3A7E4F-5179-A16F-24F7-A720D91531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C8141AB-6DBE-416C-8C62-2AD6BD5FB267}"/>
              </a:ext>
            </a:extLst>
          </p:cNvPr>
          <p:cNvSpPr>
            <a:spLocks noGrp="1"/>
          </p:cNvSpPr>
          <p:nvPr>
            <p:ph type="sldNum" sz="quarter" idx="12"/>
          </p:nvPr>
        </p:nvSpPr>
        <p:spPr/>
        <p:txBody>
          <a:bodyPr/>
          <a:lstStyle/>
          <a:p>
            <a:fld id="{2B1CA601-69E3-334C-A5D4-28D4EA89B1F9}" type="slidenum">
              <a:rPr lang="en-US" smtClean="0"/>
              <a:t>‹#›</a:t>
            </a:fld>
            <a:endParaRPr lang="en-US"/>
          </a:p>
        </p:txBody>
      </p:sp>
    </p:spTree>
    <p:extLst>
      <p:ext uri="{BB962C8B-B14F-4D97-AF65-F5344CB8AC3E}">
        <p14:creationId xmlns:p14="http://schemas.microsoft.com/office/powerpoint/2010/main" val="3544548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694C21-5C0E-6150-D086-2795451886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DF1A98F-B210-44A4-548F-83C3E8191E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0B1F91-68AC-3050-3516-FE1BCCDA6F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12918F-56BE-5246-9ECC-6F0433790F0F}" type="datetimeFigureOut">
              <a:rPr lang="en-US" smtClean="0"/>
              <a:t>5/13/2026</a:t>
            </a:fld>
            <a:endParaRPr lang="en-US"/>
          </a:p>
        </p:txBody>
      </p:sp>
      <p:sp>
        <p:nvSpPr>
          <p:cNvPr id="5" name="Footer Placeholder 4">
            <a:extLst>
              <a:ext uri="{FF2B5EF4-FFF2-40B4-BE49-F238E27FC236}">
                <a16:creationId xmlns:a16="http://schemas.microsoft.com/office/drawing/2014/main" id="{5C5B8931-1F98-7FBC-F2BB-2CDD3B494F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7B9A810-E7A0-2B9F-4CF9-8185AEC5AD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1CA601-69E3-334C-A5D4-28D4EA89B1F9}" type="slidenum">
              <a:rPr lang="en-US" smtClean="0"/>
              <a:t>‹#›</a:t>
            </a:fld>
            <a:endParaRPr lang="en-US"/>
          </a:p>
        </p:txBody>
      </p:sp>
    </p:spTree>
    <p:extLst>
      <p:ext uri="{BB962C8B-B14F-4D97-AF65-F5344CB8AC3E}">
        <p14:creationId xmlns:p14="http://schemas.microsoft.com/office/powerpoint/2010/main" val="225369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blapgFKXv0I?feature=oembed" TargetMode="Externa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digital.nhs.uk/about-nhs-digital/corporate-information-and-documents/digital-inclusion/digital-inclusion-in-health-and-social-care" TargetMode="Externa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ideo" Target="https://www.youtube.com/embed/FQ1Kyv4j0to?feature=oembed" TargetMode="Externa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video" Target="https://www.youtube.com/embed/PRVd30lUeAw?feature=oembed" TargetMode="Externa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video" Target="https://www.youtube.com/embed/84RsDtPRrjk?feature=oembed" TargetMode="External"/><Relationship Id="rId4" Type="http://schemas.openxmlformats.org/officeDocument/2006/relationships/image" Target="../media/image23.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video" Target="https://www.youtube.com/embed/mf1u_zoVgKQ?feature=oembed" TargetMode="External"/><Relationship Id="rId4" Type="http://schemas.openxmlformats.org/officeDocument/2006/relationships/image" Target="../media/image24.jpeg"/></Relationships>
</file>

<file path=ppt/slides/_rels/slide27.xml.rels><?xml version="1.0" encoding="UTF-8" standalone="yes"?>
<Relationships xmlns="http://schemas.openxmlformats.org/package/2006/relationships"><Relationship Id="rId3" Type="http://schemas.openxmlformats.org/officeDocument/2006/relationships/hyperlink" Target="https://www.england.nhs.uk/virtual-wards/"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hyperlink" Target="https://www.england.nhs.uk/virtual-wards/"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hyperlink" Target="https://www.birminghamsolihullics.org.uk/our-initiatives/virtual-wards"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hyperlink" Target="https://www.england.nhs.uk/statistics/statistical-work-areas/virtual-ward/"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jpeg"/></Relationships>
</file>

<file path=ppt/slides/_rels/slide3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www.blogtyrant.com/blog-post-style/"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hyperlink" Target="https://www.championingsocialcare.org.uk/blog/"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7.jpeg"/></Relationships>
</file>

<file path=ppt/slides/_rels/slide43.xml.rels><?xml version="1.0" encoding="UTF-8" standalone="yes"?>
<Relationships xmlns="http://schemas.openxmlformats.org/package/2006/relationships"><Relationship Id="rId3" Type="http://schemas.openxmlformats.org/officeDocument/2006/relationships/hyperlink" Target="https://www.gov.uk/government/news/major-nhs-app-expansion-cuts-waiting-times" TargetMode="External"/><Relationship Id="rId7" Type="http://schemas.openxmlformats.org/officeDocument/2006/relationships/hyperlink" Target="https://www.england.nhs.uk/long-read/nhs-long-term-workforce-plan/" TargetMode="External"/><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hyperlink" Target="https://digital.nhs.uk/data-and-information/publications/statistical/nhs-vacancies-survey" TargetMode="External"/><Relationship Id="rId5" Type="http://schemas.openxmlformats.org/officeDocument/2006/relationships/hyperlink" Target="https://digital.nhs.uk/about-nhs-digital/corporate-information-and-documents/digital-inclusion/digital-inclusion-in-health-and-social-care" TargetMode="External"/><Relationship Id="rId4" Type="http://schemas.openxmlformats.org/officeDocument/2006/relationships/hyperlink" Target="https://www.goodthingsfoundation.org/policy-and-research/research-and-evidence/research-2024/digital-inclusion-datasets#statistics" TargetMode="External"/></Relationships>
</file>

<file path=ppt/slides/_rels/slide44.xml.rels><?xml version="1.0" encoding="UTF-8" standalone="yes"?>
<Relationships xmlns="http://schemas.openxmlformats.org/package/2006/relationships"><Relationship Id="rId8" Type="http://schemas.openxmlformats.org/officeDocument/2006/relationships/hyperlink" Target="https://press.un.org/en/2023/gaef3587.doc.htm" TargetMode="External"/><Relationship Id="rId3" Type="http://schemas.openxmlformats.org/officeDocument/2006/relationships/hyperlink" Target="https://www.ofcom.org.uk/research-and-data/media-literacy-research/adults/adults-media-use-and-attitudes" TargetMode="External"/><Relationship Id="rId7" Type="http://schemas.openxmlformats.org/officeDocument/2006/relationships/hyperlink" Target="https://cms.trussell.org.uk/sites/default/files/wp-assets/2023-The-Trussell-Trust-Hunger-in-the-UK-report-web-updated-10Aug23.pdf" TargetMode="External"/><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hyperlink" Target="https://www.health.org.uk/publications/long-reads/which-technologies-offer-the-biggest-opportunities-to-save-time-in-the-nhs" TargetMode="External"/><Relationship Id="rId5" Type="http://schemas.openxmlformats.org/officeDocument/2006/relationships/hyperlink" Target="https://www.statista.com/statistics/1362981/share-of-internet-users-worldwide-by-gender/" TargetMode="External"/><Relationship Id="rId4" Type="http://schemas.openxmlformats.org/officeDocument/2006/relationships/hyperlink" Target="http://www.nuffieldtrust.org.uk/news-item/how-has-lockdown-affectedgeneral-practice-and-where-do-we-go-from-here" TargetMode="External"/><Relationship Id="rId9" Type="http://schemas.openxmlformats.org/officeDocument/2006/relationships/hyperlink" Target="https://gov.wales/sites/default/files/publications/2019-06/digital-2030-a-strategic-framework-for-post-16-digital-learning-in-wales.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descr="MarketReach explains how mail can get the best from digital - Edit">
            <a:extLst>
              <a:ext uri="{FF2B5EF4-FFF2-40B4-BE49-F238E27FC236}">
                <a16:creationId xmlns:a16="http://schemas.microsoft.com/office/drawing/2014/main" id="{C357DC51-EE32-E11C-0905-65EC3E92690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884" r="-1" b="-1"/>
          <a:stretch/>
        </p:blipFill>
        <p:spPr bwMode="auto">
          <a:xfrm>
            <a:off x="-3047" y="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703ACD4-F7FC-BE5D-D935-1BD344CC10C9}"/>
              </a:ext>
            </a:extLst>
          </p:cNvPr>
          <p:cNvSpPr>
            <a:spLocks noGrp="1"/>
          </p:cNvSpPr>
          <p:nvPr>
            <p:ph type="ctrTitle"/>
          </p:nvPr>
        </p:nvSpPr>
        <p:spPr>
          <a:xfrm>
            <a:off x="6924071" y="3531033"/>
            <a:ext cx="4839628" cy="1603065"/>
          </a:xfrm>
          <a:noFill/>
        </p:spPr>
        <p:txBody>
          <a:bodyPr>
            <a:noAutofit/>
          </a:bodyPr>
          <a:lstStyle/>
          <a:p>
            <a:pPr algn="l"/>
            <a:r>
              <a:rPr lang="en-GB" b="1" dirty="0">
                <a:latin typeface="+mn-lt"/>
                <a:ea typeface="Times New Roman" panose="02020603050405020304" pitchFamily="18" charset="0"/>
              </a:rPr>
              <a:t>T</a:t>
            </a:r>
            <a:r>
              <a:rPr lang="en-GB" b="1" dirty="0">
                <a:effectLst/>
                <a:latin typeface="+mn-lt"/>
                <a:ea typeface="Times New Roman" panose="02020603050405020304" pitchFamily="18" charset="0"/>
              </a:rPr>
              <a:t>he use of Contemporary Technologies</a:t>
            </a:r>
            <a:r>
              <a:rPr lang="en-GB" b="1" dirty="0">
                <a:effectLst/>
                <a:latin typeface="+mn-lt"/>
              </a:rPr>
              <a:t> in </a:t>
            </a:r>
            <a:r>
              <a:rPr lang="en-GB" b="1" dirty="0">
                <a:effectLst/>
                <a:latin typeface="+mn-lt"/>
                <a:ea typeface="Times New Roman" panose="02020603050405020304" pitchFamily="18" charset="0"/>
              </a:rPr>
              <a:t>Health and Social Care </a:t>
            </a:r>
            <a:endParaRPr lang="en-US" b="1" dirty="0">
              <a:latin typeface="+mn-lt"/>
            </a:endParaRPr>
          </a:p>
        </p:txBody>
      </p:sp>
    </p:spTree>
    <p:extLst>
      <p:ext uri="{BB962C8B-B14F-4D97-AF65-F5344CB8AC3E}">
        <p14:creationId xmlns:p14="http://schemas.microsoft.com/office/powerpoint/2010/main" val="3924670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5E750BA-AE89-C946-AFBB-371D57D8772A}"/>
            </a:ext>
          </a:extLst>
        </p:cNvPr>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Rectangle 26">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E34263-F81E-4DA6-D46F-7373FE96A22E}"/>
              </a:ext>
            </a:extLst>
          </p:cNvPr>
          <p:cNvSpPr>
            <a:spLocks noGrp="1"/>
          </p:cNvSpPr>
          <p:nvPr>
            <p:ph type="title"/>
          </p:nvPr>
        </p:nvSpPr>
        <p:spPr>
          <a:xfrm>
            <a:off x="365760" y="1132854"/>
            <a:ext cx="3119718" cy="2738260"/>
          </a:xfrm>
        </p:spPr>
        <p:txBody>
          <a:bodyPr anchor="b">
            <a:normAutofit/>
          </a:bodyPr>
          <a:lstStyle/>
          <a:p>
            <a:pPr algn="r"/>
            <a:r>
              <a:rPr lang="en-US" sz="5400" b="1" dirty="0">
                <a:solidFill>
                  <a:srgbClr val="FFFFFF"/>
                </a:solidFill>
                <a:latin typeface="+mn-lt"/>
              </a:rPr>
              <a:t>Learning Outcomes</a:t>
            </a:r>
          </a:p>
        </p:txBody>
      </p:sp>
      <p:graphicFrame>
        <p:nvGraphicFramePr>
          <p:cNvPr id="13" name="Rectangle 1">
            <a:extLst>
              <a:ext uri="{FF2B5EF4-FFF2-40B4-BE49-F238E27FC236}">
                <a16:creationId xmlns:a16="http://schemas.microsoft.com/office/drawing/2014/main" id="{802A9036-CB6A-0414-A70D-2F9DA574CD49}"/>
              </a:ext>
            </a:extLst>
          </p:cNvPr>
          <p:cNvGraphicFramePr>
            <a:graphicFrameLocks noGrp="1"/>
          </p:cNvGraphicFramePr>
          <p:nvPr>
            <p:ph idx="1"/>
            <p:extLst>
              <p:ext uri="{D42A27DB-BD31-4B8C-83A1-F6EECF244321}">
                <p14:modId xmlns:p14="http://schemas.microsoft.com/office/powerpoint/2010/main" val="1026924622"/>
              </p:ext>
            </p:extLst>
          </p:nvPr>
        </p:nvGraphicFramePr>
        <p:xfrm>
          <a:off x="4152452" y="172121"/>
          <a:ext cx="7874597" cy="65514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195226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B9B2655-DB04-DABE-1D2E-A88C5087D078}"/>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63E5BD9-CC49-E975-B589-09F4B91684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E27FF3-0C74-C3F9-CC11-FF2B3DA47055}"/>
              </a:ext>
            </a:extLst>
          </p:cNvPr>
          <p:cNvSpPr>
            <a:spLocks noGrp="1"/>
          </p:cNvSpPr>
          <p:nvPr>
            <p:ph type="title"/>
          </p:nvPr>
        </p:nvSpPr>
        <p:spPr>
          <a:xfrm>
            <a:off x="841248" y="548640"/>
            <a:ext cx="3600860" cy="5431536"/>
          </a:xfrm>
        </p:spPr>
        <p:txBody>
          <a:bodyPr>
            <a:normAutofit/>
          </a:bodyPr>
          <a:lstStyle/>
          <a:p>
            <a:r>
              <a:rPr lang="en-US" sz="5400" b="1" dirty="0">
                <a:latin typeface="+mn-lt"/>
                <a:ea typeface="Calibri"/>
                <a:cs typeface="Calibri"/>
              </a:rPr>
              <a:t>Recap on Health and Social Care in the UK</a:t>
            </a:r>
          </a:p>
        </p:txBody>
      </p:sp>
      <p:sp>
        <p:nvSpPr>
          <p:cNvPr id="11" name="sketch line">
            <a:extLst>
              <a:ext uri="{FF2B5EF4-FFF2-40B4-BE49-F238E27FC236}">
                <a16:creationId xmlns:a16="http://schemas.microsoft.com/office/drawing/2014/main" id="{6E586FAC-ED5C-73C3-10AD-CF13D1E36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Online Media 2" title="How does the NHS in England work and how is it changing?">
            <a:hlinkClick r:id="" action="ppaction://media"/>
            <a:extLst>
              <a:ext uri="{FF2B5EF4-FFF2-40B4-BE49-F238E27FC236}">
                <a16:creationId xmlns:a16="http://schemas.microsoft.com/office/drawing/2014/main" id="{3EED2540-3162-3CFF-2E3E-53734CCD99BB}"/>
              </a:ext>
            </a:extLst>
          </p:cNvPr>
          <p:cNvPicPr>
            <a:picLocks noGrp="1" noRot="1" noChangeAspect="1"/>
          </p:cNvPicPr>
          <p:nvPr>
            <p:ph idx="1"/>
            <a:videoFile r:link="rId1"/>
          </p:nvPr>
        </p:nvPicPr>
        <p:blipFill>
          <a:blip r:embed="rId4"/>
          <a:stretch>
            <a:fillRect/>
          </a:stretch>
        </p:blipFill>
        <p:spPr bwMode="auto">
          <a:xfrm>
            <a:off x="5126038" y="1509713"/>
            <a:ext cx="6224587" cy="351631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3199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0AB6004-FE88-1EC2-5D25-3B8285921DA8}"/>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2C8072-C9AB-2AFB-0362-FA879BF33F8E}"/>
              </a:ext>
            </a:extLst>
          </p:cNvPr>
          <p:cNvSpPr>
            <a:spLocks noGrp="1"/>
          </p:cNvSpPr>
          <p:nvPr>
            <p:ph type="title"/>
          </p:nvPr>
        </p:nvSpPr>
        <p:spPr>
          <a:xfrm>
            <a:off x="841248" y="548640"/>
            <a:ext cx="3600860" cy="5431536"/>
          </a:xfrm>
        </p:spPr>
        <p:txBody>
          <a:bodyPr>
            <a:normAutofit/>
          </a:bodyPr>
          <a:lstStyle/>
          <a:p>
            <a:r>
              <a:rPr lang="en-US" sz="5400" b="1">
                <a:latin typeface="+mn-lt"/>
              </a:rPr>
              <a:t>Key issues facing UK H&amp;SC</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1">
            <a:extLst>
              <a:ext uri="{FF2B5EF4-FFF2-40B4-BE49-F238E27FC236}">
                <a16:creationId xmlns:a16="http://schemas.microsoft.com/office/drawing/2014/main" id="{87CAE437-4BA5-1D91-0926-0B28A878DE26}"/>
              </a:ext>
            </a:extLst>
          </p:cNvPr>
          <p:cNvSpPr>
            <a:spLocks noGrp="1" noChangeArrowheads="1"/>
          </p:cNvSpPr>
          <p:nvPr>
            <p:ph idx="1"/>
          </p:nvPr>
        </p:nvSpPr>
        <p:spPr bwMode="auto">
          <a:xfrm>
            <a:off x="4985766" y="228600"/>
            <a:ext cx="7111022" cy="601218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fontScale="92500" lnSpcReduction="20000"/>
          </a:bodyPr>
          <a:lstStyle/>
          <a:p>
            <a:pPr marL="0" marR="0" lvl="0" indent="0" defTabSz="914400" rtl="0" eaLnBrk="0" fontAlgn="base" latinLnBrk="0" hangingPunct="0">
              <a:spcBef>
                <a:spcPct val="0"/>
              </a:spcBef>
              <a:spcAft>
                <a:spcPts val="600"/>
              </a:spcAft>
              <a:buClrTx/>
              <a:buSzTx/>
              <a:buNone/>
              <a:tabLst/>
            </a:pPr>
            <a:endParaRPr kumimoji="0" lang="en-US" altLang="en-US"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Char char="•"/>
              <a:tabLst/>
            </a:pPr>
            <a:r>
              <a:rPr kumimoji="0" lang="en-US" altLang="en-US" b="1" i="0" u="none" strike="noStrike" cap="none" normalizeH="0" baseline="0" dirty="0">
                <a:ln>
                  <a:noFill/>
                </a:ln>
                <a:effectLst/>
              </a:rPr>
              <a:t>Workforce shortages</a:t>
            </a:r>
            <a:r>
              <a:rPr kumimoji="0" lang="en-US" altLang="en-US" b="0" i="0" u="none" strike="noStrike" cap="none" normalizeH="0" baseline="0" dirty="0">
                <a:ln>
                  <a:noFill/>
                </a:ln>
                <a:effectLst/>
              </a:rPr>
              <a:t>: Impact on care delivery and patient outcomes. (NHS England report a </a:t>
            </a:r>
            <a:r>
              <a:rPr kumimoji="0" lang="en-GB" altLang="en-US" b="0" i="0" u="none" strike="noStrike" cap="none" normalizeH="0" baseline="0" dirty="0">
                <a:ln>
                  <a:noFill/>
                </a:ln>
                <a:effectLst/>
              </a:rPr>
              <a:t>vacancy rate of </a:t>
            </a:r>
            <a:r>
              <a:rPr kumimoji="0" lang="en-GB" altLang="en-US" b="1" i="0" u="none" strike="noStrike" cap="none" normalizeH="0" baseline="0" dirty="0">
                <a:ln>
                  <a:noFill/>
                </a:ln>
                <a:effectLst/>
              </a:rPr>
              <a:t>6.0% </a:t>
            </a:r>
            <a:r>
              <a:rPr kumimoji="0" lang="en-GB" altLang="en-US" b="0" i="0" u="none" strike="noStrike" cap="none" normalizeH="0" baseline="0" dirty="0">
                <a:ln>
                  <a:noFill/>
                </a:ln>
                <a:effectLst/>
              </a:rPr>
              <a:t>(25,632 vacancies) as of 31 March 2025)</a:t>
            </a:r>
            <a:endParaRPr kumimoji="0" lang="en-US" altLang="en-US"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Char char="•"/>
              <a:tabLst/>
            </a:pPr>
            <a:r>
              <a:rPr kumimoji="0" lang="en-US" altLang="en-US" b="1" i="0" u="none" strike="noStrike" cap="none" normalizeH="0" baseline="0" dirty="0">
                <a:ln>
                  <a:noFill/>
                </a:ln>
                <a:effectLst/>
              </a:rPr>
              <a:t>Funding challenges</a:t>
            </a:r>
            <a:r>
              <a:rPr kumimoji="0" lang="en-US" altLang="en-US" b="0" i="0" u="none" strike="noStrike" cap="none" normalizeH="0" baseline="0" dirty="0">
                <a:ln>
                  <a:noFill/>
                </a:ln>
                <a:effectLst/>
              </a:rPr>
              <a:t>: How budget cuts affect services.</a:t>
            </a:r>
          </a:p>
          <a:p>
            <a:pPr marL="0" marR="0" lvl="0" indent="0" defTabSz="914400" rtl="0" eaLnBrk="0" fontAlgn="base" latinLnBrk="0" hangingPunct="0">
              <a:spcBef>
                <a:spcPct val="0"/>
              </a:spcBef>
              <a:spcAft>
                <a:spcPts val="600"/>
              </a:spcAft>
              <a:buClrTx/>
              <a:buSzTx/>
              <a:buFontTx/>
              <a:buChar char="•"/>
              <a:tabLst/>
            </a:pPr>
            <a:r>
              <a:rPr kumimoji="0" lang="en-US" altLang="en-US" b="1" i="0" u="none" strike="noStrike" cap="none" normalizeH="0" baseline="0" dirty="0">
                <a:ln>
                  <a:noFill/>
                </a:ln>
                <a:effectLst/>
              </a:rPr>
              <a:t>Health inequalities</a:t>
            </a:r>
            <a:r>
              <a:rPr kumimoji="0" lang="en-US" altLang="en-US" b="0" i="0" u="none" strike="noStrike" cap="none" normalizeH="0" baseline="0" dirty="0">
                <a:ln>
                  <a:noFill/>
                </a:ln>
                <a:effectLst/>
              </a:rPr>
              <a:t>: Disparities in healthcare access and outcomes.</a:t>
            </a:r>
            <a:r>
              <a:rPr kumimoji="0" lang="en-GB" altLang="en-US" b="0" i="0" u="none" strike="noStrike" cap="none" normalizeH="0" baseline="0" dirty="0">
                <a:ln>
                  <a:noFill/>
                </a:ln>
                <a:effectLst/>
              </a:rPr>
              <a:t> The Marmot Review 10 Years On highlights widening health inequalities post-COVID-19 </a:t>
            </a:r>
            <a:endParaRPr kumimoji="0" lang="en-US" altLang="en-US"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Char char="•"/>
              <a:tabLst/>
            </a:pPr>
            <a:r>
              <a:rPr kumimoji="0" lang="en-US" altLang="en-US" b="1" i="0" u="none" strike="noStrike" cap="none" normalizeH="0" baseline="0" dirty="0">
                <a:ln>
                  <a:noFill/>
                </a:ln>
                <a:effectLst/>
              </a:rPr>
              <a:t>Impact of COVID-19</a:t>
            </a:r>
            <a:r>
              <a:rPr kumimoji="0" lang="en-US" altLang="en-US" b="0" i="0" u="none" strike="noStrike" cap="none" normalizeH="0" baseline="0" dirty="0">
                <a:ln>
                  <a:noFill/>
                </a:ln>
                <a:effectLst/>
              </a:rPr>
              <a:t>: The long-term effects on services and delivery.</a:t>
            </a:r>
          </a:p>
          <a:p>
            <a:pPr marL="0" marR="0" lvl="0" indent="0" defTabSz="914400" rtl="0" eaLnBrk="0" fontAlgn="base" latinLnBrk="0" hangingPunct="0">
              <a:spcBef>
                <a:spcPct val="0"/>
              </a:spcBef>
              <a:spcAft>
                <a:spcPts val="600"/>
              </a:spcAft>
              <a:buClrTx/>
              <a:buSzTx/>
              <a:buFontTx/>
              <a:buChar char="•"/>
              <a:tabLst/>
            </a:pPr>
            <a:endParaRPr kumimoji="0" lang="en-US" altLang="en-US"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Char char="•"/>
              <a:tabLst/>
            </a:pPr>
            <a:r>
              <a:rPr kumimoji="0" lang="en-US" altLang="en-US" b="0" i="0" u="none" strike="noStrike" cap="none" normalizeH="0" baseline="0" dirty="0">
                <a:ln>
                  <a:noFill/>
                </a:ln>
                <a:effectLst/>
              </a:rPr>
              <a:t>Can you think of any other issues?</a:t>
            </a:r>
          </a:p>
          <a:p>
            <a:pPr marL="0" marR="0" lvl="0" indent="0" defTabSz="914400" rtl="0" eaLnBrk="0" fontAlgn="base" latinLnBrk="0" hangingPunct="0">
              <a:spcBef>
                <a:spcPct val="0"/>
              </a:spcBef>
              <a:spcAft>
                <a:spcPts val="600"/>
              </a:spcAft>
              <a:buClrTx/>
              <a:buSzTx/>
              <a:buNone/>
              <a:tabLst/>
            </a:pPr>
            <a:r>
              <a:rPr kumimoji="0" lang="en-US" altLang="en-US" b="0" i="0" u="none" strike="noStrike" cap="none" normalizeH="0" baseline="0" dirty="0">
                <a:ln>
                  <a:noFill/>
                </a:ln>
                <a:effectLst/>
              </a:rPr>
              <a:t>What do you think is the most pressing issue in health and social care today? </a:t>
            </a:r>
          </a:p>
        </p:txBody>
      </p:sp>
      <p:sp>
        <p:nvSpPr>
          <p:cNvPr id="4" name="TextBox 3">
            <a:extLst>
              <a:ext uri="{FF2B5EF4-FFF2-40B4-BE49-F238E27FC236}">
                <a16:creationId xmlns:a16="http://schemas.microsoft.com/office/drawing/2014/main" id="{160824DA-59A1-082D-A62D-259747B3422F}"/>
              </a:ext>
            </a:extLst>
          </p:cNvPr>
          <p:cNvSpPr txBox="1"/>
          <p:nvPr/>
        </p:nvSpPr>
        <p:spPr>
          <a:xfrm>
            <a:off x="8611603" y="6469380"/>
            <a:ext cx="3337560" cy="307777"/>
          </a:xfrm>
          <a:prstGeom prst="rect">
            <a:avLst/>
          </a:prstGeom>
          <a:noFill/>
        </p:spPr>
        <p:txBody>
          <a:bodyPr wrap="square" rtlCol="0">
            <a:spAutoFit/>
          </a:bodyPr>
          <a:lstStyle/>
          <a:p>
            <a:r>
              <a:rPr lang="en-GB" sz="1400" dirty="0"/>
              <a:t>(NHS England, 2025a; NHS England, 2025b)</a:t>
            </a:r>
          </a:p>
        </p:txBody>
      </p:sp>
    </p:spTree>
    <p:extLst>
      <p:ext uri="{BB962C8B-B14F-4D97-AF65-F5344CB8AC3E}">
        <p14:creationId xmlns:p14="http://schemas.microsoft.com/office/powerpoint/2010/main" val="6094004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9428860-4046-E036-9527-20A522105312}"/>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1EB93C5-E6B8-CF16-16EB-9CBA658B2E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741F14-D29A-7F71-2FBF-85E57DFDE664}"/>
              </a:ext>
            </a:extLst>
          </p:cNvPr>
          <p:cNvSpPr>
            <a:spLocks noGrp="1"/>
          </p:cNvSpPr>
          <p:nvPr>
            <p:ph type="title"/>
          </p:nvPr>
        </p:nvSpPr>
        <p:spPr>
          <a:xfrm>
            <a:off x="841247" y="335989"/>
            <a:ext cx="3600860" cy="5431536"/>
          </a:xfrm>
        </p:spPr>
        <p:txBody>
          <a:bodyPr>
            <a:normAutofit/>
          </a:bodyPr>
          <a:lstStyle/>
          <a:p>
            <a:r>
              <a:rPr lang="en-US" sz="5400" b="1" dirty="0">
                <a:latin typeface="+mn-lt"/>
              </a:rPr>
              <a:t>Issues facing UK H&amp;SC </a:t>
            </a:r>
            <a:r>
              <a:rPr lang="en-US" sz="5400" b="1" dirty="0" err="1">
                <a:latin typeface="+mn-lt"/>
              </a:rPr>
              <a:t>cont</a:t>
            </a:r>
            <a:r>
              <a:rPr lang="en-US" sz="5400" b="1" dirty="0">
                <a:latin typeface="+mn-lt"/>
              </a:rPr>
              <a:t>…</a:t>
            </a:r>
            <a:br>
              <a:rPr lang="en-US" sz="5400" b="1" dirty="0">
                <a:latin typeface="+mn-lt"/>
              </a:rPr>
            </a:br>
            <a:r>
              <a:rPr lang="en-US" sz="2400" b="1" dirty="0">
                <a:latin typeface="+mn-lt"/>
                <a:ea typeface="Calibri"/>
                <a:cs typeface="Calibri"/>
              </a:rPr>
              <a:t>Choose one to look into – what are the reasons? What are the sources?</a:t>
            </a:r>
          </a:p>
        </p:txBody>
      </p:sp>
      <p:sp>
        <p:nvSpPr>
          <p:cNvPr id="11" name="sketch line">
            <a:extLst>
              <a:ext uri="{FF2B5EF4-FFF2-40B4-BE49-F238E27FC236}">
                <a16:creationId xmlns:a16="http://schemas.microsoft.com/office/drawing/2014/main" id="{637F3DD4-2825-C6A1-971A-5616C391C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1">
            <a:extLst>
              <a:ext uri="{FF2B5EF4-FFF2-40B4-BE49-F238E27FC236}">
                <a16:creationId xmlns:a16="http://schemas.microsoft.com/office/drawing/2014/main" id="{2B20FD03-78E3-2929-EAD2-D4C5F4BDF624}"/>
              </a:ext>
            </a:extLst>
          </p:cNvPr>
          <p:cNvSpPr>
            <a:spLocks noGrp="1" noChangeArrowheads="1"/>
          </p:cNvSpPr>
          <p:nvPr>
            <p:ph idx="1"/>
          </p:nvPr>
        </p:nvSpPr>
        <p:spPr bwMode="auto">
          <a:xfrm>
            <a:off x="5126418" y="335989"/>
            <a:ext cx="6224335" cy="564763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a:bodyPr>
          <a:lstStyle/>
          <a:p>
            <a:pPr marL="0" marR="0" lvl="0" indent="0" algn="l" defTabSz="914400" rtl="0" eaLnBrk="0" fontAlgn="base" latinLnBrk="0" hangingPunct="0">
              <a:lnSpc>
                <a:spcPct val="90000"/>
              </a:lnSpc>
              <a:spcBef>
                <a:spcPct val="0"/>
              </a:spcBef>
              <a:spcAft>
                <a:spcPts val="600"/>
              </a:spcAft>
              <a:buClrTx/>
              <a:buSzTx/>
              <a:buFontTx/>
              <a:buChar char="•"/>
              <a:tabLst/>
              <a:defRPr/>
            </a:pPr>
            <a:r>
              <a:rPr kumimoji="0" lang="en-US" altLang="en-US" sz="2500" b="1" i="0" u="none" strike="noStrike" kern="1200" cap="none" spc="0" normalizeH="0" baseline="0" noProof="0" dirty="0">
                <a:ln>
                  <a:noFill/>
                </a:ln>
                <a:solidFill>
                  <a:prstClr val="black"/>
                </a:solidFill>
                <a:effectLst/>
                <a:uLnTx/>
                <a:uFillTx/>
                <a:latin typeface="Calibri" panose="020F0502020204030204"/>
                <a:ea typeface="+mn-ea"/>
                <a:cs typeface="+mn-cs"/>
              </a:rPr>
              <a:t>Delayed Discharges </a:t>
            </a:r>
            <a:r>
              <a:rPr kumimoji="0" lang="en-US" altLang="en-US" sz="2500" b="0" i="0" u="none" strike="noStrike" kern="1200" cap="none" spc="0" normalizeH="0" baseline="0" noProof="0" dirty="0">
                <a:ln>
                  <a:noFill/>
                </a:ln>
                <a:solidFill>
                  <a:prstClr val="black"/>
                </a:solidFill>
                <a:effectLst/>
                <a:uLnTx/>
                <a:uFillTx/>
                <a:latin typeface="Calibri" panose="020F0502020204030204"/>
                <a:ea typeface="+mn-ea"/>
                <a:cs typeface="+mn-cs"/>
              </a:rPr>
              <a:t>(Bed Blocking)- In 2024, </a:t>
            </a:r>
            <a:r>
              <a:rPr lang="en-GB" altLang="en-US" sz="2500" dirty="0">
                <a:solidFill>
                  <a:prstClr val="black"/>
                </a:solidFill>
                <a:latin typeface="Calibri" panose="020F0502020204030204"/>
              </a:rPr>
              <a:t>o</a:t>
            </a:r>
            <a:r>
              <a:rPr kumimoji="0" lang="en-GB" altLang="en-US" sz="2500" b="0" i="0" u="none" strike="noStrike" kern="1200" cap="none" spc="0" normalizeH="0" baseline="0" noProof="0" dirty="0" err="1">
                <a:ln>
                  <a:noFill/>
                </a:ln>
                <a:solidFill>
                  <a:prstClr val="black"/>
                </a:solidFill>
                <a:effectLst/>
                <a:uLnTx/>
                <a:uFillTx/>
                <a:latin typeface="Calibri" panose="020F0502020204030204"/>
                <a:ea typeface="+mn-ea"/>
                <a:cs typeface="+mn-cs"/>
              </a:rPr>
              <a:t>ver</a:t>
            </a:r>
            <a:r>
              <a:rPr kumimoji="0" lang="en-GB" altLang="en-US" sz="2500" b="0" i="0" u="none" strike="noStrike" kern="1200" cap="none" spc="0" normalizeH="0" baseline="0" noProof="0" dirty="0">
                <a:ln>
                  <a:noFill/>
                </a:ln>
                <a:solidFill>
                  <a:prstClr val="black"/>
                </a:solidFill>
                <a:effectLst/>
                <a:uLnTx/>
                <a:uFillTx/>
                <a:latin typeface="Calibri" panose="020F0502020204030204"/>
                <a:ea typeface="+mn-ea"/>
                <a:cs typeface="+mn-cs"/>
              </a:rPr>
              <a:t> 13,000 patients per day faced delays in hospital discharge.</a:t>
            </a:r>
          </a:p>
          <a:p>
            <a:pPr marL="0" marR="0" lvl="0" indent="0" algn="l" defTabSz="914400" rtl="0" eaLnBrk="0" fontAlgn="base" latinLnBrk="0" hangingPunct="0">
              <a:lnSpc>
                <a:spcPct val="90000"/>
              </a:lnSpc>
              <a:spcBef>
                <a:spcPct val="0"/>
              </a:spcBef>
              <a:spcAft>
                <a:spcPts val="600"/>
              </a:spcAft>
              <a:buClrTx/>
              <a:buSzTx/>
              <a:buFontTx/>
              <a:buChar char="•"/>
              <a:tabLst/>
              <a:defRPr/>
            </a:pPr>
            <a:r>
              <a:rPr kumimoji="0" lang="en-GB" altLang="en-US" sz="2500" b="1" i="0" u="none" strike="noStrike" kern="1200" cap="none" spc="0" normalizeH="0" baseline="0" noProof="0" dirty="0">
                <a:ln>
                  <a:noFill/>
                </a:ln>
                <a:solidFill>
                  <a:prstClr val="black"/>
                </a:solidFill>
                <a:effectLst/>
                <a:uLnTx/>
                <a:uFillTx/>
                <a:latin typeface="Calibri" panose="020F0502020204030204"/>
                <a:ea typeface="+mn-ea"/>
                <a:cs typeface="+mn-cs"/>
              </a:rPr>
              <a:t>Bureaucratic Barriers </a:t>
            </a:r>
            <a:r>
              <a:rPr kumimoji="0" lang="en-GB" altLang="en-US" sz="2500" b="0" i="0" u="none" strike="noStrike" kern="1200" cap="none" spc="0" normalizeH="0" baseline="0" noProof="0" dirty="0">
                <a:ln>
                  <a:noFill/>
                </a:ln>
                <a:solidFill>
                  <a:prstClr val="black"/>
                </a:solidFill>
                <a:effectLst/>
                <a:uLnTx/>
                <a:uFillTx/>
                <a:latin typeface="Calibri" panose="020F0502020204030204"/>
                <a:ea typeface="+mn-ea"/>
                <a:cs typeface="+mn-cs"/>
              </a:rPr>
              <a:t>(obstacles in the system e.g. complex administrative processes, rules, or regulations)</a:t>
            </a:r>
          </a:p>
          <a:p>
            <a:pPr marL="0" marR="0" lvl="0" indent="0" algn="l" defTabSz="914400" rtl="0" eaLnBrk="0" fontAlgn="base" latinLnBrk="0" hangingPunct="0">
              <a:lnSpc>
                <a:spcPct val="90000"/>
              </a:lnSpc>
              <a:spcBef>
                <a:spcPct val="0"/>
              </a:spcBef>
              <a:spcAft>
                <a:spcPts val="600"/>
              </a:spcAft>
              <a:buClrTx/>
              <a:buSzTx/>
              <a:buFontTx/>
              <a:buChar char="•"/>
              <a:tabLst/>
              <a:defRPr/>
            </a:pPr>
            <a:r>
              <a:rPr kumimoji="0" lang="en-GB" altLang="en-US" sz="2500" b="1" i="0" u="none" strike="noStrike" kern="1200" cap="none" spc="0" normalizeH="0" baseline="0" noProof="0" dirty="0">
                <a:ln>
                  <a:noFill/>
                </a:ln>
                <a:solidFill>
                  <a:prstClr val="black"/>
                </a:solidFill>
                <a:effectLst/>
                <a:uLnTx/>
                <a:uFillTx/>
                <a:latin typeface="Calibri" panose="020F0502020204030204"/>
                <a:ea typeface="+mn-ea"/>
                <a:cs typeface="+mn-cs"/>
              </a:rPr>
              <a:t>NHS performance pressures: </a:t>
            </a:r>
            <a:r>
              <a:rPr kumimoji="0" lang="en-GB" altLang="en-US" sz="2500" b="0" i="0" u="none" strike="noStrike" kern="1200" cap="none" spc="0" normalizeH="0" baseline="0" noProof="0" dirty="0">
                <a:ln>
                  <a:noFill/>
                </a:ln>
                <a:solidFill>
                  <a:prstClr val="black"/>
                </a:solidFill>
                <a:effectLst/>
                <a:uLnTx/>
                <a:uFillTx/>
                <a:latin typeface="Calibri" panose="020F0502020204030204"/>
                <a:ea typeface="+mn-ea"/>
                <a:cs typeface="+mn-cs"/>
              </a:rPr>
              <a:t>Emergency departments are seeing record attendances, exceeding 2.2 million per month </a:t>
            </a:r>
            <a:endParaRPr kumimoji="0" lang="en-US" altLang="en-US" sz="25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0" fontAlgn="base" latinLnBrk="0" hangingPunct="0">
              <a:spcBef>
                <a:spcPct val="0"/>
              </a:spcBef>
              <a:spcAft>
                <a:spcPts val="600"/>
              </a:spcAft>
              <a:buClrTx/>
              <a:buSzTx/>
              <a:buFontTx/>
              <a:buNone/>
              <a:tabLst/>
            </a:pPr>
            <a:endParaRPr kumimoji="0" lang="en-US" altLang="en-US" sz="17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None/>
              <a:tabLst/>
            </a:pPr>
            <a:endParaRPr kumimoji="0" lang="en-US" altLang="en-US" sz="17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None/>
              <a:tabLst/>
            </a:pPr>
            <a:endParaRPr kumimoji="0" lang="en-US" altLang="en-US" sz="2900" b="0" i="0" u="none" strike="noStrike" cap="none" normalizeH="0" baseline="0" dirty="0">
              <a:ln>
                <a:noFill/>
              </a:ln>
              <a:effectLst/>
            </a:endParaRPr>
          </a:p>
        </p:txBody>
      </p:sp>
    </p:spTree>
    <p:extLst>
      <p:ext uri="{BB962C8B-B14F-4D97-AF65-F5344CB8AC3E}">
        <p14:creationId xmlns:p14="http://schemas.microsoft.com/office/powerpoint/2010/main" val="6077379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FF0A992-143A-5A7B-276E-F07D57698EC6}"/>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A6E00C-916C-0BE6-9FB3-D83F77EB75F0}"/>
              </a:ext>
            </a:extLst>
          </p:cNvPr>
          <p:cNvSpPr>
            <a:spLocks noGrp="1"/>
          </p:cNvSpPr>
          <p:nvPr>
            <p:ph type="title"/>
          </p:nvPr>
        </p:nvSpPr>
        <p:spPr>
          <a:xfrm>
            <a:off x="841247" y="335989"/>
            <a:ext cx="3600860" cy="5431536"/>
          </a:xfrm>
        </p:spPr>
        <p:txBody>
          <a:bodyPr>
            <a:normAutofit/>
          </a:bodyPr>
          <a:lstStyle/>
          <a:p>
            <a:r>
              <a:rPr lang="en-US" sz="5400" b="1" dirty="0">
                <a:latin typeface="+mn-lt"/>
              </a:rPr>
              <a:t>Issues facing UK H&amp;SC </a:t>
            </a:r>
            <a:r>
              <a:rPr lang="en-US" sz="5400" b="1" dirty="0" err="1">
                <a:latin typeface="+mn-lt"/>
              </a:rPr>
              <a:t>cont</a:t>
            </a:r>
            <a:r>
              <a:rPr lang="en-US" sz="5400" b="1" dirty="0">
                <a:latin typeface="+mn-lt"/>
              </a:rPr>
              <a:t>…</a:t>
            </a:r>
            <a:br>
              <a:rPr lang="en-US" sz="5400" b="1" dirty="0">
                <a:latin typeface="+mn-lt"/>
              </a:rPr>
            </a:br>
            <a:r>
              <a:rPr lang="en-US" sz="2400" b="1" dirty="0">
                <a:latin typeface="+mn-lt"/>
                <a:ea typeface="Calibri"/>
                <a:cs typeface="Calibri"/>
              </a:rPr>
              <a:t>Choose one to look into – what are the reasons? What are the sources?</a:t>
            </a:r>
          </a:p>
        </p:txBody>
      </p:sp>
      <p:sp>
        <p:nvSpPr>
          <p:cNvPr id="11"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1">
            <a:extLst>
              <a:ext uri="{FF2B5EF4-FFF2-40B4-BE49-F238E27FC236}">
                <a16:creationId xmlns:a16="http://schemas.microsoft.com/office/drawing/2014/main" id="{BF25B174-735C-D8F6-7F8C-1462C95DDD4A}"/>
              </a:ext>
            </a:extLst>
          </p:cNvPr>
          <p:cNvSpPr>
            <a:spLocks noGrp="1" noChangeArrowheads="1"/>
          </p:cNvSpPr>
          <p:nvPr>
            <p:ph idx="1"/>
          </p:nvPr>
        </p:nvSpPr>
        <p:spPr bwMode="auto">
          <a:xfrm>
            <a:off x="5702054" y="135836"/>
            <a:ext cx="5120975" cy="564763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fontScale="92500" lnSpcReduction="20000"/>
          </a:bodyPr>
          <a:lstStyle/>
          <a:p>
            <a:pPr marL="0" marR="0" lvl="0" indent="0" defTabSz="914400" rtl="0" eaLnBrk="0" fontAlgn="base" latinLnBrk="0" hangingPunct="0">
              <a:spcBef>
                <a:spcPct val="0"/>
              </a:spcBef>
              <a:spcAft>
                <a:spcPts val="600"/>
              </a:spcAft>
              <a:buClrTx/>
              <a:buSzTx/>
              <a:buFontTx/>
              <a:buNone/>
              <a:tabLst/>
            </a:pPr>
            <a:endParaRPr kumimoji="0" lang="en-US" altLang="en-US" sz="17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None/>
              <a:tabLst/>
            </a:pPr>
            <a:endParaRPr kumimoji="0" lang="en-US" altLang="en-US" sz="17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None/>
              <a:tabLst/>
            </a:pPr>
            <a:endParaRPr kumimoji="0" lang="en-US" altLang="en-US" sz="30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Char char="•"/>
              <a:tabLst/>
            </a:pPr>
            <a:r>
              <a:rPr kumimoji="0" lang="en-US" altLang="en-US" sz="2600" b="0" i="0" u="none" strike="noStrike" cap="none" normalizeH="0" baseline="0" dirty="0">
                <a:ln>
                  <a:noFill/>
                </a:ln>
                <a:effectLst/>
              </a:rPr>
              <a:t>Ageing Population</a:t>
            </a:r>
            <a:br>
              <a:rPr kumimoji="0" lang="en-US" altLang="en-US" sz="2600" b="0" i="0" u="none" strike="noStrike" cap="none" normalizeH="0" baseline="0" dirty="0">
                <a:ln>
                  <a:noFill/>
                </a:ln>
                <a:effectLst/>
              </a:rPr>
            </a:br>
            <a:endParaRPr kumimoji="0" lang="en-US" altLang="en-US" sz="26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Char char="•"/>
              <a:tabLst/>
            </a:pPr>
            <a:r>
              <a:rPr kumimoji="0" lang="en-US" altLang="en-US" sz="2600" b="0" i="0" u="none" strike="noStrike" cap="none" normalizeH="0" baseline="0" dirty="0">
                <a:ln>
                  <a:noFill/>
                </a:ln>
                <a:effectLst/>
              </a:rPr>
              <a:t>Mental Health Services Strain</a:t>
            </a:r>
            <a:br>
              <a:rPr kumimoji="0" lang="en-US" altLang="en-US" sz="2600" b="0" i="0" u="none" strike="noStrike" cap="none" normalizeH="0" baseline="0" dirty="0">
                <a:ln>
                  <a:noFill/>
                </a:ln>
                <a:effectLst/>
              </a:rPr>
            </a:br>
            <a:endParaRPr kumimoji="0" lang="en-US" altLang="en-US" sz="26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Char char="•"/>
              <a:tabLst/>
            </a:pPr>
            <a:r>
              <a:rPr kumimoji="0" lang="en-US" altLang="en-US" sz="2600" b="0" i="0" u="none" strike="noStrike" cap="none" normalizeH="0" baseline="0" dirty="0">
                <a:ln>
                  <a:noFill/>
                </a:ln>
                <a:effectLst/>
              </a:rPr>
              <a:t>Social Care Funding Gap</a:t>
            </a:r>
            <a:br>
              <a:rPr kumimoji="0" lang="en-US" altLang="en-US" sz="2600" b="0" i="0" u="none" strike="noStrike" cap="none" normalizeH="0" baseline="0" dirty="0">
                <a:ln>
                  <a:noFill/>
                </a:ln>
                <a:effectLst/>
              </a:rPr>
            </a:br>
            <a:endParaRPr kumimoji="0" lang="en-US" altLang="en-US" sz="26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Char char="•"/>
              <a:tabLst/>
            </a:pPr>
            <a:r>
              <a:rPr kumimoji="0" lang="en-US" altLang="en-US" sz="2600" b="0" i="0" u="none" strike="noStrike" cap="none" normalizeH="0" baseline="0" dirty="0">
                <a:ln>
                  <a:noFill/>
                </a:ln>
                <a:effectLst/>
              </a:rPr>
              <a:t>Integration of Health and Social Care</a:t>
            </a:r>
            <a:br>
              <a:rPr kumimoji="0" lang="en-US" altLang="en-US" sz="2600" b="0" i="0" u="none" strike="noStrike" cap="none" normalizeH="0" baseline="0" dirty="0">
                <a:ln>
                  <a:noFill/>
                </a:ln>
                <a:effectLst/>
              </a:rPr>
            </a:br>
            <a:endParaRPr kumimoji="0" lang="en-US" altLang="en-US" sz="26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Char char="•"/>
              <a:tabLst/>
            </a:pPr>
            <a:r>
              <a:rPr kumimoji="0" lang="en-US" altLang="en-US" sz="2600" b="0" i="0" u="none" strike="noStrike" cap="none" normalizeH="0" baseline="0" dirty="0">
                <a:ln>
                  <a:noFill/>
                </a:ln>
                <a:effectLst/>
              </a:rPr>
              <a:t>Rise in Chronic Conditions</a:t>
            </a:r>
            <a:br>
              <a:rPr kumimoji="0" lang="en-US" altLang="en-US" sz="2600" b="0" i="0" u="none" strike="noStrike" cap="none" normalizeH="0" baseline="0" dirty="0">
                <a:ln>
                  <a:noFill/>
                </a:ln>
                <a:effectLst/>
              </a:rPr>
            </a:br>
            <a:endParaRPr kumimoji="0" lang="en-US" altLang="en-US" sz="26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Char char="•"/>
              <a:tabLst/>
            </a:pPr>
            <a:r>
              <a:rPr kumimoji="0" lang="en-US" altLang="en-US" sz="2600" b="0" i="0" u="none" strike="noStrike" cap="none" normalizeH="0" baseline="0" dirty="0">
                <a:ln>
                  <a:noFill/>
                </a:ln>
                <a:effectLst/>
              </a:rPr>
              <a:t>Technological Barriers</a:t>
            </a:r>
            <a:br>
              <a:rPr kumimoji="0" lang="en-US" altLang="en-US" sz="2600" b="0" i="0" u="none" strike="noStrike" cap="none" normalizeH="0" baseline="0" dirty="0">
                <a:ln>
                  <a:noFill/>
                </a:ln>
                <a:effectLst/>
              </a:rPr>
            </a:br>
            <a:endParaRPr kumimoji="0" lang="en-US" altLang="en-US" sz="26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Char char="•"/>
              <a:tabLst/>
            </a:pPr>
            <a:r>
              <a:rPr kumimoji="0" lang="en-US" altLang="en-US" sz="2600" b="0" i="0" u="none" strike="noStrike" cap="none" normalizeH="0" baseline="0" dirty="0">
                <a:ln>
                  <a:noFill/>
                </a:ln>
                <a:effectLst/>
              </a:rPr>
              <a:t>Care Home Sector Crisis</a:t>
            </a:r>
            <a:br>
              <a:rPr kumimoji="0" lang="en-US" altLang="en-US" sz="2600" b="0" i="0" u="none" strike="noStrike" cap="none" normalizeH="0" baseline="0" dirty="0">
                <a:ln>
                  <a:noFill/>
                </a:ln>
                <a:effectLst/>
              </a:rPr>
            </a:br>
            <a:endParaRPr kumimoji="0" lang="en-US" altLang="en-US" sz="26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Char char="•"/>
              <a:tabLst/>
            </a:pPr>
            <a:r>
              <a:rPr kumimoji="0" lang="en-US" altLang="en-US" sz="2600" b="0" i="0" u="none" strike="noStrike" cap="none" normalizeH="0" baseline="0" dirty="0">
                <a:ln>
                  <a:noFill/>
                </a:ln>
                <a:effectLst/>
              </a:rPr>
              <a:t>Lack of Support for Family Carers</a:t>
            </a:r>
          </a:p>
        </p:txBody>
      </p:sp>
    </p:spTree>
    <p:extLst>
      <p:ext uri="{BB962C8B-B14F-4D97-AF65-F5344CB8AC3E}">
        <p14:creationId xmlns:p14="http://schemas.microsoft.com/office/powerpoint/2010/main" val="8368698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5784591-6865-A4AE-0B50-83C2B8C73D7E}"/>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c 10">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DD513CE-EFB8-4C75-C894-C7AA31F9BD41}"/>
              </a:ext>
            </a:extLst>
          </p:cNvPr>
          <p:cNvSpPr>
            <a:spLocks noGrp="1"/>
          </p:cNvSpPr>
          <p:nvPr>
            <p:ph type="title"/>
          </p:nvPr>
        </p:nvSpPr>
        <p:spPr>
          <a:xfrm>
            <a:off x="838200" y="365125"/>
            <a:ext cx="10515600" cy="1325563"/>
          </a:xfrm>
        </p:spPr>
        <p:txBody>
          <a:bodyPr>
            <a:normAutofit/>
          </a:bodyPr>
          <a:lstStyle/>
          <a:p>
            <a:pPr algn="ctr"/>
            <a:r>
              <a:rPr lang="en-US" sz="4800" b="1">
                <a:latin typeface="+mn-lt"/>
              </a:rPr>
              <a:t>How can we Address these Issues?</a:t>
            </a:r>
            <a:endParaRPr lang="en-US" sz="4800" b="1" dirty="0">
              <a:latin typeface="+mn-lt"/>
            </a:endParaRPr>
          </a:p>
        </p:txBody>
      </p:sp>
      <p:graphicFrame>
        <p:nvGraphicFramePr>
          <p:cNvPr id="5" name="Rectangle 1">
            <a:extLst>
              <a:ext uri="{FF2B5EF4-FFF2-40B4-BE49-F238E27FC236}">
                <a16:creationId xmlns:a16="http://schemas.microsoft.com/office/drawing/2014/main" id="{45876FAA-541D-2EBE-81B4-0794973BA272}"/>
              </a:ext>
            </a:extLst>
          </p:cNvPr>
          <p:cNvGraphicFramePr>
            <a:graphicFrameLocks noGrp="1"/>
          </p:cNvGraphicFramePr>
          <p:nvPr>
            <p:ph idx="1"/>
            <p:extLst>
              <p:ext uri="{D42A27DB-BD31-4B8C-83A1-F6EECF244321}">
                <p14:modId xmlns:p14="http://schemas.microsoft.com/office/powerpoint/2010/main" val="2912914720"/>
              </p:ext>
            </p:extLst>
          </p:nvPr>
        </p:nvGraphicFramePr>
        <p:xfrm>
          <a:off x="301214" y="1690688"/>
          <a:ext cx="11715078" cy="50307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89430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F34816-675C-E4E0-5366-0899E2FA1ACA}"/>
              </a:ext>
            </a:extLst>
          </p:cNvPr>
          <p:cNvSpPr>
            <a:spLocks noGrp="1"/>
          </p:cNvSpPr>
          <p:nvPr>
            <p:ph type="title"/>
          </p:nvPr>
        </p:nvSpPr>
        <p:spPr>
          <a:xfrm>
            <a:off x="841248" y="256032"/>
            <a:ext cx="10506456" cy="1014984"/>
          </a:xfrm>
        </p:spPr>
        <p:txBody>
          <a:bodyPr anchor="b">
            <a:normAutofit/>
          </a:bodyPr>
          <a:lstStyle/>
          <a:p>
            <a:r>
              <a:rPr lang="en-GB" b="1" dirty="0">
                <a:latin typeface="+mn-lt"/>
              </a:rPr>
              <a:t>How Can We Address These Issues?</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72282371-BA30-2CD5-B4FC-2C5FECD75951}"/>
              </a:ext>
            </a:extLst>
          </p:cNvPr>
          <p:cNvGraphicFramePr>
            <a:graphicFrameLocks noGrp="1"/>
          </p:cNvGraphicFramePr>
          <p:nvPr>
            <p:ph idx="1"/>
            <p:extLst>
              <p:ext uri="{D42A27DB-BD31-4B8C-83A1-F6EECF244321}">
                <p14:modId xmlns:p14="http://schemas.microsoft.com/office/powerpoint/2010/main" val="938772667"/>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3EFEEE06-70F1-F285-C61A-0B12F5AE2EB1}"/>
              </a:ext>
            </a:extLst>
          </p:cNvPr>
          <p:cNvSpPr txBox="1"/>
          <p:nvPr/>
        </p:nvSpPr>
        <p:spPr>
          <a:xfrm>
            <a:off x="7109460" y="6485745"/>
            <a:ext cx="3840480" cy="369332"/>
          </a:xfrm>
          <a:prstGeom prst="rect">
            <a:avLst/>
          </a:prstGeom>
          <a:noFill/>
        </p:spPr>
        <p:txBody>
          <a:bodyPr wrap="square" rtlCol="0">
            <a:spAutoFit/>
          </a:bodyPr>
          <a:lstStyle/>
          <a:p>
            <a:r>
              <a:rPr lang="en-GB"/>
              <a:t>(Gov.UK, 2025; NHS England, 2023)</a:t>
            </a:r>
            <a:endParaRPr lang="en-GB" dirty="0"/>
          </a:p>
        </p:txBody>
      </p:sp>
    </p:spTree>
    <p:extLst>
      <p:ext uri="{BB962C8B-B14F-4D97-AF65-F5344CB8AC3E}">
        <p14:creationId xmlns:p14="http://schemas.microsoft.com/office/powerpoint/2010/main" val="12705426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2" y="453981"/>
            <a:ext cx="6675120" cy="1877811"/>
          </a:xfrm>
          <a:prstGeom prst="rect">
            <a:avLst/>
          </a:prstGeom>
          <a:solidFill>
            <a:srgbClr val="5B80AB"/>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4F3190C8-7C45-0A41-BCA2-C179CA5D0909}"/>
              </a:ext>
            </a:extLst>
          </p:cNvPr>
          <p:cNvSpPr>
            <a:spLocks noGrp="1"/>
          </p:cNvSpPr>
          <p:nvPr>
            <p:ph type="title"/>
          </p:nvPr>
        </p:nvSpPr>
        <p:spPr>
          <a:xfrm>
            <a:off x="731520" y="731520"/>
            <a:ext cx="6089904" cy="1426464"/>
          </a:xfrm>
        </p:spPr>
        <p:txBody>
          <a:bodyPr>
            <a:normAutofit/>
          </a:bodyPr>
          <a:lstStyle/>
          <a:p>
            <a:pPr algn="ctr"/>
            <a:r>
              <a:rPr lang="en-US" sz="6000" b="1" dirty="0">
                <a:solidFill>
                  <a:srgbClr val="FFFFFF"/>
                </a:solidFill>
                <a:latin typeface="+mn-lt"/>
              </a:rPr>
              <a:t>Digital Age</a:t>
            </a:r>
          </a:p>
        </p:txBody>
      </p:sp>
      <p:sp>
        <p:nvSpPr>
          <p:cNvPr id="1033" name="Rectangle 1032">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7100" y="461737"/>
            <a:ext cx="2149361" cy="1870055"/>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35" name="Rectangle 1034">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768" y="453155"/>
            <a:ext cx="2149358" cy="1878638"/>
          </a:xfrm>
          <a:prstGeom prst="rect">
            <a:avLst/>
          </a:prstGeom>
          <a:solidFill>
            <a:srgbClr val="FACC8B"/>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37" name="Rectangle 1036">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80956"/>
            <a:ext cx="6675121" cy="3918122"/>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EEADE3B-92C7-D80E-F734-6C41D4E49217}"/>
              </a:ext>
            </a:extLst>
          </p:cNvPr>
          <p:cNvSpPr>
            <a:spLocks noGrp="1"/>
          </p:cNvSpPr>
          <p:nvPr>
            <p:ph idx="1"/>
          </p:nvPr>
        </p:nvSpPr>
        <p:spPr>
          <a:xfrm>
            <a:off x="458921" y="2480955"/>
            <a:ext cx="6675120" cy="3918122"/>
          </a:xfrm>
        </p:spPr>
        <p:txBody>
          <a:bodyPr anchor="ctr">
            <a:normAutofit/>
          </a:bodyPr>
          <a:lstStyle/>
          <a:p>
            <a:r>
              <a:rPr lang="en-GB" sz="2400" dirty="0">
                <a:ea typeface="Times New Roman" panose="02020603050405020304" pitchFamily="18" charset="0"/>
              </a:rPr>
              <a:t>C</a:t>
            </a:r>
            <a:r>
              <a:rPr lang="en-GB" sz="2400" dirty="0">
                <a:effectLst/>
                <a:ea typeface="Times New Roman" panose="02020603050405020304" pitchFamily="18" charset="0"/>
              </a:rPr>
              <a:t>ommonly referred to as the ‘digital era or age’ people are immersed within a vast array of digital technologies. </a:t>
            </a:r>
          </a:p>
          <a:p>
            <a:endParaRPr lang="en-GB" sz="2400" dirty="0">
              <a:effectLst/>
              <a:ea typeface="Times New Roman" panose="02020603050405020304" pitchFamily="18" charset="0"/>
            </a:endParaRPr>
          </a:p>
          <a:p>
            <a:r>
              <a:rPr lang="en-GB" sz="2400" dirty="0"/>
              <a:t>The Covid 19 Pandemic accelerated digitalisation</a:t>
            </a:r>
            <a:r>
              <a:rPr lang="en-GB" sz="2400" dirty="0">
                <a:effectLst/>
                <a:ea typeface="Times New Roman" panose="02020603050405020304" pitchFamily="18" charset="0"/>
              </a:rPr>
              <a:t>. </a:t>
            </a:r>
            <a:r>
              <a:rPr lang="en-GB" sz="2400" b="1" dirty="0">
                <a:solidFill>
                  <a:srgbClr val="0070C0"/>
                </a:solidFill>
                <a:effectLst/>
                <a:ea typeface="Times New Roman" panose="02020603050405020304" pitchFamily="18" charset="0"/>
              </a:rPr>
              <a:t>How?</a:t>
            </a:r>
          </a:p>
          <a:p>
            <a:pPr marL="0" indent="0">
              <a:buNone/>
            </a:pPr>
            <a:endParaRPr lang="en-GB" sz="2400" dirty="0"/>
          </a:p>
          <a:p>
            <a:r>
              <a:rPr lang="en-GB" sz="2400" dirty="0"/>
              <a:t>Society has become increasingly dependent on digital technology.</a:t>
            </a:r>
            <a:endParaRPr lang="en-US" sz="2400" dirty="0"/>
          </a:p>
        </p:txBody>
      </p:sp>
      <p:pic>
        <p:nvPicPr>
          <p:cNvPr id="1026" name="Picture 2" descr="Healthcare in the Digital Age: Supporting innovation after COVID-19 | The  OECD Forum Network">
            <a:extLst>
              <a:ext uri="{FF2B5EF4-FFF2-40B4-BE49-F238E27FC236}">
                <a16:creationId xmlns:a16="http://schemas.microsoft.com/office/drawing/2014/main" id="{A2B5D800-D874-402D-F75A-6A41A286DE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805" r="36204" b="2"/>
          <a:stretch/>
        </p:blipFill>
        <p:spPr bwMode="auto">
          <a:xfrm>
            <a:off x="7277100" y="2480954"/>
            <a:ext cx="4455979" cy="391812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830A6C7-C72A-2234-69F1-ECB479AB9920}"/>
              </a:ext>
            </a:extLst>
          </p:cNvPr>
          <p:cNvSpPr txBox="1"/>
          <p:nvPr/>
        </p:nvSpPr>
        <p:spPr>
          <a:xfrm>
            <a:off x="3448669" y="6404019"/>
            <a:ext cx="6745509" cy="369332"/>
          </a:xfrm>
          <a:prstGeom prst="rect">
            <a:avLst/>
          </a:prstGeom>
          <a:noFill/>
        </p:spPr>
        <p:txBody>
          <a:bodyPr wrap="square" rtlCol="0">
            <a:spAutoFit/>
          </a:bodyPr>
          <a:lstStyle/>
          <a:p>
            <a:r>
              <a:rPr lang="en-GB" dirty="0"/>
              <a:t>(José et al., 2021; Selwyn and Facer, 2014; Redshaw, 2019) </a:t>
            </a:r>
          </a:p>
        </p:txBody>
      </p:sp>
    </p:spTree>
    <p:extLst>
      <p:ext uri="{BB962C8B-B14F-4D97-AF65-F5344CB8AC3E}">
        <p14:creationId xmlns:p14="http://schemas.microsoft.com/office/powerpoint/2010/main" val="23612966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id="{6B2AA888-ADB5-9E8A-323F-F9CA2CE5FEA4}"/>
              </a:ext>
            </a:extLst>
          </p:cNvPr>
          <p:cNvPicPr>
            <a:picLocks noGrp="1" noChangeAspect="1"/>
          </p:cNvPicPr>
          <p:nvPr>
            <p:ph idx="1"/>
          </p:nvPr>
        </p:nvPicPr>
        <p:blipFill rotWithShape="1">
          <a:blip r:embed="rId3"/>
          <a:srcRect t="19"/>
          <a:stretch/>
        </p:blipFill>
        <p:spPr>
          <a:xfrm>
            <a:off x="-1504" y="-97180"/>
            <a:ext cx="12191980" cy="6856718"/>
          </a:xfrm>
          <a:prstGeom prst="rect">
            <a:avLst/>
          </a:prstGeom>
        </p:spPr>
      </p:pic>
      <p:sp>
        <p:nvSpPr>
          <p:cNvPr id="5" name="TextBox 4">
            <a:extLst>
              <a:ext uri="{FF2B5EF4-FFF2-40B4-BE49-F238E27FC236}">
                <a16:creationId xmlns:a16="http://schemas.microsoft.com/office/drawing/2014/main" id="{8DAA0263-4002-08CF-3195-CD82C2BF3296}"/>
              </a:ext>
            </a:extLst>
          </p:cNvPr>
          <p:cNvSpPr txBox="1"/>
          <p:nvPr/>
        </p:nvSpPr>
        <p:spPr>
          <a:xfrm>
            <a:off x="10928347" y="6390206"/>
            <a:ext cx="1262129" cy="369332"/>
          </a:xfrm>
          <a:prstGeom prst="rect">
            <a:avLst/>
          </a:prstGeom>
          <a:noFill/>
        </p:spPr>
        <p:txBody>
          <a:bodyPr wrap="square" rtlCol="0">
            <a:spAutoFit/>
          </a:bodyPr>
          <a:lstStyle/>
          <a:p>
            <a:r>
              <a:rPr lang="en-GB" b="1" dirty="0"/>
              <a:t>(GTF, 2024)</a:t>
            </a:r>
          </a:p>
        </p:txBody>
      </p:sp>
    </p:spTree>
    <p:extLst>
      <p:ext uri="{BB962C8B-B14F-4D97-AF65-F5344CB8AC3E}">
        <p14:creationId xmlns:p14="http://schemas.microsoft.com/office/powerpoint/2010/main" val="1593716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EE1493-25A1-CD0B-B912-57DA42EE9428}"/>
              </a:ext>
            </a:extLst>
          </p:cNvPr>
          <p:cNvSpPr>
            <a:spLocks noGrp="1"/>
          </p:cNvSpPr>
          <p:nvPr>
            <p:ph type="title"/>
          </p:nvPr>
        </p:nvSpPr>
        <p:spPr>
          <a:xfrm>
            <a:off x="1392825" y="257933"/>
            <a:ext cx="5323715" cy="659090"/>
          </a:xfrm>
        </p:spPr>
        <p:txBody>
          <a:bodyPr anchor="b">
            <a:noAutofit/>
          </a:bodyPr>
          <a:lstStyle/>
          <a:p>
            <a:r>
              <a:rPr lang="en-GB" sz="4800" b="1" dirty="0">
                <a:latin typeface="+mn-lt"/>
              </a:rPr>
              <a:t>Digital Exclusion</a:t>
            </a:r>
          </a:p>
        </p:txBody>
      </p:sp>
      <p:sp>
        <p:nvSpPr>
          <p:cNvPr id="3" name="Content Placeholder 2">
            <a:extLst>
              <a:ext uri="{FF2B5EF4-FFF2-40B4-BE49-F238E27FC236}">
                <a16:creationId xmlns:a16="http://schemas.microsoft.com/office/drawing/2014/main" id="{7D752504-FCCA-9C7F-33FF-CCC3242EBFCC}"/>
              </a:ext>
            </a:extLst>
          </p:cNvPr>
          <p:cNvSpPr>
            <a:spLocks noGrp="1"/>
          </p:cNvSpPr>
          <p:nvPr>
            <p:ph idx="1"/>
          </p:nvPr>
        </p:nvSpPr>
        <p:spPr>
          <a:xfrm>
            <a:off x="418679" y="1319828"/>
            <a:ext cx="7396584" cy="4766021"/>
          </a:xfrm>
        </p:spPr>
        <p:txBody>
          <a:bodyPr anchor="t">
            <a:normAutofit lnSpcReduction="10000"/>
          </a:bodyPr>
          <a:lstStyle/>
          <a:p>
            <a:r>
              <a:rPr lang="en-GB" sz="2000" dirty="0"/>
              <a:t>7% of UK adults are digitally excluded, lacking internet access or digital skills </a:t>
            </a:r>
          </a:p>
          <a:p>
            <a:r>
              <a:rPr lang="en-GB" sz="2000" dirty="0"/>
              <a:t>Age and socioeconomic status continue to influence digital exclusion, with 21% of those over 65 having no internet access at home</a:t>
            </a:r>
          </a:p>
          <a:p>
            <a:r>
              <a:rPr lang="en-GB" sz="2000" dirty="0"/>
              <a:t>23% of young people in receipt of free school meals lack home broadband</a:t>
            </a:r>
          </a:p>
          <a:p>
            <a:r>
              <a:rPr lang="en-GB" sz="2000" dirty="0"/>
              <a:t>No access at all to the internet was more prevalent amongst food bank users, at 16%, than the general population.</a:t>
            </a:r>
          </a:p>
          <a:p>
            <a:r>
              <a:rPr lang="en-GB" sz="2000" dirty="0"/>
              <a:t>Strong links were found between poverty risk factors and families living below a publicly-defined household benchmark – the Minimum Digital Living Standard. </a:t>
            </a:r>
          </a:p>
          <a:p>
            <a:pPr marL="0" indent="0">
              <a:buNone/>
            </a:pPr>
            <a:r>
              <a:rPr lang="en-GB" sz="2000" b="1" dirty="0"/>
              <a:t>And the impacts go beyond income:</a:t>
            </a:r>
          </a:p>
          <a:p>
            <a:r>
              <a:rPr lang="en-GB" sz="2000" dirty="0"/>
              <a:t>44% of people without any internet access, and referred to food banks, reported being severely socially isolated </a:t>
            </a:r>
          </a:p>
          <a:p>
            <a:endParaRPr lang="en-GB" sz="1300" dirty="0"/>
          </a:p>
          <a:p>
            <a:pPr marL="0" indent="0">
              <a:buNone/>
            </a:pPr>
            <a:endParaRPr lang="en-GB" sz="1300" dirty="0"/>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BCF2677D-5E59-5D62-9E6B-1C0B33A82C5E}"/>
              </a:ext>
            </a:extLst>
          </p:cNvPr>
          <p:cNvPicPr>
            <a:picLocks noChangeAspect="1"/>
          </p:cNvPicPr>
          <p:nvPr/>
        </p:nvPicPr>
        <p:blipFill>
          <a:blip r:embed="rId3"/>
          <a:srcRect t="16000" r="57389" b="18666"/>
          <a:stretch/>
        </p:blipFill>
        <p:spPr>
          <a:xfrm>
            <a:off x="8819615" y="1281544"/>
            <a:ext cx="2801134" cy="4294887"/>
          </a:xfrm>
          <a:prstGeom prst="rect">
            <a:avLst/>
          </a:prstGeom>
        </p:spPr>
      </p:pic>
      <p:sp>
        <p:nvSpPr>
          <p:cNvPr id="4" name="TextBox 3">
            <a:extLst>
              <a:ext uri="{FF2B5EF4-FFF2-40B4-BE49-F238E27FC236}">
                <a16:creationId xmlns:a16="http://schemas.microsoft.com/office/drawing/2014/main" id="{E819DE88-E15D-DB16-81CA-26ADDC4FD459}"/>
              </a:ext>
            </a:extLst>
          </p:cNvPr>
          <p:cNvSpPr txBox="1"/>
          <p:nvPr/>
        </p:nvSpPr>
        <p:spPr>
          <a:xfrm>
            <a:off x="809309" y="6488655"/>
            <a:ext cx="5977890" cy="369332"/>
          </a:xfrm>
          <a:prstGeom prst="rect">
            <a:avLst/>
          </a:prstGeom>
          <a:noFill/>
        </p:spPr>
        <p:txBody>
          <a:bodyPr wrap="square" rtlCol="0">
            <a:spAutoFit/>
          </a:bodyPr>
          <a:lstStyle/>
          <a:p>
            <a:pPr>
              <a:spcAft>
                <a:spcPts val="600"/>
              </a:spcAft>
            </a:pPr>
            <a:r>
              <a:rPr lang="en-GB" dirty="0"/>
              <a:t>(Good Things Foundation, 2024; Ofcom, 2025; Trussell 2023 )  </a:t>
            </a:r>
          </a:p>
        </p:txBody>
      </p:sp>
    </p:spTree>
    <p:extLst>
      <p:ext uri="{BB962C8B-B14F-4D97-AF65-F5344CB8AC3E}">
        <p14:creationId xmlns:p14="http://schemas.microsoft.com/office/powerpoint/2010/main" val="3812690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People holding hands">
            <a:extLst>
              <a:ext uri="{FF2B5EF4-FFF2-40B4-BE49-F238E27FC236}">
                <a16:creationId xmlns:a16="http://schemas.microsoft.com/office/drawing/2014/main" id="{BEB27926-939A-F608-F1FE-26F29E8A5E4C}"/>
              </a:ext>
            </a:extLst>
          </p:cNvPr>
          <p:cNvPicPr>
            <a:picLocks noChangeAspect="1"/>
          </p:cNvPicPr>
          <p:nvPr/>
        </p:nvPicPr>
        <p:blipFill rotWithShape="1">
          <a:blip r:embed="rId3"/>
          <a:srcRect l="26448" r="14286" b="-1"/>
          <a:stretch/>
        </p:blipFill>
        <p:spPr>
          <a:xfrm>
            <a:off x="6103027" y="10"/>
            <a:ext cx="6088971" cy="6857990"/>
          </a:xfrm>
          <a:prstGeom prst="rect">
            <a:avLst/>
          </a:prstGeom>
        </p:spPr>
      </p:pic>
      <p:sp useBgFill="1">
        <p:nvSpPr>
          <p:cNvPr id="18" name="Rectangle 17">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Rectangle 19">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5AEBE5-E0F1-02B5-863C-378B03793741}"/>
              </a:ext>
            </a:extLst>
          </p:cNvPr>
          <p:cNvSpPr>
            <a:spLocks noGrp="1"/>
          </p:cNvSpPr>
          <p:nvPr>
            <p:ph type="title"/>
          </p:nvPr>
        </p:nvSpPr>
        <p:spPr>
          <a:xfrm>
            <a:off x="350875" y="265814"/>
            <a:ext cx="5089830" cy="1875800"/>
          </a:xfrm>
        </p:spPr>
        <p:txBody>
          <a:bodyPr anchor="ctr">
            <a:normAutofit/>
          </a:bodyPr>
          <a:lstStyle/>
          <a:p>
            <a:r>
              <a:rPr lang="en-US" sz="4000" b="1" dirty="0">
                <a:latin typeface="+mn-lt"/>
              </a:rPr>
              <a:t>Digital Inclusion within Health and Social Care</a:t>
            </a:r>
          </a:p>
        </p:txBody>
      </p:sp>
      <p:sp>
        <p:nvSpPr>
          <p:cNvPr id="3" name="Content Placeholder 2">
            <a:extLst>
              <a:ext uri="{FF2B5EF4-FFF2-40B4-BE49-F238E27FC236}">
                <a16:creationId xmlns:a16="http://schemas.microsoft.com/office/drawing/2014/main" id="{578DA342-FF20-B746-6240-F009DFA5B406}"/>
              </a:ext>
            </a:extLst>
          </p:cNvPr>
          <p:cNvSpPr>
            <a:spLocks noGrp="1"/>
          </p:cNvSpPr>
          <p:nvPr>
            <p:ph idx="1"/>
          </p:nvPr>
        </p:nvSpPr>
        <p:spPr>
          <a:xfrm>
            <a:off x="147325" y="2124907"/>
            <a:ext cx="5808372" cy="4572006"/>
          </a:xfrm>
        </p:spPr>
        <p:txBody>
          <a:bodyPr anchor="ctr">
            <a:normAutofit/>
          </a:bodyPr>
          <a:lstStyle/>
          <a:p>
            <a:pPr marL="0" indent="0">
              <a:buNone/>
            </a:pPr>
            <a:r>
              <a:rPr lang="en-US" sz="2400" dirty="0"/>
              <a:t>According to the NHS, the incorporation of digitalisation can be crucial to achieving: </a:t>
            </a:r>
          </a:p>
          <a:p>
            <a:pPr>
              <a:buFont typeface="Arial" panose="020B0604020202020204" pitchFamily="34" charset="0"/>
              <a:buChar char="•"/>
            </a:pPr>
            <a:r>
              <a:rPr lang="en-GB" sz="1800" b="0" i="0" u="none" strike="noStrike" dirty="0">
                <a:effectLst/>
              </a:rPr>
              <a:t>physical and mental wellbeing</a:t>
            </a:r>
          </a:p>
          <a:p>
            <a:pPr>
              <a:buFont typeface="Arial" panose="020B0604020202020204" pitchFamily="34" charset="0"/>
              <a:buChar char="•"/>
            </a:pPr>
            <a:r>
              <a:rPr lang="en-GB" sz="1800" b="0" i="0" u="none" strike="noStrike" dirty="0">
                <a:effectLst/>
              </a:rPr>
              <a:t>prevention</a:t>
            </a:r>
          </a:p>
          <a:p>
            <a:pPr>
              <a:buFont typeface="Arial" panose="020B0604020202020204" pitchFamily="34" charset="0"/>
              <a:buChar char="•"/>
            </a:pPr>
            <a:r>
              <a:rPr lang="en-GB" sz="1800" b="0" i="0" u="none" strike="noStrike" dirty="0">
                <a:effectLst/>
              </a:rPr>
              <a:t>self-care</a:t>
            </a:r>
          </a:p>
          <a:p>
            <a:pPr>
              <a:buFont typeface="Arial" panose="020B0604020202020204" pitchFamily="34" charset="0"/>
              <a:buChar char="•"/>
            </a:pPr>
            <a:r>
              <a:rPr lang="en-GB" sz="1800" b="0" i="0" u="none" strike="noStrike" dirty="0">
                <a:effectLst/>
              </a:rPr>
              <a:t>shared care and shared decision making</a:t>
            </a:r>
          </a:p>
          <a:p>
            <a:pPr>
              <a:buFont typeface="Arial" panose="020B0604020202020204" pitchFamily="34" charset="0"/>
              <a:buChar char="•"/>
            </a:pPr>
            <a:r>
              <a:rPr lang="en-GB" sz="1800" b="0" i="0" u="none" strike="noStrike" dirty="0">
                <a:effectLst/>
              </a:rPr>
              <a:t>long term condition management</a:t>
            </a:r>
          </a:p>
          <a:p>
            <a:pPr>
              <a:buFont typeface="Arial" panose="020B0604020202020204" pitchFamily="34" charset="0"/>
              <a:buChar char="•"/>
            </a:pPr>
            <a:r>
              <a:rPr lang="en-GB" sz="1800" b="0" i="0" u="none" strike="noStrike" dirty="0">
                <a:effectLst/>
              </a:rPr>
              <a:t>appropriate use of urgent and emergency care</a:t>
            </a:r>
          </a:p>
          <a:p>
            <a:pPr marL="0" indent="0">
              <a:buNone/>
            </a:pPr>
            <a:endParaRPr lang="en-GB" sz="1600" b="0" i="0" u="none" strike="noStrike" dirty="0">
              <a:effectLst/>
            </a:endParaRPr>
          </a:p>
          <a:p>
            <a:pPr marL="0" indent="0">
              <a:buNone/>
            </a:pPr>
            <a:r>
              <a:rPr lang="en-US" sz="1600" dirty="0">
                <a:hlinkClick r:id="rId4"/>
              </a:rPr>
              <a:t>https://digital.nhs.uk/about-nhs-digital/corporate-information-and-documents/digital-inclusion/digital-inclusion-in-health-and-social-care</a:t>
            </a:r>
            <a:r>
              <a:rPr lang="en-US" sz="1600" dirty="0"/>
              <a:t> </a:t>
            </a:r>
          </a:p>
        </p:txBody>
      </p:sp>
    </p:spTree>
    <p:extLst>
      <p:ext uri="{BB962C8B-B14F-4D97-AF65-F5344CB8AC3E}">
        <p14:creationId xmlns:p14="http://schemas.microsoft.com/office/powerpoint/2010/main" val="1898958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88081-62F6-B674-991A-2B0A88802C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5CD16E-4971-1221-8185-D742515D21B2}"/>
              </a:ext>
            </a:extLst>
          </p:cNvPr>
          <p:cNvSpPr>
            <a:spLocks noGrp="1"/>
          </p:cNvSpPr>
          <p:nvPr>
            <p:ph type="title"/>
          </p:nvPr>
        </p:nvSpPr>
        <p:spPr>
          <a:xfrm>
            <a:off x="1082827" y="190372"/>
            <a:ext cx="10271846" cy="1628970"/>
          </a:xfrm>
        </p:spPr>
        <p:txBody>
          <a:bodyPr anchor="ctr">
            <a:normAutofit/>
          </a:bodyPr>
          <a:lstStyle/>
          <a:p>
            <a:r>
              <a:rPr lang="en-US" sz="4000" b="1" dirty="0">
                <a:latin typeface="+mn-lt"/>
              </a:rPr>
              <a:t>Challenges of Digital Inclusion within H&amp;SC</a:t>
            </a:r>
          </a:p>
        </p:txBody>
      </p:sp>
      <p:graphicFrame>
        <p:nvGraphicFramePr>
          <p:cNvPr id="6" name="Rectangle 1">
            <a:extLst>
              <a:ext uri="{FF2B5EF4-FFF2-40B4-BE49-F238E27FC236}">
                <a16:creationId xmlns:a16="http://schemas.microsoft.com/office/drawing/2014/main" id="{43C1AE66-27D6-18DB-1271-2449F0947F0D}"/>
              </a:ext>
            </a:extLst>
          </p:cNvPr>
          <p:cNvGraphicFramePr>
            <a:graphicFrameLocks noGrp="1"/>
          </p:cNvGraphicFramePr>
          <p:nvPr>
            <p:ph idx="1"/>
            <p:extLst>
              <p:ext uri="{D42A27DB-BD31-4B8C-83A1-F6EECF244321}">
                <p14:modId xmlns:p14="http://schemas.microsoft.com/office/powerpoint/2010/main" val="3004673797"/>
              </p:ext>
            </p:extLst>
          </p:nvPr>
        </p:nvGraphicFramePr>
        <p:xfrm>
          <a:off x="152400" y="1495690"/>
          <a:ext cx="11887199" cy="52497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6422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5F4151-565B-5C06-4A23-C4783E0E38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026EAF-1989-C08A-4E52-6914DD9858DF}"/>
              </a:ext>
            </a:extLst>
          </p:cNvPr>
          <p:cNvSpPr>
            <a:spLocks noGrp="1"/>
          </p:cNvSpPr>
          <p:nvPr>
            <p:ph type="title"/>
          </p:nvPr>
        </p:nvSpPr>
        <p:spPr>
          <a:xfrm>
            <a:off x="1082827" y="190372"/>
            <a:ext cx="10271846" cy="1628970"/>
          </a:xfrm>
        </p:spPr>
        <p:txBody>
          <a:bodyPr anchor="ctr">
            <a:normAutofit/>
          </a:bodyPr>
          <a:lstStyle/>
          <a:p>
            <a:r>
              <a:rPr lang="en-US" sz="4000" b="1" dirty="0">
                <a:latin typeface="+mn-lt"/>
              </a:rPr>
              <a:t>Challenges of Digital Inclusion within H&amp;SC</a:t>
            </a:r>
          </a:p>
        </p:txBody>
      </p:sp>
      <p:graphicFrame>
        <p:nvGraphicFramePr>
          <p:cNvPr id="6" name="Rectangle 1">
            <a:extLst>
              <a:ext uri="{FF2B5EF4-FFF2-40B4-BE49-F238E27FC236}">
                <a16:creationId xmlns:a16="http://schemas.microsoft.com/office/drawing/2014/main" id="{79769D6E-7ACD-ADA4-00B1-E1468187C6FC}"/>
              </a:ext>
            </a:extLst>
          </p:cNvPr>
          <p:cNvGraphicFramePr>
            <a:graphicFrameLocks noGrp="1"/>
          </p:cNvGraphicFramePr>
          <p:nvPr>
            <p:ph idx="1"/>
          </p:nvPr>
        </p:nvGraphicFramePr>
        <p:xfrm>
          <a:off x="0" y="1527587"/>
          <a:ext cx="11887199" cy="52497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744176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37" name="Rectangle 9236">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18276" y="729523"/>
            <a:ext cx="6858000" cy="5398953"/>
          </a:xfrm>
          <a:prstGeom prst="rect">
            <a:avLst/>
          </a:prstGeom>
          <a:ln>
            <a:noFill/>
          </a:ln>
          <a:effectLst>
            <a:outerShdw blurRad="419100" dist="152400" sx="94000" sy="94000" algn="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4C075C-3AD3-1F24-05A4-BE6D54B949C3}"/>
              </a:ext>
            </a:extLst>
          </p:cNvPr>
          <p:cNvSpPr>
            <a:spLocks noGrp="1"/>
          </p:cNvSpPr>
          <p:nvPr>
            <p:ph type="title"/>
          </p:nvPr>
        </p:nvSpPr>
        <p:spPr>
          <a:xfrm>
            <a:off x="758952" y="785366"/>
            <a:ext cx="4069055" cy="2072853"/>
          </a:xfrm>
        </p:spPr>
        <p:txBody>
          <a:bodyPr anchor="t">
            <a:normAutofit/>
          </a:bodyPr>
          <a:lstStyle/>
          <a:p>
            <a:r>
              <a:rPr lang="en-US" sz="4000" b="1" dirty="0">
                <a:latin typeface="+mn-lt"/>
              </a:rPr>
              <a:t>Electronic Health Records</a:t>
            </a:r>
          </a:p>
        </p:txBody>
      </p:sp>
      <p:pic>
        <p:nvPicPr>
          <p:cNvPr id="9218" name="Picture 2" descr="Electronic systems sale decline">
            <a:extLst>
              <a:ext uri="{FF2B5EF4-FFF2-40B4-BE49-F238E27FC236}">
                <a16:creationId xmlns:a16="http://schemas.microsoft.com/office/drawing/2014/main" id="{5EC8757C-C3CF-7CAE-C61D-0C50650AE37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856" r="33484"/>
          <a:stretch/>
        </p:blipFill>
        <p:spPr bwMode="auto">
          <a:xfrm>
            <a:off x="820030" y="2704563"/>
            <a:ext cx="3760467" cy="339143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F66F1C19-1893-CFAC-7AB1-1CBB14BCD127}"/>
              </a:ext>
            </a:extLst>
          </p:cNvPr>
          <p:cNvSpPr>
            <a:spLocks noGrp="1"/>
          </p:cNvSpPr>
          <p:nvPr>
            <p:ph idx="1"/>
          </p:nvPr>
        </p:nvSpPr>
        <p:spPr>
          <a:xfrm>
            <a:off x="5575712" y="1559859"/>
            <a:ext cx="6388761" cy="5495737"/>
          </a:xfrm>
        </p:spPr>
        <p:txBody>
          <a:bodyPr anchor="ctr">
            <a:normAutofit fontScale="85000" lnSpcReduction="20000"/>
          </a:bodyPr>
          <a:lstStyle/>
          <a:p>
            <a:pPr marL="0" indent="0">
              <a:buNone/>
            </a:pPr>
            <a:r>
              <a:rPr lang="en-GB" b="0" i="0" dirty="0">
                <a:effectLst/>
              </a:rPr>
              <a:t>Personal health records (PHR’s) were traditionally paper based: </a:t>
            </a:r>
          </a:p>
          <a:p>
            <a:pPr marL="0" indent="0">
              <a:buNone/>
            </a:pPr>
            <a:endParaRPr lang="en-GB" sz="2000" b="0" i="0" dirty="0">
              <a:effectLst/>
            </a:endParaRPr>
          </a:p>
          <a:p>
            <a:pPr marL="0" indent="0">
              <a:buNone/>
            </a:pPr>
            <a:r>
              <a:rPr lang="en-GB" dirty="0"/>
              <a:t>Electronic Health Records: (HER’s) or Electronic Personal Health Records: (EPHR,s): </a:t>
            </a:r>
          </a:p>
          <a:p>
            <a:pPr marL="0" indent="0">
              <a:buNone/>
            </a:pPr>
            <a:r>
              <a:rPr lang="en-GB" dirty="0"/>
              <a:t>offer the opportunity for……</a:t>
            </a:r>
          </a:p>
          <a:p>
            <a:r>
              <a:rPr lang="en-GB" b="0" i="0" dirty="0">
                <a:effectLst/>
              </a:rPr>
              <a:t>Empowerment </a:t>
            </a:r>
          </a:p>
          <a:p>
            <a:r>
              <a:rPr lang="en-GB" dirty="0"/>
              <a:t>Increased accessibility </a:t>
            </a:r>
          </a:p>
          <a:p>
            <a:r>
              <a:rPr lang="en-GB" b="0" i="0" dirty="0">
                <a:effectLst/>
              </a:rPr>
              <a:t>Promote digital literacy</a:t>
            </a:r>
          </a:p>
          <a:p>
            <a:r>
              <a:rPr lang="en-GB" dirty="0"/>
              <a:t>Assist H+SC professionals to work collaboratively</a:t>
            </a:r>
          </a:p>
          <a:p>
            <a:r>
              <a:rPr lang="en-GB" b="0" i="0" dirty="0">
                <a:effectLst/>
              </a:rPr>
              <a:t>Increase productivity in </a:t>
            </a:r>
            <a:r>
              <a:rPr lang="en-GB" dirty="0"/>
              <a:t>both NHS and SC sector.</a:t>
            </a:r>
          </a:p>
          <a:p>
            <a:endParaRPr lang="en-GB" b="0" i="0" dirty="0">
              <a:effectLst/>
            </a:endParaRPr>
          </a:p>
          <a:p>
            <a:endParaRPr lang="en-GB" b="0" i="0" dirty="0">
              <a:effectLst/>
            </a:endParaRPr>
          </a:p>
          <a:p>
            <a:pPr marL="0" indent="0">
              <a:buNone/>
            </a:pPr>
            <a:r>
              <a:rPr lang="en-GB" sz="2100" dirty="0"/>
              <a:t>(The Health Foundation, 2024; Nuffield Trust, 2007)</a:t>
            </a:r>
            <a:endParaRPr lang="en-GB" sz="2100" b="0" i="0" dirty="0">
              <a:effectLst/>
            </a:endParaRPr>
          </a:p>
          <a:p>
            <a:endParaRPr lang="en-GB" sz="2000" b="0" i="0" dirty="0">
              <a:effectLst/>
              <a:latin typeface="Söhne"/>
            </a:endParaRPr>
          </a:p>
          <a:p>
            <a:endParaRPr lang="en-GB" sz="2000" b="0" i="0" dirty="0">
              <a:effectLst/>
              <a:latin typeface="Söhne"/>
            </a:endParaRPr>
          </a:p>
          <a:p>
            <a:pPr marL="0" indent="0">
              <a:buNone/>
            </a:pPr>
            <a:endParaRPr lang="en-GB" sz="2000" dirty="0">
              <a:latin typeface="Söhne"/>
            </a:endParaRPr>
          </a:p>
          <a:p>
            <a:pPr marL="0" indent="0">
              <a:buNone/>
            </a:pPr>
            <a:endParaRPr lang="en-GB" sz="2000" b="0" i="0" dirty="0">
              <a:effectLst/>
              <a:latin typeface="Söhne"/>
            </a:endParaRPr>
          </a:p>
        </p:txBody>
      </p:sp>
    </p:spTree>
    <p:extLst>
      <p:ext uri="{BB962C8B-B14F-4D97-AF65-F5344CB8AC3E}">
        <p14:creationId xmlns:p14="http://schemas.microsoft.com/office/powerpoint/2010/main" val="18218187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DEFDCFE-3A3B-CF53-433C-C6E58B4B3855}"/>
            </a:ext>
          </a:extLst>
        </p:cNvPr>
        <p:cNvGrpSpPr/>
        <p:nvPr/>
      </p:nvGrpSpPr>
      <p:grpSpPr>
        <a:xfrm>
          <a:off x="0" y="0"/>
          <a:ext cx="0" cy="0"/>
          <a:chOff x="0" y="0"/>
          <a:chExt cx="0" cy="0"/>
        </a:xfrm>
      </p:grpSpPr>
      <p:sp useBgFill="1">
        <p:nvSpPr>
          <p:cNvPr id="9237" name="Rectangle 9236">
            <a:extLst>
              <a:ext uri="{FF2B5EF4-FFF2-40B4-BE49-F238E27FC236}">
                <a16:creationId xmlns:a16="http://schemas.microsoft.com/office/drawing/2014/main" id="{DD916F49-C992-35E7-287B-FC98338D5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18276" y="729523"/>
            <a:ext cx="6858000" cy="5398953"/>
          </a:xfrm>
          <a:prstGeom prst="rect">
            <a:avLst/>
          </a:prstGeom>
          <a:ln>
            <a:noFill/>
          </a:ln>
          <a:effectLst>
            <a:outerShdw blurRad="419100" dist="152400" sx="94000" sy="94000" algn="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37DE64-01F6-EADA-BF01-75862DDDC77F}"/>
              </a:ext>
            </a:extLst>
          </p:cNvPr>
          <p:cNvSpPr>
            <a:spLocks noGrp="1"/>
          </p:cNvSpPr>
          <p:nvPr>
            <p:ph type="title"/>
          </p:nvPr>
        </p:nvSpPr>
        <p:spPr>
          <a:xfrm>
            <a:off x="758952" y="785366"/>
            <a:ext cx="4069055" cy="2072853"/>
          </a:xfrm>
        </p:spPr>
        <p:txBody>
          <a:bodyPr anchor="t">
            <a:normAutofit/>
          </a:bodyPr>
          <a:lstStyle/>
          <a:p>
            <a:r>
              <a:rPr lang="en-US" sz="4000" b="1" dirty="0">
                <a:latin typeface="+mn-lt"/>
              </a:rPr>
              <a:t>Electronic Health Records</a:t>
            </a:r>
          </a:p>
        </p:txBody>
      </p:sp>
      <p:pic>
        <p:nvPicPr>
          <p:cNvPr id="9218" name="Picture 2" descr="Electronic systems sale decline">
            <a:extLst>
              <a:ext uri="{FF2B5EF4-FFF2-40B4-BE49-F238E27FC236}">
                <a16:creationId xmlns:a16="http://schemas.microsoft.com/office/drawing/2014/main" id="{EC3A392E-8EE6-CCEF-214C-42D1EB6C563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856" r="33484"/>
          <a:stretch/>
        </p:blipFill>
        <p:spPr bwMode="auto">
          <a:xfrm>
            <a:off x="820030" y="2704563"/>
            <a:ext cx="3760467" cy="339143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48EFA8E3-94D3-FE9C-F3D5-4AB5E127C561}"/>
              </a:ext>
            </a:extLst>
          </p:cNvPr>
          <p:cNvSpPr>
            <a:spLocks noGrp="1"/>
          </p:cNvSpPr>
          <p:nvPr>
            <p:ph idx="1"/>
          </p:nvPr>
        </p:nvSpPr>
        <p:spPr>
          <a:xfrm>
            <a:off x="5575712" y="1320799"/>
            <a:ext cx="6404631" cy="5429953"/>
          </a:xfrm>
        </p:spPr>
        <p:txBody>
          <a:bodyPr anchor="ctr">
            <a:normAutofit lnSpcReduction="10000"/>
          </a:bodyPr>
          <a:lstStyle/>
          <a:p>
            <a:pPr marL="0" indent="0">
              <a:buNone/>
            </a:pPr>
            <a:endParaRPr lang="en-GB" sz="2000" b="0" i="0" dirty="0">
              <a:effectLst/>
            </a:endParaRPr>
          </a:p>
          <a:p>
            <a:r>
              <a:rPr lang="en-GB" sz="3000" b="0" i="0" dirty="0">
                <a:effectLst/>
              </a:rPr>
              <a:t>The NHS is rolling out Shared Care Records (</a:t>
            </a:r>
            <a:r>
              <a:rPr lang="en-GB" sz="3000" b="0" i="0" dirty="0" err="1">
                <a:effectLst/>
              </a:rPr>
              <a:t>ShCRs</a:t>
            </a:r>
            <a:r>
              <a:rPr lang="en-GB" sz="3000" b="0" i="0" dirty="0">
                <a:effectLst/>
              </a:rPr>
              <a:t>) across all regions, with adoption exceeding 70% of England’s population.</a:t>
            </a:r>
          </a:p>
          <a:p>
            <a:pPr marL="0" indent="0">
              <a:buNone/>
            </a:pPr>
            <a:endParaRPr lang="en-GB" sz="3000" b="0" i="0" dirty="0">
              <a:effectLst/>
            </a:endParaRPr>
          </a:p>
          <a:p>
            <a:r>
              <a:rPr lang="en-GB" sz="3000" b="0" i="0" dirty="0">
                <a:effectLst/>
              </a:rPr>
              <a:t>NHS App supports electronic prescriptions and appointment bookings, enhancing self-management.</a:t>
            </a:r>
          </a:p>
          <a:p>
            <a:pPr marL="0" indent="0">
              <a:buNone/>
            </a:pPr>
            <a:endParaRPr lang="en-GB" sz="2100" dirty="0"/>
          </a:p>
          <a:p>
            <a:pPr marL="0" indent="0">
              <a:buNone/>
            </a:pPr>
            <a:endParaRPr lang="en-GB" sz="2100" dirty="0"/>
          </a:p>
          <a:p>
            <a:pPr marL="0" indent="0">
              <a:buNone/>
            </a:pPr>
            <a:r>
              <a:rPr lang="en-GB" sz="1400" dirty="0"/>
              <a:t>                                                                   (NHS Digital, 2024; The Health Foundation, 2024)</a:t>
            </a:r>
            <a:endParaRPr lang="en-GB" sz="1400" b="0" i="0" dirty="0">
              <a:effectLst/>
            </a:endParaRPr>
          </a:p>
          <a:p>
            <a:endParaRPr lang="en-GB" sz="2000" b="0" i="0" dirty="0">
              <a:effectLst/>
              <a:latin typeface="Söhne"/>
            </a:endParaRPr>
          </a:p>
          <a:p>
            <a:endParaRPr lang="en-GB" sz="2000" b="0" i="0" dirty="0">
              <a:effectLst/>
              <a:latin typeface="Söhne"/>
            </a:endParaRPr>
          </a:p>
          <a:p>
            <a:pPr marL="0" indent="0">
              <a:buNone/>
            </a:pPr>
            <a:endParaRPr lang="en-GB" sz="2000" dirty="0">
              <a:latin typeface="Söhne"/>
            </a:endParaRPr>
          </a:p>
          <a:p>
            <a:pPr marL="0" indent="0">
              <a:buNone/>
            </a:pPr>
            <a:endParaRPr lang="en-GB" sz="2000" b="0" i="0" dirty="0">
              <a:effectLst/>
              <a:latin typeface="Söhne"/>
            </a:endParaRPr>
          </a:p>
        </p:txBody>
      </p:sp>
    </p:spTree>
    <p:extLst>
      <p:ext uri="{BB962C8B-B14F-4D97-AF65-F5344CB8AC3E}">
        <p14:creationId xmlns:p14="http://schemas.microsoft.com/office/powerpoint/2010/main" val="40131002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AFE6F8-F48D-A7E6-E673-2144A121A778}"/>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6100" b="1" kern="1200" dirty="0">
                <a:solidFill>
                  <a:schemeClr val="tx1"/>
                </a:solidFill>
                <a:latin typeface="+mn-lt"/>
                <a:ea typeface="+mj-ea"/>
                <a:cs typeface="+mj-cs"/>
              </a:rPr>
              <a:t>Testimony on EPHR</a:t>
            </a:r>
          </a:p>
        </p:txBody>
      </p:sp>
      <p:sp>
        <p:nvSpPr>
          <p:cNvPr id="11"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descr="Epic for AHP and Pharmacy   why we need an EHRS">
            <a:hlinkClick r:id="" action="ppaction://media"/>
            <a:extLst>
              <a:ext uri="{FF2B5EF4-FFF2-40B4-BE49-F238E27FC236}">
                <a16:creationId xmlns:a16="http://schemas.microsoft.com/office/drawing/2014/main" id="{456BBD4E-2326-B68A-A611-F3624815341A}"/>
              </a:ext>
            </a:extLst>
          </p:cNvPr>
          <p:cNvPicPr>
            <a:picLocks noGrp="1" noRot="1" noChangeAspect="1"/>
          </p:cNvPicPr>
          <p:nvPr>
            <p:ph idx="1"/>
            <a:videoFile r:link="rId1"/>
          </p:nvPr>
        </p:nvPicPr>
        <p:blipFill>
          <a:blip r:embed="rId4"/>
          <a:stretch>
            <a:fillRect/>
          </a:stretch>
        </p:blipFill>
        <p:spPr>
          <a:xfrm>
            <a:off x="4594038" y="1580355"/>
            <a:ext cx="7214616" cy="4076258"/>
          </a:xfrm>
          <a:prstGeom prst="rect">
            <a:avLst/>
          </a:prstGeom>
        </p:spPr>
      </p:pic>
      <p:sp>
        <p:nvSpPr>
          <p:cNvPr id="3" name="TextBox 2">
            <a:extLst>
              <a:ext uri="{FF2B5EF4-FFF2-40B4-BE49-F238E27FC236}">
                <a16:creationId xmlns:a16="http://schemas.microsoft.com/office/drawing/2014/main" id="{C0EA40E1-92BE-6AC4-02A1-0C6C1B464A8B}"/>
              </a:ext>
            </a:extLst>
          </p:cNvPr>
          <p:cNvSpPr txBox="1"/>
          <p:nvPr/>
        </p:nvSpPr>
        <p:spPr>
          <a:xfrm>
            <a:off x="1538343" y="4751001"/>
            <a:ext cx="2216076" cy="369332"/>
          </a:xfrm>
          <a:prstGeom prst="rect">
            <a:avLst/>
          </a:prstGeom>
          <a:noFill/>
        </p:spPr>
        <p:txBody>
          <a:bodyPr wrap="square" rtlCol="0">
            <a:spAutoFit/>
          </a:bodyPr>
          <a:lstStyle/>
          <a:p>
            <a:r>
              <a:rPr lang="en-GB" b="1" dirty="0"/>
              <a:t>(2min.53secs)</a:t>
            </a:r>
          </a:p>
        </p:txBody>
      </p:sp>
    </p:spTree>
    <p:extLst>
      <p:ext uri="{BB962C8B-B14F-4D97-AF65-F5344CB8AC3E}">
        <p14:creationId xmlns:p14="http://schemas.microsoft.com/office/powerpoint/2010/main" val="976901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descr="What is NHS Digital?">
            <a:hlinkClick r:id="" action="ppaction://media"/>
            <a:extLst>
              <a:ext uri="{FF2B5EF4-FFF2-40B4-BE49-F238E27FC236}">
                <a16:creationId xmlns:a16="http://schemas.microsoft.com/office/drawing/2014/main" id="{02FF0FB8-8E91-8984-16BC-34BDB78B80C6}"/>
              </a:ext>
            </a:extLst>
          </p:cNvPr>
          <p:cNvPicPr>
            <a:picLocks noGrp="1" noRot="1" noChangeAspect="1"/>
          </p:cNvPicPr>
          <p:nvPr>
            <p:ph idx="1"/>
            <a:videoFile r:link="rId1"/>
          </p:nvPr>
        </p:nvPicPr>
        <p:blipFill>
          <a:blip r:embed="rId4"/>
          <a:stretch>
            <a:fillRect/>
          </a:stretch>
        </p:blipFill>
        <p:spPr>
          <a:xfrm>
            <a:off x="1239391" y="634701"/>
            <a:ext cx="9256524" cy="5230290"/>
          </a:xfrm>
          <a:prstGeom prst="rect">
            <a:avLst/>
          </a:prstGeom>
        </p:spPr>
      </p:pic>
      <p:sp>
        <p:nvSpPr>
          <p:cNvPr id="2" name="TextBox 1">
            <a:extLst>
              <a:ext uri="{FF2B5EF4-FFF2-40B4-BE49-F238E27FC236}">
                <a16:creationId xmlns:a16="http://schemas.microsoft.com/office/drawing/2014/main" id="{7DD8C5AA-2605-19AD-3530-C1D1FA951D89}"/>
              </a:ext>
            </a:extLst>
          </p:cNvPr>
          <p:cNvSpPr txBox="1"/>
          <p:nvPr/>
        </p:nvSpPr>
        <p:spPr>
          <a:xfrm>
            <a:off x="10359614" y="6347012"/>
            <a:ext cx="1688951" cy="369332"/>
          </a:xfrm>
          <a:prstGeom prst="rect">
            <a:avLst/>
          </a:prstGeom>
          <a:noFill/>
        </p:spPr>
        <p:txBody>
          <a:bodyPr wrap="square" rtlCol="0">
            <a:spAutoFit/>
          </a:bodyPr>
          <a:lstStyle/>
          <a:p>
            <a:r>
              <a:rPr lang="en-GB" b="1" dirty="0"/>
              <a:t>(1min 55 secs)</a:t>
            </a:r>
          </a:p>
        </p:txBody>
      </p:sp>
    </p:spTree>
    <p:extLst>
      <p:ext uri="{BB962C8B-B14F-4D97-AF65-F5344CB8AC3E}">
        <p14:creationId xmlns:p14="http://schemas.microsoft.com/office/powerpoint/2010/main" val="1284408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9B24478-237C-3F1E-31C1-DFB7C9FFB6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43E2B5-21B2-0AE5-3082-FF76D9FFE2B9}"/>
              </a:ext>
            </a:extLst>
          </p:cNvPr>
          <p:cNvSpPr>
            <a:spLocks noGrp="1"/>
          </p:cNvSpPr>
          <p:nvPr>
            <p:ph type="title"/>
          </p:nvPr>
        </p:nvSpPr>
        <p:spPr>
          <a:xfrm>
            <a:off x="605735" y="121876"/>
            <a:ext cx="8357643" cy="1244080"/>
          </a:xfrm>
        </p:spPr>
        <p:txBody>
          <a:bodyPr anchor="b">
            <a:normAutofit/>
          </a:bodyPr>
          <a:lstStyle/>
          <a:p>
            <a:r>
              <a:rPr lang="en-GB" sz="5400" b="1" i="0" dirty="0">
                <a:effectLst/>
                <a:latin typeface="+mn-lt"/>
              </a:rPr>
              <a:t>Telehealth and Telemedicine</a:t>
            </a:r>
            <a:endParaRPr lang="en-US" sz="5400" b="1" dirty="0">
              <a:latin typeface="+mn-lt"/>
            </a:endParaRPr>
          </a:p>
        </p:txBody>
      </p:sp>
      <p:sp>
        <p:nvSpPr>
          <p:cNvPr id="3" name="Content Placeholder 2">
            <a:extLst>
              <a:ext uri="{FF2B5EF4-FFF2-40B4-BE49-F238E27FC236}">
                <a16:creationId xmlns:a16="http://schemas.microsoft.com/office/drawing/2014/main" id="{D66E6F72-8C85-CD57-22EC-6838AB221B0A}"/>
              </a:ext>
            </a:extLst>
          </p:cNvPr>
          <p:cNvSpPr>
            <a:spLocks noGrp="1"/>
          </p:cNvSpPr>
          <p:nvPr>
            <p:ph idx="1"/>
          </p:nvPr>
        </p:nvSpPr>
        <p:spPr>
          <a:xfrm>
            <a:off x="547470" y="1685691"/>
            <a:ext cx="9106182" cy="4905026"/>
          </a:xfrm>
        </p:spPr>
        <p:txBody>
          <a:bodyPr anchor="t">
            <a:normAutofit/>
          </a:bodyPr>
          <a:lstStyle/>
          <a:p>
            <a:pPr marL="0" indent="0">
              <a:buNone/>
            </a:pPr>
            <a:r>
              <a:rPr lang="en-GB" dirty="0"/>
              <a:t>In simple terms, Telehealth or Telemedicine can be considered as providing healthcare remotely using digital technology</a:t>
            </a:r>
          </a:p>
          <a:p>
            <a:pPr marL="0" indent="0">
              <a:buNone/>
            </a:pPr>
            <a:endParaRPr lang="en-GB" sz="2400" dirty="0"/>
          </a:p>
          <a:p>
            <a:r>
              <a:rPr lang="en-GB" dirty="0"/>
              <a:t>Transferring medical data </a:t>
            </a:r>
          </a:p>
          <a:p>
            <a:r>
              <a:rPr lang="en-GB" dirty="0"/>
              <a:t>Consultations </a:t>
            </a:r>
          </a:p>
          <a:p>
            <a:r>
              <a:rPr lang="en-GB" dirty="0"/>
              <a:t>Monitoring diagnosis </a:t>
            </a:r>
          </a:p>
          <a:p>
            <a:r>
              <a:rPr lang="en-GB" dirty="0"/>
              <a:t>Treatment and Education </a:t>
            </a:r>
          </a:p>
          <a:p>
            <a:pPr marL="0" indent="0">
              <a:buNone/>
            </a:pPr>
            <a:endParaRPr lang="en-GB" sz="2000" dirty="0"/>
          </a:p>
        </p:txBody>
      </p:sp>
      <p:pic>
        <p:nvPicPr>
          <p:cNvPr id="7" name="Graphic 6" descr="Stethoscope">
            <a:extLst>
              <a:ext uri="{FF2B5EF4-FFF2-40B4-BE49-F238E27FC236}">
                <a16:creationId xmlns:a16="http://schemas.microsoft.com/office/drawing/2014/main" id="{AF1C70BC-AA8C-FD19-AA8F-19E5FF0E135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503236" y="172928"/>
            <a:ext cx="2141294" cy="2141294"/>
          </a:xfrm>
          <a:prstGeom prst="rect">
            <a:avLst/>
          </a:prstGeom>
        </p:spPr>
      </p:pic>
      <p:grpSp>
        <p:nvGrpSpPr>
          <p:cNvPr id="40" name="Group 39">
            <a:extLst>
              <a:ext uri="{FF2B5EF4-FFF2-40B4-BE49-F238E27FC236}">
                <a16:creationId xmlns:a16="http://schemas.microsoft.com/office/drawing/2014/main" id="{7DA782D2-86D7-2B0E-AB05-28310DD8F7A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25" name="Rectangle 24">
              <a:extLst>
                <a:ext uri="{FF2B5EF4-FFF2-40B4-BE49-F238E27FC236}">
                  <a16:creationId xmlns:a16="http://schemas.microsoft.com/office/drawing/2014/main" id="{34D4EC07-BCA4-9F5D-4E15-D7E5F19212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96D492F5-1066-315A-67B2-2D3762AF40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9577885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A2FD-70C8-CE9F-7D62-E2E6F3590CF3}"/>
              </a:ext>
            </a:extLst>
          </p:cNvPr>
          <p:cNvSpPr>
            <a:spLocks noGrp="1"/>
          </p:cNvSpPr>
          <p:nvPr>
            <p:ph type="title"/>
          </p:nvPr>
        </p:nvSpPr>
        <p:spPr>
          <a:xfrm>
            <a:off x="605735" y="121876"/>
            <a:ext cx="6868813" cy="840766"/>
          </a:xfrm>
        </p:spPr>
        <p:txBody>
          <a:bodyPr anchor="b">
            <a:normAutofit/>
          </a:bodyPr>
          <a:lstStyle/>
          <a:p>
            <a:r>
              <a:rPr lang="en-GB" b="1" i="0" dirty="0">
                <a:effectLst/>
                <a:latin typeface="+mn-lt"/>
              </a:rPr>
              <a:t>Telehealth and Telemedicine</a:t>
            </a:r>
            <a:endParaRPr lang="en-US" b="1" dirty="0">
              <a:latin typeface="+mn-lt"/>
            </a:endParaRPr>
          </a:p>
        </p:txBody>
      </p:sp>
      <p:sp>
        <p:nvSpPr>
          <p:cNvPr id="3" name="Content Placeholder 2">
            <a:extLst>
              <a:ext uri="{FF2B5EF4-FFF2-40B4-BE49-F238E27FC236}">
                <a16:creationId xmlns:a16="http://schemas.microsoft.com/office/drawing/2014/main" id="{B94141E1-D393-154B-37BA-DFA0F6F646EB}"/>
              </a:ext>
            </a:extLst>
          </p:cNvPr>
          <p:cNvSpPr>
            <a:spLocks noGrp="1"/>
          </p:cNvSpPr>
          <p:nvPr>
            <p:ph idx="1"/>
          </p:nvPr>
        </p:nvSpPr>
        <p:spPr>
          <a:xfrm>
            <a:off x="420542" y="962642"/>
            <a:ext cx="11409508" cy="5722430"/>
          </a:xfrm>
        </p:spPr>
        <p:txBody>
          <a:bodyPr anchor="t">
            <a:normAutofit lnSpcReduction="10000"/>
          </a:bodyPr>
          <a:lstStyle/>
          <a:p>
            <a:pPr marL="0" indent="0">
              <a:lnSpc>
                <a:spcPct val="150000"/>
              </a:lnSpc>
              <a:buNone/>
            </a:pPr>
            <a:r>
              <a:rPr lang="en-GB" sz="2400" b="1" dirty="0">
                <a:solidFill>
                  <a:srgbClr val="00B050"/>
                </a:solidFill>
              </a:rPr>
              <a:t>Telehealth: </a:t>
            </a:r>
            <a:r>
              <a:rPr lang="en-GB" sz="2400" dirty="0"/>
              <a:t>The use of digital technologies to deliver health-related services and information remotely. This encompasses a broad range of services, including clinical care, health education, public health initiatives, and administrative functions.</a:t>
            </a:r>
          </a:p>
          <a:p>
            <a:pPr marL="0" indent="0">
              <a:lnSpc>
                <a:spcPct val="150000"/>
              </a:lnSpc>
              <a:buNone/>
            </a:pPr>
            <a:r>
              <a:rPr lang="en-GB" sz="2400" b="1" dirty="0">
                <a:solidFill>
                  <a:srgbClr val="0070C0"/>
                </a:solidFill>
              </a:rPr>
              <a:t>Telemedicine: </a:t>
            </a:r>
            <a:r>
              <a:rPr lang="en-GB" sz="2400" dirty="0"/>
              <a:t>A subset of telehealth that specifically refers to the remote delivery of clinical healthcare services, such as consultations, diagnoses, and treatment, using telecommunications technology. </a:t>
            </a:r>
          </a:p>
          <a:p>
            <a:pPr marL="0" indent="0">
              <a:lnSpc>
                <a:spcPct val="150000"/>
              </a:lnSpc>
              <a:buNone/>
            </a:pPr>
            <a:r>
              <a:rPr lang="en-GB" sz="2400" b="1" dirty="0"/>
              <a:t>Key Difference between these…</a:t>
            </a:r>
            <a:br>
              <a:rPr lang="en-GB" sz="2400" dirty="0"/>
            </a:br>
            <a:r>
              <a:rPr lang="en-GB" sz="2400" b="1" dirty="0">
                <a:solidFill>
                  <a:srgbClr val="7030A0"/>
                </a:solidFill>
              </a:rPr>
              <a:t>Scope: </a:t>
            </a:r>
            <a:r>
              <a:rPr lang="en-GB" sz="2400" dirty="0"/>
              <a:t>Telehealth covers a wide array of remote healthcare services beyond clinical interactions, including educational and administrative activities. In contrast, telemedicine is confined to remote clinical services.</a:t>
            </a:r>
          </a:p>
          <a:p>
            <a:pPr marL="0" indent="0">
              <a:buNone/>
            </a:pPr>
            <a:endParaRPr lang="en-GB" sz="2000" dirty="0"/>
          </a:p>
        </p:txBody>
      </p:sp>
      <p:pic>
        <p:nvPicPr>
          <p:cNvPr id="7" name="Graphic 6" descr="Stethoscope">
            <a:extLst>
              <a:ext uri="{FF2B5EF4-FFF2-40B4-BE49-F238E27FC236}">
                <a16:creationId xmlns:a16="http://schemas.microsoft.com/office/drawing/2014/main" id="{29E1EEA8-BB14-AE7C-0127-5D88A93B1C6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77278" y="172928"/>
            <a:ext cx="1267252" cy="1267252"/>
          </a:xfrm>
          <a:prstGeom prst="rect">
            <a:avLst/>
          </a:prstGeom>
        </p:spPr>
      </p:pic>
      <p:grpSp>
        <p:nvGrpSpPr>
          <p:cNvPr id="40" name="Group 39">
            <a:extLst>
              <a:ext uri="{FF2B5EF4-FFF2-40B4-BE49-F238E27FC236}">
                <a16:creationId xmlns:a16="http://schemas.microsoft.com/office/drawing/2014/main" id="{C54A2A4D-19EF-3552-F383-6AD9587C8AF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25" name="Rectangle 24">
              <a:extLst>
                <a:ext uri="{FF2B5EF4-FFF2-40B4-BE49-F238E27FC236}">
                  <a16:creationId xmlns:a16="http://schemas.microsoft.com/office/drawing/2014/main" id="{A9208F0F-2734-3945-8FD0-EEB19CF41A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62CFF5D9-43B9-9D58-6F3F-25041716D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id="{8B037AC8-05D5-14D9-12CE-09DD1CC9C747}"/>
              </a:ext>
            </a:extLst>
          </p:cNvPr>
          <p:cNvSpPr txBox="1"/>
          <p:nvPr/>
        </p:nvSpPr>
        <p:spPr>
          <a:xfrm>
            <a:off x="6412231" y="6428347"/>
            <a:ext cx="5417819" cy="307777"/>
          </a:xfrm>
          <a:prstGeom prst="rect">
            <a:avLst/>
          </a:prstGeom>
          <a:noFill/>
        </p:spPr>
        <p:txBody>
          <a:bodyPr wrap="square" rtlCol="0">
            <a:spAutoFit/>
          </a:bodyPr>
          <a:lstStyle/>
          <a:p>
            <a:r>
              <a:rPr lang="en-GB" sz="1400" dirty="0"/>
              <a:t>(NHS England, 2014; NHS England, no </a:t>
            </a:r>
            <a:r>
              <a:rPr lang="en-GB" sz="1400" dirty="0" err="1"/>
              <a:t>datea</a:t>
            </a:r>
            <a:r>
              <a:rPr lang="en-GB" sz="1400" dirty="0"/>
              <a:t>; NHS England, no </a:t>
            </a:r>
            <a:r>
              <a:rPr lang="en-GB" sz="1400" dirty="0" err="1"/>
              <a:t>dateb</a:t>
            </a:r>
            <a:r>
              <a:rPr lang="en-GB" sz="1400" dirty="0"/>
              <a:t>)</a:t>
            </a:r>
          </a:p>
        </p:txBody>
      </p:sp>
    </p:spTree>
    <p:extLst>
      <p:ext uri="{BB962C8B-B14F-4D97-AF65-F5344CB8AC3E}">
        <p14:creationId xmlns:p14="http://schemas.microsoft.com/office/powerpoint/2010/main" val="19948158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5" name="Rectangle 10254">
            <a:extLst>
              <a:ext uri="{FF2B5EF4-FFF2-40B4-BE49-F238E27FC236}">
                <a16:creationId xmlns:a16="http://schemas.microsoft.com/office/drawing/2014/main" id="{3EAF38DC-B069-4F74-89ED-92C7579C3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51" name="Picture 10250" descr="Blue scheduled pillbox">
            <a:extLst>
              <a:ext uri="{FF2B5EF4-FFF2-40B4-BE49-F238E27FC236}">
                <a16:creationId xmlns:a16="http://schemas.microsoft.com/office/drawing/2014/main" id="{EBB0B87C-FC64-DF39-3B70-8B0DD42640FF}"/>
              </a:ext>
            </a:extLst>
          </p:cNvPr>
          <p:cNvPicPr>
            <a:picLocks noChangeAspect="1"/>
          </p:cNvPicPr>
          <p:nvPr/>
        </p:nvPicPr>
        <p:blipFill rotWithShape="1">
          <a:blip r:embed="rId3"/>
          <a:srcRect l="8067" r="20793" b="-1"/>
          <a:stretch/>
        </p:blipFill>
        <p:spPr>
          <a:xfrm>
            <a:off x="5842254" y="10"/>
            <a:ext cx="6349746"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10257" name="Freeform: Shape 10256">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259" name="Freeform: Shape 10258">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2F1B022-149A-B8B3-4F8C-55BCB5177AAC}"/>
              </a:ext>
            </a:extLst>
          </p:cNvPr>
          <p:cNvSpPr>
            <a:spLocks noGrp="1"/>
          </p:cNvSpPr>
          <p:nvPr>
            <p:ph type="title"/>
          </p:nvPr>
        </p:nvSpPr>
        <p:spPr>
          <a:xfrm>
            <a:off x="424815" y="778857"/>
            <a:ext cx="4992624" cy="1173761"/>
          </a:xfrm>
        </p:spPr>
        <p:txBody>
          <a:bodyPr anchor="b">
            <a:noAutofit/>
          </a:bodyPr>
          <a:lstStyle/>
          <a:p>
            <a:r>
              <a:rPr lang="en-US" b="1" dirty="0">
                <a:latin typeface="+mn-lt"/>
              </a:rPr>
              <a:t>Telehealth and Telemedicine </a:t>
            </a:r>
          </a:p>
        </p:txBody>
      </p:sp>
      <p:sp>
        <p:nvSpPr>
          <p:cNvPr id="10261" name="Rectangle 10260">
            <a:extLst>
              <a:ext uri="{FF2B5EF4-FFF2-40B4-BE49-F238E27FC236}">
                <a16:creationId xmlns:a16="http://schemas.microsoft.com/office/drawing/2014/main" id="{7A0CBFF4-EA32-4FE2-BA6B-8F3A6E6ED1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253806"/>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263" name="Rectangle 10262">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85062"/>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DD433C96-78AF-E2FD-53CF-8FEC400CBB1E}"/>
              </a:ext>
            </a:extLst>
          </p:cNvPr>
          <p:cNvSpPr>
            <a:spLocks noGrp="1"/>
          </p:cNvSpPr>
          <p:nvPr>
            <p:ph idx="1"/>
          </p:nvPr>
        </p:nvSpPr>
        <p:spPr>
          <a:xfrm>
            <a:off x="152717" y="2310428"/>
            <a:ext cx="6598039" cy="4654650"/>
          </a:xfrm>
        </p:spPr>
        <p:txBody>
          <a:bodyPr anchor="t">
            <a:normAutofit/>
          </a:bodyPr>
          <a:lstStyle/>
          <a:p>
            <a:pPr marL="0" indent="0">
              <a:buNone/>
            </a:pPr>
            <a:r>
              <a:rPr lang="en-GB" sz="2400" dirty="0"/>
              <a:t>NHS App registrations grew from 15 million in 2020 to over 33 million in 2024 and approaching 40 million at the end of 2025</a:t>
            </a:r>
          </a:p>
          <a:p>
            <a:pPr marL="0" indent="0">
              <a:buNone/>
            </a:pPr>
            <a:r>
              <a:rPr lang="en-US" sz="2400" dirty="0"/>
              <a:t>NHS:</a:t>
            </a:r>
          </a:p>
          <a:p>
            <a:r>
              <a:rPr lang="en-GB" sz="2400" dirty="0"/>
              <a:t>NHS App</a:t>
            </a:r>
          </a:p>
          <a:p>
            <a:r>
              <a:rPr lang="en-GB" sz="2400" dirty="0"/>
              <a:t>NHS login</a:t>
            </a:r>
          </a:p>
          <a:p>
            <a:r>
              <a:rPr lang="en-GB" sz="2400" dirty="0"/>
              <a:t>e-prescription services. </a:t>
            </a:r>
          </a:p>
          <a:p>
            <a:endParaRPr lang="en-US" sz="2400" dirty="0"/>
          </a:p>
        </p:txBody>
      </p:sp>
    </p:spTree>
    <p:extLst>
      <p:ext uri="{BB962C8B-B14F-4D97-AF65-F5344CB8AC3E}">
        <p14:creationId xmlns:p14="http://schemas.microsoft.com/office/powerpoint/2010/main" val="32034298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9DD3400-949F-EEF4-628C-943C430D1F1F}"/>
            </a:ext>
          </a:extLst>
        </p:cNvPr>
        <p:cNvGrpSpPr/>
        <p:nvPr/>
      </p:nvGrpSpPr>
      <p:grpSpPr>
        <a:xfrm>
          <a:off x="0" y="0"/>
          <a:ext cx="0" cy="0"/>
          <a:chOff x="0" y="0"/>
          <a:chExt cx="0" cy="0"/>
        </a:xfrm>
      </p:grpSpPr>
      <p:sp useBgFill="1">
        <p:nvSpPr>
          <p:cNvPr id="10255" name="Rectangle 10254">
            <a:extLst>
              <a:ext uri="{FF2B5EF4-FFF2-40B4-BE49-F238E27FC236}">
                <a16:creationId xmlns:a16="http://schemas.microsoft.com/office/drawing/2014/main" id="{867E27E9-79A6-E3A1-6D5A-16CAE08A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51" name="Picture 10250" descr="Blue scheduled pillbox">
            <a:extLst>
              <a:ext uri="{FF2B5EF4-FFF2-40B4-BE49-F238E27FC236}">
                <a16:creationId xmlns:a16="http://schemas.microsoft.com/office/drawing/2014/main" id="{00B4CFB6-F090-29C0-760C-D418D96BB523}"/>
              </a:ext>
            </a:extLst>
          </p:cNvPr>
          <p:cNvPicPr>
            <a:picLocks noChangeAspect="1"/>
          </p:cNvPicPr>
          <p:nvPr/>
        </p:nvPicPr>
        <p:blipFill rotWithShape="1">
          <a:blip r:embed="rId3"/>
          <a:srcRect l="8067" r="20793" b="-1"/>
          <a:stretch/>
        </p:blipFill>
        <p:spPr>
          <a:xfrm>
            <a:off x="5842254" y="10"/>
            <a:ext cx="6349746"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10257" name="Freeform: Shape 10256">
            <a:extLst>
              <a:ext uri="{FF2B5EF4-FFF2-40B4-BE49-F238E27FC236}">
                <a16:creationId xmlns:a16="http://schemas.microsoft.com/office/drawing/2014/main" id="{BCA61AD6-9C74-8BA5-9EBD-D87F0F5FCF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259" name="Freeform: Shape 10258">
            <a:extLst>
              <a:ext uri="{FF2B5EF4-FFF2-40B4-BE49-F238E27FC236}">
                <a16:creationId xmlns:a16="http://schemas.microsoft.com/office/drawing/2014/main" id="{53267EBF-7C0E-A985-5579-ADA619EC5B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87B34E7-96F0-A6FB-0A7A-CB74A53F4A7B}"/>
              </a:ext>
            </a:extLst>
          </p:cNvPr>
          <p:cNvSpPr>
            <a:spLocks noGrp="1"/>
          </p:cNvSpPr>
          <p:nvPr>
            <p:ph type="title"/>
          </p:nvPr>
        </p:nvSpPr>
        <p:spPr>
          <a:xfrm>
            <a:off x="424815" y="778857"/>
            <a:ext cx="4992624" cy="1173761"/>
          </a:xfrm>
        </p:spPr>
        <p:txBody>
          <a:bodyPr anchor="b">
            <a:noAutofit/>
          </a:bodyPr>
          <a:lstStyle/>
          <a:p>
            <a:r>
              <a:rPr lang="en-US" b="1" dirty="0">
                <a:latin typeface="+mn-lt"/>
              </a:rPr>
              <a:t>Telehealth and Telemedicine </a:t>
            </a:r>
          </a:p>
        </p:txBody>
      </p:sp>
      <p:sp>
        <p:nvSpPr>
          <p:cNvPr id="10261" name="Rectangle 10260">
            <a:extLst>
              <a:ext uri="{FF2B5EF4-FFF2-40B4-BE49-F238E27FC236}">
                <a16:creationId xmlns:a16="http://schemas.microsoft.com/office/drawing/2014/main" id="{F6D96213-5849-2A0D-E153-A7D53F92E1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253806"/>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263" name="Rectangle 10262">
            <a:extLst>
              <a:ext uri="{FF2B5EF4-FFF2-40B4-BE49-F238E27FC236}">
                <a16:creationId xmlns:a16="http://schemas.microsoft.com/office/drawing/2014/main" id="{76AA6332-1228-A69D-3A38-6388DC2943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85062"/>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CF548243-37B0-D6F2-37E2-841806A063C9}"/>
              </a:ext>
            </a:extLst>
          </p:cNvPr>
          <p:cNvSpPr>
            <a:spLocks noGrp="1"/>
          </p:cNvSpPr>
          <p:nvPr>
            <p:ph idx="1"/>
          </p:nvPr>
        </p:nvSpPr>
        <p:spPr>
          <a:xfrm>
            <a:off x="152717" y="2310428"/>
            <a:ext cx="6598039" cy="4654650"/>
          </a:xfrm>
        </p:spPr>
        <p:txBody>
          <a:bodyPr anchor="t">
            <a:normAutofit/>
          </a:bodyPr>
          <a:lstStyle/>
          <a:p>
            <a:pPr marL="0" indent="0">
              <a:buNone/>
            </a:pPr>
            <a:r>
              <a:rPr lang="en-GB" sz="2400" dirty="0"/>
              <a:t>The Covid-19 pandemic accelerated the development and adoption of digital technologies to delivery health services widely and efficiently. </a:t>
            </a:r>
          </a:p>
          <a:p>
            <a:r>
              <a:rPr lang="en-GB" sz="2400" dirty="0"/>
              <a:t>Streamline/ Triage</a:t>
            </a:r>
          </a:p>
          <a:p>
            <a:r>
              <a:rPr lang="en-GB" sz="2400" dirty="0"/>
              <a:t>Free space for acute conditions within hospitals </a:t>
            </a:r>
          </a:p>
          <a:p>
            <a:r>
              <a:rPr lang="en-GB" sz="2400" dirty="0"/>
              <a:t>Prevent infection transmissions</a:t>
            </a:r>
          </a:p>
          <a:p>
            <a:pPr marL="0" indent="0">
              <a:buNone/>
            </a:pPr>
            <a:r>
              <a:rPr lang="en-GB" sz="2400" dirty="0"/>
              <a:t>Virtual consultations rose by over 250% during the pandemic </a:t>
            </a:r>
          </a:p>
          <a:p>
            <a:pPr marL="0" indent="0">
              <a:buNone/>
            </a:pPr>
            <a:endParaRPr lang="en-GB" sz="2400" dirty="0"/>
          </a:p>
        </p:txBody>
      </p:sp>
    </p:spTree>
    <p:extLst>
      <p:ext uri="{BB962C8B-B14F-4D97-AF65-F5344CB8AC3E}">
        <p14:creationId xmlns:p14="http://schemas.microsoft.com/office/powerpoint/2010/main" val="27738067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351B1-978B-AD87-60D4-B0B67D94900D}"/>
              </a:ext>
            </a:extLst>
          </p:cNvPr>
          <p:cNvSpPr>
            <a:spLocks noGrp="1"/>
          </p:cNvSpPr>
          <p:nvPr>
            <p:ph type="title"/>
          </p:nvPr>
        </p:nvSpPr>
        <p:spPr>
          <a:xfrm>
            <a:off x="4128368" y="4522156"/>
            <a:ext cx="4937937" cy="1363215"/>
          </a:xfrm>
        </p:spPr>
        <p:txBody>
          <a:bodyPr vert="horz" lIns="91440" tIns="45720" rIns="91440" bIns="45720" rtlCol="0" anchor="t">
            <a:normAutofit/>
          </a:bodyPr>
          <a:lstStyle/>
          <a:p>
            <a:r>
              <a:rPr lang="en-US" sz="6000" b="1" kern="1200" dirty="0">
                <a:solidFill>
                  <a:schemeClr val="tx1"/>
                </a:solidFill>
                <a:latin typeface="+mn-lt"/>
                <a:ea typeface="+mj-ea"/>
                <a:cs typeface="+mj-cs"/>
              </a:rPr>
              <a:t>Health Apps</a:t>
            </a:r>
          </a:p>
        </p:txBody>
      </p:sp>
      <p:sp>
        <p:nvSpPr>
          <p:cNvPr id="11303" name="Freeform: Shape 11302">
            <a:extLst>
              <a:ext uri="{FF2B5EF4-FFF2-40B4-BE49-F238E27FC236}">
                <a16:creationId xmlns:a16="http://schemas.microsoft.com/office/drawing/2014/main" id="{F6E384F5-137A-40B1-97F0-694CC6ECD5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22218"/>
            <a:ext cx="3730752" cy="4735782"/>
          </a:xfrm>
          <a:custGeom>
            <a:avLst/>
            <a:gdLst>
              <a:gd name="connsiteX0" fmla="*/ 640080 w 3730752"/>
              <a:gd name="connsiteY0" fmla="*/ 0 h 4735782"/>
              <a:gd name="connsiteX1" fmla="*/ 3730752 w 3730752"/>
              <a:gd name="connsiteY1" fmla="*/ 3090672 h 4735782"/>
              <a:gd name="connsiteX2" fmla="*/ 3357725 w 3730752"/>
              <a:gd name="connsiteY2" fmla="*/ 4563870 h 4735782"/>
              <a:gd name="connsiteX3" fmla="*/ 3253285 w 3730752"/>
              <a:gd name="connsiteY3" fmla="*/ 4735782 h 4735782"/>
              <a:gd name="connsiteX4" fmla="*/ 0 w 3730752"/>
              <a:gd name="connsiteY4" fmla="*/ 4735782 h 4735782"/>
              <a:gd name="connsiteX5" fmla="*/ 0 w 3730752"/>
              <a:gd name="connsiteY5" fmla="*/ 67215 h 4735782"/>
              <a:gd name="connsiteX6" fmla="*/ 17202 w 3730752"/>
              <a:gd name="connsiteY6" fmla="*/ 62792 h 4735782"/>
              <a:gd name="connsiteX7" fmla="*/ 640080 w 3730752"/>
              <a:gd name="connsiteY7" fmla="*/ 0 h 4735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30752" h="4735782">
                <a:moveTo>
                  <a:pt x="640080" y="0"/>
                </a:moveTo>
                <a:cubicBezTo>
                  <a:pt x="2347011" y="0"/>
                  <a:pt x="3730752" y="1383741"/>
                  <a:pt x="3730752" y="3090672"/>
                </a:cubicBezTo>
                <a:cubicBezTo>
                  <a:pt x="3730752" y="3624088"/>
                  <a:pt x="3595621" y="4125943"/>
                  <a:pt x="3357725" y="4563870"/>
                </a:cubicBezTo>
                <a:lnTo>
                  <a:pt x="3253285" y="4735782"/>
                </a:lnTo>
                <a:lnTo>
                  <a:pt x="0" y="4735782"/>
                </a:lnTo>
                <a:lnTo>
                  <a:pt x="0" y="67215"/>
                </a:lnTo>
                <a:lnTo>
                  <a:pt x="17202" y="62792"/>
                </a:lnTo>
                <a:cubicBezTo>
                  <a:pt x="218397" y="21621"/>
                  <a:pt x="426714" y="0"/>
                  <a:pt x="640080"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305" name="Freeform: Shape 11304">
            <a:extLst>
              <a:ext uri="{FF2B5EF4-FFF2-40B4-BE49-F238E27FC236}">
                <a16:creationId xmlns:a16="http://schemas.microsoft.com/office/drawing/2014/main" id="{9DBC4630-03DA-474F-BBCB-BA3AE6B317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1982" y="-4332"/>
            <a:ext cx="4242816" cy="2454158"/>
          </a:xfrm>
          <a:custGeom>
            <a:avLst/>
            <a:gdLst>
              <a:gd name="connsiteX0" fmla="*/ 28633 w 4242816"/>
              <a:gd name="connsiteY0" fmla="*/ 0 h 2454158"/>
              <a:gd name="connsiteX1" fmla="*/ 4214183 w 4242816"/>
              <a:gd name="connsiteY1" fmla="*/ 0 h 2454158"/>
              <a:gd name="connsiteX2" fmla="*/ 4231864 w 4242816"/>
              <a:gd name="connsiteY2" fmla="*/ 115848 h 2454158"/>
              <a:gd name="connsiteX3" fmla="*/ 4242816 w 4242816"/>
              <a:gd name="connsiteY3" fmla="*/ 332750 h 2454158"/>
              <a:gd name="connsiteX4" fmla="*/ 2121408 w 4242816"/>
              <a:gd name="connsiteY4" fmla="*/ 2454158 h 2454158"/>
              <a:gd name="connsiteX5" fmla="*/ 0 w 4242816"/>
              <a:gd name="connsiteY5" fmla="*/ 332750 h 2454158"/>
              <a:gd name="connsiteX6" fmla="*/ 10953 w 4242816"/>
              <a:gd name="connsiteY6" fmla="*/ 115848 h 24541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2816" h="2454158">
                <a:moveTo>
                  <a:pt x="28633" y="0"/>
                </a:moveTo>
                <a:lnTo>
                  <a:pt x="4214183" y="0"/>
                </a:lnTo>
                <a:lnTo>
                  <a:pt x="4231864" y="115848"/>
                </a:lnTo>
                <a:cubicBezTo>
                  <a:pt x="4239106" y="187164"/>
                  <a:pt x="4242816" y="259524"/>
                  <a:pt x="4242816" y="332750"/>
                </a:cubicBezTo>
                <a:cubicBezTo>
                  <a:pt x="4242816" y="1504371"/>
                  <a:pt x="3293029" y="2454158"/>
                  <a:pt x="2121408" y="2454158"/>
                </a:cubicBezTo>
                <a:cubicBezTo>
                  <a:pt x="949787" y="2454158"/>
                  <a:pt x="0" y="1504371"/>
                  <a:pt x="0" y="332750"/>
                </a:cubicBezTo>
                <a:cubicBezTo>
                  <a:pt x="0" y="259524"/>
                  <a:pt x="3710" y="187164"/>
                  <a:pt x="10953" y="115848"/>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E6C07C7-E8D8-2ACA-F114-B907B73B2D59}"/>
              </a:ext>
            </a:extLst>
          </p:cNvPr>
          <p:cNvPicPr>
            <a:picLocks noChangeAspect="1"/>
          </p:cNvPicPr>
          <p:nvPr/>
        </p:nvPicPr>
        <p:blipFill>
          <a:blip r:embed="rId3"/>
          <a:srcRect t="7584" r="-1" b="14300"/>
          <a:stretch>
            <a:fillRect/>
          </a:stretch>
        </p:blipFill>
        <p:spPr>
          <a:xfrm>
            <a:off x="1246573" y="10"/>
            <a:ext cx="3913632" cy="2285224"/>
          </a:xfrm>
          <a:custGeom>
            <a:avLst/>
            <a:gdLst/>
            <a:ahLst/>
            <a:cxnLst/>
            <a:rect l="l" t="t" r="r" b="b"/>
            <a:pathLst>
              <a:path w="3913632" h="2285234">
                <a:moveTo>
                  <a:pt x="29691" y="0"/>
                </a:moveTo>
                <a:lnTo>
                  <a:pt x="3883942" y="0"/>
                </a:lnTo>
                <a:lnTo>
                  <a:pt x="3903529" y="128345"/>
                </a:lnTo>
                <a:cubicBezTo>
                  <a:pt x="3910210" y="194127"/>
                  <a:pt x="3913632" y="260873"/>
                  <a:pt x="3913632" y="328418"/>
                </a:cubicBezTo>
                <a:cubicBezTo>
                  <a:pt x="3913632" y="1409138"/>
                  <a:pt x="3037536" y="2285234"/>
                  <a:pt x="1956816" y="2285234"/>
                </a:cubicBezTo>
                <a:cubicBezTo>
                  <a:pt x="876096" y="2285234"/>
                  <a:pt x="0" y="1409138"/>
                  <a:pt x="0" y="328418"/>
                </a:cubicBezTo>
                <a:cubicBezTo>
                  <a:pt x="0" y="260873"/>
                  <a:pt x="3422" y="194127"/>
                  <a:pt x="10103" y="128345"/>
                </a:cubicBezTo>
                <a:close/>
              </a:path>
            </a:pathLst>
          </a:custGeom>
        </p:spPr>
      </p:pic>
      <p:pic>
        <p:nvPicPr>
          <p:cNvPr id="7" name="Picture 6" descr="A blue background with a letter s&#10;&#10;AI-generated content may be incorrect.">
            <a:extLst>
              <a:ext uri="{FF2B5EF4-FFF2-40B4-BE49-F238E27FC236}">
                <a16:creationId xmlns:a16="http://schemas.microsoft.com/office/drawing/2014/main" id="{7F8EFC27-5954-25F1-6928-D3E1ABEA332D}"/>
              </a:ext>
            </a:extLst>
          </p:cNvPr>
          <p:cNvPicPr>
            <a:picLocks noChangeAspect="1"/>
          </p:cNvPicPr>
          <p:nvPr/>
        </p:nvPicPr>
        <p:blipFill>
          <a:blip r:embed="rId4"/>
          <a:srcRect l="11285" r="10708" b="-2"/>
          <a:stretch/>
        </p:blipFill>
        <p:spPr>
          <a:xfrm>
            <a:off x="20" y="2288331"/>
            <a:ext cx="3564618" cy="4569668"/>
          </a:xfrm>
          <a:custGeom>
            <a:avLst/>
            <a:gdLst/>
            <a:ahLst/>
            <a:cxnLst/>
            <a:rect l="l" t="t" r="r" b="b"/>
            <a:pathLst>
              <a:path w="3564638" h="4569668">
                <a:moveTo>
                  <a:pt x="640080" y="0"/>
                </a:moveTo>
                <a:cubicBezTo>
                  <a:pt x="2255269" y="0"/>
                  <a:pt x="3564638" y="1309369"/>
                  <a:pt x="3564638" y="2924558"/>
                </a:cubicBezTo>
                <a:cubicBezTo>
                  <a:pt x="3564638" y="3530254"/>
                  <a:pt x="3380508" y="4092944"/>
                  <a:pt x="3065170" y="4559707"/>
                </a:cubicBezTo>
                <a:lnTo>
                  <a:pt x="3057720" y="4569668"/>
                </a:lnTo>
                <a:lnTo>
                  <a:pt x="0" y="4569668"/>
                </a:lnTo>
                <a:lnTo>
                  <a:pt x="0" y="72448"/>
                </a:lnTo>
                <a:lnTo>
                  <a:pt x="50679" y="59417"/>
                </a:lnTo>
                <a:cubicBezTo>
                  <a:pt x="241061" y="20459"/>
                  <a:pt x="438181" y="0"/>
                  <a:pt x="640080" y="0"/>
                </a:cubicBezTo>
                <a:close/>
              </a:path>
            </a:pathLst>
          </a:custGeom>
        </p:spPr>
      </p:pic>
      <p:sp>
        <p:nvSpPr>
          <p:cNvPr id="11307" name="Oval 11306">
            <a:extLst>
              <a:ext uri="{FF2B5EF4-FFF2-40B4-BE49-F238E27FC236}">
                <a16:creationId xmlns:a16="http://schemas.microsoft.com/office/drawing/2014/main" id="{78418A25-6EAC-4140-BFE6-284E1925B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60967" y="561316"/>
            <a:ext cx="3182112" cy="3182112"/>
          </a:xfrm>
          <a:prstGeom prst="ellipse">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268" name="Picture 4" descr="How To Use Apple Health: Get Fit With Apple's Health App on iPhone |  Macworld">
            <a:extLst>
              <a:ext uri="{FF2B5EF4-FFF2-40B4-BE49-F238E27FC236}">
                <a16:creationId xmlns:a16="http://schemas.microsoft.com/office/drawing/2014/main" id="{7DAAD0A5-49A6-BCAD-1359-044C2A41335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7537" r="16214" b="3"/>
          <a:stretch>
            <a:fillRect/>
          </a:stretch>
        </p:blipFill>
        <p:spPr bwMode="auto">
          <a:xfrm>
            <a:off x="5525559" y="725908"/>
            <a:ext cx="2852928" cy="2852928"/>
          </a:xfrm>
          <a:custGeom>
            <a:avLst/>
            <a:gdLst/>
            <a:ahLst/>
            <a:cxnLst/>
            <a:rect l="l" t="t" r="r" b="b"/>
            <a:pathLst>
              <a:path w="2852928" h="2852928">
                <a:moveTo>
                  <a:pt x="1426464" y="0"/>
                </a:moveTo>
                <a:cubicBezTo>
                  <a:pt x="2214278" y="0"/>
                  <a:pt x="2852928" y="638650"/>
                  <a:pt x="2852928" y="1426464"/>
                </a:cubicBezTo>
                <a:cubicBezTo>
                  <a:pt x="2852928" y="2214278"/>
                  <a:pt x="2214278" y="2852928"/>
                  <a:pt x="1426464" y="2852928"/>
                </a:cubicBezTo>
                <a:cubicBezTo>
                  <a:pt x="638650" y="2852928"/>
                  <a:pt x="0" y="2214278"/>
                  <a:pt x="0" y="1426464"/>
                </a:cubicBezTo>
                <a:cubicBezTo>
                  <a:pt x="0" y="638650"/>
                  <a:pt x="638650" y="0"/>
                  <a:pt x="1426464" y="0"/>
                </a:cubicBezTo>
                <a:close/>
              </a:path>
            </a:pathLst>
          </a:custGeom>
          <a:noFill/>
          <a:extLst>
            <a:ext uri="{909E8E84-426E-40DD-AFC4-6F175D3DCCD1}">
              <a14:hiddenFill xmlns:a14="http://schemas.microsoft.com/office/drawing/2010/main">
                <a:solidFill>
                  <a:srgbClr val="FFFFFF"/>
                </a:solidFill>
              </a14:hiddenFill>
            </a:ext>
          </a:extLst>
        </p:spPr>
      </p:pic>
      <p:sp>
        <p:nvSpPr>
          <p:cNvPr id="11309" name="Freeform: Shape 11308">
            <a:extLst>
              <a:ext uri="{FF2B5EF4-FFF2-40B4-BE49-F238E27FC236}">
                <a16:creationId xmlns:a16="http://schemas.microsoft.com/office/drawing/2014/main" id="{6B9D64DB-4D5C-4A91-B45F-F301E3174F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2568" y="-4332"/>
            <a:ext cx="3439432" cy="3550083"/>
          </a:xfrm>
          <a:custGeom>
            <a:avLst/>
            <a:gdLst>
              <a:gd name="connsiteX0" fmla="*/ 115336 w 3439432"/>
              <a:gd name="connsiteY0" fmla="*/ 0 h 3550083"/>
              <a:gd name="connsiteX1" fmla="*/ 3439432 w 3439432"/>
              <a:gd name="connsiteY1" fmla="*/ 0 h 3550083"/>
              <a:gd name="connsiteX2" fmla="*/ 3439432 w 3439432"/>
              <a:gd name="connsiteY2" fmla="*/ 3462762 h 3550083"/>
              <a:gd name="connsiteX3" fmla="*/ 3318024 w 3439432"/>
              <a:gd name="connsiteY3" fmla="*/ 3493980 h 3550083"/>
              <a:gd name="connsiteX4" fmla="*/ 2761488 w 3439432"/>
              <a:gd name="connsiteY4" fmla="*/ 3550083 h 3550083"/>
              <a:gd name="connsiteX5" fmla="*/ 0 w 3439432"/>
              <a:gd name="connsiteY5" fmla="*/ 788595 h 3550083"/>
              <a:gd name="connsiteX6" fmla="*/ 70713 w 3439432"/>
              <a:gd name="connsiteY6" fmla="*/ 164949 h 3550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39432" h="3550083">
                <a:moveTo>
                  <a:pt x="115336" y="0"/>
                </a:moveTo>
                <a:lnTo>
                  <a:pt x="3439432" y="0"/>
                </a:lnTo>
                <a:lnTo>
                  <a:pt x="3439432" y="3462762"/>
                </a:lnTo>
                <a:lnTo>
                  <a:pt x="3318024" y="3493980"/>
                </a:lnTo>
                <a:cubicBezTo>
                  <a:pt x="3138258" y="3530765"/>
                  <a:pt x="2952129" y="3550083"/>
                  <a:pt x="2761488" y="3550083"/>
                </a:cubicBezTo>
                <a:cubicBezTo>
                  <a:pt x="1236360" y="3550083"/>
                  <a:pt x="0" y="2313723"/>
                  <a:pt x="0" y="788595"/>
                </a:cubicBezTo>
                <a:cubicBezTo>
                  <a:pt x="0" y="574124"/>
                  <a:pt x="24450" y="365364"/>
                  <a:pt x="70713" y="164949"/>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1270" name="Picture 6" descr="Apple Fitness+: Everything You Need to Know About Apple's Workout Service -  MacRumors">
            <a:extLst>
              <a:ext uri="{FF2B5EF4-FFF2-40B4-BE49-F238E27FC236}">
                <a16:creationId xmlns:a16="http://schemas.microsoft.com/office/drawing/2014/main" id="{237397EC-FF21-CDC3-AC3C-83298B4DCC6B}"/>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3001" r="22590" b="3"/>
          <a:stretch>
            <a:fillRect/>
          </a:stretch>
        </p:blipFill>
        <p:spPr bwMode="auto">
          <a:xfrm>
            <a:off x="8918761" y="-4331"/>
            <a:ext cx="3273238" cy="3383891"/>
          </a:xfrm>
          <a:custGeom>
            <a:avLst/>
            <a:gdLst/>
            <a:ahLst/>
            <a:cxnLst/>
            <a:rect l="l" t="t" r="r" b="b"/>
            <a:pathLst>
              <a:path w="3273238" h="3383891">
                <a:moveTo>
                  <a:pt x="122841" y="0"/>
                </a:moveTo>
                <a:lnTo>
                  <a:pt x="3273238" y="0"/>
                </a:lnTo>
                <a:lnTo>
                  <a:pt x="3273238" y="3291335"/>
                </a:lnTo>
                <a:lnTo>
                  <a:pt x="3118338" y="3331164"/>
                </a:lnTo>
                <a:cubicBezTo>
                  <a:pt x="2949390" y="3365736"/>
                  <a:pt x="2774463" y="3383891"/>
                  <a:pt x="2595295" y="3383891"/>
                </a:cubicBezTo>
                <a:cubicBezTo>
                  <a:pt x="1161953" y="3383891"/>
                  <a:pt x="0" y="2221938"/>
                  <a:pt x="0" y="788596"/>
                </a:cubicBezTo>
                <a:cubicBezTo>
                  <a:pt x="0" y="519845"/>
                  <a:pt x="40850" y="260634"/>
                  <a:pt x="116679" y="16835"/>
                </a:cubicBezTo>
                <a:close/>
              </a:path>
            </a:pathLst>
          </a:custGeom>
          <a:noFill/>
          <a:extLst>
            <a:ext uri="{909E8E84-426E-40DD-AFC4-6F175D3DCCD1}">
              <a14:hiddenFill xmlns:a14="http://schemas.microsoft.com/office/drawing/2010/main">
                <a:solidFill>
                  <a:srgbClr val="FFFFFF"/>
                </a:solidFill>
              </a14:hiddenFill>
            </a:ext>
          </a:extLst>
        </p:spPr>
      </p:pic>
      <p:sp>
        <p:nvSpPr>
          <p:cNvPr id="11311" name="Freeform: Shape 11310">
            <a:extLst>
              <a:ext uri="{FF2B5EF4-FFF2-40B4-BE49-F238E27FC236}">
                <a16:creationId xmlns:a16="http://schemas.microsoft.com/office/drawing/2014/main" id="{CB14CE1B-4BC5-4EF2-BE3D-05E4F580B3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9331" y="3907418"/>
            <a:ext cx="2992669" cy="2950582"/>
          </a:xfrm>
          <a:custGeom>
            <a:avLst/>
            <a:gdLst>
              <a:gd name="connsiteX0" fmla="*/ 2052140 w 2992669"/>
              <a:gd name="connsiteY0" fmla="*/ 0 h 2950582"/>
              <a:gd name="connsiteX1" fmla="*/ 2850926 w 2992669"/>
              <a:gd name="connsiteY1" fmla="*/ 161267 h 2950582"/>
              <a:gd name="connsiteX2" fmla="*/ 2992669 w 2992669"/>
              <a:gd name="connsiteY2" fmla="*/ 229549 h 2950582"/>
              <a:gd name="connsiteX3" fmla="*/ 2992669 w 2992669"/>
              <a:gd name="connsiteY3" fmla="*/ 2950582 h 2950582"/>
              <a:gd name="connsiteX4" fmla="*/ 209274 w 2992669"/>
              <a:gd name="connsiteY4" fmla="*/ 2950582 h 2950582"/>
              <a:gd name="connsiteX5" fmla="*/ 161267 w 2992669"/>
              <a:gd name="connsiteY5" fmla="*/ 2850926 h 2950582"/>
              <a:gd name="connsiteX6" fmla="*/ 0 w 2992669"/>
              <a:gd name="connsiteY6" fmla="*/ 2052140 h 2950582"/>
              <a:gd name="connsiteX7" fmla="*/ 2052140 w 2992669"/>
              <a:gd name="connsiteY7" fmla="*/ 0 h 2950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92669" h="2950582">
                <a:moveTo>
                  <a:pt x="2052140" y="0"/>
                </a:moveTo>
                <a:cubicBezTo>
                  <a:pt x="2335482" y="0"/>
                  <a:pt x="2605411" y="57424"/>
                  <a:pt x="2850926" y="161267"/>
                </a:cubicBezTo>
                <a:lnTo>
                  <a:pt x="2992669" y="229549"/>
                </a:lnTo>
                <a:lnTo>
                  <a:pt x="2992669" y="2950582"/>
                </a:lnTo>
                <a:lnTo>
                  <a:pt x="209274" y="2950582"/>
                </a:lnTo>
                <a:lnTo>
                  <a:pt x="161267" y="2850926"/>
                </a:lnTo>
                <a:cubicBezTo>
                  <a:pt x="57423" y="2605411"/>
                  <a:pt x="0" y="2335482"/>
                  <a:pt x="0" y="2052140"/>
                </a:cubicBezTo>
                <a:cubicBezTo>
                  <a:pt x="0" y="918774"/>
                  <a:pt x="918774" y="0"/>
                  <a:pt x="2052140"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266" name="Picture 2" descr="MyFitnessPal - Wikipedia">
            <a:extLst>
              <a:ext uri="{FF2B5EF4-FFF2-40B4-BE49-F238E27FC236}">
                <a16:creationId xmlns:a16="http://schemas.microsoft.com/office/drawing/2014/main" id="{D0704D91-2A90-E5CA-4F15-DABDA11BCE2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r="1" b="1489"/>
          <a:stretch>
            <a:fillRect/>
          </a:stretch>
        </p:blipFill>
        <p:spPr bwMode="auto">
          <a:xfrm>
            <a:off x="9363236" y="4071322"/>
            <a:ext cx="2828765" cy="2786678"/>
          </a:xfrm>
          <a:custGeom>
            <a:avLst/>
            <a:gdLst/>
            <a:ahLst/>
            <a:cxnLst/>
            <a:rect l="l" t="t" r="r" b="b"/>
            <a:pathLst>
              <a:path w="2828765" h="2786678">
                <a:moveTo>
                  <a:pt x="1888236" y="0"/>
                </a:moveTo>
                <a:cubicBezTo>
                  <a:pt x="2214125" y="0"/>
                  <a:pt x="2520731" y="82558"/>
                  <a:pt x="2788281" y="227900"/>
                </a:cubicBezTo>
                <a:lnTo>
                  <a:pt x="2828765" y="252495"/>
                </a:lnTo>
                <a:lnTo>
                  <a:pt x="2828765" y="2786678"/>
                </a:lnTo>
                <a:lnTo>
                  <a:pt x="227128" y="2786678"/>
                </a:lnTo>
                <a:lnTo>
                  <a:pt x="148387" y="2623223"/>
                </a:lnTo>
                <a:cubicBezTo>
                  <a:pt x="52837" y="2397318"/>
                  <a:pt x="0" y="2148947"/>
                  <a:pt x="0" y="1888236"/>
                </a:cubicBezTo>
                <a:cubicBezTo>
                  <a:pt x="0" y="845392"/>
                  <a:pt x="845392" y="0"/>
                  <a:pt x="1888236"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117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16D90-959A-DC09-C0E2-3BFF5C50EE81}"/>
              </a:ext>
            </a:extLst>
          </p:cNvPr>
          <p:cNvSpPr>
            <a:spLocks noGrp="1"/>
          </p:cNvSpPr>
          <p:nvPr>
            <p:ph type="title"/>
          </p:nvPr>
        </p:nvSpPr>
        <p:spPr>
          <a:xfrm>
            <a:off x="5046009" y="137521"/>
            <a:ext cx="5444382" cy="733625"/>
          </a:xfrm>
        </p:spPr>
        <p:txBody>
          <a:bodyPr anchor="t">
            <a:normAutofit/>
          </a:bodyPr>
          <a:lstStyle/>
          <a:p>
            <a:pPr algn="ctr"/>
            <a:r>
              <a:rPr lang="en-US" b="1" dirty="0">
                <a:latin typeface="+mn-lt"/>
              </a:rPr>
              <a:t>Immersive Technology </a:t>
            </a:r>
          </a:p>
        </p:txBody>
      </p:sp>
      <p:pic>
        <p:nvPicPr>
          <p:cNvPr id="5" name="Picture 4" descr="Mobile device with apps">
            <a:extLst>
              <a:ext uri="{FF2B5EF4-FFF2-40B4-BE49-F238E27FC236}">
                <a16:creationId xmlns:a16="http://schemas.microsoft.com/office/drawing/2014/main" id="{7611369D-B476-208A-A059-85F2246E51C5}"/>
              </a:ext>
            </a:extLst>
          </p:cNvPr>
          <p:cNvPicPr>
            <a:picLocks noChangeAspect="1"/>
          </p:cNvPicPr>
          <p:nvPr/>
        </p:nvPicPr>
        <p:blipFill rotWithShape="1">
          <a:blip r:embed="rId3"/>
          <a:srcRect l="48660" r="9089"/>
          <a:stretch/>
        </p:blipFill>
        <p:spPr>
          <a:xfrm>
            <a:off x="-1" y="10"/>
            <a:ext cx="3454401"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200A2A6-74DF-30F3-7641-49BBE5C1F8F8}"/>
              </a:ext>
            </a:extLst>
          </p:cNvPr>
          <p:cNvSpPr>
            <a:spLocks noGrp="1"/>
          </p:cNvSpPr>
          <p:nvPr>
            <p:ph idx="1"/>
          </p:nvPr>
        </p:nvSpPr>
        <p:spPr>
          <a:xfrm>
            <a:off x="3612444" y="1075652"/>
            <a:ext cx="8579556" cy="5560312"/>
          </a:xfrm>
        </p:spPr>
        <p:txBody>
          <a:bodyPr vert="horz" lIns="91440" tIns="45720" rIns="91440" bIns="45720" rtlCol="0" anchor="t">
            <a:normAutofit fontScale="55000" lnSpcReduction="20000"/>
          </a:bodyPr>
          <a:lstStyle/>
          <a:p>
            <a:pPr marL="0" indent="0">
              <a:lnSpc>
                <a:spcPct val="150000"/>
              </a:lnSpc>
              <a:buNone/>
            </a:pPr>
            <a:r>
              <a:rPr lang="en-GB" sz="3300" b="1" i="0" dirty="0">
                <a:effectLst/>
              </a:rPr>
              <a:t>AR - Augmented Reality</a:t>
            </a:r>
            <a:r>
              <a:rPr lang="en-GB" sz="3300" dirty="0"/>
              <a:t>: </a:t>
            </a:r>
            <a:r>
              <a:rPr lang="en-GB" sz="3300" b="0" i="0" dirty="0">
                <a:effectLst/>
              </a:rPr>
              <a:t>technology to superimpose digital elements (such as sounds, images, </a:t>
            </a:r>
            <a:r>
              <a:rPr lang="en-GB" sz="3300" dirty="0"/>
              <a:t>models, visualisation)</a:t>
            </a:r>
            <a:r>
              <a:rPr lang="en-GB" sz="3300" b="0" i="0" dirty="0">
                <a:effectLst/>
              </a:rPr>
              <a:t> to the world we see using a tablet, or a smartphone camera.</a:t>
            </a:r>
            <a:endParaRPr lang="en-GB" sz="3300" b="0" i="0" dirty="0">
              <a:effectLst/>
              <a:ea typeface="Calibri"/>
              <a:cs typeface="Calibri"/>
            </a:endParaRPr>
          </a:p>
          <a:p>
            <a:pPr marL="0" indent="0">
              <a:lnSpc>
                <a:spcPct val="150000"/>
              </a:lnSpc>
              <a:buNone/>
            </a:pPr>
            <a:r>
              <a:rPr lang="en-GB" sz="3300" b="1" i="0" dirty="0">
                <a:effectLst/>
              </a:rPr>
              <a:t>Virtual Reality</a:t>
            </a:r>
            <a:r>
              <a:rPr lang="en-GB" sz="3300" b="0" i="0" dirty="0">
                <a:effectLst/>
              </a:rPr>
              <a:t> is an immersive, three-dimensional, computer-generated environment which can be explored and interacted with by a person.</a:t>
            </a:r>
            <a:endParaRPr lang="en-GB" sz="3300" b="0" i="0" dirty="0">
              <a:effectLst/>
              <a:ea typeface="Calibri"/>
              <a:cs typeface="Calibri"/>
            </a:endParaRPr>
          </a:p>
          <a:p>
            <a:pPr marL="0" indent="0">
              <a:lnSpc>
                <a:spcPct val="150000"/>
              </a:lnSpc>
              <a:buNone/>
            </a:pPr>
            <a:r>
              <a:rPr lang="en-GB" sz="3300" b="1" i="0" dirty="0">
                <a:effectLst/>
              </a:rPr>
              <a:t>Mixed Reality</a:t>
            </a:r>
            <a:r>
              <a:rPr lang="en-GB" sz="3300" b="0" i="0" dirty="0">
                <a:effectLst/>
              </a:rPr>
              <a:t> is the merging of real and virtual worlds to produce new environments where both physical and digital objects co-exist and interact in real time. </a:t>
            </a:r>
            <a:r>
              <a:rPr lang="en-GB" sz="3300" dirty="0"/>
              <a:t>Mixed reality could be used for…</a:t>
            </a:r>
            <a:endParaRPr lang="en-GB" sz="3300" dirty="0">
              <a:ea typeface="+mn-lt"/>
              <a:cs typeface="+mn-lt"/>
            </a:endParaRPr>
          </a:p>
          <a:p>
            <a:pPr>
              <a:lnSpc>
                <a:spcPct val="170000"/>
              </a:lnSpc>
              <a:buFont typeface="Arial"/>
              <a:buChar char="•"/>
            </a:pPr>
            <a:r>
              <a:rPr lang="en-GB" sz="3300" b="1" dirty="0">
                <a:ea typeface="+mn-lt"/>
                <a:cs typeface="+mn-lt"/>
              </a:rPr>
              <a:t>Physical rehabilitation</a:t>
            </a:r>
            <a:r>
              <a:rPr lang="en-GB" sz="3300" dirty="0">
                <a:ea typeface="+mn-lt"/>
                <a:cs typeface="+mn-lt"/>
              </a:rPr>
              <a:t>: Patients recovering from injuries could use MR to engage in exercises within a virtual environment, allowing for real-time feedback and a more immersive recovery experience.</a:t>
            </a:r>
            <a:endParaRPr lang="en-US" sz="3300" dirty="0">
              <a:ea typeface="+mn-lt"/>
              <a:cs typeface="+mn-lt"/>
            </a:endParaRPr>
          </a:p>
          <a:p>
            <a:pPr>
              <a:lnSpc>
                <a:spcPct val="170000"/>
              </a:lnSpc>
              <a:buFont typeface="Arial"/>
              <a:buChar char="•"/>
            </a:pPr>
            <a:r>
              <a:rPr lang="en-GB" sz="3300" b="1" dirty="0">
                <a:ea typeface="+mn-lt"/>
                <a:cs typeface="+mn-lt"/>
              </a:rPr>
              <a:t>Training for medical staff</a:t>
            </a:r>
            <a:r>
              <a:rPr lang="en-GB" sz="3300" dirty="0">
                <a:ea typeface="+mn-lt"/>
                <a:cs typeface="+mn-lt"/>
              </a:rPr>
              <a:t>: MR could be used to simulate complex medical procedures, allowing staff to practice in a risk-free, interactive setting.</a:t>
            </a:r>
            <a:endParaRPr lang="en-US" sz="3300" dirty="0">
              <a:ea typeface="+mn-lt"/>
              <a:cs typeface="+mn-lt"/>
            </a:endParaRPr>
          </a:p>
          <a:p>
            <a:pPr marL="0" indent="0">
              <a:lnSpc>
                <a:spcPct val="150000"/>
              </a:lnSpc>
              <a:buNone/>
            </a:pPr>
            <a:endParaRPr lang="en-GB" sz="2400" dirty="0">
              <a:ea typeface="Calibri"/>
              <a:cs typeface="Calibri"/>
            </a:endParaRPr>
          </a:p>
        </p:txBody>
      </p:sp>
    </p:spTree>
    <p:extLst>
      <p:ext uri="{BB962C8B-B14F-4D97-AF65-F5344CB8AC3E}">
        <p14:creationId xmlns:p14="http://schemas.microsoft.com/office/powerpoint/2010/main" val="3584315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068E0-137F-C289-D85C-DD9E1DFA8626}"/>
              </a:ext>
            </a:extLst>
          </p:cNvPr>
          <p:cNvSpPr>
            <a:spLocks noGrp="1"/>
          </p:cNvSpPr>
          <p:nvPr>
            <p:ph type="title"/>
          </p:nvPr>
        </p:nvSpPr>
        <p:spPr>
          <a:xfrm>
            <a:off x="725311" y="107420"/>
            <a:ext cx="10515600" cy="603779"/>
          </a:xfrm>
        </p:spPr>
        <p:txBody>
          <a:bodyPr>
            <a:normAutofit fontScale="90000"/>
          </a:bodyPr>
          <a:lstStyle/>
          <a:p>
            <a:pPr algn="ctr"/>
            <a:r>
              <a:rPr lang="en-US" b="1" dirty="0">
                <a:latin typeface="+mn-lt"/>
              </a:rPr>
              <a:t>Immersive Technology Application</a:t>
            </a:r>
          </a:p>
        </p:txBody>
      </p:sp>
      <p:pic>
        <p:nvPicPr>
          <p:cNvPr id="4" name="Online Media 3" descr="Immersive Learning in Healthcare">
            <a:hlinkClick r:id="" action="ppaction://media"/>
            <a:extLst>
              <a:ext uri="{FF2B5EF4-FFF2-40B4-BE49-F238E27FC236}">
                <a16:creationId xmlns:a16="http://schemas.microsoft.com/office/drawing/2014/main" id="{8238865A-5301-604E-76A3-7433452A4FE9}"/>
              </a:ext>
            </a:extLst>
          </p:cNvPr>
          <p:cNvPicPr>
            <a:picLocks noGrp="1" noRot="1" noChangeAspect="1"/>
          </p:cNvPicPr>
          <p:nvPr>
            <p:ph idx="1"/>
            <a:videoFile r:link="rId1"/>
          </p:nvPr>
        </p:nvPicPr>
        <p:blipFill>
          <a:blip r:embed="rId4"/>
          <a:stretch>
            <a:fillRect/>
          </a:stretch>
        </p:blipFill>
        <p:spPr>
          <a:xfrm>
            <a:off x="1558951" y="846667"/>
            <a:ext cx="9074097" cy="5499453"/>
          </a:xfrm>
          <a:prstGeom prst="rect">
            <a:avLst/>
          </a:prstGeom>
        </p:spPr>
      </p:pic>
      <p:sp>
        <p:nvSpPr>
          <p:cNvPr id="3" name="TextBox 2">
            <a:extLst>
              <a:ext uri="{FF2B5EF4-FFF2-40B4-BE49-F238E27FC236}">
                <a16:creationId xmlns:a16="http://schemas.microsoft.com/office/drawing/2014/main" id="{EA23DCEF-16BD-6816-7361-78CB679F2097}"/>
              </a:ext>
            </a:extLst>
          </p:cNvPr>
          <p:cNvSpPr txBox="1"/>
          <p:nvPr/>
        </p:nvSpPr>
        <p:spPr>
          <a:xfrm>
            <a:off x="9448800" y="6381248"/>
            <a:ext cx="2641600" cy="369332"/>
          </a:xfrm>
          <a:prstGeom prst="rect">
            <a:avLst/>
          </a:prstGeom>
          <a:noFill/>
        </p:spPr>
        <p:txBody>
          <a:bodyPr wrap="square" rtlCol="0">
            <a:spAutoFit/>
          </a:bodyPr>
          <a:lstStyle/>
          <a:p>
            <a:r>
              <a:rPr lang="en-GB" b="1" dirty="0"/>
              <a:t>(3min. 26 seconds)</a:t>
            </a:r>
          </a:p>
        </p:txBody>
      </p:sp>
    </p:spTree>
    <p:extLst>
      <p:ext uri="{BB962C8B-B14F-4D97-AF65-F5344CB8AC3E}">
        <p14:creationId xmlns:p14="http://schemas.microsoft.com/office/powerpoint/2010/main" val="2328428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B290A-8CF8-1257-F74B-014A1605737F}"/>
              </a:ext>
            </a:extLst>
          </p:cNvPr>
          <p:cNvSpPr>
            <a:spLocks noGrp="1"/>
          </p:cNvSpPr>
          <p:nvPr>
            <p:ph type="title"/>
          </p:nvPr>
        </p:nvSpPr>
        <p:spPr>
          <a:xfrm>
            <a:off x="838200" y="18255"/>
            <a:ext cx="10515600" cy="1325563"/>
          </a:xfrm>
        </p:spPr>
        <p:txBody>
          <a:bodyPr>
            <a:normAutofit/>
          </a:bodyPr>
          <a:lstStyle/>
          <a:p>
            <a:pPr algn="ctr"/>
            <a:r>
              <a:rPr lang="en-US" sz="5400" b="1" dirty="0">
                <a:latin typeface="+mn-lt"/>
              </a:rPr>
              <a:t>Artificial Intelligence and Dementia</a:t>
            </a:r>
          </a:p>
        </p:txBody>
      </p:sp>
      <p:pic>
        <p:nvPicPr>
          <p:cNvPr id="4" name="Online Media 3" descr="CognoSpeak - AI technology aims to speed up dementia diagnosis">
            <a:hlinkClick r:id="" action="ppaction://media"/>
            <a:extLst>
              <a:ext uri="{FF2B5EF4-FFF2-40B4-BE49-F238E27FC236}">
                <a16:creationId xmlns:a16="http://schemas.microsoft.com/office/drawing/2014/main" id="{7CCA7AD2-D4F0-27A9-749D-2ED28AE6867C}"/>
              </a:ext>
            </a:extLst>
          </p:cNvPr>
          <p:cNvPicPr>
            <a:picLocks noGrp="1" noRot="1" noChangeAspect="1"/>
          </p:cNvPicPr>
          <p:nvPr>
            <p:ph idx="1"/>
            <a:videoFile r:link="rId1"/>
          </p:nvPr>
        </p:nvPicPr>
        <p:blipFill>
          <a:blip r:embed="rId4"/>
          <a:stretch>
            <a:fillRect/>
          </a:stretch>
        </p:blipFill>
        <p:spPr>
          <a:xfrm>
            <a:off x="1772355" y="1117188"/>
            <a:ext cx="8874831" cy="5014619"/>
          </a:xfrm>
          <a:prstGeom prst="rect">
            <a:avLst/>
          </a:prstGeom>
          <a:ln>
            <a:solidFill>
              <a:schemeClr val="accent1"/>
            </a:solidFill>
          </a:ln>
        </p:spPr>
      </p:pic>
      <p:sp>
        <p:nvSpPr>
          <p:cNvPr id="5" name="TextBox 4">
            <a:extLst>
              <a:ext uri="{FF2B5EF4-FFF2-40B4-BE49-F238E27FC236}">
                <a16:creationId xmlns:a16="http://schemas.microsoft.com/office/drawing/2014/main" id="{A3B858E2-9BCB-5C77-A324-72221318240D}"/>
              </a:ext>
            </a:extLst>
          </p:cNvPr>
          <p:cNvSpPr txBox="1"/>
          <p:nvPr/>
        </p:nvSpPr>
        <p:spPr>
          <a:xfrm>
            <a:off x="9539992" y="6283868"/>
            <a:ext cx="2956808" cy="369332"/>
          </a:xfrm>
          <a:prstGeom prst="rect">
            <a:avLst/>
          </a:prstGeom>
          <a:noFill/>
        </p:spPr>
        <p:txBody>
          <a:bodyPr wrap="square">
            <a:spAutoFit/>
          </a:bodyPr>
          <a:lstStyle/>
          <a:p>
            <a:r>
              <a:rPr lang="en-GB" b="1" dirty="0"/>
              <a:t>(7min. 17 seconds)</a:t>
            </a:r>
          </a:p>
        </p:txBody>
      </p:sp>
    </p:spTree>
    <p:extLst>
      <p:ext uri="{BB962C8B-B14F-4D97-AF65-F5344CB8AC3E}">
        <p14:creationId xmlns:p14="http://schemas.microsoft.com/office/powerpoint/2010/main" val="2656047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0305" y="0"/>
            <a:ext cx="4519378" cy="1182285"/>
          </a:xfrm>
        </p:spPr>
        <p:txBody>
          <a:bodyPr vert="horz" lIns="91440" tIns="45720" rIns="91440" bIns="45720" rtlCol="0" anchor="b">
            <a:noAutofit/>
          </a:bodyPr>
          <a:lstStyle/>
          <a:p>
            <a:r>
              <a:rPr lang="en-US" sz="5400" b="1" dirty="0">
                <a:latin typeface="Calibri" panose="020F0502020204030204" pitchFamily="34" charset="0"/>
                <a:cs typeface="Calibri" panose="020F0502020204030204" pitchFamily="34" charset="0"/>
              </a:rPr>
              <a:t>Virtual Wards</a:t>
            </a:r>
          </a:p>
        </p:txBody>
      </p:sp>
      <p:sp>
        <p:nvSpPr>
          <p:cNvPr id="9" name="Content Placeholder 8">
            <a:extLst>
              <a:ext uri="{FF2B5EF4-FFF2-40B4-BE49-F238E27FC236}">
                <a16:creationId xmlns:a16="http://schemas.microsoft.com/office/drawing/2014/main" id="{2F5C10BB-F87C-9408-B340-A5D937C22BF5}"/>
              </a:ext>
            </a:extLst>
          </p:cNvPr>
          <p:cNvSpPr>
            <a:spLocks noGrp="1"/>
          </p:cNvSpPr>
          <p:nvPr>
            <p:ph idx="1"/>
          </p:nvPr>
        </p:nvSpPr>
        <p:spPr>
          <a:xfrm>
            <a:off x="165203" y="1612753"/>
            <a:ext cx="6597905" cy="4762289"/>
          </a:xfrm>
        </p:spPr>
        <p:txBody>
          <a:bodyPr vert="horz" lIns="91440" tIns="45720" rIns="91440" bIns="45720" rtlCol="0" anchor="ctr">
            <a:noAutofit/>
          </a:bodyPr>
          <a:lstStyle/>
          <a:p>
            <a:r>
              <a:rPr lang="en-US" sz="2400" dirty="0">
                <a:ea typeface="+mn-lt"/>
                <a:cs typeface="+mn-lt"/>
              </a:rPr>
              <a:t>These provide hospital-level care remotely, allowing patients to be monitored at home using digital tools. </a:t>
            </a:r>
          </a:p>
          <a:p>
            <a:r>
              <a:rPr lang="en-US" sz="2400" dirty="0">
                <a:ea typeface="+mn-lt"/>
                <a:cs typeface="+mn-lt"/>
              </a:rPr>
              <a:t> In community care, virtual wards reduce hospital admissions, support early discharge, and enhance care continuity by integrating hospital and community services.</a:t>
            </a:r>
          </a:p>
          <a:p>
            <a:r>
              <a:rPr lang="en-GB" sz="2400" dirty="0"/>
              <a:t>“Hospital at home services” is the wording  now commonly used across the NHS. </a:t>
            </a:r>
          </a:p>
          <a:p>
            <a:r>
              <a:rPr lang="en-GB" sz="2400" dirty="0"/>
              <a:t>Current NHS data suggests there are now over 12,000 virtual ward beds operating across England</a:t>
            </a:r>
            <a:endParaRPr lang="en-US" sz="2400" dirty="0">
              <a:ea typeface="+mn-lt"/>
              <a:cs typeface="+mn-lt"/>
            </a:endParaRPr>
          </a:p>
          <a:p>
            <a:r>
              <a:rPr lang="en-GB" sz="2400" dirty="0">
                <a:hlinkClick r:id="rId3"/>
              </a:rPr>
              <a:t>NHS England » Virtual wards</a:t>
            </a:r>
            <a:r>
              <a:rPr lang="en-US" sz="3600" dirty="0">
                <a:ea typeface="+mn-lt"/>
                <a:cs typeface="+mn-lt"/>
              </a:rPr>
              <a:t> </a:t>
            </a:r>
            <a:r>
              <a:rPr lang="en-US" sz="2400" dirty="0">
                <a:ea typeface="+mn-lt"/>
                <a:cs typeface="+mn-lt"/>
              </a:rPr>
              <a:t>(3min)</a:t>
            </a:r>
            <a:endParaRPr lang="en-US" sz="2400" dirty="0"/>
          </a:p>
        </p:txBody>
      </p:sp>
      <p:pic>
        <p:nvPicPr>
          <p:cNvPr id="10" name="Picture 9" descr="Mersey and West Lancashire Teaching Hospitals NHS Trust Southport and  Ormskirk | Respiratory Virtual Ward">
            <a:extLst>
              <a:ext uri="{FF2B5EF4-FFF2-40B4-BE49-F238E27FC236}">
                <a16:creationId xmlns:a16="http://schemas.microsoft.com/office/drawing/2014/main" id="{881E3DAC-4736-BD77-2162-685CAE6C5C46}"/>
              </a:ext>
            </a:extLst>
          </p:cNvPr>
          <p:cNvPicPr>
            <a:picLocks noChangeAspect="1"/>
          </p:cNvPicPr>
          <p:nvPr/>
        </p:nvPicPr>
        <p:blipFill>
          <a:blip r:embed="rId4"/>
          <a:stretch>
            <a:fillRect/>
          </a:stretch>
        </p:blipFill>
        <p:spPr>
          <a:xfrm>
            <a:off x="7001609" y="930976"/>
            <a:ext cx="4829145" cy="4615809"/>
          </a:xfrm>
          <a:prstGeom prst="rect">
            <a:avLst/>
          </a:prstGeom>
        </p:spPr>
      </p:pic>
      <p:sp>
        <p:nvSpPr>
          <p:cNvPr id="3" name="TextBox 2">
            <a:extLst>
              <a:ext uri="{FF2B5EF4-FFF2-40B4-BE49-F238E27FC236}">
                <a16:creationId xmlns:a16="http://schemas.microsoft.com/office/drawing/2014/main" id="{6A2433F3-8513-E080-743B-EBB61490E481}"/>
              </a:ext>
            </a:extLst>
          </p:cNvPr>
          <p:cNvSpPr txBox="1"/>
          <p:nvPr/>
        </p:nvSpPr>
        <p:spPr>
          <a:xfrm>
            <a:off x="9809997" y="6375042"/>
            <a:ext cx="166782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Aptos"/>
                <a:cs typeface="Times New Roman"/>
              </a:rPr>
              <a:t>(NHS, 2022)</a:t>
            </a:r>
            <a:endParaRPr lang="en-US" dirty="0">
              <a:latin typeface="Aptos"/>
            </a:endParaRPr>
          </a:p>
        </p:txBody>
      </p:sp>
    </p:spTree>
    <p:extLst>
      <p:ext uri="{BB962C8B-B14F-4D97-AF65-F5344CB8AC3E}">
        <p14:creationId xmlns:p14="http://schemas.microsoft.com/office/powerpoint/2010/main" val="25552628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98BC7E1-DB69-5F2A-6B39-A314A4BE1153}"/>
            </a:ext>
          </a:extLst>
        </p:cNvPr>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913979-A9C2-D8E7-B4C2-3D2BCAFC3572}"/>
              </a:ext>
            </a:extLst>
          </p:cNvPr>
          <p:cNvSpPr>
            <a:spLocks noGrp="1"/>
          </p:cNvSpPr>
          <p:nvPr>
            <p:ph type="title"/>
          </p:nvPr>
        </p:nvSpPr>
        <p:spPr>
          <a:xfrm>
            <a:off x="283980" y="180736"/>
            <a:ext cx="3973689" cy="1773936"/>
          </a:xfrm>
        </p:spPr>
        <p:txBody>
          <a:bodyPr vert="horz" lIns="91440" tIns="45720" rIns="91440" bIns="45720" rtlCol="0" anchor="b">
            <a:normAutofit/>
          </a:bodyPr>
          <a:lstStyle/>
          <a:p>
            <a:r>
              <a:rPr lang="en-US" sz="4800" b="1" dirty="0">
                <a:latin typeface="+mn-lt"/>
              </a:rPr>
              <a:t>Virtual Wards</a:t>
            </a:r>
            <a:br>
              <a:rPr lang="en-US" sz="4800" b="1" dirty="0">
                <a:latin typeface="+mn-lt"/>
              </a:rPr>
            </a:br>
            <a:r>
              <a:rPr lang="en-US" sz="4800" b="1" dirty="0">
                <a:latin typeface="+mn-lt"/>
              </a:rPr>
              <a:t>-Case Studies</a:t>
            </a:r>
          </a:p>
        </p:txBody>
      </p:sp>
      <p:sp>
        <p:nvSpPr>
          <p:cNvPr id="16"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a:extLst>
              <a:ext uri="{FF2B5EF4-FFF2-40B4-BE49-F238E27FC236}">
                <a16:creationId xmlns:a16="http://schemas.microsoft.com/office/drawing/2014/main" id="{0F98E0F8-91A0-5916-7831-9B87FA535D36}"/>
              </a:ext>
            </a:extLst>
          </p:cNvPr>
          <p:cNvSpPr>
            <a:spLocks noGrp="1"/>
          </p:cNvSpPr>
          <p:nvPr>
            <p:ph idx="1"/>
          </p:nvPr>
        </p:nvSpPr>
        <p:spPr>
          <a:xfrm>
            <a:off x="619921" y="1508099"/>
            <a:ext cx="3429000" cy="4517909"/>
          </a:xfrm>
        </p:spPr>
        <p:txBody>
          <a:bodyPr vert="horz" lIns="91440" tIns="45720" rIns="91440" bIns="45720" rtlCol="0" anchor="t">
            <a:normAutofit fontScale="62500" lnSpcReduction="20000"/>
          </a:bodyPr>
          <a:lstStyle/>
          <a:p>
            <a:pPr marL="0" indent="0">
              <a:buNone/>
            </a:pPr>
            <a:endParaRPr lang="en-GB" sz="1000" dirty="0">
              <a:hlinkClick r:id="rId3"/>
            </a:endParaRPr>
          </a:p>
          <a:p>
            <a:endParaRPr lang="en-GB" sz="1000" dirty="0">
              <a:hlinkClick r:id="rId3"/>
            </a:endParaRPr>
          </a:p>
          <a:p>
            <a:endParaRPr lang="en-GB" sz="1000" dirty="0">
              <a:hlinkClick r:id="rId3"/>
            </a:endParaRPr>
          </a:p>
          <a:p>
            <a:endParaRPr lang="en-GB" sz="1000" dirty="0">
              <a:hlinkClick r:id="rId3"/>
            </a:endParaRPr>
          </a:p>
          <a:p>
            <a:endParaRPr lang="en-GB" sz="1000" dirty="0">
              <a:hlinkClick r:id="rId3"/>
            </a:endParaRPr>
          </a:p>
          <a:p>
            <a:endParaRPr lang="en-GB" sz="1000" dirty="0">
              <a:hlinkClick r:id="rId3"/>
            </a:endParaRPr>
          </a:p>
          <a:p>
            <a:endParaRPr lang="en-GB" sz="4900" dirty="0">
              <a:hlinkClick r:id="rId3"/>
            </a:endParaRPr>
          </a:p>
          <a:p>
            <a:endParaRPr lang="en-GB" sz="4900" dirty="0">
              <a:hlinkClick r:id="rId3"/>
            </a:endParaRPr>
          </a:p>
          <a:p>
            <a:r>
              <a:rPr lang="en-GB" sz="4900" dirty="0">
                <a:hlinkClick r:id="rId3"/>
              </a:rPr>
              <a:t>NHS England » Virtual wards</a:t>
            </a:r>
            <a:br>
              <a:rPr lang="en-GB" sz="4900" dirty="0"/>
            </a:br>
            <a:endParaRPr lang="en-GB" sz="4900" dirty="0"/>
          </a:p>
          <a:p>
            <a:r>
              <a:rPr lang="en-GB" sz="4900" dirty="0">
                <a:hlinkClick r:id="rId4"/>
              </a:rPr>
              <a:t>Virtual wards :: Birmingham and Solihull ICS</a:t>
            </a:r>
            <a:r>
              <a:rPr lang="en-US" sz="4900" dirty="0">
                <a:ea typeface="+mn-lt"/>
                <a:cs typeface="+mn-lt"/>
              </a:rPr>
              <a:t> </a:t>
            </a:r>
            <a:endParaRPr lang="en-US" sz="4900" dirty="0"/>
          </a:p>
        </p:txBody>
      </p:sp>
      <p:pic>
        <p:nvPicPr>
          <p:cNvPr id="5" name="Picture 4">
            <a:extLst>
              <a:ext uri="{FF2B5EF4-FFF2-40B4-BE49-F238E27FC236}">
                <a16:creationId xmlns:a16="http://schemas.microsoft.com/office/drawing/2014/main" id="{2FEFE961-CF61-344B-F604-C0502F7E1B8A}"/>
              </a:ext>
            </a:extLst>
          </p:cNvPr>
          <p:cNvPicPr>
            <a:picLocks noChangeAspect="1"/>
          </p:cNvPicPr>
          <p:nvPr/>
        </p:nvPicPr>
        <p:blipFill>
          <a:blip r:embed="rId5"/>
          <a:stretch>
            <a:fillRect/>
          </a:stretch>
        </p:blipFill>
        <p:spPr>
          <a:xfrm>
            <a:off x="4199468" y="129262"/>
            <a:ext cx="7890088" cy="6728738"/>
          </a:xfrm>
          <a:prstGeom prst="rect">
            <a:avLst/>
          </a:prstGeom>
        </p:spPr>
      </p:pic>
    </p:spTree>
    <p:extLst>
      <p:ext uri="{BB962C8B-B14F-4D97-AF65-F5344CB8AC3E}">
        <p14:creationId xmlns:p14="http://schemas.microsoft.com/office/powerpoint/2010/main" val="36669321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39445" y="121848"/>
            <a:ext cx="5005387" cy="1335088"/>
          </a:xfrm>
        </p:spPr>
        <p:txBody>
          <a:bodyPr>
            <a:normAutofit/>
          </a:bodyPr>
          <a:lstStyle/>
          <a:p>
            <a:r>
              <a:rPr lang="en-US" sz="6000" b="1" dirty="0">
                <a:latin typeface="Calibri" panose="020F0502020204030204" pitchFamily="34" charset="0"/>
                <a:cs typeface="Calibri" panose="020F0502020204030204" pitchFamily="34" charset="0"/>
              </a:rPr>
              <a:t>Virtual Wards</a:t>
            </a:r>
          </a:p>
        </p:txBody>
      </p:sp>
      <p:pic>
        <p:nvPicPr>
          <p:cNvPr id="5" name="Content Placeholder 4" descr="A close-up of a white background&#10;&#10;Description automatically generated">
            <a:extLst>
              <a:ext uri="{FF2B5EF4-FFF2-40B4-BE49-F238E27FC236}">
                <a16:creationId xmlns:a16="http://schemas.microsoft.com/office/drawing/2014/main" id="{020EC88A-7E69-4AB2-F72B-D77B85AA91CD}"/>
              </a:ext>
            </a:extLst>
          </p:cNvPr>
          <p:cNvPicPr>
            <a:picLocks noGrp="1" noChangeAspect="1"/>
          </p:cNvPicPr>
          <p:nvPr>
            <p:ph idx="1"/>
          </p:nvPr>
        </p:nvPicPr>
        <p:blipFill>
          <a:blip r:embed="rId3"/>
          <a:stretch>
            <a:fillRect/>
          </a:stretch>
        </p:blipFill>
        <p:spPr>
          <a:xfrm>
            <a:off x="2134298" y="3979977"/>
            <a:ext cx="8804554" cy="1911350"/>
          </a:xfrm>
          <a:ln>
            <a:solidFill>
              <a:schemeClr val="tx1"/>
            </a:solidFill>
          </a:ln>
        </p:spPr>
      </p:pic>
      <p:pic>
        <p:nvPicPr>
          <p:cNvPr id="6" name="Picture 5" descr="A screenshot of a computer&#10;&#10;Description automatically generated">
            <a:extLst>
              <a:ext uri="{FF2B5EF4-FFF2-40B4-BE49-F238E27FC236}">
                <a16:creationId xmlns:a16="http://schemas.microsoft.com/office/drawing/2014/main" id="{C6FEE746-2FDE-B39E-6B0E-C754170E17EA}"/>
              </a:ext>
            </a:extLst>
          </p:cNvPr>
          <p:cNvPicPr>
            <a:picLocks noChangeAspect="1"/>
          </p:cNvPicPr>
          <p:nvPr/>
        </p:nvPicPr>
        <p:blipFill>
          <a:blip r:embed="rId4"/>
          <a:stretch>
            <a:fillRect/>
          </a:stretch>
        </p:blipFill>
        <p:spPr>
          <a:xfrm>
            <a:off x="5937250" y="1602721"/>
            <a:ext cx="6254750" cy="2159000"/>
          </a:xfrm>
          <a:prstGeom prst="rect">
            <a:avLst/>
          </a:prstGeom>
          <a:ln w="15875">
            <a:solidFill>
              <a:schemeClr val="tx1"/>
            </a:solidFill>
          </a:ln>
        </p:spPr>
      </p:pic>
      <p:pic>
        <p:nvPicPr>
          <p:cNvPr id="7" name="Picture 6" descr="A green screen with white text&#10;&#10;Description automatically generated">
            <a:extLst>
              <a:ext uri="{FF2B5EF4-FFF2-40B4-BE49-F238E27FC236}">
                <a16:creationId xmlns:a16="http://schemas.microsoft.com/office/drawing/2014/main" id="{5527B7F5-52B4-A33C-9394-4E8C0D5E92C9}"/>
              </a:ext>
            </a:extLst>
          </p:cNvPr>
          <p:cNvPicPr>
            <a:picLocks noChangeAspect="1"/>
          </p:cNvPicPr>
          <p:nvPr/>
        </p:nvPicPr>
        <p:blipFill>
          <a:blip r:embed="rId5"/>
          <a:stretch>
            <a:fillRect/>
          </a:stretch>
        </p:blipFill>
        <p:spPr>
          <a:xfrm>
            <a:off x="0" y="1602721"/>
            <a:ext cx="5705475" cy="2159000"/>
          </a:xfrm>
          <a:prstGeom prst="rect">
            <a:avLst/>
          </a:prstGeom>
        </p:spPr>
      </p:pic>
      <p:sp>
        <p:nvSpPr>
          <p:cNvPr id="4" name="TextBox 3">
            <a:extLst>
              <a:ext uri="{FF2B5EF4-FFF2-40B4-BE49-F238E27FC236}">
                <a16:creationId xmlns:a16="http://schemas.microsoft.com/office/drawing/2014/main" id="{F953D737-6175-36CA-00E7-CF8CFB27D53A}"/>
              </a:ext>
            </a:extLst>
          </p:cNvPr>
          <p:cNvSpPr txBox="1"/>
          <p:nvPr/>
        </p:nvSpPr>
        <p:spPr>
          <a:xfrm>
            <a:off x="488319" y="6215751"/>
            <a:ext cx="11507638" cy="338554"/>
          </a:xfrm>
          <a:prstGeom prst="rect">
            <a:avLst/>
          </a:prstGeom>
          <a:noFill/>
        </p:spPr>
        <p:txBody>
          <a:bodyPr wrap="square">
            <a:spAutoFit/>
          </a:bodyPr>
          <a:lstStyle/>
          <a:p>
            <a:r>
              <a:rPr lang="en-GB" sz="1600" b="1" dirty="0">
                <a:solidFill>
                  <a:srgbClr val="002060"/>
                </a:solidFill>
              </a:rPr>
              <a:t>Recent NHS data continues to show increasing use of virtual wards across England, particularly following the COVID 19 pandemic.</a:t>
            </a:r>
          </a:p>
        </p:txBody>
      </p:sp>
    </p:spTree>
    <p:extLst>
      <p:ext uri="{BB962C8B-B14F-4D97-AF65-F5344CB8AC3E}">
        <p14:creationId xmlns:p14="http://schemas.microsoft.com/office/powerpoint/2010/main" val="21359001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A89F5-6215-90AB-BE15-55F02696AE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E5FBFC-F2DE-2F5A-79F4-7BDC09AE5246}"/>
              </a:ext>
            </a:extLst>
          </p:cNvPr>
          <p:cNvSpPr>
            <a:spLocks noGrp="1"/>
          </p:cNvSpPr>
          <p:nvPr>
            <p:ph type="title"/>
          </p:nvPr>
        </p:nvSpPr>
        <p:spPr>
          <a:xfrm>
            <a:off x="3798439" y="343074"/>
            <a:ext cx="5005387" cy="1335088"/>
          </a:xfrm>
        </p:spPr>
        <p:txBody>
          <a:bodyPr>
            <a:normAutofit/>
          </a:bodyPr>
          <a:lstStyle/>
          <a:p>
            <a:r>
              <a:rPr lang="en-US" sz="6000" b="1" dirty="0">
                <a:latin typeface="Calibri" panose="020F0502020204030204" pitchFamily="34" charset="0"/>
                <a:cs typeface="Calibri" panose="020F0502020204030204" pitchFamily="34" charset="0"/>
              </a:rPr>
              <a:t>Virtual Wards</a:t>
            </a:r>
          </a:p>
        </p:txBody>
      </p:sp>
      <p:sp>
        <p:nvSpPr>
          <p:cNvPr id="4" name="Content Placeholder 3">
            <a:extLst>
              <a:ext uri="{FF2B5EF4-FFF2-40B4-BE49-F238E27FC236}">
                <a16:creationId xmlns:a16="http://schemas.microsoft.com/office/drawing/2014/main" id="{6AF5A003-A8F7-0448-08B1-3E6C160C50D8}"/>
              </a:ext>
            </a:extLst>
          </p:cNvPr>
          <p:cNvSpPr>
            <a:spLocks noGrp="1"/>
          </p:cNvSpPr>
          <p:nvPr>
            <p:ph idx="1"/>
          </p:nvPr>
        </p:nvSpPr>
        <p:spPr>
          <a:xfrm>
            <a:off x="838200" y="2059726"/>
            <a:ext cx="10515600" cy="4351338"/>
          </a:xfrm>
        </p:spPr>
        <p:txBody>
          <a:bodyPr/>
          <a:lstStyle/>
          <a:p>
            <a:r>
              <a:rPr lang="en-GB" dirty="0"/>
              <a:t>The NHS target was to provide 50,000 virtual ward beds by 2025 (40-50 beds per 100,000 people).</a:t>
            </a:r>
          </a:p>
          <a:p>
            <a:r>
              <a:rPr lang="en-GB" dirty="0"/>
              <a:t>Has this been achieved?</a:t>
            </a:r>
          </a:p>
          <a:p>
            <a:pPr marL="0" indent="0">
              <a:buNone/>
            </a:pPr>
            <a:r>
              <a:rPr lang="en-GB" dirty="0"/>
              <a:t>Look online and find out how many virtual ward beds there are currently</a:t>
            </a:r>
          </a:p>
          <a:p>
            <a:pPr marL="0" indent="0">
              <a:buNone/>
            </a:pPr>
            <a:r>
              <a:rPr lang="en-GB" dirty="0"/>
              <a:t>You could look at the following site </a:t>
            </a:r>
            <a:r>
              <a:rPr lang="en-GB" dirty="0">
                <a:hlinkClick r:id="rId3"/>
              </a:rPr>
              <a:t>Statistics » Virtual Ward</a:t>
            </a:r>
            <a:r>
              <a:rPr lang="en-GB" dirty="0"/>
              <a:t> </a:t>
            </a:r>
            <a:br>
              <a:rPr lang="en-GB" dirty="0"/>
            </a:br>
            <a:endParaRPr lang="en-GB" dirty="0"/>
          </a:p>
          <a:p>
            <a:pPr marL="0" indent="0">
              <a:buNone/>
            </a:pPr>
            <a:r>
              <a:rPr lang="en-GB" b="1" i="1" dirty="0"/>
              <a:t>Why do you think there has not been more progress?</a:t>
            </a:r>
          </a:p>
        </p:txBody>
      </p:sp>
      <p:pic>
        <p:nvPicPr>
          <p:cNvPr id="9" name="Picture 8">
            <a:extLst>
              <a:ext uri="{FF2B5EF4-FFF2-40B4-BE49-F238E27FC236}">
                <a16:creationId xmlns:a16="http://schemas.microsoft.com/office/drawing/2014/main" id="{AD4B338F-5EDE-EEE2-133D-0EB5A6811252}"/>
              </a:ext>
            </a:extLst>
          </p:cNvPr>
          <p:cNvPicPr>
            <a:picLocks noChangeAspect="1"/>
          </p:cNvPicPr>
          <p:nvPr/>
        </p:nvPicPr>
        <p:blipFill>
          <a:blip r:embed="rId4"/>
          <a:stretch>
            <a:fillRect/>
          </a:stretch>
        </p:blipFill>
        <p:spPr>
          <a:xfrm>
            <a:off x="9615948" y="-115943"/>
            <a:ext cx="2272785" cy="1941568"/>
          </a:xfrm>
          <a:prstGeom prst="rect">
            <a:avLst/>
          </a:prstGeom>
        </p:spPr>
      </p:pic>
    </p:spTree>
    <p:extLst>
      <p:ext uri="{BB962C8B-B14F-4D97-AF65-F5344CB8AC3E}">
        <p14:creationId xmlns:p14="http://schemas.microsoft.com/office/powerpoint/2010/main" val="12132285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CE057-D7C5-9398-1004-DAC536021B53}"/>
              </a:ext>
            </a:extLst>
          </p:cNvPr>
          <p:cNvSpPr>
            <a:spLocks noGrp="1"/>
          </p:cNvSpPr>
          <p:nvPr>
            <p:ph type="title"/>
          </p:nvPr>
        </p:nvSpPr>
        <p:spPr/>
        <p:txBody>
          <a:bodyPr>
            <a:normAutofit/>
          </a:bodyPr>
          <a:lstStyle/>
          <a:p>
            <a:pPr algn="ctr"/>
            <a:r>
              <a:rPr lang="en-GB" sz="5400" b="1" dirty="0">
                <a:latin typeface="+mn-lt"/>
              </a:rPr>
              <a:t>Activity 2- Case Study</a:t>
            </a:r>
          </a:p>
        </p:txBody>
      </p:sp>
      <p:sp>
        <p:nvSpPr>
          <p:cNvPr id="3" name="Content Placeholder 2">
            <a:extLst>
              <a:ext uri="{FF2B5EF4-FFF2-40B4-BE49-F238E27FC236}">
                <a16:creationId xmlns:a16="http://schemas.microsoft.com/office/drawing/2014/main" id="{41D45158-2457-0AE6-DCF8-0DB57B27406F}"/>
              </a:ext>
            </a:extLst>
          </p:cNvPr>
          <p:cNvSpPr>
            <a:spLocks noGrp="1"/>
          </p:cNvSpPr>
          <p:nvPr>
            <p:ph idx="1"/>
          </p:nvPr>
        </p:nvSpPr>
        <p:spPr>
          <a:xfrm>
            <a:off x="838200" y="1826438"/>
            <a:ext cx="10993244" cy="4351338"/>
          </a:xfrm>
        </p:spPr>
        <p:txBody>
          <a:bodyPr/>
          <a:lstStyle/>
          <a:p>
            <a:pPr marL="0" indent="0">
              <a:buNone/>
            </a:pPr>
            <a:r>
              <a:rPr lang="en-GB" sz="3200" b="1" dirty="0"/>
              <a:t>In small groups…</a:t>
            </a:r>
          </a:p>
          <a:p>
            <a:r>
              <a:rPr lang="en-GB" dirty="0"/>
              <a:t>Look at the case study for Mr Jones</a:t>
            </a:r>
          </a:p>
          <a:p>
            <a:r>
              <a:rPr lang="en-GB" dirty="0"/>
              <a:t>Consider the questions provided and discuss in your groups</a:t>
            </a:r>
          </a:p>
          <a:p>
            <a:r>
              <a:rPr lang="en-GB" dirty="0"/>
              <a:t>Feedback to the class</a:t>
            </a:r>
          </a:p>
          <a:p>
            <a:pPr marL="0" indent="0">
              <a:buNone/>
            </a:pPr>
            <a:r>
              <a:rPr lang="en-GB" b="1" dirty="0"/>
              <a:t>You will find details on this activity in the week 4 tile on the Moodle page</a:t>
            </a:r>
          </a:p>
        </p:txBody>
      </p:sp>
      <p:pic>
        <p:nvPicPr>
          <p:cNvPr id="4" name="Picture 3">
            <a:extLst>
              <a:ext uri="{FF2B5EF4-FFF2-40B4-BE49-F238E27FC236}">
                <a16:creationId xmlns:a16="http://schemas.microsoft.com/office/drawing/2014/main" id="{FB5DEC3F-C9A3-0210-FB99-EB16FB5B00F6}"/>
              </a:ext>
            </a:extLst>
          </p:cNvPr>
          <p:cNvPicPr>
            <a:picLocks noChangeAspect="1"/>
          </p:cNvPicPr>
          <p:nvPr/>
        </p:nvPicPr>
        <p:blipFill>
          <a:blip r:embed="rId2"/>
          <a:stretch>
            <a:fillRect/>
          </a:stretch>
        </p:blipFill>
        <p:spPr>
          <a:xfrm>
            <a:off x="9091427" y="4728117"/>
            <a:ext cx="2840377" cy="1895951"/>
          </a:xfrm>
          <a:prstGeom prst="rect">
            <a:avLst/>
          </a:prstGeom>
        </p:spPr>
      </p:pic>
    </p:spTree>
    <p:extLst>
      <p:ext uri="{BB962C8B-B14F-4D97-AF65-F5344CB8AC3E}">
        <p14:creationId xmlns:p14="http://schemas.microsoft.com/office/powerpoint/2010/main" val="27343480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8C8C1B-0A7C-626D-52BF-0ECE91F9E38B}"/>
              </a:ext>
            </a:extLst>
          </p:cNvPr>
          <p:cNvSpPr>
            <a:spLocks noGrp="1"/>
          </p:cNvSpPr>
          <p:nvPr>
            <p:ph type="title"/>
          </p:nvPr>
        </p:nvSpPr>
        <p:spPr>
          <a:xfrm>
            <a:off x="686834" y="1153572"/>
            <a:ext cx="3200400" cy="4461163"/>
          </a:xfrm>
        </p:spPr>
        <p:txBody>
          <a:bodyPr>
            <a:normAutofit/>
          </a:bodyPr>
          <a:lstStyle/>
          <a:p>
            <a:r>
              <a:rPr lang="en-GB" b="1" dirty="0">
                <a:solidFill>
                  <a:srgbClr val="FFFFFF"/>
                </a:solidFill>
                <a:latin typeface="+mn-lt"/>
              </a:rPr>
              <a:t>From Digital Healthcare to Digital Identity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35AF0A5-86AF-DF6D-40EE-11A16D3ACD25}"/>
              </a:ext>
            </a:extLst>
          </p:cNvPr>
          <p:cNvSpPr>
            <a:spLocks noGrp="1"/>
          </p:cNvSpPr>
          <p:nvPr>
            <p:ph idx="1"/>
          </p:nvPr>
        </p:nvSpPr>
        <p:spPr>
          <a:xfrm>
            <a:off x="4447308" y="591344"/>
            <a:ext cx="6906491" cy="5585619"/>
          </a:xfrm>
        </p:spPr>
        <p:txBody>
          <a:bodyPr anchor="ctr">
            <a:normAutofit/>
          </a:bodyPr>
          <a:lstStyle/>
          <a:p>
            <a:pPr marL="0" indent="0">
              <a:buNone/>
            </a:pPr>
            <a:r>
              <a:rPr lang="en-GB" b="1" dirty="0"/>
              <a:t>The Digital Professional</a:t>
            </a:r>
          </a:p>
          <a:p>
            <a:r>
              <a:rPr lang="en-GB" dirty="0"/>
              <a:t>Health and social care is becoming increasingly digital </a:t>
            </a:r>
          </a:p>
          <a:p>
            <a:r>
              <a:rPr lang="en-GB" dirty="0"/>
              <a:t>Professionals now communicate, learn, network, and share information online </a:t>
            </a:r>
          </a:p>
          <a:p>
            <a:r>
              <a:rPr lang="en-GB" dirty="0"/>
              <a:t>Employers increasingly consider digital professionalism and online presence </a:t>
            </a:r>
          </a:p>
          <a:p>
            <a:r>
              <a:rPr lang="en-GB" dirty="0"/>
              <a:t>Social media and digital platforms can positively or negatively impact careers </a:t>
            </a:r>
          </a:p>
          <a:p>
            <a:r>
              <a:rPr lang="en-GB" dirty="0"/>
              <a:t>Building a professional online reputation is now an important employability and professional practice skill</a:t>
            </a:r>
          </a:p>
          <a:p>
            <a:endParaRPr lang="en-GB" dirty="0"/>
          </a:p>
        </p:txBody>
      </p:sp>
    </p:spTree>
    <p:extLst>
      <p:ext uri="{BB962C8B-B14F-4D97-AF65-F5344CB8AC3E}">
        <p14:creationId xmlns:p14="http://schemas.microsoft.com/office/powerpoint/2010/main" val="39183115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9203DE33-2CD4-4CA8-9AF3-37C3B6513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0AF57B88-1D4C-41FA-A761-EC1DD10C3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D2548F45-5164-4ABB-8212-7F293FDED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7 Ways to Increase Your Online Presence | Forbes Books">
            <a:extLst>
              <a:ext uri="{FF2B5EF4-FFF2-40B4-BE49-F238E27FC236}">
                <a16:creationId xmlns:a16="http://schemas.microsoft.com/office/drawing/2014/main" id="{B377FF26-1DF2-CFA3-5996-1771EA4B1FD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191" r="581"/>
          <a:stretch>
            <a:fillRect/>
          </a:stretch>
        </p:blipFill>
        <p:spPr bwMode="auto">
          <a:xfrm>
            <a:off x="4121239" y="10"/>
            <a:ext cx="8077386" cy="6875809"/>
          </a:xfrm>
          <a:prstGeom prst="rect">
            <a:avLst/>
          </a:prstGeom>
          <a:noFill/>
          <a:extLst>
            <a:ext uri="{909E8E84-426E-40DD-AFC4-6F175D3DCCD1}">
              <a14:hiddenFill xmlns:a14="http://schemas.microsoft.com/office/drawing/2010/main">
                <a:solidFill>
                  <a:srgbClr val="FFFFFF"/>
                </a:solidFill>
              </a14:hiddenFill>
            </a:ext>
          </a:extLst>
        </p:spPr>
      </p:pic>
      <p:sp>
        <p:nvSpPr>
          <p:cNvPr id="29" name="Freeform: Shape 28">
            <a:extLst>
              <a:ext uri="{FF2B5EF4-FFF2-40B4-BE49-F238E27FC236}">
                <a16:creationId xmlns:a16="http://schemas.microsoft.com/office/drawing/2014/main" id="{5E81CCFB-7BEF-4186-86FB-D09450B4D0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511B570-F05B-A883-DFE8-FF8C54752CE5}"/>
              </a:ext>
            </a:extLst>
          </p:cNvPr>
          <p:cNvSpPr>
            <a:spLocks noGrp="1"/>
          </p:cNvSpPr>
          <p:nvPr>
            <p:ph type="title"/>
          </p:nvPr>
        </p:nvSpPr>
        <p:spPr>
          <a:xfrm>
            <a:off x="0" y="1663298"/>
            <a:ext cx="3864077" cy="3531403"/>
          </a:xfrm>
        </p:spPr>
        <p:txBody>
          <a:bodyPr vert="horz" lIns="91440" tIns="45720" rIns="91440" bIns="45720" rtlCol="0" anchor="t">
            <a:normAutofit/>
          </a:bodyPr>
          <a:lstStyle/>
          <a:p>
            <a:pPr algn="r"/>
            <a:r>
              <a:rPr lang="en-US" sz="6000" b="1" dirty="0">
                <a:solidFill>
                  <a:srgbClr val="FFFFFF"/>
                </a:solidFill>
                <a:latin typeface="+mn-lt"/>
              </a:rPr>
              <a:t>Building an Online Reputation </a:t>
            </a:r>
          </a:p>
        </p:txBody>
      </p:sp>
      <p:sp>
        <p:nvSpPr>
          <p:cNvPr id="3" name="Content Placeholder 2">
            <a:extLst>
              <a:ext uri="{FF2B5EF4-FFF2-40B4-BE49-F238E27FC236}">
                <a16:creationId xmlns:a16="http://schemas.microsoft.com/office/drawing/2014/main" id="{FDEC623B-5EB9-BFE5-99C8-4AF218E25365}"/>
              </a:ext>
            </a:extLst>
          </p:cNvPr>
          <p:cNvSpPr>
            <a:spLocks noGrp="1"/>
          </p:cNvSpPr>
          <p:nvPr>
            <p:ph idx="1"/>
          </p:nvPr>
        </p:nvSpPr>
        <p:spPr>
          <a:xfrm>
            <a:off x="777922" y="743803"/>
            <a:ext cx="2808844" cy="1382392"/>
          </a:xfrm>
        </p:spPr>
        <p:txBody>
          <a:bodyPr vert="horz" lIns="91440" tIns="45720" rIns="91440" bIns="45720" rtlCol="0" anchor="b">
            <a:normAutofit/>
          </a:bodyPr>
          <a:lstStyle/>
          <a:p>
            <a:pPr marL="0" indent="0" algn="r">
              <a:buNone/>
            </a:pPr>
            <a:r>
              <a:rPr lang="en-US" sz="2000">
                <a:solidFill>
                  <a:srgbClr val="FFFFFF"/>
                </a:solidFill>
              </a:rPr>
              <a:t> </a:t>
            </a:r>
          </a:p>
        </p:txBody>
      </p:sp>
    </p:spTree>
    <p:extLst>
      <p:ext uri="{BB962C8B-B14F-4D97-AF65-F5344CB8AC3E}">
        <p14:creationId xmlns:p14="http://schemas.microsoft.com/office/powerpoint/2010/main" val="4852761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DACDF03-6CF0-5CF8-CD2D-D0B42BCDEA28}"/>
            </a:ext>
          </a:extLst>
        </p:cNvPr>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CFF3E5FB-7A1E-9969-845A-CBF52B974E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0">
            <a:extLst>
              <a:ext uri="{FF2B5EF4-FFF2-40B4-BE49-F238E27FC236}">
                <a16:creationId xmlns:a16="http://schemas.microsoft.com/office/drawing/2014/main" id="{45E5FF55-13B2-F5CA-FC66-4425E1E431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28"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DA4C4A-D353-54E8-A356-AAE8D84CBAA5}"/>
              </a:ext>
            </a:extLst>
          </p:cNvPr>
          <p:cNvSpPr>
            <a:spLocks noGrp="1"/>
          </p:cNvSpPr>
          <p:nvPr>
            <p:ph type="title"/>
          </p:nvPr>
        </p:nvSpPr>
        <p:spPr>
          <a:xfrm>
            <a:off x="152284" y="431632"/>
            <a:ext cx="5504892" cy="1330839"/>
          </a:xfrm>
        </p:spPr>
        <p:txBody>
          <a:bodyPr>
            <a:noAutofit/>
          </a:bodyPr>
          <a:lstStyle/>
          <a:p>
            <a:pPr algn="ctr"/>
            <a:r>
              <a:rPr lang="en-US" sz="5400" b="1" dirty="0">
                <a:latin typeface="+mn-lt"/>
              </a:rPr>
              <a:t>Building an Online Reputation </a:t>
            </a:r>
          </a:p>
        </p:txBody>
      </p:sp>
      <p:sp>
        <p:nvSpPr>
          <p:cNvPr id="3" name="Content Placeholder 2">
            <a:extLst>
              <a:ext uri="{FF2B5EF4-FFF2-40B4-BE49-F238E27FC236}">
                <a16:creationId xmlns:a16="http://schemas.microsoft.com/office/drawing/2014/main" id="{72F0B755-37B4-E54A-67C7-94C090177231}"/>
              </a:ext>
            </a:extLst>
          </p:cNvPr>
          <p:cNvSpPr>
            <a:spLocks noGrp="1"/>
          </p:cNvSpPr>
          <p:nvPr>
            <p:ph idx="1"/>
          </p:nvPr>
        </p:nvSpPr>
        <p:spPr>
          <a:xfrm>
            <a:off x="15028" y="2194102"/>
            <a:ext cx="5779404" cy="4663896"/>
          </a:xfrm>
        </p:spPr>
        <p:txBody>
          <a:bodyPr>
            <a:normAutofit fontScale="92500"/>
          </a:bodyPr>
          <a:lstStyle/>
          <a:p>
            <a:pPr marL="0" indent="0">
              <a:buNone/>
            </a:pPr>
            <a:r>
              <a:rPr lang="en-US" sz="2400" dirty="0"/>
              <a:t>Phillips and Ellinas (2014) advocates that people need to apply the ‘three Cs’ when attempting to develop their online reputation. </a:t>
            </a:r>
          </a:p>
          <a:p>
            <a:r>
              <a:rPr lang="en-US" sz="2400" b="1" dirty="0">
                <a:solidFill>
                  <a:srgbClr val="002060"/>
                </a:solidFill>
              </a:rPr>
              <a:t>Clarity </a:t>
            </a:r>
            <a:br>
              <a:rPr lang="en-US" sz="2400" b="1" dirty="0">
                <a:solidFill>
                  <a:srgbClr val="002060"/>
                </a:solidFill>
              </a:rPr>
            </a:br>
            <a:r>
              <a:rPr lang="en-US" sz="2400" dirty="0"/>
              <a:t>Focus on key messages you want to share online</a:t>
            </a:r>
          </a:p>
          <a:p>
            <a:r>
              <a:rPr lang="en-US" sz="2400" b="1" dirty="0">
                <a:solidFill>
                  <a:srgbClr val="002060"/>
                </a:solidFill>
              </a:rPr>
              <a:t>Consistency </a:t>
            </a:r>
            <a:br>
              <a:rPr lang="en-US" sz="2400" dirty="0"/>
            </a:br>
            <a:r>
              <a:rPr lang="en-US" sz="2400" dirty="0"/>
              <a:t>Apply consistent imagery and information across digital platforms) </a:t>
            </a:r>
          </a:p>
          <a:p>
            <a:r>
              <a:rPr lang="en-US" sz="2400" b="1" dirty="0">
                <a:solidFill>
                  <a:srgbClr val="002060"/>
                </a:solidFill>
              </a:rPr>
              <a:t>Care</a:t>
            </a:r>
            <a:br>
              <a:rPr lang="en-US" sz="2400" dirty="0"/>
            </a:br>
            <a:r>
              <a:rPr lang="en-GB" sz="2400" dirty="0"/>
              <a:t>Present yourself honestly, respectfully, and authentically online</a:t>
            </a:r>
            <a:endParaRPr lang="en-US" sz="2400" dirty="0"/>
          </a:p>
          <a:p>
            <a:pPr marL="0" indent="0">
              <a:buNone/>
            </a:pPr>
            <a:r>
              <a:rPr lang="en-US" sz="2400" dirty="0"/>
              <a:t> </a:t>
            </a:r>
          </a:p>
        </p:txBody>
      </p:sp>
      <p:pic>
        <p:nvPicPr>
          <p:cNvPr id="4" name="Picture 2" descr="7 Ways to Increase Your Online Presence | Forbes Books">
            <a:extLst>
              <a:ext uri="{FF2B5EF4-FFF2-40B4-BE49-F238E27FC236}">
                <a16:creationId xmlns:a16="http://schemas.microsoft.com/office/drawing/2014/main" id="{FA8152AB-4779-3287-7583-607617A8FB1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684" r="10075" b="2"/>
          <a:stretch/>
        </p:blipFill>
        <p:spPr bwMode="auto">
          <a:xfrm>
            <a:off x="5809460" y="1"/>
            <a:ext cx="6367512" cy="6857999"/>
          </a:xfrm>
          <a:custGeom>
            <a:avLst/>
            <a:gdLst/>
            <a:ahLst/>
            <a:cxnLst/>
            <a:rect l="l" t="t" r="r" b="b"/>
            <a:pathLst>
              <a:path w="7243812" h="6857999">
                <a:moveTo>
                  <a:pt x="609803" y="0"/>
                </a:moveTo>
                <a:lnTo>
                  <a:pt x="1222601" y="0"/>
                </a:lnTo>
                <a:lnTo>
                  <a:pt x="1223032" y="1645"/>
                </a:lnTo>
                <a:lnTo>
                  <a:pt x="1343371" y="1645"/>
                </a:lnTo>
                <a:lnTo>
                  <a:pt x="1343665" y="0"/>
                </a:lnTo>
                <a:lnTo>
                  <a:pt x="1884172" y="0"/>
                </a:lnTo>
                <a:lnTo>
                  <a:pt x="1884280" y="1645"/>
                </a:lnTo>
                <a:lnTo>
                  <a:pt x="7243812" y="1645"/>
                </a:lnTo>
                <a:lnTo>
                  <a:pt x="7243812" y="6857999"/>
                </a:lnTo>
                <a:lnTo>
                  <a:pt x="133676" y="6857999"/>
                </a:lnTo>
                <a:lnTo>
                  <a:pt x="114609" y="6843646"/>
                </a:lnTo>
                <a:cubicBezTo>
                  <a:pt x="106811" y="6836369"/>
                  <a:pt x="103243" y="6828354"/>
                  <a:pt x="111459" y="6817746"/>
                </a:cubicBezTo>
                <a:cubicBezTo>
                  <a:pt x="93943" y="6769544"/>
                  <a:pt x="97901" y="6796071"/>
                  <a:pt x="113412" y="6759582"/>
                </a:cubicBezTo>
                <a:cubicBezTo>
                  <a:pt x="110188" y="6732087"/>
                  <a:pt x="99653" y="6727133"/>
                  <a:pt x="100729" y="6705297"/>
                </a:cubicBezTo>
                <a:cubicBezTo>
                  <a:pt x="94563" y="6675394"/>
                  <a:pt x="99792" y="6669536"/>
                  <a:pt x="87662" y="6640957"/>
                </a:cubicBezTo>
                <a:cubicBezTo>
                  <a:pt x="74199" y="6591883"/>
                  <a:pt x="82185" y="6576319"/>
                  <a:pt x="83084" y="6541313"/>
                </a:cubicBezTo>
                <a:cubicBezTo>
                  <a:pt x="82225" y="6490855"/>
                  <a:pt x="67640" y="6422980"/>
                  <a:pt x="59444" y="6370251"/>
                </a:cubicBezTo>
                <a:cubicBezTo>
                  <a:pt x="51248" y="6317522"/>
                  <a:pt x="30729" y="6270972"/>
                  <a:pt x="33908" y="6224938"/>
                </a:cubicBezTo>
                <a:lnTo>
                  <a:pt x="30063" y="6089693"/>
                </a:lnTo>
                <a:cubicBezTo>
                  <a:pt x="25730" y="6032039"/>
                  <a:pt x="3474" y="5997051"/>
                  <a:pt x="29101" y="5973994"/>
                </a:cubicBezTo>
                <a:cubicBezTo>
                  <a:pt x="17018" y="5940131"/>
                  <a:pt x="41135" y="5955713"/>
                  <a:pt x="33855" y="5939847"/>
                </a:cubicBezTo>
                <a:lnTo>
                  <a:pt x="12982" y="5906467"/>
                </a:lnTo>
                <a:lnTo>
                  <a:pt x="8416" y="5862699"/>
                </a:lnTo>
                <a:cubicBezTo>
                  <a:pt x="7895" y="5838948"/>
                  <a:pt x="8409" y="5853058"/>
                  <a:pt x="12052" y="5823324"/>
                </a:cubicBezTo>
                <a:cubicBezTo>
                  <a:pt x="11631" y="5805291"/>
                  <a:pt x="11213" y="5787258"/>
                  <a:pt x="10793" y="5769225"/>
                </a:cubicBezTo>
                <a:cubicBezTo>
                  <a:pt x="17866" y="5738356"/>
                  <a:pt x="19121" y="5696311"/>
                  <a:pt x="25986" y="5667896"/>
                </a:cubicBezTo>
                <a:cubicBezTo>
                  <a:pt x="16329" y="5647975"/>
                  <a:pt x="42195" y="5619318"/>
                  <a:pt x="43687" y="5594585"/>
                </a:cubicBezTo>
                <a:cubicBezTo>
                  <a:pt x="32512" y="5517959"/>
                  <a:pt x="44052" y="5536542"/>
                  <a:pt x="40019" y="5464225"/>
                </a:cubicBezTo>
                <a:cubicBezTo>
                  <a:pt x="32676" y="5400671"/>
                  <a:pt x="26469" y="5311951"/>
                  <a:pt x="22904" y="5269726"/>
                </a:cubicBezTo>
                <a:cubicBezTo>
                  <a:pt x="19341" y="5227501"/>
                  <a:pt x="14742" y="5212581"/>
                  <a:pt x="18628" y="5210876"/>
                </a:cubicBezTo>
                <a:cubicBezTo>
                  <a:pt x="-20300" y="5161742"/>
                  <a:pt x="15511" y="5141336"/>
                  <a:pt x="5392" y="5111369"/>
                </a:cubicBezTo>
                <a:cubicBezTo>
                  <a:pt x="10662" y="5053859"/>
                  <a:pt x="15546" y="5034036"/>
                  <a:pt x="13324" y="5009272"/>
                </a:cubicBezTo>
                <a:cubicBezTo>
                  <a:pt x="25126" y="4982633"/>
                  <a:pt x="74251" y="4956261"/>
                  <a:pt x="48699" y="4925805"/>
                </a:cubicBezTo>
                <a:cubicBezTo>
                  <a:pt x="76704" y="4931200"/>
                  <a:pt x="39437" y="4888353"/>
                  <a:pt x="62925" y="4877992"/>
                </a:cubicBezTo>
                <a:cubicBezTo>
                  <a:pt x="82480" y="4871554"/>
                  <a:pt x="75731" y="4857054"/>
                  <a:pt x="79496" y="4844323"/>
                </a:cubicBezTo>
                <a:cubicBezTo>
                  <a:pt x="97657" y="4832308"/>
                  <a:pt x="110974" y="4752352"/>
                  <a:pt x="101400" y="4733115"/>
                </a:cubicBezTo>
                <a:cubicBezTo>
                  <a:pt x="108185" y="4679357"/>
                  <a:pt x="119720" y="4662889"/>
                  <a:pt x="111223" y="4625153"/>
                </a:cubicBezTo>
                <a:cubicBezTo>
                  <a:pt x="106592" y="4588197"/>
                  <a:pt x="114401" y="4567830"/>
                  <a:pt x="126359" y="4539168"/>
                </a:cubicBezTo>
                <a:cubicBezTo>
                  <a:pt x="126535" y="4522289"/>
                  <a:pt x="126710" y="4505410"/>
                  <a:pt x="126886" y="4488531"/>
                </a:cubicBezTo>
                <a:cubicBezTo>
                  <a:pt x="126165" y="4473140"/>
                  <a:pt x="132917" y="4437329"/>
                  <a:pt x="135099" y="4411258"/>
                </a:cubicBezTo>
                <a:cubicBezTo>
                  <a:pt x="107667" y="4345686"/>
                  <a:pt x="146840" y="4280033"/>
                  <a:pt x="132327" y="4219510"/>
                </a:cubicBezTo>
                <a:cubicBezTo>
                  <a:pt x="138549" y="4158987"/>
                  <a:pt x="124091" y="4192084"/>
                  <a:pt x="172424" y="4048117"/>
                </a:cubicBezTo>
                <a:cubicBezTo>
                  <a:pt x="167703" y="4015047"/>
                  <a:pt x="203806" y="3905047"/>
                  <a:pt x="177666" y="3878222"/>
                </a:cubicBezTo>
                <a:cubicBezTo>
                  <a:pt x="167714" y="3821305"/>
                  <a:pt x="183914" y="3845122"/>
                  <a:pt x="156982" y="3778166"/>
                </a:cubicBezTo>
                <a:cubicBezTo>
                  <a:pt x="160365" y="3760234"/>
                  <a:pt x="142791" y="3724716"/>
                  <a:pt x="142115" y="3707357"/>
                </a:cubicBezTo>
                <a:cubicBezTo>
                  <a:pt x="139253" y="3688591"/>
                  <a:pt x="140202" y="3672776"/>
                  <a:pt x="139805" y="3665569"/>
                </a:cubicBezTo>
                <a:cubicBezTo>
                  <a:pt x="139778" y="3665084"/>
                  <a:pt x="139750" y="3664599"/>
                  <a:pt x="139723" y="3664114"/>
                </a:cubicBezTo>
                <a:lnTo>
                  <a:pt x="134134" y="3653088"/>
                </a:lnTo>
                <a:lnTo>
                  <a:pt x="126568" y="3641228"/>
                </a:lnTo>
                <a:cubicBezTo>
                  <a:pt x="126560" y="3629488"/>
                  <a:pt x="126549" y="3617747"/>
                  <a:pt x="126540" y="3606007"/>
                </a:cubicBezTo>
                <a:lnTo>
                  <a:pt x="134645" y="3597336"/>
                </a:lnTo>
                <a:lnTo>
                  <a:pt x="131649" y="3586412"/>
                </a:lnTo>
                <a:lnTo>
                  <a:pt x="134221" y="3569719"/>
                </a:lnTo>
                <a:lnTo>
                  <a:pt x="133795" y="3568021"/>
                </a:lnTo>
                <a:lnTo>
                  <a:pt x="130189" y="3553678"/>
                </a:lnTo>
                <a:lnTo>
                  <a:pt x="129827" y="3552249"/>
                </a:lnTo>
                <a:lnTo>
                  <a:pt x="122183" y="3542019"/>
                </a:lnTo>
                <a:lnTo>
                  <a:pt x="112426" y="3531201"/>
                </a:lnTo>
                <a:lnTo>
                  <a:pt x="105626" y="3496391"/>
                </a:lnTo>
                <a:lnTo>
                  <a:pt x="111971" y="3486850"/>
                </a:lnTo>
                <a:lnTo>
                  <a:pt x="106910" y="3476412"/>
                </a:lnTo>
                <a:cubicBezTo>
                  <a:pt x="105781" y="3466028"/>
                  <a:pt x="105824" y="3433967"/>
                  <a:pt x="105209" y="3424545"/>
                </a:cubicBezTo>
                <a:lnTo>
                  <a:pt x="103215" y="3419880"/>
                </a:lnTo>
                <a:lnTo>
                  <a:pt x="104953" y="3415218"/>
                </a:lnTo>
                <a:lnTo>
                  <a:pt x="101255" y="3409825"/>
                </a:lnTo>
                <a:lnTo>
                  <a:pt x="103044" y="3407057"/>
                </a:lnTo>
                <a:lnTo>
                  <a:pt x="89764" y="3378959"/>
                </a:lnTo>
                <a:lnTo>
                  <a:pt x="83991" y="3362948"/>
                </a:lnTo>
                <a:lnTo>
                  <a:pt x="66858" y="3332072"/>
                </a:lnTo>
                <a:lnTo>
                  <a:pt x="69057" y="3325671"/>
                </a:lnTo>
                <a:lnTo>
                  <a:pt x="51631" y="3278130"/>
                </a:lnTo>
                <a:lnTo>
                  <a:pt x="53959" y="3277179"/>
                </a:lnTo>
                <a:lnTo>
                  <a:pt x="60205" y="3262610"/>
                </a:lnTo>
                <a:lnTo>
                  <a:pt x="58998" y="3258677"/>
                </a:lnTo>
                <a:cubicBezTo>
                  <a:pt x="46010" y="3210316"/>
                  <a:pt x="80872" y="3236545"/>
                  <a:pt x="45170" y="3180546"/>
                </a:cubicBezTo>
                <a:cubicBezTo>
                  <a:pt x="53643" y="3171780"/>
                  <a:pt x="52550" y="3163902"/>
                  <a:pt x="45228" y="3151828"/>
                </a:cubicBezTo>
                <a:cubicBezTo>
                  <a:pt x="39651" y="3128169"/>
                  <a:pt x="64667" y="3124610"/>
                  <a:pt x="45020" y="3103777"/>
                </a:cubicBezTo>
                <a:cubicBezTo>
                  <a:pt x="59127" y="3105196"/>
                  <a:pt x="41123" y="3057428"/>
                  <a:pt x="57092" y="3065434"/>
                </a:cubicBezTo>
                <a:cubicBezTo>
                  <a:pt x="55435" y="3051512"/>
                  <a:pt x="40803" y="3032637"/>
                  <a:pt x="35088" y="3020247"/>
                </a:cubicBezTo>
                <a:cubicBezTo>
                  <a:pt x="32503" y="3002537"/>
                  <a:pt x="18197" y="3001119"/>
                  <a:pt x="22803" y="2991092"/>
                </a:cubicBezTo>
                <a:cubicBezTo>
                  <a:pt x="24338" y="2987749"/>
                  <a:pt x="27975" y="2983455"/>
                  <a:pt x="34850" y="2977278"/>
                </a:cubicBezTo>
                <a:cubicBezTo>
                  <a:pt x="22587" y="2954448"/>
                  <a:pt x="35600" y="2946689"/>
                  <a:pt x="36223" y="2911749"/>
                </a:cubicBezTo>
                <a:cubicBezTo>
                  <a:pt x="35158" y="2886513"/>
                  <a:pt x="29761" y="2843788"/>
                  <a:pt x="28462" y="2825860"/>
                </a:cubicBezTo>
                <a:cubicBezTo>
                  <a:pt x="28449" y="2818634"/>
                  <a:pt x="28437" y="2811409"/>
                  <a:pt x="28424" y="2804183"/>
                </a:cubicBezTo>
                <a:lnTo>
                  <a:pt x="21292" y="2790136"/>
                </a:lnTo>
                <a:lnTo>
                  <a:pt x="16179" y="2760208"/>
                </a:lnTo>
                <a:lnTo>
                  <a:pt x="22858" y="2751112"/>
                </a:lnTo>
                <a:lnTo>
                  <a:pt x="18505" y="2740278"/>
                </a:lnTo>
                <a:lnTo>
                  <a:pt x="22482" y="2726489"/>
                </a:lnTo>
                <a:lnTo>
                  <a:pt x="18175" y="2725052"/>
                </a:lnTo>
                <a:lnTo>
                  <a:pt x="10521" y="2715895"/>
                </a:lnTo>
                <a:lnTo>
                  <a:pt x="25499" y="2665666"/>
                </a:lnTo>
                <a:lnTo>
                  <a:pt x="30658" y="2635351"/>
                </a:lnTo>
                <a:cubicBezTo>
                  <a:pt x="30723" y="2625597"/>
                  <a:pt x="30791" y="2615842"/>
                  <a:pt x="30857" y="2606088"/>
                </a:cubicBezTo>
                <a:lnTo>
                  <a:pt x="37532" y="2596456"/>
                </a:lnTo>
                <a:cubicBezTo>
                  <a:pt x="41239" y="2582253"/>
                  <a:pt x="34640" y="2564757"/>
                  <a:pt x="36511" y="2549900"/>
                </a:cubicBezTo>
                <a:lnTo>
                  <a:pt x="53712" y="2496499"/>
                </a:lnTo>
                <a:cubicBezTo>
                  <a:pt x="53527" y="2492743"/>
                  <a:pt x="64725" y="2449625"/>
                  <a:pt x="64540" y="2445869"/>
                </a:cubicBezTo>
                <a:cubicBezTo>
                  <a:pt x="61940" y="2441580"/>
                  <a:pt x="65575" y="2413465"/>
                  <a:pt x="64348" y="2408995"/>
                </a:cubicBezTo>
                <a:cubicBezTo>
                  <a:pt x="100333" y="2407546"/>
                  <a:pt x="71752" y="2329020"/>
                  <a:pt x="101725" y="2335735"/>
                </a:cubicBezTo>
                <a:cubicBezTo>
                  <a:pt x="120512" y="2299003"/>
                  <a:pt x="138791" y="2291744"/>
                  <a:pt x="147278" y="2260088"/>
                </a:cubicBezTo>
                <a:cubicBezTo>
                  <a:pt x="152668" y="2224200"/>
                  <a:pt x="143589" y="2220953"/>
                  <a:pt x="152643" y="2193455"/>
                </a:cubicBezTo>
                <a:cubicBezTo>
                  <a:pt x="152701" y="2159228"/>
                  <a:pt x="131577" y="2138038"/>
                  <a:pt x="161815" y="2107942"/>
                </a:cubicBezTo>
                <a:lnTo>
                  <a:pt x="168884" y="2024270"/>
                </a:lnTo>
                <a:lnTo>
                  <a:pt x="210800" y="1969445"/>
                </a:lnTo>
                <a:lnTo>
                  <a:pt x="215063" y="1961162"/>
                </a:lnTo>
                <a:lnTo>
                  <a:pt x="226767" y="1945112"/>
                </a:lnTo>
                <a:lnTo>
                  <a:pt x="225906" y="1942021"/>
                </a:lnTo>
                <a:lnTo>
                  <a:pt x="220555" y="1935584"/>
                </a:lnTo>
                <a:cubicBezTo>
                  <a:pt x="220179" y="1930292"/>
                  <a:pt x="223282" y="1914884"/>
                  <a:pt x="223648" y="1910265"/>
                </a:cubicBezTo>
                <a:cubicBezTo>
                  <a:pt x="221934" y="1909994"/>
                  <a:pt x="221895" y="1909162"/>
                  <a:pt x="222758" y="1907867"/>
                </a:cubicBezTo>
                <a:lnTo>
                  <a:pt x="229387" y="1899379"/>
                </a:lnTo>
                <a:lnTo>
                  <a:pt x="231548" y="1895114"/>
                </a:lnTo>
                <a:lnTo>
                  <a:pt x="216553" y="1892417"/>
                </a:lnTo>
                <a:cubicBezTo>
                  <a:pt x="209075" y="1884999"/>
                  <a:pt x="222114" y="1866643"/>
                  <a:pt x="209739" y="1861483"/>
                </a:cubicBezTo>
                <a:cubicBezTo>
                  <a:pt x="214584" y="1853278"/>
                  <a:pt x="219066" y="1844665"/>
                  <a:pt x="222950" y="1835810"/>
                </a:cubicBezTo>
                <a:lnTo>
                  <a:pt x="224812" y="1830569"/>
                </a:lnTo>
                <a:lnTo>
                  <a:pt x="224522" y="1830429"/>
                </a:lnTo>
                <a:cubicBezTo>
                  <a:pt x="224224" y="1829219"/>
                  <a:pt x="224571" y="1827468"/>
                  <a:pt x="225830" y="1824832"/>
                </a:cubicBezTo>
                <a:lnTo>
                  <a:pt x="228207" y="1821003"/>
                </a:lnTo>
                <a:lnTo>
                  <a:pt x="230878" y="1807109"/>
                </a:lnTo>
                <a:lnTo>
                  <a:pt x="227355" y="1805316"/>
                </a:lnTo>
                <a:lnTo>
                  <a:pt x="228132" y="1804434"/>
                </a:lnTo>
                <a:cubicBezTo>
                  <a:pt x="237533" y="1798221"/>
                  <a:pt x="248274" y="1797417"/>
                  <a:pt x="223762" y="1784314"/>
                </a:cubicBezTo>
                <a:cubicBezTo>
                  <a:pt x="240655" y="1769422"/>
                  <a:pt x="224912" y="1763793"/>
                  <a:pt x="226521" y="1740358"/>
                </a:cubicBezTo>
                <a:cubicBezTo>
                  <a:pt x="240385" y="1732435"/>
                  <a:pt x="239102" y="1724301"/>
                  <a:pt x="233164" y="1715685"/>
                </a:cubicBezTo>
                <a:cubicBezTo>
                  <a:pt x="245499" y="1694404"/>
                  <a:pt x="240415" y="1672675"/>
                  <a:pt x="245819" y="1647555"/>
                </a:cubicBezTo>
                <a:cubicBezTo>
                  <a:pt x="268668" y="1622803"/>
                  <a:pt x="248434" y="1605585"/>
                  <a:pt x="254317" y="1578752"/>
                </a:cubicBezTo>
                <a:lnTo>
                  <a:pt x="249918" y="1546022"/>
                </a:lnTo>
                <a:cubicBezTo>
                  <a:pt x="251996" y="1543635"/>
                  <a:pt x="248777" y="1521210"/>
                  <a:pt x="248927" y="1519929"/>
                </a:cubicBezTo>
                <a:lnTo>
                  <a:pt x="248704" y="1519731"/>
                </a:lnTo>
                <a:lnTo>
                  <a:pt x="252245" y="1514846"/>
                </a:lnTo>
                <a:cubicBezTo>
                  <a:pt x="255314" y="1501295"/>
                  <a:pt x="252199" y="1477394"/>
                  <a:pt x="254681" y="1463304"/>
                </a:cubicBezTo>
                <a:cubicBezTo>
                  <a:pt x="257024" y="1459891"/>
                  <a:pt x="268983" y="1432466"/>
                  <a:pt x="267138" y="1430305"/>
                </a:cubicBezTo>
                <a:lnTo>
                  <a:pt x="266110" y="1429568"/>
                </a:lnTo>
                <a:lnTo>
                  <a:pt x="286784" y="1404045"/>
                </a:lnTo>
                <a:lnTo>
                  <a:pt x="294521" y="1360879"/>
                </a:lnTo>
                <a:lnTo>
                  <a:pt x="324750" y="1301993"/>
                </a:lnTo>
                <a:lnTo>
                  <a:pt x="328780" y="1210776"/>
                </a:lnTo>
                <a:cubicBezTo>
                  <a:pt x="344171" y="1197232"/>
                  <a:pt x="343390" y="1192124"/>
                  <a:pt x="346123" y="1157176"/>
                </a:cubicBezTo>
                <a:cubicBezTo>
                  <a:pt x="359383" y="1110140"/>
                  <a:pt x="355619" y="1111028"/>
                  <a:pt x="349331" y="1063288"/>
                </a:cubicBezTo>
                <a:cubicBezTo>
                  <a:pt x="364194" y="1005331"/>
                  <a:pt x="362778" y="969963"/>
                  <a:pt x="431245" y="889417"/>
                </a:cubicBezTo>
                <a:lnTo>
                  <a:pt x="459477" y="816346"/>
                </a:lnTo>
                <a:cubicBezTo>
                  <a:pt x="465006" y="808083"/>
                  <a:pt x="496978" y="764380"/>
                  <a:pt x="489268" y="752692"/>
                </a:cubicBezTo>
                <a:lnTo>
                  <a:pt x="505368" y="724368"/>
                </a:lnTo>
                <a:lnTo>
                  <a:pt x="511178" y="722494"/>
                </a:lnTo>
                <a:lnTo>
                  <a:pt x="514451" y="717531"/>
                </a:lnTo>
                <a:cubicBezTo>
                  <a:pt x="514171" y="710761"/>
                  <a:pt x="513893" y="703992"/>
                  <a:pt x="513612" y="697222"/>
                </a:cubicBezTo>
                <a:cubicBezTo>
                  <a:pt x="513272" y="693376"/>
                  <a:pt x="513720" y="690905"/>
                  <a:pt x="514772" y="689289"/>
                </a:cubicBezTo>
                <a:lnTo>
                  <a:pt x="515249" y="689151"/>
                </a:lnTo>
                <a:cubicBezTo>
                  <a:pt x="515320" y="686637"/>
                  <a:pt x="515389" y="684122"/>
                  <a:pt x="515461" y="681608"/>
                </a:cubicBezTo>
                <a:cubicBezTo>
                  <a:pt x="522970" y="666964"/>
                  <a:pt x="551123" y="617831"/>
                  <a:pt x="560298" y="601285"/>
                </a:cubicBezTo>
                <a:cubicBezTo>
                  <a:pt x="558549" y="585107"/>
                  <a:pt x="540289" y="573171"/>
                  <a:pt x="570504" y="582332"/>
                </a:cubicBezTo>
                <a:cubicBezTo>
                  <a:pt x="570816" y="577121"/>
                  <a:pt x="573898" y="574271"/>
                  <a:pt x="578347" y="572511"/>
                </a:cubicBezTo>
                <a:lnTo>
                  <a:pt x="580375" y="572092"/>
                </a:lnTo>
                <a:lnTo>
                  <a:pt x="575722" y="536015"/>
                </a:lnTo>
                <a:lnTo>
                  <a:pt x="578705" y="531675"/>
                </a:lnTo>
                <a:lnTo>
                  <a:pt x="564084" y="491380"/>
                </a:lnTo>
                <a:cubicBezTo>
                  <a:pt x="560969" y="487340"/>
                  <a:pt x="560134" y="482008"/>
                  <a:pt x="564457" y="473782"/>
                </a:cubicBezTo>
                <a:lnTo>
                  <a:pt x="566413" y="472000"/>
                </a:lnTo>
                <a:lnTo>
                  <a:pt x="584600" y="354566"/>
                </a:lnTo>
                <a:cubicBezTo>
                  <a:pt x="586100" y="325288"/>
                  <a:pt x="584583" y="317533"/>
                  <a:pt x="588077" y="265704"/>
                </a:cubicBezTo>
                <a:cubicBezTo>
                  <a:pt x="588008" y="205530"/>
                  <a:pt x="578491" y="226511"/>
                  <a:pt x="580576" y="187093"/>
                </a:cubicBezTo>
                <a:cubicBezTo>
                  <a:pt x="579265" y="162458"/>
                  <a:pt x="569240" y="117589"/>
                  <a:pt x="587928" y="130336"/>
                </a:cubicBezTo>
                <a:cubicBezTo>
                  <a:pt x="552635" y="69804"/>
                  <a:pt x="604651" y="82036"/>
                  <a:pt x="593881" y="17287"/>
                </a:cubicBezTo>
                <a:cubicBezTo>
                  <a:pt x="600399" y="13784"/>
                  <a:pt x="605413" y="8440"/>
                  <a:pt x="609224" y="17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21434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46C5EE9-4EF3-7214-ECF5-58B9FC5D59FE}"/>
            </a:ext>
          </a:extLst>
        </p:cNvPr>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F38DF3C-FDE4-C7C9-477F-5CC7B2144A53}"/>
              </a:ext>
            </a:extLst>
          </p:cNvPr>
          <p:cNvSpPr>
            <a:spLocks noGrp="1"/>
          </p:cNvSpPr>
          <p:nvPr>
            <p:ph type="title"/>
          </p:nvPr>
        </p:nvSpPr>
        <p:spPr>
          <a:xfrm>
            <a:off x="1186877" y="436507"/>
            <a:ext cx="9392421" cy="1330841"/>
          </a:xfrm>
        </p:spPr>
        <p:txBody>
          <a:bodyPr>
            <a:normAutofit/>
          </a:bodyPr>
          <a:lstStyle/>
          <a:p>
            <a:r>
              <a:rPr lang="en-US" sz="6600" b="1" dirty="0">
                <a:latin typeface="+mn-lt"/>
                <a:ea typeface="Calibri"/>
                <a:cs typeface="Calibri"/>
              </a:rPr>
              <a:t>What is a Blog?</a:t>
            </a:r>
          </a:p>
        </p:txBody>
      </p:sp>
      <p:sp>
        <p:nvSpPr>
          <p:cNvPr id="3" name="Content Placeholder 2">
            <a:extLst>
              <a:ext uri="{FF2B5EF4-FFF2-40B4-BE49-F238E27FC236}">
                <a16:creationId xmlns:a16="http://schemas.microsoft.com/office/drawing/2014/main" id="{ADBB78F0-8244-8C2F-058A-875A0EDCF90C}"/>
              </a:ext>
            </a:extLst>
          </p:cNvPr>
          <p:cNvSpPr>
            <a:spLocks noGrp="1"/>
          </p:cNvSpPr>
          <p:nvPr>
            <p:ph idx="1"/>
          </p:nvPr>
        </p:nvSpPr>
        <p:spPr>
          <a:xfrm>
            <a:off x="226592" y="1992602"/>
            <a:ext cx="11965407" cy="4865398"/>
          </a:xfrm>
        </p:spPr>
        <p:txBody>
          <a:bodyPr vert="horz" lIns="91440" tIns="45720" rIns="91440" bIns="45720" rtlCol="0" anchor="t">
            <a:noAutofit/>
          </a:bodyPr>
          <a:lstStyle/>
          <a:p>
            <a:r>
              <a:rPr lang="en-GB" sz="2400" dirty="0"/>
              <a:t>A blog is a type of website or online platform where individuals or groups regularly share content, ideas, reflections, or updates.</a:t>
            </a:r>
          </a:p>
          <a:p>
            <a:r>
              <a:rPr lang="en-GB" sz="2400" dirty="0"/>
              <a:t>Blogs are usually written in a conversational style and can focus on personal experiences, professional knowledge, or specific topics of interest.</a:t>
            </a:r>
          </a:p>
          <a:p>
            <a:r>
              <a:rPr lang="en-GB" sz="2400" dirty="0"/>
              <a:t>Blogs are typically organised in reverse chronological order, with the most recent posts appearing first.</a:t>
            </a:r>
          </a:p>
          <a:p>
            <a:pPr>
              <a:buNone/>
            </a:pPr>
            <a:r>
              <a:rPr lang="en-US" sz="2200" dirty="0">
                <a:ea typeface="+mn-lt"/>
                <a:cs typeface="+mn-lt"/>
              </a:rPr>
              <a:t>Blogs come in different types and can serve different purposes, such as:</a:t>
            </a:r>
            <a:endParaRPr lang="en-US" sz="2200" dirty="0">
              <a:ea typeface="Calibri"/>
              <a:cs typeface="Calibri"/>
            </a:endParaRPr>
          </a:p>
          <a:p>
            <a:pPr>
              <a:buFont typeface="Arial"/>
              <a:buChar char="•"/>
            </a:pPr>
            <a:r>
              <a:rPr lang="en-US" sz="2200" b="1" dirty="0">
                <a:solidFill>
                  <a:srgbClr val="002060"/>
                </a:solidFill>
                <a:ea typeface="+mn-lt"/>
                <a:cs typeface="+mn-lt"/>
              </a:rPr>
              <a:t>Personal blogs</a:t>
            </a:r>
            <a:r>
              <a:rPr lang="en-US" sz="2200" dirty="0">
                <a:solidFill>
                  <a:srgbClr val="002060"/>
                </a:solidFill>
                <a:ea typeface="+mn-lt"/>
                <a:cs typeface="+mn-lt"/>
              </a:rPr>
              <a:t>: </a:t>
            </a:r>
            <a:r>
              <a:rPr lang="en-US" sz="2200" dirty="0">
                <a:ea typeface="+mn-lt"/>
                <a:cs typeface="+mn-lt"/>
              </a:rPr>
              <a:t>Sharing personal experiences, hobbies, or opinions.</a:t>
            </a:r>
            <a:endParaRPr lang="en-US" sz="2200" dirty="0">
              <a:ea typeface="Calibri"/>
              <a:cs typeface="Calibri"/>
            </a:endParaRPr>
          </a:p>
          <a:p>
            <a:pPr>
              <a:buFont typeface="Arial"/>
              <a:buChar char="•"/>
            </a:pPr>
            <a:r>
              <a:rPr lang="en-US" sz="2200" b="1" dirty="0">
                <a:solidFill>
                  <a:srgbClr val="002060"/>
                </a:solidFill>
                <a:ea typeface="+mn-lt"/>
                <a:cs typeface="+mn-lt"/>
              </a:rPr>
              <a:t>Business blogs</a:t>
            </a:r>
            <a:r>
              <a:rPr lang="en-US" sz="2200" dirty="0">
                <a:solidFill>
                  <a:srgbClr val="002060"/>
                </a:solidFill>
                <a:ea typeface="+mn-lt"/>
                <a:cs typeface="+mn-lt"/>
              </a:rPr>
              <a:t>: </a:t>
            </a:r>
            <a:r>
              <a:rPr lang="en-US" sz="2200" dirty="0">
                <a:ea typeface="+mn-lt"/>
                <a:cs typeface="+mn-lt"/>
              </a:rPr>
              <a:t>A tool for marketing, sharing product updates, or engaging with customers.</a:t>
            </a:r>
            <a:endParaRPr lang="en-US" sz="2200" dirty="0">
              <a:ea typeface="Calibri"/>
              <a:cs typeface="Calibri"/>
            </a:endParaRPr>
          </a:p>
          <a:p>
            <a:pPr>
              <a:buFont typeface="Arial"/>
              <a:buChar char="•"/>
            </a:pPr>
            <a:r>
              <a:rPr lang="en-US" sz="2200" b="1" dirty="0">
                <a:solidFill>
                  <a:srgbClr val="002060"/>
                </a:solidFill>
                <a:ea typeface="+mn-lt"/>
                <a:cs typeface="+mn-lt"/>
              </a:rPr>
              <a:t>Niche blogs</a:t>
            </a:r>
            <a:r>
              <a:rPr lang="en-US" sz="2200" dirty="0">
                <a:solidFill>
                  <a:srgbClr val="002060"/>
                </a:solidFill>
                <a:ea typeface="+mn-lt"/>
                <a:cs typeface="+mn-lt"/>
              </a:rPr>
              <a:t>: </a:t>
            </a:r>
            <a:r>
              <a:rPr lang="en-US" sz="2200" dirty="0">
                <a:ea typeface="+mn-lt"/>
                <a:cs typeface="+mn-lt"/>
              </a:rPr>
              <a:t>Focused on specific topics (like technology, travel, or current context within a sector).</a:t>
            </a:r>
            <a:endParaRPr lang="en-US" sz="2200" dirty="0">
              <a:ea typeface="Calibri"/>
              <a:cs typeface="Calibri"/>
            </a:endParaRPr>
          </a:p>
          <a:p>
            <a:pPr>
              <a:buFont typeface="Arial"/>
              <a:buChar char="•"/>
            </a:pPr>
            <a:r>
              <a:rPr lang="en-US" sz="2200" b="1" dirty="0">
                <a:solidFill>
                  <a:srgbClr val="002060"/>
                </a:solidFill>
                <a:ea typeface="+mn-lt"/>
                <a:cs typeface="+mn-lt"/>
              </a:rPr>
              <a:t>Professional blogs</a:t>
            </a:r>
            <a:r>
              <a:rPr lang="en-US" sz="2200" dirty="0">
                <a:solidFill>
                  <a:srgbClr val="002060"/>
                </a:solidFill>
                <a:ea typeface="+mn-lt"/>
                <a:cs typeface="+mn-lt"/>
              </a:rPr>
              <a:t>: </a:t>
            </a:r>
            <a:r>
              <a:rPr lang="en-US" sz="2200" dirty="0">
                <a:ea typeface="+mn-lt"/>
                <a:cs typeface="+mn-lt"/>
              </a:rPr>
              <a:t>Used to showcase expertise and knowledge, often by individuals or </a:t>
            </a:r>
            <a:r>
              <a:rPr lang="en-US" sz="2200" dirty="0" err="1">
                <a:ea typeface="+mn-lt"/>
                <a:cs typeface="+mn-lt"/>
              </a:rPr>
              <a:t>organisations</a:t>
            </a:r>
            <a:r>
              <a:rPr lang="en-US" sz="2200" dirty="0">
                <a:ea typeface="+mn-lt"/>
                <a:cs typeface="+mn-lt"/>
              </a:rPr>
              <a:t> in a specific industry.</a:t>
            </a:r>
            <a:endParaRPr lang="en-US" sz="2200" dirty="0"/>
          </a:p>
          <a:p>
            <a:pPr marL="0" indent="0">
              <a:buNone/>
            </a:pPr>
            <a:endParaRPr lang="en-US" sz="2200" dirty="0">
              <a:ea typeface="Calibri"/>
              <a:cs typeface="Calibri"/>
            </a:endParaRPr>
          </a:p>
        </p:txBody>
      </p:sp>
      <p:pic>
        <p:nvPicPr>
          <p:cNvPr id="4" name="Picture 3" descr="Image result for blog">
            <a:extLst>
              <a:ext uri="{FF2B5EF4-FFF2-40B4-BE49-F238E27FC236}">
                <a16:creationId xmlns:a16="http://schemas.microsoft.com/office/drawing/2014/main" id="{DF839FDA-92DC-9901-09D6-9A4C61CF05DE}"/>
              </a:ext>
            </a:extLst>
          </p:cNvPr>
          <p:cNvPicPr>
            <a:picLocks noChangeAspect="1"/>
          </p:cNvPicPr>
          <p:nvPr/>
        </p:nvPicPr>
        <p:blipFill>
          <a:blip r:embed="rId3"/>
          <a:stretch>
            <a:fillRect/>
          </a:stretch>
        </p:blipFill>
        <p:spPr>
          <a:xfrm>
            <a:off x="9437231" y="232279"/>
            <a:ext cx="2427390" cy="1733805"/>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8005108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3BB0D53-21D4-236F-C618-2F78F7771E53}"/>
            </a:ext>
          </a:extLst>
        </p:cNvPr>
        <p:cNvGrpSpPr/>
        <p:nvPr/>
      </p:nvGrpSpPr>
      <p:grpSpPr>
        <a:xfrm>
          <a:off x="0" y="0"/>
          <a:ext cx="0" cy="0"/>
          <a:chOff x="0" y="0"/>
          <a:chExt cx="0" cy="0"/>
        </a:xfrm>
      </p:grpSpPr>
      <p:sp useBgFill="1">
        <p:nvSpPr>
          <p:cNvPr id="6155" name="Rectangle 615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740EFD-B5FC-397A-EBC9-1AF5EDF1C3BC}"/>
              </a:ext>
            </a:extLst>
          </p:cNvPr>
          <p:cNvSpPr>
            <a:spLocks noGrp="1"/>
          </p:cNvSpPr>
          <p:nvPr>
            <p:ph type="title"/>
          </p:nvPr>
        </p:nvSpPr>
        <p:spPr>
          <a:xfrm>
            <a:off x="572493" y="238539"/>
            <a:ext cx="11018520" cy="1434415"/>
          </a:xfrm>
        </p:spPr>
        <p:txBody>
          <a:bodyPr anchor="b">
            <a:normAutofit/>
          </a:bodyPr>
          <a:lstStyle/>
          <a:p>
            <a:r>
              <a:rPr lang="en-US" sz="5400" b="1" dirty="0">
                <a:latin typeface="+mn-lt"/>
              </a:rPr>
              <a:t>How can Blogs be Useful?</a:t>
            </a:r>
          </a:p>
        </p:txBody>
      </p:sp>
      <p:sp>
        <p:nvSpPr>
          <p:cNvPr id="615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518DF16-364F-69EF-472A-5EF9BD39F6A0}"/>
              </a:ext>
            </a:extLst>
          </p:cNvPr>
          <p:cNvSpPr>
            <a:spLocks noGrp="1"/>
          </p:cNvSpPr>
          <p:nvPr>
            <p:ph idx="1"/>
          </p:nvPr>
        </p:nvSpPr>
        <p:spPr>
          <a:xfrm>
            <a:off x="270934" y="2054123"/>
            <a:ext cx="11559822" cy="4565337"/>
          </a:xfrm>
        </p:spPr>
        <p:txBody>
          <a:bodyPr anchor="t">
            <a:noAutofit/>
          </a:bodyPr>
          <a:lstStyle/>
          <a:p>
            <a:r>
              <a:rPr lang="en-GB" sz="2000" dirty="0">
                <a:ea typeface="+mn-lt"/>
                <a:cs typeface="+mn-lt"/>
              </a:rPr>
              <a:t>The main goal of a blog is to engage readers, provide value, and sometimes encourage conversation through comments. It’s also a great way to share information, attract an audience, and even monetize the content through ads, affiliate links, or sponsored posts</a:t>
            </a:r>
            <a:endParaRPr lang="en-US" sz="2000" dirty="0">
              <a:ea typeface="Calibri"/>
              <a:cs typeface="Calibri"/>
            </a:endParaRPr>
          </a:p>
          <a:p>
            <a:pPr marL="0" indent="0">
              <a:buNone/>
            </a:pPr>
            <a:r>
              <a:rPr lang="en-GB" sz="2000" b="1" dirty="0"/>
              <a:t>Students can build an online reputation through reading blogs by:</a:t>
            </a:r>
            <a:endParaRPr lang="en-GB" sz="2000" b="1" dirty="0">
              <a:ea typeface="Calibri" panose="020F0502020204030204"/>
              <a:cs typeface="Calibri" panose="020F0502020204030204"/>
            </a:endParaRPr>
          </a:p>
          <a:p>
            <a:pPr>
              <a:buFont typeface="Arial" panose="020B0604020202020204" pitchFamily="34" charset="0"/>
              <a:buChar char="•"/>
            </a:pPr>
            <a:r>
              <a:rPr lang="en-GB" sz="2000" b="1" dirty="0">
                <a:solidFill>
                  <a:srgbClr val="002060"/>
                </a:solidFill>
              </a:rPr>
              <a:t>Engaging with Quality Content</a:t>
            </a:r>
            <a:r>
              <a:rPr lang="en-GB" sz="2000" dirty="0">
                <a:solidFill>
                  <a:srgbClr val="002060"/>
                </a:solidFill>
              </a:rPr>
              <a:t>: </a:t>
            </a:r>
            <a:r>
              <a:rPr lang="en-GB" sz="2000" dirty="0"/>
              <a:t>Regularly read reputable blogs and professional articles to stay informed and show professional growth.</a:t>
            </a:r>
            <a:endParaRPr lang="en-GB" sz="2000" dirty="0">
              <a:ea typeface="Calibri"/>
              <a:cs typeface="Calibri"/>
            </a:endParaRPr>
          </a:p>
          <a:p>
            <a:pPr>
              <a:buFont typeface="Arial" panose="020B0604020202020204" pitchFamily="34" charset="0"/>
              <a:buChar char="•"/>
            </a:pPr>
            <a:r>
              <a:rPr lang="en-GB" sz="2000" b="1" dirty="0">
                <a:solidFill>
                  <a:srgbClr val="002060"/>
                </a:solidFill>
              </a:rPr>
              <a:t>Sharing Professional Insights</a:t>
            </a:r>
            <a:r>
              <a:rPr lang="en-GB" sz="2000" dirty="0">
                <a:solidFill>
                  <a:srgbClr val="002060"/>
                </a:solidFill>
              </a:rPr>
              <a:t>: </a:t>
            </a:r>
            <a:r>
              <a:rPr lang="en-GB" sz="2000" dirty="0"/>
              <a:t>Post key insights from blogs on LinkedIn or Twitter to showcase knowledge.</a:t>
            </a:r>
            <a:endParaRPr lang="en-GB" sz="2000" dirty="0">
              <a:ea typeface="Calibri"/>
              <a:cs typeface="Calibri"/>
            </a:endParaRPr>
          </a:p>
          <a:p>
            <a:pPr>
              <a:buFont typeface="Arial" panose="020B0604020202020204" pitchFamily="34" charset="0"/>
              <a:buChar char="•"/>
            </a:pPr>
            <a:r>
              <a:rPr lang="en-GB" sz="2000" b="1" dirty="0">
                <a:solidFill>
                  <a:srgbClr val="002060"/>
                </a:solidFill>
              </a:rPr>
              <a:t>Commenting and Participating</a:t>
            </a:r>
            <a:r>
              <a:rPr lang="en-GB" sz="2000" dirty="0">
                <a:solidFill>
                  <a:srgbClr val="002060"/>
                </a:solidFill>
              </a:rPr>
              <a:t>: </a:t>
            </a:r>
            <a:r>
              <a:rPr lang="en-GB" sz="2000" dirty="0"/>
              <a:t>Contribute thoughtful comments to discussions on blogs to increase visibility.</a:t>
            </a:r>
            <a:endParaRPr lang="en-GB" sz="2000" dirty="0">
              <a:ea typeface="Calibri"/>
              <a:cs typeface="Calibri"/>
            </a:endParaRPr>
          </a:p>
          <a:p>
            <a:pPr>
              <a:buFont typeface="Arial" panose="020B0604020202020204" pitchFamily="34" charset="0"/>
              <a:buChar char="•"/>
            </a:pPr>
            <a:r>
              <a:rPr lang="en-GB" sz="2000" b="1" dirty="0">
                <a:solidFill>
                  <a:srgbClr val="002060"/>
                </a:solidFill>
              </a:rPr>
              <a:t>Writing their Own Blog</a:t>
            </a:r>
            <a:r>
              <a:rPr lang="en-GB" sz="2000" dirty="0">
                <a:solidFill>
                  <a:srgbClr val="002060"/>
                </a:solidFill>
              </a:rPr>
              <a:t>: </a:t>
            </a:r>
            <a:r>
              <a:rPr lang="en-GB" sz="2000" dirty="0"/>
              <a:t>Share personal blog posts or articles based on learning, experience or professional interests to establish a voice.</a:t>
            </a:r>
            <a:endParaRPr lang="en-GB" sz="2000" dirty="0">
              <a:ea typeface="Calibri"/>
              <a:cs typeface="Calibri"/>
            </a:endParaRPr>
          </a:p>
          <a:p>
            <a:pPr>
              <a:buFont typeface="Arial" panose="020B0604020202020204" pitchFamily="34" charset="0"/>
              <a:buChar char="•"/>
            </a:pPr>
            <a:r>
              <a:rPr lang="en-GB" sz="2000" b="1" dirty="0">
                <a:solidFill>
                  <a:srgbClr val="002060"/>
                </a:solidFill>
              </a:rPr>
              <a:t>Networking with Influencers</a:t>
            </a:r>
            <a:r>
              <a:rPr lang="en-GB" sz="2000" dirty="0">
                <a:solidFill>
                  <a:srgbClr val="002060"/>
                </a:solidFill>
              </a:rPr>
              <a:t>: </a:t>
            </a:r>
            <a:r>
              <a:rPr lang="en-GB" sz="2000" dirty="0"/>
              <a:t>Follow and engage with industry leaders to build connections and credibility.</a:t>
            </a:r>
            <a:endParaRPr lang="en-GB" sz="2000" dirty="0">
              <a:ea typeface="Calibri"/>
              <a:cs typeface="Calibri"/>
            </a:endParaRPr>
          </a:p>
          <a:p>
            <a:pPr marL="0" indent="0">
              <a:buNone/>
            </a:pPr>
            <a:r>
              <a:rPr lang="en-US" sz="2000" dirty="0"/>
              <a:t> </a:t>
            </a:r>
            <a:endParaRPr lang="en-US" sz="2000" dirty="0">
              <a:ea typeface="Calibri"/>
              <a:cs typeface="Calibri"/>
            </a:endParaRPr>
          </a:p>
        </p:txBody>
      </p:sp>
      <p:pic>
        <p:nvPicPr>
          <p:cNvPr id="6146" name="Picture 2" descr="Hear from Claire on things independent health and social care | Blogs |  Royal College of Nursing">
            <a:extLst>
              <a:ext uri="{FF2B5EF4-FFF2-40B4-BE49-F238E27FC236}">
                <a16:creationId xmlns:a16="http://schemas.microsoft.com/office/drawing/2014/main" id="{7EBA9976-3961-0B90-447A-7E7E54A8AE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2736" r="26654"/>
          <a:stretch/>
        </p:blipFill>
        <p:spPr bwMode="auto">
          <a:xfrm>
            <a:off x="10239554" y="95842"/>
            <a:ext cx="1862133" cy="1518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99261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DBC882-C939-5054-DEF9-51FBF8AA1C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27C750-64DF-1D40-CBFD-CE1EB138298C}"/>
              </a:ext>
            </a:extLst>
          </p:cNvPr>
          <p:cNvSpPr>
            <a:spLocks noGrp="1"/>
          </p:cNvSpPr>
          <p:nvPr>
            <p:ph type="title"/>
          </p:nvPr>
        </p:nvSpPr>
        <p:spPr>
          <a:xfrm>
            <a:off x="572493" y="238539"/>
            <a:ext cx="11018520" cy="1434415"/>
          </a:xfrm>
        </p:spPr>
        <p:txBody>
          <a:bodyPr anchor="b">
            <a:normAutofit fontScale="90000"/>
          </a:bodyPr>
          <a:lstStyle/>
          <a:p>
            <a:r>
              <a:rPr lang="en-US" sz="5400" b="1" dirty="0">
                <a:latin typeface="+mn-lt"/>
              </a:rPr>
              <a:t>Quality H&amp;SC Blogs – 30 minutes Reading Activity</a:t>
            </a:r>
            <a:endParaRPr lang="en-US" sz="5400" b="1" dirty="0">
              <a:latin typeface="+mn-lt"/>
              <a:ea typeface="Calibri"/>
              <a:cs typeface="Calibri"/>
            </a:endParaRPr>
          </a:p>
        </p:txBody>
      </p:sp>
      <p:sp>
        <p:nvSpPr>
          <p:cNvPr id="3" name="Content Placeholder 2">
            <a:extLst>
              <a:ext uri="{FF2B5EF4-FFF2-40B4-BE49-F238E27FC236}">
                <a16:creationId xmlns:a16="http://schemas.microsoft.com/office/drawing/2014/main" id="{2A3FE323-5EC8-885D-15F1-7FB8CF92DC86}"/>
              </a:ext>
            </a:extLst>
          </p:cNvPr>
          <p:cNvSpPr>
            <a:spLocks noGrp="1"/>
          </p:cNvSpPr>
          <p:nvPr>
            <p:ph idx="1"/>
          </p:nvPr>
        </p:nvSpPr>
        <p:spPr>
          <a:xfrm>
            <a:off x="572493" y="1868018"/>
            <a:ext cx="8056352" cy="4119172"/>
          </a:xfrm>
        </p:spPr>
        <p:txBody>
          <a:bodyPr anchor="t">
            <a:normAutofit/>
          </a:bodyPr>
          <a:lstStyle/>
          <a:p>
            <a:pPr marL="0" indent="0">
              <a:buNone/>
            </a:pPr>
            <a:r>
              <a:rPr lang="en-US" sz="3200" dirty="0"/>
              <a:t>Let's explore the following health and social care blogs </a:t>
            </a:r>
          </a:p>
          <a:p>
            <a:pPr marL="0" indent="0">
              <a:buNone/>
            </a:pPr>
            <a:r>
              <a:rPr lang="en-US" sz="3200" dirty="0"/>
              <a:t>Make a note of topics of interest to you and your career</a:t>
            </a:r>
          </a:p>
          <a:p>
            <a:pPr marL="0" indent="0">
              <a:buNone/>
            </a:pPr>
            <a:r>
              <a:rPr lang="en-US" sz="3200" dirty="0"/>
              <a:t>Do you follow these </a:t>
            </a:r>
            <a:r>
              <a:rPr lang="en-US" sz="3200" dirty="0" err="1"/>
              <a:t>organisations</a:t>
            </a:r>
            <a:r>
              <a:rPr lang="en-US" sz="3200" dirty="0"/>
              <a:t> on </a:t>
            </a:r>
            <a:r>
              <a:rPr lang="en-US" sz="3200" dirty="0" err="1"/>
              <a:t>Linkedin</a:t>
            </a:r>
            <a:r>
              <a:rPr lang="en-US" sz="3200" dirty="0"/>
              <a:t>?</a:t>
            </a:r>
          </a:p>
        </p:txBody>
      </p:sp>
      <p:pic>
        <p:nvPicPr>
          <p:cNvPr id="7170" name="Picture 2" descr="National Centre for Social Research">
            <a:extLst>
              <a:ext uri="{FF2B5EF4-FFF2-40B4-BE49-F238E27FC236}">
                <a16:creationId xmlns:a16="http://schemas.microsoft.com/office/drawing/2014/main" id="{AA4D9C13-7D97-1FCA-D581-73BDA53422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73890" y="959922"/>
            <a:ext cx="2867025" cy="1590675"/>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Social Care Institute for Excellence ...">
            <a:extLst>
              <a:ext uri="{FF2B5EF4-FFF2-40B4-BE49-F238E27FC236}">
                <a16:creationId xmlns:a16="http://schemas.microsoft.com/office/drawing/2014/main" id="{6A24627E-7E38-CDEE-5978-D199F528E3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72744" y="5030932"/>
            <a:ext cx="2695823" cy="931471"/>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The Health Foundation - HDR UK">
            <a:extLst>
              <a:ext uri="{FF2B5EF4-FFF2-40B4-BE49-F238E27FC236}">
                <a16:creationId xmlns:a16="http://schemas.microsoft.com/office/drawing/2014/main" id="{15C55DAA-4ED5-7197-A013-199B7899449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185" y="4843367"/>
            <a:ext cx="3448050" cy="1323975"/>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NHS Vector Logo - Download Free SVG Icon | Worldvectorlogo">
            <a:extLst>
              <a:ext uri="{FF2B5EF4-FFF2-40B4-BE49-F238E27FC236}">
                <a16:creationId xmlns:a16="http://schemas.microsoft.com/office/drawing/2014/main" id="{520D22D3-29BF-8249-4376-AA97ABCB03E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52575" y="2743071"/>
            <a:ext cx="19431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logo for a social care company&#10;&#10;AI-generated content may be incorrect.">
            <a:extLst>
              <a:ext uri="{FF2B5EF4-FFF2-40B4-BE49-F238E27FC236}">
                <a16:creationId xmlns:a16="http://schemas.microsoft.com/office/drawing/2014/main" id="{9A5BD195-2F8A-68DD-CAD7-1F5EB37DCD52}"/>
              </a:ext>
            </a:extLst>
          </p:cNvPr>
          <p:cNvPicPr>
            <a:picLocks noChangeAspect="1"/>
          </p:cNvPicPr>
          <p:nvPr/>
        </p:nvPicPr>
        <p:blipFill>
          <a:blip r:embed="rId7"/>
          <a:stretch>
            <a:fillRect/>
          </a:stretch>
        </p:blipFill>
        <p:spPr>
          <a:xfrm>
            <a:off x="4249574" y="4829174"/>
            <a:ext cx="1466232" cy="1336222"/>
          </a:xfrm>
          <a:prstGeom prst="rect">
            <a:avLst/>
          </a:prstGeom>
        </p:spPr>
      </p:pic>
      <p:pic>
        <p:nvPicPr>
          <p:cNvPr id="5" name="Picture 4" descr="A blue and white logo&#10;&#10;AI-generated content may be incorrect.">
            <a:extLst>
              <a:ext uri="{FF2B5EF4-FFF2-40B4-BE49-F238E27FC236}">
                <a16:creationId xmlns:a16="http://schemas.microsoft.com/office/drawing/2014/main" id="{3F3728B9-A47C-1611-0C1D-6BF508EF9EA8}"/>
              </a:ext>
            </a:extLst>
          </p:cNvPr>
          <p:cNvPicPr>
            <a:picLocks noChangeAspect="1"/>
          </p:cNvPicPr>
          <p:nvPr/>
        </p:nvPicPr>
        <p:blipFill>
          <a:blip r:embed="rId8"/>
          <a:stretch>
            <a:fillRect/>
          </a:stretch>
        </p:blipFill>
        <p:spPr>
          <a:xfrm>
            <a:off x="6091176" y="5094761"/>
            <a:ext cx="2256065" cy="1002971"/>
          </a:xfrm>
          <a:prstGeom prst="rect">
            <a:avLst/>
          </a:prstGeom>
        </p:spPr>
      </p:pic>
    </p:spTree>
    <p:extLst>
      <p:ext uri="{BB962C8B-B14F-4D97-AF65-F5344CB8AC3E}">
        <p14:creationId xmlns:p14="http://schemas.microsoft.com/office/powerpoint/2010/main" val="37318265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rawings on colourful paper">
            <a:extLst>
              <a:ext uri="{FF2B5EF4-FFF2-40B4-BE49-F238E27FC236}">
                <a16:creationId xmlns:a16="http://schemas.microsoft.com/office/drawing/2014/main" id="{ED455737-5B18-F121-0395-838546F6999A}"/>
              </a:ext>
            </a:extLst>
          </p:cNvPr>
          <p:cNvPicPr>
            <a:picLocks noChangeAspect="1"/>
          </p:cNvPicPr>
          <p:nvPr/>
        </p:nvPicPr>
        <p:blipFill rotWithShape="1">
          <a:blip r:embed="rId3">
            <a:alphaModFix amt="35000"/>
          </a:blip>
          <a:srcRect b="15730"/>
          <a:stretch/>
        </p:blipFill>
        <p:spPr>
          <a:xfrm>
            <a:off x="215680" y="-310549"/>
            <a:ext cx="12191980" cy="6857999"/>
          </a:xfrm>
          <a:prstGeom prst="rect">
            <a:avLst/>
          </a:prstGeom>
        </p:spPr>
      </p:pic>
      <p:sp>
        <p:nvSpPr>
          <p:cNvPr id="2" name="Title 1">
            <a:extLst>
              <a:ext uri="{FF2B5EF4-FFF2-40B4-BE49-F238E27FC236}">
                <a16:creationId xmlns:a16="http://schemas.microsoft.com/office/drawing/2014/main" id="{B2A4CD60-E18C-A10D-3CA7-FB3EB89490E6}"/>
              </a:ext>
            </a:extLst>
          </p:cNvPr>
          <p:cNvSpPr>
            <a:spLocks noGrp="1"/>
          </p:cNvSpPr>
          <p:nvPr>
            <p:ph type="title"/>
          </p:nvPr>
        </p:nvSpPr>
        <p:spPr>
          <a:xfrm>
            <a:off x="322883" y="576465"/>
            <a:ext cx="6567153" cy="4726276"/>
          </a:xfrm>
          <a:noFill/>
        </p:spPr>
        <p:txBody>
          <a:bodyPr>
            <a:normAutofit/>
          </a:bodyPr>
          <a:lstStyle/>
          <a:p>
            <a:pPr algn="r"/>
            <a:r>
              <a:rPr lang="en-US" sz="8000" b="1" dirty="0">
                <a:ln w="22225">
                  <a:solidFill>
                    <a:srgbClr val="FFFFFF"/>
                  </a:solidFill>
                </a:ln>
                <a:solidFill>
                  <a:srgbClr val="FFFFFF"/>
                </a:solidFill>
                <a:latin typeface="+mn-lt"/>
              </a:rPr>
              <a:t>Blog Structure</a:t>
            </a:r>
          </a:p>
        </p:txBody>
      </p:sp>
      <p:cxnSp>
        <p:nvCxnSpPr>
          <p:cNvPr id="11" name="Straight Connector 10">
            <a:extLst>
              <a:ext uri="{FF2B5EF4-FFF2-40B4-BE49-F238E27FC236}">
                <a16:creationId xmlns:a16="http://schemas.microsoft.com/office/drawing/2014/main" id="{96A8629B-8289-498B-939B-1CA0C106182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2899"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0788F6A-9B13-480C-46CF-D3B357B0D4B8}"/>
              </a:ext>
            </a:extLst>
          </p:cNvPr>
          <p:cNvSpPr>
            <a:spLocks noGrp="1"/>
          </p:cNvSpPr>
          <p:nvPr>
            <p:ph idx="1"/>
          </p:nvPr>
        </p:nvSpPr>
        <p:spPr>
          <a:xfrm>
            <a:off x="7373783" y="193675"/>
            <a:ext cx="4334469" cy="6470650"/>
          </a:xfrm>
        </p:spPr>
        <p:txBody>
          <a:bodyPr anchor="ctr">
            <a:normAutofit lnSpcReduction="10000"/>
          </a:bodyPr>
          <a:lstStyle/>
          <a:p>
            <a:pPr marL="0" indent="0">
              <a:buNone/>
            </a:pPr>
            <a:r>
              <a:rPr lang="en-US" sz="4000" b="1" u="sng" dirty="0">
                <a:solidFill>
                  <a:srgbClr val="FFFFFF"/>
                </a:solidFill>
              </a:rPr>
              <a:t>A blog will have 4 elements: </a:t>
            </a:r>
            <a:endParaRPr lang="en-US" sz="3600" b="1" dirty="0">
              <a:solidFill>
                <a:srgbClr val="FFFFFF"/>
              </a:solidFill>
            </a:endParaRPr>
          </a:p>
          <a:p>
            <a:r>
              <a:rPr lang="en-US" sz="3200" b="1" dirty="0">
                <a:solidFill>
                  <a:srgbClr val="FFFFFF"/>
                </a:solidFill>
              </a:rPr>
              <a:t>Title/ Headline </a:t>
            </a:r>
          </a:p>
          <a:p>
            <a:endParaRPr lang="en-US" sz="3200" b="1" dirty="0">
              <a:solidFill>
                <a:srgbClr val="FFFFFF"/>
              </a:solidFill>
            </a:endParaRPr>
          </a:p>
          <a:p>
            <a:r>
              <a:rPr lang="en-US" sz="3200" b="1" dirty="0">
                <a:solidFill>
                  <a:srgbClr val="FFFFFF"/>
                </a:solidFill>
              </a:rPr>
              <a:t>Introduction </a:t>
            </a:r>
          </a:p>
          <a:p>
            <a:endParaRPr lang="en-US" sz="3200" b="1" dirty="0">
              <a:solidFill>
                <a:srgbClr val="FFFFFF"/>
              </a:solidFill>
            </a:endParaRPr>
          </a:p>
          <a:p>
            <a:r>
              <a:rPr lang="en-US" sz="3200" b="1" dirty="0">
                <a:solidFill>
                  <a:srgbClr val="FFFFFF"/>
                </a:solidFill>
              </a:rPr>
              <a:t>Main Body </a:t>
            </a:r>
          </a:p>
          <a:p>
            <a:endParaRPr lang="en-US" sz="3200" b="1" dirty="0">
              <a:solidFill>
                <a:srgbClr val="FFFFFF"/>
              </a:solidFill>
            </a:endParaRPr>
          </a:p>
          <a:p>
            <a:r>
              <a:rPr lang="en-US" sz="3200" b="1" dirty="0">
                <a:solidFill>
                  <a:srgbClr val="FFFFFF"/>
                </a:solidFill>
              </a:rPr>
              <a:t>Conclusion </a:t>
            </a:r>
            <a:br>
              <a:rPr lang="en-US" sz="3200" b="1" dirty="0">
                <a:solidFill>
                  <a:srgbClr val="FFFFFF"/>
                </a:solidFill>
              </a:rPr>
            </a:br>
            <a:endParaRPr lang="en-US" sz="3200" b="1" dirty="0">
              <a:solidFill>
                <a:srgbClr val="FFFFFF"/>
              </a:solidFill>
            </a:endParaRPr>
          </a:p>
          <a:p>
            <a:pPr marL="0" indent="0">
              <a:buNone/>
            </a:pPr>
            <a:r>
              <a:rPr lang="en-GB" sz="3200" b="1" dirty="0">
                <a:solidFill>
                  <a:srgbClr val="FFFFFF"/>
                </a:solidFill>
              </a:rPr>
              <a:t>A good blog should be informative, engaging, and easy to read</a:t>
            </a:r>
            <a:endParaRPr lang="en-US" sz="3200" b="1" dirty="0">
              <a:solidFill>
                <a:srgbClr val="FFFFFF"/>
              </a:solidFill>
            </a:endParaRPr>
          </a:p>
        </p:txBody>
      </p:sp>
    </p:spTree>
    <p:extLst>
      <p:ext uri="{BB962C8B-B14F-4D97-AF65-F5344CB8AC3E}">
        <p14:creationId xmlns:p14="http://schemas.microsoft.com/office/powerpoint/2010/main" val="3095277465"/>
      </p:ext>
    </p:extLst>
  </p:cSld>
  <p:clrMapOvr>
    <a:overrideClrMapping bg1="dk1" tx1="lt1" bg2="dk2" tx2="lt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A8DD99-7D87-1779-CE42-28018B385E4C}"/>
              </a:ext>
            </a:extLst>
          </p:cNvPr>
          <p:cNvSpPr>
            <a:spLocks noGrp="1"/>
          </p:cNvSpPr>
          <p:nvPr>
            <p:ph type="title"/>
          </p:nvPr>
        </p:nvSpPr>
        <p:spPr>
          <a:xfrm>
            <a:off x="796035" y="902603"/>
            <a:ext cx="4639565" cy="613202"/>
          </a:xfrm>
        </p:spPr>
        <p:txBody>
          <a:bodyPr anchor="b">
            <a:noAutofit/>
          </a:bodyPr>
          <a:lstStyle/>
          <a:p>
            <a:r>
              <a:rPr lang="en-US" sz="4800" b="1" dirty="0">
                <a:latin typeface="+mn-lt"/>
              </a:rPr>
              <a:t>Blog Examples </a:t>
            </a:r>
          </a:p>
        </p:txBody>
      </p:sp>
      <p:sp>
        <p:nvSpPr>
          <p:cNvPr id="3" name="Content Placeholder 2">
            <a:extLst>
              <a:ext uri="{FF2B5EF4-FFF2-40B4-BE49-F238E27FC236}">
                <a16:creationId xmlns:a16="http://schemas.microsoft.com/office/drawing/2014/main" id="{617BDA28-3AEB-EA0B-7A6D-8760D3EB41C8}"/>
              </a:ext>
            </a:extLst>
          </p:cNvPr>
          <p:cNvSpPr>
            <a:spLocks noGrp="1"/>
          </p:cNvSpPr>
          <p:nvPr>
            <p:ph idx="1"/>
          </p:nvPr>
        </p:nvSpPr>
        <p:spPr>
          <a:xfrm>
            <a:off x="796035" y="1973909"/>
            <a:ext cx="4959603" cy="2796500"/>
          </a:xfrm>
        </p:spPr>
        <p:txBody>
          <a:bodyPr anchor="t">
            <a:normAutofit/>
          </a:bodyPr>
          <a:lstStyle/>
          <a:p>
            <a:pPr marL="0" indent="0">
              <a:buNone/>
            </a:pPr>
            <a:r>
              <a:rPr lang="en-US" sz="2400" dirty="0"/>
              <a:t>How to structure the perfect blog: </a:t>
            </a:r>
          </a:p>
          <a:p>
            <a:pPr marL="0" indent="0">
              <a:buNone/>
            </a:pPr>
            <a:r>
              <a:rPr lang="en-GB" sz="2400" dirty="0">
                <a:hlinkClick r:id="rId3"/>
              </a:rPr>
              <a:t>https://www.blogtyrant.com/blog-post-style/</a:t>
            </a:r>
            <a:r>
              <a:rPr lang="en-GB" sz="2400" dirty="0"/>
              <a:t> </a:t>
            </a:r>
            <a:endParaRPr lang="en-US" sz="2400" dirty="0"/>
          </a:p>
          <a:p>
            <a:pPr marL="0" indent="0">
              <a:buNone/>
            </a:pPr>
            <a:r>
              <a:rPr lang="en-US" sz="2400" dirty="0"/>
              <a:t>Blog examples: </a:t>
            </a:r>
          </a:p>
          <a:p>
            <a:pPr marL="0" indent="0">
              <a:buNone/>
            </a:pPr>
            <a:r>
              <a:rPr lang="en-US" sz="2400" dirty="0">
                <a:hlinkClick r:id="rId4"/>
              </a:rPr>
              <a:t>https://www.championingsocialcare.org.uk/blog/</a:t>
            </a:r>
            <a:r>
              <a:rPr lang="en-US" sz="2400" dirty="0"/>
              <a:t> </a:t>
            </a:r>
          </a:p>
          <a:p>
            <a:pPr marL="0" indent="0">
              <a:buNone/>
            </a:pPr>
            <a:endParaRPr lang="en-US" sz="2000" dirty="0"/>
          </a:p>
          <a:p>
            <a:pPr marL="0" indent="0">
              <a:buNone/>
            </a:pPr>
            <a:endParaRPr lang="en-US" sz="2000" dirty="0"/>
          </a:p>
        </p:txBody>
      </p:sp>
      <p:sp>
        <p:nvSpPr>
          <p:cNvPr id="3081" name="Rectangle 3080">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3" name="Rectangle 3082">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38EA756-C861-E70E-6286-4572B9FF7390}"/>
              </a:ext>
            </a:extLst>
          </p:cNvPr>
          <p:cNvPicPr>
            <a:picLocks noChangeAspect="1"/>
          </p:cNvPicPr>
          <p:nvPr/>
        </p:nvPicPr>
        <p:blipFill>
          <a:blip r:embed="rId5"/>
          <a:srcRect l="33789" t="14213" r="29974" b="9864"/>
          <a:stretch>
            <a:fillRect/>
          </a:stretch>
        </p:blipFill>
        <p:spPr>
          <a:xfrm>
            <a:off x="6092496" y="1973909"/>
            <a:ext cx="5762646" cy="2796500"/>
          </a:xfrm>
          <a:prstGeom prst="rect">
            <a:avLst/>
          </a:prstGeom>
        </p:spPr>
      </p:pic>
      <p:sp>
        <p:nvSpPr>
          <p:cNvPr id="6" name="TextBox 5">
            <a:extLst>
              <a:ext uri="{FF2B5EF4-FFF2-40B4-BE49-F238E27FC236}">
                <a16:creationId xmlns:a16="http://schemas.microsoft.com/office/drawing/2014/main" id="{85A96F01-7C50-3401-3126-E343BDF9A659}"/>
              </a:ext>
            </a:extLst>
          </p:cNvPr>
          <p:cNvSpPr txBox="1"/>
          <p:nvPr/>
        </p:nvSpPr>
        <p:spPr>
          <a:xfrm>
            <a:off x="508958" y="5123939"/>
            <a:ext cx="10990053" cy="923330"/>
          </a:xfrm>
          <a:prstGeom prst="rect">
            <a:avLst/>
          </a:prstGeom>
          <a:noFill/>
          <a:ln w="25400">
            <a:solidFill>
              <a:schemeClr val="accent1"/>
            </a:solidFill>
          </a:ln>
        </p:spPr>
        <p:txBody>
          <a:bodyPr wrap="square" rtlCol="0">
            <a:spAutoFit/>
          </a:bodyPr>
          <a:lstStyle/>
          <a:p>
            <a:r>
              <a:rPr lang="en-GB" dirty="0"/>
              <a:t>While reviewing the examples, consider:</a:t>
            </a:r>
          </a:p>
          <a:p>
            <a:r>
              <a:rPr lang="en-GB" dirty="0"/>
              <a:t>How is the blog structured? - What makes it engaging? - How are visuals used? Is the tone formal or conversational?</a:t>
            </a:r>
          </a:p>
          <a:p>
            <a:endParaRPr lang="en-GB" dirty="0"/>
          </a:p>
        </p:txBody>
      </p:sp>
    </p:spTree>
    <p:extLst>
      <p:ext uri="{BB962C8B-B14F-4D97-AF65-F5344CB8AC3E}">
        <p14:creationId xmlns:p14="http://schemas.microsoft.com/office/powerpoint/2010/main" val="25070744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5" name="Rectangle 4102">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794D4C-DCD5-0C8E-58AC-EB205E8688B0}"/>
              </a:ext>
            </a:extLst>
          </p:cNvPr>
          <p:cNvSpPr>
            <a:spLocks noGrp="1"/>
          </p:cNvSpPr>
          <p:nvPr>
            <p:ph type="title"/>
          </p:nvPr>
        </p:nvSpPr>
        <p:spPr>
          <a:xfrm>
            <a:off x="838201" y="365125"/>
            <a:ext cx="5251316" cy="1807305"/>
          </a:xfrm>
        </p:spPr>
        <p:txBody>
          <a:bodyPr>
            <a:normAutofit/>
          </a:bodyPr>
          <a:lstStyle/>
          <a:p>
            <a:pPr algn="ctr"/>
            <a:r>
              <a:rPr lang="en-US" sz="4800" b="1" dirty="0">
                <a:latin typeface="+mn-lt"/>
              </a:rPr>
              <a:t>Vlogging</a:t>
            </a:r>
            <a:r>
              <a:rPr lang="en-US" dirty="0"/>
              <a:t> </a:t>
            </a:r>
          </a:p>
        </p:txBody>
      </p:sp>
      <p:sp>
        <p:nvSpPr>
          <p:cNvPr id="3" name="Content Placeholder 2">
            <a:extLst>
              <a:ext uri="{FF2B5EF4-FFF2-40B4-BE49-F238E27FC236}">
                <a16:creationId xmlns:a16="http://schemas.microsoft.com/office/drawing/2014/main" id="{65E1282E-5178-534C-AAE0-ACDAE4D801AA}"/>
              </a:ext>
            </a:extLst>
          </p:cNvPr>
          <p:cNvSpPr>
            <a:spLocks noGrp="1"/>
          </p:cNvSpPr>
          <p:nvPr>
            <p:ph idx="1"/>
          </p:nvPr>
        </p:nvSpPr>
        <p:spPr>
          <a:xfrm>
            <a:off x="416052" y="1843088"/>
            <a:ext cx="6746748" cy="4748211"/>
          </a:xfrm>
        </p:spPr>
        <p:txBody>
          <a:bodyPr>
            <a:normAutofit/>
          </a:bodyPr>
          <a:lstStyle/>
          <a:p>
            <a:pPr marL="0" indent="0">
              <a:buNone/>
            </a:pPr>
            <a:r>
              <a:rPr lang="en-US" sz="2000" dirty="0"/>
              <a:t>Since the development of digital platforms like YouTube, vlogging (Video Blog)  as been an accessible and creating method of providing informative information in creative ways. </a:t>
            </a:r>
          </a:p>
          <a:p>
            <a:pPr marL="0" indent="0">
              <a:buNone/>
            </a:pPr>
            <a:endParaRPr lang="en-US" sz="2000" dirty="0"/>
          </a:p>
          <a:p>
            <a:r>
              <a:rPr lang="en-US" sz="2000" dirty="0"/>
              <a:t>Personal insight to your life</a:t>
            </a:r>
          </a:p>
          <a:p>
            <a:endParaRPr lang="en-US" sz="2000" dirty="0"/>
          </a:p>
          <a:p>
            <a:r>
              <a:rPr lang="en-US" sz="2000" dirty="0"/>
              <a:t>Insight to practice </a:t>
            </a:r>
          </a:p>
          <a:p>
            <a:endParaRPr lang="en-US" sz="2000" dirty="0"/>
          </a:p>
          <a:p>
            <a:r>
              <a:rPr lang="en-US" sz="2000" dirty="0"/>
              <a:t>Platform to share experiences</a:t>
            </a:r>
          </a:p>
          <a:p>
            <a:endParaRPr lang="en-US" sz="2000" dirty="0"/>
          </a:p>
          <a:p>
            <a:r>
              <a:rPr lang="en-US" sz="2000" dirty="0"/>
              <a:t>Platform to raise awareness </a:t>
            </a:r>
          </a:p>
          <a:p>
            <a:pPr marL="0" indent="0">
              <a:buNone/>
            </a:pPr>
            <a:endParaRPr lang="en-US" sz="2000" dirty="0"/>
          </a:p>
        </p:txBody>
      </p:sp>
      <p:pic>
        <p:nvPicPr>
          <p:cNvPr id="4098" name="Picture 2" descr="Best Camera for Vlogging in 2023 for All Budgets">
            <a:extLst>
              <a:ext uri="{FF2B5EF4-FFF2-40B4-BE49-F238E27FC236}">
                <a16:creationId xmlns:a16="http://schemas.microsoft.com/office/drawing/2014/main" id="{FEA3D0F5-DB5F-1488-35B8-DD5220715B4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298" r="24272" b="-1"/>
          <a:stretch/>
        </p:blipFill>
        <p:spPr bwMode="auto">
          <a:xfrm>
            <a:off x="6940684" y="10"/>
            <a:ext cx="5251316"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07230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36" name="Rectangle 5135">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67BCFE-E6B6-3A01-2F25-ED8ABE748796}"/>
              </a:ext>
            </a:extLst>
          </p:cNvPr>
          <p:cNvSpPr>
            <a:spLocks noGrp="1"/>
          </p:cNvSpPr>
          <p:nvPr>
            <p:ph type="title"/>
          </p:nvPr>
        </p:nvSpPr>
        <p:spPr>
          <a:xfrm>
            <a:off x="1144507" y="309882"/>
            <a:ext cx="6743698" cy="642471"/>
          </a:xfrm>
        </p:spPr>
        <p:txBody>
          <a:bodyPr anchor="b">
            <a:normAutofit fontScale="90000"/>
          </a:bodyPr>
          <a:lstStyle/>
          <a:p>
            <a:pPr algn="ctr"/>
            <a:r>
              <a:rPr lang="en-US" sz="5300" b="1" dirty="0">
                <a:latin typeface="+mn-lt"/>
              </a:rPr>
              <a:t>Podcasts</a:t>
            </a:r>
            <a:r>
              <a:rPr lang="en-US" dirty="0"/>
              <a:t> </a:t>
            </a:r>
          </a:p>
        </p:txBody>
      </p:sp>
      <p:sp>
        <p:nvSpPr>
          <p:cNvPr id="3" name="Content Placeholder 2">
            <a:extLst>
              <a:ext uri="{FF2B5EF4-FFF2-40B4-BE49-F238E27FC236}">
                <a16:creationId xmlns:a16="http://schemas.microsoft.com/office/drawing/2014/main" id="{FA249ADD-4D60-BA9B-2C7D-A6666CBBA789}"/>
              </a:ext>
            </a:extLst>
          </p:cNvPr>
          <p:cNvSpPr>
            <a:spLocks noGrp="1"/>
          </p:cNvSpPr>
          <p:nvPr>
            <p:ph idx="1"/>
          </p:nvPr>
        </p:nvSpPr>
        <p:spPr>
          <a:xfrm>
            <a:off x="204536" y="1107508"/>
            <a:ext cx="9436100" cy="5138136"/>
          </a:xfrm>
        </p:spPr>
        <p:txBody>
          <a:bodyPr vert="horz" lIns="91440" tIns="45720" rIns="91440" bIns="45720" rtlCol="0" anchor="t">
            <a:normAutofit/>
          </a:bodyPr>
          <a:lstStyle/>
          <a:p>
            <a:pPr marL="0" indent="0">
              <a:buNone/>
            </a:pPr>
            <a:r>
              <a:rPr lang="en-GB" sz="2000" b="1" i="0" dirty="0">
                <a:effectLst/>
              </a:rPr>
              <a:t>What is a podcast?</a:t>
            </a:r>
          </a:p>
          <a:p>
            <a:pPr marL="0" indent="0">
              <a:buNone/>
            </a:pPr>
            <a:r>
              <a:rPr lang="en-GB" sz="2000" dirty="0"/>
              <a:t>A</a:t>
            </a:r>
            <a:r>
              <a:rPr lang="en-GB" sz="2000" i="0" dirty="0">
                <a:effectLst/>
              </a:rPr>
              <a:t> podcast is an audio programme, just like Talk Radio, but you subscribe to it on your smartphone and listen to it whenever you like.</a:t>
            </a:r>
            <a:endParaRPr lang="en-US" sz="2000" i="0">
              <a:effectLst/>
              <a:ea typeface="Calibri"/>
              <a:cs typeface="Calibri"/>
            </a:endParaRPr>
          </a:p>
          <a:p>
            <a:pPr marL="0" indent="0">
              <a:buNone/>
            </a:pPr>
            <a:endParaRPr lang="en-US" sz="2000" b="1" dirty="0">
              <a:ea typeface="Calibri"/>
              <a:cs typeface="Calibri"/>
            </a:endParaRPr>
          </a:p>
          <a:p>
            <a:pPr marL="0" indent="0">
              <a:buNone/>
            </a:pPr>
            <a:r>
              <a:rPr lang="en-US" sz="2000" b="1" dirty="0"/>
              <a:t>Purpose: </a:t>
            </a:r>
            <a:endParaRPr lang="en-US" sz="2000" b="1" dirty="0">
              <a:ea typeface="Calibri"/>
              <a:cs typeface="Calibri"/>
            </a:endParaRPr>
          </a:p>
          <a:p>
            <a:r>
              <a:rPr lang="en-GB" sz="2000" b="0" i="0" dirty="0">
                <a:effectLst/>
              </a:rPr>
              <a:t>To entertain its audience. </a:t>
            </a:r>
            <a:endParaRPr lang="en-GB" sz="2000" b="0" i="0" dirty="0">
              <a:effectLst/>
              <a:ea typeface="Calibri"/>
              <a:cs typeface="Calibri"/>
            </a:endParaRPr>
          </a:p>
          <a:p>
            <a:r>
              <a:rPr lang="en-GB" sz="2000" dirty="0"/>
              <a:t>Listeners </a:t>
            </a:r>
            <a:r>
              <a:rPr lang="en-GB" sz="2000" b="0" i="0" dirty="0">
                <a:effectLst/>
              </a:rPr>
              <a:t>might want to hear  updates and breakdowns of current events</a:t>
            </a:r>
            <a:endParaRPr lang="en-GB" sz="2000" b="0" i="0" dirty="0">
              <a:effectLst/>
              <a:ea typeface="Calibri"/>
              <a:cs typeface="Calibri"/>
            </a:endParaRPr>
          </a:p>
          <a:p>
            <a:pPr marL="0" indent="0">
              <a:buNone/>
            </a:pPr>
            <a:endParaRPr lang="en-GB" sz="2000" dirty="0">
              <a:ea typeface="Calibri"/>
              <a:cs typeface="Calibri"/>
            </a:endParaRPr>
          </a:p>
          <a:p>
            <a:pPr marL="0" indent="0">
              <a:buNone/>
            </a:pPr>
            <a:r>
              <a:rPr lang="en-GB" sz="2000" b="1" i="0" dirty="0">
                <a:effectLst/>
              </a:rPr>
              <a:t>Podcasts Types: </a:t>
            </a:r>
            <a:endParaRPr lang="en-GB" sz="2000" b="1" i="0" dirty="0">
              <a:effectLst/>
              <a:ea typeface="Calibri"/>
              <a:cs typeface="Calibri"/>
            </a:endParaRPr>
          </a:p>
          <a:p>
            <a:pPr algn="l">
              <a:buFont typeface="Arial" panose="020B0604020202020204" pitchFamily="34" charset="0"/>
              <a:buChar char="•"/>
            </a:pPr>
            <a:r>
              <a:rPr lang="en-GB" sz="2000" b="0" i="0" dirty="0">
                <a:effectLst/>
              </a:rPr>
              <a:t>Conversational ( Informal and topics are organically generated)</a:t>
            </a:r>
            <a:endParaRPr lang="en-GB" sz="2000" b="0" i="0" dirty="0">
              <a:effectLst/>
              <a:ea typeface="Calibri"/>
              <a:cs typeface="Calibri"/>
            </a:endParaRPr>
          </a:p>
          <a:p>
            <a:pPr algn="l">
              <a:buFont typeface="Arial" panose="020B0604020202020204" pitchFamily="34" charset="0"/>
              <a:buChar char="•"/>
            </a:pPr>
            <a:r>
              <a:rPr lang="en-GB" sz="2000" b="0" i="0" dirty="0">
                <a:effectLst/>
              </a:rPr>
              <a:t> Narrative nonfiction (Long-form story telling) </a:t>
            </a:r>
            <a:endParaRPr lang="en-GB" sz="2000" b="0" i="0" dirty="0">
              <a:effectLst/>
              <a:ea typeface="Calibri"/>
              <a:cs typeface="Calibri"/>
            </a:endParaRPr>
          </a:p>
          <a:p>
            <a:pPr algn="l">
              <a:buFont typeface="Arial" panose="020B0604020202020204" pitchFamily="34" charset="0"/>
              <a:buChar char="•"/>
            </a:pPr>
            <a:r>
              <a:rPr lang="en-GB" sz="2000" b="0" i="0" dirty="0">
                <a:effectLst/>
              </a:rPr>
              <a:t>Scripted fiction (Fictional entertainment such as TV and movies; episodic nature)  </a:t>
            </a:r>
            <a:endParaRPr lang="en-GB" sz="2000" b="0" i="0" dirty="0">
              <a:effectLst/>
              <a:ea typeface="Calibri"/>
              <a:cs typeface="Calibri"/>
            </a:endParaRPr>
          </a:p>
          <a:p>
            <a:pPr algn="l">
              <a:buFont typeface="Arial" panose="020B0604020202020204" pitchFamily="34" charset="0"/>
              <a:buChar char="•"/>
            </a:pPr>
            <a:r>
              <a:rPr lang="en-GB" sz="2000" b="0" i="0" dirty="0">
                <a:effectLst/>
              </a:rPr>
              <a:t>Repurposed content (repacking existing content) </a:t>
            </a:r>
            <a:endParaRPr lang="en-GB" sz="2000" b="0" i="0" dirty="0">
              <a:effectLst/>
              <a:ea typeface="Calibri"/>
              <a:cs typeface="Calibri"/>
            </a:endParaRPr>
          </a:p>
          <a:p>
            <a:pPr marL="0" indent="0">
              <a:buNone/>
            </a:pPr>
            <a:endParaRPr lang="en-GB" sz="1800" b="0" i="0" dirty="0">
              <a:effectLst/>
              <a:latin typeface="Google Sans"/>
            </a:endParaRPr>
          </a:p>
        </p:txBody>
      </p:sp>
      <p:pic>
        <p:nvPicPr>
          <p:cNvPr id="5122" name="Picture 2" descr="Joe Rogan explains why he often says things he doesn't agree with on JRE  Podcast - Dexerto">
            <a:extLst>
              <a:ext uri="{FF2B5EF4-FFF2-40B4-BE49-F238E27FC236}">
                <a16:creationId xmlns:a16="http://schemas.microsoft.com/office/drawing/2014/main" id="{9E853FFA-8B28-C679-3BAD-B2F792E4B1D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999" r="18753" b="4"/>
          <a:stretch/>
        </p:blipFill>
        <p:spPr bwMode="auto">
          <a:xfrm>
            <a:off x="9297394" y="395867"/>
            <a:ext cx="2592126" cy="2592126"/>
          </a:xfrm>
          <a:custGeom>
            <a:avLst/>
            <a:gdLst/>
            <a:ahLst/>
            <a:cxnLst/>
            <a:rect l="l" t="t" r="r" b="b"/>
            <a:pathLst>
              <a:path w="2592126" h="2592126">
                <a:moveTo>
                  <a:pt x="1296063" y="0"/>
                </a:moveTo>
                <a:cubicBezTo>
                  <a:pt x="2011859" y="0"/>
                  <a:pt x="2592126" y="580267"/>
                  <a:pt x="2592126" y="1296063"/>
                </a:cubicBezTo>
                <a:cubicBezTo>
                  <a:pt x="2592126" y="2011859"/>
                  <a:pt x="2011859" y="2592126"/>
                  <a:pt x="1296063" y="2592126"/>
                </a:cubicBezTo>
                <a:cubicBezTo>
                  <a:pt x="580267" y="2592126"/>
                  <a:pt x="0" y="2011859"/>
                  <a:pt x="0" y="1296063"/>
                </a:cubicBezTo>
                <a:cubicBezTo>
                  <a:pt x="0" y="580267"/>
                  <a:pt x="580267" y="0"/>
                  <a:pt x="1296063" y="0"/>
                </a:cubicBezTo>
                <a:close/>
              </a:path>
            </a:pathLst>
          </a:custGeom>
          <a:noFill/>
          <a:extLst>
            <a:ext uri="{909E8E84-426E-40DD-AFC4-6F175D3DCCD1}">
              <a14:hiddenFill xmlns:a14="http://schemas.microsoft.com/office/drawing/2010/main">
                <a:solidFill>
                  <a:srgbClr val="FFFFFF"/>
                </a:solidFill>
              </a14:hiddenFill>
            </a:ext>
          </a:extLst>
        </p:spPr>
      </p:pic>
      <p:pic>
        <p:nvPicPr>
          <p:cNvPr id="5124" name="Picture 4" descr="You have an Endless Potential | The Jordan B. Peterson Podcast Transcripts  | Podgist">
            <a:extLst>
              <a:ext uri="{FF2B5EF4-FFF2-40B4-BE49-F238E27FC236}">
                <a16:creationId xmlns:a16="http://schemas.microsoft.com/office/drawing/2014/main" id="{94547568-BC75-B05D-5B75-14A65D114AA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5" b="-5"/>
          <a:stretch/>
        </p:blipFill>
        <p:spPr bwMode="auto">
          <a:xfrm>
            <a:off x="9297394" y="3383860"/>
            <a:ext cx="2592126" cy="2592126"/>
          </a:xfrm>
          <a:custGeom>
            <a:avLst/>
            <a:gdLst/>
            <a:ahLst/>
            <a:cxnLst/>
            <a:rect l="l" t="t" r="r" b="b"/>
            <a:pathLst>
              <a:path w="2592126" h="2592126">
                <a:moveTo>
                  <a:pt x="1296063" y="0"/>
                </a:moveTo>
                <a:cubicBezTo>
                  <a:pt x="2011859" y="0"/>
                  <a:pt x="2592126" y="580267"/>
                  <a:pt x="2592126" y="1296063"/>
                </a:cubicBezTo>
                <a:cubicBezTo>
                  <a:pt x="2592126" y="2011859"/>
                  <a:pt x="2011859" y="2592126"/>
                  <a:pt x="1296063" y="2592126"/>
                </a:cubicBezTo>
                <a:cubicBezTo>
                  <a:pt x="580267" y="2592126"/>
                  <a:pt x="0" y="2011859"/>
                  <a:pt x="0" y="1296063"/>
                </a:cubicBezTo>
                <a:cubicBezTo>
                  <a:pt x="0" y="580267"/>
                  <a:pt x="580267" y="0"/>
                  <a:pt x="1296063" y="0"/>
                </a:cubicBezTo>
                <a:close/>
              </a:path>
            </a:pathLst>
          </a:custGeom>
          <a:noFill/>
          <a:extLst>
            <a:ext uri="{909E8E84-426E-40DD-AFC4-6F175D3DCCD1}">
              <a14:hiddenFill xmlns:a14="http://schemas.microsoft.com/office/drawing/2010/main">
                <a:solidFill>
                  <a:srgbClr val="FFFFFF"/>
                </a:solidFill>
              </a14:hiddenFill>
            </a:ext>
          </a:extLst>
        </p:spPr>
      </p:pic>
      <p:sp>
        <p:nvSpPr>
          <p:cNvPr id="5138" name="Rectangle 5137">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40" name="Rectangle 5139">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808405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0">
            <a:extLst>
              <a:ext uri="{FF2B5EF4-FFF2-40B4-BE49-F238E27FC236}">
                <a16:creationId xmlns:a16="http://schemas.microsoft.com/office/drawing/2014/main" id="{B3F59054-3394-4D87-8BD0-A28DCD47F1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2" descr="Podcasting Starter Guide: 7 Tips for a Successful Podcast">
            <a:extLst>
              <a:ext uri="{FF2B5EF4-FFF2-40B4-BE49-F238E27FC236}">
                <a16:creationId xmlns:a16="http://schemas.microsoft.com/office/drawing/2014/main" id="{A21C1D2D-0221-7014-7291-0352CB09EC1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258" r="61123"/>
          <a:stretch/>
        </p:blipFill>
        <p:spPr bwMode="auto">
          <a:xfrm>
            <a:off x="10046871" y="0"/>
            <a:ext cx="2145129" cy="6858000"/>
          </a:xfrm>
          <a:custGeom>
            <a:avLst/>
            <a:gdLst/>
            <a:ahLst/>
            <a:cxnLst/>
            <a:rect l="l" t="t" r="r" b="b"/>
            <a:pathLst>
              <a:path w="4817171" h="6858000">
                <a:moveTo>
                  <a:pt x="22751" y="0"/>
                </a:moveTo>
                <a:lnTo>
                  <a:pt x="4817171" y="0"/>
                </a:lnTo>
                <a:lnTo>
                  <a:pt x="4817171" y="6858000"/>
                </a:lnTo>
                <a:lnTo>
                  <a:pt x="0" y="6858000"/>
                </a:lnTo>
                <a:lnTo>
                  <a:pt x="6679" y="6845555"/>
                </a:lnTo>
                <a:cubicBezTo>
                  <a:pt x="496584" y="5886487"/>
                  <a:pt x="786702" y="4695963"/>
                  <a:pt x="786702" y="3406233"/>
                </a:cubicBezTo>
                <a:cubicBezTo>
                  <a:pt x="786702" y="2215714"/>
                  <a:pt x="539501" y="1109724"/>
                  <a:pt x="116147" y="192283"/>
                </a:cubicBezTo>
                <a:close/>
              </a:path>
            </a:pathLst>
          </a:custGeom>
          <a:noFill/>
          <a:extLst>
            <a:ext uri="{909E8E84-426E-40DD-AFC4-6F175D3DCCD1}">
              <a14:hiddenFill xmlns:a14="http://schemas.microsoft.com/office/drawing/2010/main">
                <a:solidFill>
                  <a:srgbClr val="FFFFFF"/>
                </a:solidFill>
              </a14:hiddenFill>
            </a:ext>
          </a:extLst>
        </p:spPr>
      </p:pic>
      <p:pic>
        <p:nvPicPr>
          <p:cNvPr id="5" name="Picture 2" descr="Blog Types and Blog Examples to Inspire You | Constant Contact">
            <a:extLst>
              <a:ext uri="{FF2B5EF4-FFF2-40B4-BE49-F238E27FC236}">
                <a16:creationId xmlns:a16="http://schemas.microsoft.com/office/drawing/2014/main" id="{C7CEA2E3-B176-BA9A-B1EF-8C7285BEF61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851" r="1" b="1"/>
          <a:stretch/>
        </p:blipFill>
        <p:spPr bwMode="auto">
          <a:xfrm>
            <a:off x="8601740" y="1820"/>
            <a:ext cx="1787667" cy="3698896"/>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4" name="Picture 2" descr="Best Camera for Vlogging in 2023 for All Budgets">
            <a:extLst>
              <a:ext uri="{FF2B5EF4-FFF2-40B4-BE49-F238E27FC236}">
                <a16:creationId xmlns:a16="http://schemas.microsoft.com/office/drawing/2014/main" id="{B66772BE-599F-F13A-28ED-DEC3CFE5C17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5183" r="9156" b="-3"/>
          <a:stretch/>
        </p:blipFill>
        <p:spPr bwMode="auto">
          <a:xfrm>
            <a:off x="8592596" y="3700716"/>
            <a:ext cx="1787666" cy="3157284"/>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13" name="Freeform: Shape 12">
            <a:extLst>
              <a:ext uri="{FF2B5EF4-FFF2-40B4-BE49-F238E27FC236}">
                <a16:creationId xmlns:a16="http://schemas.microsoft.com/office/drawing/2014/main" id="{2FE0ABA9-CAF1-4816-837D-5F28AAA08E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945815" cy="6858000"/>
          </a:xfrm>
          <a:custGeom>
            <a:avLst/>
            <a:gdLst>
              <a:gd name="connsiteX0" fmla="*/ 0 w 3945815"/>
              <a:gd name="connsiteY0" fmla="*/ 0 h 6858000"/>
              <a:gd name="connsiteX1" fmla="*/ 3138662 w 3945815"/>
              <a:gd name="connsiteY1" fmla="*/ 0 h 6858000"/>
              <a:gd name="connsiteX2" fmla="*/ 3275260 w 3945815"/>
              <a:gd name="connsiteY2" fmla="*/ 267438 h 6858000"/>
              <a:gd name="connsiteX3" fmla="*/ 3945815 w 3945815"/>
              <a:gd name="connsiteY3" fmla="*/ 3481388 h 6858000"/>
              <a:gd name="connsiteX4" fmla="*/ 3275260 w 3945815"/>
              <a:gd name="connsiteY4" fmla="*/ 6695338 h 6858000"/>
              <a:gd name="connsiteX5" fmla="*/ 3192177 w 3945815"/>
              <a:gd name="connsiteY5" fmla="*/ 6858000 h 6858000"/>
              <a:gd name="connsiteX6" fmla="*/ 0 w 394581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45815" h="6858000">
                <a:moveTo>
                  <a:pt x="0" y="0"/>
                </a:moveTo>
                <a:lnTo>
                  <a:pt x="3138662" y="0"/>
                </a:lnTo>
                <a:lnTo>
                  <a:pt x="3275260" y="267438"/>
                </a:lnTo>
                <a:cubicBezTo>
                  <a:pt x="3698614" y="1184879"/>
                  <a:pt x="3945815" y="2290869"/>
                  <a:pt x="3945815" y="3481388"/>
                </a:cubicBezTo>
                <a:cubicBezTo>
                  <a:pt x="3945815" y="4671908"/>
                  <a:pt x="3698614" y="5777898"/>
                  <a:pt x="3275260" y="6695338"/>
                </a:cubicBezTo>
                <a:lnTo>
                  <a:pt x="3192177"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5" name="Freeform: Shape 14">
            <a:extLst>
              <a:ext uri="{FF2B5EF4-FFF2-40B4-BE49-F238E27FC236}">
                <a16:creationId xmlns:a16="http://schemas.microsoft.com/office/drawing/2014/main" id="{BC8B9C14-70F0-4F42-85FF-0DD3D5A585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936670" cy="6858000"/>
          </a:xfrm>
          <a:custGeom>
            <a:avLst/>
            <a:gdLst>
              <a:gd name="connsiteX0" fmla="*/ 0 w 3936670"/>
              <a:gd name="connsiteY0" fmla="*/ 0 h 6858000"/>
              <a:gd name="connsiteX1" fmla="*/ 3129517 w 3936670"/>
              <a:gd name="connsiteY1" fmla="*/ 0 h 6858000"/>
              <a:gd name="connsiteX2" fmla="*/ 3266115 w 3936670"/>
              <a:gd name="connsiteY2" fmla="*/ 267438 h 6858000"/>
              <a:gd name="connsiteX3" fmla="*/ 3936670 w 3936670"/>
              <a:gd name="connsiteY3" fmla="*/ 3481388 h 6858000"/>
              <a:gd name="connsiteX4" fmla="*/ 3266115 w 3936670"/>
              <a:gd name="connsiteY4" fmla="*/ 6695338 h 6858000"/>
              <a:gd name="connsiteX5" fmla="*/ 3183032 w 3936670"/>
              <a:gd name="connsiteY5" fmla="*/ 6858000 h 6858000"/>
              <a:gd name="connsiteX6" fmla="*/ 0 w 393667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36670" h="6858000">
                <a:moveTo>
                  <a:pt x="0" y="0"/>
                </a:moveTo>
                <a:lnTo>
                  <a:pt x="3129517" y="0"/>
                </a:lnTo>
                <a:lnTo>
                  <a:pt x="3266115" y="267438"/>
                </a:lnTo>
                <a:cubicBezTo>
                  <a:pt x="3689469" y="1184879"/>
                  <a:pt x="3936670" y="2290869"/>
                  <a:pt x="3936670" y="3481388"/>
                </a:cubicBezTo>
                <a:cubicBezTo>
                  <a:pt x="3936670" y="4671908"/>
                  <a:pt x="3689469" y="5777898"/>
                  <a:pt x="3266115" y="6695338"/>
                </a:cubicBezTo>
                <a:lnTo>
                  <a:pt x="3183032"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2610568-EAF5-2D84-3738-C55B4981F897}"/>
              </a:ext>
            </a:extLst>
          </p:cNvPr>
          <p:cNvSpPr>
            <a:spLocks noGrp="1"/>
          </p:cNvSpPr>
          <p:nvPr>
            <p:ph type="title"/>
          </p:nvPr>
        </p:nvSpPr>
        <p:spPr>
          <a:xfrm>
            <a:off x="448055" y="685800"/>
            <a:ext cx="4273781" cy="1325563"/>
          </a:xfrm>
        </p:spPr>
        <p:txBody>
          <a:bodyPr>
            <a:noAutofit/>
          </a:bodyPr>
          <a:lstStyle/>
          <a:p>
            <a:pPr algn="ctr"/>
            <a:r>
              <a:rPr lang="en-US" sz="6000" b="1" dirty="0">
                <a:latin typeface="+mn-lt"/>
              </a:rPr>
              <a:t>Task 3-Blog</a:t>
            </a:r>
          </a:p>
        </p:txBody>
      </p:sp>
      <p:sp>
        <p:nvSpPr>
          <p:cNvPr id="17" name="Rectangle 16">
            <a:extLst>
              <a:ext uri="{FF2B5EF4-FFF2-40B4-BE49-F238E27FC236}">
                <a16:creationId xmlns:a16="http://schemas.microsoft.com/office/drawing/2014/main" id="{98DE6C44-43F8-4DE4-AB81-66853FFEA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06856"/>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2409529B-9B56-4F10-BE4D-F934DB89E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2089941"/>
            <a:ext cx="2834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23EE6E1-9A96-87B4-7ECA-F7D52DF5556A}"/>
              </a:ext>
            </a:extLst>
          </p:cNvPr>
          <p:cNvSpPr>
            <a:spLocks noGrp="1"/>
          </p:cNvSpPr>
          <p:nvPr>
            <p:ph idx="1"/>
          </p:nvPr>
        </p:nvSpPr>
        <p:spPr>
          <a:xfrm>
            <a:off x="128016" y="2183398"/>
            <a:ext cx="8807116" cy="4599432"/>
          </a:xfrm>
        </p:spPr>
        <p:txBody>
          <a:bodyPr>
            <a:normAutofit/>
          </a:bodyPr>
          <a:lstStyle/>
          <a:p>
            <a:pPr marL="0" indent="0">
              <a:buNone/>
            </a:pPr>
            <a:r>
              <a:rPr lang="en-GB" sz="2400" b="1" dirty="0"/>
              <a:t>Each of </a:t>
            </a:r>
            <a:r>
              <a:rPr lang="en-GB" sz="2400" b="1"/>
              <a:t>the seven </a:t>
            </a:r>
            <a:r>
              <a:rPr lang="en-GB" sz="2400" b="1" dirty="0"/>
              <a:t>tasks will be combined and submitted to form the Portfolio for Assessment 1 </a:t>
            </a:r>
            <a:endParaRPr lang="en-US" sz="2400" dirty="0"/>
          </a:p>
          <a:p>
            <a:pPr marL="0" indent="0">
              <a:buNone/>
            </a:pPr>
            <a:r>
              <a:rPr lang="en-US" sz="2400" dirty="0"/>
              <a:t>Each student will need to think of a current topic or issue within the HSC sector and use an online platform to inform a specific target audience. </a:t>
            </a:r>
          </a:p>
          <a:p>
            <a:r>
              <a:rPr lang="en-US" sz="2400" dirty="0"/>
              <a:t>Students should present their findings in a Blog.  </a:t>
            </a:r>
          </a:p>
          <a:p>
            <a:r>
              <a:rPr lang="en-US" sz="2400" dirty="0"/>
              <a:t>This should be </a:t>
            </a:r>
            <a:r>
              <a:rPr lang="en-US" sz="2400" dirty="0" err="1"/>
              <a:t>approx</a:t>
            </a:r>
            <a:r>
              <a:rPr lang="en-US" sz="2400" dirty="0"/>
              <a:t> 400-words in length.</a:t>
            </a:r>
          </a:p>
          <a:p>
            <a:r>
              <a:rPr lang="en-US" sz="2400" dirty="0"/>
              <a:t>You can include images/diagrams to support your claims.</a:t>
            </a:r>
          </a:p>
          <a:p>
            <a:pPr marL="0" indent="0">
              <a:buNone/>
            </a:pPr>
            <a:r>
              <a:rPr lang="en-GB" sz="2400" b="1" dirty="0"/>
              <a:t>You will find a more detailed copy of this task in the Week 4 Tile.</a:t>
            </a:r>
          </a:p>
          <a:p>
            <a:endParaRPr lang="en-US" sz="2400" dirty="0"/>
          </a:p>
        </p:txBody>
      </p:sp>
    </p:spTree>
    <p:extLst>
      <p:ext uri="{BB962C8B-B14F-4D97-AF65-F5344CB8AC3E}">
        <p14:creationId xmlns:p14="http://schemas.microsoft.com/office/powerpoint/2010/main" val="21277705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5C027-1E2A-33BE-E2CD-CD7577E0B8B0}"/>
              </a:ext>
            </a:extLst>
          </p:cNvPr>
          <p:cNvSpPr>
            <a:spLocks noGrp="1"/>
          </p:cNvSpPr>
          <p:nvPr>
            <p:ph type="title"/>
          </p:nvPr>
        </p:nvSpPr>
        <p:spPr>
          <a:xfrm>
            <a:off x="838200" y="-254000"/>
            <a:ext cx="10515600" cy="1325563"/>
          </a:xfrm>
        </p:spPr>
        <p:txBody>
          <a:bodyPr/>
          <a:lstStyle/>
          <a:p>
            <a:r>
              <a:rPr lang="en-US" b="1" dirty="0">
                <a:latin typeface="+mn-lt"/>
              </a:rPr>
              <a:t>References</a:t>
            </a:r>
          </a:p>
        </p:txBody>
      </p:sp>
      <p:sp>
        <p:nvSpPr>
          <p:cNvPr id="3" name="Content Placeholder 2">
            <a:extLst>
              <a:ext uri="{FF2B5EF4-FFF2-40B4-BE49-F238E27FC236}">
                <a16:creationId xmlns:a16="http://schemas.microsoft.com/office/drawing/2014/main" id="{90A5FB5A-2F65-2DA8-C425-D77C01A54C69}"/>
              </a:ext>
            </a:extLst>
          </p:cNvPr>
          <p:cNvSpPr>
            <a:spLocks noGrp="1"/>
          </p:cNvSpPr>
          <p:nvPr>
            <p:ph idx="1"/>
          </p:nvPr>
        </p:nvSpPr>
        <p:spPr>
          <a:xfrm>
            <a:off x="114300" y="465931"/>
            <a:ext cx="11643360" cy="6163469"/>
          </a:xfrm>
        </p:spPr>
        <p:txBody>
          <a:bodyPr>
            <a:noAutofit/>
          </a:bodyPr>
          <a:lstStyle/>
          <a:p>
            <a:pPr marL="0" indent="0">
              <a:lnSpc>
                <a:spcPct val="115000"/>
              </a:lnSpc>
              <a:spcAft>
                <a:spcPts val="800"/>
              </a:spcAft>
              <a:buNone/>
            </a:pPr>
            <a:endParaRPr lang="en-GB" sz="1200" kern="100" dirty="0">
              <a:effectLst/>
              <a:ea typeface="DengXian" panose="02010600030101010101" pitchFamily="2" charset="-122"/>
              <a:cs typeface="Arial" panose="020B0604020202020204" pitchFamily="34" charset="0"/>
            </a:endParaRPr>
          </a:p>
          <a:p>
            <a:pPr marL="0" lvl="0" indent="0">
              <a:lnSpc>
                <a:spcPct val="120000"/>
              </a:lnSpc>
              <a:spcAft>
                <a:spcPts val="800"/>
              </a:spcAft>
              <a:buNone/>
              <a:tabLst>
                <a:tab pos="457200" algn="l"/>
              </a:tabLst>
            </a:pPr>
            <a:r>
              <a:rPr lang="en-US" sz="1200" kern="1200" dirty="0">
                <a:solidFill>
                  <a:srgbClr val="000000"/>
                </a:solidFill>
                <a:effectLst/>
                <a:ea typeface="DengXian" panose="02010600030101010101" pitchFamily="2" charset="-122"/>
                <a:cs typeface="Times New Roman" panose="02020603050405020304" pitchFamily="18" charset="0"/>
              </a:rPr>
              <a:t>Gov. UK (2025) </a:t>
            </a:r>
            <a:r>
              <a:rPr lang="en-GB" sz="1200" i="1" kern="1200" dirty="0">
                <a:solidFill>
                  <a:srgbClr val="000000"/>
                </a:solidFill>
                <a:effectLst/>
                <a:ea typeface="DengXian" panose="02010600030101010101" pitchFamily="2" charset="-122"/>
                <a:cs typeface="Times New Roman" panose="02020603050405020304" pitchFamily="18" charset="0"/>
              </a:rPr>
              <a:t>Major NHS App expansion cuts waiting times </a:t>
            </a:r>
            <a:r>
              <a:rPr lang="en-GB" sz="1200" kern="1200" dirty="0">
                <a:solidFill>
                  <a:srgbClr val="000000"/>
                </a:solidFill>
                <a:effectLst/>
                <a:ea typeface="DengXian" panose="02010600030101010101" pitchFamily="2" charset="-122"/>
                <a:cs typeface="Times New Roman" panose="02020603050405020304" pitchFamily="18" charset="0"/>
              </a:rPr>
              <a:t>Available at: </a:t>
            </a:r>
            <a:r>
              <a:rPr lang="en-GB" sz="1200" kern="1200" dirty="0">
                <a:solidFill>
                  <a:srgbClr val="000000"/>
                </a:solidFill>
                <a:effectLst/>
                <a:ea typeface="DengXian" panose="02010600030101010101" pitchFamily="2" charset="-122"/>
                <a:cs typeface="Times New Roman" panose="02020603050405020304" pitchFamily="18" charset="0"/>
                <a:hlinkClick r:id="rId3"/>
              </a:rPr>
              <a:t>https://www.gov.uk/government/news/major-nhs-app-expansion-cuts-waiting-times</a:t>
            </a:r>
            <a:r>
              <a:rPr lang="en-GB" sz="1200" kern="1200" dirty="0">
                <a:solidFill>
                  <a:srgbClr val="000000"/>
                </a:solidFill>
                <a:effectLst/>
                <a:ea typeface="DengXian" panose="02010600030101010101" pitchFamily="2" charset="-122"/>
                <a:cs typeface="Times New Roman" panose="02020603050405020304" pitchFamily="18" charset="0"/>
              </a:rPr>
              <a:t> (Accessed: 27 May 2025).</a:t>
            </a:r>
            <a:endParaRPr lang="en-US" sz="1200" i="1" kern="1200" dirty="0">
              <a:solidFill>
                <a:srgbClr val="000000"/>
              </a:solidFill>
              <a:effectLst/>
              <a:ea typeface="DengXian" panose="02010600030101010101" pitchFamily="2" charset="-122"/>
              <a:cs typeface="Times New Roman" panose="02020603050405020304" pitchFamily="18" charset="0"/>
            </a:endParaRPr>
          </a:p>
          <a:p>
            <a:pPr marL="0" lvl="0" indent="0">
              <a:lnSpc>
                <a:spcPct val="120000"/>
              </a:lnSpc>
              <a:spcAft>
                <a:spcPts val="800"/>
              </a:spcAft>
              <a:buNone/>
              <a:tabLst>
                <a:tab pos="457200" algn="l"/>
              </a:tabLst>
            </a:pPr>
            <a:r>
              <a:rPr lang="en-US" sz="1200" kern="1200" dirty="0">
                <a:solidFill>
                  <a:srgbClr val="000000"/>
                </a:solidFill>
                <a:effectLst/>
                <a:ea typeface="DengXian" panose="02010600030101010101" pitchFamily="2" charset="-122"/>
                <a:cs typeface="Times New Roman" panose="02020603050405020304" pitchFamily="18" charset="0"/>
              </a:rPr>
              <a:t>Good Things Foundation (2024) </a:t>
            </a:r>
            <a:r>
              <a:rPr lang="en-GB" sz="1200" i="1" kern="1200" dirty="0">
                <a:solidFill>
                  <a:srgbClr val="000000"/>
                </a:solidFill>
                <a:effectLst/>
                <a:ea typeface="DengXian" panose="02010600030101010101" pitchFamily="2" charset="-122"/>
                <a:cs typeface="Times New Roman" panose="02020603050405020304" pitchFamily="18" charset="0"/>
              </a:rPr>
              <a:t>Digital inclusion: What the main UK datasets tell us</a:t>
            </a:r>
            <a:r>
              <a:rPr lang="en-US" sz="1200" i="1" kern="1200" dirty="0">
                <a:solidFill>
                  <a:srgbClr val="000000"/>
                </a:solidFill>
                <a:effectLst/>
                <a:ea typeface="DengXian" panose="02010600030101010101" pitchFamily="2" charset="-122"/>
                <a:cs typeface="Times New Roman" panose="02020603050405020304" pitchFamily="18" charset="0"/>
              </a:rPr>
              <a:t> </a:t>
            </a:r>
            <a:r>
              <a:rPr lang="en-US" sz="1200" kern="1200" dirty="0">
                <a:solidFill>
                  <a:srgbClr val="000000"/>
                </a:solidFill>
                <a:effectLst/>
                <a:ea typeface="DengXian" panose="02010600030101010101" pitchFamily="2" charset="-122"/>
                <a:cs typeface="Times New Roman" panose="02020603050405020304" pitchFamily="18" charset="0"/>
              </a:rPr>
              <a:t>Available at: </a:t>
            </a:r>
            <a:r>
              <a:rPr lang="en-GB" sz="1000" dirty="0">
                <a:hlinkClick r:id="rId4"/>
              </a:rPr>
              <a:t>What We Know About Digital Inclusion | Good Things Foundation</a:t>
            </a:r>
            <a:r>
              <a:rPr lang="en-US" sz="1200" u="sng" dirty="0">
                <a:solidFill>
                  <a:srgbClr val="000000"/>
                </a:solidFill>
                <a:ea typeface="DengXian" panose="02010600030101010101" pitchFamily="2" charset="-122"/>
                <a:cs typeface="Times New Roman" panose="02020603050405020304" pitchFamily="18" charset="0"/>
              </a:rPr>
              <a:t> </a:t>
            </a:r>
            <a:r>
              <a:rPr lang="en-US" sz="1200" kern="1200" dirty="0">
                <a:solidFill>
                  <a:srgbClr val="000000"/>
                </a:solidFill>
                <a:effectLst/>
                <a:ea typeface="DengXian" panose="02010600030101010101" pitchFamily="2" charset="-122"/>
                <a:cs typeface="Times New Roman" panose="02020603050405020304" pitchFamily="18" charset="0"/>
              </a:rPr>
              <a:t>(Accessed: 27 May 2025).</a:t>
            </a:r>
            <a:endParaRPr lang="en-GB" sz="1200" kern="100" dirty="0">
              <a:effectLst/>
              <a:ea typeface="DengXian" panose="02010600030101010101" pitchFamily="2" charset="-122"/>
              <a:cs typeface="Times New Roman" panose="02020603050405020304" pitchFamily="18" charset="0"/>
            </a:endParaRPr>
          </a:p>
          <a:p>
            <a:pPr marL="0" lvl="0" indent="0">
              <a:lnSpc>
                <a:spcPct val="120000"/>
              </a:lnSpc>
              <a:spcAft>
                <a:spcPts val="800"/>
              </a:spcAft>
              <a:buNone/>
              <a:tabLst>
                <a:tab pos="457200" algn="l"/>
              </a:tabLst>
            </a:pPr>
            <a:r>
              <a:rPr lang="en-GB" sz="1200" kern="1200" dirty="0">
                <a:solidFill>
                  <a:srgbClr val="000000"/>
                </a:solidFill>
                <a:effectLst/>
                <a:ea typeface="DengXian" panose="02010600030101010101" pitchFamily="2" charset="-122"/>
                <a:cs typeface="Times New Roman" panose="02020603050405020304" pitchFamily="18" charset="0"/>
              </a:rPr>
              <a:t>Hitchings, R. (2020) </a:t>
            </a:r>
            <a:r>
              <a:rPr lang="en-GB" sz="1200" i="1" kern="1200" dirty="0">
                <a:solidFill>
                  <a:srgbClr val="000000"/>
                </a:solidFill>
                <a:effectLst/>
                <a:ea typeface="DengXian" panose="02010600030101010101" pitchFamily="2" charset="-122"/>
                <a:cs typeface="Times New Roman" panose="02020603050405020304" pitchFamily="18" charset="0"/>
              </a:rPr>
              <a:t>The impact of Covid-19 on the use of digital technology in the NHS. </a:t>
            </a:r>
            <a:r>
              <a:rPr lang="en-GB" sz="1200" kern="1200" dirty="0">
                <a:solidFill>
                  <a:srgbClr val="000000"/>
                </a:solidFill>
                <a:effectLst/>
                <a:ea typeface="DengXian" panose="02010600030101010101" pitchFamily="2" charset="-122"/>
                <a:cs typeface="Times New Roman" panose="02020603050405020304" pitchFamily="18" charset="0"/>
              </a:rPr>
              <a:t>London: Nuffield Trust. </a:t>
            </a:r>
            <a:endParaRPr lang="en-GB" sz="1200" kern="100" dirty="0">
              <a:effectLst/>
              <a:ea typeface="DengXian" panose="02010600030101010101" pitchFamily="2" charset="-122"/>
              <a:cs typeface="Times New Roman" panose="02020603050405020304" pitchFamily="18" charset="0"/>
            </a:endParaRPr>
          </a:p>
          <a:p>
            <a:pPr marL="0" indent="0">
              <a:lnSpc>
                <a:spcPct val="120000"/>
              </a:lnSpc>
              <a:spcAft>
                <a:spcPts val="800"/>
              </a:spcAft>
              <a:buNone/>
              <a:tabLst>
                <a:tab pos="457200" algn="l"/>
              </a:tabLst>
            </a:pPr>
            <a:r>
              <a:rPr lang="en-US" sz="1200" kern="1200" dirty="0">
                <a:solidFill>
                  <a:srgbClr val="000000"/>
                </a:solidFill>
                <a:effectLst/>
                <a:ea typeface="DengXian" panose="02010600030101010101" pitchFamily="2" charset="-122"/>
                <a:cs typeface="Times New Roman" panose="02020603050405020304" pitchFamily="18" charset="0"/>
              </a:rPr>
              <a:t>National Health Service (2022) </a:t>
            </a:r>
            <a:r>
              <a:rPr lang="en-GB" sz="1200" i="1" kern="1200" dirty="0">
                <a:solidFill>
                  <a:srgbClr val="000000"/>
                </a:solidFill>
                <a:effectLst/>
                <a:ea typeface="DengXian" panose="02010600030101010101" pitchFamily="2" charset="-122"/>
                <a:cs typeface="Times New Roman" panose="02020603050405020304" pitchFamily="18" charset="0"/>
              </a:rPr>
              <a:t>Why Digital Inclusion Matters to Health and Social Care. </a:t>
            </a:r>
            <a:r>
              <a:rPr lang="en-GB" sz="1200" kern="1200" dirty="0">
                <a:solidFill>
                  <a:srgbClr val="000000"/>
                </a:solidFill>
                <a:effectLst/>
                <a:ea typeface="DengXian" panose="02010600030101010101" pitchFamily="2" charset="-122"/>
                <a:cs typeface="Times New Roman" panose="02020603050405020304" pitchFamily="18" charset="0"/>
              </a:rPr>
              <a:t>Available at: </a:t>
            </a:r>
            <a:r>
              <a:rPr lang="en-US" sz="1200" u="sng" kern="1200" dirty="0">
                <a:solidFill>
                  <a:srgbClr val="000000"/>
                </a:solidFill>
                <a:effectLst/>
                <a:ea typeface="DengXian" panose="02010600030101010101" pitchFamily="2" charset="-122"/>
                <a:cs typeface="Times New Roman" panose="02020603050405020304" pitchFamily="18" charset="0"/>
                <a:hlinkClick r:id="rId5"/>
              </a:rPr>
              <a:t>https://digital.nhs.uk/about-nhs-digital/corporate-information-and-documents/digital-inclusion/digital-inclusion-in-health-and-social-care</a:t>
            </a:r>
            <a:r>
              <a:rPr lang="en-US" sz="1200" u="sng" kern="1200" dirty="0">
                <a:solidFill>
                  <a:srgbClr val="000000"/>
                </a:solidFill>
                <a:effectLst/>
                <a:ea typeface="DengXian" panose="02010600030101010101" pitchFamily="2" charset="-122"/>
                <a:cs typeface="Times New Roman" panose="02020603050405020304" pitchFamily="18" charset="0"/>
              </a:rPr>
              <a:t> </a:t>
            </a:r>
            <a:r>
              <a:rPr lang="en-GB" sz="1200" kern="100" dirty="0">
                <a:effectLst/>
                <a:ea typeface="DengXian" panose="02010600030101010101" pitchFamily="2" charset="-122"/>
                <a:cs typeface="Times New Roman" panose="02020603050405020304" pitchFamily="18" charset="0"/>
              </a:rPr>
              <a:t>(Accessed: 30 May 2024).</a:t>
            </a:r>
            <a:endParaRPr lang="en-GB" sz="1200" kern="100" dirty="0">
              <a:ea typeface="DengXian" panose="02010600030101010101" pitchFamily="2" charset="-122"/>
              <a:cs typeface="Times New Roman" panose="02020603050405020304" pitchFamily="18" charset="0"/>
            </a:endParaRPr>
          </a:p>
          <a:p>
            <a:pPr marL="0" indent="0">
              <a:lnSpc>
                <a:spcPct val="120000"/>
              </a:lnSpc>
              <a:spcAft>
                <a:spcPts val="800"/>
              </a:spcAft>
              <a:buNone/>
              <a:tabLst>
                <a:tab pos="457200" algn="l"/>
              </a:tabLst>
            </a:pPr>
            <a:r>
              <a:rPr lang="en-GB" sz="1200" kern="100" dirty="0">
                <a:effectLst/>
                <a:ea typeface="DengXian" panose="02010600030101010101" pitchFamily="2" charset="-122"/>
                <a:cs typeface="Times New Roman" panose="02020603050405020304" pitchFamily="18" charset="0"/>
              </a:rPr>
              <a:t>NHS England (2025) </a:t>
            </a:r>
            <a:r>
              <a:rPr lang="en-GB" sz="1200" i="1" kern="100" dirty="0">
                <a:effectLst/>
                <a:ea typeface="DengXian" panose="02010600030101010101" pitchFamily="2" charset="-122"/>
                <a:cs typeface="Times New Roman" panose="02020603050405020304" pitchFamily="18" charset="0"/>
              </a:rPr>
              <a:t>NHS Vacancy Statistics (and previous NHS Vacancies Survey) </a:t>
            </a:r>
            <a:r>
              <a:rPr lang="en-GB" sz="1200" kern="100" dirty="0">
                <a:effectLst/>
                <a:ea typeface="DengXian" panose="02010600030101010101" pitchFamily="2" charset="-122"/>
                <a:cs typeface="Times New Roman" panose="02020603050405020304" pitchFamily="18" charset="0"/>
              </a:rPr>
              <a:t>Available at: </a:t>
            </a:r>
            <a:r>
              <a:rPr lang="en-GB" sz="1200" kern="100" dirty="0">
                <a:effectLst/>
                <a:ea typeface="DengXian" panose="02010600030101010101" pitchFamily="2" charset="-122"/>
                <a:cs typeface="Times New Roman" panose="02020603050405020304" pitchFamily="18" charset="0"/>
                <a:hlinkClick r:id="rId6"/>
              </a:rPr>
              <a:t>https://digital.nhs.uk/data-and-information/publications/statistical/nhs-vacancies-survey</a:t>
            </a:r>
            <a:r>
              <a:rPr lang="en-GB" sz="1200" kern="100" dirty="0">
                <a:effectLst/>
                <a:ea typeface="DengXian" panose="02010600030101010101" pitchFamily="2" charset="-122"/>
                <a:cs typeface="Times New Roman" panose="02020603050405020304" pitchFamily="18" charset="0"/>
              </a:rPr>
              <a:t> (Accessed: 30 March 2025).</a:t>
            </a:r>
          </a:p>
          <a:p>
            <a:pPr marL="0" indent="0">
              <a:lnSpc>
                <a:spcPct val="120000"/>
              </a:lnSpc>
              <a:spcAft>
                <a:spcPts val="800"/>
              </a:spcAft>
              <a:buNone/>
              <a:tabLst>
                <a:tab pos="457200" algn="l"/>
              </a:tabLst>
            </a:pPr>
            <a:r>
              <a:rPr lang="en-GB" sz="1200" kern="100" dirty="0">
                <a:effectLst/>
                <a:ea typeface="DengXian" panose="02010600030101010101" pitchFamily="2" charset="-122"/>
                <a:cs typeface="Times New Roman" panose="02020603050405020304" pitchFamily="18" charset="0"/>
              </a:rPr>
              <a:t>NHS England (2023) </a:t>
            </a:r>
            <a:r>
              <a:rPr lang="en-GB" sz="1200" i="1" kern="100" dirty="0">
                <a:effectLst/>
                <a:ea typeface="DengXian" panose="02010600030101010101" pitchFamily="2" charset="-122"/>
                <a:cs typeface="Times New Roman" panose="02020603050405020304" pitchFamily="18" charset="0"/>
              </a:rPr>
              <a:t>NHS Long Term Workforce Plan. </a:t>
            </a:r>
            <a:r>
              <a:rPr lang="en-GB" sz="1200" kern="100" dirty="0">
                <a:effectLst/>
                <a:ea typeface="DengXian" panose="02010600030101010101" pitchFamily="2" charset="-122"/>
                <a:cs typeface="Times New Roman" panose="02020603050405020304" pitchFamily="18" charset="0"/>
              </a:rPr>
              <a:t>Available at: </a:t>
            </a:r>
            <a:r>
              <a:rPr lang="en-GB" sz="1200" kern="100" dirty="0">
                <a:effectLst/>
                <a:ea typeface="DengXian" panose="02010600030101010101" pitchFamily="2" charset="-122"/>
                <a:cs typeface="Times New Roman" panose="02020603050405020304" pitchFamily="18" charset="0"/>
                <a:hlinkClick r:id="rId7"/>
              </a:rPr>
              <a:t>https://www.england.nhs.uk/long-read/nhs-long-term-workforce-plan/</a:t>
            </a:r>
            <a:r>
              <a:rPr lang="en-GB" sz="1200" kern="100" dirty="0">
                <a:effectLst/>
                <a:ea typeface="DengXian" panose="02010600030101010101" pitchFamily="2" charset="-122"/>
                <a:cs typeface="Times New Roman" panose="02020603050405020304" pitchFamily="18" charset="0"/>
              </a:rPr>
              <a:t>   (Accessed: 30 May 2025).</a:t>
            </a:r>
          </a:p>
          <a:p>
            <a:pPr marL="0" indent="0">
              <a:lnSpc>
                <a:spcPct val="120000"/>
              </a:lnSpc>
              <a:spcAft>
                <a:spcPts val="800"/>
              </a:spcAft>
              <a:buNone/>
              <a:tabLst>
                <a:tab pos="457200" algn="l"/>
              </a:tabLst>
            </a:pPr>
            <a:r>
              <a:rPr lang="en-GB" sz="1200" kern="100" dirty="0">
                <a:effectLst/>
                <a:ea typeface="DengXian" panose="02010600030101010101" pitchFamily="2" charset="-122"/>
                <a:cs typeface="Times New Roman" panose="02020603050405020304" pitchFamily="18" charset="0"/>
              </a:rPr>
              <a:t>NHS England (2014) </a:t>
            </a:r>
            <a:r>
              <a:rPr lang="en-GB" sz="1200" i="1" kern="100" dirty="0">
                <a:effectLst/>
                <a:ea typeface="DengXian" panose="02010600030101010101" pitchFamily="2" charset="-122"/>
                <a:cs typeface="Times New Roman" panose="02020603050405020304" pitchFamily="18" charset="0"/>
              </a:rPr>
              <a:t>Technology Enabled Care Services (TECS). </a:t>
            </a:r>
            <a:r>
              <a:rPr lang="en-GB" sz="1200" kern="100" dirty="0">
                <a:effectLst/>
                <a:ea typeface="DengXian" panose="02010600030101010101" pitchFamily="2" charset="-122"/>
                <a:cs typeface="Times New Roman" panose="02020603050405020304" pitchFamily="18" charset="0"/>
              </a:rPr>
              <a:t>Available at: https://www.england.nhs.uk/wp-content/uploads/2014/12/TECS_FinalDraft_0901.pdf (Accessed: 29 May 2025).</a:t>
            </a:r>
          </a:p>
          <a:p>
            <a:pPr marL="0" indent="0">
              <a:lnSpc>
                <a:spcPct val="120000"/>
              </a:lnSpc>
              <a:spcAft>
                <a:spcPts val="800"/>
              </a:spcAft>
              <a:buNone/>
              <a:tabLst>
                <a:tab pos="457200" algn="l"/>
              </a:tabLst>
            </a:pPr>
            <a:r>
              <a:rPr lang="en-GB" sz="1200" kern="100" dirty="0">
                <a:effectLst/>
                <a:ea typeface="DengXian" panose="02010600030101010101" pitchFamily="2" charset="-122"/>
                <a:cs typeface="Times New Roman" panose="02020603050405020304" pitchFamily="18" charset="0"/>
              </a:rPr>
              <a:t>NHS England (no </a:t>
            </a:r>
            <a:r>
              <a:rPr lang="en-GB" sz="1200" kern="100" dirty="0" err="1">
                <a:effectLst/>
                <a:ea typeface="DengXian" panose="02010600030101010101" pitchFamily="2" charset="-122"/>
                <a:cs typeface="Times New Roman" panose="02020603050405020304" pitchFamily="18" charset="0"/>
              </a:rPr>
              <a:t>datea</a:t>
            </a:r>
            <a:r>
              <a:rPr lang="en-GB" sz="1200" kern="100" dirty="0">
                <a:effectLst/>
                <a:ea typeface="DengXian" panose="02010600030101010101" pitchFamily="2" charset="-122"/>
                <a:cs typeface="Times New Roman" panose="02020603050405020304" pitchFamily="18" charset="0"/>
              </a:rPr>
              <a:t>) </a:t>
            </a:r>
            <a:r>
              <a:rPr lang="en-GB" sz="1200" i="1" kern="100" dirty="0">
                <a:effectLst/>
                <a:ea typeface="DengXian" panose="02010600030101010101" pitchFamily="2" charset="-122"/>
                <a:cs typeface="Times New Roman" panose="02020603050405020304" pitchFamily="18" charset="0"/>
              </a:rPr>
              <a:t>Digital Transformation and the Application of Technology. </a:t>
            </a:r>
            <a:r>
              <a:rPr lang="en-GB" sz="1200" kern="100" dirty="0">
                <a:effectLst/>
                <a:ea typeface="DengXian" panose="02010600030101010101" pitchFamily="2" charset="-122"/>
                <a:cs typeface="Times New Roman" panose="02020603050405020304" pitchFamily="18" charset="0"/>
              </a:rPr>
              <a:t>Available at: https://www.england.nhs.uk/ahp/greener-ahp-hub/specific-areas-for-consideration/digital-transformation-and-the-application-of-technology/ (Accessed: 29 May 2025).</a:t>
            </a:r>
          </a:p>
          <a:p>
            <a:pPr marL="0" indent="0">
              <a:lnSpc>
                <a:spcPct val="120000"/>
              </a:lnSpc>
              <a:spcAft>
                <a:spcPts val="800"/>
              </a:spcAft>
              <a:buNone/>
              <a:tabLst>
                <a:tab pos="457200" algn="l"/>
              </a:tabLst>
            </a:pPr>
            <a:r>
              <a:rPr lang="en-GB" sz="1200" kern="100" dirty="0">
                <a:effectLst/>
                <a:ea typeface="DengXian" panose="02010600030101010101" pitchFamily="2" charset="-122"/>
                <a:cs typeface="Times New Roman" panose="02020603050405020304" pitchFamily="18" charset="0"/>
              </a:rPr>
              <a:t>NHS England (no </a:t>
            </a:r>
            <a:r>
              <a:rPr lang="en-GB" sz="1200" kern="100" dirty="0" err="1">
                <a:effectLst/>
                <a:ea typeface="DengXian" panose="02010600030101010101" pitchFamily="2" charset="-122"/>
                <a:cs typeface="Times New Roman" panose="02020603050405020304" pitchFamily="18" charset="0"/>
              </a:rPr>
              <a:t>dateb</a:t>
            </a:r>
            <a:r>
              <a:rPr lang="en-GB" sz="1200" kern="100" dirty="0">
                <a:effectLst/>
                <a:ea typeface="DengXian" panose="02010600030101010101" pitchFamily="2" charset="-122"/>
                <a:cs typeface="Times New Roman" panose="02020603050405020304" pitchFamily="18" charset="0"/>
              </a:rPr>
              <a:t>) </a:t>
            </a:r>
            <a:r>
              <a:rPr lang="en-GB" sz="1200" i="1" kern="100" dirty="0">
                <a:effectLst/>
                <a:ea typeface="DengXian" panose="02010600030101010101" pitchFamily="2" charset="-122"/>
                <a:cs typeface="Times New Roman" panose="02020603050405020304" pitchFamily="18" charset="0"/>
              </a:rPr>
              <a:t>Remote Consulting. </a:t>
            </a:r>
            <a:r>
              <a:rPr lang="en-GB" sz="1200" kern="100" dirty="0">
                <a:effectLst/>
                <a:ea typeface="DengXian" panose="02010600030101010101" pitchFamily="2" charset="-122"/>
                <a:cs typeface="Times New Roman" panose="02020603050405020304" pitchFamily="18" charset="0"/>
              </a:rPr>
              <a:t>Available at: https://www.england.nhs.uk/long-read/remote-consulting/ (Accessed: 29 May 2025).</a:t>
            </a:r>
            <a:br>
              <a:rPr lang="en-GB" sz="1200" kern="100" dirty="0">
                <a:effectLst/>
                <a:ea typeface="DengXian" panose="02010600030101010101" pitchFamily="2" charset="-122"/>
                <a:cs typeface="Times New Roman" panose="02020603050405020304" pitchFamily="18" charset="0"/>
              </a:rPr>
            </a:br>
            <a:endParaRPr lang="en-GB" sz="1200" kern="100" dirty="0">
              <a:effectLst/>
              <a:ea typeface="DengXian" panose="02010600030101010101" pitchFamily="2" charset="-122"/>
              <a:cs typeface="Times New Roman" panose="02020603050405020304" pitchFamily="18" charset="0"/>
            </a:endParaRPr>
          </a:p>
          <a:p>
            <a:pPr marL="0" indent="0">
              <a:buNone/>
            </a:pPr>
            <a:endParaRPr lang="en-US" sz="1200" dirty="0"/>
          </a:p>
        </p:txBody>
      </p:sp>
    </p:spTree>
    <p:extLst>
      <p:ext uri="{BB962C8B-B14F-4D97-AF65-F5344CB8AC3E}">
        <p14:creationId xmlns:p14="http://schemas.microsoft.com/office/powerpoint/2010/main" val="40353236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32A65-4FCB-6112-2F8B-AD9741EE65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B225A7-1D7E-BA2C-378C-9DF21313B055}"/>
              </a:ext>
            </a:extLst>
          </p:cNvPr>
          <p:cNvSpPr>
            <a:spLocks noGrp="1"/>
          </p:cNvSpPr>
          <p:nvPr>
            <p:ph type="title"/>
          </p:nvPr>
        </p:nvSpPr>
        <p:spPr>
          <a:xfrm>
            <a:off x="838200" y="-254000"/>
            <a:ext cx="10515600" cy="1325563"/>
          </a:xfrm>
        </p:spPr>
        <p:txBody>
          <a:bodyPr/>
          <a:lstStyle/>
          <a:p>
            <a:r>
              <a:rPr lang="en-US" b="1" dirty="0">
                <a:latin typeface="+mn-lt"/>
              </a:rPr>
              <a:t>References</a:t>
            </a:r>
          </a:p>
        </p:txBody>
      </p:sp>
      <p:sp>
        <p:nvSpPr>
          <p:cNvPr id="3" name="Content Placeholder 2">
            <a:extLst>
              <a:ext uri="{FF2B5EF4-FFF2-40B4-BE49-F238E27FC236}">
                <a16:creationId xmlns:a16="http://schemas.microsoft.com/office/drawing/2014/main" id="{836D047B-1042-DC43-B26F-160FC5712052}"/>
              </a:ext>
            </a:extLst>
          </p:cNvPr>
          <p:cNvSpPr>
            <a:spLocks noGrp="1"/>
          </p:cNvSpPr>
          <p:nvPr>
            <p:ph idx="1"/>
          </p:nvPr>
        </p:nvSpPr>
        <p:spPr>
          <a:xfrm>
            <a:off x="95250" y="557371"/>
            <a:ext cx="11765280" cy="5032375"/>
          </a:xfrm>
        </p:spPr>
        <p:txBody>
          <a:bodyPr>
            <a:noAutofit/>
          </a:bodyPr>
          <a:lstStyle/>
          <a:p>
            <a:pPr marL="0" indent="0">
              <a:lnSpc>
                <a:spcPct val="115000"/>
              </a:lnSpc>
              <a:spcAft>
                <a:spcPts val="800"/>
              </a:spcAft>
              <a:buNone/>
            </a:pPr>
            <a:endParaRPr lang="en-GB" sz="1100" kern="100" dirty="0">
              <a:effectLst/>
              <a:ea typeface="DengXian" panose="02010600030101010101" pitchFamily="2" charset="-122"/>
              <a:cs typeface="Arial" panose="020B0604020202020204" pitchFamily="34" charset="0"/>
            </a:endParaRPr>
          </a:p>
          <a:p>
            <a:pPr marL="0" lvl="0" indent="0">
              <a:lnSpc>
                <a:spcPct val="120000"/>
              </a:lnSpc>
              <a:spcAft>
                <a:spcPts val="800"/>
              </a:spcAft>
              <a:buNone/>
              <a:tabLst>
                <a:tab pos="457200" algn="l"/>
              </a:tabLst>
            </a:pPr>
            <a:r>
              <a:rPr lang="en-GB" sz="1100" kern="1200" dirty="0">
                <a:solidFill>
                  <a:srgbClr val="000000"/>
                </a:solidFill>
                <a:effectLst/>
                <a:ea typeface="DengXian" panose="02010600030101010101" pitchFamily="2" charset="-122"/>
                <a:cs typeface="Times New Roman" panose="02020603050405020304" pitchFamily="18" charset="0"/>
              </a:rPr>
              <a:t>Ofcom (2025) </a:t>
            </a:r>
            <a:r>
              <a:rPr lang="en-GB" sz="1100" i="1" kern="1200" dirty="0">
                <a:solidFill>
                  <a:srgbClr val="000000"/>
                </a:solidFill>
                <a:effectLst/>
                <a:ea typeface="DengXian" panose="02010600030101010101" pitchFamily="2" charset="-122"/>
                <a:cs typeface="Times New Roman" panose="02020603050405020304" pitchFamily="18" charset="0"/>
              </a:rPr>
              <a:t>Adults’ Media Use and Attitudes. </a:t>
            </a:r>
            <a:r>
              <a:rPr lang="en-GB" sz="1100" kern="1200" dirty="0">
                <a:solidFill>
                  <a:srgbClr val="000000"/>
                </a:solidFill>
                <a:effectLst/>
                <a:ea typeface="DengXian" panose="02010600030101010101" pitchFamily="2" charset="-122"/>
                <a:cs typeface="Times New Roman" panose="02020603050405020304" pitchFamily="18" charset="0"/>
              </a:rPr>
              <a:t>Available at: </a:t>
            </a:r>
            <a:r>
              <a:rPr lang="en-GB" sz="1100" kern="1200" dirty="0">
                <a:solidFill>
                  <a:srgbClr val="000000"/>
                </a:solidFill>
                <a:effectLst/>
                <a:ea typeface="DengXian" panose="02010600030101010101" pitchFamily="2" charset="-122"/>
                <a:cs typeface="Times New Roman" panose="02020603050405020304" pitchFamily="18" charset="0"/>
                <a:hlinkClick r:id="rId3"/>
              </a:rPr>
              <a:t>https://www.ofcom.org.uk/research-and-data/media-literacy-research/adults/adults-media-use-and-attitudes</a:t>
            </a:r>
            <a:r>
              <a:rPr lang="en-GB" sz="1100" kern="1200" dirty="0">
                <a:solidFill>
                  <a:srgbClr val="000000"/>
                </a:solidFill>
                <a:effectLst/>
                <a:ea typeface="DengXian" panose="02010600030101010101" pitchFamily="2" charset="-122"/>
                <a:cs typeface="Times New Roman" panose="02020603050405020304" pitchFamily="18" charset="0"/>
              </a:rPr>
              <a:t>   (Accessed: 30 May 2025).</a:t>
            </a:r>
          </a:p>
          <a:p>
            <a:pPr marL="0" lvl="0" indent="0">
              <a:lnSpc>
                <a:spcPct val="120000"/>
              </a:lnSpc>
              <a:spcAft>
                <a:spcPts val="800"/>
              </a:spcAft>
              <a:buNone/>
              <a:tabLst>
                <a:tab pos="457200" algn="l"/>
              </a:tabLst>
            </a:pPr>
            <a:r>
              <a:rPr lang="en-GB" sz="1100" kern="1200" dirty="0">
                <a:solidFill>
                  <a:srgbClr val="000000"/>
                </a:solidFill>
                <a:effectLst/>
                <a:ea typeface="DengXian" panose="02010600030101010101" pitchFamily="2" charset="-122"/>
                <a:cs typeface="Times New Roman" panose="02020603050405020304" pitchFamily="18" charset="0"/>
              </a:rPr>
              <a:t>Olla, P. and Tan, J. (2009) </a:t>
            </a:r>
            <a:r>
              <a:rPr lang="en-GB" sz="1100" i="1" kern="1200" dirty="0">
                <a:solidFill>
                  <a:srgbClr val="000000"/>
                </a:solidFill>
                <a:effectLst/>
                <a:ea typeface="DengXian" panose="02010600030101010101" pitchFamily="2" charset="-122"/>
                <a:cs typeface="Times New Roman" panose="02020603050405020304" pitchFamily="18" charset="0"/>
              </a:rPr>
              <a:t>Mobile Health Solutions for Biomedical Applications. </a:t>
            </a:r>
            <a:r>
              <a:rPr lang="en-GB" sz="1100" kern="1200" dirty="0">
                <a:solidFill>
                  <a:srgbClr val="000000"/>
                </a:solidFill>
                <a:effectLst/>
                <a:ea typeface="DengXian" panose="02010600030101010101" pitchFamily="2" charset="-122"/>
                <a:cs typeface="Times New Roman" panose="02020603050405020304" pitchFamily="18" charset="0"/>
              </a:rPr>
              <a:t>London: Information Science Reference</a:t>
            </a:r>
            <a:endParaRPr lang="en-GB" sz="1100" kern="100" dirty="0">
              <a:effectLst/>
              <a:ea typeface="DengXian" panose="02010600030101010101" pitchFamily="2" charset="-122"/>
              <a:cs typeface="Times New Roman" panose="02020603050405020304" pitchFamily="18" charset="0"/>
            </a:endParaRPr>
          </a:p>
          <a:p>
            <a:pPr marL="0" lvl="0" indent="0">
              <a:lnSpc>
                <a:spcPct val="120000"/>
              </a:lnSpc>
              <a:spcAft>
                <a:spcPts val="800"/>
              </a:spcAft>
              <a:buNone/>
              <a:tabLst>
                <a:tab pos="457200" algn="l"/>
              </a:tabLst>
            </a:pPr>
            <a:r>
              <a:rPr lang="en-GB" sz="1100" kern="1200" dirty="0" err="1">
                <a:effectLst/>
                <a:ea typeface="DengXian" panose="02010600030101010101" pitchFamily="2" charset="-122"/>
                <a:cs typeface="Times New Roman" panose="02020603050405020304" pitchFamily="18" charset="0"/>
              </a:rPr>
              <a:t>Pagliari</a:t>
            </a:r>
            <a:r>
              <a:rPr lang="en-GB" sz="1100" kern="1200" dirty="0">
                <a:effectLst/>
                <a:ea typeface="DengXian" panose="02010600030101010101" pitchFamily="2" charset="-122"/>
                <a:cs typeface="Times New Roman" panose="02020603050405020304" pitchFamily="18" charset="0"/>
              </a:rPr>
              <a:t>, C. </a:t>
            </a:r>
            <a:r>
              <a:rPr lang="en-GB" sz="1100" kern="1200" dirty="0" err="1">
                <a:effectLst/>
                <a:ea typeface="DengXian" panose="02010600030101010101" pitchFamily="2" charset="-122"/>
                <a:cs typeface="Times New Roman" panose="02020603050405020304" pitchFamily="18" charset="0"/>
              </a:rPr>
              <a:t>Detmer</a:t>
            </a:r>
            <a:r>
              <a:rPr lang="en-GB" sz="1100" kern="1200" dirty="0">
                <a:effectLst/>
                <a:ea typeface="DengXian" panose="02010600030101010101" pitchFamily="2" charset="-122"/>
                <a:cs typeface="Times New Roman" panose="02020603050405020304" pitchFamily="18" charset="0"/>
              </a:rPr>
              <a:t>, D. and Singleton, P. (2007) </a:t>
            </a:r>
            <a:r>
              <a:rPr lang="en-GB" sz="1100" i="1" kern="1200" dirty="0">
                <a:effectLst/>
                <a:ea typeface="DengXian" panose="02010600030101010101" pitchFamily="2" charset="-122"/>
                <a:cs typeface="Times New Roman" panose="02020603050405020304" pitchFamily="18" charset="0"/>
              </a:rPr>
              <a:t>ELECTRONIC </a:t>
            </a:r>
            <a:r>
              <a:rPr lang="en-GB" sz="1100" i="1" kern="1200" dirty="0">
                <a:solidFill>
                  <a:srgbClr val="000000"/>
                </a:solidFill>
                <a:effectLst/>
                <a:ea typeface="DengXian" panose="02010600030101010101" pitchFamily="2" charset="-122"/>
                <a:cs typeface="Times New Roman" panose="02020603050405020304" pitchFamily="18" charset="0"/>
              </a:rPr>
              <a:t>PERSONAL HEALTH RECORDS. </a:t>
            </a:r>
            <a:r>
              <a:rPr lang="en-GB" sz="1100" kern="1200" dirty="0">
                <a:solidFill>
                  <a:srgbClr val="000000"/>
                </a:solidFill>
                <a:effectLst/>
                <a:ea typeface="DengXian" panose="02010600030101010101" pitchFamily="2" charset="-122"/>
                <a:cs typeface="Times New Roman" panose="02020603050405020304" pitchFamily="18" charset="0"/>
              </a:rPr>
              <a:t>London: Nuffield Trust. </a:t>
            </a:r>
            <a:endParaRPr lang="en-GB" sz="1100" kern="100" dirty="0">
              <a:effectLst/>
              <a:ea typeface="DengXian" panose="02010600030101010101" pitchFamily="2" charset="-122"/>
              <a:cs typeface="Times New Roman" panose="02020603050405020304" pitchFamily="18" charset="0"/>
            </a:endParaRPr>
          </a:p>
          <a:p>
            <a:pPr marL="0" lvl="0" indent="0">
              <a:lnSpc>
                <a:spcPct val="120000"/>
              </a:lnSpc>
              <a:spcAft>
                <a:spcPts val="800"/>
              </a:spcAft>
              <a:buNone/>
              <a:tabLst>
                <a:tab pos="457200" algn="l"/>
              </a:tabLst>
            </a:pPr>
            <a:r>
              <a:rPr lang="en-GB" sz="1100" kern="1200" dirty="0">
                <a:solidFill>
                  <a:srgbClr val="000000"/>
                </a:solidFill>
                <a:effectLst/>
                <a:ea typeface="DengXian" panose="02010600030101010101" pitchFamily="2" charset="-122"/>
                <a:cs typeface="Times New Roman" panose="02020603050405020304" pitchFamily="18" charset="0"/>
              </a:rPr>
              <a:t>PHILLIPS, S. and ELLINAS, S., 2014.</a:t>
            </a:r>
            <a:r>
              <a:rPr lang="en-GB" sz="1100" kern="1200" dirty="0">
                <a:solidFill>
                  <a:srgbClr val="000000"/>
                </a:solidFill>
                <a:effectLst/>
                <a:ea typeface="DengXian" panose="02010600030101010101" pitchFamily="2" charset="-122"/>
                <a:cs typeface="Arial" panose="020B0604020202020204" pitchFamily="34" charset="0"/>
              </a:rPr>
              <a:t> </a:t>
            </a:r>
            <a:r>
              <a:rPr lang="en-GB" sz="1100" i="1" kern="1200" dirty="0">
                <a:solidFill>
                  <a:srgbClr val="000000"/>
                </a:solidFill>
                <a:effectLst/>
                <a:ea typeface="DengXian" panose="02010600030101010101" pitchFamily="2" charset="-122"/>
                <a:cs typeface="Times New Roman" panose="02020603050405020304" pitchFamily="18" charset="0"/>
              </a:rPr>
              <a:t>Chapter 06: Building your reputation online.</a:t>
            </a:r>
            <a:r>
              <a:rPr lang="en-GB" sz="1100" i="1" kern="1200" dirty="0">
                <a:solidFill>
                  <a:srgbClr val="000000"/>
                </a:solidFill>
                <a:effectLst/>
                <a:ea typeface="DengXian" panose="02010600030101010101" pitchFamily="2" charset="-122"/>
                <a:cs typeface="Arial" panose="020B0604020202020204" pitchFamily="34" charset="0"/>
              </a:rPr>
              <a:t> </a:t>
            </a:r>
            <a:r>
              <a:rPr lang="en-GB" sz="1100" kern="1200" dirty="0">
                <a:solidFill>
                  <a:srgbClr val="000000"/>
                </a:solidFill>
                <a:effectLst/>
                <a:ea typeface="DengXian" panose="02010600030101010101" pitchFamily="2" charset="-122"/>
                <a:cs typeface="Times New Roman" panose="02020603050405020304" pitchFamily="18" charset="0"/>
              </a:rPr>
              <a:t>London: Kogan Page Ltd.</a:t>
            </a:r>
            <a:endParaRPr lang="en-GB" sz="1100" kern="100" dirty="0">
              <a:effectLst/>
              <a:ea typeface="DengXian" panose="02010600030101010101" pitchFamily="2" charset="-122"/>
              <a:cs typeface="Times New Roman" panose="02020603050405020304" pitchFamily="18" charset="0"/>
            </a:endParaRPr>
          </a:p>
          <a:p>
            <a:pPr marL="0" indent="0">
              <a:lnSpc>
                <a:spcPct val="120000"/>
              </a:lnSpc>
              <a:spcAft>
                <a:spcPts val="800"/>
              </a:spcAft>
              <a:buNone/>
              <a:tabLst>
                <a:tab pos="457200" algn="l"/>
              </a:tabLst>
            </a:pPr>
            <a:r>
              <a:rPr lang="en-GB" sz="1100" kern="1200" dirty="0">
                <a:solidFill>
                  <a:srgbClr val="000000"/>
                </a:solidFill>
                <a:effectLst/>
                <a:ea typeface="DengXian" panose="02010600030101010101" pitchFamily="2" charset="-122"/>
                <a:cs typeface="Times New Roman" panose="02020603050405020304" pitchFamily="18" charset="0"/>
              </a:rPr>
              <a:t>Spencer J and </a:t>
            </a:r>
            <a:r>
              <a:rPr lang="en-GB" sz="1100" kern="1200" dirty="0" err="1">
                <a:solidFill>
                  <a:srgbClr val="000000"/>
                </a:solidFill>
                <a:effectLst/>
                <a:ea typeface="DengXian" panose="02010600030101010101" pitchFamily="2" charset="-122"/>
                <a:cs typeface="Times New Roman" panose="02020603050405020304" pitchFamily="18" charset="0"/>
              </a:rPr>
              <a:t>Oung</a:t>
            </a:r>
            <a:r>
              <a:rPr lang="en-GB" sz="1100" kern="1200" dirty="0">
                <a:solidFill>
                  <a:srgbClr val="000000"/>
                </a:solidFill>
                <a:effectLst/>
                <a:ea typeface="DengXian" panose="02010600030101010101" pitchFamily="2" charset="-122"/>
                <a:cs typeface="Times New Roman" panose="02020603050405020304" pitchFamily="18" charset="0"/>
              </a:rPr>
              <a:t> C (2020) </a:t>
            </a:r>
            <a:r>
              <a:rPr lang="en-GB" sz="1100" kern="1200" dirty="0">
                <a:solidFill>
                  <a:srgbClr val="000000"/>
                </a:solidFill>
                <a:effectLst/>
                <a:ea typeface="DengXian" panose="02010600030101010101" pitchFamily="2" charset="-122"/>
                <a:cs typeface="Arial" panose="020B0604020202020204" pitchFamily="34" charset="0"/>
              </a:rPr>
              <a:t>‘</a:t>
            </a:r>
            <a:r>
              <a:rPr lang="en-GB" sz="1100" kern="1200" dirty="0">
                <a:solidFill>
                  <a:srgbClr val="000000"/>
                </a:solidFill>
                <a:effectLst/>
                <a:ea typeface="DengXian" panose="02010600030101010101" pitchFamily="2" charset="-122"/>
                <a:cs typeface="Times New Roman" panose="02020603050405020304" pitchFamily="18" charset="0"/>
              </a:rPr>
              <a:t>How has lockdown affected general practice and where do we go from here?</a:t>
            </a:r>
            <a:r>
              <a:rPr lang="en-GB" sz="1100" kern="1200" dirty="0">
                <a:solidFill>
                  <a:srgbClr val="000000"/>
                </a:solidFill>
                <a:effectLst/>
                <a:ea typeface="DengXian" panose="02010600030101010101" pitchFamily="2" charset="-122"/>
                <a:cs typeface="Arial" panose="020B0604020202020204" pitchFamily="34" charset="0"/>
              </a:rPr>
              <a:t>’</a:t>
            </a:r>
            <a:r>
              <a:rPr lang="en-GB" sz="1100" kern="1200" dirty="0">
                <a:solidFill>
                  <a:srgbClr val="000000"/>
                </a:solidFill>
                <a:effectLst/>
                <a:ea typeface="DengXian" panose="02010600030101010101" pitchFamily="2" charset="-122"/>
                <a:cs typeface="Times New Roman" panose="02020603050405020304" pitchFamily="18" charset="0"/>
              </a:rPr>
              <a:t>. </a:t>
            </a:r>
            <a:r>
              <a:rPr lang="en-GB" sz="1100" i="1" kern="1200" dirty="0">
                <a:solidFill>
                  <a:srgbClr val="000000"/>
                </a:solidFill>
                <a:effectLst/>
                <a:ea typeface="DengXian" panose="02010600030101010101" pitchFamily="2" charset="-122"/>
                <a:cs typeface="Times New Roman" panose="02020603050405020304" pitchFamily="18" charset="0"/>
              </a:rPr>
              <a:t>Nuffield Trust blog. </a:t>
            </a:r>
            <a:r>
              <a:rPr lang="en-GB" sz="1100" kern="1200" dirty="0">
                <a:solidFill>
                  <a:srgbClr val="000000"/>
                </a:solidFill>
                <a:effectLst/>
                <a:ea typeface="DengXian" panose="02010600030101010101" pitchFamily="2" charset="-122"/>
                <a:cs typeface="Times New Roman" panose="02020603050405020304" pitchFamily="18" charset="0"/>
              </a:rPr>
              <a:t>Available at: </a:t>
            </a:r>
            <a:r>
              <a:rPr lang="en-GB" sz="1100" i="1" kern="1200" dirty="0">
                <a:solidFill>
                  <a:srgbClr val="000000"/>
                </a:solidFill>
                <a:effectLst/>
                <a:ea typeface="DengXian" panose="02010600030101010101" pitchFamily="2" charset="-122"/>
                <a:cs typeface="Times New Roman" panose="02020603050405020304" pitchFamily="18" charset="0"/>
              </a:rPr>
              <a:t> </a:t>
            </a:r>
            <a:r>
              <a:rPr lang="en-GB" sz="1100" kern="1200" dirty="0">
                <a:solidFill>
                  <a:srgbClr val="000000"/>
                </a:solidFill>
                <a:effectLst/>
                <a:ea typeface="DengXian" panose="02010600030101010101" pitchFamily="2" charset="-122"/>
                <a:cs typeface="Times New Roman" panose="02020603050405020304" pitchFamily="18" charset="0"/>
                <a:hlinkClick r:id="rId4"/>
              </a:rPr>
              <a:t>www.nuffieldtrust.org.uk/news-item/how-has-lockdown-affectedgeneral-practice-and-where-do-we-go-from-here</a:t>
            </a:r>
            <a:r>
              <a:rPr lang="en-GB" sz="1100" kern="1200" dirty="0">
                <a:solidFill>
                  <a:srgbClr val="000000"/>
                </a:solidFill>
                <a:effectLst/>
                <a:ea typeface="DengXian" panose="02010600030101010101" pitchFamily="2" charset="-122"/>
                <a:cs typeface="Times New Roman" panose="02020603050405020304" pitchFamily="18" charset="0"/>
              </a:rPr>
              <a:t>. </a:t>
            </a:r>
            <a:r>
              <a:rPr lang="en-GB" sz="1100" kern="100" dirty="0">
                <a:effectLst/>
                <a:ea typeface="DengXian" panose="02010600030101010101" pitchFamily="2" charset="-122"/>
                <a:cs typeface="Times New Roman" panose="02020603050405020304" pitchFamily="18" charset="0"/>
              </a:rPr>
              <a:t>(Accessed: 30 May 2024).</a:t>
            </a:r>
            <a:endParaRPr lang="en-GB" sz="1100" kern="1200" dirty="0">
              <a:solidFill>
                <a:srgbClr val="000000"/>
              </a:solidFill>
              <a:effectLst/>
              <a:ea typeface="DengXian" panose="02010600030101010101" pitchFamily="2" charset="-122"/>
              <a:cs typeface="Times New Roman" panose="02020603050405020304" pitchFamily="18" charset="0"/>
            </a:endParaRPr>
          </a:p>
          <a:p>
            <a:pPr marL="0" lvl="0" indent="0">
              <a:lnSpc>
                <a:spcPct val="120000"/>
              </a:lnSpc>
              <a:spcAft>
                <a:spcPts val="800"/>
              </a:spcAft>
              <a:buNone/>
              <a:tabLst>
                <a:tab pos="457200" algn="l"/>
              </a:tabLst>
            </a:pPr>
            <a:r>
              <a:rPr lang="en-GB" sz="1100" kern="1200" dirty="0">
                <a:solidFill>
                  <a:srgbClr val="000000"/>
                </a:solidFill>
                <a:effectLst/>
                <a:ea typeface="DengXian" panose="02010600030101010101" pitchFamily="2" charset="-122"/>
                <a:cs typeface="Times New Roman" panose="02020603050405020304" pitchFamily="18" charset="0"/>
              </a:rPr>
              <a:t>Statista (2024) </a:t>
            </a:r>
            <a:r>
              <a:rPr lang="en-GB" sz="1100" i="1" kern="1200" dirty="0">
                <a:solidFill>
                  <a:srgbClr val="000000"/>
                </a:solidFill>
                <a:effectLst/>
                <a:ea typeface="DengXian" panose="02010600030101010101" pitchFamily="2" charset="-122"/>
                <a:cs typeface="Times New Roman" panose="02020603050405020304" pitchFamily="18" charset="0"/>
              </a:rPr>
              <a:t>Percentage of Global Population Accessing the Internet From 2019 to 2023, By Gender</a:t>
            </a:r>
            <a:r>
              <a:rPr lang="en-GB" sz="1100" kern="1200" dirty="0">
                <a:solidFill>
                  <a:srgbClr val="000000"/>
                </a:solidFill>
                <a:effectLst/>
                <a:ea typeface="DengXian" panose="02010600030101010101" pitchFamily="2" charset="-122"/>
                <a:cs typeface="Times New Roman" panose="02020603050405020304" pitchFamily="18" charset="0"/>
              </a:rPr>
              <a:t> Available at:  </a:t>
            </a:r>
            <a:r>
              <a:rPr lang="en-GB" sz="1100" u="sng" kern="1200" dirty="0">
                <a:solidFill>
                  <a:srgbClr val="000000"/>
                </a:solidFill>
                <a:effectLst/>
                <a:ea typeface="DengXian" panose="02010600030101010101" pitchFamily="2" charset="-122"/>
                <a:cs typeface="Times New Roman" panose="02020603050405020304" pitchFamily="18" charset="0"/>
                <a:hlinkClick r:id="rId5"/>
              </a:rPr>
              <a:t>https://www.statista.com/statistics/1362981/share-of-internet-users-worldwide-by-gender/#:~:text=As%20of%202023%2C%20the%20share,male%20users%20was%2062%20percent</a:t>
            </a:r>
            <a:r>
              <a:rPr lang="en-GB" sz="1100" kern="1200" dirty="0">
                <a:solidFill>
                  <a:srgbClr val="000000"/>
                </a:solidFill>
                <a:effectLst/>
                <a:ea typeface="DengXian" panose="02010600030101010101" pitchFamily="2" charset="-122"/>
                <a:cs typeface="Times New Roman" panose="02020603050405020304" pitchFamily="18" charset="0"/>
              </a:rPr>
              <a:t>. (Accessed: 25 May 2024).</a:t>
            </a:r>
          </a:p>
          <a:p>
            <a:pPr marL="0" lvl="0" indent="0">
              <a:lnSpc>
                <a:spcPct val="120000"/>
              </a:lnSpc>
              <a:spcAft>
                <a:spcPts val="800"/>
              </a:spcAft>
              <a:buNone/>
              <a:tabLst>
                <a:tab pos="457200" algn="l"/>
              </a:tabLst>
            </a:pPr>
            <a:r>
              <a:rPr lang="en-GB" sz="1100" kern="1200" dirty="0">
                <a:solidFill>
                  <a:srgbClr val="000000"/>
                </a:solidFill>
                <a:effectLst/>
                <a:ea typeface="DengXian" panose="02010600030101010101" pitchFamily="2" charset="-122"/>
                <a:cs typeface="Times New Roman" panose="02020603050405020304" pitchFamily="18" charset="0"/>
              </a:rPr>
              <a:t>The Health Foundation (2024) </a:t>
            </a:r>
            <a:r>
              <a:rPr lang="en-GB" sz="1100" i="1" kern="1200" dirty="0">
                <a:solidFill>
                  <a:srgbClr val="000000"/>
                </a:solidFill>
                <a:effectLst/>
                <a:ea typeface="DengXian" panose="02010600030101010101" pitchFamily="2" charset="-122"/>
                <a:cs typeface="Times New Roman" panose="02020603050405020304" pitchFamily="18" charset="0"/>
              </a:rPr>
              <a:t>Which technologies offer the biggest opportunities to save time in the NHS? </a:t>
            </a:r>
            <a:r>
              <a:rPr lang="en-GB" sz="1100" kern="1200" dirty="0">
                <a:solidFill>
                  <a:srgbClr val="000000"/>
                </a:solidFill>
                <a:effectLst/>
                <a:ea typeface="DengXian" panose="02010600030101010101" pitchFamily="2" charset="-122"/>
                <a:cs typeface="Times New Roman" panose="02020603050405020304" pitchFamily="18" charset="0"/>
              </a:rPr>
              <a:t>Available at: </a:t>
            </a:r>
            <a:r>
              <a:rPr lang="en-GB" sz="1100" kern="1200" dirty="0">
                <a:solidFill>
                  <a:srgbClr val="000000"/>
                </a:solidFill>
                <a:effectLst/>
                <a:ea typeface="DengXian" panose="02010600030101010101" pitchFamily="2" charset="-122"/>
                <a:cs typeface="Times New Roman" panose="02020603050405020304" pitchFamily="18" charset="0"/>
                <a:hlinkClick r:id="rId6"/>
              </a:rPr>
              <a:t>https://www.health.org.uk/publications/long-reads/which-technologies-offer-the-biggest-opportunities-to-save-time-in-the-nhs</a:t>
            </a:r>
            <a:r>
              <a:rPr lang="en-GB" sz="1100" kern="1200" dirty="0">
                <a:solidFill>
                  <a:srgbClr val="000000"/>
                </a:solidFill>
                <a:effectLst/>
                <a:ea typeface="DengXian" panose="02010600030101010101" pitchFamily="2" charset="-122"/>
                <a:cs typeface="Times New Roman" panose="02020603050405020304" pitchFamily="18" charset="0"/>
              </a:rPr>
              <a:t> (Accessed: 30 May 2024).</a:t>
            </a:r>
          </a:p>
          <a:p>
            <a:pPr marL="0" lvl="0" indent="0">
              <a:lnSpc>
                <a:spcPct val="120000"/>
              </a:lnSpc>
              <a:spcAft>
                <a:spcPts val="800"/>
              </a:spcAft>
              <a:buNone/>
              <a:tabLst>
                <a:tab pos="457200" algn="l"/>
              </a:tabLst>
            </a:pPr>
            <a:r>
              <a:rPr lang="en-GB" sz="1100" dirty="0">
                <a:solidFill>
                  <a:srgbClr val="000000"/>
                </a:solidFill>
                <a:ea typeface="DengXian" panose="02010600030101010101" pitchFamily="2" charset="-122"/>
                <a:cs typeface="Times New Roman" panose="02020603050405020304" pitchFamily="18" charset="0"/>
              </a:rPr>
              <a:t>Trussell (2023) </a:t>
            </a:r>
            <a:r>
              <a:rPr lang="en-GB" sz="1100" i="1" dirty="0">
                <a:solidFill>
                  <a:srgbClr val="000000"/>
                </a:solidFill>
                <a:ea typeface="DengXian" panose="02010600030101010101" pitchFamily="2" charset="-122"/>
                <a:cs typeface="Times New Roman" panose="02020603050405020304" pitchFamily="18" charset="0"/>
              </a:rPr>
              <a:t>Hunger in the UK </a:t>
            </a:r>
            <a:r>
              <a:rPr lang="en-GB" sz="1100" dirty="0">
                <a:solidFill>
                  <a:srgbClr val="000000"/>
                </a:solidFill>
                <a:ea typeface="DengXian" panose="02010600030101010101" pitchFamily="2" charset="-122"/>
                <a:cs typeface="Times New Roman" panose="02020603050405020304" pitchFamily="18" charset="0"/>
              </a:rPr>
              <a:t>Available at: </a:t>
            </a:r>
            <a:r>
              <a:rPr lang="en-GB" sz="1100" dirty="0">
                <a:solidFill>
                  <a:srgbClr val="000000"/>
                </a:solidFill>
                <a:ea typeface="DengXian" panose="02010600030101010101" pitchFamily="2" charset="-122"/>
                <a:cs typeface="Times New Roman" panose="02020603050405020304" pitchFamily="18" charset="0"/>
                <a:hlinkClick r:id="rId7"/>
              </a:rPr>
              <a:t>https://cms.trussell.org.uk/sites/default/files/wp-assets/2023-The-Trussell-Trust-Hunger-in-the-UK-report-web-updated-10Aug23.pdf</a:t>
            </a:r>
            <a:r>
              <a:rPr lang="en-GB" sz="1100" dirty="0">
                <a:solidFill>
                  <a:srgbClr val="000000"/>
                </a:solidFill>
                <a:ea typeface="DengXian" panose="02010600030101010101" pitchFamily="2" charset="-122"/>
                <a:cs typeface="Times New Roman" panose="02020603050405020304" pitchFamily="18" charset="0"/>
              </a:rPr>
              <a:t> (Accessed: 30 May 2025).</a:t>
            </a:r>
            <a:endParaRPr lang="en-GB" sz="1100" i="1" kern="1200" dirty="0">
              <a:solidFill>
                <a:srgbClr val="000000"/>
              </a:solidFill>
              <a:effectLst/>
              <a:ea typeface="DengXian" panose="02010600030101010101" pitchFamily="2" charset="-122"/>
              <a:cs typeface="Times New Roman" panose="02020603050405020304" pitchFamily="18" charset="0"/>
            </a:endParaRPr>
          </a:p>
          <a:p>
            <a:pPr marL="0" lvl="0" indent="0">
              <a:lnSpc>
                <a:spcPct val="120000"/>
              </a:lnSpc>
              <a:spcAft>
                <a:spcPts val="800"/>
              </a:spcAft>
              <a:buNone/>
              <a:tabLst>
                <a:tab pos="457200" algn="l"/>
              </a:tabLst>
            </a:pPr>
            <a:r>
              <a:rPr lang="en-GB" sz="1100" kern="100" dirty="0">
                <a:ea typeface="DengXian" panose="02010600030101010101" pitchFamily="2" charset="-122"/>
                <a:cs typeface="Times New Roman" panose="02020603050405020304" pitchFamily="18" charset="0"/>
              </a:rPr>
              <a:t>U</a:t>
            </a:r>
            <a:r>
              <a:rPr lang="en-GB" sz="1100" kern="100" dirty="0">
                <a:effectLst/>
                <a:ea typeface="DengXian" panose="02010600030101010101" pitchFamily="2" charset="-122"/>
                <a:cs typeface="Times New Roman" panose="02020603050405020304" pitchFamily="18" charset="0"/>
              </a:rPr>
              <a:t>N. (2023) </a:t>
            </a:r>
            <a:r>
              <a:rPr lang="en-GB" sz="1100" i="1" kern="100" dirty="0">
                <a:effectLst/>
                <a:ea typeface="DengXian" panose="02010600030101010101" pitchFamily="2" charset="-122"/>
                <a:cs typeface="Times New Roman" panose="02020603050405020304" pitchFamily="18" charset="0"/>
              </a:rPr>
              <a:t>Widening Digital Gap between Developed, Developing States Threatening to Exclude World’s Poorest from Next Industrial Revolution, Speakers Tell Second Committee </a:t>
            </a:r>
            <a:r>
              <a:rPr lang="en-GB" sz="1100" kern="100" dirty="0">
                <a:effectLst/>
                <a:ea typeface="DengXian" panose="02010600030101010101" pitchFamily="2" charset="-122"/>
                <a:cs typeface="Times New Roman" panose="02020603050405020304" pitchFamily="18" charset="0"/>
              </a:rPr>
              <a:t>Available at: </a:t>
            </a:r>
            <a:r>
              <a:rPr lang="en-GB" sz="1100" kern="100" dirty="0">
                <a:effectLst/>
                <a:ea typeface="DengXian" panose="02010600030101010101" pitchFamily="2" charset="-122"/>
                <a:cs typeface="Times New Roman" panose="02020603050405020304" pitchFamily="18" charset="0"/>
                <a:hlinkClick r:id="rId8"/>
              </a:rPr>
              <a:t>https://press.un.org/en/2023/gaef3587.doc.htm</a:t>
            </a:r>
            <a:r>
              <a:rPr lang="en-GB" sz="1100" kern="100" dirty="0">
                <a:effectLst/>
                <a:ea typeface="DengXian" panose="02010600030101010101" pitchFamily="2" charset="-122"/>
                <a:cs typeface="Times New Roman" panose="02020603050405020304" pitchFamily="18" charset="0"/>
              </a:rPr>
              <a:t> (Accessed: 30 May 2024).</a:t>
            </a:r>
            <a:endParaRPr lang="en-GB" sz="1100" i="1" kern="100" dirty="0">
              <a:effectLst/>
              <a:ea typeface="DengXian" panose="02010600030101010101" pitchFamily="2" charset="-122"/>
              <a:cs typeface="Times New Roman" panose="02020603050405020304" pitchFamily="18" charset="0"/>
            </a:endParaRPr>
          </a:p>
          <a:p>
            <a:pPr marL="0" indent="0">
              <a:lnSpc>
                <a:spcPct val="120000"/>
              </a:lnSpc>
              <a:spcAft>
                <a:spcPts val="800"/>
              </a:spcAft>
              <a:buNone/>
              <a:tabLst>
                <a:tab pos="457200" algn="l"/>
              </a:tabLst>
            </a:pPr>
            <a:r>
              <a:rPr lang="en-GB" sz="1100" kern="1200" dirty="0">
                <a:solidFill>
                  <a:srgbClr val="000000"/>
                </a:solidFill>
                <a:effectLst/>
                <a:ea typeface="DengXian" panose="02010600030101010101" pitchFamily="2" charset="-122"/>
                <a:cs typeface="Times New Roman" panose="02020603050405020304" pitchFamily="18" charset="0"/>
              </a:rPr>
              <a:t>Welsh Government (2019) </a:t>
            </a:r>
            <a:r>
              <a:rPr lang="en-GB" sz="1100" i="1" kern="1200" dirty="0">
                <a:solidFill>
                  <a:srgbClr val="000000"/>
                </a:solidFill>
                <a:effectLst/>
                <a:ea typeface="DengXian" panose="02010600030101010101" pitchFamily="2" charset="-122"/>
                <a:cs typeface="Times New Roman" panose="02020603050405020304" pitchFamily="18" charset="0"/>
              </a:rPr>
              <a:t>Digital 30: A strategic framework for post-16 digital learning in Wales.  </a:t>
            </a:r>
            <a:r>
              <a:rPr lang="en-GB" sz="1100" kern="1200" dirty="0">
                <a:solidFill>
                  <a:srgbClr val="000000"/>
                </a:solidFill>
                <a:effectLst/>
                <a:ea typeface="DengXian" panose="02010600030101010101" pitchFamily="2" charset="-122"/>
                <a:cs typeface="Times New Roman" panose="02020603050405020304" pitchFamily="18" charset="0"/>
              </a:rPr>
              <a:t>Available at: </a:t>
            </a:r>
            <a:r>
              <a:rPr lang="en-GB" sz="1100" u="sng" kern="1200" dirty="0">
                <a:solidFill>
                  <a:srgbClr val="000000"/>
                </a:solidFill>
                <a:effectLst/>
                <a:ea typeface="DengXian" panose="02010600030101010101" pitchFamily="2" charset="-122"/>
                <a:cs typeface="Times New Roman" panose="02020603050405020304" pitchFamily="18" charset="0"/>
                <a:hlinkClick r:id="rId9"/>
              </a:rPr>
              <a:t>https://gov.wales/sites/default/files/publications/2019-06/digital-2030-a-strategic-framework-for-post-16-digital-learning-in-wales.pdf</a:t>
            </a:r>
            <a:r>
              <a:rPr lang="en-GB" sz="1100" kern="1200" dirty="0">
                <a:solidFill>
                  <a:srgbClr val="000000"/>
                </a:solidFill>
                <a:effectLst/>
                <a:ea typeface="DengXian" panose="02010600030101010101" pitchFamily="2" charset="-122"/>
                <a:cs typeface="Times New Roman" panose="02020603050405020304" pitchFamily="18" charset="0"/>
              </a:rPr>
              <a:t> </a:t>
            </a:r>
            <a:r>
              <a:rPr lang="en-GB" sz="1100" kern="100" dirty="0">
                <a:effectLst/>
                <a:ea typeface="DengXian" panose="02010600030101010101" pitchFamily="2" charset="-122"/>
                <a:cs typeface="Times New Roman" panose="02020603050405020304" pitchFamily="18" charset="0"/>
              </a:rPr>
              <a:t>(Accessed: 30 May 2024).</a:t>
            </a:r>
            <a:endParaRPr lang="en-GB" sz="1100" i="1" kern="100" dirty="0">
              <a:effectLst/>
              <a:ea typeface="DengXian" panose="02010600030101010101" pitchFamily="2" charset="-122"/>
              <a:cs typeface="Times New Roman" panose="02020603050405020304" pitchFamily="18" charset="0"/>
            </a:endParaRPr>
          </a:p>
          <a:p>
            <a:pPr marL="342900" lvl="0" indent="-342900">
              <a:lnSpc>
                <a:spcPct val="90000"/>
              </a:lnSpc>
              <a:spcAft>
                <a:spcPts val="800"/>
              </a:spcAft>
              <a:buFont typeface="Arial" panose="020B0604020202020204" pitchFamily="34" charset="0"/>
              <a:buChar char="•"/>
              <a:tabLst>
                <a:tab pos="457200" algn="l"/>
              </a:tabLst>
            </a:pPr>
            <a:endParaRPr lang="en-GB" sz="1100" kern="100" dirty="0">
              <a:effectLst/>
              <a:ea typeface="DengXian" panose="02010600030101010101" pitchFamily="2" charset="-122"/>
              <a:cs typeface="Times New Roman" panose="02020603050405020304" pitchFamily="18" charset="0"/>
            </a:endParaRPr>
          </a:p>
          <a:p>
            <a:pPr marL="0" indent="0">
              <a:buNone/>
            </a:pPr>
            <a:endParaRPr lang="en-US" sz="1100" dirty="0"/>
          </a:p>
        </p:txBody>
      </p:sp>
    </p:spTree>
    <p:extLst>
      <p:ext uri="{BB962C8B-B14F-4D97-AF65-F5344CB8AC3E}">
        <p14:creationId xmlns:p14="http://schemas.microsoft.com/office/powerpoint/2010/main" val="4517677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6399</Words>
  <Application>Microsoft Office PowerPoint</Application>
  <PresentationFormat>Widescreen</PresentationFormat>
  <Paragraphs>512</Paragraphs>
  <Slides>44</Slides>
  <Notes>43</Notes>
  <HiddenSlides>0</HiddenSlides>
  <MMClips>5</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DengXian</vt:lpstr>
      <vt:lpstr>GDS Transport</vt:lpstr>
      <vt:lpstr>Google Sans</vt:lpstr>
      <vt:lpstr>Söhne</vt:lpstr>
      <vt:lpstr>Aptos</vt:lpstr>
      <vt:lpstr>Arial</vt:lpstr>
      <vt:lpstr>Calibri</vt:lpstr>
      <vt:lpstr>Calibri Light</vt:lpstr>
      <vt:lpstr>Times New Roman</vt:lpstr>
      <vt:lpstr>Office Theme</vt:lpstr>
      <vt:lpstr>The use of Contemporary Technologies in Health and Social Care </vt:lpstr>
      <vt:lpstr>Learning Outcomes</vt:lpstr>
      <vt:lpstr>Recap on Health and Social Care in the UK</vt:lpstr>
      <vt:lpstr>Key issues facing UK H&amp;SC</vt:lpstr>
      <vt:lpstr>Issues facing UK H&amp;SC cont… Choose one to look into – what are the reasons? What are the sources?</vt:lpstr>
      <vt:lpstr>Issues facing UK H&amp;SC cont… Choose one to look into – what are the reasons? What are the sources?</vt:lpstr>
      <vt:lpstr>How can we Address these Issues?</vt:lpstr>
      <vt:lpstr>How Can We Address These Issues?</vt:lpstr>
      <vt:lpstr>Digital Age</vt:lpstr>
      <vt:lpstr>PowerPoint Presentation</vt:lpstr>
      <vt:lpstr>Digital Exclusion</vt:lpstr>
      <vt:lpstr>Digital Inclusion within Health and Social Care</vt:lpstr>
      <vt:lpstr>Challenges of Digital Inclusion within H&amp;SC</vt:lpstr>
      <vt:lpstr>Challenges of Digital Inclusion within H&amp;SC</vt:lpstr>
      <vt:lpstr>Electronic Health Records</vt:lpstr>
      <vt:lpstr>Electronic Health Records</vt:lpstr>
      <vt:lpstr>Testimony on EPHR</vt:lpstr>
      <vt:lpstr>PowerPoint Presentation</vt:lpstr>
      <vt:lpstr>Telehealth and Telemedicine</vt:lpstr>
      <vt:lpstr>Telehealth and Telemedicine</vt:lpstr>
      <vt:lpstr>Telehealth and Telemedicine </vt:lpstr>
      <vt:lpstr>Telehealth and Telemedicine </vt:lpstr>
      <vt:lpstr>Health Apps</vt:lpstr>
      <vt:lpstr>Immersive Technology </vt:lpstr>
      <vt:lpstr>Immersive Technology Application</vt:lpstr>
      <vt:lpstr>Artificial Intelligence and Dementia</vt:lpstr>
      <vt:lpstr>Virtual Wards</vt:lpstr>
      <vt:lpstr>Virtual Wards -Case Studies</vt:lpstr>
      <vt:lpstr>Virtual Wards</vt:lpstr>
      <vt:lpstr>Virtual Wards</vt:lpstr>
      <vt:lpstr>Activity 2- Case Study</vt:lpstr>
      <vt:lpstr>From Digital Healthcare to Digital Identity</vt:lpstr>
      <vt:lpstr>Building an Online Reputation </vt:lpstr>
      <vt:lpstr>Building an Online Reputation </vt:lpstr>
      <vt:lpstr>What is a Blog?</vt:lpstr>
      <vt:lpstr>How can Blogs be Useful?</vt:lpstr>
      <vt:lpstr>Quality H&amp;SC Blogs – 30 minutes Reading Activity</vt:lpstr>
      <vt:lpstr>Blog Structure</vt:lpstr>
      <vt:lpstr>Blog Examples </vt:lpstr>
      <vt:lpstr>Vlogging </vt:lpstr>
      <vt:lpstr>Podcasts </vt:lpstr>
      <vt:lpstr>Task 3-Blog</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Contemporary technologies</dc:title>
  <dc:creator>Jonathan Wyatt (P144511)</dc:creator>
  <cp:lastModifiedBy>Joanne Davies (Yr Athrofa)</cp:lastModifiedBy>
  <cp:revision>88</cp:revision>
  <dcterms:created xsi:type="dcterms:W3CDTF">2023-01-19T11:07:15Z</dcterms:created>
  <dcterms:modified xsi:type="dcterms:W3CDTF">2026-05-13T17:07:02Z</dcterms:modified>
</cp:coreProperties>
</file>