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72" r:id="rId17"/>
    <p:sldId id="269" r:id="rId18"/>
    <p:sldId id="273" r:id="rId19"/>
    <p:sldId id="274" r:id="rId20"/>
    <p:sldId id="275" r:id="rId21"/>
    <p:sldId id="279" r:id="rId22"/>
    <p:sldId id="276" r:id="rId23"/>
    <p:sldId id="277" r:id="rId24"/>
    <p:sldId id="278" r:id="rId25"/>
    <p:sldId id="280" r:id="rId26"/>
    <p:sldId id="281" r:id="rId27"/>
    <p:sldId id="282" r:id="rId28"/>
    <p:sldId id="283" r:id="rId29"/>
    <p:sldId id="284" r:id="rId30"/>
    <p:sldId id="285" r:id="rId31"/>
    <p:sldId id="286" r:id="rId32"/>
    <p:sldId id="287" r:id="rId33"/>
    <p:sldId id="288" r:id="rId34"/>
    <p:sldId id="289" r:id="rId35"/>
    <p:sldId id="291" r:id="rId36"/>
    <p:sldId id="290"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DE5EC4-099E-486E-B43E-E1ADC9C91731}" v="9" dt="2023-09-18T09:06:39.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96" d="100"/>
          <a:sy n="96" d="100"/>
        </p:scale>
        <p:origin x="48"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18/03/2024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BMTP6003</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840334" cy="1754326"/>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Global Destinations &amp;</a:t>
            </a:r>
          </a:p>
          <a:p>
            <a:r>
              <a:rPr lang="en-GB" sz="5400" dirty="0">
                <a:solidFill>
                  <a:schemeClr val="bg1"/>
                </a:solidFill>
                <a:latin typeface="Arial" panose="020B0604020202020204" pitchFamily="34" charset="0"/>
                <a:cs typeface="Arial" panose="020B0604020202020204" pitchFamily="34" charset="0"/>
              </a:rPr>
              <a:t>Resort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7378943"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Aspen Destination Plan</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F507D-8A4B-086B-A694-E2CEDBE1B97F}"/>
              </a:ext>
            </a:extLst>
          </p:cNvPr>
          <p:cNvSpPr>
            <a:spLocks noGrp="1"/>
          </p:cNvSpPr>
          <p:nvPr>
            <p:ph type="title"/>
          </p:nvPr>
        </p:nvSpPr>
        <p:spPr>
          <a:xfrm>
            <a:off x="640080" y="325369"/>
            <a:ext cx="4368602" cy="1956841"/>
          </a:xfrm>
        </p:spPr>
        <p:txBody>
          <a:bodyPr anchor="b">
            <a:normAutofit/>
          </a:bodyPr>
          <a:lstStyle/>
          <a:p>
            <a:r>
              <a:rPr lang="en-GB" sz="5400"/>
              <a:t> </a:t>
            </a:r>
            <a:r>
              <a:rPr lang="en-GB" sz="5400" b="1"/>
              <a:t>Today’s Session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4364A6-FC1D-934F-E094-A04E48A8C5EC}"/>
              </a:ext>
            </a:extLst>
          </p:cNvPr>
          <p:cNvSpPr>
            <a:spLocks noGrp="1"/>
          </p:cNvSpPr>
          <p:nvPr>
            <p:ph idx="1"/>
          </p:nvPr>
        </p:nvSpPr>
        <p:spPr>
          <a:xfrm>
            <a:off x="640080" y="2872899"/>
            <a:ext cx="4243589" cy="3320668"/>
          </a:xfrm>
        </p:spPr>
        <p:txBody>
          <a:bodyPr>
            <a:normAutofit/>
          </a:bodyPr>
          <a:lstStyle/>
          <a:p>
            <a:r>
              <a:rPr lang="en-GB" sz="2200" dirty="0"/>
              <a:t>Introduction to Aspen Destination Management Plan</a:t>
            </a:r>
          </a:p>
          <a:p>
            <a:r>
              <a:rPr lang="en-GB" sz="2200" dirty="0"/>
              <a:t>Resort &amp; Destination Issues</a:t>
            </a:r>
          </a:p>
          <a:p>
            <a:r>
              <a:rPr lang="en-GB" sz="2200" dirty="0"/>
              <a:t>Apply Theory</a:t>
            </a:r>
          </a:p>
          <a:p>
            <a:r>
              <a:rPr lang="en-GB" sz="2200" dirty="0"/>
              <a:t>Impacts of Covid</a:t>
            </a:r>
          </a:p>
          <a:p>
            <a:r>
              <a:rPr lang="en-GB" sz="2200" dirty="0"/>
              <a:t>Strategic Approach</a:t>
            </a:r>
          </a:p>
          <a:p>
            <a:r>
              <a:rPr lang="en-GB" sz="2200" dirty="0"/>
              <a:t>Niche Markets</a:t>
            </a:r>
          </a:p>
          <a:p>
            <a:r>
              <a:rPr lang="en-GB" sz="2200" dirty="0"/>
              <a:t>KPI’s</a:t>
            </a:r>
          </a:p>
          <a:p>
            <a:endParaRPr lang="en-GB" sz="2200" dirty="0"/>
          </a:p>
          <a:p>
            <a:endParaRPr lang="en-GB" sz="2200" dirty="0"/>
          </a:p>
        </p:txBody>
      </p:sp>
      <p:pic>
        <p:nvPicPr>
          <p:cNvPr id="4" name="Picture 3" descr="Horses pulling a sleigh through the snow&#10;&#10;Description automatically generated">
            <a:extLst>
              <a:ext uri="{FF2B5EF4-FFF2-40B4-BE49-F238E27FC236}">
                <a16:creationId xmlns:a16="http://schemas.microsoft.com/office/drawing/2014/main" id="{B4089287-01B8-EF5D-5E55-01B59CAD34A2}"/>
              </a:ext>
            </a:extLst>
          </p:cNvPr>
          <p:cNvPicPr>
            <a:picLocks noChangeAspect="1"/>
          </p:cNvPicPr>
          <p:nvPr/>
        </p:nvPicPr>
        <p:blipFill rotWithShape="1">
          <a:blip r:embed="rId2"/>
          <a:srcRect l="12206" r="2084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7205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90EA4A5-FF14-770B-52D5-E8440A5BFD31}"/>
              </a:ext>
            </a:extLst>
          </p:cNvPr>
          <p:cNvPicPr>
            <a:picLocks noGrp="1" noChangeAspect="1"/>
          </p:cNvPicPr>
          <p:nvPr>
            <p:ph idx="1"/>
          </p:nvPr>
        </p:nvPicPr>
        <p:blipFill rotWithShape="1">
          <a:blip r:embed="rId2"/>
          <a:srcRect t="15730"/>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66C60-5348-7A2C-2607-F81AEBB5D58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Aspen Destination Management Plan 2022-2027</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6" name="AutoShape 2" descr="Mountain Bikers Aspen Colorado">
            <a:extLst>
              <a:ext uri="{FF2B5EF4-FFF2-40B4-BE49-F238E27FC236}">
                <a16:creationId xmlns:a16="http://schemas.microsoft.com/office/drawing/2014/main" id="{EE8F92B3-7D75-2F5C-E873-B4E1EC342EB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167639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867DE-02DF-94BD-EDDD-78A6D6427275}"/>
              </a:ext>
            </a:extLst>
          </p:cNvPr>
          <p:cNvSpPr>
            <a:spLocks noGrp="1"/>
          </p:cNvSpPr>
          <p:nvPr>
            <p:ph type="title"/>
          </p:nvPr>
        </p:nvSpPr>
        <p:spPr>
          <a:xfrm>
            <a:off x="838200" y="-675861"/>
            <a:ext cx="10515600" cy="2080591"/>
          </a:xfrm>
        </p:spPr>
        <p:txBody>
          <a:bodyPr/>
          <a:lstStyle/>
          <a:p>
            <a:r>
              <a:rPr lang="en-GB" dirty="0"/>
              <a:t>Destination Management Tactics</a:t>
            </a:r>
          </a:p>
        </p:txBody>
      </p:sp>
      <p:sp>
        <p:nvSpPr>
          <p:cNvPr id="3" name="Content Placeholder 2">
            <a:extLst>
              <a:ext uri="{FF2B5EF4-FFF2-40B4-BE49-F238E27FC236}">
                <a16:creationId xmlns:a16="http://schemas.microsoft.com/office/drawing/2014/main" id="{B4FD04C1-60B5-3486-3E28-E35A4DB3DC40}"/>
              </a:ext>
            </a:extLst>
          </p:cNvPr>
          <p:cNvSpPr>
            <a:spLocks noGrp="1"/>
          </p:cNvSpPr>
          <p:nvPr>
            <p:ph idx="1"/>
          </p:nvPr>
        </p:nvSpPr>
        <p:spPr>
          <a:xfrm>
            <a:off x="72887" y="781878"/>
            <a:ext cx="12059478" cy="5395085"/>
          </a:xfrm>
        </p:spPr>
        <p:txBody>
          <a:bodyPr/>
          <a:lstStyle/>
          <a:p>
            <a:r>
              <a:rPr lang="en-GB" dirty="0"/>
              <a:t>The Aspen Destination Management Plan (ADMP) is the result of a research and strategy development initiative led by the Aspen Chamber Resort Association (ACRA) and facilitated by Destination Think</a:t>
            </a:r>
          </a:p>
          <a:p>
            <a:r>
              <a:rPr lang="en-GB" dirty="0"/>
              <a:t>Enhance the Resilience of the Community</a:t>
            </a:r>
          </a:p>
          <a:p>
            <a:r>
              <a:rPr lang="en-GB" dirty="0"/>
              <a:t>Acceleration of Chamber’s efforts since 2016</a:t>
            </a:r>
          </a:p>
          <a:p>
            <a:r>
              <a:rPr lang="en-GB" dirty="0"/>
              <a:t>Coordination of Management to contribute to the Visitor Experience</a:t>
            </a:r>
          </a:p>
          <a:p>
            <a:r>
              <a:rPr lang="en-GB" dirty="0"/>
              <a:t>Bring together the expectations of local residents, visitors, industry businesses, the environment, and local government</a:t>
            </a:r>
          </a:p>
          <a:p>
            <a:r>
              <a:rPr lang="en-GB" dirty="0"/>
              <a:t>Sustainable growth to the benefit of the local community and supports environmental, economic, social, and cultural values</a:t>
            </a:r>
          </a:p>
          <a:p>
            <a:r>
              <a:rPr lang="en-GB" dirty="0"/>
              <a:t>Collaboration, Cooperation and Ownership from all Stakeholders</a:t>
            </a:r>
          </a:p>
          <a:p>
            <a:endParaRPr lang="en-GB" dirty="0"/>
          </a:p>
        </p:txBody>
      </p:sp>
    </p:spTree>
    <p:extLst>
      <p:ext uri="{BB962C8B-B14F-4D97-AF65-F5344CB8AC3E}">
        <p14:creationId xmlns:p14="http://schemas.microsoft.com/office/powerpoint/2010/main" val="1975269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94C1-5E32-F678-0B01-9D48E243296C}"/>
              </a:ext>
            </a:extLst>
          </p:cNvPr>
          <p:cNvSpPr>
            <a:spLocks noGrp="1"/>
          </p:cNvSpPr>
          <p:nvPr>
            <p:ph type="title"/>
          </p:nvPr>
        </p:nvSpPr>
        <p:spPr>
          <a:xfrm>
            <a:off x="838200" y="-556591"/>
            <a:ext cx="10515600" cy="2247279"/>
          </a:xfrm>
        </p:spPr>
        <p:txBody>
          <a:bodyPr/>
          <a:lstStyle/>
          <a:p>
            <a:r>
              <a:rPr lang="en-GB" dirty="0"/>
              <a:t>Aspen Destination Management Plan</a:t>
            </a:r>
          </a:p>
        </p:txBody>
      </p:sp>
      <p:sp>
        <p:nvSpPr>
          <p:cNvPr id="3" name="Content Placeholder 2">
            <a:extLst>
              <a:ext uri="{FF2B5EF4-FFF2-40B4-BE49-F238E27FC236}">
                <a16:creationId xmlns:a16="http://schemas.microsoft.com/office/drawing/2014/main" id="{616A2E3E-AEE9-D7AD-211D-014AA4C54755}"/>
              </a:ext>
            </a:extLst>
          </p:cNvPr>
          <p:cNvSpPr>
            <a:spLocks noGrp="1"/>
          </p:cNvSpPr>
          <p:nvPr>
            <p:ph idx="1"/>
          </p:nvPr>
        </p:nvSpPr>
        <p:spPr>
          <a:xfrm>
            <a:off x="-1" y="1166191"/>
            <a:ext cx="11979965" cy="5010772"/>
          </a:xfrm>
        </p:spPr>
        <p:txBody>
          <a:bodyPr/>
          <a:lstStyle/>
          <a:p>
            <a:r>
              <a:rPr lang="en-GB" dirty="0"/>
              <a:t>Implement Destination Development Across the Region</a:t>
            </a:r>
          </a:p>
          <a:p>
            <a:endParaRPr lang="en-GB" dirty="0"/>
          </a:p>
          <a:p>
            <a:r>
              <a:rPr lang="en-GB" dirty="0"/>
              <a:t>Tourism is the Most Important Driver of Aspen &amp; the Communities</a:t>
            </a:r>
          </a:p>
          <a:p>
            <a:endParaRPr lang="en-GB" dirty="0"/>
          </a:p>
          <a:p>
            <a:r>
              <a:rPr lang="en-GB" dirty="0"/>
              <a:t>Transform from a “win-win” deal between visitors and industry into a “win-win-win” deal, involving residents and the environment</a:t>
            </a:r>
          </a:p>
          <a:p>
            <a:endParaRPr lang="en-GB" dirty="0"/>
          </a:p>
          <a:p>
            <a:r>
              <a:rPr lang="en-GB" dirty="0"/>
              <a:t>Set a path for strong engagement from residents in the process of developing this plan, starting with desk research, interviews, town hall hearings, surveys and co creation labs</a:t>
            </a:r>
          </a:p>
          <a:p>
            <a:endParaRPr lang="en-GB" dirty="0"/>
          </a:p>
        </p:txBody>
      </p:sp>
    </p:spTree>
    <p:extLst>
      <p:ext uri="{BB962C8B-B14F-4D97-AF65-F5344CB8AC3E}">
        <p14:creationId xmlns:p14="http://schemas.microsoft.com/office/powerpoint/2010/main" val="2930640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E7CF2-8042-736B-2F5B-8F632A694571}"/>
              </a:ext>
            </a:extLst>
          </p:cNvPr>
          <p:cNvSpPr>
            <a:spLocks noGrp="1"/>
          </p:cNvSpPr>
          <p:nvPr>
            <p:ph type="title"/>
          </p:nvPr>
        </p:nvSpPr>
        <p:spPr>
          <a:xfrm>
            <a:off x="838200" y="-596347"/>
            <a:ext cx="10515600" cy="1828799"/>
          </a:xfrm>
        </p:spPr>
        <p:txBody>
          <a:bodyPr/>
          <a:lstStyle/>
          <a:p>
            <a:r>
              <a:rPr lang="en-GB" dirty="0"/>
              <a:t>Aspen Challenge</a:t>
            </a:r>
          </a:p>
        </p:txBody>
      </p:sp>
      <p:sp>
        <p:nvSpPr>
          <p:cNvPr id="3" name="Content Placeholder 2">
            <a:extLst>
              <a:ext uri="{FF2B5EF4-FFF2-40B4-BE49-F238E27FC236}">
                <a16:creationId xmlns:a16="http://schemas.microsoft.com/office/drawing/2014/main" id="{FDECFD9D-E244-367F-EFA3-D66037932D66}"/>
              </a:ext>
            </a:extLst>
          </p:cNvPr>
          <p:cNvSpPr>
            <a:spLocks noGrp="1"/>
          </p:cNvSpPr>
          <p:nvPr>
            <p:ph idx="1"/>
          </p:nvPr>
        </p:nvSpPr>
        <p:spPr>
          <a:xfrm>
            <a:off x="66261" y="868018"/>
            <a:ext cx="12125739" cy="5308946"/>
          </a:xfrm>
        </p:spPr>
        <p:txBody>
          <a:bodyPr/>
          <a:lstStyle/>
          <a:p>
            <a:r>
              <a:rPr lang="en-GB" dirty="0"/>
              <a:t>Aspen is a place that has become so popular that the ideal “win-win-win” situation is not currently possible As a result</a:t>
            </a:r>
          </a:p>
          <a:p>
            <a:r>
              <a:rPr lang="en-GB" dirty="0"/>
              <a:t>Needs to reflect on how Aspen can survive its reputation economically (unhappy residents pose enormous business risks), socially (gentrification and seasonal impacts), environmentally (visitor pressure), and even existentially (losing its soul). </a:t>
            </a:r>
          </a:p>
          <a:p>
            <a:r>
              <a:rPr lang="en-GB" dirty="0"/>
              <a:t>Represent the challenges as three strategic pillars that need to be addressed to ensure a thriving future for Aspen: </a:t>
            </a:r>
          </a:p>
          <a:p>
            <a:r>
              <a:rPr lang="en-GB" dirty="0"/>
              <a:t>Address Visitor Pressure</a:t>
            </a:r>
          </a:p>
          <a:p>
            <a:r>
              <a:rPr lang="en-GB" dirty="0"/>
              <a:t>Enhance the Aspen Experience</a:t>
            </a:r>
          </a:p>
          <a:p>
            <a:r>
              <a:rPr lang="en-GB" dirty="0"/>
              <a:t>Preserve Small-Town Character</a:t>
            </a:r>
          </a:p>
        </p:txBody>
      </p:sp>
    </p:spTree>
    <p:extLst>
      <p:ext uri="{BB962C8B-B14F-4D97-AF65-F5344CB8AC3E}">
        <p14:creationId xmlns:p14="http://schemas.microsoft.com/office/powerpoint/2010/main" val="2700754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ECD32-D532-B414-7CC2-702C4694F63F}"/>
              </a:ext>
            </a:extLst>
          </p:cNvPr>
          <p:cNvSpPr>
            <a:spLocks noGrp="1"/>
          </p:cNvSpPr>
          <p:nvPr>
            <p:ph type="title"/>
          </p:nvPr>
        </p:nvSpPr>
        <p:spPr>
          <a:xfrm>
            <a:off x="640080" y="325369"/>
            <a:ext cx="4368602" cy="1956841"/>
          </a:xfrm>
        </p:spPr>
        <p:txBody>
          <a:bodyPr anchor="b">
            <a:normAutofit/>
          </a:bodyPr>
          <a:lstStyle/>
          <a:p>
            <a:r>
              <a:rPr lang="en-GB" sz="5400"/>
              <a:t>Address Visitor Pressure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63AE2E-B5FF-B551-00E7-FEFF438B9469}"/>
              </a:ext>
            </a:extLst>
          </p:cNvPr>
          <p:cNvSpPr>
            <a:spLocks noGrp="1"/>
          </p:cNvSpPr>
          <p:nvPr>
            <p:ph idx="1"/>
          </p:nvPr>
        </p:nvSpPr>
        <p:spPr>
          <a:xfrm>
            <a:off x="640080" y="2872899"/>
            <a:ext cx="4243589" cy="3320668"/>
          </a:xfrm>
        </p:spPr>
        <p:txBody>
          <a:bodyPr>
            <a:normAutofit/>
          </a:bodyPr>
          <a:lstStyle/>
          <a:p>
            <a:r>
              <a:rPr lang="en-GB" sz="1400"/>
              <a:t>1. Engage in 360-degree feedback with residents</a:t>
            </a:r>
          </a:p>
          <a:p>
            <a:pPr marL="0" indent="0">
              <a:buNone/>
            </a:pPr>
            <a:r>
              <a:rPr lang="en-GB" sz="1400"/>
              <a:t> </a:t>
            </a:r>
          </a:p>
          <a:p>
            <a:r>
              <a:rPr lang="en-GB" sz="1400"/>
              <a:t>2. Enhance visitor education </a:t>
            </a:r>
          </a:p>
          <a:p>
            <a:endParaRPr lang="en-GB" sz="1400"/>
          </a:p>
          <a:p>
            <a:r>
              <a:rPr lang="en-GB" sz="1400"/>
              <a:t>3. Address traffic and congestion issues </a:t>
            </a:r>
          </a:p>
          <a:p>
            <a:endParaRPr lang="en-GB" sz="1400"/>
          </a:p>
          <a:p>
            <a:r>
              <a:rPr lang="en-GB" sz="1400"/>
              <a:t>4. Preserve and regenerate the natural environment</a:t>
            </a:r>
          </a:p>
          <a:p>
            <a:pPr marL="0" indent="0">
              <a:buNone/>
            </a:pPr>
            <a:r>
              <a:rPr lang="en-GB" sz="1400"/>
              <a:t> </a:t>
            </a:r>
          </a:p>
          <a:p>
            <a:r>
              <a:rPr lang="en-GB" sz="1400"/>
              <a:t>5. Accelerate reduction of the carbon footprint of tourism </a:t>
            </a:r>
          </a:p>
        </p:txBody>
      </p:sp>
      <p:pic>
        <p:nvPicPr>
          <p:cNvPr id="4" name="Picture 3">
            <a:extLst>
              <a:ext uri="{FF2B5EF4-FFF2-40B4-BE49-F238E27FC236}">
                <a16:creationId xmlns:a16="http://schemas.microsoft.com/office/drawing/2014/main" id="{220F69DA-B9D9-2EC3-14C2-3220B68485C1}"/>
              </a:ext>
            </a:extLst>
          </p:cNvPr>
          <p:cNvPicPr>
            <a:picLocks noChangeAspect="1"/>
          </p:cNvPicPr>
          <p:nvPr/>
        </p:nvPicPr>
        <p:blipFill rotWithShape="1">
          <a:blip r:embed="rId2"/>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2037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F79930-400B-FC29-0D22-C733AFE007C4}"/>
              </a:ext>
            </a:extLst>
          </p:cNvPr>
          <p:cNvSpPr>
            <a:spLocks noGrp="1"/>
          </p:cNvSpPr>
          <p:nvPr>
            <p:ph type="title"/>
          </p:nvPr>
        </p:nvSpPr>
        <p:spPr>
          <a:xfrm>
            <a:off x="640080" y="325369"/>
            <a:ext cx="4368602" cy="1956841"/>
          </a:xfrm>
        </p:spPr>
        <p:txBody>
          <a:bodyPr anchor="b">
            <a:normAutofit/>
          </a:bodyPr>
          <a:lstStyle/>
          <a:p>
            <a:r>
              <a:rPr lang="en-GB" sz="4600"/>
              <a:t>Enhance the Aspen Experience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ACDB42-838F-F6F5-BDD4-933F78DE038F}"/>
              </a:ext>
            </a:extLst>
          </p:cNvPr>
          <p:cNvSpPr>
            <a:spLocks noGrp="1"/>
          </p:cNvSpPr>
          <p:nvPr>
            <p:ph idx="1"/>
          </p:nvPr>
        </p:nvSpPr>
        <p:spPr>
          <a:xfrm>
            <a:off x="640080" y="2872899"/>
            <a:ext cx="4243589" cy="3320668"/>
          </a:xfrm>
        </p:spPr>
        <p:txBody>
          <a:bodyPr>
            <a:normAutofit/>
          </a:bodyPr>
          <a:lstStyle/>
          <a:p>
            <a:r>
              <a:rPr lang="en-GB" sz="1900"/>
              <a:t>6. Improve the resident and visitor experience</a:t>
            </a:r>
          </a:p>
          <a:p>
            <a:pPr marL="0" indent="0">
              <a:buNone/>
            </a:pPr>
            <a:r>
              <a:rPr lang="en-GB" sz="1900"/>
              <a:t> </a:t>
            </a:r>
          </a:p>
          <a:p>
            <a:r>
              <a:rPr lang="en-GB" sz="1900"/>
              <a:t>7. Diversify visitor markets </a:t>
            </a:r>
          </a:p>
          <a:p>
            <a:endParaRPr lang="en-GB" sz="1900"/>
          </a:p>
          <a:p>
            <a:r>
              <a:rPr lang="en-GB" sz="1900"/>
              <a:t>8. Catalyze sustainable choices </a:t>
            </a:r>
          </a:p>
          <a:p>
            <a:endParaRPr lang="en-GB" sz="1900"/>
          </a:p>
          <a:p>
            <a:r>
              <a:rPr lang="en-GB" sz="1900"/>
              <a:t>9. Redefine visitor economy opportunities</a:t>
            </a:r>
          </a:p>
        </p:txBody>
      </p:sp>
      <p:pic>
        <p:nvPicPr>
          <p:cNvPr id="4" name="Picture 3">
            <a:extLst>
              <a:ext uri="{FF2B5EF4-FFF2-40B4-BE49-F238E27FC236}">
                <a16:creationId xmlns:a16="http://schemas.microsoft.com/office/drawing/2014/main" id="{AF19759E-6F2F-8B24-B891-1C9BFCA8D90A}"/>
              </a:ext>
            </a:extLst>
          </p:cNvPr>
          <p:cNvPicPr>
            <a:picLocks noChangeAspect="1"/>
          </p:cNvPicPr>
          <p:nvPr/>
        </p:nvPicPr>
        <p:blipFill rotWithShape="1">
          <a:blip r:embed="rId2"/>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05923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609B7-BB45-AEFD-92DE-5244CF4EF852}"/>
              </a:ext>
            </a:extLst>
          </p:cNvPr>
          <p:cNvSpPr>
            <a:spLocks noGrp="1"/>
          </p:cNvSpPr>
          <p:nvPr>
            <p:ph type="title"/>
          </p:nvPr>
        </p:nvSpPr>
        <p:spPr>
          <a:xfrm>
            <a:off x="640080" y="325369"/>
            <a:ext cx="4368602" cy="1956841"/>
          </a:xfrm>
        </p:spPr>
        <p:txBody>
          <a:bodyPr anchor="b">
            <a:normAutofit/>
          </a:bodyPr>
          <a:lstStyle/>
          <a:p>
            <a:r>
              <a:rPr lang="en-GB" sz="5000"/>
              <a:t>Preserve Small Town Character</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03DF72-537C-B289-581D-2ED8D2CD5871}"/>
              </a:ext>
            </a:extLst>
          </p:cNvPr>
          <p:cNvSpPr>
            <a:spLocks noGrp="1"/>
          </p:cNvSpPr>
          <p:nvPr>
            <p:ph idx="1"/>
          </p:nvPr>
        </p:nvSpPr>
        <p:spPr>
          <a:xfrm>
            <a:off x="640080" y="2872899"/>
            <a:ext cx="4243589" cy="3320668"/>
          </a:xfrm>
        </p:spPr>
        <p:txBody>
          <a:bodyPr>
            <a:normAutofit/>
          </a:bodyPr>
          <a:lstStyle/>
          <a:p>
            <a:r>
              <a:rPr lang="en-GB" sz="2200"/>
              <a:t>10. Advocate for housing crisis solutions </a:t>
            </a:r>
          </a:p>
          <a:p>
            <a:endParaRPr lang="en-GB" sz="2200"/>
          </a:p>
          <a:p>
            <a:r>
              <a:rPr lang="en-GB" sz="2200"/>
              <a:t>11. Develop resident ambassador program</a:t>
            </a:r>
          </a:p>
        </p:txBody>
      </p:sp>
      <p:pic>
        <p:nvPicPr>
          <p:cNvPr id="5" name="Picture 4">
            <a:extLst>
              <a:ext uri="{FF2B5EF4-FFF2-40B4-BE49-F238E27FC236}">
                <a16:creationId xmlns:a16="http://schemas.microsoft.com/office/drawing/2014/main" id="{B230C146-5A80-06A0-BC62-B131F91BDD12}"/>
              </a:ext>
            </a:extLst>
          </p:cNvPr>
          <p:cNvPicPr>
            <a:picLocks noChangeAspect="1"/>
          </p:cNvPicPr>
          <p:nvPr/>
        </p:nvPicPr>
        <p:blipFill rotWithShape="1">
          <a:blip r:embed="rId2"/>
          <a:srcRect l="12603" r="2069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57614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5121A-7883-2C64-BAFE-2C525C897D5B}"/>
              </a:ext>
            </a:extLst>
          </p:cNvPr>
          <p:cNvSpPr>
            <a:spLocks noGrp="1"/>
          </p:cNvSpPr>
          <p:nvPr>
            <p:ph type="title"/>
          </p:nvPr>
        </p:nvSpPr>
        <p:spPr>
          <a:xfrm>
            <a:off x="838200" y="-384313"/>
            <a:ext cx="10515600" cy="1470991"/>
          </a:xfrm>
        </p:spPr>
        <p:txBody>
          <a:bodyPr/>
          <a:lstStyle/>
          <a:p>
            <a:r>
              <a:rPr lang="en-GB" dirty="0"/>
              <a:t>Strategic Objectives</a:t>
            </a:r>
          </a:p>
        </p:txBody>
      </p:sp>
      <p:sp>
        <p:nvSpPr>
          <p:cNvPr id="3" name="Content Placeholder 2">
            <a:extLst>
              <a:ext uri="{FF2B5EF4-FFF2-40B4-BE49-F238E27FC236}">
                <a16:creationId xmlns:a16="http://schemas.microsoft.com/office/drawing/2014/main" id="{2215D340-12AC-05E5-03B0-097F0E017BFF}"/>
              </a:ext>
            </a:extLst>
          </p:cNvPr>
          <p:cNvSpPr>
            <a:spLocks noGrp="1"/>
          </p:cNvSpPr>
          <p:nvPr>
            <p:ph idx="1"/>
          </p:nvPr>
        </p:nvSpPr>
        <p:spPr>
          <a:xfrm>
            <a:off x="0" y="748748"/>
            <a:ext cx="12192000" cy="5035826"/>
          </a:xfrm>
        </p:spPr>
        <p:txBody>
          <a:bodyPr>
            <a:normAutofit fontScale="62500" lnSpcReduction="20000"/>
          </a:bodyPr>
          <a:lstStyle/>
          <a:p>
            <a:r>
              <a:rPr lang="en-GB" dirty="0"/>
              <a:t>A series of actions defined to help destination management efforts</a:t>
            </a:r>
          </a:p>
          <a:p>
            <a:r>
              <a:rPr lang="en-GB" dirty="0"/>
              <a:t>Phasing to help schedule these initiatives</a:t>
            </a:r>
          </a:p>
          <a:p>
            <a:r>
              <a:rPr lang="en-GB" dirty="0"/>
              <a:t>Role guidance to assign responsibility. </a:t>
            </a:r>
          </a:p>
          <a:p>
            <a:r>
              <a:rPr lang="en-GB" dirty="0"/>
              <a:t>DP contains examples of global destinations that have created local solutions to similar challenges. </a:t>
            </a:r>
          </a:p>
          <a:p>
            <a:r>
              <a:rPr lang="en-GB" dirty="0"/>
              <a:t>The most significant challenge is how to measure the success of the plan and balance KPIs</a:t>
            </a:r>
          </a:p>
          <a:p>
            <a:r>
              <a:rPr lang="en-GB" dirty="0"/>
              <a:t> Options for metrics and ongoing measurement that place less emphasis on return on investment (ROI) and make sentiment measurement (both for residents and visitors) the highest priority </a:t>
            </a:r>
          </a:p>
          <a:p>
            <a:r>
              <a:rPr lang="en-GB" dirty="0"/>
              <a:t>If Aspen chooses to maintain the status quo, it will not only have a negative impact on the quality of life for residents, but also begin to limit investment opportunities for the local economy</a:t>
            </a:r>
          </a:p>
          <a:p>
            <a:r>
              <a:rPr lang="en-GB" dirty="0"/>
              <a:t>Needs to continue the evolution within the destination management space</a:t>
            </a:r>
          </a:p>
          <a:p>
            <a:r>
              <a:rPr lang="en-GB" dirty="0"/>
              <a:t> Shift in focus to niche markets</a:t>
            </a:r>
          </a:p>
          <a:p>
            <a:r>
              <a:rPr lang="en-GB" dirty="0"/>
              <a:t>Supported by another style of campaigns, specifically educational ones</a:t>
            </a:r>
          </a:p>
          <a:p>
            <a:r>
              <a:rPr lang="en-GB" dirty="0"/>
              <a:t>Action with impacts</a:t>
            </a:r>
          </a:p>
          <a:p>
            <a:r>
              <a:rPr lang="en-GB" dirty="0"/>
              <a:t>Enhanced investment in development and the community</a:t>
            </a:r>
          </a:p>
          <a:p>
            <a:r>
              <a:rPr lang="en-GB" dirty="0"/>
              <a:t>Shift towards destination management and thrive alongside Aspen’s reputation </a:t>
            </a:r>
          </a:p>
          <a:p>
            <a:r>
              <a:rPr lang="en-GB" dirty="0"/>
              <a:t>Build on best practices from other destinations to implement the strategic actions as well as embracing opportunities to lead, partner, and advocate to address the Aspen Challenge</a:t>
            </a:r>
          </a:p>
        </p:txBody>
      </p:sp>
    </p:spTree>
    <p:extLst>
      <p:ext uri="{BB962C8B-B14F-4D97-AF65-F5344CB8AC3E}">
        <p14:creationId xmlns:p14="http://schemas.microsoft.com/office/powerpoint/2010/main" val="2822678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4B62C-28D7-14F0-12C3-C03B939F4DCF}"/>
              </a:ext>
            </a:extLst>
          </p:cNvPr>
          <p:cNvSpPr>
            <a:spLocks noGrp="1"/>
          </p:cNvSpPr>
          <p:nvPr>
            <p:ph type="title"/>
          </p:nvPr>
        </p:nvSpPr>
        <p:spPr/>
        <p:txBody>
          <a:bodyPr/>
          <a:lstStyle/>
          <a:p>
            <a:r>
              <a:rPr lang="en-GB" dirty="0"/>
              <a:t>Aspen Vision</a:t>
            </a:r>
          </a:p>
        </p:txBody>
      </p:sp>
      <p:sp>
        <p:nvSpPr>
          <p:cNvPr id="3" name="Content Placeholder 2">
            <a:extLst>
              <a:ext uri="{FF2B5EF4-FFF2-40B4-BE49-F238E27FC236}">
                <a16:creationId xmlns:a16="http://schemas.microsoft.com/office/drawing/2014/main" id="{10D67CF0-9332-6699-0B2E-58C86C2CEE39}"/>
              </a:ext>
            </a:extLst>
          </p:cNvPr>
          <p:cNvSpPr>
            <a:spLocks noGrp="1"/>
          </p:cNvSpPr>
          <p:nvPr>
            <p:ph idx="1"/>
          </p:nvPr>
        </p:nvSpPr>
        <p:spPr>
          <a:xfrm>
            <a:off x="79513" y="1583635"/>
            <a:ext cx="12059478" cy="4593328"/>
          </a:xfrm>
        </p:spPr>
        <p:txBody>
          <a:bodyPr>
            <a:normAutofit/>
          </a:bodyPr>
          <a:lstStyle/>
          <a:p>
            <a:r>
              <a:rPr lang="en-GB" dirty="0"/>
              <a:t>Create Environment for Aspen to Thrive</a:t>
            </a:r>
          </a:p>
          <a:p>
            <a:r>
              <a:rPr lang="en-GB" dirty="0"/>
              <a:t>Actively engage with making industry-wide informed decisions based on trends impacting the travel &amp; tourism industry</a:t>
            </a:r>
          </a:p>
          <a:p>
            <a:r>
              <a:rPr lang="en-GB" dirty="0"/>
              <a:t>Visitor-facing education</a:t>
            </a:r>
          </a:p>
          <a:p>
            <a:r>
              <a:rPr lang="en-GB" dirty="0"/>
              <a:t>Accrediting Chamber with the highest industry recognition</a:t>
            </a:r>
          </a:p>
          <a:p>
            <a:r>
              <a:rPr lang="en-GB" dirty="0"/>
              <a:t>Incorporating responsible tourism best practices into programming</a:t>
            </a:r>
          </a:p>
          <a:p>
            <a:r>
              <a:rPr lang="en-GB" dirty="0"/>
              <a:t>As a mature destination Aspen would faces significant and unique challenges in the coming years, so need to all focus on the goal of coordinating a destination management plan for Aspen.</a:t>
            </a:r>
          </a:p>
          <a:p>
            <a:endParaRPr lang="en-GB" dirty="0"/>
          </a:p>
        </p:txBody>
      </p:sp>
    </p:spTree>
    <p:extLst>
      <p:ext uri="{BB962C8B-B14F-4D97-AF65-F5344CB8AC3E}">
        <p14:creationId xmlns:p14="http://schemas.microsoft.com/office/powerpoint/2010/main" val="974197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EA5EB-FC7F-C752-FD71-0A5973C25225}"/>
              </a:ext>
            </a:extLst>
          </p:cNvPr>
          <p:cNvSpPr>
            <a:spLocks noGrp="1"/>
          </p:cNvSpPr>
          <p:nvPr>
            <p:ph type="title"/>
          </p:nvPr>
        </p:nvSpPr>
        <p:spPr>
          <a:xfrm>
            <a:off x="838200" y="-304799"/>
            <a:ext cx="10515600" cy="1995488"/>
          </a:xfrm>
        </p:spPr>
        <p:txBody>
          <a:bodyPr/>
          <a:lstStyle/>
          <a:p>
            <a:r>
              <a:rPr lang="en-GB" dirty="0"/>
              <a:t>Impacts of Pandemic</a:t>
            </a:r>
          </a:p>
        </p:txBody>
      </p:sp>
      <p:sp>
        <p:nvSpPr>
          <p:cNvPr id="3" name="Content Placeholder 2">
            <a:extLst>
              <a:ext uri="{FF2B5EF4-FFF2-40B4-BE49-F238E27FC236}">
                <a16:creationId xmlns:a16="http://schemas.microsoft.com/office/drawing/2014/main" id="{4D3AE7C5-C34A-4B96-509A-F713B9A40A19}"/>
              </a:ext>
            </a:extLst>
          </p:cNvPr>
          <p:cNvSpPr>
            <a:spLocks noGrp="1"/>
          </p:cNvSpPr>
          <p:nvPr>
            <p:ph idx="1"/>
          </p:nvPr>
        </p:nvSpPr>
        <p:spPr>
          <a:xfrm>
            <a:off x="424069" y="1391478"/>
            <a:ext cx="11714921" cy="4785485"/>
          </a:xfrm>
        </p:spPr>
        <p:txBody>
          <a:bodyPr/>
          <a:lstStyle/>
          <a:p>
            <a:r>
              <a:rPr lang="en-GB" dirty="0"/>
              <a:t>Engage residents and stakeholders to inform the findings </a:t>
            </a:r>
          </a:p>
          <a:p>
            <a:r>
              <a:rPr lang="en-GB" dirty="0"/>
              <a:t>Chamber is ready to evolve and execute recommendations with partner support, to build resilience and sustainability into economy and ensure that bringing value to all those that live, work and play in Aspen</a:t>
            </a:r>
          </a:p>
          <a:p>
            <a:r>
              <a:rPr lang="en-GB" dirty="0"/>
              <a:t>Working alongside stakeholders in a leadership, partnership and advocacy capacity, in order to transform the recommendations into initiatives using working knowledge of the destination </a:t>
            </a:r>
          </a:p>
          <a:p>
            <a:r>
              <a:rPr lang="en-GB" dirty="0"/>
              <a:t>To elicit beneficial outcomes that protect the quality of life for residents while preserving the very reason people enjoy Aspen</a:t>
            </a:r>
          </a:p>
        </p:txBody>
      </p:sp>
    </p:spTree>
    <p:extLst>
      <p:ext uri="{BB962C8B-B14F-4D97-AF65-F5344CB8AC3E}">
        <p14:creationId xmlns:p14="http://schemas.microsoft.com/office/powerpoint/2010/main" val="1739956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B1DAD2-D6DD-371A-A7AA-0A9F3A269A0D}"/>
              </a:ext>
            </a:extLst>
          </p:cNvPr>
          <p:cNvSpPr>
            <a:spLocks noGrp="1"/>
          </p:cNvSpPr>
          <p:nvPr>
            <p:ph type="title"/>
          </p:nvPr>
        </p:nvSpPr>
        <p:spPr>
          <a:xfrm>
            <a:off x="640080" y="325369"/>
            <a:ext cx="4368602" cy="1956841"/>
          </a:xfrm>
        </p:spPr>
        <p:txBody>
          <a:bodyPr anchor="b">
            <a:normAutofit/>
          </a:bodyPr>
          <a:lstStyle/>
          <a:p>
            <a:r>
              <a:rPr lang="en-GB" sz="5400"/>
              <a:t>Process &amp; Methodology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29EE2C-2CD7-4BC5-198E-B831CA6E98AB}"/>
              </a:ext>
            </a:extLst>
          </p:cNvPr>
          <p:cNvSpPr>
            <a:spLocks noGrp="1"/>
          </p:cNvSpPr>
          <p:nvPr>
            <p:ph idx="1"/>
          </p:nvPr>
        </p:nvSpPr>
        <p:spPr>
          <a:xfrm>
            <a:off x="640080" y="2872899"/>
            <a:ext cx="4243589" cy="3320668"/>
          </a:xfrm>
        </p:spPr>
        <p:txBody>
          <a:bodyPr>
            <a:normAutofit/>
          </a:bodyPr>
          <a:lstStyle/>
          <a:p>
            <a:r>
              <a:rPr lang="en-GB" sz="1900"/>
              <a:t>Project Planning &amp; Framing – Engagement, Design Thinking, Co-Creation Collaboration</a:t>
            </a:r>
          </a:p>
          <a:p>
            <a:r>
              <a:rPr lang="en-GB" sz="1900"/>
              <a:t>  </a:t>
            </a:r>
          </a:p>
          <a:p>
            <a:r>
              <a:rPr lang="en-GB" sz="1900"/>
              <a:t>Where Are We Now?</a:t>
            </a:r>
          </a:p>
          <a:p>
            <a:r>
              <a:rPr lang="en-GB" sz="1900"/>
              <a:t>Where Could We Be?</a:t>
            </a:r>
          </a:p>
          <a:p>
            <a:r>
              <a:rPr lang="en-GB" sz="1900"/>
              <a:t>Where Do We Want to Be?</a:t>
            </a:r>
          </a:p>
          <a:p>
            <a:r>
              <a:rPr lang="en-GB" sz="1900"/>
              <a:t>How Do We Get There?</a:t>
            </a:r>
          </a:p>
          <a:p>
            <a:r>
              <a:rPr lang="en-GB" sz="1900"/>
              <a:t>Are We Getting There?</a:t>
            </a:r>
          </a:p>
        </p:txBody>
      </p:sp>
      <p:pic>
        <p:nvPicPr>
          <p:cNvPr id="4" name="Picture 3">
            <a:extLst>
              <a:ext uri="{FF2B5EF4-FFF2-40B4-BE49-F238E27FC236}">
                <a16:creationId xmlns:a16="http://schemas.microsoft.com/office/drawing/2014/main" id="{E16998AD-CDEB-C7F0-1309-701757F206C6}"/>
              </a:ext>
            </a:extLst>
          </p:cNvPr>
          <p:cNvPicPr>
            <a:picLocks noChangeAspect="1"/>
          </p:cNvPicPr>
          <p:nvPr/>
        </p:nvPicPr>
        <p:blipFill rotWithShape="1">
          <a:blip r:embed="rId2"/>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10375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6922F-D9B0-6251-7F1F-EBD403558DF2}"/>
              </a:ext>
            </a:extLst>
          </p:cNvPr>
          <p:cNvSpPr>
            <a:spLocks noGrp="1"/>
          </p:cNvSpPr>
          <p:nvPr>
            <p:ph type="title"/>
          </p:nvPr>
        </p:nvSpPr>
        <p:spPr>
          <a:xfrm>
            <a:off x="838200" y="-516835"/>
            <a:ext cx="10515600" cy="2207523"/>
          </a:xfrm>
        </p:spPr>
        <p:txBody>
          <a:bodyPr/>
          <a:lstStyle/>
          <a:p>
            <a:r>
              <a:rPr lang="en-GB" dirty="0"/>
              <a:t>Traditional DMO’s</a:t>
            </a:r>
          </a:p>
        </p:txBody>
      </p:sp>
      <p:sp>
        <p:nvSpPr>
          <p:cNvPr id="3" name="Content Placeholder 2">
            <a:extLst>
              <a:ext uri="{FF2B5EF4-FFF2-40B4-BE49-F238E27FC236}">
                <a16:creationId xmlns:a16="http://schemas.microsoft.com/office/drawing/2014/main" id="{7D3006D4-56CC-E6FC-7829-3960316CC321}"/>
              </a:ext>
            </a:extLst>
          </p:cNvPr>
          <p:cNvSpPr>
            <a:spLocks noGrp="1"/>
          </p:cNvSpPr>
          <p:nvPr>
            <p:ph idx="1"/>
          </p:nvPr>
        </p:nvSpPr>
        <p:spPr>
          <a:xfrm>
            <a:off x="0" y="1046923"/>
            <a:ext cx="12072730" cy="4711148"/>
          </a:xfrm>
        </p:spPr>
        <p:txBody>
          <a:bodyPr>
            <a:normAutofit fontScale="92500" lnSpcReduction="20000"/>
          </a:bodyPr>
          <a:lstStyle/>
          <a:p>
            <a:r>
              <a:rPr lang="en-GB" dirty="0"/>
              <a:t>Promotion-focused mandate</a:t>
            </a:r>
          </a:p>
          <a:p>
            <a:r>
              <a:rPr lang="en-GB" dirty="0"/>
              <a:t>Evolving industry trends and societal needs necessitate the adoption of a broader set of responsibilities </a:t>
            </a:r>
          </a:p>
          <a:p>
            <a:r>
              <a:rPr lang="en-GB" dirty="0"/>
              <a:t>Responsibilities include the facilitation of the activities of the visitor economy and the coordination of its stakeholders at the government, industry, and community level</a:t>
            </a:r>
          </a:p>
          <a:p>
            <a:r>
              <a:rPr lang="en-GB" dirty="0"/>
              <a:t>Coalition of many organizations and interests working towards a common visions</a:t>
            </a:r>
          </a:p>
          <a:p>
            <a:r>
              <a:rPr lang="en-GB" dirty="0"/>
              <a:t>Assuring the competitiveness and sustainability of the destination </a:t>
            </a:r>
          </a:p>
          <a:p>
            <a:r>
              <a:rPr lang="en-GB" dirty="0"/>
              <a:t>Coordinated Visitor Economy to achieve common vision</a:t>
            </a:r>
          </a:p>
          <a:p>
            <a:r>
              <a:rPr lang="en-GB" dirty="0"/>
              <a:t>Strategic approach to link up these separate elements into a cohesive tourism ecosystem</a:t>
            </a:r>
          </a:p>
          <a:p>
            <a:r>
              <a:rPr lang="en-GB" dirty="0"/>
              <a:t>Effectively coordinated management avoids overlapping functions and contradictory efforts with regards to promotion, visitor services, training, business support, advocacy efforts, and other destination management activities.</a:t>
            </a:r>
          </a:p>
        </p:txBody>
      </p:sp>
    </p:spTree>
    <p:extLst>
      <p:ext uri="{BB962C8B-B14F-4D97-AF65-F5344CB8AC3E}">
        <p14:creationId xmlns:p14="http://schemas.microsoft.com/office/powerpoint/2010/main" val="188333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7E3F8-9C62-0F47-40D5-72B274C69CC6}"/>
              </a:ext>
            </a:extLst>
          </p:cNvPr>
          <p:cNvSpPr>
            <a:spLocks noGrp="1"/>
          </p:cNvSpPr>
          <p:nvPr>
            <p:ph type="title"/>
          </p:nvPr>
        </p:nvSpPr>
        <p:spPr/>
        <p:txBody>
          <a:bodyPr/>
          <a:lstStyle/>
          <a:p>
            <a:r>
              <a:rPr lang="en-GB" dirty="0"/>
              <a:t>Unique Destination Concepts</a:t>
            </a:r>
          </a:p>
        </p:txBody>
      </p:sp>
      <p:sp>
        <p:nvSpPr>
          <p:cNvPr id="3" name="Content Placeholder 2">
            <a:extLst>
              <a:ext uri="{FF2B5EF4-FFF2-40B4-BE49-F238E27FC236}">
                <a16:creationId xmlns:a16="http://schemas.microsoft.com/office/drawing/2014/main" id="{9A71D79C-5A0F-9BCC-A83F-43A30F902775}"/>
              </a:ext>
            </a:extLst>
          </p:cNvPr>
          <p:cNvSpPr>
            <a:spLocks noGrp="1"/>
          </p:cNvSpPr>
          <p:nvPr>
            <p:ph idx="1"/>
          </p:nvPr>
        </p:nvSpPr>
        <p:spPr>
          <a:xfrm>
            <a:off x="-1" y="1825625"/>
            <a:ext cx="12105861" cy="4351338"/>
          </a:xfrm>
        </p:spPr>
        <p:txBody>
          <a:bodyPr/>
          <a:lstStyle/>
          <a:p>
            <a:r>
              <a:rPr lang="en-GB" dirty="0"/>
              <a:t>Unique context and stakeholder engagement will inform the focus of destination management activities</a:t>
            </a:r>
          </a:p>
          <a:p>
            <a:r>
              <a:rPr lang="en-GB" dirty="0"/>
              <a:t>Globally, it is being recognized that the visitor economy does not inherently generate net positive outcomes for society</a:t>
            </a:r>
          </a:p>
          <a:p>
            <a:r>
              <a:rPr lang="en-GB" dirty="0"/>
              <a:t>These negative impacts can manifest as economic, social, and environmental challenges. </a:t>
            </a:r>
          </a:p>
          <a:p>
            <a:r>
              <a:rPr lang="en-GB" dirty="0"/>
              <a:t>Effective destination management takes responsibility for a visitor economy’s negative impacts and uses the power of tourism to find innovative solutions.</a:t>
            </a:r>
          </a:p>
        </p:txBody>
      </p:sp>
    </p:spTree>
    <p:extLst>
      <p:ext uri="{BB962C8B-B14F-4D97-AF65-F5344CB8AC3E}">
        <p14:creationId xmlns:p14="http://schemas.microsoft.com/office/powerpoint/2010/main" val="3614708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092D6-4D0C-3FE4-B98C-563924D74DE5}"/>
              </a:ext>
            </a:extLst>
          </p:cNvPr>
          <p:cNvSpPr>
            <a:spLocks noGrp="1"/>
          </p:cNvSpPr>
          <p:nvPr>
            <p:ph type="title"/>
          </p:nvPr>
        </p:nvSpPr>
        <p:spPr>
          <a:xfrm>
            <a:off x="838200" y="-218661"/>
            <a:ext cx="10515600" cy="1909349"/>
          </a:xfrm>
        </p:spPr>
        <p:txBody>
          <a:bodyPr/>
          <a:lstStyle/>
          <a:p>
            <a:r>
              <a:rPr lang="en-GB" dirty="0"/>
              <a:t>Aspen Chamber Resort Association</a:t>
            </a:r>
          </a:p>
        </p:txBody>
      </p:sp>
      <p:sp>
        <p:nvSpPr>
          <p:cNvPr id="3" name="Content Placeholder 2">
            <a:extLst>
              <a:ext uri="{FF2B5EF4-FFF2-40B4-BE49-F238E27FC236}">
                <a16:creationId xmlns:a16="http://schemas.microsoft.com/office/drawing/2014/main" id="{6D90F8E2-2E5B-C448-5F0F-AD7189D5EC38}"/>
              </a:ext>
            </a:extLst>
          </p:cNvPr>
          <p:cNvSpPr>
            <a:spLocks noGrp="1"/>
          </p:cNvSpPr>
          <p:nvPr>
            <p:ph idx="1"/>
          </p:nvPr>
        </p:nvSpPr>
        <p:spPr>
          <a:xfrm>
            <a:off x="79513" y="1835426"/>
            <a:ext cx="12112487" cy="4341537"/>
          </a:xfrm>
        </p:spPr>
        <p:txBody>
          <a:bodyPr/>
          <a:lstStyle/>
          <a:p>
            <a:r>
              <a:rPr lang="en-GB" dirty="0"/>
              <a:t>Hybrid Chamber of Commerce and destination management organization </a:t>
            </a:r>
          </a:p>
          <a:p>
            <a:r>
              <a:rPr lang="en-GB" dirty="0"/>
              <a:t>Dedicated to supporting the Aspen business community</a:t>
            </a:r>
          </a:p>
          <a:p>
            <a:r>
              <a:rPr lang="en-GB" dirty="0"/>
              <a:t>Attracting visitors to the area</a:t>
            </a:r>
          </a:p>
          <a:p>
            <a:r>
              <a:rPr lang="en-GB" dirty="0"/>
              <a:t>Enhancing the visitor experience</a:t>
            </a:r>
          </a:p>
          <a:p>
            <a:endParaRPr lang="en-GB" dirty="0"/>
          </a:p>
          <a:p>
            <a:r>
              <a:rPr lang="en-GB" dirty="0"/>
              <a:t>Fully aware that destination management involves protecting the quality of life for residents, while preserving the environment, the primary reason people enjoy experiencing Aspen.</a:t>
            </a:r>
          </a:p>
        </p:txBody>
      </p:sp>
    </p:spTree>
    <p:extLst>
      <p:ext uri="{BB962C8B-B14F-4D97-AF65-F5344CB8AC3E}">
        <p14:creationId xmlns:p14="http://schemas.microsoft.com/office/powerpoint/2010/main" val="2629730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0C3F0-E856-902F-102D-525AABCEFFE1}"/>
              </a:ext>
            </a:extLst>
          </p:cNvPr>
          <p:cNvSpPr>
            <a:spLocks noGrp="1"/>
          </p:cNvSpPr>
          <p:nvPr>
            <p:ph type="title"/>
          </p:nvPr>
        </p:nvSpPr>
        <p:spPr>
          <a:xfrm>
            <a:off x="0" y="1"/>
            <a:ext cx="11353800" cy="1690688"/>
          </a:xfrm>
        </p:spPr>
        <p:txBody>
          <a:bodyPr/>
          <a:lstStyle/>
          <a:p>
            <a:r>
              <a:rPr lang="en-GB" dirty="0"/>
              <a:t>                                Aspen Chamber’s </a:t>
            </a:r>
            <a:br>
              <a:rPr lang="en-GB" dirty="0"/>
            </a:br>
            <a:r>
              <a:rPr lang="en-GB" dirty="0"/>
              <a:t>             Perspective of Destination Management </a:t>
            </a:r>
          </a:p>
        </p:txBody>
      </p:sp>
      <p:sp>
        <p:nvSpPr>
          <p:cNvPr id="3" name="Content Placeholder 2">
            <a:extLst>
              <a:ext uri="{FF2B5EF4-FFF2-40B4-BE49-F238E27FC236}">
                <a16:creationId xmlns:a16="http://schemas.microsoft.com/office/drawing/2014/main" id="{0B5E6564-A6C1-4A83-19C8-EAE2DDEF4955}"/>
              </a:ext>
            </a:extLst>
          </p:cNvPr>
          <p:cNvSpPr>
            <a:spLocks noGrp="1"/>
          </p:cNvSpPr>
          <p:nvPr>
            <p:ph idx="1"/>
          </p:nvPr>
        </p:nvSpPr>
        <p:spPr>
          <a:xfrm>
            <a:off x="-1" y="1537252"/>
            <a:ext cx="12119113" cy="4639711"/>
          </a:xfrm>
        </p:spPr>
        <p:txBody>
          <a:bodyPr>
            <a:normAutofit fontScale="92500" lnSpcReduction="10000"/>
          </a:bodyPr>
          <a:lstStyle/>
          <a:p>
            <a:r>
              <a:rPr lang="en-GB" dirty="0"/>
              <a:t>Protecting quality of life for residents</a:t>
            </a:r>
          </a:p>
          <a:p>
            <a:r>
              <a:rPr lang="en-GB" dirty="0"/>
              <a:t> Community is a mature destination, and residents understand roots as a tourist destination</a:t>
            </a:r>
          </a:p>
          <a:p>
            <a:r>
              <a:rPr lang="en-GB" dirty="0"/>
              <a:t>Achieving harmony between residents and visitors is vital if Aspen is to be a sustainable destination into the future</a:t>
            </a:r>
          </a:p>
          <a:p>
            <a:r>
              <a:rPr lang="en-GB" dirty="0"/>
              <a:t>As a sophisticated destination, it is crucial to avoid residential discontent </a:t>
            </a:r>
          </a:p>
          <a:p>
            <a:pPr marL="0" indent="0">
              <a:buNone/>
            </a:pPr>
            <a:r>
              <a:rPr lang="en-GB" dirty="0"/>
              <a:t>• COVID-19 pandemic highlighted the need to diversify economy and create resilience for the future</a:t>
            </a:r>
          </a:p>
          <a:p>
            <a:pPr marL="0" indent="0">
              <a:buNone/>
            </a:pPr>
            <a:r>
              <a:rPr lang="en-GB" dirty="0"/>
              <a:t> • Time to evolve and build resilience and sustainability into economy and quality of life</a:t>
            </a:r>
          </a:p>
          <a:p>
            <a:pPr marL="0" indent="0">
              <a:buNone/>
            </a:pPr>
            <a:r>
              <a:rPr lang="en-GB" dirty="0"/>
              <a:t> • Chamber is leading the process as Aspen’s destination management organization, but the plan belongs to the community</a:t>
            </a:r>
          </a:p>
        </p:txBody>
      </p:sp>
    </p:spTree>
    <p:extLst>
      <p:ext uri="{BB962C8B-B14F-4D97-AF65-F5344CB8AC3E}">
        <p14:creationId xmlns:p14="http://schemas.microsoft.com/office/powerpoint/2010/main" val="799379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784F0-576D-7B92-B500-7AD00538B281}"/>
              </a:ext>
            </a:extLst>
          </p:cNvPr>
          <p:cNvSpPr>
            <a:spLocks noGrp="1"/>
          </p:cNvSpPr>
          <p:nvPr>
            <p:ph type="title"/>
          </p:nvPr>
        </p:nvSpPr>
        <p:spPr>
          <a:xfrm>
            <a:off x="838200" y="-99390"/>
            <a:ext cx="10515600" cy="1417982"/>
          </a:xfrm>
        </p:spPr>
        <p:txBody>
          <a:bodyPr/>
          <a:lstStyle/>
          <a:p>
            <a:r>
              <a:rPr lang="en-GB" dirty="0"/>
              <a:t>Aspen Destination Research</a:t>
            </a:r>
          </a:p>
        </p:txBody>
      </p:sp>
      <p:sp>
        <p:nvSpPr>
          <p:cNvPr id="3" name="Content Placeholder 2">
            <a:extLst>
              <a:ext uri="{FF2B5EF4-FFF2-40B4-BE49-F238E27FC236}">
                <a16:creationId xmlns:a16="http://schemas.microsoft.com/office/drawing/2014/main" id="{30A5E4AD-8BD0-4068-39EE-203DD935328F}"/>
              </a:ext>
            </a:extLst>
          </p:cNvPr>
          <p:cNvSpPr>
            <a:spLocks noGrp="1"/>
          </p:cNvSpPr>
          <p:nvPr>
            <p:ph idx="1"/>
          </p:nvPr>
        </p:nvSpPr>
        <p:spPr>
          <a:xfrm>
            <a:off x="-1" y="868018"/>
            <a:ext cx="12304643" cy="5308946"/>
          </a:xfrm>
        </p:spPr>
        <p:txBody>
          <a:bodyPr>
            <a:normAutofit fontScale="92500"/>
          </a:bodyPr>
          <a:lstStyle/>
          <a:p>
            <a:r>
              <a:rPr lang="en-GB" dirty="0"/>
              <a:t>Desk research uncovered a collection of characteristics that make up Aspen’s identity</a:t>
            </a:r>
          </a:p>
          <a:p>
            <a:r>
              <a:rPr lang="en-GB" dirty="0"/>
              <a:t> Arts and culture are very important to </a:t>
            </a:r>
            <a:r>
              <a:rPr lang="en-GB" dirty="0" err="1"/>
              <a:t>Aspenites</a:t>
            </a:r>
            <a:endParaRPr lang="en-GB" dirty="0"/>
          </a:p>
          <a:p>
            <a:r>
              <a:rPr lang="en-GB" dirty="0"/>
              <a:t> </a:t>
            </a:r>
            <a:r>
              <a:rPr lang="en-GB" dirty="0" err="1"/>
              <a:t>Aspenites</a:t>
            </a:r>
            <a:r>
              <a:rPr lang="en-GB" dirty="0"/>
              <a:t> are committed to preserving their small-town character, which is evident in city planning</a:t>
            </a:r>
          </a:p>
          <a:p>
            <a:r>
              <a:rPr lang="en-GB" dirty="0"/>
              <a:t>The economy would benefit from more diversification</a:t>
            </a:r>
          </a:p>
          <a:p>
            <a:r>
              <a:rPr lang="en-GB" dirty="0"/>
              <a:t> Tourism remains the primary driver of Aspen’s economy, rivalled only by real estate and construction</a:t>
            </a:r>
          </a:p>
          <a:p>
            <a:r>
              <a:rPr lang="en-GB" dirty="0"/>
              <a:t>Aspen is actively committed to environmental stewardship and preserving its natural capital</a:t>
            </a:r>
          </a:p>
          <a:p>
            <a:r>
              <a:rPr lang="en-GB" dirty="0"/>
              <a:t> Aspen benefits from public transit, but still struggles with transportation management</a:t>
            </a:r>
          </a:p>
          <a:p>
            <a:r>
              <a:rPr lang="en-GB" dirty="0"/>
              <a:t>The city struggles with urban growth and in-migration program. </a:t>
            </a:r>
          </a:p>
        </p:txBody>
      </p:sp>
    </p:spTree>
    <p:extLst>
      <p:ext uri="{BB962C8B-B14F-4D97-AF65-F5344CB8AC3E}">
        <p14:creationId xmlns:p14="http://schemas.microsoft.com/office/powerpoint/2010/main" val="738411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CCD11-3CE4-B978-4E2A-F9C90C98F8DF}"/>
              </a:ext>
            </a:extLst>
          </p:cNvPr>
          <p:cNvSpPr>
            <a:spLocks noGrp="1"/>
          </p:cNvSpPr>
          <p:nvPr>
            <p:ph type="title"/>
          </p:nvPr>
        </p:nvSpPr>
        <p:spPr/>
        <p:txBody>
          <a:bodyPr/>
          <a:lstStyle/>
          <a:p>
            <a:r>
              <a:rPr lang="en-GB" dirty="0"/>
              <a:t>Challenges</a:t>
            </a:r>
            <a:br>
              <a:rPr lang="en-GB" dirty="0"/>
            </a:br>
            <a:endParaRPr lang="en-GB" dirty="0"/>
          </a:p>
        </p:txBody>
      </p:sp>
      <p:sp>
        <p:nvSpPr>
          <p:cNvPr id="3" name="Content Placeholder 2">
            <a:extLst>
              <a:ext uri="{FF2B5EF4-FFF2-40B4-BE49-F238E27FC236}">
                <a16:creationId xmlns:a16="http://schemas.microsoft.com/office/drawing/2014/main" id="{F90F5224-726F-754C-BD99-56398EC013E2}"/>
              </a:ext>
            </a:extLst>
          </p:cNvPr>
          <p:cNvSpPr>
            <a:spLocks noGrp="1"/>
          </p:cNvSpPr>
          <p:nvPr>
            <p:ph idx="1"/>
          </p:nvPr>
        </p:nvSpPr>
        <p:spPr>
          <a:xfrm>
            <a:off x="132522" y="1825625"/>
            <a:ext cx="11622156" cy="4351338"/>
          </a:xfrm>
        </p:spPr>
        <p:txBody>
          <a:bodyPr/>
          <a:lstStyle/>
          <a:p>
            <a:pPr marL="0" indent="0">
              <a:buNone/>
            </a:pPr>
            <a:r>
              <a:rPr lang="en-GB" dirty="0"/>
              <a:t>From 2000 to 2010, the average square footage of a home increased from 3,000 to 5,500 square feet</a:t>
            </a:r>
          </a:p>
          <a:p>
            <a:pPr marL="0" indent="0">
              <a:buNone/>
            </a:pPr>
            <a:r>
              <a:rPr lang="en-GB" dirty="0"/>
              <a:t>Housing is often empty for long periods</a:t>
            </a:r>
          </a:p>
          <a:p>
            <a:pPr marL="0" indent="0">
              <a:buNone/>
            </a:pPr>
            <a:r>
              <a:rPr lang="en-GB" dirty="0"/>
              <a:t>Housing Shortages for Works </a:t>
            </a:r>
          </a:p>
          <a:p>
            <a:pPr marL="0" indent="0">
              <a:buNone/>
            </a:pPr>
            <a:r>
              <a:rPr lang="en-GB" dirty="0"/>
              <a:t>Labor shortages have continued to increase since the beginning of the pandemic</a:t>
            </a:r>
          </a:p>
          <a:p>
            <a:pPr marL="0" indent="0">
              <a:buNone/>
            </a:pPr>
            <a:r>
              <a:rPr lang="en-GB" dirty="0"/>
              <a:t>Aspen’s cost of living is 132.5% higher than the U.S. average, despite having North America’s largest subsidized housing</a:t>
            </a:r>
          </a:p>
        </p:txBody>
      </p:sp>
    </p:spTree>
    <p:extLst>
      <p:ext uri="{BB962C8B-B14F-4D97-AF65-F5344CB8AC3E}">
        <p14:creationId xmlns:p14="http://schemas.microsoft.com/office/powerpoint/2010/main" val="11335460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E7B56-1F72-BAE8-732D-09CD23AEF5BE}"/>
              </a:ext>
            </a:extLst>
          </p:cNvPr>
          <p:cNvSpPr>
            <a:spLocks noGrp="1"/>
          </p:cNvSpPr>
          <p:nvPr>
            <p:ph type="title"/>
          </p:nvPr>
        </p:nvSpPr>
        <p:spPr/>
        <p:txBody>
          <a:bodyPr/>
          <a:lstStyle/>
          <a:p>
            <a:r>
              <a:rPr lang="en-GB" dirty="0"/>
              <a:t>   Issues in Aspen</a:t>
            </a:r>
          </a:p>
        </p:txBody>
      </p:sp>
      <p:sp>
        <p:nvSpPr>
          <p:cNvPr id="3" name="Content Placeholder 2">
            <a:extLst>
              <a:ext uri="{FF2B5EF4-FFF2-40B4-BE49-F238E27FC236}">
                <a16:creationId xmlns:a16="http://schemas.microsoft.com/office/drawing/2014/main" id="{FF5470FA-B6F8-C17E-D561-0A0A82837D25}"/>
              </a:ext>
            </a:extLst>
          </p:cNvPr>
          <p:cNvSpPr>
            <a:spLocks noGrp="1"/>
          </p:cNvSpPr>
          <p:nvPr>
            <p:ph idx="1"/>
          </p:nvPr>
        </p:nvSpPr>
        <p:spPr/>
        <p:txBody>
          <a:bodyPr/>
          <a:lstStyle/>
          <a:p>
            <a:r>
              <a:rPr lang="en-GB" dirty="0"/>
              <a:t>“It feels like living a double life. In Aspen, we rub shoulders with and provide services to some of the wealthiest and most high-powered individuals in the world. </a:t>
            </a:r>
          </a:p>
          <a:p>
            <a:r>
              <a:rPr lang="en-GB" dirty="0"/>
              <a:t>We also have to support ourselves through the financial dichotomy of the haves and have-nots, which is supported by the constant push for more growth for the haves and less resources for the have-nots. I often ask myself: how much longer can locals afford to live here? “</a:t>
            </a:r>
          </a:p>
        </p:txBody>
      </p:sp>
    </p:spTree>
    <p:extLst>
      <p:ext uri="{BB962C8B-B14F-4D97-AF65-F5344CB8AC3E}">
        <p14:creationId xmlns:p14="http://schemas.microsoft.com/office/powerpoint/2010/main" val="10452025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C5AFB-0479-8A91-C80F-88150BE81866}"/>
              </a:ext>
            </a:extLst>
          </p:cNvPr>
          <p:cNvSpPr>
            <a:spLocks noGrp="1"/>
          </p:cNvSpPr>
          <p:nvPr>
            <p:ph type="title"/>
          </p:nvPr>
        </p:nvSpPr>
        <p:spPr>
          <a:xfrm>
            <a:off x="761800" y="762001"/>
            <a:ext cx="5334197" cy="1708242"/>
          </a:xfrm>
        </p:spPr>
        <p:txBody>
          <a:bodyPr anchor="ctr">
            <a:normAutofit/>
          </a:bodyPr>
          <a:lstStyle/>
          <a:p>
            <a:r>
              <a:rPr lang="en-GB" sz="4000"/>
              <a:t>Aspen Survey – Online July 2020 – August 2021</a:t>
            </a:r>
          </a:p>
        </p:txBody>
      </p:sp>
      <p:sp>
        <p:nvSpPr>
          <p:cNvPr id="3" name="Content Placeholder 2">
            <a:extLst>
              <a:ext uri="{FF2B5EF4-FFF2-40B4-BE49-F238E27FC236}">
                <a16:creationId xmlns:a16="http://schemas.microsoft.com/office/drawing/2014/main" id="{748D1703-729A-1B6B-1D29-D1B40148C1C2}"/>
              </a:ext>
            </a:extLst>
          </p:cNvPr>
          <p:cNvSpPr>
            <a:spLocks noGrp="1"/>
          </p:cNvSpPr>
          <p:nvPr>
            <p:ph idx="1"/>
          </p:nvPr>
        </p:nvSpPr>
        <p:spPr>
          <a:xfrm>
            <a:off x="761800" y="2470244"/>
            <a:ext cx="5334197" cy="3769835"/>
          </a:xfrm>
        </p:spPr>
        <p:txBody>
          <a:bodyPr anchor="ctr">
            <a:normAutofit/>
          </a:bodyPr>
          <a:lstStyle/>
          <a:p>
            <a:r>
              <a:rPr lang="en-GB" sz="2000"/>
              <a:t>In total, 1,299 residents responded to the survey</a:t>
            </a:r>
          </a:p>
          <a:p>
            <a:r>
              <a:rPr lang="en-GB" sz="2000"/>
              <a:t>This exceeded the initial quota that was set for 625 responses, </a:t>
            </a:r>
          </a:p>
          <a:p>
            <a:r>
              <a:rPr lang="en-GB" sz="2000"/>
              <a:t>Assuming a normal distribution of 50%</a:t>
            </a:r>
          </a:p>
          <a:p>
            <a:r>
              <a:rPr lang="en-GB" sz="2000"/>
              <a:t>A margin of error of 5% </a:t>
            </a:r>
          </a:p>
          <a:p>
            <a:r>
              <a:rPr lang="en-GB" sz="2000"/>
              <a:t>A confidence level of 99%</a:t>
            </a:r>
          </a:p>
        </p:txBody>
      </p:sp>
      <p:pic>
        <p:nvPicPr>
          <p:cNvPr id="4" name="Picture 3">
            <a:extLst>
              <a:ext uri="{FF2B5EF4-FFF2-40B4-BE49-F238E27FC236}">
                <a16:creationId xmlns:a16="http://schemas.microsoft.com/office/drawing/2014/main" id="{918D5475-9CB5-2CCD-6B40-5E532EE63066}"/>
              </a:ext>
            </a:extLst>
          </p:cNvPr>
          <p:cNvPicPr>
            <a:picLocks noChangeAspect="1"/>
          </p:cNvPicPr>
          <p:nvPr/>
        </p:nvPicPr>
        <p:blipFill rotWithShape="1">
          <a:blip r:embed="rId2"/>
          <a:srcRect l="28949" r="1921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9711723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EB437-7879-8306-BEDC-8642E67DA835}"/>
              </a:ext>
            </a:extLst>
          </p:cNvPr>
          <p:cNvSpPr>
            <a:spLocks noGrp="1"/>
          </p:cNvSpPr>
          <p:nvPr>
            <p:ph type="title"/>
          </p:nvPr>
        </p:nvSpPr>
        <p:spPr>
          <a:xfrm>
            <a:off x="640080" y="325369"/>
            <a:ext cx="4368602" cy="1956841"/>
          </a:xfrm>
        </p:spPr>
        <p:txBody>
          <a:bodyPr anchor="b">
            <a:normAutofit/>
          </a:bodyPr>
          <a:lstStyle/>
          <a:p>
            <a:r>
              <a:rPr lang="en-GB" sz="4200"/>
              <a:t>Survey Results – Aspen’s Top Assets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CE13CA-7A64-8AFA-BF42-323F78D139EE}"/>
              </a:ext>
            </a:extLst>
          </p:cNvPr>
          <p:cNvSpPr>
            <a:spLocks noGrp="1"/>
          </p:cNvSpPr>
          <p:nvPr>
            <p:ph idx="1"/>
          </p:nvPr>
        </p:nvSpPr>
        <p:spPr>
          <a:xfrm>
            <a:off x="640080" y="2872899"/>
            <a:ext cx="4243589" cy="3320668"/>
          </a:xfrm>
        </p:spPr>
        <p:txBody>
          <a:bodyPr>
            <a:normAutofit/>
          </a:bodyPr>
          <a:lstStyle/>
          <a:p>
            <a:r>
              <a:rPr lang="en-GB" sz="2000"/>
              <a:t>1. Skiing </a:t>
            </a:r>
          </a:p>
          <a:p>
            <a:r>
              <a:rPr lang="en-GB" sz="2000"/>
              <a:t>2. Mountain location </a:t>
            </a:r>
          </a:p>
          <a:p>
            <a:r>
              <a:rPr lang="en-GB" sz="2000"/>
              <a:t>3. Recreation </a:t>
            </a:r>
          </a:p>
          <a:p>
            <a:r>
              <a:rPr lang="en-GB" sz="2000"/>
              <a:t>4. Lakes and rivers </a:t>
            </a:r>
          </a:p>
          <a:p>
            <a:r>
              <a:rPr lang="en-GB" sz="2000"/>
              <a:t>5. Way of life </a:t>
            </a:r>
          </a:p>
          <a:p>
            <a:r>
              <a:rPr lang="en-GB" sz="2000"/>
              <a:t>6. History </a:t>
            </a:r>
          </a:p>
          <a:p>
            <a:r>
              <a:rPr lang="en-GB" sz="2000"/>
              <a:t>7. Festivals and events </a:t>
            </a:r>
          </a:p>
          <a:p>
            <a:r>
              <a:rPr lang="en-GB" sz="2000"/>
              <a:t>8. Climate</a:t>
            </a:r>
          </a:p>
        </p:txBody>
      </p:sp>
      <p:pic>
        <p:nvPicPr>
          <p:cNvPr id="4" name="Picture 3">
            <a:extLst>
              <a:ext uri="{FF2B5EF4-FFF2-40B4-BE49-F238E27FC236}">
                <a16:creationId xmlns:a16="http://schemas.microsoft.com/office/drawing/2014/main" id="{A180AAF0-D0CB-C5EE-F420-714B5FF27280}"/>
              </a:ext>
            </a:extLst>
          </p:cNvPr>
          <p:cNvPicPr>
            <a:picLocks noChangeAspect="1"/>
          </p:cNvPicPr>
          <p:nvPr/>
        </p:nvPicPr>
        <p:blipFill rotWithShape="1">
          <a:blip r:embed="rId2"/>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709995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FE605-670F-3332-EA01-D3C8814D9FA4}"/>
              </a:ext>
            </a:extLst>
          </p:cNvPr>
          <p:cNvSpPr>
            <a:spLocks noGrp="1"/>
          </p:cNvSpPr>
          <p:nvPr>
            <p:ph type="title"/>
          </p:nvPr>
        </p:nvSpPr>
        <p:spPr>
          <a:xfrm>
            <a:off x="838200" y="-490329"/>
            <a:ext cx="10515600" cy="2181018"/>
          </a:xfrm>
        </p:spPr>
        <p:txBody>
          <a:bodyPr/>
          <a:lstStyle/>
          <a:p>
            <a:r>
              <a:rPr lang="en-GB" dirty="0"/>
              <a:t>Aspen’s Dominant Personality Traits</a:t>
            </a:r>
          </a:p>
        </p:txBody>
      </p:sp>
      <p:sp>
        <p:nvSpPr>
          <p:cNvPr id="3" name="Content Placeholder 2">
            <a:extLst>
              <a:ext uri="{FF2B5EF4-FFF2-40B4-BE49-F238E27FC236}">
                <a16:creationId xmlns:a16="http://schemas.microsoft.com/office/drawing/2014/main" id="{1FAC94CA-FB0A-191A-BB70-F0E788D3AF27}"/>
              </a:ext>
            </a:extLst>
          </p:cNvPr>
          <p:cNvSpPr>
            <a:spLocks noGrp="1"/>
          </p:cNvSpPr>
          <p:nvPr>
            <p:ph idx="1"/>
          </p:nvPr>
        </p:nvSpPr>
        <p:spPr>
          <a:xfrm>
            <a:off x="145774" y="1252330"/>
            <a:ext cx="12046226" cy="4924633"/>
          </a:xfrm>
        </p:spPr>
        <p:txBody>
          <a:bodyPr>
            <a:normAutofit/>
          </a:bodyPr>
          <a:lstStyle/>
          <a:p>
            <a:r>
              <a:rPr lang="en-GB" dirty="0"/>
              <a:t>A large urban city (extrovert + neurotic)</a:t>
            </a:r>
          </a:p>
          <a:p>
            <a:r>
              <a:rPr lang="en-GB" dirty="0"/>
              <a:t>It  also demonstrates the characteristics of a small-town type of personality (agreeable). </a:t>
            </a:r>
          </a:p>
          <a:p>
            <a:r>
              <a:rPr lang="en-GB" dirty="0"/>
              <a:t>This is a unique juxtaposition and most likely the result of an incredibly desirable small town that attracts a significant influx of visitors from large urban </a:t>
            </a:r>
            <a:r>
              <a:rPr lang="en-GB" dirty="0" err="1"/>
              <a:t>centers</a:t>
            </a:r>
            <a:r>
              <a:rPr lang="en-GB" dirty="0"/>
              <a:t>. </a:t>
            </a:r>
          </a:p>
          <a:p>
            <a:r>
              <a:rPr lang="en-GB" dirty="0"/>
              <a:t>Aspen’s dominant place personality traits differ substantially from surrounding places. </a:t>
            </a:r>
          </a:p>
          <a:p>
            <a:r>
              <a:rPr lang="en-GB" dirty="0"/>
              <a:t>Colorado’s primary place personality trait is highly agreeable. </a:t>
            </a:r>
          </a:p>
          <a:p>
            <a:r>
              <a:rPr lang="en-GB" dirty="0"/>
              <a:t>While the agreeable trait is present in Aspen’s profile as well, it is the additions of neurotic and extrovert that set it apart from the state as a whole.</a:t>
            </a:r>
          </a:p>
        </p:txBody>
      </p:sp>
    </p:spTree>
    <p:extLst>
      <p:ext uri="{BB962C8B-B14F-4D97-AF65-F5344CB8AC3E}">
        <p14:creationId xmlns:p14="http://schemas.microsoft.com/office/powerpoint/2010/main" val="3172725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9B946-8915-E3CE-76F6-F2310166F14B}"/>
              </a:ext>
            </a:extLst>
          </p:cNvPr>
          <p:cNvSpPr>
            <a:spLocks noGrp="1"/>
          </p:cNvSpPr>
          <p:nvPr>
            <p:ph type="title"/>
          </p:nvPr>
        </p:nvSpPr>
        <p:spPr>
          <a:xfrm>
            <a:off x="640080" y="325369"/>
            <a:ext cx="4368602" cy="1956841"/>
          </a:xfrm>
        </p:spPr>
        <p:txBody>
          <a:bodyPr anchor="b">
            <a:normAutofit/>
          </a:bodyPr>
          <a:lstStyle/>
          <a:p>
            <a:r>
              <a:rPr lang="en-GB" sz="4200"/>
              <a:t>Key Description of the Community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49BBB4-360E-9D74-4CC2-CC9A4456A5F3}"/>
              </a:ext>
            </a:extLst>
          </p:cNvPr>
          <p:cNvSpPr>
            <a:spLocks noGrp="1"/>
          </p:cNvSpPr>
          <p:nvPr>
            <p:ph idx="1"/>
          </p:nvPr>
        </p:nvSpPr>
        <p:spPr>
          <a:xfrm>
            <a:off x="640080" y="2872899"/>
            <a:ext cx="4243589" cy="3320668"/>
          </a:xfrm>
        </p:spPr>
        <p:txBody>
          <a:bodyPr>
            <a:normAutofit/>
          </a:bodyPr>
          <a:lstStyle/>
          <a:p>
            <a:r>
              <a:rPr lang="en-GB" sz="1500"/>
              <a:t>Touristy 22.4% </a:t>
            </a:r>
          </a:p>
          <a:p>
            <a:r>
              <a:rPr lang="en-GB" sz="1500"/>
              <a:t>Beautiful 18.9% </a:t>
            </a:r>
          </a:p>
          <a:p>
            <a:r>
              <a:rPr lang="en-GB" sz="1500"/>
              <a:t>Fake 8.1% </a:t>
            </a:r>
          </a:p>
          <a:p>
            <a:r>
              <a:rPr lang="en-GB" sz="1500"/>
              <a:t>In transition 8.0% </a:t>
            </a:r>
          </a:p>
          <a:p>
            <a:r>
              <a:rPr lang="en-GB" sz="1500"/>
              <a:t>Vibrant 5.0% </a:t>
            </a:r>
          </a:p>
          <a:p>
            <a:r>
              <a:rPr lang="en-GB" sz="1500"/>
              <a:t>Safe 4.9% </a:t>
            </a:r>
          </a:p>
          <a:p>
            <a:r>
              <a:rPr lang="en-GB" sz="1500"/>
              <a:t>Social 2.3% </a:t>
            </a:r>
          </a:p>
          <a:p>
            <a:r>
              <a:rPr lang="en-GB" sz="1500"/>
              <a:t>Liberal 2.5% </a:t>
            </a:r>
          </a:p>
          <a:p>
            <a:r>
              <a:rPr lang="en-GB" sz="1500"/>
              <a:t>Place of the past 2.3% </a:t>
            </a:r>
          </a:p>
          <a:p>
            <a:r>
              <a:rPr lang="en-GB" sz="1500"/>
              <a:t>White collar 2.3%</a:t>
            </a:r>
          </a:p>
        </p:txBody>
      </p:sp>
      <p:pic>
        <p:nvPicPr>
          <p:cNvPr id="4" name="Picture 3">
            <a:extLst>
              <a:ext uri="{FF2B5EF4-FFF2-40B4-BE49-F238E27FC236}">
                <a16:creationId xmlns:a16="http://schemas.microsoft.com/office/drawing/2014/main" id="{F22302A1-A715-0729-BB87-56AE4B8BC003}"/>
              </a:ext>
            </a:extLst>
          </p:cNvPr>
          <p:cNvPicPr>
            <a:picLocks noChangeAspect="1"/>
          </p:cNvPicPr>
          <p:nvPr/>
        </p:nvPicPr>
        <p:blipFill rotWithShape="1">
          <a:blip r:embed="rId2"/>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46878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82077-21A0-461E-09AD-EDDB55B379A9}"/>
              </a:ext>
            </a:extLst>
          </p:cNvPr>
          <p:cNvSpPr>
            <a:spLocks noGrp="1"/>
          </p:cNvSpPr>
          <p:nvPr>
            <p:ph type="title"/>
          </p:nvPr>
        </p:nvSpPr>
        <p:spPr>
          <a:xfrm>
            <a:off x="640080" y="325369"/>
            <a:ext cx="4368602" cy="1956841"/>
          </a:xfrm>
        </p:spPr>
        <p:txBody>
          <a:bodyPr anchor="b">
            <a:normAutofit/>
          </a:bodyPr>
          <a:lstStyle/>
          <a:p>
            <a:r>
              <a:rPr lang="en-GB" sz="5400"/>
              <a:t>Changing Visitor Profile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292A71-60EA-A05D-1B21-33592100A0C8}"/>
              </a:ext>
            </a:extLst>
          </p:cNvPr>
          <p:cNvSpPr>
            <a:spLocks noGrp="1"/>
          </p:cNvSpPr>
          <p:nvPr>
            <p:ph idx="1"/>
          </p:nvPr>
        </p:nvSpPr>
        <p:spPr>
          <a:xfrm>
            <a:off x="640080" y="2872899"/>
            <a:ext cx="4243589" cy="3320668"/>
          </a:xfrm>
        </p:spPr>
        <p:txBody>
          <a:bodyPr>
            <a:normAutofit/>
          </a:bodyPr>
          <a:lstStyle/>
          <a:p>
            <a:pPr marL="0" indent="0">
              <a:buNone/>
            </a:pPr>
            <a:r>
              <a:rPr lang="en-GB" sz="2000"/>
              <a:t>• Since COVID, many stakeholders believe that visitors coming to Aspen are less considerate and have greater expectations</a:t>
            </a:r>
          </a:p>
          <a:p>
            <a:pPr marL="0" indent="0">
              <a:buNone/>
            </a:pPr>
            <a:r>
              <a:rPr lang="en-GB" sz="2000"/>
              <a:t> • Some suggested that the lack of international travel has had a negative impact on the resident experience</a:t>
            </a:r>
          </a:p>
          <a:p>
            <a:pPr marL="0" indent="0">
              <a:buNone/>
            </a:pPr>
            <a:r>
              <a:rPr lang="en-GB" sz="2000"/>
              <a:t>• Business owners also indicated that the off season is shrinking, leaving little downtime.</a:t>
            </a:r>
          </a:p>
        </p:txBody>
      </p:sp>
      <p:pic>
        <p:nvPicPr>
          <p:cNvPr id="4" name="Picture 3">
            <a:extLst>
              <a:ext uri="{FF2B5EF4-FFF2-40B4-BE49-F238E27FC236}">
                <a16:creationId xmlns:a16="http://schemas.microsoft.com/office/drawing/2014/main" id="{8B0B4252-F279-D6D8-86A4-108123790940}"/>
              </a:ext>
            </a:extLst>
          </p:cNvPr>
          <p:cNvPicPr>
            <a:picLocks noChangeAspect="1"/>
          </p:cNvPicPr>
          <p:nvPr/>
        </p:nvPicPr>
        <p:blipFill rotWithShape="1">
          <a:blip r:embed="rId2"/>
          <a:srcRect l="16884" r="788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819650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6BCE0-3B31-BF9E-01C9-DB584D890103}"/>
              </a:ext>
            </a:extLst>
          </p:cNvPr>
          <p:cNvSpPr>
            <a:spLocks noGrp="1"/>
          </p:cNvSpPr>
          <p:nvPr>
            <p:ph type="title"/>
          </p:nvPr>
        </p:nvSpPr>
        <p:spPr>
          <a:xfrm>
            <a:off x="640080" y="325370"/>
            <a:ext cx="4368602" cy="1430544"/>
          </a:xfrm>
        </p:spPr>
        <p:txBody>
          <a:bodyPr anchor="b">
            <a:normAutofit/>
          </a:bodyPr>
          <a:lstStyle/>
          <a:p>
            <a:r>
              <a:rPr lang="en-GB" sz="3000" dirty="0"/>
              <a:t>             Promote</a:t>
            </a:r>
            <a:br>
              <a:rPr lang="en-GB" sz="3000" dirty="0"/>
            </a:br>
            <a:r>
              <a:rPr lang="en-GB" sz="3000" dirty="0"/>
              <a:t>Responsible Tourism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767BAE-2070-73CB-E7CB-40FD8C1093DF}"/>
              </a:ext>
            </a:extLst>
          </p:cNvPr>
          <p:cNvSpPr>
            <a:spLocks noGrp="1"/>
          </p:cNvSpPr>
          <p:nvPr>
            <p:ph idx="1"/>
          </p:nvPr>
        </p:nvSpPr>
        <p:spPr>
          <a:xfrm>
            <a:off x="640080" y="2872899"/>
            <a:ext cx="4243589" cy="3320668"/>
          </a:xfrm>
        </p:spPr>
        <p:txBody>
          <a:bodyPr>
            <a:normAutofit/>
          </a:bodyPr>
          <a:lstStyle/>
          <a:p>
            <a:r>
              <a:rPr lang="en-GB" sz="2200"/>
              <a:t>More targeted promotion</a:t>
            </a:r>
          </a:p>
          <a:p>
            <a:r>
              <a:rPr lang="en-GB" sz="2200"/>
              <a:t>More Proactively handle tourism growth in a destination management role </a:t>
            </a:r>
          </a:p>
          <a:p>
            <a:r>
              <a:rPr lang="en-GB" sz="2200"/>
              <a:t>Examples increase the use of public transit and other low-impact forms of transportation</a:t>
            </a:r>
          </a:p>
        </p:txBody>
      </p:sp>
      <p:pic>
        <p:nvPicPr>
          <p:cNvPr id="4" name="Picture 3">
            <a:extLst>
              <a:ext uri="{FF2B5EF4-FFF2-40B4-BE49-F238E27FC236}">
                <a16:creationId xmlns:a16="http://schemas.microsoft.com/office/drawing/2014/main" id="{B007A1DD-15F5-5472-57A8-56AA9F9028C8}"/>
              </a:ext>
            </a:extLst>
          </p:cNvPr>
          <p:cNvPicPr>
            <a:picLocks noChangeAspect="1"/>
          </p:cNvPicPr>
          <p:nvPr/>
        </p:nvPicPr>
        <p:blipFill rotWithShape="1">
          <a:blip r:embed="rId2"/>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907687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BCFA8-D5CF-DFAC-E4D4-D52DA6C27929}"/>
              </a:ext>
            </a:extLst>
          </p:cNvPr>
          <p:cNvSpPr>
            <a:spLocks noGrp="1"/>
          </p:cNvSpPr>
          <p:nvPr>
            <p:ph type="title"/>
          </p:nvPr>
        </p:nvSpPr>
        <p:spPr>
          <a:xfrm>
            <a:off x="640080" y="325369"/>
            <a:ext cx="4368602" cy="1956841"/>
          </a:xfrm>
        </p:spPr>
        <p:txBody>
          <a:bodyPr anchor="b">
            <a:normAutofit/>
          </a:bodyPr>
          <a:lstStyle/>
          <a:p>
            <a:r>
              <a:rPr lang="en-GB" sz="4600"/>
              <a:t>Need to Address Capacity in Aspen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EB1E87-5DFA-8AFE-0752-29F09DD47887}"/>
              </a:ext>
            </a:extLst>
          </p:cNvPr>
          <p:cNvSpPr>
            <a:spLocks noGrp="1"/>
          </p:cNvSpPr>
          <p:nvPr>
            <p:ph idx="1"/>
          </p:nvPr>
        </p:nvSpPr>
        <p:spPr>
          <a:xfrm>
            <a:off x="640080" y="2872899"/>
            <a:ext cx="4243589" cy="3320668"/>
          </a:xfrm>
        </p:spPr>
        <p:txBody>
          <a:bodyPr>
            <a:normAutofit/>
          </a:bodyPr>
          <a:lstStyle/>
          <a:p>
            <a:r>
              <a:rPr lang="en-GB" sz="1700"/>
              <a:t>Some stakeholders believe the city is too busy, with too much traffic and that new homes have been overbuilt, leaving no room for new development</a:t>
            </a:r>
          </a:p>
          <a:p>
            <a:endParaRPr lang="en-GB" sz="1700"/>
          </a:p>
          <a:p>
            <a:r>
              <a:rPr lang="en-GB" sz="1700"/>
              <a:t>There are more people living in the area year-round, which puts more stress on infrastructure</a:t>
            </a:r>
          </a:p>
          <a:p>
            <a:endParaRPr lang="en-GB" sz="1700"/>
          </a:p>
          <a:p>
            <a:r>
              <a:rPr lang="en-GB" sz="1700"/>
              <a:t>  Lack of staff accommodations is a significant issue</a:t>
            </a:r>
          </a:p>
        </p:txBody>
      </p:sp>
      <p:pic>
        <p:nvPicPr>
          <p:cNvPr id="4" name="Picture 3">
            <a:extLst>
              <a:ext uri="{FF2B5EF4-FFF2-40B4-BE49-F238E27FC236}">
                <a16:creationId xmlns:a16="http://schemas.microsoft.com/office/drawing/2014/main" id="{284463CC-B68C-CAE4-15B5-28DF2B7D8A77}"/>
              </a:ext>
            </a:extLst>
          </p:cNvPr>
          <p:cNvPicPr>
            <a:picLocks noChangeAspect="1"/>
          </p:cNvPicPr>
          <p:nvPr/>
        </p:nvPicPr>
        <p:blipFill rotWithShape="1">
          <a:blip r:embed="rId2"/>
          <a:srcRect l="34138" r="392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498034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4E245-7F31-C0EA-A6F9-010D66B5FFD5}"/>
              </a:ext>
            </a:extLst>
          </p:cNvPr>
          <p:cNvSpPr>
            <a:spLocks noGrp="1"/>
          </p:cNvSpPr>
          <p:nvPr>
            <p:ph type="title"/>
          </p:nvPr>
        </p:nvSpPr>
        <p:spPr>
          <a:xfrm>
            <a:off x="640080" y="325369"/>
            <a:ext cx="4368602" cy="1956841"/>
          </a:xfrm>
        </p:spPr>
        <p:txBody>
          <a:bodyPr anchor="b">
            <a:normAutofit/>
          </a:bodyPr>
          <a:lstStyle/>
          <a:p>
            <a:r>
              <a:rPr lang="en-GB" sz="4200"/>
              <a:t>Find a balance City Character &amp; Commercialisation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085214-DFB0-F4EF-5EF7-9A25D7D66834}"/>
              </a:ext>
            </a:extLst>
          </p:cNvPr>
          <p:cNvSpPr>
            <a:spLocks noGrp="1"/>
          </p:cNvSpPr>
          <p:nvPr>
            <p:ph idx="1"/>
          </p:nvPr>
        </p:nvSpPr>
        <p:spPr>
          <a:xfrm>
            <a:off x="640080" y="2872899"/>
            <a:ext cx="4243589" cy="3320668"/>
          </a:xfrm>
        </p:spPr>
        <p:txBody>
          <a:bodyPr>
            <a:normAutofit/>
          </a:bodyPr>
          <a:lstStyle/>
          <a:p>
            <a:r>
              <a:rPr lang="en-GB" sz="2000"/>
              <a:t>More chain restaurants </a:t>
            </a:r>
          </a:p>
          <a:p>
            <a:r>
              <a:rPr lang="en-GB" sz="2000"/>
              <a:t>Limited ownership controlling much of the commercial retail</a:t>
            </a:r>
          </a:p>
          <a:p>
            <a:r>
              <a:rPr lang="en-GB" sz="2000"/>
              <a:t>There is a feeling that the community is becoming less authentic - “quirky local shops are being replaced by high-end brands.” </a:t>
            </a:r>
          </a:p>
          <a:p>
            <a:r>
              <a:rPr lang="en-GB" sz="2000"/>
              <a:t> Rent is also considered too high for local employees</a:t>
            </a:r>
          </a:p>
        </p:txBody>
      </p:sp>
      <p:pic>
        <p:nvPicPr>
          <p:cNvPr id="4" name="Picture 3">
            <a:extLst>
              <a:ext uri="{FF2B5EF4-FFF2-40B4-BE49-F238E27FC236}">
                <a16:creationId xmlns:a16="http://schemas.microsoft.com/office/drawing/2014/main" id="{C00C0B91-BB55-6097-1D1D-CA0556514BA1}"/>
              </a:ext>
            </a:extLst>
          </p:cNvPr>
          <p:cNvPicPr>
            <a:picLocks noChangeAspect="1"/>
          </p:cNvPicPr>
          <p:nvPr/>
        </p:nvPicPr>
        <p:blipFill rotWithShape="1">
          <a:blip r:embed="rId2"/>
          <a:srcRect l="21898" r="1140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271883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1AB386-C452-0AB3-B7FF-865C1E5AC69B}"/>
              </a:ext>
            </a:extLst>
          </p:cNvPr>
          <p:cNvSpPr>
            <a:spLocks noGrp="1"/>
          </p:cNvSpPr>
          <p:nvPr>
            <p:ph type="title"/>
          </p:nvPr>
        </p:nvSpPr>
        <p:spPr>
          <a:xfrm>
            <a:off x="761995" y="307447"/>
            <a:ext cx="10693884" cy="1109932"/>
          </a:xfrm>
        </p:spPr>
        <p:txBody>
          <a:bodyPr>
            <a:normAutofit/>
          </a:bodyPr>
          <a:lstStyle/>
          <a:p>
            <a:r>
              <a:rPr lang="en-GB" sz="3700"/>
              <a:t>          Need for Visitor Education &amp; </a:t>
            </a:r>
            <a:br>
              <a:rPr lang="en-GB" sz="3700"/>
            </a:br>
            <a:r>
              <a:rPr lang="en-GB" sz="3700"/>
              <a:t>Visitor Experience Training for Businesses</a:t>
            </a:r>
          </a:p>
        </p:txBody>
      </p:sp>
      <p:pic>
        <p:nvPicPr>
          <p:cNvPr id="4" name="Picture 3">
            <a:extLst>
              <a:ext uri="{FF2B5EF4-FFF2-40B4-BE49-F238E27FC236}">
                <a16:creationId xmlns:a16="http://schemas.microsoft.com/office/drawing/2014/main" id="{B7D942B5-B6B4-97DE-E60C-BE750BE8672D}"/>
              </a:ext>
            </a:extLst>
          </p:cNvPr>
          <p:cNvPicPr>
            <a:picLocks noChangeAspect="1"/>
          </p:cNvPicPr>
          <p:nvPr/>
        </p:nvPicPr>
        <p:blipFill>
          <a:blip r:embed="rId2"/>
          <a:stretch>
            <a:fillRect/>
          </a:stretch>
        </p:blipFill>
        <p:spPr>
          <a:xfrm>
            <a:off x="810514" y="2357888"/>
            <a:ext cx="5656170" cy="3775494"/>
          </a:xfrm>
          <a:prstGeom prst="rect">
            <a:avLst/>
          </a:prstGeom>
        </p:spPr>
      </p:pic>
      <p:sp>
        <p:nvSpPr>
          <p:cNvPr id="3" name="Content Placeholder 2">
            <a:extLst>
              <a:ext uri="{FF2B5EF4-FFF2-40B4-BE49-F238E27FC236}">
                <a16:creationId xmlns:a16="http://schemas.microsoft.com/office/drawing/2014/main" id="{15586397-EF93-CDE1-F25D-41D87C639689}"/>
              </a:ext>
            </a:extLst>
          </p:cNvPr>
          <p:cNvSpPr>
            <a:spLocks noGrp="1"/>
          </p:cNvSpPr>
          <p:nvPr>
            <p:ph idx="1"/>
          </p:nvPr>
        </p:nvSpPr>
        <p:spPr>
          <a:xfrm>
            <a:off x="7190509" y="2357888"/>
            <a:ext cx="4265370" cy="3902635"/>
          </a:xfrm>
        </p:spPr>
        <p:txBody>
          <a:bodyPr anchor="ctr">
            <a:normAutofit/>
          </a:bodyPr>
          <a:lstStyle/>
          <a:p>
            <a:r>
              <a:rPr lang="en-GB" sz="2000"/>
              <a:t>There is industry interest in ensuring the business community can speak to the visitor experience </a:t>
            </a:r>
          </a:p>
          <a:p>
            <a:r>
              <a:rPr lang="en-GB" sz="2000"/>
              <a:t>Proactively educate tourists.</a:t>
            </a:r>
          </a:p>
          <a:p>
            <a:r>
              <a:rPr lang="en-GB" sz="2000"/>
              <a:t>Most businesses want to attract visitors that value the natural world </a:t>
            </a:r>
          </a:p>
          <a:p>
            <a:r>
              <a:rPr lang="en-GB" sz="2000"/>
              <a:t>Consider the concept of Sustainability.</a:t>
            </a:r>
          </a:p>
        </p:txBody>
      </p:sp>
    </p:spTree>
    <p:extLst>
      <p:ext uri="{BB962C8B-B14F-4D97-AF65-F5344CB8AC3E}">
        <p14:creationId xmlns:p14="http://schemas.microsoft.com/office/powerpoint/2010/main" val="33851440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DCA7B-4104-FEF5-650E-DE62A2EF43A2}"/>
              </a:ext>
            </a:extLst>
          </p:cNvPr>
          <p:cNvSpPr>
            <a:spLocks noGrp="1"/>
          </p:cNvSpPr>
          <p:nvPr>
            <p:ph type="title"/>
          </p:nvPr>
        </p:nvSpPr>
        <p:spPr>
          <a:xfrm>
            <a:off x="640080" y="325369"/>
            <a:ext cx="4368602" cy="1956841"/>
          </a:xfrm>
        </p:spPr>
        <p:txBody>
          <a:bodyPr anchor="b">
            <a:normAutofit/>
          </a:bodyPr>
          <a:lstStyle/>
          <a:p>
            <a:r>
              <a:rPr lang="en-GB" sz="4600"/>
              <a:t>Diversity, Equality &amp; Inclusion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60A80C-B237-1CDC-8B09-61E24BC37B6D}"/>
              </a:ext>
            </a:extLst>
          </p:cNvPr>
          <p:cNvSpPr>
            <a:spLocks noGrp="1"/>
          </p:cNvSpPr>
          <p:nvPr>
            <p:ph idx="1"/>
          </p:nvPr>
        </p:nvSpPr>
        <p:spPr>
          <a:xfrm>
            <a:off x="640080" y="2872899"/>
            <a:ext cx="4243589" cy="3320668"/>
          </a:xfrm>
        </p:spPr>
        <p:txBody>
          <a:bodyPr>
            <a:normAutofit/>
          </a:bodyPr>
          <a:lstStyle/>
          <a:p>
            <a:r>
              <a:rPr lang="en-GB" sz="2200"/>
              <a:t>Some stakeholders believe the middle class is being pushed out of Aspen</a:t>
            </a:r>
          </a:p>
          <a:p>
            <a:r>
              <a:rPr lang="en-GB" sz="2200"/>
              <a:t>Need an equity lens for review of new and existing policies</a:t>
            </a:r>
          </a:p>
          <a:p>
            <a:r>
              <a:rPr lang="en-GB" sz="2200"/>
              <a:t>Discussion of the city doing outreach to better serve the Spanish-speaking labor market.</a:t>
            </a:r>
          </a:p>
        </p:txBody>
      </p:sp>
      <p:pic>
        <p:nvPicPr>
          <p:cNvPr id="4" name="Picture 3">
            <a:extLst>
              <a:ext uri="{FF2B5EF4-FFF2-40B4-BE49-F238E27FC236}">
                <a16:creationId xmlns:a16="http://schemas.microsoft.com/office/drawing/2014/main" id="{26AA0254-E1E8-F06D-6A3A-B08AC73296F8}"/>
              </a:ext>
            </a:extLst>
          </p:cNvPr>
          <p:cNvPicPr>
            <a:picLocks noChangeAspect="1"/>
          </p:cNvPicPr>
          <p:nvPr/>
        </p:nvPicPr>
        <p:blipFill rotWithShape="1">
          <a:blip r:embed="rId2"/>
          <a:srcRect l="10623" r="2242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716160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9478A-4118-920F-94CD-7DDAB45A31E6}"/>
              </a:ext>
            </a:extLst>
          </p:cNvPr>
          <p:cNvSpPr>
            <a:spLocks noGrp="1"/>
          </p:cNvSpPr>
          <p:nvPr>
            <p:ph type="title"/>
          </p:nvPr>
        </p:nvSpPr>
        <p:spPr>
          <a:xfrm>
            <a:off x="838200" y="-722243"/>
            <a:ext cx="10515600" cy="2412931"/>
          </a:xfrm>
        </p:spPr>
        <p:txBody>
          <a:bodyPr/>
          <a:lstStyle/>
          <a:p>
            <a:r>
              <a:rPr lang="en-GB" dirty="0"/>
              <a:t>Key Findings</a:t>
            </a:r>
          </a:p>
        </p:txBody>
      </p:sp>
      <p:sp>
        <p:nvSpPr>
          <p:cNvPr id="3" name="Content Placeholder 2">
            <a:extLst>
              <a:ext uri="{FF2B5EF4-FFF2-40B4-BE49-F238E27FC236}">
                <a16:creationId xmlns:a16="http://schemas.microsoft.com/office/drawing/2014/main" id="{14B7E44C-37C4-F8F6-37D9-08788A0BBEDC}"/>
              </a:ext>
            </a:extLst>
          </p:cNvPr>
          <p:cNvSpPr>
            <a:spLocks noGrp="1"/>
          </p:cNvSpPr>
          <p:nvPr>
            <p:ph idx="1"/>
          </p:nvPr>
        </p:nvSpPr>
        <p:spPr>
          <a:xfrm>
            <a:off x="132521" y="887896"/>
            <a:ext cx="12192000" cy="4923182"/>
          </a:xfrm>
        </p:spPr>
        <p:txBody>
          <a:bodyPr>
            <a:normAutofit fontScale="70000" lnSpcReduction="20000"/>
          </a:bodyPr>
          <a:lstStyle/>
          <a:p>
            <a:r>
              <a:rPr lang="en-GB" dirty="0"/>
              <a:t>Staff shortages</a:t>
            </a:r>
          </a:p>
          <a:p>
            <a:r>
              <a:rPr lang="en-GB" dirty="0"/>
              <a:t>Visitor pressure and social inequality. </a:t>
            </a:r>
          </a:p>
          <a:p>
            <a:r>
              <a:rPr lang="en-GB" dirty="0"/>
              <a:t>Some stakeholders see Aspen as inclusive, everyone can experience nature, but the barrier to entry is extremely high</a:t>
            </a:r>
          </a:p>
          <a:p>
            <a:r>
              <a:rPr lang="en-GB" dirty="0"/>
              <a:t>The current mood regarding tourism is slightly pessimistic</a:t>
            </a:r>
          </a:p>
          <a:p>
            <a:r>
              <a:rPr lang="en-GB" dirty="0"/>
              <a:t> In addition to skiing and winter sports, stakeholders believe Aspen should be recognized for arts and culture, natural beauty, outdoor adventure, philanthropy, and thought leadership</a:t>
            </a:r>
          </a:p>
          <a:p>
            <a:endParaRPr lang="en-GB" dirty="0"/>
          </a:p>
          <a:p>
            <a:r>
              <a:rPr lang="en-GB" b="1" dirty="0"/>
              <a:t>The Aspen community feels: </a:t>
            </a:r>
          </a:p>
          <a:p>
            <a:r>
              <a:rPr lang="en-GB" dirty="0"/>
              <a:t>Exhausted: hard work is required to meet visitor demand, navigate a busy tourist area, and find time to enjoy the area.</a:t>
            </a:r>
          </a:p>
          <a:p>
            <a:r>
              <a:rPr lang="en-GB" dirty="0"/>
              <a:t>Lucky: for the ability to enjoy the beauty of the area and the opportunity to be exposed to great thinkers</a:t>
            </a:r>
          </a:p>
          <a:p>
            <a:r>
              <a:rPr lang="en-GB" dirty="0"/>
              <a:t>Tied together: people like to get together for any reason (to suffer together, to celebrate, and to give back to one another) </a:t>
            </a:r>
          </a:p>
          <a:p>
            <a:r>
              <a:rPr lang="en-GB" dirty="0"/>
              <a:t>Disconnected: locals feel they are no longer part of the personality of the place</a:t>
            </a:r>
          </a:p>
        </p:txBody>
      </p:sp>
    </p:spTree>
    <p:extLst>
      <p:ext uri="{BB962C8B-B14F-4D97-AF65-F5344CB8AC3E}">
        <p14:creationId xmlns:p14="http://schemas.microsoft.com/office/powerpoint/2010/main" val="34244984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1B7B04-66DF-CAF5-A767-003E1AF70D46}"/>
              </a:ext>
            </a:extLst>
          </p:cNvPr>
          <p:cNvSpPr>
            <a:spLocks noGrp="1"/>
          </p:cNvSpPr>
          <p:nvPr>
            <p:ph type="title"/>
          </p:nvPr>
        </p:nvSpPr>
        <p:spPr>
          <a:xfrm>
            <a:off x="640080" y="325369"/>
            <a:ext cx="4368602" cy="1956841"/>
          </a:xfrm>
        </p:spPr>
        <p:txBody>
          <a:bodyPr anchor="b">
            <a:normAutofit/>
          </a:bodyPr>
          <a:lstStyle/>
          <a:p>
            <a:r>
              <a:rPr lang="en-GB" sz="5400"/>
              <a:t>Themes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FC7F88-FBFB-CD22-274D-426BF7070E0B}"/>
              </a:ext>
            </a:extLst>
          </p:cNvPr>
          <p:cNvSpPr>
            <a:spLocks noGrp="1"/>
          </p:cNvSpPr>
          <p:nvPr>
            <p:ph idx="1"/>
          </p:nvPr>
        </p:nvSpPr>
        <p:spPr>
          <a:xfrm>
            <a:off x="640080" y="2872899"/>
            <a:ext cx="4243589" cy="3320668"/>
          </a:xfrm>
        </p:spPr>
        <p:txBody>
          <a:bodyPr>
            <a:normAutofit/>
          </a:bodyPr>
          <a:lstStyle/>
          <a:p>
            <a:pPr marL="0" indent="0">
              <a:buNone/>
            </a:pPr>
            <a:r>
              <a:rPr lang="en-GB" sz="2200" dirty="0"/>
              <a:t>“Busy times are different from the past. </a:t>
            </a:r>
          </a:p>
          <a:p>
            <a:pPr marL="0" indent="0">
              <a:buNone/>
            </a:pPr>
            <a:r>
              <a:rPr lang="en-GB" sz="2200" dirty="0"/>
              <a:t>I can’t put my finger on what it is, but there’s a different feel, different spirit that weaves its way in and out of </a:t>
            </a:r>
            <a:r>
              <a:rPr lang="en-GB" sz="2200" dirty="0" err="1"/>
              <a:t>Aspen,and</a:t>
            </a:r>
            <a:r>
              <a:rPr lang="en-GB" sz="2200" dirty="0"/>
              <a:t> feels different from busy times in the past. “</a:t>
            </a:r>
          </a:p>
        </p:txBody>
      </p:sp>
      <p:pic>
        <p:nvPicPr>
          <p:cNvPr id="4" name="Picture 3">
            <a:extLst>
              <a:ext uri="{FF2B5EF4-FFF2-40B4-BE49-F238E27FC236}">
                <a16:creationId xmlns:a16="http://schemas.microsoft.com/office/drawing/2014/main" id="{393D9D9E-9228-6F5D-BDE0-729782D3CA0E}"/>
              </a:ext>
            </a:extLst>
          </p:cNvPr>
          <p:cNvPicPr>
            <a:picLocks noChangeAspect="1"/>
          </p:cNvPicPr>
          <p:nvPr/>
        </p:nvPicPr>
        <p:blipFill rotWithShape="1">
          <a:blip r:embed="rId2"/>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765488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30E1D-DA1E-30EF-BB5C-56705DB6EA18}"/>
              </a:ext>
            </a:extLst>
          </p:cNvPr>
          <p:cNvSpPr>
            <a:spLocks noGrp="1"/>
          </p:cNvSpPr>
          <p:nvPr>
            <p:ph type="title"/>
          </p:nvPr>
        </p:nvSpPr>
        <p:spPr>
          <a:xfrm>
            <a:off x="8812696" y="-530086"/>
            <a:ext cx="3207026" cy="1828800"/>
          </a:xfrm>
        </p:spPr>
        <p:txBody>
          <a:bodyPr/>
          <a:lstStyle/>
          <a:p>
            <a:r>
              <a:rPr lang="en-GB" dirty="0"/>
              <a:t>Key Themes</a:t>
            </a:r>
          </a:p>
        </p:txBody>
      </p:sp>
      <p:sp>
        <p:nvSpPr>
          <p:cNvPr id="3" name="Content Placeholder 2">
            <a:extLst>
              <a:ext uri="{FF2B5EF4-FFF2-40B4-BE49-F238E27FC236}">
                <a16:creationId xmlns:a16="http://schemas.microsoft.com/office/drawing/2014/main" id="{211B8689-B510-C6BB-F7E8-C899BDE98810}"/>
              </a:ext>
            </a:extLst>
          </p:cNvPr>
          <p:cNvSpPr>
            <a:spLocks noGrp="1"/>
          </p:cNvSpPr>
          <p:nvPr>
            <p:ph idx="1"/>
          </p:nvPr>
        </p:nvSpPr>
        <p:spPr>
          <a:xfrm>
            <a:off x="53009" y="424070"/>
            <a:ext cx="12138991" cy="5752893"/>
          </a:xfrm>
        </p:spPr>
        <p:txBody>
          <a:bodyPr>
            <a:normAutofit fontScale="62500" lnSpcReduction="20000"/>
          </a:bodyPr>
          <a:lstStyle/>
          <a:p>
            <a:r>
              <a:rPr lang="en-GB" b="1" dirty="0"/>
              <a:t>Aspen’s ideal visitor</a:t>
            </a:r>
          </a:p>
          <a:p>
            <a:r>
              <a:rPr lang="en-GB" dirty="0"/>
              <a:t>Ideal Aspen visitor is one who stays more than one night, who wants to give back to the community and make a difference, and who appreciates Aspen for what it is. </a:t>
            </a:r>
          </a:p>
          <a:p>
            <a:r>
              <a:rPr lang="en-GB" dirty="0"/>
              <a:t>There is an opportunity to attract more diverse visitors, who come because Aspen is a place where everyone is welcome.</a:t>
            </a:r>
          </a:p>
          <a:p>
            <a:r>
              <a:rPr lang="en-GB" b="1" dirty="0"/>
              <a:t>Visitor pressure</a:t>
            </a:r>
          </a:p>
          <a:p>
            <a:r>
              <a:rPr lang="en-GB" dirty="0"/>
              <a:t>The challenge of visitor pressure was identified as the issue most difficult to change, and determining how to preserve the soul of the town is intrinsically tied to this issue. </a:t>
            </a:r>
          </a:p>
          <a:p>
            <a:r>
              <a:rPr lang="en-GB" dirty="0"/>
              <a:t>Aspen not only has its own visitor pressure, but it also feels the pressure of Snowmass Village visitors.</a:t>
            </a:r>
          </a:p>
          <a:p>
            <a:r>
              <a:rPr lang="en-GB" b="1" dirty="0"/>
              <a:t>Traffic congestion</a:t>
            </a:r>
          </a:p>
          <a:p>
            <a:r>
              <a:rPr lang="en-GB" dirty="0"/>
              <a:t>Traffic congestion exacerbates visitor pressure, especially with increasing numbers of staff having to commute from down valley and ongoing construction blocking traffic</a:t>
            </a:r>
          </a:p>
          <a:p>
            <a:r>
              <a:rPr lang="en-GB" dirty="0"/>
              <a:t>Making transportation easier for staff was identified as a significant need in order to improve the visitor experience. </a:t>
            </a:r>
          </a:p>
          <a:p>
            <a:r>
              <a:rPr lang="en-GB" dirty="0"/>
              <a:t>As one participant indicated: “social inequality continues to be in your face in Aspen.” </a:t>
            </a:r>
          </a:p>
          <a:p>
            <a:r>
              <a:rPr lang="en-GB" b="1" dirty="0"/>
              <a:t>Negative first impressions</a:t>
            </a:r>
          </a:p>
          <a:p>
            <a:r>
              <a:rPr lang="en-GB" dirty="0"/>
              <a:t>There were also concerns about the need to address negative first impressions of the area. </a:t>
            </a:r>
          </a:p>
          <a:p>
            <a:r>
              <a:rPr lang="en-GB" dirty="0"/>
              <a:t>When visitors arrive by car, often their first glance is of construction, not the small-town character that the </a:t>
            </a:r>
          </a:p>
          <a:p>
            <a:r>
              <a:rPr lang="en-GB" dirty="0"/>
              <a:t>city was founded on. </a:t>
            </a:r>
          </a:p>
          <a:p>
            <a:r>
              <a:rPr lang="en-GB" dirty="0"/>
              <a:t>Chamber is ideally positioned between businesses and visitors to preserve Aspen’s small-town character</a:t>
            </a:r>
          </a:p>
        </p:txBody>
      </p:sp>
    </p:spTree>
    <p:extLst>
      <p:ext uri="{BB962C8B-B14F-4D97-AF65-F5344CB8AC3E}">
        <p14:creationId xmlns:p14="http://schemas.microsoft.com/office/powerpoint/2010/main" val="12249776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65978F-85BF-B129-2355-3D59B15FE4AE}"/>
              </a:ext>
            </a:extLst>
          </p:cNvPr>
          <p:cNvSpPr>
            <a:spLocks noGrp="1"/>
          </p:cNvSpPr>
          <p:nvPr>
            <p:ph type="title"/>
          </p:nvPr>
        </p:nvSpPr>
        <p:spPr>
          <a:xfrm>
            <a:off x="640080" y="325369"/>
            <a:ext cx="4368602" cy="1956841"/>
          </a:xfrm>
        </p:spPr>
        <p:txBody>
          <a:bodyPr anchor="b">
            <a:normAutofit/>
          </a:bodyPr>
          <a:lstStyle/>
          <a:p>
            <a:r>
              <a:rPr lang="en-GB" sz="5400"/>
              <a:t>Engagement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99FF9B-8387-07BC-4AD4-D963E701C6D2}"/>
              </a:ext>
            </a:extLst>
          </p:cNvPr>
          <p:cNvSpPr>
            <a:spLocks noGrp="1"/>
          </p:cNvSpPr>
          <p:nvPr>
            <p:ph idx="1"/>
          </p:nvPr>
        </p:nvSpPr>
        <p:spPr>
          <a:xfrm>
            <a:off x="640080" y="2872899"/>
            <a:ext cx="4243589" cy="3320668"/>
          </a:xfrm>
        </p:spPr>
        <p:txBody>
          <a:bodyPr>
            <a:normAutofit/>
          </a:bodyPr>
          <a:lstStyle/>
          <a:p>
            <a:r>
              <a:rPr lang="en-GB" sz="2200"/>
              <a:t>Debating Year Round Tourism</a:t>
            </a:r>
          </a:p>
          <a:p>
            <a:r>
              <a:rPr lang="en-GB" sz="2200"/>
              <a:t>Prioritising Solutions</a:t>
            </a:r>
          </a:p>
          <a:p>
            <a:r>
              <a:rPr lang="en-GB" sz="2200"/>
              <a:t>Environmental</a:t>
            </a:r>
          </a:p>
          <a:p>
            <a:r>
              <a:rPr lang="en-GB" sz="2200"/>
              <a:t>Social </a:t>
            </a:r>
          </a:p>
          <a:p>
            <a:r>
              <a:rPr lang="en-GB" sz="2200"/>
              <a:t>Economic</a:t>
            </a:r>
          </a:p>
          <a:p>
            <a:endParaRPr lang="en-GB" sz="2200"/>
          </a:p>
        </p:txBody>
      </p:sp>
      <p:pic>
        <p:nvPicPr>
          <p:cNvPr id="4" name="Picture 3">
            <a:extLst>
              <a:ext uri="{FF2B5EF4-FFF2-40B4-BE49-F238E27FC236}">
                <a16:creationId xmlns:a16="http://schemas.microsoft.com/office/drawing/2014/main" id="{31532970-0752-E822-B413-8FAA60546289}"/>
              </a:ext>
            </a:extLst>
          </p:cNvPr>
          <p:cNvPicPr>
            <a:picLocks noChangeAspect="1"/>
          </p:cNvPicPr>
          <p:nvPr/>
        </p:nvPicPr>
        <p:blipFill rotWithShape="1">
          <a:blip r:embed="rId2"/>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729469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113FFC-4C24-DC68-CFF2-5963A10C43DB}"/>
              </a:ext>
            </a:extLst>
          </p:cNvPr>
          <p:cNvSpPr>
            <a:spLocks noGrp="1"/>
          </p:cNvSpPr>
          <p:nvPr>
            <p:ph type="title"/>
          </p:nvPr>
        </p:nvSpPr>
        <p:spPr>
          <a:xfrm>
            <a:off x="640080" y="325369"/>
            <a:ext cx="4368602" cy="1956841"/>
          </a:xfrm>
        </p:spPr>
        <p:txBody>
          <a:bodyPr anchor="b">
            <a:normAutofit/>
          </a:bodyPr>
          <a:lstStyle/>
          <a:p>
            <a:r>
              <a:rPr lang="en-GB" sz="5400"/>
              <a:t>False Considerations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9F9C3B-FE9B-47A6-ADE0-F4E0E11437F8}"/>
              </a:ext>
            </a:extLst>
          </p:cNvPr>
          <p:cNvSpPr>
            <a:spLocks noGrp="1"/>
          </p:cNvSpPr>
          <p:nvPr>
            <p:ph idx="1"/>
          </p:nvPr>
        </p:nvSpPr>
        <p:spPr>
          <a:xfrm>
            <a:off x="640080" y="2872899"/>
            <a:ext cx="4243589" cy="3320668"/>
          </a:xfrm>
        </p:spPr>
        <p:txBody>
          <a:bodyPr>
            <a:normAutofit/>
          </a:bodyPr>
          <a:lstStyle/>
          <a:p>
            <a:pPr marL="0" indent="0">
              <a:buNone/>
            </a:pPr>
            <a:r>
              <a:rPr lang="en-GB" sz="2200" dirty="0"/>
              <a:t>“Visitor pressure is rooted in reality. Twenty years ago there was no summer tourism. In the last few years, the occupancy in summer months has been higher than winter. From the community perspective, it’s ‘we love skiing, and we love mountains to ourselves in the summer,’ but that dynamic has changed.”</a:t>
            </a:r>
          </a:p>
        </p:txBody>
      </p:sp>
      <p:pic>
        <p:nvPicPr>
          <p:cNvPr id="4" name="Picture 3">
            <a:extLst>
              <a:ext uri="{FF2B5EF4-FFF2-40B4-BE49-F238E27FC236}">
                <a16:creationId xmlns:a16="http://schemas.microsoft.com/office/drawing/2014/main" id="{3F336704-A42F-0398-DDD4-DA02686BE7A4}"/>
              </a:ext>
            </a:extLst>
          </p:cNvPr>
          <p:cNvPicPr>
            <a:picLocks noChangeAspect="1"/>
          </p:cNvPicPr>
          <p:nvPr/>
        </p:nvPicPr>
        <p:blipFill rotWithShape="1">
          <a:blip r:embed="rId2"/>
          <a:srcRect l="8257" r="2478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146402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5BDF9-8179-9C83-180F-01B9AC915298}"/>
              </a:ext>
            </a:extLst>
          </p:cNvPr>
          <p:cNvSpPr>
            <a:spLocks noGrp="1"/>
          </p:cNvSpPr>
          <p:nvPr>
            <p:ph type="title"/>
          </p:nvPr>
        </p:nvSpPr>
        <p:spPr>
          <a:xfrm>
            <a:off x="838200" y="-549965"/>
            <a:ext cx="10515600" cy="2240653"/>
          </a:xfrm>
        </p:spPr>
        <p:txBody>
          <a:bodyPr/>
          <a:lstStyle/>
          <a:p>
            <a:r>
              <a:rPr lang="en-GB" dirty="0"/>
              <a:t>Possible Solutions / Feasibility Matrix </a:t>
            </a:r>
          </a:p>
        </p:txBody>
      </p:sp>
      <p:sp>
        <p:nvSpPr>
          <p:cNvPr id="3" name="Content Placeholder 2">
            <a:extLst>
              <a:ext uri="{FF2B5EF4-FFF2-40B4-BE49-F238E27FC236}">
                <a16:creationId xmlns:a16="http://schemas.microsoft.com/office/drawing/2014/main" id="{9A6F6517-5AFF-BE2F-DCD3-2783E06DF91B}"/>
              </a:ext>
            </a:extLst>
          </p:cNvPr>
          <p:cNvSpPr>
            <a:spLocks noGrp="1"/>
          </p:cNvSpPr>
          <p:nvPr>
            <p:ph idx="1"/>
          </p:nvPr>
        </p:nvSpPr>
        <p:spPr>
          <a:xfrm>
            <a:off x="838200" y="1020417"/>
            <a:ext cx="10515600" cy="5156546"/>
          </a:xfrm>
        </p:spPr>
        <p:txBody>
          <a:bodyPr>
            <a:normAutofit fontScale="92500" lnSpcReduction="20000"/>
          </a:bodyPr>
          <a:lstStyle/>
          <a:p>
            <a:r>
              <a:rPr lang="en-GB" b="1" dirty="0"/>
              <a:t>Product/Experience</a:t>
            </a:r>
            <a:r>
              <a:rPr lang="en-GB" dirty="0"/>
              <a:t>:</a:t>
            </a:r>
          </a:p>
          <a:p>
            <a:r>
              <a:rPr lang="en-GB" dirty="0"/>
              <a:t>Short-term accommodation study</a:t>
            </a:r>
          </a:p>
          <a:p>
            <a:r>
              <a:rPr lang="en-GB" dirty="0"/>
              <a:t>Wayfinding</a:t>
            </a:r>
          </a:p>
          <a:p>
            <a:r>
              <a:rPr lang="en-GB" dirty="0"/>
              <a:t>Visitor education programs</a:t>
            </a:r>
          </a:p>
          <a:p>
            <a:r>
              <a:rPr lang="en-GB" dirty="0"/>
              <a:t>End-of-season clean-up day</a:t>
            </a:r>
          </a:p>
          <a:p>
            <a:r>
              <a:rPr lang="en-GB" dirty="0"/>
              <a:t>Community education dashboard</a:t>
            </a:r>
          </a:p>
          <a:p>
            <a:r>
              <a:rPr lang="en-GB" b="1" dirty="0"/>
              <a:t>Marketing/Promotion:</a:t>
            </a:r>
          </a:p>
          <a:p>
            <a:r>
              <a:rPr lang="en-GB" dirty="0"/>
              <a:t>Build on the existing visitor pledge</a:t>
            </a:r>
          </a:p>
          <a:p>
            <a:r>
              <a:rPr lang="en-GB" dirty="0"/>
              <a:t>Explore developing a campaign such as “Relax, It’s Aspen”</a:t>
            </a:r>
          </a:p>
          <a:p>
            <a:r>
              <a:rPr lang="en-GB" dirty="0"/>
              <a:t>Expand upon resident-centric promotions such as “Faces of Aspen”</a:t>
            </a:r>
          </a:p>
          <a:p>
            <a:r>
              <a:rPr lang="en-GB" dirty="0"/>
              <a:t>Develop a “Why Aspen May Not Be for You” type campaign to </a:t>
            </a:r>
          </a:p>
          <a:p>
            <a:r>
              <a:rPr lang="en-GB" dirty="0"/>
              <a:t>Manage visitor expectations and increase values alignment</a:t>
            </a:r>
          </a:p>
        </p:txBody>
      </p:sp>
    </p:spTree>
    <p:extLst>
      <p:ext uri="{BB962C8B-B14F-4D97-AF65-F5344CB8AC3E}">
        <p14:creationId xmlns:p14="http://schemas.microsoft.com/office/powerpoint/2010/main" val="23149921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ED797-DAF6-02D4-D17C-BC939EABA80E}"/>
              </a:ext>
            </a:extLst>
          </p:cNvPr>
          <p:cNvSpPr>
            <a:spLocks noGrp="1"/>
          </p:cNvSpPr>
          <p:nvPr>
            <p:ph type="title"/>
          </p:nvPr>
        </p:nvSpPr>
        <p:spPr>
          <a:xfrm>
            <a:off x="640080" y="325369"/>
            <a:ext cx="4368602" cy="1956841"/>
          </a:xfrm>
        </p:spPr>
        <p:txBody>
          <a:bodyPr anchor="b">
            <a:normAutofit/>
          </a:bodyPr>
          <a:lstStyle/>
          <a:p>
            <a:r>
              <a:rPr lang="en-GB" sz="5400"/>
              <a:t>Implications Post Covid</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395B4F-2BD7-9B7E-12F2-358D7B4A4AD9}"/>
              </a:ext>
            </a:extLst>
          </p:cNvPr>
          <p:cNvSpPr>
            <a:spLocks noGrp="1"/>
          </p:cNvSpPr>
          <p:nvPr>
            <p:ph idx="1"/>
          </p:nvPr>
        </p:nvSpPr>
        <p:spPr>
          <a:xfrm>
            <a:off x="640080" y="2872899"/>
            <a:ext cx="4243589" cy="3320668"/>
          </a:xfrm>
        </p:spPr>
        <p:txBody>
          <a:bodyPr>
            <a:normAutofit/>
          </a:bodyPr>
          <a:lstStyle/>
          <a:p>
            <a:r>
              <a:rPr lang="en-GB" sz="1700"/>
              <a:t>Issues of Unlimited Growth</a:t>
            </a:r>
          </a:p>
          <a:p>
            <a:r>
              <a:rPr lang="en-GB" sz="1700"/>
              <a:t>Impacts on Locals</a:t>
            </a:r>
          </a:p>
          <a:p>
            <a:r>
              <a:rPr lang="en-GB" sz="1700"/>
              <a:t>Manage Resident Expectations</a:t>
            </a:r>
          </a:p>
          <a:p>
            <a:r>
              <a:rPr lang="en-GB" sz="1700"/>
              <a:t>Control Visitor Impacts</a:t>
            </a:r>
          </a:p>
          <a:p>
            <a:r>
              <a:rPr lang="en-GB" sz="1700"/>
              <a:t>Consider Economic Impacts</a:t>
            </a:r>
          </a:p>
          <a:p>
            <a:r>
              <a:rPr lang="en-GB" sz="1700"/>
              <a:t>Low Impact Experience</a:t>
            </a:r>
          </a:p>
          <a:p>
            <a:r>
              <a:rPr lang="en-GB" sz="1700"/>
              <a:t>Protect Authenticity</a:t>
            </a:r>
          </a:p>
          <a:p>
            <a:r>
              <a:rPr lang="en-GB" sz="1700"/>
              <a:t>Off Season</a:t>
            </a:r>
          </a:p>
          <a:p>
            <a:r>
              <a:rPr lang="en-GB" sz="1700"/>
              <a:t>Harmony not Conflict</a:t>
            </a:r>
          </a:p>
          <a:p>
            <a:endParaRPr lang="en-GB" sz="1700"/>
          </a:p>
        </p:txBody>
      </p:sp>
      <p:pic>
        <p:nvPicPr>
          <p:cNvPr id="4" name="Picture 3">
            <a:extLst>
              <a:ext uri="{FF2B5EF4-FFF2-40B4-BE49-F238E27FC236}">
                <a16:creationId xmlns:a16="http://schemas.microsoft.com/office/drawing/2014/main" id="{8D2F52F5-6ECC-A24A-811C-058DF54A31BC}"/>
              </a:ext>
            </a:extLst>
          </p:cNvPr>
          <p:cNvPicPr>
            <a:picLocks noChangeAspect="1"/>
          </p:cNvPicPr>
          <p:nvPr/>
        </p:nvPicPr>
        <p:blipFill rotWithShape="1">
          <a:blip r:embed="rId2"/>
          <a:srcRect t="5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725350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F8666-AA35-50A9-4F1D-506C9E9E4BB2}"/>
              </a:ext>
            </a:extLst>
          </p:cNvPr>
          <p:cNvSpPr>
            <a:spLocks noGrp="1"/>
          </p:cNvSpPr>
          <p:nvPr>
            <p:ph type="title"/>
          </p:nvPr>
        </p:nvSpPr>
        <p:spPr>
          <a:xfrm>
            <a:off x="838200" y="-364434"/>
            <a:ext cx="10515600" cy="1543878"/>
          </a:xfrm>
        </p:spPr>
        <p:txBody>
          <a:bodyPr/>
          <a:lstStyle/>
          <a:p>
            <a:r>
              <a:rPr lang="en-GB" dirty="0"/>
              <a:t>Aspen Body, Mind &amp; Spirit</a:t>
            </a:r>
          </a:p>
        </p:txBody>
      </p:sp>
      <p:sp>
        <p:nvSpPr>
          <p:cNvPr id="3" name="Content Placeholder 2">
            <a:extLst>
              <a:ext uri="{FF2B5EF4-FFF2-40B4-BE49-F238E27FC236}">
                <a16:creationId xmlns:a16="http://schemas.microsoft.com/office/drawing/2014/main" id="{EF33F585-F4D8-0FC8-3B2C-C31EFE56EB2F}"/>
              </a:ext>
            </a:extLst>
          </p:cNvPr>
          <p:cNvSpPr>
            <a:spLocks noGrp="1"/>
          </p:cNvSpPr>
          <p:nvPr>
            <p:ph idx="1"/>
          </p:nvPr>
        </p:nvSpPr>
        <p:spPr>
          <a:xfrm>
            <a:off x="0" y="808384"/>
            <a:ext cx="12072730" cy="5368580"/>
          </a:xfrm>
        </p:spPr>
        <p:txBody>
          <a:bodyPr>
            <a:normAutofit/>
          </a:bodyPr>
          <a:lstStyle/>
          <a:p>
            <a:r>
              <a:rPr lang="en-GB" dirty="0"/>
              <a:t>Residents are interested in sharing Aspen culture and turning people into locals when they visit</a:t>
            </a:r>
          </a:p>
          <a:p>
            <a:r>
              <a:rPr lang="en-GB" dirty="0"/>
              <a:t>More visitor education and values alignment is required</a:t>
            </a:r>
          </a:p>
          <a:p>
            <a:r>
              <a:rPr lang="en-GB" dirty="0"/>
              <a:t>Some residents that do not fully participate in the Aspen community</a:t>
            </a:r>
          </a:p>
          <a:p>
            <a:r>
              <a:rPr lang="en-GB" dirty="0"/>
              <a:t>Environmental perspective, stakeholders are very concerned about traffic congestion and the garbage in the streets and on hiking trails</a:t>
            </a:r>
          </a:p>
          <a:p>
            <a:r>
              <a:rPr lang="en-GB" dirty="0"/>
              <a:t>Need for responsible tourism. </a:t>
            </a:r>
          </a:p>
          <a:p>
            <a:r>
              <a:rPr lang="en-GB" dirty="0"/>
              <a:t>Suggestions included capping the number of cars in the city and promoting use of electric cars (including rentals)</a:t>
            </a:r>
          </a:p>
          <a:p>
            <a:r>
              <a:rPr lang="en-GB" dirty="0"/>
              <a:t>Leading by example will be crucial to encourage </a:t>
            </a:r>
            <a:r>
              <a:rPr lang="en-GB" dirty="0" err="1"/>
              <a:t>behavioral</a:t>
            </a:r>
            <a:r>
              <a:rPr lang="en-GB" dirty="0"/>
              <a:t> change and </a:t>
            </a:r>
            <a:r>
              <a:rPr lang="en-GB" dirty="0" err="1"/>
              <a:t>instill</a:t>
            </a:r>
            <a:r>
              <a:rPr lang="en-GB" dirty="0"/>
              <a:t> social and environmental consciousness</a:t>
            </a:r>
          </a:p>
        </p:txBody>
      </p:sp>
    </p:spTree>
    <p:extLst>
      <p:ext uri="{BB962C8B-B14F-4D97-AF65-F5344CB8AC3E}">
        <p14:creationId xmlns:p14="http://schemas.microsoft.com/office/powerpoint/2010/main" val="42667886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474C80-B810-CD4E-866A-1BD08CF48AE1}"/>
              </a:ext>
            </a:extLst>
          </p:cNvPr>
          <p:cNvSpPr>
            <a:spLocks noGrp="1"/>
          </p:cNvSpPr>
          <p:nvPr>
            <p:ph type="title"/>
          </p:nvPr>
        </p:nvSpPr>
        <p:spPr>
          <a:xfrm>
            <a:off x="640080" y="325369"/>
            <a:ext cx="4368602" cy="1956841"/>
          </a:xfrm>
        </p:spPr>
        <p:txBody>
          <a:bodyPr anchor="b">
            <a:normAutofit/>
          </a:bodyPr>
          <a:lstStyle/>
          <a:p>
            <a:r>
              <a:rPr lang="en-GB" sz="5400"/>
              <a:t>The Challenge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29396D-206E-CC94-19F4-13E1D4F9580D}"/>
              </a:ext>
            </a:extLst>
          </p:cNvPr>
          <p:cNvSpPr>
            <a:spLocks noGrp="1"/>
          </p:cNvSpPr>
          <p:nvPr>
            <p:ph idx="1"/>
          </p:nvPr>
        </p:nvSpPr>
        <p:spPr>
          <a:xfrm>
            <a:off x="159026" y="2872899"/>
            <a:ext cx="5406887" cy="3320668"/>
          </a:xfrm>
        </p:spPr>
        <p:txBody>
          <a:bodyPr>
            <a:normAutofit/>
          </a:bodyPr>
          <a:lstStyle/>
          <a:p>
            <a:r>
              <a:rPr lang="en-GB" sz="2200" dirty="0"/>
              <a:t>Staff Shortages</a:t>
            </a:r>
          </a:p>
          <a:p>
            <a:r>
              <a:rPr lang="en-GB" sz="2200" dirty="0"/>
              <a:t>Mountain Migration &amp; Gentrification</a:t>
            </a:r>
          </a:p>
          <a:p>
            <a:r>
              <a:rPr lang="en-GB" sz="2200" dirty="0"/>
              <a:t>Visitor Pressure</a:t>
            </a:r>
          </a:p>
          <a:p>
            <a:r>
              <a:rPr lang="en-GB" sz="2200" dirty="0"/>
              <a:t>Social Inequality</a:t>
            </a:r>
          </a:p>
          <a:p>
            <a:r>
              <a:rPr lang="en-GB" sz="2200" dirty="0"/>
              <a:t>Transportation Management</a:t>
            </a:r>
          </a:p>
          <a:p>
            <a:r>
              <a:rPr lang="en-GB" sz="2200" dirty="0"/>
              <a:t>Lack of Economic Diversification</a:t>
            </a:r>
          </a:p>
        </p:txBody>
      </p:sp>
      <p:pic>
        <p:nvPicPr>
          <p:cNvPr id="5" name="Picture 4">
            <a:extLst>
              <a:ext uri="{FF2B5EF4-FFF2-40B4-BE49-F238E27FC236}">
                <a16:creationId xmlns:a16="http://schemas.microsoft.com/office/drawing/2014/main" id="{90C8A4C1-1719-A40D-3F4B-850BC6CC98D7}"/>
              </a:ext>
            </a:extLst>
          </p:cNvPr>
          <p:cNvPicPr>
            <a:picLocks noChangeAspect="1"/>
          </p:cNvPicPr>
          <p:nvPr/>
        </p:nvPicPr>
        <p:blipFill rotWithShape="1">
          <a:blip r:embed="rId2"/>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AutoShape 2" descr="Aspen Town">
            <a:extLst>
              <a:ext uri="{FF2B5EF4-FFF2-40B4-BE49-F238E27FC236}">
                <a16:creationId xmlns:a16="http://schemas.microsoft.com/office/drawing/2014/main" id="{284D9C50-48BA-5EEF-10A8-08A9C586B0C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7823429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258E1-05F8-7119-DED0-8A2252A705CF}"/>
              </a:ext>
            </a:extLst>
          </p:cNvPr>
          <p:cNvSpPr>
            <a:spLocks noGrp="1"/>
          </p:cNvSpPr>
          <p:nvPr>
            <p:ph type="title"/>
          </p:nvPr>
        </p:nvSpPr>
        <p:spPr>
          <a:xfrm>
            <a:off x="838200" y="-364435"/>
            <a:ext cx="10515600" cy="2055123"/>
          </a:xfrm>
        </p:spPr>
        <p:txBody>
          <a:bodyPr/>
          <a:lstStyle/>
          <a:p>
            <a:r>
              <a:rPr lang="en-GB" dirty="0"/>
              <a:t>Way Forward for Aspen</a:t>
            </a:r>
          </a:p>
        </p:txBody>
      </p:sp>
      <p:sp>
        <p:nvSpPr>
          <p:cNvPr id="3" name="Content Placeholder 2">
            <a:extLst>
              <a:ext uri="{FF2B5EF4-FFF2-40B4-BE49-F238E27FC236}">
                <a16:creationId xmlns:a16="http://schemas.microsoft.com/office/drawing/2014/main" id="{D8D86B16-8CE4-F1B3-E0D8-154D573D0222}"/>
              </a:ext>
            </a:extLst>
          </p:cNvPr>
          <p:cNvSpPr>
            <a:spLocks noGrp="1"/>
          </p:cNvSpPr>
          <p:nvPr>
            <p:ph idx="1"/>
          </p:nvPr>
        </p:nvSpPr>
        <p:spPr>
          <a:xfrm>
            <a:off x="0" y="1093304"/>
            <a:ext cx="12192000" cy="5083659"/>
          </a:xfrm>
        </p:spPr>
        <p:txBody>
          <a:bodyPr>
            <a:normAutofit/>
          </a:bodyPr>
          <a:lstStyle/>
          <a:p>
            <a:r>
              <a:rPr lang="en-GB" dirty="0"/>
              <a:t>Purpose-built tourism provides a path forward</a:t>
            </a:r>
          </a:p>
          <a:p>
            <a:r>
              <a:rPr lang="en-GB" dirty="0"/>
              <a:t> It is a version of a visitor economy that values all stakeholders and achieves a balance of social, economic, and environmental considerations. </a:t>
            </a:r>
          </a:p>
          <a:p>
            <a:r>
              <a:rPr lang="en-GB" dirty="0"/>
              <a:t>Utilizing destination management principles, purpose-built tourism is intentional in leveraging the visitor economy to push back against community challenges</a:t>
            </a:r>
          </a:p>
          <a:p>
            <a:r>
              <a:rPr lang="en-GB" dirty="0"/>
              <a:t> Tourism is a potent force with immense potential for good</a:t>
            </a:r>
          </a:p>
          <a:p>
            <a:r>
              <a:rPr lang="en-GB" dirty="0"/>
              <a:t>At its best, traveling increases empathy, forges friendships between strangers, and redirects resources for the greater good</a:t>
            </a:r>
          </a:p>
          <a:p>
            <a:r>
              <a:rPr lang="en-GB" dirty="0"/>
              <a:t> When designed with intention, a place’s tourism industry can contribute to a higher purpose that supports the community and the natural environment.</a:t>
            </a:r>
          </a:p>
        </p:txBody>
      </p:sp>
    </p:spTree>
    <p:extLst>
      <p:ext uri="{BB962C8B-B14F-4D97-AF65-F5344CB8AC3E}">
        <p14:creationId xmlns:p14="http://schemas.microsoft.com/office/powerpoint/2010/main" val="30663429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11C60-2EFD-8E17-8D3E-C0F0F9A8ABBD}"/>
              </a:ext>
            </a:extLst>
          </p:cNvPr>
          <p:cNvSpPr>
            <a:spLocks noGrp="1"/>
          </p:cNvSpPr>
          <p:nvPr>
            <p:ph type="title"/>
          </p:nvPr>
        </p:nvSpPr>
        <p:spPr>
          <a:xfrm>
            <a:off x="640080" y="325369"/>
            <a:ext cx="4368602" cy="1956841"/>
          </a:xfrm>
        </p:spPr>
        <p:txBody>
          <a:bodyPr anchor="b">
            <a:normAutofit/>
          </a:bodyPr>
          <a:lstStyle/>
          <a:p>
            <a:r>
              <a:rPr lang="en-GB" sz="5400"/>
              <a:t>ASPEN MISSION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AA549C-00D3-7996-93CB-EB33D14E539B}"/>
              </a:ext>
            </a:extLst>
          </p:cNvPr>
          <p:cNvSpPr>
            <a:spLocks noGrp="1"/>
          </p:cNvSpPr>
          <p:nvPr>
            <p:ph idx="1"/>
          </p:nvPr>
        </p:nvSpPr>
        <p:spPr>
          <a:xfrm>
            <a:off x="640080" y="2872899"/>
            <a:ext cx="4243589" cy="3320668"/>
          </a:xfrm>
        </p:spPr>
        <p:txBody>
          <a:bodyPr>
            <a:normAutofit/>
          </a:bodyPr>
          <a:lstStyle/>
          <a:p>
            <a:pPr marL="0" indent="0">
              <a:buNone/>
            </a:pPr>
            <a:r>
              <a:rPr lang="en-GB" sz="2200"/>
              <a:t>Attract visitors to the resort, foster a dynamic Aspen experience, and provide valuable member benefits to support a sustainable local economy</a:t>
            </a:r>
          </a:p>
          <a:p>
            <a:pPr marL="0" indent="0">
              <a:buNone/>
            </a:pPr>
            <a:endParaRPr lang="en-GB" sz="2200"/>
          </a:p>
          <a:p>
            <a:pPr marL="0" indent="0">
              <a:buNone/>
            </a:pPr>
            <a:r>
              <a:rPr lang="en-GB" sz="2200"/>
              <a:t>Challenge to the DMP </a:t>
            </a:r>
          </a:p>
          <a:p>
            <a:pPr marL="0" indent="0">
              <a:buNone/>
            </a:pPr>
            <a:r>
              <a:rPr lang="en-GB" sz="2200"/>
              <a:t>How to Survive Aspen’s Reputation</a:t>
            </a:r>
          </a:p>
        </p:txBody>
      </p:sp>
      <p:pic>
        <p:nvPicPr>
          <p:cNvPr id="4" name="Picture 3">
            <a:extLst>
              <a:ext uri="{FF2B5EF4-FFF2-40B4-BE49-F238E27FC236}">
                <a16:creationId xmlns:a16="http://schemas.microsoft.com/office/drawing/2014/main" id="{03119154-61F8-697B-4C8E-A3E0CDD81845}"/>
              </a:ext>
            </a:extLst>
          </p:cNvPr>
          <p:cNvPicPr>
            <a:picLocks noChangeAspect="1"/>
          </p:cNvPicPr>
          <p:nvPr/>
        </p:nvPicPr>
        <p:blipFill rotWithShape="1">
          <a:blip r:embed="rId2"/>
          <a:srcRect l="23119" r="1018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801738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7AAABA-B1BF-4765-F096-2DABF328E073}"/>
              </a:ext>
            </a:extLst>
          </p:cNvPr>
          <p:cNvSpPr>
            <a:spLocks noGrp="1"/>
          </p:cNvSpPr>
          <p:nvPr>
            <p:ph type="title"/>
          </p:nvPr>
        </p:nvSpPr>
        <p:spPr>
          <a:xfrm>
            <a:off x="761803" y="350196"/>
            <a:ext cx="4646904" cy="1624520"/>
          </a:xfrm>
        </p:spPr>
        <p:txBody>
          <a:bodyPr anchor="ctr">
            <a:normAutofit/>
          </a:bodyPr>
          <a:lstStyle/>
          <a:p>
            <a:r>
              <a:rPr lang="en-GB" sz="4000"/>
              <a:t>Pillars = Strategic Priorities</a:t>
            </a:r>
          </a:p>
        </p:txBody>
      </p:sp>
      <p:sp>
        <p:nvSpPr>
          <p:cNvPr id="3" name="Content Placeholder 2">
            <a:extLst>
              <a:ext uri="{FF2B5EF4-FFF2-40B4-BE49-F238E27FC236}">
                <a16:creationId xmlns:a16="http://schemas.microsoft.com/office/drawing/2014/main" id="{011D24A3-F9FD-CE34-573C-AE2FEC882459}"/>
              </a:ext>
            </a:extLst>
          </p:cNvPr>
          <p:cNvSpPr>
            <a:spLocks noGrp="1"/>
          </p:cNvSpPr>
          <p:nvPr>
            <p:ph idx="1"/>
          </p:nvPr>
        </p:nvSpPr>
        <p:spPr>
          <a:xfrm>
            <a:off x="761802" y="2743200"/>
            <a:ext cx="4646905" cy="3613149"/>
          </a:xfrm>
        </p:spPr>
        <p:txBody>
          <a:bodyPr anchor="ctr">
            <a:normAutofit/>
          </a:bodyPr>
          <a:lstStyle/>
          <a:p>
            <a:r>
              <a:rPr lang="en-GB" sz="2000" dirty="0"/>
              <a:t>Address Visitor Pressures</a:t>
            </a:r>
          </a:p>
          <a:p>
            <a:r>
              <a:rPr lang="en-GB" sz="2000" dirty="0"/>
              <a:t>Enhance Aspen Experience</a:t>
            </a:r>
          </a:p>
          <a:p>
            <a:r>
              <a:rPr lang="en-GB" sz="2000" dirty="0"/>
              <a:t>Preserve Small Town Character</a:t>
            </a:r>
          </a:p>
          <a:p>
            <a:endParaRPr lang="en-GB" sz="2000" dirty="0"/>
          </a:p>
          <a:p>
            <a:r>
              <a:rPr lang="en-GB" sz="2000" dirty="0"/>
              <a:t>KPI’s</a:t>
            </a:r>
          </a:p>
          <a:p>
            <a:r>
              <a:rPr lang="en-GB" sz="2000" dirty="0"/>
              <a:t>Action with Impact</a:t>
            </a:r>
          </a:p>
          <a:p>
            <a:r>
              <a:rPr lang="en-GB" sz="2000" dirty="0"/>
              <a:t>End Vision – Create the Environment for Aspen to Thrive</a:t>
            </a:r>
          </a:p>
        </p:txBody>
      </p:sp>
      <p:pic>
        <p:nvPicPr>
          <p:cNvPr id="5" name="Picture 4" descr="Autumn aspen tree forest">
            <a:extLst>
              <a:ext uri="{FF2B5EF4-FFF2-40B4-BE49-F238E27FC236}">
                <a16:creationId xmlns:a16="http://schemas.microsoft.com/office/drawing/2014/main" id="{92C540F8-E1EE-F929-94F7-1F370AF98D5A}"/>
              </a:ext>
            </a:extLst>
          </p:cNvPr>
          <p:cNvPicPr>
            <a:picLocks noChangeAspect="1"/>
          </p:cNvPicPr>
          <p:nvPr/>
        </p:nvPicPr>
        <p:blipFill rotWithShape="1">
          <a:blip r:embed="rId2"/>
          <a:srcRect l="33771" r="21290" b="-1"/>
          <a:stretch/>
        </p:blipFill>
        <p:spPr>
          <a:xfrm>
            <a:off x="6096000" y="1"/>
            <a:ext cx="6102825" cy="6858000"/>
          </a:xfrm>
          <a:prstGeom prst="rect">
            <a:avLst/>
          </a:prstGeom>
        </p:spPr>
      </p:pic>
    </p:spTree>
    <p:extLst>
      <p:ext uri="{BB962C8B-B14F-4D97-AF65-F5344CB8AC3E}">
        <p14:creationId xmlns:p14="http://schemas.microsoft.com/office/powerpoint/2010/main" val="39555338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FFC40-3349-D796-1921-91244E2B18D8}"/>
              </a:ext>
            </a:extLst>
          </p:cNvPr>
          <p:cNvSpPr>
            <a:spLocks noGrp="1"/>
          </p:cNvSpPr>
          <p:nvPr>
            <p:ph type="title"/>
          </p:nvPr>
        </p:nvSpPr>
        <p:spPr>
          <a:xfrm>
            <a:off x="640080" y="325369"/>
            <a:ext cx="4368602" cy="1956841"/>
          </a:xfrm>
        </p:spPr>
        <p:txBody>
          <a:bodyPr anchor="b">
            <a:normAutofit/>
          </a:bodyPr>
          <a:lstStyle/>
          <a:p>
            <a:r>
              <a:rPr lang="en-GB" sz="5400"/>
              <a:t>Address Visitor Pressure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074AA0-EF29-48E3-1E76-EF91CB6D1E36}"/>
              </a:ext>
            </a:extLst>
          </p:cNvPr>
          <p:cNvSpPr>
            <a:spLocks noGrp="1"/>
          </p:cNvSpPr>
          <p:nvPr>
            <p:ph idx="1"/>
          </p:nvPr>
        </p:nvSpPr>
        <p:spPr>
          <a:xfrm>
            <a:off x="640080" y="2872899"/>
            <a:ext cx="4243589" cy="3320668"/>
          </a:xfrm>
        </p:spPr>
        <p:txBody>
          <a:bodyPr>
            <a:normAutofit/>
          </a:bodyPr>
          <a:lstStyle/>
          <a:p>
            <a:r>
              <a:rPr lang="en-GB" sz="2200"/>
              <a:t>Engage in 360-degree feedback with residents and industry </a:t>
            </a:r>
          </a:p>
          <a:p>
            <a:r>
              <a:rPr lang="en-GB" sz="2200"/>
              <a:t>Enhance visitor education </a:t>
            </a:r>
          </a:p>
          <a:p>
            <a:r>
              <a:rPr lang="en-GB" sz="2200"/>
              <a:t>Address traffic and congestion issues </a:t>
            </a:r>
          </a:p>
          <a:p>
            <a:r>
              <a:rPr lang="en-GB" sz="2200"/>
              <a:t>Preserve and regenerate the natural environment </a:t>
            </a:r>
          </a:p>
          <a:p>
            <a:r>
              <a:rPr lang="en-GB" sz="2200"/>
              <a:t>Accelerate reduction of the carbon footprint of tourism </a:t>
            </a:r>
          </a:p>
          <a:p>
            <a:pPr marL="0" indent="0">
              <a:buNone/>
            </a:pPr>
            <a:endParaRPr lang="en-GB" sz="2200"/>
          </a:p>
        </p:txBody>
      </p:sp>
      <p:pic>
        <p:nvPicPr>
          <p:cNvPr id="4" name="Picture 3">
            <a:extLst>
              <a:ext uri="{FF2B5EF4-FFF2-40B4-BE49-F238E27FC236}">
                <a16:creationId xmlns:a16="http://schemas.microsoft.com/office/drawing/2014/main" id="{E53C3B1B-8F90-D32C-5495-743F4BD57C6E}"/>
              </a:ext>
            </a:extLst>
          </p:cNvPr>
          <p:cNvPicPr>
            <a:picLocks noChangeAspect="1"/>
          </p:cNvPicPr>
          <p:nvPr/>
        </p:nvPicPr>
        <p:blipFill rotWithShape="1">
          <a:blip r:embed="rId2"/>
          <a:srcRect l="11759" r="212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721238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5DDD8-35AE-6717-6508-0C65E72F4293}"/>
              </a:ext>
            </a:extLst>
          </p:cNvPr>
          <p:cNvSpPr>
            <a:spLocks noGrp="1"/>
          </p:cNvSpPr>
          <p:nvPr>
            <p:ph type="title"/>
          </p:nvPr>
        </p:nvSpPr>
        <p:spPr>
          <a:xfrm>
            <a:off x="761803" y="350196"/>
            <a:ext cx="4646904" cy="1624520"/>
          </a:xfrm>
        </p:spPr>
        <p:txBody>
          <a:bodyPr anchor="ctr">
            <a:normAutofit/>
          </a:bodyPr>
          <a:lstStyle/>
          <a:p>
            <a:r>
              <a:rPr lang="en-GB" sz="4000"/>
              <a:t>Enhance the Aspen Experience</a:t>
            </a:r>
          </a:p>
        </p:txBody>
      </p:sp>
      <p:sp>
        <p:nvSpPr>
          <p:cNvPr id="3" name="Content Placeholder 2">
            <a:extLst>
              <a:ext uri="{FF2B5EF4-FFF2-40B4-BE49-F238E27FC236}">
                <a16:creationId xmlns:a16="http://schemas.microsoft.com/office/drawing/2014/main" id="{1071819D-48EA-7455-B4FC-8E631078DF45}"/>
              </a:ext>
            </a:extLst>
          </p:cNvPr>
          <p:cNvSpPr>
            <a:spLocks noGrp="1"/>
          </p:cNvSpPr>
          <p:nvPr>
            <p:ph idx="1"/>
          </p:nvPr>
        </p:nvSpPr>
        <p:spPr>
          <a:xfrm>
            <a:off x="761802" y="2743200"/>
            <a:ext cx="4646905" cy="3613149"/>
          </a:xfrm>
        </p:spPr>
        <p:txBody>
          <a:bodyPr anchor="ctr">
            <a:normAutofit/>
          </a:bodyPr>
          <a:lstStyle/>
          <a:p>
            <a:r>
              <a:rPr lang="en-GB" sz="2000"/>
              <a:t>Improve the visitor and resident experience </a:t>
            </a:r>
          </a:p>
          <a:p>
            <a:r>
              <a:rPr lang="en-GB" sz="2000"/>
              <a:t>Diversify visitor markets</a:t>
            </a:r>
          </a:p>
          <a:p>
            <a:r>
              <a:rPr lang="en-GB" sz="2000"/>
              <a:t>Catalyze sustainable choices</a:t>
            </a:r>
          </a:p>
          <a:p>
            <a:r>
              <a:rPr lang="en-GB" sz="2000"/>
              <a:t>Redefine visitor economy opportunities</a:t>
            </a:r>
          </a:p>
        </p:txBody>
      </p:sp>
      <p:pic>
        <p:nvPicPr>
          <p:cNvPr id="5" name="Picture 4" descr="White trees">
            <a:extLst>
              <a:ext uri="{FF2B5EF4-FFF2-40B4-BE49-F238E27FC236}">
                <a16:creationId xmlns:a16="http://schemas.microsoft.com/office/drawing/2014/main" id="{A94BA43C-C79A-69A3-C0C5-C7616F3B60B0}"/>
              </a:ext>
            </a:extLst>
          </p:cNvPr>
          <p:cNvPicPr>
            <a:picLocks noChangeAspect="1"/>
          </p:cNvPicPr>
          <p:nvPr/>
        </p:nvPicPr>
        <p:blipFill rotWithShape="1">
          <a:blip r:embed="rId2"/>
          <a:srcRect l="843" r="39756" b="-2"/>
          <a:stretch/>
        </p:blipFill>
        <p:spPr>
          <a:xfrm>
            <a:off x="6096000" y="1"/>
            <a:ext cx="6102825" cy="6858000"/>
          </a:xfrm>
          <a:prstGeom prst="rect">
            <a:avLst/>
          </a:prstGeom>
        </p:spPr>
      </p:pic>
    </p:spTree>
    <p:extLst>
      <p:ext uri="{BB962C8B-B14F-4D97-AF65-F5344CB8AC3E}">
        <p14:creationId xmlns:p14="http://schemas.microsoft.com/office/powerpoint/2010/main" val="518106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80A76-E06B-700E-0176-F3E3AEFDEBE6}"/>
              </a:ext>
            </a:extLst>
          </p:cNvPr>
          <p:cNvSpPr>
            <a:spLocks noGrp="1"/>
          </p:cNvSpPr>
          <p:nvPr>
            <p:ph type="title"/>
          </p:nvPr>
        </p:nvSpPr>
        <p:spPr>
          <a:xfrm>
            <a:off x="640080" y="325369"/>
            <a:ext cx="4368602" cy="1956841"/>
          </a:xfrm>
        </p:spPr>
        <p:txBody>
          <a:bodyPr anchor="b">
            <a:normAutofit/>
          </a:bodyPr>
          <a:lstStyle/>
          <a:p>
            <a:r>
              <a:rPr lang="en-GB" sz="5000"/>
              <a:t>Preserve Small Town Character</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5AAA44-339B-F07D-B902-1524081D661D}"/>
              </a:ext>
            </a:extLst>
          </p:cNvPr>
          <p:cNvSpPr>
            <a:spLocks noGrp="1"/>
          </p:cNvSpPr>
          <p:nvPr>
            <p:ph idx="1"/>
          </p:nvPr>
        </p:nvSpPr>
        <p:spPr>
          <a:xfrm>
            <a:off x="640080" y="2872899"/>
            <a:ext cx="4243589" cy="3320668"/>
          </a:xfrm>
        </p:spPr>
        <p:txBody>
          <a:bodyPr>
            <a:normAutofit/>
          </a:bodyPr>
          <a:lstStyle/>
          <a:p>
            <a:r>
              <a:rPr lang="en-GB" sz="2200"/>
              <a:t>Advocate for housing crisis solutions </a:t>
            </a:r>
          </a:p>
          <a:p>
            <a:r>
              <a:rPr lang="en-GB" sz="2200"/>
              <a:t>Develop resident ambassador program</a:t>
            </a:r>
          </a:p>
        </p:txBody>
      </p:sp>
      <p:pic>
        <p:nvPicPr>
          <p:cNvPr id="4" name="Picture 3">
            <a:extLst>
              <a:ext uri="{FF2B5EF4-FFF2-40B4-BE49-F238E27FC236}">
                <a16:creationId xmlns:a16="http://schemas.microsoft.com/office/drawing/2014/main" id="{71AC2E39-C584-930D-9D83-B168B025694C}"/>
              </a:ext>
            </a:extLst>
          </p:cNvPr>
          <p:cNvPicPr>
            <a:picLocks noChangeAspect="1"/>
          </p:cNvPicPr>
          <p:nvPr/>
        </p:nvPicPr>
        <p:blipFill rotWithShape="1">
          <a:blip r:embed="rId2"/>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191283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8D56F-2C70-EEFE-36B5-4B81F99B362E}"/>
              </a:ext>
            </a:extLst>
          </p:cNvPr>
          <p:cNvSpPr>
            <a:spLocks noGrp="1"/>
          </p:cNvSpPr>
          <p:nvPr>
            <p:ph type="title"/>
          </p:nvPr>
        </p:nvSpPr>
        <p:spPr>
          <a:xfrm>
            <a:off x="838200" y="-46382"/>
            <a:ext cx="10515600" cy="616226"/>
          </a:xfrm>
        </p:spPr>
        <p:txBody>
          <a:bodyPr>
            <a:normAutofit fontScale="90000"/>
          </a:bodyPr>
          <a:lstStyle/>
          <a:p>
            <a:r>
              <a:rPr lang="en-GB" dirty="0"/>
              <a:t>Visitor Education</a:t>
            </a:r>
          </a:p>
        </p:txBody>
      </p:sp>
      <p:sp>
        <p:nvSpPr>
          <p:cNvPr id="3" name="Content Placeholder 2">
            <a:extLst>
              <a:ext uri="{FF2B5EF4-FFF2-40B4-BE49-F238E27FC236}">
                <a16:creationId xmlns:a16="http://schemas.microsoft.com/office/drawing/2014/main" id="{A504F7D5-394B-9E5E-2E0E-603CD25104F5}"/>
              </a:ext>
            </a:extLst>
          </p:cNvPr>
          <p:cNvSpPr>
            <a:spLocks noGrp="1"/>
          </p:cNvSpPr>
          <p:nvPr>
            <p:ph idx="1"/>
          </p:nvPr>
        </p:nvSpPr>
        <p:spPr>
          <a:xfrm>
            <a:off x="-1" y="470452"/>
            <a:ext cx="12112487" cy="5706512"/>
          </a:xfrm>
        </p:spPr>
        <p:txBody>
          <a:bodyPr>
            <a:normAutofit fontScale="62500" lnSpcReduction="20000"/>
          </a:bodyPr>
          <a:lstStyle/>
          <a:p>
            <a:r>
              <a:rPr lang="en-GB" dirty="0"/>
              <a:t>It is important for visitors and second-home property owners to be aware of the sensitivities of the community</a:t>
            </a:r>
          </a:p>
          <a:p>
            <a:r>
              <a:rPr lang="en-GB" dirty="0"/>
              <a:t>Teach them to admire the way you respect each other and nature</a:t>
            </a:r>
          </a:p>
          <a:p>
            <a:r>
              <a:rPr lang="en-GB" dirty="0"/>
              <a:t>Promote “The Aspen Way”, “Mountain Ethos”, and the “mind, body, spirit” mentality of experiencing Aspen to potential visitors in a campaign that reveals the DNA of Aspen. </a:t>
            </a:r>
          </a:p>
          <a:p>
            <a:r>
              <a:rPr lang="en-GB" dirty="0"/>
              <a:t>This will set clear expectations of visitor </a:t>
            </a:r>
            <a:r>
              <a:rPr lang="en-GB" dirty="0" err="1"/>
              <a:t>behavior</a:t>
            </a:r>
            <a:r>
              <a:rPr lang="en-GB" dirty="0"/>
              <a:t>. • </a:t>
            </a:r>
          </a:p>
          <a:p>
            <a:r>
              <a:rPr lang="en-GB" dirty="0"/>
              <a:t>Revisit and expand on the Aspen visitor pledge.</a:t>
            </a:r>
          </a:p>
          <a:p>
            <a:r>
              <a:rPr lang="en-GB" dirty="0"/>
              <a:t> Make the pledge more visible and accessible with actions such as: - Road signs before entering the city containing the same messaging and referring to the pledge</a:t>
            </a:r>
          </a:p>
          <a:p>
            <a:r>
              <a:rPr lang="en-GB" dirty="0"/>
              <a:t> Combine a campaign with </a:t>
            </a:r>
            <a:r>
              <a:rPr lang="en-GB" dirty="0" err="1"/>
              <a:t>Aspenites</a:t>
            </a:r>
            <a:r>
              <a:rPr lang="en-GB" dirty="0"/>
              <a:t> (and/or visitors) that have already taken the pledge</a:t>
            </a:r>
          </a:p>
          <a:p>
            <a:r>
              <a:rPr lang="en-GB" dirty="0"/>
              <a:t>Continuously expand and promote the how to Aspen content</a:t>
            </a:r>
          </a:p>
          <a:p>
            <a:r>
              <a:rPr lang="en-GB" dirty="0"/>
              <a:t>Push notifications when entering the airport. - Visual presence in the streets via posters, billboards,</a:t>
            </a:r>
          </a:p>
          <a:p>
            <a:r>
              <a:rPr lang="en-GB" dirty="0"/>
              <a:t> Relaunch the pledge with a bang</a:t>
            </a:r>
          </a:p>
          <a:p>
            <a:r>
              <a:rPr lang="en-GB" dirty="0"/>
              <a:t>Create a social media campaign that has viral potential and engage the press.</a:t>
            </a:r>
          </a:p>
          <a:p>
            <a:r>
              <a:rPr lang="en-GB" dirty="0"/>
              <a:t>Consider incorporating an incentive or reward system for those who sign the pledge</a:t>
            </a:r>
          </a:p>
          <a:p>
            <a:r>
              <a:rPr lang="en-GB" dirty="0"/>
              <a:t>Promote arts and culture even more. History, heritage, and cultural events distinguish Aspen from </a:t>
            </a:r>
            <a:r>
              <a:rPr lang="en-GB" dirty="0" err="1"/>
              <a:t>neighboring</a:t>
            </a:r>
            <a:r>
              <a:rPr lang="en-GB" dirty="0"/>
              <a:t> locations and is a source of pride for residents</a:t>
            </a:r>
          </a:p>
          <a:p>
            <a:r>
              <a:rPr lang="en-GB" dirty="0"/>
              <a:t>Communicate what it means to contribute to the community and preserve its small-town character</a:t>
            </a:r>
          </a:p>
          <a:p>
            <a:r>
              <a:rPr lang="en-GB" dirty="0"/>
              <a:t>• Showcase internal and external sustainability initiatives to demonstrate Visitor Behaviour</a:t>
            </a:r>
          </a:p>
        </p:txBody>
      </p:sp>
    </p:spTree>
    <p:extLst>
      <p:ext uri="{BB962C8B-B14F-4D97-AF65-F5344CB8AC3E}">
        <p14:creationId xmlns:p14="http://schemas.microsoft.com/office/powerpoint/2010/main" val="2742141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B72BC-C442-C065-5CC2-5EFDF805E346}"/>
              </a:ext>
            </a:extLst>
          </p:cNvPr>
          <p:cNvSpPr>
            <a:spLocks noGrp="1"/>
          </p:cNvSpPr>
          <p:nvPr>
            <p:ph type="title"/>
          </p:nvPr>
        </p:nvSpPr>
        <p:spPr>
          <a:xfrm>
            <a:off x="838200" y="-675861"/>
            <a:ext cx="10515600" cy="2366549"/>
          </a:xfrm>
        </p:spPr>
        <p:txBody>
          <a:bodyPr/>
          <a:lstStyle/>
          <a:p>
            <a:r>
              <a:rPr lang="en-GB" dirty="0"/>
              <a:t>Traffic Congestion Issues</a:t>
            </a:r>
          </a:p>
        </p:txBody>
      </p:sp>
      <p:sp>
        <p:nvSpPr>
          <p:cNvPr id="3" name="Content Placeholder 2">
            <a:extLst>
              <a:ext uri="{FF2B5EF4-FFF2-40B4-BE49-F238E27FC236}">
                <a16:creationId xmlns:a16="http://schemas.microsoft.com/office/drawing/2014/main" id="{3FFDC078-6A24-3718-1040-92C33D2BB981}"/>
              </a:ext>
            </a:extLst>
          </p:cNvPr>
          <p:cNvSpPr>
            <a:spLocks noGrp="1"/>
          </p:cNvSpPr>
          <p:nvPr>
            <p:ph idx="1"/>
          </p:nvPr>
        </p:nvSpPr>
        <p:spPr>
          <a:xfrm>
            <a:off x="86139" y="841514"/>
            <a:ext cx="12105861" cy="5335450"/>
          </a:xfrm>
        </p:spPr>
        <p:txBody>
          <a:bodyPr>
            <a:normAutofit fontScale="92500" lnSpcReduction="10000"/>
          </a:bodyPr>
          <a:lstStyle/>
          <a:p>
            <a:r>
              <a:rPr lang="en-GB" dirty="0"/>
              <a:t>Advocate free bus service from Aspen to Glenwood.</a:t>
            </a:r>
          </a:p>
          <a:p>
            <a:r>
              <a:rPr lang="en-GB" dirty="0"/>
              <a:t>Encourage visiting Aspen without a car and develop an education campaign showing that Aspen is small and very walkable and accessible to other low-impact forms of transportation. </a:t>
            </a:r>
          </a:p>
          <a:p>
            <a:r>
              <a:rPr lang="en-GB" dirty="0">
                <a:highlight>
                  <a:srgbClr val="FFFF00"/>
                </a:highlight>
              </a:rPr>
              <a:t>Start the process of turning Aspen into a walking and cycling city such as Seville, </a:t>
            </a:r>
          </a:p>
          <a:p>
            <a:r>
              <a:rPr lang="en-GB" dirty="0">
                <a:highlight>
                  <a:srgbClr val="FFFF00"/>
                </a:highlight>
              </a:rPr>
              <a:t>Paris, Barcelona, Copenhagen</a:t>
            </a:r>
            <a:r>
              <a:rPr lang="en-GB" dirty="0"/>
              <a:t> </a:t>
            </a:r>
          </a:p>
          <a:p>
            <a:r>
              <a:rPr lang="en-GB" dirty="0"/>
              <a:t>Address the impacts of other tourism economies on Aspen, for example, the visitor </a:t>
            </a:r>
          </a:p>
          <a:p>
            <a:r>
              <a:rPr lang="en-GB" dirty="0"/>
              <a:t>pressure from Snowmass</a:t>
            </a:r>
          </a:p>
          <a:p>
            <a:r>
              <a:rPr lang="en-GB" dirty="0"/>
              <a:t>Promote safe driving and encourage both locals and visitors to drive slower.</a:t>
            </a:r>
          </a:p>
          <a:p>
            <a:r>
              <a:rPr lang="en-GB" dirty="0"/>
              <a:t>Make bridges into a toll bridge (for example, Maroon Creek Bridge) to discourage </a:t>
            </a:r>
          </a:p>
          <a:p>
            <a:r>
              <a:rPr lang="en-GB" dirty="0"/>
              <a:t>too much traffic. The toll could be free for residents. </a:t>
            </a:r>
          </a:p>
          <a:p>
            <a:r>
              <a:rPr lang="en-GB" dirty="0"/>
              <a:t>Consider advocating for a direct shuttle between the airport and downtown</a:t>
            </a:r>
          </a:p>
        </p:txBody>
      </p:sp>
    </p:spTree>
    <p:extLst>
      <p:ext uri="{BB962C8B-B14F-4D97-AF65-F5344CB8AC3E}">
        <p14:creationId xmlns:p14="http://schemas.microsoft.com/office/powerpoint/2010/main" val="18854722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E3DE6-8C69-0EE8-3159-2E94AFD29919}"/>
              </a:ext>
            </a:extLst>
          </p:cNvPr>
          <p:cNvSpPr>
            <a:spLocks noGrp="1"/>
          </p:cNvSpPr>
          <p:nvPr>
            <p:ph type="title"/>
          </p:nvPr>
        </p:nvSpPr>
        <p:spPr>
          <a:xfrm>
            <a:off x="838200" y="1"/>
            <a:ext cx="10515600" cy="894522"/>
          </a:xfrm>
        </p:spPr>
        <p:txBody>
          <a:bodyPr>
            <a:normAutofit/>
          </a:bodyPr>
          <a:lstStyle/>
          <a:p>
            <a:r>
              <a:rPr lang="en-GB" dirty="0"/>
              <a:t>Improve Visitor &amp; Resident Experience</a:t>
            </a:r>
          </a:p>
        </p:txBody>
      </p:sp>
      <p:sp>
        <p:nvSpPr>
          <p:cNvPr id="3" name="Content Placeholder 2">
            <a:extLst>
              <a:ext uri="{FF2B5EF4-FFF2-40B4-BE49-F238E27FC236}">
                <a16:creationId xmlns:a16="http://schemas.microsoft.com/office/drawing/2014/main" id="{EF991809-D438-B57A-35E3-AC57EF62D838}"/>
              </a:ext>
            </a:extLst>
          </p:cNvPr>
          <p:cNvSpPr>
            <a:spLocks noGrp="1"/>
          </p:cNvSpPr>
          <p:nvPr>
            <p:ph idx="1"/>
          </p:nvPr>
        </p:nvSpPr>
        <p:spPr>
          <a:xfrm>
            <a:off x="59635" y="1166191"/>
            <a:ext cx="12032974" cy="5010772"/>
          </a:xfrm>
        </p:spPr>
        <p:txBody>
          <a:bodyPr>
            <a:normAutofit fontScale="92500" lnSpcReduction="20000"/>
          </a:bodyPr>
          <a:lstStyle/>
          <a:p>
            <a:r>
              <a:rPr lang="en-GB" dirty="0"/>
              <a:t>Limit actions to promote the off season. Many residents indicated that seasonal dispersal is not the path they want to pursue. </a:t>
            </a:r>
          </a:p>
          <a:p>
            <a:r>
              <a:rPr lang="en-GB" dirty="0"/>
              <a:t>Co-create a campaign with residents with the objective of preserving the soul of Aspen. Determining how to preserve the soul of Aspen will enhance both the visitor and resident experience. </a:t>
            </a:r>
          </a:p>
          <a:p>
            <a:r>
              <a:rPr lang="en-GB" dirty="0"/>
              <a:t>Work with operators to develop tourism experiences to engage visitors on a deeper level, limiting mass tourism offerings and emphasizing the development of transformational niche experiences. </a:t>
            </a:r>
          </a:p>
          <a:p>
            <a:r>
              <a:rPr lang="en-GB" dirty="0"/>
              <a:t>Improve and rethink wayfinding, particularly in directing visitors to low-impact experiences. </a:t>
            </a:r>
          </a:p>
          <a:p>
            <a:r>
              <a:rPr lang="en-GB" dirty="0"/>
              <a:t>Maintain some backstage experiences for residents. Decide which experiences should be reserved for residents with community input. </a:t>
            </a:r>
          </a:p>
          <a:p>
            <a:r>
              <a:rPr lang="en-GB" dirty="0"/>
              <a:t>Better support small local businesses. One way to accomplish this is to set up a cross-selling program where businesses are incentivized to refer customers to other local businesses. </a:t>
            </a:r>
          </a:p>
        </p:txBody>
      </p:sp>
    </p:spTree>
    <p:extLst>
      <p:ext uri="{BB962C8B-B14F-4D97-AF65-F5344CB8AC3E}">
        <p14:creationId xmlns:p14="http://schemas.microsoft.com/office/powerpoint/2010/main" val="4684335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0004E-667F-27E0-10CD-AE97AC04A00E}"/>
              </a:ext>
            </a:extLst>
          </p:cNvPr>
          <p:cNvSpPr>
            <a:spLocks noGrp="1"/>
          </p:cNvSpPr>
          <p:nvPr>
            <p:ph type="title"/>
          </p:nvPr>
        </p:nvSpPr>
        <p:spPr>
          <a:xfrm>
            <a:off x="838200" y="-689113"/>
            <a:ext cx="10515600" cy="2379801"/>
          </a:xfrm>
        </p:spPr>
        <p:txBody>
          <a:bodyPr/>
          <a:lstStyle/>
          <a:p>
            <a:r>
              <a:rPr lang="en-GB" dirty="0"/>
              <a:t>Diversify Visitor Markets</a:t>
            </a:r>
          </a:p>
        </p:txBody>
      </p:sp>
      <p:sp>
        <p:nvSpPr>
          <p:cNvPr id="3" name="Content Placeholder 2">
            <a:extLst>
              <a:ext uri="{FF2B5EF4-FFF2-40B4-BE49-F238E27FC236}">
                <a16:creationId xmlns:a16="http://schemas.microsoft.com/office/drawing/2014/main" id="{19BA3C81-995A-C75B-4929-E77838EDEA95}"/>
              </a:ext>
            </a:extLst>
          </p:cNvPr>
          <p:cNvSpPr>
            <a:spLocks noGrp="1"/>
          </p:cNvSpPr>
          <p:nvPr>
            <p:ph idx="1"/>
          </p:nvPr>
        </p:nvSpPr>
        <p:spPr>
          <a:xfrm>
            <a:off x="-1" y="927652"/>
            <a:ext cx="12138991" cy="5249311"/>
          </a:xfrm>
        </p:spPr>
        <p:txBody>
          <a:bodyPr>
            <a:normAutofit fontScale="92500"/>
          </a:bodyPr>
          <a:lstStyle/>
          <a:p>
            <a:r>
              <a:rPr lang="en-GB" dirty="0"/>
              <a:t>Stop advertising to your direct-fly markets. Aspen is a very established brand, and people will not stay away because they do not see the ads anymore. </a:t>
            </a:r>
          </a:p>
          <a:p>
            <a:r>
              <a:rPr lang="en-GB" dirty="0"/>
              <a:t>Stop advertising to the luxury market for now since these individuals will visit anyway</a:t>
            </a:r>
          </a:p>
          <a:p>
            <a:r>
              <a:rPr lang="en-GB" dirty="0"/>
              <a:t>Pursue passion- and value-based targeting instead of geography and demographics. Invest in </a:t>
            </a:r>
            <a:r>
              <a:rPr lang="en-GB" dirty="0" err="1"/>
              <a:t>netnographic</a:t>
            </a:r>
            <a:r>
              <a:rPr lang="en-GB" dirty="0"/>
              <a:t> research (“</a:t>
            </a:r>
            <a:r>
              <a:rPr lang="en-GB" dirty="0" err="1"/>
              <a:t>passionography</a:t>
            </a:r>
            <a:r>
              <a:rPr lang="en-GB" dirty="0"/>
              <a:t>”)</a:t>
            </a:r>
          </a:p>
          <a:p>
            <a:r>
              <a:rPr lang="en-GB" dirty="0"/>
              <a:t>Make sure diverse audiences see themselves in promotional and educational material </a:t>
            </a:r>
          </a:p>
          <a:p>
            <a:r>
              <a:rPr lang="en-GB" dirty="0"/>
              <a:t>Continue efforts for multilingual communications (particularly Spanish) </a:t>
            </a:r>
          </a:p>
          <a:p>
            <a:r>
              <a:rPr lang="en-GB" dirty="0"/>
              <a:t> Increase efforts to be a cultural tourism concierge since this is an important aspect of Aspen’s DNA and the type of visitor that aligns well with </a:t>
            </a:r>
            <a:r>
              <a:rPr lang="en-GB" dirty="0" err="1"/>
              <a:t>Aspenites</a:t>
            </a:r>
            <a:r>
              <a:rPr lang="en-GB" dirty="0"/>
              <a:t>’ values</a:t>
            </a:r>
          </a:p>
          <a:p>
            <a:r>
              <a:rPr lang="en-GB" dirty="0"/>
              <a:t>Engage with the Aspen Indigenous Foundation to support their initiatives, develop cultural experiences, and attract passion-aligned visitors</a:t>
            </a:r>
          </a:p>
        </p:txBody>
      </p:sp>
    </p:spTree>
    <p:extLst>
      <p:ext uri="{BB962C8B-B14F-4D97-AF65-F5344CB8AC3E}">
        <p14:creationId xmlns:p14="http://schemas.microsoft.com/office/powerpoint/2010/main" val="2939981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5BB549-D881-B5E1-051F-B1650CFA0721}"/>
              </a:ext>
            </a:extLst>
          </p:cNvPr>
          <p:cNvSpPr>
            <a:spLocks noGrp="1"/>
          </p:cNvSpPr>
          <p:nvPr>
            <p:ph type="title"/>
          </p:nvPr>
        </p:nvSpPr>
        <p:spPr>
          <a:xfrm>
            <a:off x="640080" y="325369"/>
            <a:ext cx="4368602" cy="1956841"/>
          </a:xfrm>
        </p:spPr>
        <p:txBody>
          <a:bodyPr anchor="b">
            <a:normAutofit/>
          </a:bodyPr>
          <a:lstStyle/>
          <a:p>
            <a:r>
              <a:rPr lang="en-GB" sz="4200"/>
              <a:t>Timeframe &amp; Measurement of Experience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88EEF2-DBCC-F6D4-AC09-C3F6C636B1C3}"/>
              </a:ext>
            </a:extLst>
          </p:cNvPr>
          <p:cNvSpPr>
            <a:spLocks noGrp="1"/>
          </p:cNvSpPr>
          <p:nvPr>
            <p:ph idx="1"/>
          </p:nvPr>
        </p:nvSpPr>
        <p:spPr>
          <a:xfrm>
            <a:off x="640080" y="2872899"/>
            <a:ext cx="4243589" cy="3320668"/>
          </a:xfrm>
        </p:spPr>
        <p:txBody>
          <a:bodyPr>
            <a:normAutofit lnSpcReduction="10000"/>
          </a:bodyPr>
          <a:lstStyle/>
          <a:p>
            <a:r>
              <a:rPr lang="en-GB" sz="2200" dirty="0"/>
              <a:t>Quality of Experience</a:t>
            </a:r>
          </a:p>
          <a:p>
            <a:r>
              <a:rPr lang="en-GB" sz="2200" dirty="0"/>
              <a:t>Level of Welcome </a:t>
            </a:r>
          </a:p>
          <a:p>
            <a:r>
              <a:rPr lang="en-GB" sz="2200" dirty="0"/>
              <a:t>Economic Value</a:t>
            </a:r>
          </a:p>
          <a:p>
            <a:r>
              <a:rPr lang="en-GB" sz="2200" dirty="0"/>
              <a:t>Environmental Performance</a:t>
            </a:r>
          </a:p>
          <a:p>
            <a:r>
              <a:rPr lang="en-GB" sz="2200" dirty="0"/>
              <a:t>Aspen Defy The Ordinary!</a:t>
            </a:r>
          </a:p>
          <a:p>
            <a:endParaRPr lang="en-GB" sz="2200" dirty="0"/>
          </a:p>
          <a:p>
            <a:r>
              <a:rPr lang="en-GB" sz="2200" dirty="0"/>
              <a:t>Session Review</a:t>
            </a:r>
          </a:p>
          <a:p>
            <a:r>
              <a:rPr lang="en-GB" sz="2200" dirty="0"/>
              <a:t>Application to Assignment</a:t>
            </a:r>
          </a:p>
        </p:txBody>
      </p:sp>
      <p:pic>
        <p:nvPicPr>
          <p:cNvPr id="4" name="Picture 3">
            <a:extLst>
              <a:ext uri="{FF2B5EF4-FFF2-40B4-BE49-F238E27FC236}">
                <a16:creationId xmlns:a16="http://schemas.microsoft.com/office/drawing/2014/main" id="{38929427-7603-9294-65B0-6C218BACC712}"/>
              </a:ext>
            </a:extLst>
          </p:cNvPr>
          <p:cNvPicPr>
            <a:picLocks noChangeAspect="1"/>
          </p:cNvPicPr>
          <p:nvPr/>
        </p:nvPicPr>
        <p:blipFill rotWithShape="1">
          <a:blip r:embed="rId2"/>
          <a:srcRect l="28098" r="494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567831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3601</Words>
  <Application>Microsoft Office PowerPoint</Application>
  <PresentationFormat>Widescreen</PresentationFormat>
  <Paragraphs>363</Paragraphs>
  <Slides>50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Arial</vt:lpstr>
      <vt:lpstr>Calibri</vt:lpstr>
      <vt:lpstr>Calibri Light</vt:lpstr>
      <vt:lpstr>Office Theme</vt:lpstr>
      <vt:lpstr>PowerPoint Presentation</vt:lpstr>
      <vt:lpstr> Today’s Session</vt:lpstr>
      <vt:lpstr>Aspen Destination Management Plan 2022-2027</vt:lpstr>
      <vt:lpstr>Destination Management Tactics</vt:lpstr>
      <vt:lpstr>Aspen Destination Management Plan</vt:lpstr>
      <vt:lpstr>Aspen Challenge</vt:lpstr>
      <vt:lpstr>Address Visitor Pressure</vt:lpstr>
      <vt:lpstr>Enhance the Aspen Experience</vt:lpstr>
      <vt:lpstr>Preserve Small Town Character</vt:lpstr>
      <vt:lpstr>Strategic Objectives</vt:lpstr>
      <vt:lpstr>Aspen Vision</vt:lpstr>
      <vt:lpstr>Impacts of Pandemic</vt:lpstr>
      <vt:lpstr>Process &amp; Methodology</vt:lpstr>
      <vt:lpstr>Traditional DMO’s</vt:lpstr>
      <vt:lpstr>Unique Destination Concepts</vt:lpstr>
      <vt:lpstr>Aspen Chamber Resort Association</vt:lpstr>
      <vt:lpstr>                                Aspen Chamber’s               Perspective of Destination Management </vt:lpstr>
      <vt:lpstr>Aspen Destination Research</vt:lpstr>
      <vt:lpstr>Challenges </vt:lpstr>
      <vt:lpstr>   Issues in Aspen</vt:lpstr>
      <vt:lpstr>Aspen Survey – Online July 2020 – August 2021</vt:lpstr>
      <vt:lpstr>Survey Results – Aspen’s Top Assets</vt:lpstr>
      <vt:lpstr>Aspen’s Dominant Personality Traits</vt:lpstr>
      <vt:lpstr>Key Description of the Community</vt:lpstr>
      <vt:lpstr>Changing Visitor Profile</vt:lpstr>
      <vt:lpstr>             Promote Responsible Tourism </vt:lpstr>
      <vt:lpstr>Need to Address Capacity in Aspen</vt:lpstr>
      <vt:lpstr>Find a balance City Character &amp; Commercialisation</vt:lpstr>
      <vt:lpstr>          Need for Visitor Education &amp;  Visitor Experience Training for Businesses</vt:lpstr>
      <vt:lpstr>Diversity, Equality &amp; Inclusion</vt:lpstr>
      <vt:lpstr>Key Findings</vt:lpstr>
      <vt:lpstr>Themes</vt:lpstr>
      <vt:lpstr>Key Themes</vt:lpstr>
      <vt:lpstr>Engagement </vt:lpstr>
      <vt:lpstr>False Considerations</vt:lpstr>
      <vt:lpstr>Possible Solutions / Feasibility Matrix </vt:lpstr>
      <vt:lpstr>Implications Post Covid</vt:lpstr>
      <vt:lpstr>Aspen Body, Mind &amp; Spirit</vt:lpstr>
      <vt:lpstr>The Challenge</vt:lpstr>
      <vt:lpstr>Way Forward for Aspen</vt:lpstr>
      <vt:lpstr>ASPEN MISSION</vt:lpstr>
      <vt:lpstr>Pillars = Strategic Priorities</vt:lpstr>
      <vt:lpstr>Address Visitor Pressure</vt:lpstr>
      <vt:lpstr>Enhance the Aspen Experience</vt:lpstr>
      <vt:lpstr>Preserve Small Town Character</vt:lpstr>
      <vt:lpstr>Visitor Education</vt:lpstr>
      <vt:lpstr>Traffic Congestion Issues</vt:lpstr>
      <vt:lpstr>Improve Visitor &amp; Resident Experience</vt:lpstr>
      <vt:lpstr>Diversify Visitor Markets</vt:lpstr>
      <vt:lpstr>Timeframe &amp; Measurement of Experience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8</cp:revision>
  <dcterms:created xsi:type="dcterms:W3CDTF">2023-09-15T09:31:09Z</dcterms:created>
  <dcterms:modified xsi:type="dcterms:W3CDTF">2024-03-20T22:38:23Z</dcterms:modified>
</cp:coreProperties>
</file>