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5" r:id="rId30"/>
    <p:sldId id="284"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p:scale>
          <a:sx n="54" d="100"/>
          <a:sy n="54" d="100"/>
        </p:scale>
        <p:origin x="1134" y="8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9A3361-8D06-42C1-94DC-05B26B9C02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AAD819D-9DE2-4877-AAFE-BF650A292400}">
      <dgm:prSet/>
      <dgm:spPr/>
      <dgm:t>
        <a:bodyPr/>
        <a:lstStyle/>
        <a:p>
          <a:r>
            <a:rPr lang="en-GB"/>
            <a:t>The right to a fair trial under A.6 ECHR is another principle relevant to the exercise of police powers.</a:t>
          </a:r>
          <a:endParaRPr lang="en-US"/>
        </a:p>
      </dgm:t>
    </dgm:pt>
    <dgm:pt modelId="{7416C262-8867-4FD7-AB6D-E2F332E36B82}" type="parTrans" cxnId="{C108D579-FDC0-467F-AE1C-F5BD60F49F27}">
      <dgm:prSet/>
      <dgm:spPr/>
      <dgm:t>
        <a:bodyPr/>
        <a:lstStyle/>
        <a:p>
          <a:endParaRPr lang="en-US"/>
        </a:p>
      </dgm:t>
    </dgm:pt>
    <dgm:pt modelId="{1DE75D31-0F84-47B5-BA77-4DCC416E451F}" type="sibTrans" cxnId="{C108D579-FDC0-467F-AE1C-F5BD60F49F27}">
      <dgm:prSet/>
      <dgm:spPr/>
      <dgm:t>
        <a:bodyPr/>
        <a:lstStyle/>
        <a:p>
          <a:endParaRPr lang="en-US"/>
        </a:p>
      </dgm:t>
    </dgm:pt>
    <dgm:pt modelId="{80BC32CC-C87A-4C97-95C5-E47E54F998F6}">
      <dgm:prSet/>
      <dgm:spPr/>
      <dgm:t>
        <a:bodyPr/>
        <a:lstStyle/>
        <a:p>
          <a:r>
            <a:rPr lang="en-GB"/>
            <a:t>In order for evidence obtained by the Police to be admissible in court it is important to ensure that it is obtained correctly.</a:t>
          </a:r>
          <a:endParaRPr lang="en-US"/>
        </a:p>
      </dgm:t>
    </dgm:pt>
    <dgm:pt modelId="{53D100CC-CFA8-453F-9F57-C202C71FAC4B}" type="parTrans" cxnId="{D69B6D2A-A98A-40FF-8402-BB2FC0E0BA5C}">
      <dgm:prSet/>
      <dgm:spPr/>
      <dgm:t>
        <a:bodyPr/>
        <a:lstStyle/>
        <a:p>
          <a:endParaRPr lang="en-US"/>
        </a:p>
      </dgm:t>
    </dgm:pt>
    <dgm:pt modelId="{6EE41BB1-D977-499D-91DE-33E1D9486CA7}" type="sibTrans" cxnId="{D69B6D2A-A98A-40FF-8402-BB2FC0E0BA5C}">
      <dgm:prSet/>
      <dgm:spPr/>
      <dgm:t>
        <a:bodyPr/>
        <a:lstStyle/>
        <a:p>
          <a:endParaRPr lang="en-US"/>
        </a:p>
      </dgm:t>
    </dgm:pt>
    <dgm:pt modelId="{C35BAC11-2A1B-4D8D-9D91-5880EDE7AB0F}">
      <dgm:prSet/>
      <dgm:spPr/>
      <dgm:t>
        <a:bodyPr/>
        <a:lstStyle/>
        <a:p>
          <a:r>
            <a:rPr lang="en-GB"/>
            <a:t>Everyone charged with a criminal offence shall be presumed innocent until proved guilty according to law.</a:t>
          </a:r>
          <a:endParaRPr lang="en-US"/>
        </a:p>
      </dgm:t>
    </dgm:pt>
    <dgm:pt modelId="{AE228D5F-4826-44CF-B6A0-B9049CADFB57}" type="parTrans" cxnId="{B7004563-6E53-4FC1-AB63-F724EB6BDC53}">
      <dgm:prSet/>
      <dgm:spPr/>
      <dgm:t>
        <a:bodyPr/>
        <a:lstStyle/>
        <a:p>
          <a:endParaRPr lang="en-US"/>
        </a:p>
      </dgm:t>
    </dgm:pt>
    <dgm:pt modelId="{8B97633C-DA5F-482B-A2BB-6C1FA0B27273}" type="sibTrans" cxnId="{B7004563-6E53-4FC1-AB63-F724EB6BDC53}">
      <dgm:prSet/>
      <dgm:spPr/>
      <dgm:t>
        <a:bodyPr/>
        <a:lstStyle/>
        <a:p>
          <a:endParaRPr lang="en-US"/>
        </a:p>
      </dgm:t>
    </dgm:pt>
    <dgm:pt modelId="{CA220ADE-6BB3-4B8F-B7C9-9A8C8F2F4C22}" type="pres">
      <dgm:prSet presAssocID="{4C9A3361-8D06-42C1-94DC-05B26B9C02A0}" presName="vert0" presStyleCnt="0">
        <dgm:presLayoutVars>
          <dgm:dir/>
          <dgm:animOne val="branch"/>
          <dgm:animLvl val="lvl"/>
        </dgm:presLayoutVars>
      </dgm:prSet>
      <dgm:spPr/>
    </dgm:pt>
    <dgm:pt modelId="{2AAF210B-9C46-4709-BA07-99E918BDA842}" type="pres">
      <dgm:prSet presAssocID="{BAAD819D-9DE2-4877-AAFE-BF650A292400}" presName="thickLine" presStyleLbl="alignNode1" presStyleIdx="0" presStyleCnt="3"/>
      <dgm:spPr/>
    </dgm:pt>
    <dgm:pt modelId="{1786C6B2-2306-4AB9-AFEC-111251A049BD}" type="pres">
      <dgm:prSet presAssocID="{BAAD819D-9DE2-4877-AAFE-BF650A292400}" presName="horz1" presStyleCnt="0"/>
      <dgm:spPr/>
    </dgm:pt>
    <dgm:pt modelId="{C527AEF6-0A35-49F5-974D-CB97C9C466B7}" type="pres">
      <dgm:prSet presAssocID="{BAAD819D-9DE2-4877-AAFE-BF650A292400}" presName="tx1" presStyleLbl="revTx" presStyleIdx="0" presStyleCnt="3"/>
      <dgm:spPr/>
    </dgm:pt>
    <dgm:pt modelId="{CAD7669C-C840-411C-84F1-699345414C47}" type="pres">
      <dgm:prSet presAssocID="{BAAD819D-9DE2-4877-AAFE-BF650A292400}" presName="vert1" presStyleCnt="0"/>
      <dgm:spPr/>
    </dgm:pt>
    <dgm:pt modelId="{A50BD264-CD11-488D-A7C4-1E20FADF9ABF}" type="pres">
      <dgm:prSet presAssocID="{80BC32CC-C87A-4C97-95C5-E47E54F998F6}" presName="thickLine" presStyleLbl="alignNode1" presStyleIdx="1" presStyleCnt="3"/>
      <dgm:spPr/>
    </dgm:pt>
    <dgm:pt modelId="{1556257F-EA66-4BDD-945C-E9490F2AC6D2}" type="pres">
      <dgm:prSet presAssocID="{80BC32CC-C87A-4C97-95C5-E47E54F998F6}" presName="horz1" presStyleCnt="0"/>
      <dgm:spPr/>
    </dgm:pt>
    <dgm:pt modelId="{F85E8CE9-578B-4777-A6BE-AA6AAE95DBB5}" type="pres">
      <dgm:prSet presAssocID="{80BC32CC-C87A-4C97-95C5-E47E54F998F6}" presName="tx1" presStyleLbl="revTx" presStyleIdx="1" presStyleCnt="3"/>
      <dgm:spPr/>
    </dgm:pt>
    <dgm:pt modelId="{CC8126CD-F609-4039-BC03-A26650FC8A5F}" type="pres">
      <dgm:prSet presAssocID="{80BC32CC-C87A-4C97-95C5-E47E54F998F6}" presName="vert1" presStyleCnt="0"/>
      <dgm:spPr/>
    </dgm:pt>
    <dgm:pt modelId="{E7C80D1E-A827-4246-8ADC-757204AE7904}" type="pres">
      <dgm:prSet presAssocID="{C35BAC11-2A1B-4D8D-9D91-5880EDE7AB0F}" presName="thickLine" presStyleLbl="alignNode1" presStyleIdx="2" presStyleCnt="3"/>
      <dgm:spPr/>
    </dgm:pt>
    <dgm:pt modelId="{8D7D7718-4C5E-4031-9B18-8FB611A5AF3C}" type="pres">
      <dgm:prSet presAssocID="{C35BAC11-2A1B-4D8D-9D91-5880EDE7AB0F}" presName="horz1" presStyleCnt="0"/>
      <dgm:spPr/>
    </dgm:pt>
    <dgm:pt modelId="{F627E6CE-2CBF-46C6-B80E-09DC8551E124}" type="pres">
      <dgm:prSet presAssocID="{C35BAC11-2A1B-4D8D-9D91-5880EDE7AB0F}" presName="tx1" presStyleLbl="revTx" presStyleIdx="2" presStyleCnt="3"/>
      <dgm:spPr/>
    </dgm:pt>
    <dgm:pt modelId="{16F26A7A-0D23-464A-BE9E-C757033D91BA}" type="pres">
      <dgm:prSet presAssocID="{C35BAC11-2A1B-4D8D-9D91-5880EDE7AB0F}" presName="vert1" presStyleCnt="0"/>
      <dgm:spPr/>
    </dgm:pt>
  </dgm:ptLst>
  <dgm:cxnLst>
    <dgm:cxn modelId="{D69B6D2A-A98A-40FF-8402-BB2FC0E0BA5C}" srcId="{4C9A3361-8D06-42C1-94DC-05B26B9C02A0}" destId="{80BC32CC-C87A-4C97-95C5-E47E54F998F6}" srcOrd="1" destOrd="0" parTransId="{53D100CC-CFA8-453F-9F57-C202C71FAC4B}" sibTransId="{6EE41BB1-D977-499D-91DE-33E1D9486CA7}"/>
    <dgm:cxn modelId="{B7004563-6E53-4FC1-AB63-F724EB6BDC53}" srcId="{4C9A3361-8D06-42C1-94DC-05B26B9C02A0}" destId="{C35BAC11-2A1B-4D8D-9D91-5880EDE7AB0F}" srcOrd="2" destOrd="0" parTransId="{AE228D5F-4826-44CF-B6A0-B9049CADFB57}" sibTransId="{8B97633C-DA5F-482B-A2BB-6C1FA0B27273}"/>
    <dgm:cxn modelId="{C108D579-FDC0-467F-AE1C-F5BD60F49F27}" srcId="{4C9A3361-8D06-42C1-94DC-05B26B9C02A0}" destId="{BAAD819D-9DE2-4877-AAFE-BF650A292400}" srcOrd="0" destOrd="0" parTransId="{7416C262-8867-4FD7-AB6D-E2F332E36B82}" sibTransId="{1DE75D31-0F84-47B5-BA77-4DCC416E451F}"/>
    <dgm:cxn modelId="{B2B4BCA9-A5B2-4605-8567-B8426911FFC3}" type="presOf" srcId="{C35BAC11-2A1B-4D8D-9D91-5880EDE7AB0F}" destId="{F627E6CE-2CBF-46C6-B80E-09DC8551E124}" srcOrd="0" destOrd="0" presId="urn:microsoft.com/office/officeart/2008/layout/LinedList"/>
    <dgm:cxn modelId="{5ED4A2B6-43CB-4D57-BF23-2D3566456BE3}" type="presOf" srcId="{80BC32CC-C87A-4C97-95C5-E47E54F998F6}" destId="{F85E8CE9-578B-4777-A6BE-AA6AAE95DBB5}" srcOrd="0" destOrd="0" presId="urn:microsoft.com/office/officeart/2008/layout/LinedList"/>
    <dgm:cxn modelId="{76C895C1-7BF1-45BB-9D6A-E7EAA5249C04}" type="presOf" srcId="{4C9A3361-8D06-42C1-94DC-05B26B9C02A0}" destId="{CA220ADE-6BB3-4B8F-B7C9-9A8C8F2F4C22}" srcOrd="0" destOrd="0" presId="urn:microsoft.com/office/officeart/2008/layout/LinedList"/>
    <dgm:cxn modelId="{D255CADE-E4D9-4949-9785-6B318DD81F56}" type="presOf" srcId="{BAAD819D-9DE2-4877-AAFE-BF650A292400}" destId="{C527AEF6-0A35-49F5-974D-CB97C9C466B7}" srcOrd="0" destOrd="0" presId="urn:microsoft.com/office/officeart/2008/layout/LinedList"/>
    <dgm:cxn modelId="{15ACDEE7-1D81-4759-880A-2AC6F7E9AD4A}" type="presParOf" srcId="{CA220ADE-6BB3-4B8F-B7C9-9A8C8F2F4C22}" destId="{2AAF210B-9C46-4709-BA07-99E918BDA842}" srcOrd="0" destOrd="0" presId="urn:microsoft.com/office/officeart/2008/layout/LinedList"/>
    <dgm:cxn modelId="{1E6DD91D-7A9B-44CD-841D-DE1E336D5830}" type="presParOf" srcId="{CA220ADE-6BB3-4B8F-B7C9-9A8C8F2F4C22}" destId="{1786C6B2-2306-4AB9-AFEC-111251A049BD}" srcOrd="1" destOrd="0" presId="urn:microsoft.com/office/officeart/2008/layout/LinedList"/>
    <dgm:cxn modelId="{F47D5F50-DF42-4B20-AE32-6BBEB4330D82}" type="presParOf" srcId="{1786C6B2-2306-4AB9-AFEC-111251A049BD}" destId="{C527AEF6-0A35-49F5-974D-CB97C9C466B7}" srcOrd="0" destOrd="0" presId="urn:microsoft.com/office/officeart/2008/layout/LinedList"/>
    <dgm:cxn modelId="{CD101E1D-0D4C-4F89-9121-5A5C442A7663}" type="presParOf" srcId="{1786C6B2-2306-4AB9-AFEC-111251A049BD}" destId="{CAD7669C-C840-411C-84F1-699345414C47}" srcOrd="1" destOrd="0" presId="urn:microsoft.com/office/officeart/2008/layout/LinedList"/>
    <dgm:cxn modelId="{ED6B7573-DAAF-4D3B-BA17-F4E799D0B56D}" type="presParOf" srcId="{CA220ADE-6BB3-4B8F-B7C9-9A8C8F2F4C22}" destId="{A50BD264-CD11-488D-A7C4-1E20FADF9ABF}" srcOrd="2" destOrd="0" presId="urn:microsoft.com/office/officeart/2008/layout/LinedList"/>
    <dgm:cxn modelId="{A56920F6-9598-4368-A4A8-EC603475CCBB}" type="presParOf" srcId="{CA220ADE-6BB3-4B8F-B7C9-9A8C8F2F4C22}" destId="{1556257F-EA66-4BDD-945C-E9490F2AC6D2}" srcOrd="3" destOrd="0" presId="urn:microsoft.com/office/officeart/2008/layout/LinedList"/>
    <dgm:cxn modelId="{429831B8-EBCA-458F-A2AD-D8E525583AE7}" type="presParOf" srcId="{1556257F-EA66-4BDD-945C-E9490F2AC6D2}" destId="{F85E8CE9-578B-4777-A6BE-AA6AAE95DBB5}" srcOrd="0" destOrd="0" presId="urn:microsoft.com/office/officeart/2008/layout/LinedList"/>
    <dgm:cxn modelId="{3D30E1F1-1016-4C54-89D1-1C02C25889EE}" type="presParOf" srcId="{1556257F-EA66-4BDD-945C-E9490F2AC6D2}" destId="{CC8126CD-F609-4039-BC03-A26650FC8A5F}" srcOrd="1" destOrd="0" presId="urn:microsoft.com/office/officeart/2008/layout/LinedList"/>
    <dgm:cxn modelId="{932A8DBE-B7D5-4A4D-BE9D-66854B30EF37}" type="presParOf" srcId="{CA220ADE-6BB3-4B8F-B7C9-9A8C8F2F4C22}" destId="{E7C80D1E-A827-4246-8ADC-757204AE7904}" srcOrd="4" destOrd="0" presId="urn:microsoft.com/office/officeart/2008/layout/LinedList"/>
    <dgm:cxn modelId="{38DCFE1C-D745-4FEB-ADE3-02705B3F7782}" type="presParOf" srcId="{CA220ADE-6BB3-4B8F-B7C9-9A8C8F2F4C22}" destId="{8D7D7718-4C5E-4031-9B18-8FB611A5AF3C}" srcOrd="5" destOrd="0" presId="urn:microsoft.com/office/officeart/2008/layout/LinedList"/>
    <dgm:cxn modelId="{9593BC19-3442-4421-8244-6CF6344C3C14}" type="presParOf" srcId="{8D7D7718-4C5E-4031-9B18-8FB611A5AF3C}" destId="{F627E6CE-2CBF-46C6-B80E-09DC8551E124}" srcOrd="0" destOrd="0" presId="urn:microsoft.com/office/officeart/2008/layout/LinedList"/>
    <dgm:cxn modelId="{8EF51B68-2E7B-4804-B5F2-1CE3BFDA887A}" type="presParOf" srcId="{8D7D7718-4C5E-4031-9B18-8FB611A5AF3C}" destId="{16F26A7A-0D23-464A-BE9E-C757033D91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B65424-47FB-46C4-BCFB-EEC88ED468E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A4F965B-65B6-4866-843F-DB9158E18FBB}">
      <dgm:prSet/>
      <dgm:spPr/>
      <dgm:t>
        <a:bodyPr/>
        <a:lstStyle/>
        <a:p>
          <a:r>
            <a:rPr lang="en-US"/>
            <a:t>The purpose of the right to silence is to prevent the admissibility of evidence obtained through oppression.</a:t>
          </a:r>
        </a:p>
      </dgm:t>
    </dgm:pt>
    <dgm:pt modelId="{1E4FA109-F27A-4217-9FCA-65539F6E35F7}" type="parTrans" cxnId="{9C17E25F-94CC-4FC5-BD3E-5F05B1032559}">
      <dgm:prSet/>
      <dgm:spPr/>
      <dgm:t>
        <a:bodyPr/>
        <a:lstStyle/>
        <a:p>
          <a:endParaRPr lang="en-US"/>
        </a:p>
      </dgm:t>
    </dgm:pt>
    <dgm:pt modelId="{320ADE9C-CB88-4179-B2AF-D0685D793C4C}" type="sibTrans" cxnId="{9C17E25F-94CC-4FC5-BD3E-5F05B1032559}">
      <dgm:prSet/>
      <dgm:spPr/>
      <dgm:t>
        <a:bodyPr/>
        <a:lstStyle/>
        <a:p>
          <a:endParaRPr lang="en-US"/>
        </a:p>
      </dgm:t>
    </dgm:pt>
    <dgm:pt modelId="{CC1A1DAB-1E74-4690-A8C6-D1631911C7E8}">
      <dgm:prSet/>
      <dgm:spPr/>
      <dgm:t>
        <a:bodyPr/>
        <a:lstStyle/>
        <a:p>
          <a:r>
            <a:rPr lang="en-US" dirty="0"/>
            <a:t>However it is not absolute, and it is generally accepted that it cannot be used to protect a suspect from answering questions which it is reasonable to expect answered. </a:t>
          </a:r>
        </a:p>
      </dgm:t>
    </dgm:pt>
    <dgm:pt modelId="{7924CF30-3DA8-46D0-A6C7-F6A52D5C1349}" type="parTrans" cxnId="{659A343B-782E-4B54-9663-1E10865F4C6C}">
      <dgm:prSet/>
      <dgm:spPr/>
      <dgm:t>
        <a:bodyPr/>
        <a:lstStyle/>
        <a:p>
          <a:endParaRPr lang="en-US"/>
        </a:p>
      </dgm:t>
    </dgm:pt>
    <dgm:pt modelId="{7C16CA45-C141-4FFC-A530-CADBE4397682}" type="sibTrans" cxnId="{659A343B-782E-4B54-9663-1E10865F4C6C}">
      <dgm:prSet/>
      <dgm:spPr/>
      <dgm:t>
        <a:bodyPr/>
        <a:lstStyle/>
        <a:p>
          <a:endParaRPr lang="en-US"/>
        </a:p>
      </dgm:t>
    </dgm:pt>
    <dgm:pt modelId="{25C21B00-CC04-4A91-AC00-07B1CE2883F3}">
      <dgm:prSet/>
      <dgm:spPr/>
      <dgm:t>
        <a:bodyPr/>
        <a:lstStyle/>
        <a:p>
          <a:r>
            <a:rPr lang="en-US" dirty="0"/>
            <a:t>Failing to answer reasonable questions can be used against a person in court.</a:t>
          </a:r>
        </a:p>
      </dgm:t>
    </dgm:pt>
    <dgm:pt modelId="{304E9AD9-A407-4D16-BE37-6D0E986D978E}" type="parTrans" cxnId="{3290315E-95A6-4DB7-9C10-003CDC760782}">
      <dgm:prSet/>
      <dgm:spPr/>
      <dgm:t>
        <a:bodyPr/>
        <a:lstStyle/>
        <a:p>
          <a:endParaRPr lang="en-US"/>
        </a:p>
      </dgm:t>
    </dgm:pt>
    <dgm:pt modelId="{4D35BAA9-0A44-4D74-B1F5-4419399200FF}" type="sibTrans" cxnId="{3290315E-95A6-4DB7-9C10-003CDC760782}">
      <dgm:prSet/>
      <dgm:spPr/>
      <dgm:t>
        <a:bodyPr/>
        <a:lstStyle/>
        <a:p>
          <a:endParaRPr lang="en-US"/>
        </a:p>
      </dgm:t>
    </dgm:pt>
    <dgm:pt modelId="{A7EE467E-0284-49F9-92C3-2B067CBD5478}" type="pres">
      <dgm:prSet presAssocID="{B4B65424-47FB-46C4-BCFB-EEC88ED468EB}" presName="vert0" presStyleCnt="0">
        <dgm:presLayoutVars>
          <dgm:dir/>
          <dgm:animOne val="branch"/>
          <dgm:animLvl val="lvl"/>
        </dgm:presLayoutVars>
      </dgm:prSet>
      <dgm:spPr/>
    </dgm:pt>
    <dgm:pt modelId="{3B07C61A-DDE6-4903-BE39-5326E77AFDD1}" type="pres">
      <dgm:prSet presAssocID="{8A4F965B-65B6-4866-843F-DB9158E18FBB}" presName="thickLine" presStyleLbl="alignNode1" presStyleIdx="0" presStyleCnt="3"/>
      <dgm:spPr/>
    </dgm:pt>
    <dgm:pt modelId="{29CCC7B7-3E91-4815-BFC3-D3BFBF324BC4}" type="pres">
      <dgm:prSet presAssocID="{8A4F965B-65B6-4866-843F-DB9158E18FBB}" presName="horz1" presStyleCnt="0"/>
      <dgm:spPr/>
    </dgm:pt>
    <dgm:pt modelId="{7E21EEE7-171B-4C4F-89B5-1619C4D7A83B}" type="pres">
      <dgm:prSet presAssocID="{8A4F965B-65B6-4866-843F-DB9158E18FBB}" presName="tx1" presStyleLbl="revTx" presStyleIdx="0" presStyleCnt="3"/>
      <dgm:spPr/>
    </dgm:pt>
    <dgm:pt modelId="{C33445C6-5534-4DC8-AC7E-DFE1A1B9F987}" type="pres">
      <dgm:prSet presAssocID="{8A4F965B-65B6-4866-843F-DB9158E18FBB}" presName="vert1" presStyleCnt="0"/>
      <dgm:spPr/>
    </dgm:pt>
    <dgm:pt modelId="{1B87817E-5175-4BE3-8714-871F1CD5EEE0}" type="pres">
      <dgm:prSet presAssocID="{CC1A1DAB-1E74-4690-A8C6-D1631911C7E8}" presName="thickLine" presStyleLbl="alignNode1" presStyleIdx="1" presStyleCnt="3"/>
      <dgm:spPr/>
    </dgm:pt>
    <dgm:pt modelId="{9433E541-F456-4FAD-91E9-C1C960EED585}" type="pres">
      <dgm:prSet presAssocID="{CC1A1DAB-1E74-4690-A8C6-D1631911C7E8}" presName="horz1" presStyleCnt="0"/>
      <dgm:spPr/>
    </dgm:pt>
    <dgm:pt modelId="{654EE68F-6ABB-4194-8822-1760EA0390D5}" type="pres">
      <dgm:prSet presAssocID="{CC1A1DAB-1E74-4690-A8C6-D1631911C7E8}" presName="tx1" presStyleLbl="revTx" presStyleIdx="1" presStyleCnt="3"/>
      <dgm:spPr/>
    </dgm:pt>
    <dgm:pt modelId="{3FDA5B1E-4B3A-4F0A-8671-6B0E374D3785}" type="pres">
      <dgm:prSet presAssocID="{CC1A1DAB-1E74-4690-A8C6-D1631911C7E8}" presName="vert1" presStyleCnt="0"/>
      <dgm:spPr/>
    </dgm:pt>
    <dgm:pt modelId="{BE4C1495-756A-4088-B09B-5487FD9D125D}" type="pres">
      <dgm:prSet presAssocID="{25C21B00-CC04-4A91-AC00-07B1CE2883F3}" presName="thickLine" presStyleLbl="alignNode1" presStyleIdx="2" presStyleCnt="3"/>
      <dgm:spPr/>
    </dgm:pt>
    <dgm:pt modelId="{C3D949E6-020E-4413-8745-52C875164820}" type="pres">
      <dgm:prSet presAssocID="{25C21B00-CC04-4A91-AC00-07B1CE2883F3}" presName="horz1" presStyleCnt="0"/>
      <dgm:spPr/>
    </dgm:pt>
    <dgm:pt modelId="{6F1ED50B-3EA3-4054-941B-706390A9337D}" type="pres">
      <dgm:prSet presAssocID="{25C21B00-CC04-4A91-AC00-07B1CE2883F3}" presName="tx1" presStyleLbl="revTx" presStyleIdx="2" presStyleCnt="3"/>
      <dgm:spPr/>
    </dgm:pt>
    <dgm:pt modelId="{9CF89967-6C3F-41BC-850A-75AA92EEDFA4}" type="pres">
      <dgm:prSet presAssocID="{25C21B00-CC04-4A91-AC00-07B1CE2883F3}" presName="vert1" presStyleCnt="0"/>
      <dgm:spPr/>
    </dgm:pt>
  </dgm:ptLst>
  <dgm:cxnLst>
    <dgm:cxn modelId="{C7953E17-9613-478E-9276-555CB8A09460}" type="presOf" srcId="{8A4F965B-65B6-4866-843F-DB9158E18FBB}" destId="{7E21EEE7-171B-4C4F-89B5-1619C4D7A83B}" srcOrd="0" destOrd="0" presId="urn:microsoft.com/office/officeart/2008/layout/LinedList"/>
    <dgm:cxn modelId="{659A343B-782E-4B54-9663-1E10865F4C6C}" srcId="{B4B65424-47FB-46C4-BCFB-EEC88ED468EB}" destId="{CC1A1DAB-1E74-4690-A8C6-D1631911C7E8}" srcOrd="1" destOrd="0" parTransId="{7924CF30-3DA8-46D0-A6C7-F6A52D5C1349}" sibTransId="{7C16CA45-C141-4FFC-A530-CADBE4397682}"/>
    <dgm:cxn modelId="{3290315E-95A6-4DB7-9C10-003CDC760782}" srcId="{B4B65424-47FB-46C4-BCFB-EEC88ED468EB}" destId="{25C21B00-CC04-4A91-AC00-07B1CE2883F3}" srcOrd="2" destOrd="0" parTransId="{304E9AD9-A407-4D16-BE37-6D0E986D978E}" sibTransId="{4D35BAA9-0A44-4D74-B1F5-4419399200FF}"/>
    <dgm:cxn modelId="{9C17E25F-94CC-4FC5-BD3E-5F05B1032559}" srcId="{B4B65424-47FB-46C4-BCFB-EEC88ED468EB}" destId="{8A4F965B-65B6-4866-843F-DB9158E18FBB}" srcOrd="0" destOrd="0" parTransId="{1E4FA109-F27A-4217-9FCA-65539F6E35F7}" sibTransId="{320ADE9C-CB88-4179-B2AF-D0685D793C4C}"/>
    <dgm:cxn modelId="{2394F96F-3903-42A8-9A3B-F4D24621EE3B}" type="presOf" srcId="{B4B65424-47FB-46C4-BCFB-EEC88ED468EB}" destId="{A7EE467E-0284-49F9-92C3-2B067CBD5478}" srcOrd="0" destOrd="0" presId="urn:microsoft.com/office/officeart/2008/layout/LinedList"/>
    <dgm:cxn modelId="{D532E2A2-C90F-4924-87B3-2D22B64BC1C8}" type="presOf" srcId="{CC1A1DAB-1E74-4690-A8C6-D1631911C7E8}" destId="{654EE68F-6ABB-4194-8822-1760EA0390D5}" srcOrd="0" destOrd="0" presId="urn:microsoft.com/office/officeart/2008/layout/LinedList"/>
    <dgm:cxn modelId="{209C1EF5-D6D0-452C-9D8A-336606BD9ABD}" type="presOf" srcId="{25C21B00-CC04-4A91-AC00-07B1CE2883F3}" destId="{6F1ED50B-3EA3-4054-941B-706390A9337D}" srcOrd="0" destOrd="0" presId="urn:microsoft.com/office/officeart/2008/layout/LinedList"/>
    <dgm:cxn modelId="{C9EC81FC-7442-49FE-8CD0-BBF7C4972030}" type="presParOf" srcId="{A7EE467E-0284-49F9-92C3-2B067CBD5478}" destId="{3B07C61A-DDE6-4903-BE39-5326E77AFDD1}" srcOrd="0" destOrd="0" presId="urn:microsoft.com/office/officeart/2008/layout/LinedList"/>
    <dgm:cxn modelId="{F24F3771-753D-48CD-97BE-DB34C50E540A}" type="presParOf" srcId="{A7EE467E-0284-49F9-92C3-2B067CBD5478}" destId="{29CCC7B7-3E91-4815-BFC3-D3BFBF324BC4}" srcOrd="1" destOrd="0" presId="urn:microsoft.com/office/officeart/2008/layout/LinedList"/>
    <dgm:cxn modelId="{86BA59A2-EAF5-4F01-9213-2F0F42A6C326}" type="presParOf" srcId="{29CCC7B7-3E91-4815-BFC3-D3BFBF324BC4}" destId="{7E21EEE7-171B-4C4F-89B5-1619C4D7A83B}" srcOrd="0" destOrd="0" presId="urn:microsoft.com/office/officeart/2008/layout/LinedList"/>
    <dgm:cxn modelId="{7CC60493-E7BF-4363-83A8-AB289ED72CAB}" type="presParOf" srcId="{29CCC7B7-3E91-4815-BFC3-D3BFBF324BC4}" destId="{C33445C6-5534-4DC8-AC7E-DFE1A1B9F987}" srcOrd="1" destOrd="0" presId="urn:microsoft.com/office/officeart/2008/layout/LinedList"/>
    <dgm:cxn modelId="{804EB9E3-99FC-4670-98E2-5168E214A6BA}" type="presParOf" srcId="{A7EE467E-0284-49F9-92C3-2B067CBD5478}" destId="{1B87817E-5175-4BE3-8714-871F1CD5EEE0}" srcOrd="2" destOrd="0" presId="urn:microsoft.com/office/officeart/2008/layout/LinedList"/>
    <dgm:cxn modelId="{8EF26FDF-C954-4139-BDCA-C05033B044EC}" type="presParOf" srcId="{A7EE467E-0284-49F9-92C3-2B067CBD5478}" destId="{9433E541-F456-4FAD-91E9-C1C960EED585}" srcOrd="3" destOrd="0" presId="urn:microsoft.com/office/officeart/2008/layout/LinedList"/>
    <dgm:cxn modelId="{7861C813-1774-4675-B7AE-1E599E7B05D2}" type="presParOf" srcId="{9433E541-F456-4FAD-91E9-C1C960EED585}" destId="{654EE68F-6ABB-4194-8822-1760EA0390D5}" srcOrd="0" destOrd="0" presId="urn:microsoft.com/office/officeart/2008/layout/LinedList"/>
    <dgm:cxn modelId="{F8FBC2A1-1749-4B42-B60D-6E6258918485}" type="presParOf" srcId="{9433E541-F456-4FAD-91E9-C1C960EED585}" destId="{3FDA5B1E-4B3A-4F0A-8671-6B0E374D3785}" srcOrd="1" destOrd="0" presId="urn:microsoft.com/office/officeart/2008/layout/LinedList"/>
    <dgm:cxn modelId="{E956A83E-01C9-4AD0-BC7E-8570F1194D2B}" type="presParOf" srcId="{A7EE467E-0284-49F9-92C3-2B067CBD5478}" destId="{BE4C1495-756A-4088-B09B-5487FD9D125D}" srcOrd="4" destOrd="0" presId="urn:microsoft.com/office/officeart/2008/layout/LinedList"/>
    <dgm:cxn modelId="{EC967BD9-E3CC-4802-90CA-03D43A931317}" type="presParOf" srcId="{A7EE467E-0284-49F9-92C3-2B067CBD5478}" destId="{C3D949E6-020E-4413-8745-52C875164820}" srcOrd="5" destOrd="0" presId="urn:microsoft.com/office/officeart/2008/layout/LinedList"/>
    <dgm:cxn modelId="{0A102DB2-227C-4B73-A0C9-DCE8F286C0C2}" type="presParOf" srcId="{C3D949E6-020E-4413-8745-52C875164820}" destId="{6F1ED50B-3EA3-4054-941B-706390A9337D}" srcOrd="0" destOrd="0" presId="urn:microsoft.com/office/officeart/2008/layout/LinedList"/>
    <dgm:cxn modelId="{EEBEC274-3524-486C-9F48-2CE04E589C96}" type="presParOf" srcId="{C3D949E6-020E-4413-8745-52C875164820}" destId="{9CF89967-6C3F-41BC-850A-75AA92EEDF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9579F0-6D0E-440F-8F49-00902EFF1C76}" type="doc">
      <dgm:prSet loTypeId="urn:microsoft.com/office/officeart/2005/8/layout/hierarchy3" loCatId="hierarchy" qsTypeId="urn:microsoft.com/office/officeart/2005/8/quickstyle/simple1" qsCatId="simple" csTypeId="urn:microsoft.com/office/officeart/2005/8/colors/colorful1" csCatId="colorful"/>
      <dgm:spPr/>
      <dgm:t>
        <a:bodyPr/>
        <a:lstStyle/>
        <a:p>
          <a:endParaRPr lang="en-US"/>
        </a:p>
      </dgm:t>
    </dgm:pt>
    <dgm:pt modelId="{458D3EE8-A7A6-4B9C-AF13-935B510C9B6D}">
      <dgm:prSet/>
      <dgm:spPr/>
      <dgm:t>
        <a:bodyPr/>
        <a:lstStyle/>
        <a:p>
          <a:r>
            <a:rPr lang="en-GB"/>
            <a:t>Any Questions?</a:t>
          </a:r>
          <a:endParaRPr lang="en-US"/>
        </a:p>
      </dgm:t>
    </dgm:pt>
    <dgm:pt modelId="{0C75AA39-348D-49D9-B0E7-31B3BCB42EA5}" type="parTrans" cxnId="{A0218DE6-9D27-4051-AB23-F6516F443146}">
      <dgm:prSet/>
      <dgm:spPr/>
      <dgm:t>
        <a:bodyPr/>
        <a:lstStyle/>
        <a:p>
          <a:endParaRPr lang="en-US"/>
        </a:p>
      </dgm:t>
    </dgm:pt>
    <dgm:pt modelId="{58691E2E-7A73-41B1-98BC-C111AFEE9B68}" type="sibTrans" cxnId="{A0218DE6-9D27-4051-AB23-F6516F443146}">
      <dgm:prSet/>
      <dgm:spPr/>
      <dgm:t>
        <a:bodyPr/>
        <a:lstStyle/>
        <a:p>
          <a:endParaRPr lang="en-US"/>
        </a:p>
      </dgm:t>
    </dgm:pt>
    <dgm:pt modelId="{82AFA4F5-A0D2-419F-AA95-7E1D72D05EF1}">
      <dgm:prSet/>
      <dgm:spPr/>
      <dgm:t>
        <a:bodyPr/>
        <a:lstStyle/>
        <a:p>
          <a:r>
            <a:rPr lang="en-GB"/>
            <a:t>Thanks for coming!</a:t>
          </a:r>
          <a:endParaRPr lang="en-US"/>
        </a:p>
      </dgm:t>
    </dgm:pt>
    <dgm:pt modelId="{230C42E7-E018-47D9-87E9-422B5A97C903}" type="parTrans" cxnId="{D288F130-1A77-4792-A5C1-3ACE149A0826}">
      <dgm:prSet/>
      <dgm:spPr/>
      <dgm:t>
        <a:bodyPr/>
        <a:lstStyle/>
        <a:p>
          <a:endParaRPr lang="en-US"/>
        </a:p>
      </dgm:t>
    </dgm:pt>
    <dgm:pt modelId="{6B5B1196-36B4-4941-8EB9-3602E4DA4E8D}" type="sibTrans" cxnId="{D288F130-1A77-4792-A5C1-3ACE149A0826}">
      <dgm:prSet/>
      <dgm:spPr/>
      <dgm:t>
        <a:bodyPr/>
        <a:lstStyle/>
        <a:p>
          <a:endParaRPr lang="en-US"/>
        </a:p>
      </dgm:t>
    </dgm:pt>
    <dgm:pt modelId="{6206E448-4464-40E7-8DDD-8BB3DF1114F6}">
      <dgm:prSet/>
      <dgm:spPr/>
      <dgm:t>
        <a:bodyPr/>
        <a:lstStyle/>
        <a:p>
          <a:r>
            <a:rPr lang="en-GB"/>
            <a:t>See you next week!</a:t>
          </a:r>
          <a:endParaRPr lang="en-US"/>
        </a:p>
      </dgm:t>
    </dgm:pt>
    <dgm:pt modelId="{D6FB4ABD-6380-4BC5-8520-2748C274F8D7}" type="parTrans" cxnId="{A76A2A84-B9EC-42F4-BCCE-6CAB333C1F7B}">
      <dgm:prSet/>
      <dgm:spPr/>
      <dgm:t>
        <a:bodyPr/>
        <a:lstStyle/>
        <a:p>
          <a:endParaRPr lang="en-US"/>
        </a:p>
      </dgm:t>
    </dgm:pt>
    <dgm:pt modelId="{790965C5-9195-4542-B8BF-FED425DB87A3}" type="sibTrans" cxnId="{A76A2A84-B9EC-42F4-BCCE-6CAB333C1F7B}">
      <dgm:prSet/>
      <dgm:spPr/>
      <dgm:t>
        <a:bodyPr/>
        <a:lstStyle/>
        <a:p>
          <a:endParaRPr lang="en-US"/>
        </a:p>
      </dgm:t>
    </dgm:pt>
    <dgm:pt modelId="{48337B7A-88AC-41B1-B687-9130949A014D}" type="pres">
      <dgm:prSet presAssocID="{BC9579F0-6D0E-440F-8F49-00902EFF1C76}" presName="diagram" presStyleCnt="0">
        <dgm:presLayoutVars>
          <dgm:chPref val="1"/>
          <dgm:dir/>
          <dgm:animOne val="branch"/>
          <dgm:animLvl val="lvl"/>
          <dgm:resizeHandles/>
        </dgm:presLayoutVars>
      </dgm:prSet>
      <dgm:spPr/>
    </dgm:pt>
    <dgm:pt modelId="{BE08174A-D8AC-4443-96C7-3F40BC8D8CBA}" type="pres">
      <dgm:prSet presAssocID="{458D3EE8-A7A6-4B9C-AF13-935B510C9B6D}" presName="root" presStyleCnt="0"/>
      <dgm:spPr/>
    </dgm:pt>
    <dgm:pt modelId="{615FBC08-865E-49F1-9A56-BD93D4E163D6}" type="pres">
      <dgm:prSet presAssocID="{458D3EE8-A7A6-4B9C-AF13-935B510C9B6D}" presName="rootComposite" presStyleCnt="0"/>
      <dgm:spPr/>
    </dgm:pt>
    <dgm:pt modelId="{169DDB14-4105-4964-85DB-32AD90BEBB4D}" type="pres">
      <dgm:prSet presAssocID="{458D3EE8-A7A6-4B9C-AF13-935B510C9B6D}" presName="rootText" presStyleLbl="node1" presStyleIdx="0" presStyleCnt="3"/>
      <dgm:spPr/>
    </dgm:pt>
    <dgm:pt modelId="{7D2FF950-EB69-4327-BDCC-AF3F840D0F2A}" type="pres">
      <dgm:prSet presAssocID="{458D3EE8-A7A6-4B9C-AF13-935B510C9B6D}" presName="rootConnector" presStyleLbl="node1" presStyleIdx="0" presStyleCnt="3"/>
      <dgm:spPr/>
    </dgm:pt>
    <dgm:pt modelId="{AD805549-7035-41C9-8C97-6C81D469EA63}" type="pres">
      <dgm:prSet presAssocID="{458D3EE8-A7A6-4B9C-AF13-935B510C9B6D}" presName="childShape" presStyleCnt="0"/>
      <dgm:spPr/>
    </dgm:pt>
    <dgm:pt modelId="{D96AE58C-4EB1-4D54-93C8-02E11C19D603}" type="pres">
      <dgm:prSet presAssocID="{82AFA4F5-A0D2-419F-AA95-7E1D72D05EF1}" presName="root" presStyleCnt="0"/>
      <dgm:spPr/>
    </dgm:pt>
    <dgm:pt modelId="{1BE7AEF9-939C-484A-996F-AB5A0951F301}" type="pres">
      <dgm:prSet presAssocID="{82AFA4F5-A0D2-419F-AA95-7E1D72D05EF1}" presName="rootComposite" presStyleCnt="0"/>
      <dgm:spPr/>
    </dgm:pt>
    <dgm:pt modelId="{2ABC5D03-64A5-4C82-9065-165F0E928D0F}" type="pres">
      <dgm:prSet presAssocID="{82AFA4F5-A0D2-419F-AA95-7E1D72D05EF1}" presName="rootText" presStyleLbl="node1" presStyleIdx="1" presStyleCnt="3"/>
      <dgm:spPr/>
    </dgm:pt>
    <dgm:pt modelId="{063B1491-EB97-456E-8F9F-58AB6CD3E274}" type="pres">
      <dgm:prSet presAssocID="{82AFA4F5-A0D2-419F-AA95-7E1D72D05EF1}" presName="rootConnector" presStyleLbl="node1" presStyleIdx="1" presStyleCnt="3"/>
      <dgm:spPr/>
    </dgm:pt>
    <dgm:pt modelId="{2D35605B-1D00-4079-8F1A-C90E793181DA}" type="pres">
      <dgm:prSet presAssocID="{82AFA4F5-A0D2-419F-AA95-7E1D72D05EF1}" presName="childShape" presStyleCnt="0"/>
      <dgm:spPr/>
    </dgm:pt>
    <dgm:pt modelId="{4427082E-D897-4366-A1FA-9BE0440F4FC4}" type="pres">
      <dgm:prSet presAssocID="{6206E448-4464-40E7-8DDD-8BB3DF1114F6}" presName="root" presStyleCnt="0"/>
      <dgm:spPr/>
    </dgm:pt>
    <dgm:pt modelId="{575F7718-4CF1-4290-90D7-D458E36DA482}" type="pres">
      <dgm:prSet presAssocID="{6206E448-4464-40E7-8DDD-8BB3DF1114F6}" presName="rootComposite" presStyleCnt="0"/>
      <dgm:spPr/>
    </dgm:pt>
    <dgm:pt modelId="{D444673C-5FFD-496A-984B-F319325EF1FE}" type="pres">
      <dgm:prSet presAssocID="{6206E448-4464-40E7-8DDD-8BB3DF1114F6}" presName="rootText" presStyleLbl="node1" presStyleIdx="2" presStyleCnt="3"/>
      <dgm:spPr/>
    </dgm:pt>
    <dgm:pt modelId="{B1DA3A71-4238-4414-9018-610CB2D52F0D}" type="pres">
      <dgm:prSet presAssocID="{6206E448-4464-40E7-8DDD-8BB3DF1114F6}" presName="rootConnector" presStyleLbl="node1" presStyleIdx="2" presStyleCnt="3"/>
      <dgm:spPr/>
    </dgm:pt>
    <dgm:pt modelId="{B5ABAE8B-1BCB-40CE-A9C5-FB72509F0808}" type="pres">
      <dgm:prSet presAssocID="{6206E448-4464-40E7-8DDD-8BB3DF1114F6}" presName="childShape" presStyleCnt="0"/>
      <dgm:spPr/>
    </dgm:pt>
  </dgm:ptLst>
  <dgm:cxnLst>
    <dgm:cxn modelId="{D288F130-1A77-4792-A5C1-3ACE149A0826}" srcId="{BC9579F0-6D0E-440F-8F49-00902EFF1C76}" destId="{82AFA4F5-A0D2-419F-AA95-7E1D72D05EF1}" srcOrd="1" destOrd="0" parTransId="{230C42E7-E018-47D9-87E9-422B5A97C903}" sibTransId="{6B5B1196-36B4-4941-8EB9-3602E4DA4E8D}"/>
    <dgm:cxn modelId="{6F7B5E3C-7CCC-4B4D-AE58-D638274F42BE}" type="presOf" srcId="{BC9579F0-6D0E-440F-8F49-00902EFF1C76}" destId="{48337B7A-88AC-41B1-B687-9130949A014D}" srcOrd="0" destOrd="0" presId="urn:microsoft.com/office/officeart/2005/8/layout/hierarchy3"/>
    <dgm:cxn modelId="{39BACA3D-5E3C-4373-B643-B9FA9684E552}" type="presOf" srcId="{6206E448-4464-40E7-8DDD-8BB3DF1114F6}" destId="{B1DA3A71-4238-4414-9018-610CB2D52F0D}" srcOrd="1" destOrd="0" presId="urn:microsoft.com/office/officeart/2005/8/layout/hierarchy3"/>
    <dgm:cxn modelId="{C8348446-3638-4F1C-B9B8-5875D1AD029C}" type="presOf" srcId="{6206E448-4464-40E7-8DDD-8BB3DF1114F6}" destId="{D444673C-5FFD-496A-984B-F319325EF1FE}" srcOrd="0" destOrd="0" presId="urn:microsoft.com/office/officeart/2005/8/layout/hierarchy3"/>
    <dgm:cxn modelId="{A76A2A84-B9EC-42F4-BCCE-6CAB333C1F7B}" srcId="{BC9579F0-6D0E-440F-8F49-00902EFF1C76}" destId="{6206E448-4464-40E7-8DDD-8BB3DF1114F6}" srcOrd="2" destOrd="0" parTransId="{D6FB4ABD-6380-4BC5-8520-2748C274F8D7}" sibTransId="{790965C5-9195-4542-B8BF-FED425DB87A3}"/>
    <dgm:cxn modelId="{71E226A7-FC15-4391-841B-D4974B1D01F5}" type="presOf" srcId="{82AFA4F5-A0D2-419F-AA95-7E1D72D05EF1}" destId="{2ABC5D03-64A5-4C82-9065-165F0E928D0F}" srcOrd="0" destOrd="0" presId="urn:microsoft.com/office/officeart/2005/8/layout/hierarchy3"/>
    <dgm:cxn modelId="{CE227BE2-D3E4-4713-94ED-EF878D5DECE1}" type="presOf" srcId="{82AFA4F5-A0D2-419F-AA95-7E1D72D05EF1}" destId="{063B1491-EB97-456E-8F9F-58AB6CD3E274}" srcOrd="1" destOrd="0" presId="urn:microsoft.com/office/officeart/2005/8/layout/hierarchy3"/>
    <dgm:cxn modelId="{A0218DE6-9D27-4051-AB23-F6516F443146}" srcId="{BC9579F0-6D0E-440F-8F49-00902EFF1C76}" destId="{458D3EE8-A7A6-4B9C-AF13-935B510C9B6D}" srcOrd="0" destOrd="0" parTransId="{0C75AA39-348D-49D9-B0E7-31B3BCB42EA5}" sibTransId="{58691E2E-7A73-41B1-98BC-C111AFEE9B68}"/>
    <dgm:cxn modelId="{51C62AE9-E35D-482E-8620-10FA76ECCF33}" type="presOf" srcId="{458D3EE8-A7A6-4B9C-AF13-935B510C9B6D}" destId="{7D2FF950-EB69-4327-BDCC-AF3F840D0F2A}" srcOrd="1" destOrd="0" presId="urn:microsoft.com/office/officeart/2005/8/layout/hierarchy3"/>
    <dgm:cxn modelId="{FFE88AFF-3307-4E63-BE6D-0A07E05E5A62}" type="presOf" srcId="{458D3EE8-A7A6-4B9C-AF13-935B510C9B6D}" destId="{169DDB14-4105-4964-85DB-32AD90BEBB4D}" srcOrd="0" destOrd="0" presId="urn:microsoft.com/office/officeart/2005/8/layout/hierarchy3"/>
    <dgm:cxn modelId="{636914CC-0207-4D7B-BEE0-304A306A4DD5}" type="presParOf" srcId="{48337B7A-88AC-41B1-B687-9130949A014D}" destId="{BE08174A-D8AC-4443-96C7-3F40BC8D8CBA}" srcOrd="0" destOrd="0" presId="urn:microsoft.com/office/officeart/2005/8/layout/hierarchy3"/>
    <dgm:cxn modelId="{558836BF-3516-4325-B2CF-1EDC34972D4E}" type="presParOf" srcId="{BE08174A-D8AC-4443-96C7-3F40BC8D8CBA}" destId="{615FBC08-865E-49F1-9A56-BD93D4E163D6}" srcOrd="0" destOrd="0" presId="urn:microsoft.com/office/officeart/2005/8/layout/hierarchy3"/>
    <dgm:cxn modelId="{B92FA4DE-FB62-4B47-BB11-9B7AEE8307A0}" type="presParOf" srcId="{615FBC08-865E-49F1-9A56-BD93D4E163D6}" destId="{169DDB14-4105-4964-85DB-32AD90BEBB4D}" srcOrd="0" destOrd="0" presId="urn:microsoft.com/office/officeart/2005/8/layout/hierarchy3"/>
    <dgm:cxn modelId="{A115851F-535C-4BEC-BE07-3368260004C3}" type="presParOf" srcId="{615FBC08-865E-49F1-9A56-BD93D4E163D6}" destId="{7D2FF950-EB69-4327-BDCC-AF3F840D0F2A}" srcOrd="1" destOrd="0" presId="urn:microsoft.com/office/officeart/2005/8/layout/hierarchy3"/>
    <dgm:cxn modelId="{D5D1D749-7CC8-4A78-900A-B68941F17328}" type="presParOf" srcId="{BE08174A-D8AC-4443-96C7-3F40BC8D8CBA}" destId="{AD805549-7035-41C9-8C97-6C81D469EA63}" srcOrd="1" destOrd="0" presId="urn:microsoft.com/office/officeart/2005/8/layout/hierarchy3"/>
    <dgm:cxn modelId="{1D2732DF-BEB0-49E4-B957-6A7C2E2F07E2}" type="presParOf" srcId="{48337B7A-88AC-41B1-B687-9130949A014D}" destId="{D96AE58C-4EB1-4D54-93C8-02E11C19D603}" srcOrd="1" destOrd="0" presId="urn:microsoft.com/office/officeart/2005/8/layout/hierarchy3"/>
    <dgm:cxn modelId="{99BBF89D-321B-4130-86CF-7C9CE1830840}" type="presParOf" srcId="{D96AE58C-4EB1-4D54-93C8-02E11C19D603}" destId="{1BE7AEF9-939C-484A-996F-AB5A0951F301}" srcOrd="0" destOrd="0" presId="urn:microsoft.com/office/officeart/2005/8/layout/hierarchy3"/>
    <dgm:cxn modelId="{2C021038-40A0-4D1A-BCD8-D8DC50A00788}" type="presParOf" srcId="{1BE7AEF9-939C-484A-996F-AB5A0951F301}" destId="{2ABC5D03-64A5-4C82-9065-165F0E928D0F}" srcOrd="0" destOrd="0" presId="urn:microsoft.com/office/officeart/2005/8/layout/hierarchy3"/>
    <dgm:cxn modelId="{FB8209A9-1628-4F20-B3D7-3C5E8661F6C9}" type="presParOf" srcId="{1BE7AEF9-939C-484A-996F-AB5A0951F301}" destId="{063B1491-EB97-456E-8F9F-58AB6CD3E274}" srcOrd="1" destOrd="0" presId="urn:microsoft.com/office/officeart/2005/8/layout/hierarchy3"/>
    <dgm:cxn modelId="{EC2D56C7-FE42-44D3-97A3-1ACAFF4E03F3}" type="presParOf" srcId="{D96AE58C-4EB1-4D54-93C8-02E11C19D603}" destId="{2D35605B-1D00-4079-8F1A-C90E793181DA}" srcOrd="1" destOrd="0" presId="urn:microsoft.com/office/officeart/2005/8/layout/hierarchy3"/>
    <dgm:cxn modelId="{6CF47E58-D2D4-45B3-988D-D6EC82B7FEC5}" type="presParOf" srcId="{48337B7A-88AC-41B1-B687-9130949A014D}" destId="{4427082E-D897-4366-A1FA-9BE0440F4FC4}" srcOrd="2" destOrd="0" presId="urn:microsoft.com/office/officeart/2005/8/layout/hierarchy3"/>
    <dgm:cxn modelId="{427759FE-DF43-4636-8416-80BEDC53F03A}" type="presParOf" srcId="{4427082E-D897-4366-A1FA-9BE0440F4FC4}" destId="{575F7718-4CF1-4290-90D7-D458E36DA482}" srcOrd="0" destOrd="0" presId="urn:microsoft.com/office/officeart/2005/8/layout/hierarchy3"/>
    <dgm:cxn modelId="{2EA4466F-6AE4-4FF3-9713-453FD5E8F087}" type="presParOf" srcId="{575F7718-4CF1-4290-90D7-D458E36DA482}" destId="{D444673C-5FFD-496A-984B-F319325EF1FE}" srcOrd="0" destOrd="0" presId="urn:microsoft.com/office/officeart/2005/8/layout/hierarchy3"/>
    <dgm:cxn modelId="{AB36F7F7-249E-4071-A05A-0580120C7A69}" type="presParOf" srcId="{575F7718-4CF1-4290-90D7-D458E36DA482}" destId="{B1DA3A71-4238-4414-9018-610CB2D52F0D}" srcOrd="1" destOrd="0" presId="urn:microsoft.com/office/officeart/2005/8/layout/hierarchy3"/>
    <dgm:cxn modelId="{3A0BFE32-74B3-4148-84C2-F4C9E7B89FEB}" type="presParOf" srcId="{4427082E-D897-4366-A1FA-9BE0440F4FC4}" destId="{B5ABAE8B-1BCB-40CE-A9C5-FB72509F0808}"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F210B-9C46-4709-BA07-99E918BDA842}">
      <dsp:nvSpPr>
        <dsp:cNvPr id="0" name=""/>
        <dsp:cNvSpPr/>
      </dsp:nvSpPr>
      <dsp:spPr>
        <a:xfrm>
          <a:off x="0" y="193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27AEF6-0A35-49F5-974D-CB97C9C466B7}">
      <dsp:nvSpPr>
        <dsp:cNvPr id="0" name=""/>
        <dsp:cNvSpPr/>
      </dsp:nvSpPr>
      <dsp:spPr>
        <a:xfrm>
          <a:off x="0" y="193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right to a fair trial under A.6 ECHR is another principle relevant to the exercise of police powers.</a:t>
          </a:r>
          <a:endParaRPr lang="en-US" sz="3200" kern="1200"/>
        </a:p>
      </dsp:txBody>
      <dsp:txXfrm>
        <a:off x="0" y="1933"/>
        <a:ext cx="10241280" cy="1318495"/>
      </dsp:txXfrm>
    </dsp:sp>
    <dsp:sp modelId="{A50BD264-CD11-488D-A7C4-1E20FADF9ABF}">
      <dsp:nvSpPr>
        <dsp:cNvPr id="0" name=""/>
        <dsp:cNvSpPr/>
      </dsp:nvSpPr>
      <dsp:spPr>
        <a:xfrm>
          <a:off x="0" y="1320428"/>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5E8CE9-578B-4777-A6BE-AA6AAE95DBB5}">
      <dsp:nvSpPr>
        <dsp:cNvPr id="0" name=""/>
        <dsp:cNvSpPr/>
      </dsp:nvSpPr>
      <dsp:spPr>
        <a:xfrm>
          <a:off x="0" y="1320428"/>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 order for evidence obtained by the Police to be admissible in court it is important to ensure that it is obtained correctly.</a:t>
          </a:r>
          <a:endParaRPr lang="en-US" sz="3200" kern="1200"/>
        </a:p>
      </dsp:txBody>
      <dsp:txXfrm>
        <a:off x="0" y="1320428"/>
        <a:ext cx="10241280" cy="1318495"/>
      </dsp:txXfrm>
    </dsp:sp>
    <dsp:sp modelId="{E7C80D1E-A827-4246-8ADC-757204AE7904}">
      <dsp:nvSpPr>
        <dsp:cNvPr id="0" name=""/>
        <dsp:cNvSpPr/>
      </dsp:nvSpPr>
      <dsp:spPr>
        <a:xfrm>
          <a:off x="0" y="263892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27E6CE-2CBF-46C6-B80E-09DC8551E124}">
      <dsp:nvSpPr>
        <dsp:cNvPr id="0" name=""/>
        <dsp:cNvSpPr/>
      </dsp:nvSpPr>
      <dsp:spPr>
        <a:xfrm>
          <a:off x="0" y="263892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Everyone charged with a criminal offence shall be presumed innocent until proved guilty according to law.</a:t>
          </a:r>
          <a:endParaRPr lang="en-US" sz="3200" kern="1200"/>
        </a:p>
      </dsp:txBody>
      <dsp:txXfrm>
        <a:off x="0" y="2638923"/>
        <a:ext cx="10241280" cy="13184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7C61A-DDE6-4903-BE39-5326E77AFDD1}">
      <dsp:nvSpPr>
        <dsp:cNvPr id="0" name=""/>
        <dsp:cNvSpPr/>
      </dsp:nvSpPr>
      <dsp:spPr>
        <a:xfrm>
          <a:off x="0" y="193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1EEE7-171B-4C4F-89B5-1619C4D7A83B}">
      <dsp:nvSpPr>
        <dsp:cNvPr id="0" name=""/>
        <dsp:cNvSpPr/>
      </dsp:nvSpPr>
      <dsp:spPr>
        <a:xfrm>
          <a:off x="0" y="193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The purpose of the right to silence is to prevent the admissibility of evidence obtained through oppression.</a:t>
          </a:r>
        </a:p>
      </dsp:txBody>
      <dsp:txXfrm>
        <a:off x="0" y="1933"/>
        <a:ext cx="10241280" cy="1318495"/>
      </dsp:txXfrm>
    </dsp:sp>
    <dsp:sp modelId="{1B87817E-5175-4BE3-8714-871F1CD5EEE0}">
      <dsp:nvSpPr>
        <dsp:cNvPr id="0" name=""/>
        <dsp:cNvSpPr/>
      </dsp:nvSpPr>
      <dsp:spPr>
        <a:xfrm>
          <a:off x="0" y="1320428"/>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EE68F-6ABB-4194-8822-1760EA0390D5}">
      <dsp:nvSpPr>
        <dsp:cNvPr id="0" name=""/>
        <dsp:cNvSpPr/>
      </dsp:nvSpPr>
      <dsp:spPr>
        <a:xfrm>
          <a:off x="0" y="1320428"/>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However it is not absolute, and it is generally accepted that it cannot be used to protect a suspect from answering questions which it is reasonable to expect answered. </a:t>
          </a:r>
        </a:p>
      </dsp:txBody>
      <dsp:txXfrm>
        <a:off x="0" y="1320428"/>
        <a:ext cx="10241280" cy="1318495"/>
      </dsp:txXfrm>
    </dsp:sp>
    <dsp:sp modelId="{BE4C1495-756A-4088-B09B-5487FD9D125D}">
      <dsp:nvSpPr>
        <dsp:cNvPr id="0" name=""/>
        <dsp:cNvSpPr/>
      </dsp:nvSpPr>
      <dsp:spPr>
        <a:xfrm>
          <a:off x="0" y="2638923"/>
          <a:ext cx="1024128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1ED50B-3EA3-4054-941B-706390A9337D}">
      <dsp:nvSpPr>
        <dsp:cNvPr id="0" name=""/>
        <dsp:cNvSpPr/>
      </dsp:nvSpPr>
      <dsp:spPr>
        <a:xfrm>
          <a:off x="0" y="2638923"/>
          <a:ext cx="10241280" cy="13184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Failing to answer reasonable questions can be used against a person in court.</a:t>
          </a:r>
        </a:p>
      </dsp:txBody>
      <dsp:txXfrm>
        <a:off x="0" y="2638923"/>
        <a:ext cx="10241280" cy="13184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DDB14-4105-4964-85DB-32AD90BEBB4D}">
      <dsp:nvSpPr>
        <dsp:cNvPr id="0" name=""/>
        <dsp:cNvSpPr/>
      </dsp:nvSpPr>
      <dsp:spPr>
        <a:xfrm>
          <a:off x="1153" y="1276325"/>
          <a:ext cx="2698998" cy="13494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Any Questions?</a:t>
          </a:r>
          <a:endParaRPr lang="en-US" sz="4500" kern="1200"/>
        </a:p>
      </dsp:txBody>
      <dsp:txXfrm>
        <a:off x="40678" y="1315850"/>
        <a:ext cx="2619948" cy="1270449"/>
      </dsp:txXfrm>
    </dsp:sp>
    <dsp:sp modelId="{2ABC5D03-64A5-4C82-9065-165F0E928D0F}">
      <dsp:nvSpPr>
        <dsp:cNvPr id="0" name=""/>
        <dsp:cNvSpPr/>
      </dsp:nvSpPr>
      <dsp:spPr>
        <a:xfrm>
          <a:off x="3374900" y="1276325"/>
          <a:ext cx="2698998" cy="134949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Thanks for coming!</a:t>
          </a:r>
          <a:endParaRPr lang="en-US" sz="4500" kern="1200"/>
        </a:p>
      </dsp:txBody>
      <dsp:txXfrm>
        <a:off x="3414425" y="1315850"/>
        <a:ext cx="2619948" cy="1270449"/>
      </dsp:txXfrm>
    </dsp:sp>
    <dsp:sp modelId="{D444673C-5FFD-496A-984B-F319325EF1FE}">
      <dsp:nvSpPr>
        <dsp:cNvPr id="0" name=""/>
        <dsp:cNvSpPr/>
      </dsp:nvSpPr>
      <dsp:spPr>
        <a:xfrm>
          <a:off x="6748648" y="1276325"/>
          <a:ext cx="2698998" cy="134949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725" tIns="57150" rIns="85725" bIns="57150" numCol="1" spcCol="1270" anchor="ctr" anchorCtr="0">
          <a:noAutofit/>
        </a:bodyPr>
        <a:lstStyle/>
        <a:p>
          <a:pPr marL="0" lvl="0" indent="0" algn="ctr" defTabSz="2000250">
            <a:lnSpc>
              <a:spcPct val="90000"/>
            </a:lnSpc>
            <a:spcBef>
              <a:spcPct val="0"/>
            </a:spcBef>
            <a:spcAft>
              <a:spcPct val="35000"/>
            </a:spcAft>
            <a:buNone/>
          </a:pPr>
          <a:r>
            <a:rPr lang="en-GB" sz="4500" kern="1200"/>
            <a:t>See you next week!</a:t>
          </a:r>
          <a:endParaRPr lang="en-US" sz="4500" kern="1200"/>
        </a:p>
      </dsp:txBody>
      <dsp:txXfrm>
        <a:off x="6788173" y="1315850"/>
        <a:ext cx="2619948" cy="127044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March 15,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679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March 15,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4904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March 15,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07761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March 15,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6258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March 15,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425148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March 15,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849755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March 15,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179485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March 15,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81269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March 15,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012213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March 15,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59781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March 15,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22267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Tuesday, March 15,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17440187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1" r:id="rId6"/>
    <p:sldLayoutId id="2147483737" r:id="rId7"/>
    <p:sldLayoutId id="2147483738" r:id="rId8"/>
    <p:sldLayoutId id="2147483739" r:id="rId9"/>
    <p:sldLayoutId id="2147483740" r:id="rId10"/>
    <p:sldLayoutId id="2147483742"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justice-ni.gov.uk/publications/pace-code-g-statutory-power-arrest-by-police-officers" TargetMode="External"/><Relationship Id="rId3" Type="http://schemas.openxmlformats.org/officeDocument/2006/relationships/hyperlink" Target="https://www.justice-ni.gov.uk/publications/pace-code-b-searches-premises-by-police-officers-and-seizure-property-found-by-police" TargetMode="External"/><Relationship Id="rId7" Type="http://schemas.openxmlformats.org/officeDocument/2006/relationships/hyperlink" Target="https://www.justice-ni.gov.uk/publications/pace-code-f-visual-recording-sound-interviews-suspects" TargetMode="External"/><Relationship Id="rId2" Type="http://schemas.openxmlformats.org/officeDocument/2006/relationships/hyperlink" Target="https://www.justice-ni.gov.uk/publications/pace-code-exercise-by-police-officers-statutory-powers-stop-and-search" TargetMode="External"/><Relationship Id="rId1" Type="http://schemas.openxmlformats.org/officeDocument/2006/relationships/slideLayout" Target="../slideLayouts/slideLayout2.xml"/><Relationship Id="rId6" Type="http://schemas.openxmlformats.org/officeDocument/2006/relationships/hyperlink" Target="https://www.justice-ni.gov.uk/publications/pace-code-e-audio-recording-interviews-suspects" TargetMode="External"/><Relationship Id="rId5" Type="http://schemas.openxmlformats.org/officeDocument/2006/relationships/hyperlink" Target="https://www.justice-ni.gov.uk/publications/pace-code-d-identification-persons-by-police-officers" TargetMode="External"/><Relationship Id="rId4" Type="http://schemas.openxmlformats.org/officeDocument/2006/relationships/hyperlink" Target="https://www.justice-ni.gov.uk/publications/pace-code-c-detention-treatment-and-questioning-persons-by-police-officers" TargetMode="External"/><Relationship Id="rId9" Type="http://schemas.openxmlformats.org/officeDocument/2006/relationships/hyperlink" Target="https://www.justice-ni.gov.uk/publications/pace-code-h-detention-treatment-and-questioning-persons-under-s41-schedule-8-terrorism" TargetMode="Externa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UnYHaEX4QoA" TargetMode="External"/><Relationship Id="rId2" Type="http://schemas.openxmlformats.org/officeDocument/2006/relationships/hyperlink" Target="https://www.gov.uk/government/publications/police-crime-sentencing-and-courts-bill-2021-factsheets/police-crime-sentencing-and-courts-bill-2021-protest-powers-factsheet"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896432-3835-47AD-881A-41F0D3DFCCB3}"/>
              </a:ext>
            </a:extLst>
          </p:cNvPr>
          <p:cNvSpPr>
            <a:spLocks noGrp="1"/>
          </p:cNvSpPr>
          <p:nvPr>
            <p:ph type="ctrTitle"/>
          </p:nvPr>
        </p:nvSpPr>
        <p:spPr>
          <a:xfrm>
            <a:off x="1380236" y="286601"/>
            <a:ext cx="5929422" cy="1852976"/>
          </a:xfrm>
        </p:spPr>
        <p:txBody>
          <a:bodyPr vert="horz" lIns="0" tIns="0" rIns="0" bIns="0" rtlCol="0" anchor="b">
            <a:normAutofit/>
          </a:bodyPr>
          <a:lstStyle/>
          <a:p>
            <a:pPr algn="l"/>
            <a:r>
              <a:rPr lang="en-US" spc="700"/>
              <a:t>Policing The Public</a:t>
            </a:r>
          </a:p>
        </p:txBody>
      </p:sp>
      <p:sp>
        <p:nvSpPr>
          <p:cNvPr id="3" name="Subtitle 2">
            <a:extLst>
              <a:ext uri="{FF2B5EF4-FFF2-40B4-BE49-F238E27FC236}">
                <a16:creationId xmlns:a16="http://schemas.microsoft.com/office/drawing/2014/main" id="{357320A3-1F8E-404B-AB0F-CD1B0FD4C8C1}"/>
              </a:ext>
            </a:extLst>
          </p:cNvPr>
          <p:cNvSpPr>
            <a:spLocks noGrp="1"/>
          </p:cNvSpPr>
          <p:nvPr>
            <p:ph type="subTitle" idx="1"/>
          </p:nvPr>
        </p:nvSpPr>
        <p:spPr>
          <a:xfrm>
            <a:off x="1380237" y="2621381"/>
            <a:ext cx="5929422" cy="3322219"/>
          </a:xfrm>
        </p:spPr>
        <p:txBody>
          <a:bodyPr vert="horz" lIns="0" tIns="0" rIns="0" bIns="0" rtlCol="0">
            <a:normAutofit/>
          </a:bodyPr>
          <a:lstStyle/>
          <a:p>
            <a:pPr indent="-228600" algn="l">
              <a:lnSpc>
                <a:spcPct val="120000"/>
              </a:lnSpc>
              <a:buFont typeface="Arial" panose="020B0604020202020204" pitchFamily="34" charset="0"/>
              <a:buChar char="•"/>
            </a:pPr>
            <a:r>
              <a:rPr lang="en-US" sz="1800"/>
              <a:t>Week 7</a:t>
            </a:r>
          </a:p>
          <a:p>
            <a:pPr indent="-228600" algn="l">
              <a:lnSpc>
                <a:spcPct val="120000"/>
              </a:lnSpc>
              <a:buFont typeface="Arial" panose="020B0604020202020204" pitchFamily="34" charset="0"/>
              <a:buChar char="•"/>
            </a:pPr>
            <a:r>
              <a:rPr lang="en-US" sz="1800"/>
              <a:t>PACE and Police Authority</a:t>
            </a:r>
          </a:p>
          <a:p>
            <a:pPr indent="-228600" algn="l">
              <a:lnSpc>
                <a:spcPct val="120000"/>
              </a:lnSpc>
              <a:buFont typeface="Arial" panose="020B0604020202020204" pitchFamily="34" charset="0"/>
              <a:buChar char="•"/>
            </a:pPr>
            <a:r>
              <a:rPr lang="en-US" sz="1800"/>
              <a:t>Dr. Luke Roach</a:t>
            </a:r>
          </a:p>
          <a:p>
            <a:pPr indent="-228600" algn="l">
              <a:lnSpc>
                <a:spcPct val="120000"/>
              </a:lnSpc>
              <a:buFont typeface="Arial" panose="020B0604020202020204" pitchFamily="34" charset="0"/>
              <a:buChar char="•"/>
            </a:pPr>
            <a:r>
              <a:rPr lang="en-US" sz="1800"/>
              <a:t>L.Roach@UWTSD.ac.uk</a:t>
            </a:r>
          </a:p>
        </p:txBody>
      </p:sp>
      <p:sp>
        <p:nvSpPr>
          <p:cNvPr id="15" name="Rectangle 14">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72601B-060F-5DA9-8EE6-DD35B68B5F56}"/>
              </a:ext>
            </a:extLst>
          </p:cNvPr>
          <p:cNvPicPr>
            <a:picLocks noChangeAspect="1"/>
          </p:cNvPicPr>
          <p:nvPr/>
        </p:nvPicPr>
        <p:blipFill rotWithShape="1">
          <a:blip r:embed="rId2"/>
          <a:srcRect l="22887" r="13602" b="3"/>
          <a:stretch/>
        </p:blipFill>
        <p:spPr>
          <a:xfrm>
            <a:off x="8115300" y="-12515"/>
            <a:ext cx="4076700" cy="6418631"/>
          </a:xfrm>
          <a:prstGeom prst="rect">
            <a:avLst/>
          </a:prstGeom>
        </p:spPr>
      </p:pic>
    </p:spTree>
    <p:extLst>
      <p:ext uri="{BB962C8B-B14F-4D97-AF65-F5344CB8AC3E}">
        <p14:creationId xmlns:p14="http://schemas.microsoft.com/office/powerpoint/2010/main" val="4155697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D3F125E-AE58-41B6-B271-6D2FB553C518}"/>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Lesson PLan</a:t>
            </a:r>
          </a:p>
        </p:txBody>
      </p:sp>
      <p:sp>
        <p:nvSpPr>
          <p:cNvPr id="3" name="Content Placeholder 2">
            <a:extLst>
              <a:ext uri="{FF2B5EF4-FFF2-40B4-BE49-F238E27FC236}">
                <a16:creationId xmlns:a16="http://schemas.microsoft.com/office/drawing/2014/main" id="{D6EB6CF0-56C0-4646-912D-0AEBD7710721}"/>
              </a:ext>
            </a:extLst>
          </p:cNvPr>
          <p:cNvSpPr>
            <a:spLocks noGrp="1"/>
          </p:cNvSpPr>
          <p:nvPr>
            <p:ph idx="1"/>
          </p:nvPr>
        </p:nvSpPr>
        <p:spPr>
          <a:xfrm>
            <a:off x="4777409" y="1028702"/>
            <a:ext cx="6273972" cy="4843462"/>
          </a:xfrm>
        </p:spPr>
        <p:txBody>
          <a:bodyPr>
            <a:normAutofit lnSpcReduction="10000"/>
          </a:bodyPr>
          <a:lstStyle/>
          <a:p>
            <a:r>
              <a:rPr lang="en-GB" sz="4000" dirty="0"/>
              <a:t>Assessment discussion</a:t>
            </a:r>
          </a:p>
          <a:p>
            <a:r>
              <a:rPr lang="en-GB" sz="4000" dirty="0"/>
              <a:t>State Power</a:t>
            </a:r>
          </a:p>
          <a:p>
            <a:r>
              <a:rPr lang="en-GB" sz="4000" dirty="0"/>
              <a:t>Social Contract</a:t>
            </a:r>
          </a:p>
          <a:p>
            <a:r>
              <a:rPr lang="en-GB" sz="4000" dirty="0"/>
              <a:t>P.A.C.E 1984</a:t>
            </a:r>
          </a:p>
          <a:p>
            <a:r>
              <a:rPr lang="en-GB" sz="4000" dirty="0"/>
              <a:t>Human Rights Act 1998</a:t>
            </a:r>
          </a:p>
          <a:p>
            <a:r>
              <a:rPr lang="en-GB" sz="4000" dirty="0"/>
              <a:t>Case Study</a:t>
            </a:r>
          </a:p>
        </p:txBody>
      </p:sp>
    </p:spTree>
    <p:extLst>
      <p:ext uri="{BB962C8B-B14F-4D97-AF65-F5344CB8AC3E}">
        <p14:creationId xmlns:p14="http://schemas.microsoft.com/office/powerpoint/2010/main" val="3845558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BAA-66F4-4273-86B0-726701E39C6D}"/>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D2C72CE-624A-4713-94FA-7DAC0761C74D}"/>
              </a:ext>
            </a:extLst>
          </p:cNvPr>
          <p:cNvSpPr>
            <a:spLocks noGrp="1"/>
          </p:cNvSpPr>
          <p:nvPr>
            <p:ph idx="1"/>
          </p:nvPr>
        </p:nvSpPr>
        <p:spPr/>
        <p:txBody>
          <a:bodyPr>
            <a:normAutofit fontScale="92500" lnSpcReduction="10000"/>
          </a:bodyPr>
          <a:lstStyle/>
          <a:p>
            <a:pPr marL="457200"/>
            <a:r>
              <a:rPr lang="en-GB" sz="2000" b="1" dirty="0">
                <a:effectLst/>
                <a:latin typeface="Arial" panose="020B0604020202020204" pitchFamily="34" charset="0"/>
                <a:ea typeface="Times New Roman" panose="02020603050405020304" pitchFamily="18" charset="0"/>
              </a:rPr>
              <a:t>Students will prepare a 15-minute online presentation via the Teams platform; this presentation will be supported by a 1000 word supportive paper on </a:t>
            </a:r>
            <a:r>
              <a:rPr lang="en-GB" sz="2000" b="1" u="sng" dirty="0">
                <a:effectLst/>
                <a:latin typeface="Arial" panose="020B0604020202020204" pitchFamily="34" charset="0"/>
                <a:ea typeface="Times New Roman" panose="02020603050405020304" pitchFamily="18" charset="0"/>
              </a:rPr>
              <a:t>ONE</a:t>
            </a:r>
            <a:r>
              <a:rPr lang="en-GB" sz="2000" b="1" dirty="0">
                <a:effectLst/>
                <a:latin typeface="Arial" panose="020B0604020202020204" pitchFamily="34" charset="0"/>
                <a:ea typeface="Times New Roman" panose="02020603050405020304" pitchFamily="18" charset="0"/>
              </a:rPr>
              <a:t> of the following subjects matters;</a:t>
            </a:r>
            <a:endParaRPr lang="en-GB" sz="1400" dirty="0">
              <a:effectLst/>
              <a:latin typeface="Times New Roman" panose="02020603050405020304" pitchFamily="18" charset="0"/>
              <a:ea typeface="Times New Roman" panose="02020603050405020304" pitchFamily="18" charset="0"/>
            </a:endParaRPr>
          </a:p>
          <a:p>
            <a:pPr marL="457200"/>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rPr>
              <a:t>The impact on the mainstream media on Policing &amp; Public confidence.</a:t>
            </a:r>
            <a:endParaRPr lang="en-GB" sz="1400" dirty="0">
              <a:effectLst/>
              <a:latin typeface="Times New Roman" panose="02020603050405020304" pitchFamily="18" charset="0"/>
              <a:ea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457200" indent="457200"/>
            <a:r>
              <a:rPr lang="en-GB" sz="2000" b="1" dirty="0">
                <a:effectLst/>
                <a:latin typeface="Arial" panose="020B0604020202020204" pitchFamily="34" charset="0"/>
                <a:ea typeface="Times New Roman" panose="02020603050405020304" pitchFamily="18" charset="0"/>
              </a:rPr>
              <a:t>OR</a:t>
            </a:r>
            <a:endParaRPr lang="en-GB" sz="1400" dirty="0">
              <a:effectLst/>
              <a:latin typeface="Times New Roman" panose="02020603050405020304" pitchFamily="18" charset="0"/>
              <a:ea typeface="Times New Roman" panose="02020603050405020304" pitchFamily="18" charset="0"/>
            </a:endParaRPr>
          </a:p>
          <a:p>
            <a:pPr marL="457200"/>
            <a:r>
              <a:rPr lang="en-GB" sz="2000" b="1" dirty="0">
                <a:effectLst/>
                <a:latin typeface="Arial" panose="020B0604020202020204" pitchFamily="34" charset="0"/>
                <a:ea typeface="Times New Roman" panose="02020603050405020304" pitchFamily="18" charset="0"/>
              </a:rPr>
              <a:t>      </a:t>
            </a:r>
            <a:endParaRPr lang="en-GB" sz="1400" dirty="0">
              <a:effectLst/>
              <a:latin typeface="Times New Roman" panose="02020603050405020304" pitchFamily="18" charset="0"/>
              <a:ea typeface="Times New Roman" panose="02020603050405020304" pitchFamily="18" charset="0"/>
            </a:endParaRPr>
          </a:p>
          <a:p>
            <a:pPr marL="742950" lvl="1" indent="-285750">
              <a:buFont typeface="Symbol" panose="05050102010706020507" pitchFamily="18" charset="2"/>
              <a:buChar char=""/>
            </a:pPr>
            <a:r>
              <a:rPr lang="en-GB" sz="2000" b="1" dirty="0">
                <a:effectLst/>
                <a:latin typeface="Arial" panose="020B0604020202020204" pitchFamily="34" charset="0"/>
                <a:ea typeface="Times New Roman" panose="02020603050405020304" pitchFamily="18" charset="0"/>
              </a:rPr>
              <a:t>The effects of major events on the ability of the police to deliver an effective service      </a:t>
            </a:r>
            <a:endParaRPr lang="en-GB"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06915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59804-947E-45C7-AE71-356C0C022E62}"/>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Times New Roman" panose="02020603050405020304" pitchFamily="18" charset="0"/>
              </a:rPr>
              <a:t>The impact on the mainstream media on Policing &amp; Public confidence.</a:t>
            </a:r>
            <a:endParaRPr lang="en-GB" dirty="0"/>
          </a:p>
        </p:txBody>
      </p:sp>
      <p:sp>
        <p:nvSpPr>
          <p:cNvPr id="3" name="Content Placeholder 2">
            <a:extLst>
              <a:ext uri="{FF2B5EF4-FFF2-40B4-BE49-F238E27FC236}">
                <a16:creationId xmlns:a16="http://schemas.microsoft.com/office/drawing/2014/main" id="{8215EAF3-F6CC-41E6-8C50-A846DCF48EE5}"/>
              </a:ext>
            </a:extLst>
          </p:cNvPr>
          <p:cNvSpPr>
            <a:spLocks noGrp="1"/>
          </p:cNvSpPr>
          <p:nvPr>
            <p:ph idx="1"/>
          </p:nvPr>
        </p:nvSpPr>
        <p:spPr/>
        <p:txBody>
          <a:bodyPr>
            <a:normAutofit fontScale="92500" lnSpcReduction="10000"/>
          </a:bodyPr>
          <a:lstStyle/>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How does the media report on crime</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What is the public perception of the media reporting</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What types of media are utilized</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How do the police interact with the media</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Times New Roman" panose="02020603050405020304" pitchFamily="18" charset="0"/>
              </a:rPr>
              <a:t>Give examples of an incident where the media has had a major effect on the public and/or the police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920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18CA3-64B8-4F06-A6FC-EC131636C1FC}"/>
              </a:ext>
            </a:extLst>
          </p:cNvPr>
          <p:cNvSpPr>
            <a:spLocks noGrp="1"/>
          </p:cNvSpPr>
          <p:nvPr>
            <p:ph type="title"/>
          </p:nvPr>
        </p:nvSpPr>
        <p:spPr/>
        <p:txBody>
          <a:bodyPr>
            <a:normAutofit fontScale="90000"/>
          </a:bodyPr>
          <a:lstStyle/>
          <a:p>
            <a:r>
              <a:rPr lang="en-GB" sz="3600" b="1" dirty="0">
                <a:effectLst/>
                <a:latin typeface="Arial" panose="020B0604020202020204" pitchFamily="34" charset="0"/>
                <a:ea typeface="Arial" panose="020B0604020202020204" pitchFamily="34" charset="0"/>
              </a:rPr>
              <a:t>The effects of major events on the ability of the police to deliver an effective service</a:t>
            </a:r>
            <a:endParaRPr lang="en-GB" dirty="0"/>
          </a:p>
        </p:txBody>
      </p:sp>
      <p:sp>
        <p:nvSpPr>
          <p:cNvPr id="3" name="Content Placeholder 2">
            <a:extLst>
              <a:ext uri="{FF2B5EF4-FFF2-40B4-BE49-F238E27FC236}">
                <a16:creationId xmlns:a16="http://schemas.microsoft.com/office/drawing/2014/main" id="{4CAAB6F7-328A-445D-BF9D-D90F93CCE2D5}"/>
              </a:ext>
            </a:extLst>
          </p:cNvPr>
          <p:cNvSpPr>
            <a:spLocks noGrp="1"/>
          </p:cNvSpPr>
          <p:nvPr>
            <p:ph idx="1"/>
          </p:nvPr>
        </p:nvSpPr>
        <p:spPr/>
        <p:txBody>
          <a:bodyPr/>
          <a:lstStyle/>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Choose a major event that has caused national concern – </a:t>
            </a:r>
            <a:r>
              <a:rPr lang="en-GB" sz="1800" b="1" dirty="0" err="1">
                <a:solidFill>
                  <a:srgbClr val="000000"/>
                </a:solidFill>
                <a:effectLst/>
                <a:latin typeface="Arial" panose="020B0604020202020204" pitchFamily="34" charset="0"/>
                <a:ea typeface="Arial" panose="020B0604020202020204" pitchFamily="34" charset="0"/>
              </a:rPr>
              <a:t>e.g</a:t>
            </a:r>
            <a:r>
              <a:rPr lang="en-GB" sz="1800" b="1" dirty="0">
                <a:solidFill>
                  <a:srgbClr val="000000"/>
                </a:solidFill>
                <a:effectLst/>
                <a:latin typeface="Arial" panose="020B0604020202020204" pitchFamily="34" charset="0"/>
                <a:ea typeface="Arial" panose="020B0604020202020204" pitchFamily="34" charset="0"/>
              </a:rPr>
              <a:t> Covid19</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Present and discuss on the police capability to deal with such an event.</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000000"/>
                </a:solidFill>
                <a:effectLst/>
                <a:latin typeface="Arial" panose="020B0604020202020204" pitchFamily="34" charset="0"/>
                <a:ea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b="1" dirty="0">
                <a:solidFill>
                  <a:srgbClr val="000000"/>
                </a:solidFill>
                <a:effectLst/>
                <a:latin typeface="Arial" panose="020B0604020202020204" pitchFamily="34" charset="0"/>
                <a:ea typeface="Arial" panose="020B0604020202020204" pitchFamily="34" charset="0"/>
              </a:rPr>
              <a:t>Discuss the public reaction to the police response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46214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53C0C-D2F5-4815-975A-5D52C464513A}"/>
              </a:ext>
            </a:extLst>
          </p:cNvPr>
          <p:cNvSpPr>
            <a:spLocks noGrp="1"/>
          </p:cNvSpPr>
          <p:nvPr>
            <p:ph type="title"/>
          </p:nvPr>
        </p:nvSpPr>
        <p:spPr/>
        <p:txBody>
          <a:bodyPr/>
          <a:lstStyle/>
          <a:p>
            <a:r>
              <a:rPr lang="en-GB" dirty="0"/>
              <a:t>Submission Date</a:t>
            </a:r>
          </a:p>
        </p:txBody>
      </p:sp>
      <p:sp>
        <p:nvSpPr>
          <p:cNvPr id="3" name="Content Placeholder 2">
            <a:extLst>
              <a:ext uri="{FF2B5EF4-FFF2-40B4-BE49-F238E27FC236}">
                <a16:creationId xmlns:a16="http://schemas.microsoft.com/office/drawing/2014/main" id="{3E389BC1-8E73-4673-832A-F9503BE58667}"/>
              </a:ext>
            </a:extLst>
          </p:cNvPr>
          <p:cNvSpPr>
            <a:spLocks noGrp="1"/>
          </p:cNvSpPr>
          <p:nvPr>
            <p:ph idx="1"/>
          </p:nvPr>
        </p:nvSpPr>
        <p:spPr/>
        <p:txBody>
          <a:bodyPr>
            <a:normAutofit/>
          </a:bodyPr>
          <a:lstStyle/>
          <a:p>
            <a:pPr algn="ctr"/>
            <a:endParaRPr lang="en-GB" b="1" dirty="0">
              <a:effectLst/>
              <a:latin typeface="Arial" panose="020B0604020202020204" pitchFamily="34" charset="0"/>
              <a:ea typeface="Times New Roman" panose="02020603050405020304" pitchFamily="18" charset="0"/>
            </a:endParaRPr>
          </a:p>
          <a:p>
            <a:pPr algn="ctr"/>
            <a:endParaRPr lang="en-GB" b="1" dirty="0">
              <a:latin typeface="Arial" panose="020B0604020202020204" pitchFamily="34" charset="0"/>
              <a:ea typeface="Times New Roman" panose="02020603050405020304" pitchFamily="18" charset="0"/>
            </a:endParaRPr>
          </a:p>
          <a:p>
            <a:pPr algn="ctr"/>
            <a:endParaRPr lang="en-GB" b="1" dirty="0">
              <a:effectLst/>
              <a:latin typeface="Arial" panose="020B0604020202020204" pitchFamily="34" charset="0"/>
              <a:ea typeface="Times New Roman" panose="02020603050405020304" pitchFamily="18" charset="0"/>
            </a:endParaRPr>
          </a:p>
          <a:p>
            <a:pPr algn="ctr"/>
            <a:r>
              <a:rPr lang="en-GB" b="1" dirty="0">
                <a:effectLst/>
                <a:latin typeface="Arial" panose="020B0604020202020204" pitchFamily="34" charset="0"/>
                <a:ea typeface="Times New Roman" panose="02020603050405020304" pitchFamily="18" charset="0"/>
              </a:rPr>
              <a:t>23:59hrs – 6</a:t>
            </a:r>
            <a:r>
              <a:rPr lang="en-GB" b="1" baseline="30000" dirty="0">
                <a:effectLst/>
                <a:latin typeface="Arial" panose="020B0604020202020204" pitchFamily="34" charset="0"/>
                <a:ea typeface="Times New Roman" panose="02020603050405020304" pitchFamily="18" charset="0"/>
              </a:rPr>
              <a:t>th</a:t>
            </a:r>
            <a:r>
              <a:rPr lang="en-GB" b="1" dirty="0">
                <a:effectLst/>
                <a:latin typeface="Arial" panose="020B0604020202020204" pitchFamily="34" charset="0"/>
                <a:ea typeface="Times New Roman" panose="02020603050405020304" pitchFamily="18" charset="0"/>
              </a:rPr>
              <a:t> May 2022</a:t>
            </a:r>
            <a:endParaRPr lang="en-GB" sz="3200" dirty="0"/>
          </a:p>
        </p:txBody>
      </p:sp>
    </p:spTree>
    <p:extLst>
      <p:ext uri="{BB962C8B-B14F-4D97-AF65-F5344CB8AC3E}">
        <p14:creationId xmlns:p14="http://schemas.microsoft.com/office/powerpoint/2010/main" val="3031684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21D3D-2C05-4758-BEF8-9E1E35A726D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4A9644C-1567-4474-B540-7F2198796BFC}"/>
              </a:ext>
            </a:extLst>
          </p:cNvPr>
          <p:cNvSpPr>
            <a:spLocks noGrp="1"/>
          </p:cNvSpPr>
          <p:nvPr>
            <p:ph idx="1"/>
          </p:nvPr>
        </p:nvSpPr>
        <p:spPr/>
        <p:txBody>
          <a:bodyPr/>
          <a:lstStyle/>
          <a:p>
            <a:r>
              <a:rPr lang="en-GB" dirty="0">
                <a:ea typeface="+mn-lt"/>
                <a:cs typeface="+mn-lt"/>
              </a:rPr>
              <a:t>The introduction of the Policing Education Qualifications Framework (PEQF) in England and Wales, has once again drawn attention to the relationship between public authorities exercising power under the direction of the executive government and the people residing in the governed state.  </a:t>
            </a:r>
          </a:p>
          <a:p>
            <a:pPr marL="0" indent="0">
              <a:buNone/>
            </a:pPr>
            <a:endParaRPr lang="en-GB" dirty="0">
              <a:ea typeface="+mn-lt"/>
              <a:cs typeface="+mn-lt"/>
            </a:endParaRPr>
          </a:p>
          <a:p>
            <a:r>
              <a:rPr lang="en-GB" dirty="0">
                <a:ea typeface="+mn-lt"/>
                <a:cs typeface="+mn-lt"/>
              </a:rPr>
              <a:t>We will discuss the important issues which underpin the relationship between the citizen and the state and the role of the police as a public authority, in ensuring a balance between state security and the protection of fundamental human rights.</a:t>
            </a:r>
            <a:endParaRPr lang="en-GB" dirty="0"/>
          </a:p>
          <a:p>
            <a:endParaRPr lang="en-GB" dirty="0"/>
          </a:p>
        </p:txBody>
      </p:sp>
    </p:spTree>
    <p:extLst>
      <p:ext uri="{BB962C8B-B14F-4D97-AF65-F5344CB8AC3E}">
        <p14:creationId xmlns:p14="http://schemas.microsoft.com/office/powerpoint/2010/main" val="1320541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57322-E172-4CDA-AB16-1A27E18748F5}"/>
              </a:ext>
            </a:extLst>
          </p:cNvPr>
          <p:cNvSpPr>
            <a:spLocks noGrp="1"/>
          </p:cNvSpPr>
          <p:nvPr>
            <p:ph type="title"/>
          </p:nvPr>
        </p:nvSpPr>
        <p:spPr/>
        <p:txBody>
          <a:bodyPr/>
          <a:lstStyle/>
          <a:p>
            <a:r>
              <a:rPr lang="en-GB" dirty="0">
                <a:cs typeface="Calibri Light"/>
              </a:rPr>
              <a:t>Discussion Focus</a:t>
            </a:r>
            <a:endParaRPr lang="en-GB" dirty="0"/>
          </a:p>
        </p:txBody>
      </p:sp>
      <p:sp>
        <p:nvSpPr>
          <p:cNvPr id="3" name="Content Placeholder 2">
            <a:extLst>
              <a:ext uri="{FF2B5EF4-FFF2-40B4-BE49-F238E27FC236}">
                <a16:creationId xmlns:a16="http://schemas.microsoft.com/office/drawing/2014/main" id="{9F3BEF5E-71ED-40EC-A5BA-9AF7D76659B4}"/>
              </a:ext>
            </a:extLst>
          </p:cNvPr>
          <p:cNvSpPr>
            <a:spLocks noGrp="1"/>
          </p:cNvSpPr>
          <p:nvPr>
            <p:ph idx="1"/>
          </p:nvPr>
        </p:nvSpPr>
        <p:spPr/>
        <p:txBody>
          <a:bodyPr/>
          <a:lstStyle/>
          <a:p>
            <a:r>
              <a:rPr lang="en-GB" dirty="0">
                <a:ea typeface="+mn-lt"/>
                <a:cs typeface="+mn-lt"/>
              </a:rPr>
              <a:t>The European Convention on Human Rights and Fundamental Freedoms of 1950 (ECHR) and the Human Rights Act of 1998 (HRA).</a:t>
            </a:r>
          </a:p>
          <a:p>
            <a:pPr marL="0" indent="0">
              <a:buNone/>
            </a:pPr>
            <a:endParaRPr lang="en-GB" dirty="0">
              <a:ea typeface="+mn-lt"/>
              <a:cs typeface="+mn-lt"/>
            </a:endParaRPr>
          </a:p>
          <a:p>
            <a:r>
              <a:rPr lang="en-GB" dirty="0">
                <a:ea typeface="+mn-lt"/>
                <a:cs typeface="+mn-lt"/>
              </a:rPr>
              <a:t>The Police and Criminal Evidence Act of 1984 (PACE) and its corresponding Codes of Practice.</a:t>
            </a:r>
            <a:endParaRPr lang="en-GB" dirty="0">
              <a:cs typeface="Calibri"/>
            </a:endParaRPr>
          </a:p>
          <a:p>
            <a:pPr marL="0" indent="0">
              <a:buNone/>
            </a:pPr>
            <a:endParaRPr lang="en-GB" dirty="0"/>
          </a:p>
        </p:txBody>
      </p:sp>
    </p:spTree>
    <p:extLst>
      <p:ext uri="{BB962C8B-B14F-4D97-AF65-F5344CB8AC3E}">
        <p14:creationId xmlns:p14="http://schemas.microsoft.com/office/powerpoint/2010/main" val="1432588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5DFBB-6865-48D1-AE2A-93234EF8C522}"/>
              </a:ext>
            </a:extLst>
          </p:cNvPr>
          <p:cNvSpPr>
            <a:spLocks noGrp="1"/>
          </p:cNvSpPr>
          <p:nvPr>
            <p:ph type="title"/>
          </p:nvPr>
        </p:nvSpPr>
        <p:spPr/>
        <p:txBody>
          <a:bodyPr/>
          <a:lstStyle/>
          <a:p>
            <a:r>
              <a:rPr lang="en-GB" dirty="0">
                <a:cs typeface="Calibri Light"/>
              </a:rPr>
              <a:t>A Fragile Scene</a:t>
            </a:r>
            <a:endParaRPr lang="en-GB" dirty="0"/>
          </a:p>
        </p:txBody>
      </p:sp>
      <p:sp>
        <p:nvSpPr>
          <p:cNvPr id="3" name="Content Placeholder 2">
            <a:extLst>
              <a:ext uri="{FF2B5EF4-FFF2-40B4-BE49-F238E27FC236}">
                <a16:creationId xmlns:a16="http://schemas.microsoft.com/office/drawing/2014/main" id="{7DAA35DF-01C8-4760-B0C3-2D7468C7B7C4}"/>
              </a:ext>
            </a:extLst>
          </p:cNvPr>
          <p:cNvSpPr>
            <a:spLocks noGrp="1"/>
          </p:cNvSpPr>
          <p:nvPr>
            <p:ph idx="1"/>
          </p:nvPr>
        </p:nvSpPr>
        <p:spPr/>
        <p:txBody>
          <a:bodyPr/>
          <a:lstStyle/>
          <a:p>
            <a:r>
              <a:rPr lang="en-GB" dirty="0">
                <a:ea typeface="+mn-lt"/>
                <a:cs typeface="+mn-lt"/>
              </a:rPr>
              <a:t>Events, most notably the Brixton riots in 1981 &amp; 1985, the miner’s strikes in 1984-1985 and the London riots of 2011, have demonstrated the fragility and often fragmented relationship between the police and members of society.  </a:t>
            </a:r>
            <a:endParaRPr lang="en-US" dirty="0"/>
          </a:p>
          <a:p>
            <a:endParaRPr lang="en-GB" dirty="0">
              <a:ea typeface="+mn-lt"/>
              <a:cs typeface="+mn-lt"/>
            </a:endParaRPr>
          </a:p>
          <a:p>
            <a:r>
              <a:rPr lang="en-GB" dirty="0">
                <a:ea typeface="+mn-lt"/>
                <a:cs typeface="+mn-lt"/>
              </a:rPr>
              <a:t>We will explore police officers legal obligation to act proportionately when exercising powers, so as not to unnecessarily interfere with the rights of the citizens involved.</a:t>
            </a:r>
            <a:endParaRPr lang="en-GB" dirty="0">
              <a:cs typeface="Calibri"/>
            </a:endParaRPr>
          </a:p>
          <a:p>
            <a:endParaRPr lang="en-GB" dirty="0"/>
          </a:p>
        </p:txBody>
      </p:sp>
    </p:spTree>
    <p:extLst>
      <p:ext uri="{BB962C8B-B14F-4D97-AF65-F5344CB8AC3E}">
        <p14:creationId xmlns:p14="http://schemas.microsoft.com/office/powerpoint/2010/main" val="3000870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973B0-80EE-4052-A7AC-56861952AF23}"/>
              </a:ext>
            </a:extLst>
          </p:cNvPr>
          <p:cNvSpPr>
            <a:spLocks noGrp="1"/>
          </p:cNvSpPr>
          <p:nvPr>
            <p:ph type="title"/>
          </p:nvPr>
        </p:nvSpPr>
        <p:spPr/>
        <p:txBody>
          <a:bodyPr/>
          <a:lstStyle/>
          <a:p>
            <a:r>
              <a:rPr lang="en-GB" dirty="0"/>
              <a:t>Task </a:t>
            </a:r>
          </a:p>
        </p:txBody>
      </p:sp>
      <p:sp>
        <p:nvSpPr>
          <p:cNvPr id="3" name="Content Placeholder 2">
            <a:extLst>
              <a:ext uri="{FF2B5EF4-FFF2-40B4-BE49-F238E27FC236}">
                <a16:creationId xmlns:a16="http://schemas.microsoft.com/office/drawing/2014/main" id="{A44678C3-E6FE-44AD-9EF2-E5A18BF2EC89}"/>
              </a:ext>
            </a:extLst>
          </p:cNvPr>
          <p:cNvSpPr>
            <a:spLocks noGrp="1"/>
          </p:cNvSpPr>
          <p:nvPr>
            <p:ph idx="1"/>
          </p:nvPr>
        </p:nvSpPr>
        <p:spPr/>
        <p:txBody>
          <a:bodyPr/>
          <a:lstStyle/>
          <a:p>
            <a:r>
              <a:rPr lang="en-GB" dirty="0"/>
              <a:t>In groups research and summarise the causes of each of these instances of civil unrest:</a:t>
            </a:r>
          </a:p>
          <a:p>
            <a:r>
              <a:rPr lang="en-GB" dirty="0"/>
              <a:t>Brixton Riots (1981)</a:t>
            </a:r>
          </a:p>
          <a:p>
            <a:r>
              <a:rPr lang="en-GB" dirty="0"/>
              <a:t>Miners Strike (1985)</a:t>
            </a:r>
          </a:p>
          <a:p>
            <a:r>
              <a:rPr lang="en-GB" dirty="0"/>
              <a:t>London Riots (2011)</a:t>
            </a:r>
          </a:p>
        </p:txBody>
      </p:sp>
    </p:spTree>
    <p:extLst>
      <p:ext uri="{BB962C8B-B14F-4D97-AF65-F5344CB8AC3E}">
        <p14:creationId xmlns:p14="http://schemas.microsoft.com/office/powerpoint/2010/main" val="1399952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6DD77-D2B2-4A01-8157-F5ED137CB8A2}"/>
              </a:ext>
            </a:extLst>
          </p:cNvPr>
          <p:cNvSpPr>
            <a:spLocks noGrp="1"/>
          </p:cNvSpPr>
          <p:nvPr>
            <p:ph type="title"/>
          </p:nvPr>
        </p:nvSpPr>
        <p:spPr/>
        <p:txBody>
          <a:bodyPr/>
          <a:lstStyle/>
          <a:p>
            <a:r>
              <a:rPr lang="en-GB" dirty="0">
                <a:cs typeface="Calibri Light"/>
              </a:rPr>
              <a:t>The Historical Context</a:t>
            </a:r>
            <a:endParaRPr lang="en-GB" dirty="0"/>
          </a:p>
        </p:txBody>
      </p:sp>
      <p:sp>
        <p:nvSpPr>
          <p:cNvPr id="3" name="Content Placeholder 2">
            <a:extLst>
              <a:ext uri="{FF2B5EF4-FFF2-40B4-BE49-F238E27FC236}">
                <a16:creationId xmlns:a16="http://schemas.microsoft.com/office/drawing/2014/main" id="{9E529A5E-17C1-47F5-967A-0F9DC668CA7D}"/>
              </a:ext>
            </a:extLst>
          </p:cNvPr>
          <p:cNvSpPr>
            <a:spLocks noGrp="1"/>
          </p:cNvSpPr>
          <p:nvPr>
            <p:ph idx="1"/>
          </p:nvPr>
        </p:nvSpPr>
        <p:spPr/>
        <p:txBody>
          <a:bodyPr/>
          <a:lstStyle/>
          <a:p>
            <a:r>
              <a:rPr lang="en-GB" dirty="0">
                <a:ea typeface="+mn-lt"/>
                <a:cs typeface="+mn-lt"/>
              </a:rPr>
              <a:t>The exercise of power in the United Kingdom (UK) is unlike that in most recognised democratic states.</a:t>
            </a:r>
          </a:p>
          <a:p>
            <a:endParaRPr lang="en-GB" dirty="0">
              <a:cs typeface="Calibri"/>
            </a:endParaRPr>
          </a:p>
          <a:p>
            <a:r>
              <a:rPr lang="en-GB" dirty="0">
                <a:ea typeface="+mn-lt"/>
                <a:cs typeface="+mn-lt"/>
              </a:rPr>
              <a:t>The UK does not have a written constitution meaning that there is no complete codified document listing the powers available to the different arms of the state. </a:t>
            </a:r>
          </a:p>
          <a:p>
            <a:endParaRPr lang="en-GB" dirty="0">
              <a:cs typeface="Calibri"/>
            </a:endParaRPr>
          </a:p>
          <a:p>
            <a:r>
              <a:rPr lang="en-GB" dirty="0">
                <a:cs typeface="Calibri"/>
              </a:rPr>
              <a:t>There are 3 main elements of power in the UK</a:t>
            </a:r>
          </a:p>
        </p:txBody>
      </p:sp>
    </p:spTree>
    <p:extLst>
      <p:ext uri="{BB962C8B-B14F-4D97-AF65-F5344CB8AC3E}">
        <p14:creationId xmlns:p14="http://schemas.microsoft.com/office/powerpoint/2010/main" val="64984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2CDE3-D983-426B-A212-1164A7E96F49}"/>
              </a:ext>
            </a:extLst>
          </p:cNvPr>
          <p:cNvSpPr>
            <a:spLocks noGrp="1"/>
          </p:cNvSpPr>
          <p:nvPr>
            <p:ph type="title"/>
          </p:nvPr>
        </p:nvSpPr>
        <p:spPr>
          <a:xfrm>
            <a:off x="1371600" y="457200"/>
            <a:ext cx="4911393" cy="1556724"/>
          </a:xfrm>
        </p:spPr>
        <p:txBody>
          <a:bodyPr anchor="b">
            <a:normAutofit/>
          </a:bodyPr>
          <a:lstStyle/>
          <a:p>
            <a:r>
              <a:rPr lang="en-GB" dirty="0">
                <a:cs typeface="Calibri Light"/>
              </a:rPr>
              <a:t>The 3 Elements of State Power</a:t>
            </a:r>
            <a:endParaRPr lang="en-GB" dirty="0"/>
          </a:p>
        </p:txBody>
      </p:sp>
      <p:sp>
        <p:nvSpPr>
          <p:cNvPr id="3" name="Content Placeholder 2">
            <a:extLst>
              <a:ext uri="{FF2B5EF4-FFF2-40B4-BE49-F238E27FC236}">
                <a16:creationId xmlns:a16="http://schemas.microsoft.com/office/drawing/2014/main" id="{CAEEAAB4-9F76-46CF-B7F1-E3AA52F9F9EE}"/>
              </a:ext>
            </a:extLst>
          </p:cNvPr>
          <p:cNvSpPr>
            <a:spLocks noGrp="1"/>
          </p:cNvSpPr>
          <p:nvPr>
            <p:ph idx="1"/>
          </p:nvPr>
        </p:nvSpPr>
        <p:spPr>
          <a:xfrm>
            <a:off x="1351447" y="2255908"/>
            <a:ext cx="5090161" cy="3817620"/>
          </a:xfrm>
        </p:spPr>
        <p:txBody>
          <a:bodyPr anchor="t">
            <a:normAutofit fontScale="92500" lnSpcReduction="20000"/>
          </a:bodyPr>
          <a:lstStyle/>
          <a:p>
            <a:pPr marL="0" indent="0">
              <a:buNone/>
            </a:pPr>
            <a:r>
              <a:rPr lang="en-GB" u="sng" dirty="0">
                <a:ea typeface="+mn-lt"/>
                <a:cs typeface="+mn-lt"/>
              </a:rPr>
              <a:t>The Government</a:t>
            </a:r>
          </a:p>
          <a:p>
            <a:r>
              <a:rPr lang="en-GB" dirty="0">
                <a:ea typeface="+mn-lt"/>
                <a:cs typeface="+mn-lt"/>
              </a:rPr>
              <a:t>The Government are responsible for the day-to-day management of the state, implementing policies and national security.</a:t>
            </a:r>
            <a:endParaRPr lang="en-GB" dirty="0">
              <a:cs typeface="Calibri"/>
            </a:endParaRPr>
          </a:p>
          <a:p>
            <a:endParaRPr lang="en-GB" dirty="0">
              <a:cs typeface="Calibri"/>
            </a:endParaRPr>
          </a:p>
          <a:p>
            <a:r>
              <a:rPr lang="en-GB" dirty="0">
                <a:ea typeface="+mn-lt"/>
                <a:cs typeface="+mn-lt"/>
              </a:rPr>
              <a:t>This branch is headed by the Prime Minister and elected by the people via the process of general election (now governed by the Fixed Term Parliament Act 2011).</a:t>
            </a:r>
            <a:endParaRPr lang="en-GB" dirty="0">
              <a:cs typeface="Calibri"/>
            </a:endParaRPr>
          </a:p>
        </p:txBody>
      </p:sp>
      <p:pic>
        <p:nvPicPr>
          <p:cNvPr id="1026" name="Picture 2">
            <a:extLst>
              <a:ext uri="{FF2B5EF4-FFF2-40B4-BE49-F238E27FC236}">
                <a16:creationId xmlns:a16="http://schemas.microsoft.com/office/drawing/2014/main" id="{71CC437D-076B-4544-96C0-194AB12B3AB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44639" y="1284577"/>
            <a:ext cx="5090161" cy="3817620"/>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1558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740A8-9222-4B54-A24B-A6F11A109668}"/>
              </a:ext>
            </a:extLst>
          </p:cNvPr>
          <p:cNvSpPr>
            <a:spLocks noGrp="1"/>
          </p:cNvSpPr>
          <p:nvPr>
            <p:ph type="title"/>
          </p:nvPr>
        </p:nvSpPr>
        <p:spPr>
          <a:xfrm>
            <a:off x="5784899" y="918640"/>
            <a:ext cx="5398915" cy="1741434"/>
          </a:xfrm>
        </p:spPr>
        <p:txBody>
          <a:bodyPr anchor="t">
            <a:normAutofit/>
          </a:bodyPr>
          <a:lstStyle/>
          <a:p>
            <a:r>
              <a:rPr lang="en-GB" dirty="0">
                <a:ea typeface="+mj-lt"/>
                <a:cs typeface="+mj-lt"/>
              </a:rPr>
              <a:t>The 3 Elements of State Power</a:t>
            </a:r>
            <a:br>
              <a:rPr lang="en-GB" dirty="0">
                <a:ea typeface="+mj-lt"/>
                <a:cs typeface="+mj-lt"/>
              </a:rPr>
            </a:br>
            <a:endParaRPr lang="en-GB" dirty="0"/>
          </a:p>
        </p:txBody>
      </p:sp>
      <p:pic>
        <p:nvPicPr>
          <p:cNvPr id="2050" name="Picture 2" descr="Parliament - Wikipedia">
            <a:extLst>
              <a:ext uri="{FF2B5EF4-FFF2-40B4-BE49-F238E27FC236}">
                <a16:creationId xmlns:a16="http://schemas.microsoft.com/office/drawing/2014/main" id="{57C1B498-144D-40A0-94BF-6C31AE294A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71" r="19871" b="1"/>
          <a:stretch/>
        </p:blipFill>
        <p:spPr bwMode="auto">
          <a:xfrm>
            <a:off x="1371600" y="1028701"/>
            <a:ext cx="3876165" cy="43381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B049400-F160-4EA7-9628-93B1AD433575}"/>
              </a:ext>
            </a:extLst>
          </p:cNvPr>
          <p:cNvSpPr>
            <a:spLocks noGrp="1"/>
          </p:cNvSpPr>
          <p:nvPr>
            <p:ph idx="1"/>
          </p:nvPr>
        </p:nvSpPr>
        <p:spPr>
          <a:xfrm>
            <a:off x="5557421" y="2281561"/>
            <a:ext cx="6134469" cy="3728621"/>
          </a:xfrm>
        </p:spPr>
        <p:txBody>
          <a:bodyPr anchor="t">
            <a:normAutofit fontScale="92500" lnSpcReduction="20000"/>
          </a:bodyPr>
          <a:lstStyle/>
          <a:p>
            <a:pPr marL="0" indent="0">
              <a:lnSpc>
                <a:spcPct val="110000"/>
              </a:lnSpc>
              <a:buNone/>
            </a:pPr>
            <a:r>
              <a:rPr lang="en-GB" u="sng" dirty="0">
                <a:cs typeface="Calibri"/>
              </a:rPr>
              <a:t>Parliament</a:t>
            </a:r>
            <a:endParaRPr lang="en-GB" dirty="0">
              <a:cs typeface="Calibri"/>
            </a:endParaRPr>
          </a:p>
          <a:p>
            <a:pPr>
              <a:lnSpc>
                <a:spcPct val="110000"/>
              </a:lnSpc>
            </a:pPr>
            <a:r>
              <a:rPr lang="en-GB" dirty="0">
                <a:ea typeface="+mn-lt"/>
                <a:cs typeface="+mn-lt"/>
              </a:rPr>
              <a:t>Parliament is responsible for making the law and includes the House of Commons, House of Lords and The Queen.</a:t>
            </a:r>
          </a:p>
          <a:p>
            <a:pPr>
              <a:lnSpc>
                <a:spcPct val="110000"/>
              </a:lnSpc>
            </a:pPr>
            <a:endParaRPr lang="en-GB" dirty="0">
              <a:cs typeface="Calibri"/>
            </a:endParaRPr>
          </a:p>
          <a:p>
            <a:pPr>
              <a:lnSpc>
                <a:spcPct val="110000"/>
              </a:lnSpc>
            </a:pPr>
            <a:r>
              <a:rPr lang="en-GB" dirty="0">
                <a:ea typeface="+mn-lt"/>
                <a:cs typeface="+mn-lt"/>
              </a:rPr>
              <a:t>Through the enactment of legislation (Acts of Parliament) they hold supreme law making power, the validity of which has rarely been questioned (</a:t>
            </a:r>
            <a:r>
              <a:rPr lang="en-GB" dirty="0" err="1">
                <a:ea typeface="+mn-lt"/>
                <a:cs typeface="+mn-lt"/>
              </a:rPr>
              <a:t>Pickin</a:t>
            </a:r>
            <a:r>
              <a:rPr lang="en-GB" dirty="0">
                <a:ea typeface="+mn-lt"/>
                <a:cs typeface="+mn-lt"/>
              </a:rPr>
              <a:t> v British Railways Board, </a:t>
            </a:r>
            <a:r>
              <a:rPr lang="en-US" dirty="0">
                <a:ea typeface="+mn-lt"/>
                <a:cs typeface="+mn-lt"/>
              </a:rPr>
              <a:t>1974; Jackson v Attorney General, 2005</a:t>
            </a:r>
            <a:r>
              <a:rPr lang="en-GB" dirty="0">
                <a:ea typeface="+mn-lt"/>
                <a:cs typeface="+mn-lt"/>
              </a:rPr>
              <a:t>).  </a:t>
            </a:r>
          </a:p>
        </p:txBody>
      </p:sp>
      <p:sp>
        <p:nvSpPr>
          <p:cNvPr id="73" name="Rectangle 72">
            <a:extLst>
              <a:ext uri="{FF2B5EF4-FFF2-40B4-BE49-F238E27FC236}">
                <a16:creationId xmlns:a16="http://schemas.microsoft.com/office/drawing/2014/main" id="{57279BCC-714F-432D-B1E1-DD2CF7507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0D678D00-BED9-4B8A-8AE6-A1050EE5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4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5118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F9E94F-4DFE-43E4-A4D6-8273BBB05221}"/>
              </a:ext>
            </a:extLst>
          </p:cNvPr>
          <p:cNvSpPr>
            <a:spLocks noGrp="1"/>
          </p:cNvSpPr>
          <p:nvPr>
            <p:ph type="title"/>
          </p:nvPr>
        </p:nvSpPr>
        <p:spPr/>
        <p:txBody>
          <a:bodyPr/>
          <a:lstStyle/>
          <a:p>
            <a:r>
              <a:rPr lang="en-GB" dirty="0">
                <a:cs typeface="Calibri Light"/>
              </a:rPr>
              <a:t>The 3 Elements of State Power</a:t>
            </a:r>
            <a:br>
              <a:rPr lang="en-GB" dirty="0">
                <a:ea typeface="+mj-lt"/>
                <a:cs typeface="+mj-lt"/>
              </a:rPr>
            </a:br>
            <a:endParaRPr lang="en-GB" dirty="0"/>
          </a:p>
        </p:txBody>
      </p:sp>
      <p:sp>
        <p:nvSpPr>
          <p:cNvPr id="3" name="Content Placeholder 2">
            <a:extLst>
              <a:ext uri="{FF2B5EF4-FFF2-40B4-BE49-F238E27FC236}">
                <a16:creationId xmlns:a16="http://schemas.microsoft.com/office/drawing/2014/main" id="{CDC5B441-0F4B-4BEB-A848-335BB50415B2}"/>
              </a:ext>
            </a:extLst>
          </p:cNvPr>
          <p:cNvSpPr>
            <a:spLocks noGrp="1"/>
          </p:cNvSpPr>
          <p:nvPr>
            <p:ph idx="1"/>
          </p:nvPr>
        </p:nvSpPr>
        <p:spPr>
          <a:xfrm>
            <a:off x="244136" y="1699764"/>
            <a:ext cx="7319639" cy="4362708"/>
          </a:xfrm>
        </p:spPr>
        <p:txBody>
          <a:bodyPr>
            <a:normAutofit/>
          </a:bodyPr>
          <a:lstStyle/>
          <a:p>
            <a:pPr marL="0" indent="0">
              <a:buNone/>
            </a:pPr>
            <a:r>
              <a:rPr lang="en-GB" u="sng" dirty="0">
                <a:cs typeface="Calibri"/>
              </a:rPr>
              <a:t>The Judiciary</a:t>
            </a:r>
            <a:endParaRPr lang="en-GB" dirty="0">
              <a:cs typeface="Calibri"/>
            </a:endParaRPr>
          </a:p>
          <a:p>
            <a:r>
              <a:rPr lang="en-GB" dirty="0">
                <a:ea typeface="+mn-lt"/>
                <a:cs typeface="+mn-lt"/>
              </a:rPr>
              <a:t>The body of courts and judges responsible for the interpretation and application of the law.  In addition, they offer a mechanism for dispute resolution and upholding the wishes of Parliament.  </a:t>
            </a:r>
          </a:p>
          <a:p>
            <a:endParaRPr lang="en-GB" dirty="0">
              <a:ea typeface="+mn-lt"/>
              <a:cs typeface="+mn-lt"/>
            </a:endParaRPr>
          </a:p>
          <a:p>
            <a:r>
              <a:rPr lang="en-GB" dirty="0">
                <a:ea typeface="+mn-lt"/>
                <a:cs typeface="+mn-lt"/>
              </a:rPr>
              <a:t>It has been argued that it is the responsibility of all three branches to ensure that people’s rights are protected (Lord Goldsmith, 2006). </a:t>
            </a:r>
          </a:p>
        </p:txBody>
      </p:sp>
      <p:pic>
        <p:nvPicPr>
          <p:cNvPr id="3074" name="Picture 2">
            <a:extLst>
              <a:ext uri="{FF2B5EF4-FFF2-40B4-BE49-F238E27FC236}">
                <a16:creationId xmlns:a16="http://schemas.microsoft.com/office/drawing/2014/main" id="{FAD969A5-36D4-498B-AC45-5A6816E7BBF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94233" y="2045194"/>
            <a:ext cx="4572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920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073F632-FA65-44B2-A9FD-3002466B4EC1}"/>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A Social Contract</a:t>
            </a:r>
            <a:endParaRPr lang="en-GB" sz="3200">
              <a:solidFill>
                <a:schemeClr val="bg1"/>
              </a:solidFill>
            </a:endParaRPr>
          </a:p>
        </p:txBody>
      </p:sp>
      <p:sp>
        <p:nvSpPr>
          <p:cNvPr id="3" name="Content Placeholder 2">
            <a:extLst>
              <a:ext uri="{FF2B5EF4-FFF2-40B4-BE49-F238E27FC236}">
                <a16:creationId xmlns:a16="http://schemas.microsoft.com/office/drawing/2014/main" id="{25A4AB2F-4660-4EAC-9780-EE601931FD9B}"/>
              </a:ext>
            </a:extLst>
          </p:cNvPr>
          <p:cNvSpPr>
            <a:spLocks noGrp="1"/>
          </p:cNvSpPr>
          <p:nvPr>
            <p:ph idx="1"/>
          </p:nvPr>
        </p:nvSpPr>
        <p:spPr>
          <a:xfrm>
            <a:off x="4425763" y="470517"/>
            <a:ext cx="7378310" cy="5965794"/>
          </a:xfrm>
        </p:spPr>
        <p:txBody>
          <a:bodyPr>
            <a:normAutofit lnSpcReduction="10000"/>
          </a:bodyPr>
          <a:lstStyle/>
          <a:p>
            <a:pPr>
              <a:lnSpc>
                <a:spcPct val="110000"/>
              </a:lnSpc>
            </a:pPr>
            <a:r>
              <a:rPr lang="en-GB" sz="1800" dirty="0">
                <a:ea typeface="+mn-lt"/>
                <a:cs typeface="+mn-lt"/>
              </a:rPr>
              <a:t>This requirement is often considered in relation to the work of Thomas Hobbes. </a:t>
            </a:r>
            <a:endParaRPr lang="en-US" sz="1800" dirty="0"/>
          </a:p>
          <a:p>
            <a:pPr>
              <a:lnSpc>
                <a:spcPct val="110000"/>
              </a:lnSpc>
            </a:pPr>
            <a:endParaRPr lang="en-GB" sz="1800" dirty="0">
              <a:ea typeface="+mn-lt"/>
              <a:cs typeface="+mn-lt"/>
            </a:endParaRPr>
          </a:p>
          <a:p>
            <a:pPr>
              <a:lnSpc>
                <a:spcPct val="110000"/>
              </a:lnSpc>
            </a:pPr>
            <a:r>
              <a:rPr lang="en-GB" sz="1800" dirty="0">
                <a:ea typeface="+mn-lt"/>
                <a:cs typeface="+mn-lt"/>
              </a:rPr>
              <a:t>Writing in the 1600s Thomas Hobbes suggested that a social contract, between the state and its citizens, was beneficial in ensuring individual needs were met, for the good of society as a whole.</a:t>
            </a:r>
            <a:endParaRPr lang="en-GB" sz="1800" dirty="0"/>
          </a:p>
          <a:p>
            <a:pPr>
              <a:lnSpc>
                <a:spcPct val="110000"/>
              </a:lnSpc>
            </a:pPr>
            <a:endParaRPr lang="en-GB" sz="1800" dirty="0">
              <a:ea typeface="+mn-lt"/>
              <a:cs typeface="+mn-lt"/>
            </a:endParaRPr>
          </a:p>
          <a:p>
            <a:pPr>
              <a:lnSpc>
                <a:spcPct val="110000"/>
              </a:lnSpc>
            </a:pPr>
            <a:r>
              <a:rPr lang="en-GB" sz="1800" dirty="0">
                <a:ea typeface="+mn-lt"/>
                <a:cs typeface="+mn-lt"/>
              </a:rPr>
              <a:t>Hobbes proposed that it was expedient to give up some rights to the state in order for them to be better protected (Hobbes, 1651) </a:t>
            </a:r>
            <a:endParaRPr lang="en-GB" sz="1800" dirty="0"/>
          </a:p>
          <a:p>
            <a:pPr>
              <a:lnSpc>
                <a:spcPct val="110000"/>
              </a:lnSpc>
            </a:pPr>
            <a:endParaRPr lang="en-GB" sz="1800" dirty="0">
              <a:ea typeface="+mn-lt"/>
              <a:cs typeface="+mn-lt"/>
            </a:endParaRPr>
          </a:p>
          <a:p>
            <a:pPr>
              <a:lnSpc>
                <a:spcPct val="110000"/>
              </a:lnSpc>
            </a:pPr>
            <a:r>
              <a:rPr lang="en-GB" sz="1800" dirty="0">
                <a:ea typeface="+mn-lt"/>
                <a:cs typeface="+mn-lt"/>
              </a:rPr>
              <a:t>However, for this theory to work, it is essential that the exercise of such power is regulated and that there are mechanisms for ensuring accountability.  </a:t>
            </a:r>
          </a:p>
          <a:p>
            <a:pPr>
              <a:lnSpc>
                <a:spcPct val="110000"/>
              </a:lnSpc>
            </a:pPr>
            <a:endParaRPr lang="en-GB" sz="1800" dirty="0">
              <a:ea typeface="+mn-lt"/>
              <a:cs typeface="+mn-lt"/>
            </a:endParaRPr>
          </a:p>
          <a:p>
            <a:pPr>
              <a:lnSpc>
                <a:spcPct val="110000"/>
              </a:lnSpc>
            </a:pPr>
            <a:r>
              <a:rPr lang="en-GB" sz="1800" dirty="0">
                <a:ea typeface="+mn-lt"/>
                <a:cs typeface="+mn-lt"/>
              </a:rPr>
              <a:t>The distribution of power between the 3 branches facilitates this legitimacy, however it could also be argued that the introduction of the Police and Criminal Evidence Act (1984) (PACE) and the Human Rights Act (1998) (HRA) represent more contemporary examples of this, relevant to police officers in practice.</a:t>
            </a:r>
            <a:endParaRPr lang="en-GB" sz="1800" dirty="0">
              <a:cs typeface="Calibri"/>
            </a:endParaRPr>
          </a:p>
        </p:txBody>
      </p:sp>
    </p:spTree>
    <p:extLst>
      <p:ext uri="{BB962C8B-B14F-4D97-AF65-F5344CB8AC3E}">
        <p14:creationId xmlns:p14="http://schemas.microsoft.com/office/powerpoint/2010/main" val="9928139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4515D-409F-4AB1-A6C0-78A8079A461B}"/>
              </a:ext>
            </a:extLst>
          </p:cNvPr>
          <p:cNvSpPr>
            <a:spLocks noGrp="1"/>
          </p:cNvSpPr>
          <p:nvPr>
            <p:ph type="title"/>
          </p:nvPr>
        </p:nvSpPr>
        <p:spPr/>
        <p:txBody>
          <a:bodyPr/>
          <a:lstStyle/>
          <a:p>
            <a:r>
              <a:rPr lang="en-GB" dirty="0">
                <a:cs typeface="Calibri Light"/>
              </a:rPr>
              <a:t>PACE – Big Changes</a:t>
            </a:r>
            <a:endParaRPr lang="en-GB" dirty="0"/>
          </a:p>
        </p:txBody>
      </p:sp>
      <p:sp>
        <p:nvSpPr>
          <p:cNvPr id="3" name="Content Placeholder 2">
            <a:extLst>
              <a:ext uri="{FF2B5EF4-FFF2-40B4-BE49-F238E27FC236}">
                <a16:creationId xmlns:a16="http://schemas.microsoft.com/office/drawing/2014/main" id="{744AC83F-3757-426E-963B-CF47BE9C3C88}"/>
              </a:ext>
            </a:extLst>
          </p:cNvPr>
          <p:cNvSpPr>
            <a:spLocks noGrp="1"/>
          </p:cNvSpPr>
          <p:nvPr>
            <p:ph idx="1"/>
          </p:nvPr>
        </p:nvSpPr>
        <p:spPr/>
        <p:txBody>
          <a:bodyPr>
            <a:normAutofit fontScale="92500" lnSpcReduction="20000"/>
          </a:bodyPr>
          <a:lstStyle/>
          <a:p>
            <a:r>
              <a:rPr lang="en-GB" dirty="0">
                <a:ea typeface="+mn-lt"/>
                <a:cs typeface="+mn-lt"/>
              </a:rPr>
              <a:t>Prior to the enactment of PACE, the general police powers were less clearly regulated which, it was felt, led to abuse and disruption of the social contract.</a:t>
            </a:r>
          </a:p>
          <a:p>
            <a:endParaRPr lang="en-GB" dirty="0">
              <a:cs typeface="Calibri"/>
            </a:endParaRPr>
          </a:p>
          <a:p>
            <a:r>
              <a:rPr lang="en-GB" dirty="0">
                <a:ea typeface="+mn-lt"/>
                <a:cs typeface="+mn-lt"/>
              </a:rPr>
              <a:t> As a result of the Brixton Riots in 1981, the Home Office instructed a review of the exercise of the powers amidst allegations of bias and institutional racism.</a:t>
            </a:r>
          </a:p>
          <a:p>
            <a:endParaRPr lang="en-GB" dirty="0">
              <a:ea typeface="+mn-lt"/>
              <a:cs typeface="+mn-lt"/>
            </a:endParaRPr>
          </a:p>
          <a:p>
            <a:r>
              <a:rPr lang="en-GB" dirty="0">
                <a:ea typeface="+mn-lt"/>
                <a:cs typeface="+mn-lt"/>
              </a:rPr>
              <a:t>The findings of the investigation concluded that the stop and search powers adopted by the Police during Operation Swamp 81, were prejudicial towards, in particular, the Afro-Caribbean members of the community and that they had been carried out without any reasonable grounds for suspicion (Scarman, 1982).</a:t>
            </a:r>
          </a:p>
        </p:txBody>
      </p:sp>
    </p:spTree>
    <p:extLst>
      <p:ext uri="{BB962C8B-B14F-4D97-AF65-F5344CB8AC3E}">
        <p14:creationId xmlns:p14="http://schemas.microsoft.com/office/powerpoint/2010/main" val="2049624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1D11-66B1-4127-910E-09D9250B6FFE}"/>
              </a:ext>
            </a:extLst>
          </p:cNvPr>
          <p:cNvSpPr>
            <a:spLocks noGrp="1"/>
          </p:cNvSpPr>
          <p:nvPr>
            <p:ph type="title"/>
          </p:nvPr>
        </p:nvSpPr>
        <p:spPr/>
        <p:txBody>
          <a:bodyPr/>
          <a:lstStyle/>
          <a:p>
            <a:r>
              <a:rPr lang="en-GB" dirty="0"/>
              <a:t>PACE</a:t>
            </a:r>
          </a:p>
        </p:txBody>
      </p:sp>
      <p:sp>
        <p:nvSpPr>
          <p:cNvPr id="3" name="Content Placeholder 2">
            <a:extLst>
              <a:ext uri="{FF2B5EF4-FFF2-40B4-BE49-F238E27FC236}">
                <a16:creationId xmlns:a16="http://schemas.microsoft.com/office/drawing/2014/main" id="{FB7BEF48-051B-4690-B867-F06FF0AF6D59}"/>
              </a:ext>
            </a:extLst>
          </p:cNvPr>
          <p:cNvSpPr>
            <a:spLocks noGrp="1"/>
          </p:cNvSpPr>
          <p:nvPr>
            <p:ph idx="1"/>
          </p:nvPr>
        </p:nvSpPr>
        <p:spPr/>
        <p:txBody>
          <a:bodyPr/>
          <a:lstStyle/>
          <a:p>
            <a:r>
              <a:rPr lang="en-GB" dirty="0">
                <a:ea typeface="+mn-lt"/>
                <a:cs typeface="+mn-lt"/>
              </a:rPr>
              <a:t>The concluding report resulted in the statutory codification of police powers without, prejudice or discrimination based on subjective criteria such as stereotyping, age, race, gender or previous criminal convictions (PACE Act 1984, Code of Practice A, at paragraph 2:2).</a:t>
            </a:r>
          </a:p>
          <a:p>
            <a:endParaRPr lang="en-GB" dirty="0">
              <a:ea typeface="+mn-lt"/>
              <a:cs typeface="+mn-lt"/>
            </a:endParaRPr>
          </a:p>
          <a:p>
            <a:r>
              <a:rPr lang="en-GB" dirty="0">
                <a:ea typeface="+mn-lt"/>
                <a:cs typeface="+mn-lt"/>
              </a:rPr>
              <a:t>The requirement for reasonable grounds for suspicion is now an important and essential component for maintaining the public’s confidence </a:t>
            </a:r>
          </a:p>
        </p:txBody>
      </p:sp>
    </p:spTree>
    <p:extLst>
      <p:ext uri="{BB962C8B-B14F-4D97-AF65-F5344CB8AC3E}">
        <p14:creationId xmlns:p14="http://schemas.microsoft.com/office/powerpoint/2010/main" val="8433614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557F7B-2057-4D2E-BAE7-218D1CB54E9E}"/>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Human Rights Act 1998</a:t>
            </a:r>
            <a:endParaRPr lang="en-GB" sz="3200">
              <a:solidFill>
                <a:schemeClr val="bg1"/>
              </a:solidFill>
            </a:endParaRPr>
          </a:p>
        </p:txBody>
      </p:sp>
      <p:sp>
        <p:nvSpPr>
          <p:cNvPr id="3" name="Content Placeholder 2">
            <a:extLst>
              <a:ext uri="{FF2B5EF4-FFF2-40B4-BE49-F238E27FC236}">
                <a16:creationId xmlns:a16="http://schemas.microsoft.com/office/drawing/2014/main" id="{A38BD6DE-BE27-4BCE-91B1-F68C0EA89A5C}"/>
              </a:ext>
            </a:extLst>
          </p:cNvPr>
          <p:cNvSpPr>
            <a:spLocks noGrp="1"/>
          </p:cNvSpPr>
          <p:nvPr>
            <p:ph idx="1"/>
          </p:nvPr>
        </p:nvSpPr>
        <p:spPr>
          <a:xfrm>
            <a:off x="4425763" y="435005"/>
            <a:ext cx="7479192" cy="6152225"/>
          </a:xfrm>
        </p:spPr>
        <p:txBody>
          <a:bodyPr>
            <a:normAutofit fontScale="92500" lnSpcReduction="20000"/>
          </a:bodyPr>
          <a:lstStyle/>
          <a:p>
            <a:pPr marL="0" indent="0">
              <a:lnSpc>
                <a:spcPct val="110000"/>
              </a:lnSpc>
              <a:buNone/>
            </a:pPr>
            <a:r>
              <a:rPr lang="en-GB" dirty="0">
                <a:ea typeface="+mn-lt"/>
                <a:cs typeface="+mn-lt"/>
              </a:rPr>
              <a:t>Prior to this Act coming into force on 2</a:t>
            </a:r>
            <a:r>
              <a:rPr lang="en-GB" baseline="30000" dirty="0">
                <a:ea typeface="+mn-lt"/>
                <a:cs typeface="+mn-lt"/>
              </a:rPr>
              <a:t>nd</a:t>
            </a:r>
            <a:r>
              <a:rPr lang="en-GB" dirty="0">
                <a:ea typeface="+mn-lt"/>
                <a:cs typeface="+mn-lt"/>
              </a:rPr>
              <a:t> October 2000, human rights in the UK were not guaranteed.</a:t>
            </a:r>
          </a:p>
          <a:p>
            <a:pPr>
              <a:lnSpc>
                <a:spcPct val="110000"/>
              </a:lnSpc>
            </a:pPr>
            <a:endParaRPr lang="en-GB" dirty="0">
              <a:cs typeface="Calibri"/>
            </a:endParaRPr>
          </a:p>
          <a:p>
            <a:pPr marL="0" indent="0">
              <a:lnSpc>
                <a:spcPct val="110000"/>
              </a:lnSpc>
              <a:buNone/>
            </a:pPr>
            <a:r>
              <a:rPr lang="en-GB" dirty="0">
                <a:ea typeface="+mn-lt"/>
                <a:cs typeface="+mn-lt"/>
              </a:rPr>
              <a:t>The following rights should be noted</a:t>
            </a:r>
            <a:r>
              <a:rPr lang="en-GB" u="sng" dirty="0">
                <a:ea typeface="+mn-lt"/>
                <a:cs typeface="+mn-lt"/>
              </a:rPr>
              <a:t>:</a:t>
            </a:r>
            <a:r>
              <a:rPr lang="en-GB" dirty="0">
                <a:ea typeface="+mn-lt"/>
                <a:cs typeface="+mn-lt"/>
              </a:rPr>
              <a:t> </a:t>
            </a:r>
          </a:p>
          <a:p>
            <a:pPr>
              <a:lnSpc>
                <a:spcPct val="110000"/>
              </a:lnSpc>
            </a:pPr>
            <a:r>
              <a:rPr lang="en-GB" dirty="0">
                <a:ea typeface="+mn-lt"/>
                <a:cs typeface="+mn-lt"/>
              </a:rPr>
              <a:t>The Right to Life;</a:t>
            </a:r>
          </a:p>
          <a:p>
            <a:pPr>
              <a:lnSpc>
                <a:spcPct val="110000"/>
              </a:lnSpc>
            </a:pPr>
            <a:r>
              <a:rPr lang="en-GB" dirty="0">
                <a:ea typeface="+mn-lt"/>
                <a:cs typeface="+mn-lt"/>
              </a:rPr>
              <a:t>A.3 – The Prohibition of Torture;</a:t>
            </a:r>
          </a:p>
          <a:p>
            <a:pPr>
              <a:lnSpc>
                <a:spcPct val="110000"/>
              </a:lnSpc>
            </a:pPr>
            <a:r>
              <a:rPr lang="en-GB" dirty="0">
                <a:ea typeface="+mn-lt"/>
                <a:cs typeface="+mn-lt"/>
              </a:rPr>
              <a:t>A.4 – Prohibition of Slavery and Forced Labour;</a:t>
            </a:r>
          </a:p>
          <a:p>
            <a:pPr>
              <a:lnSpc>
                <a:spcPct val="110000"/>
              </a:lnSpc>
            </a:pPr>
            <a:r>
              <a:rPr lang="en-GB" dirty="0">
                <a:ea typeface="+mn-lt"/>
                <a:cs typeface="+mn-lt"/>
              </a:rPr>
              <a:t>A.5 – The Right to Liberty and Security;</a:t>
            </a:r>
          </a:p>
          <a:p>
            <a:pPr>
              <a:lnSpc>
                <a:spcPct val="110000"/>
              </a:lnSpc>
            </a:pPr>
            <a:r>
              <a:rPr lang="en-GB" dirty="0">
                <a:ea typeface="+mn-lt"/>
                <a:cs typeface="+mn-lt"/>
              </a:rPr>
              <a:t>A.6 – The Right to a Fair Trial;</a:t>
            </a:r>
          </a:p>
          <a:p>
            <a:pPr>
              <a:lnSpc>
                <a:spcPct val="110000"/>
              </a:lnSpc>
            </a:pPr>
            <a:r>
              <a:rPr lang="en-GB" dirty="0">
                <a:ea typeface="+mn-lt"/>
                <a:cs typeface="+mn-lt"/>
              </a:rPr>
              <a:t>A.8 – The Right to respect for a Private and Family Life;</a:t>
            </a:r>
          </a:p>
          <a:p>
            <a:pPr>
              <a:lnSpc>
                <a:spcPct val="110000"/>
              </a:lnSpc>
            </a:pPr>
            <a:r>
              <a:rPr lang="en-GB" dirty="0">
                <a:ea typeface="+mn-lt"/>
                <a:cs typeface="+mn-lt"/>
              </a:rPr>
              <a:t>A.10 – Freedom of Expression;</a:t>
            </a:r>
          </a:p>
          <a:p>
            <a:pPr>
              <a:lnSpc>
                <a:spcPct val="110000"/>
              </a:lnSpc>
            </a:pPr>
            <a:r>
              <a:rPr lang="en-GB" dirty="0">
                <a:ea typeface="+mn-lt"/>
                <a:cs typeface="+mn-lt"/>
              </a:rPr>
              <a:t>A.11 – Freedom of Assembly and Association; and</a:t>
            </a:r>
          </a:p>
          <a:p>
            <a:pPr>
              <a:lnSpc>
                <a:spcPct val="110000"/>
              </a:lnSpc>
            </a:pPr>
            <a:r>
              <a:rPr lang="en-GB" dirty="0">
                <a:ea typeface="+mn-lt"/>
                <a:cs typeface="+mn-lt"/>
              </a:rPr>
              <a:t>A.14 – Prohibition of Discrimination.</a:t>
            </a:r>
          </a:p>
          <a:p>
            <a:pPr marL="0" indent="0" algn="r">
              <a:lnSpc>
                <a:spcPct val="110000"/>
              </a:lnSpc>
              <a:buNone/>
            </a:pPr>
            <a:r>
              <a:rPr lang="en" dirty="0">
                <a:ea typeface="+mn-lt"/>
                <a:cs typeface="+mn-lt"/>
              </a:rPr>
              <a:t>(Human Rights Act 1998)</a:t>
            </a:r>
            <a:endParaRPr lang="en-GB" dirty="0">
              <a:ea typeface="+mn-lt"/>
              <a:cs typeface="+mn-lt"/>
            </a:endParaRPr>
          </a:p>
        </p:txBody>
      </p:sp>
    </p:spTree>
    <p:extLst>
      <p:ext uri="{BB962C8B-B14F-4D97-AF65-F5344CB8AC3E}">
        <p14:creationId xmlns:p14="http://schemas.microsoft.com/office/powerpoint/2010/main" val="42450445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A3E3B-5989-49EA-BC32-87557F3A3544}"/>
              </a:ext>
            </a:extLst>
          </p:cNvPr>
          <p:cNvSpPr>
            <a:spLocks noGrp="1"/>
          </p:cNvSpPr>
          <p:nvPr>
            <p:ph type="title"/>
          </p:nvPr>
        </p:nvSpPr>
        <p:spPr/>
        <p:txBody>
          <a:bodyPr/>
          <a:lstStyle/>
          <a:p>
            <a:r>
              <a:rPr lang="en-GB" dirty="0">
                <a:cs typeface="Calibri Light"/>
              </a:rPr>
              <a:t>Human Rights Act 1998</a:t>
            </a:r>
            <a:endParaRPr lang="en-GB" dirty="0"/>
          </a:p>
        </p:txBody>
      </p:sp>
      <p:sp>
        <p:nvSpPr>
          <p:cNvPr id="3" name="Content Placeholder 2">
            <a:extLst>
              <a:ext uri="{FF2B5EF4-FFF2-40B4-BE49-F238E27FC236}">
                <a16:creationId xmlns:a16="http://schemas.microsoft.com/office/drawing/2014/main" id="{8D9CDB97-8DC7-437B-A970-4AA036459AF7}"/>
              </a:ext>
            </a:extLst>
          </p:cNvPr>
          <p:cNvSpPr>
            <a:spLocks noGrp="1"/>
          </p:cNvSpPr>
          <p:nvPr>
            <p:ph idx="1"/>
          </p:nvPr>
        </p:nvSpPr>
        <p:spPr/>
        <p:txBody>
          <a:bodyPr>
            <a:normAutofit fontScale="92500"/>
          </a:bodyPr>
          <a:lstStyle/>
          <a:p>
            <a:r>
              <a:rPr lang="en-GB" sz="3600" dirty="0">
                <a:ea typeface="+mn-lt"/>
                <a:cs typeface="+mn-lt"/>
              </a:rPr>
              <a:t>The delay between the Act being passed in 1998 and it entering into force in October 2000 was deliberate to allow the courts, police and other public authorities the time to understand their new obligations.</a:t>
            </a:r>
          </a:p>
          <a:p>
            <a:endParaRPr lang="en-GB" sz="3600" dirty="0">
              <a:cs typeface="Calibri"/>
            </a:endParaRPr>
          </a:p>
          <a:p>
            <a:r>
              <a:rPr lang="en-GB" sz="3600" dirty="0">
                <a:ea typeface="+mn-lt"/>
                <a:cs typeface="+mn-lt"/>
              </a:rPr>
              <a:t>So what are the provisions of the Act?</a:t>
            </a:r>
          </a:p>
        </p:txBody>
      </p:sp>
    </p:spTree>
    <p:extLst>
      <p:ext uri="{BB962C8B-B14F-4D97-AF65-F5344CB8AC3E}">
        <p14:creationId xmlns:p14="http://schemas.microsoft.com/office/powerpoint/2010/main" val="34940149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4DB4C14-4832-4D10-B2A3-0A272785E4D6}"/>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The HRA Provisions</a:t>
            </a:r>
            <a:endParaRPr lang="en-GB" sz="3200">
              <a:solidFill>
                <a:schemeClr val="bg1"/>
              </a:solidFill>
            </a:endParaRPr>
          </a:p>
        </p:txBody>
      </p:sp>
      <p:sp>
        <p:nvSpPr>
          <p:cNvPr id="3" name="Content Placeholder 2">
            <a:extLst>
              <a:ext uri="{FF2B5EF4-FFF2-40B4-BE49-F238E27FC236}">
                <a16:creationId xmlns:a16="http://schemas.microsoft.com/office/drawing/2014/main" id="{0B251EA7-C922-43E2-84F3-100DE6FB974C}"/>
              </a:ext>
            </a:extLst>
          </p:cNvPr>
          <p:cNvSpPr>
            <a:spLocks noGrp="1"/>
          </p:cNvSpPr>
          <p:nvPr>
            <p:ph idx="1"/>
          </p:nvPr>
        </p:nvSpPr>
        <p:spPr>
          <a:xfrm>
            <a:off x="4425763" y="545177"/>
            <a:ext cx="7378310" cy="5979909"/>
          </a:xfrm>
        </p:spPr>
        <p:txBody>
          <a:bodyPr>
            <a:normAutofit fontScale="92500" lnSpcReduction="10000"/>
          </a:bodyPr>
          <a:lstStyle/>
          <a:p>
            <a:pPr marL="0" indent="0">
              <a:lnSpc>
                <a:spcPct val="110000"/>
              </a:lnSpc>
              <a:buNone/>
            </a:pPr>
            <a:r>
              <a:rPr lang="en" sz="2000" dirty="0">
                <a:ea typeface="+mn-lt"/>
                <a:cs typeface="+mn-lt"/>
              </a:rPr>
              <a:t>1. It is unlawful for a public authority to act in a way which is incompatible with a Convention right.</a:t>
            </a:r>
            <a:endParaRPr lang="en-GB" sz="2000" dirty="0">
              <a:ea typeface="+mn-lt"/>
              <a:cs typeface="+mn-lt"/>
            </a:endParaRPr>
          </a:p>
          <a:p>
            <a:pPr marL="0" indent="0">
              <a:lnSpc>
                <a:spcPct val="110000"/>
              </a:lnSpc>
              <a:buNone/>
            </a:pPr>
            <a:r>
              <a:rPr lang="en" sz="2000" dirty="0">
                <a:ea typeface="+mn-lt"/>
                <a:cs typeface="+mn-lt"/>
              </a:rPr>
              <a:t>2. Subsection (1) does not apply to an act if:</a:t>
            </a:r>
            <a:endParaRPr lang="en-GB" sz="2000" dirty="0">
              <a:ea typeface="+mn-lt"/>
              <a:cs typeface="+mn-lt"/>
            </a:endParaRPr>
          </a:p>
          <a:p>
            <a:pPr>
              <a:lnSpc>
                <a:spcPct val="110000"/>
              </a:lnSpc>
            </a:pPr>
            <a:r>
              <a:rPr lang="en" sz="2000" dirty="0">
                <a:ea typeface="+mn-lt"/>
                <a:cs typeface="+mn-lt"/>
              </a:rPr>
              <a:t>as the result of one or more provisions of primary legislation, the authority could not have acted differently; or</a:t>
            </a:r>
            <a:endParaRPr lang="en-GB" sz="2000" dirty="0">
              <a:ea typeface="+mn-lt"/>
              <a:cs typeface="+mn-lt"/>
            </a:endParaRPr>
          </a:p>
          <a:p>
            <a:pPr>
              <a:lnSpc>
                <a:spcPct val="110000"/>
              </a:lnSpc>
            </a:pPr>
            <a:r>
              <a:rPr lang="en" sz="2000" dirty="0">
                <a:ea typeface="+mn-lt"/>
                <a:cs typeface="+mn-lt"/>
              </a:rPr>
              <a:t>in the case of one or more provisions of, or made under, primary legislation which cannot be read or given effect in a way which is compatible with the Convention rights, the authority was acting so as to give effect to or enforce those provisions.</a:t>
            </a:r>
            <a:endParaRPr lang="en-GB" sz="2000" dirty="0">
              <a:ea typeface="+mn-lt"/>
              <a:cs typeface="+mn-lt"/>
            </a:endParaRPr>
          </a:p>
          <a:p>
            <a:pPr marL="0" indent="0">
              <a:lnSpc>
                <a:spcPct val="110000"/>
              </a:lnSpc>
              <a:buNone/>
            </a:pPr>
            <a:r>
              <a:rPr lang="en" sz="2000" dirty="0">
                <a:ea typeface="+mn-lt"/>
                <a:cs typeface="+mn-lt"/>
              </a:rPr>
              <a:t>3. In this section “public authority” includes:</a:t>
            </a:r>
            <a:endParaRPr lang="en-GB" sz="2000" dirty="0">
              <a:ea typeface="+mn-lt"/>
              <a:cs typeface="+mn-lt"/>
            </a:endParaRPr>
          </a:p>
          <a:p>
            <a:pPr>
              <a:lnSpc>
                <a:spcPct val="110000"/>
              </a:lnSpc>
            </a:pPr>
            <a:r>
              <a:rPr lang="en" sz="2000" dirty="0">
                <a:ea typeface="+mn-lt"/>
                <a:cs typeface="+mn-lt"/>
              </a:rPr>
              <a:t>a court or tribunal, and</a:t>
            </a:r>
            <a:endParaRPr lang="en-GB" sz="2000" dirty="0">
              <a:ea typeface="+mn-lt"/>
              <a:cs typeface="+mn-lt"/>
            </a:endParaRPr>
          </a:p>
          <a:p>
            <a:pPr>
              <a:lnSpc>
                <a:spcPct val="110000"/>
              </a:lnSpc>
            </a:pPr>
            <a:r>
              <a:rPr lang="en" sz="2000" dirty="0">
                <a:ea typeface="+mn-lt"/>
                <a:cs typeface="+mn-lt"/>
              </a:rPr>
              <a:t>any person certain of whose functions are functions of a public nature,</a:t>
            </a:r>
            <a:endParaRPr lang="en-GB" sz="2000" dirty="0">
              <a:ea typeface="+mn-lt"/>
              <a:cs typeface="+mn-lt"/>
            </a:endParaRPr>
          </a:p>
          <a:p>
            <a:pPr>
              <a:lnSpc>
                <a:spcPct val="110000"/>
              </a:lnSpc>
            </a:pPr>
            <a:r>
              <a:rPr lang="en" sz="2000" dirty="0">
                <a:ea typeface="+mn-lt"/>
                <a:cs typeface="+mn-lt"/>
              </a:rPr>
              <a:t>but does not include either House of Parliament or a person exercising functions in connection with proceedings in Parliament. </a:t>
            </a:r>
            <a:endParaRPr lang="en-GB" sz="2000" dirty="0">
              <a:ea typeface="+mn-lt"/>
              <a:cs typeface="+mn-lt"/>
            </a:endParaRPr>
          </a:p>
          <a:p>
            <a:pPr>
              <a:lnSpc>
                <a:spcPct val="110000"/>
              </a:lnSpc>
            </a:pPr>
            <a:endParaRPr lang="en" sz="2000" dirty="0">
              <a:cs typeface="Calibri"/>
            </a:endParaRPr>
          </a:p>
          <a:p>
            <a:pPr marL="0" indent="0">
              <a:lnSpc>
                <a:spcPct val="110000"/>
              </a:lnSpc>
              <a:buNone/>
            </a:pPr>
            <a:r>
              <a:rPr lang="en" sz="2000" b="1" dirty="0">
                <a:cs typeface="Calibri"/>
              </a:rPr>
              <a:t>Why do you think Parliament was excluded?</a:t>
            </a:r>
            <a:endParaRPr lang="en-GB" sz="2000" dirty="0">
              <a:cs typeface="Calibri"/>
            </a:endParaRPr>
          </a:p>
          <a:p>
            <a:pPr>
              <a:lnSpc>
                <a:spcPct val="110000"/>
              </a:lnSpc>
            </a:pPr>
            <a:endParaRPr lang="en-GB" sz="2000" dirty="0"/>
          </a:p>
        </p:txBody>
      </p:sp>
    </p:spTree>
    <p:extLst>
      <p:ext uri="{BB962C8B-B14F-4D97-AF65-F5344CB8AC3E}">
        <p14:creationId xmlns:p14="http://schemas.microsoft.com/office/powerpoint/2010/main" val="31242700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20763-696D-4FAA-90A0-0575069444A4}"/>
              </a:ext>
            </a:extLst>
          </p:cNvPr>
          <p:cNvSpPr>
            <a:spLocks noGrp="1"/>
          </p:cNvSpPr>
          <p:nvPr>
            <p:ph type="title"/>
          </p:nvPr>
        </p:nvSpPr>
        <p:spPr>
          <a:xfrm>
            <a:off x="1371601" y="457199"/>
            <a:ext cx="9448800" cy="1061357"/>
          </a:xfrm>
        </p:spPr>
        <p:txBody>
          <a:bodyPr>
            <a:normAutofit/>
          </a:bodyPr>
          <a:lstStyle/>
          <a:p>
            <a:pPr>
              <a:lnSpc>
                <a:spcPct val="90000"/>
              </a:lnSpc>
            </a:pPr>
            <a:r>
              <a:rPr lang="en" sz="3700" dirty="0">
                <a:ea typeface="+mj-lt"/>
                <a:cs typeface="+mj-lt"/>
              </a:rPr>
              <a:t>The Doctrine of Proportionality</a:t>
            </a:r>
            <a:endParaRPr lang="en-GB" sz="3700" dirty="0"/>
          </a:p>
        </p:txBody>
      </p:sp>
      <p:sp>
        <p:nvSpPr>
          <p:cNvPr id="3" name="Content Placeholder 2">
            <a:extLst>
              <a:ext uri="{FF2B5EF4-FFF2-40B4-BE49-F238E27FC236}">
                <a16:creationId xmlns:a16="http://schemas.microsoft.com/office/drawing/2014/main" id="{EE8D7AC1-FEF6-445A-8DBD-41D29056F248}"/>
              </a:ext>
            </a:extLst>
          </p:cNvPr>
          <p:cNvSpPr>
            <a:spLocks noGrp="1"/>
          </p:cNvSpPr>
          <p:nvPr>
            <p:ph idx="1"/>
          </p:nvPr>
        </p:nvSpPr>
        <p:spPr>
          <a:xfrm>
            <a:off x="790114" y="1887968"/>
            <a:ext cx="10511160" cy="4122215"/>
          </a:xfrm>
        </p:spPr>
        <p:txBody>
          <a:bodyPr>
            <a:normAutofit fontScale="92500" lnSpcReduction="20000"/>
          </a:bodyPr>
          <a:lstStyle/>
          <a:p>
            <a:pPr>
              <a:lnSpc>
                <a:spcPct val="110000"/>
              </a:lnSpc>
            </a:pPr>
            <a:r>
              <a:rPr lang="en" sz="2000" dirty="0">
                <a:ea typeface="+mn-lt"/>
                <a:cs typeface="+mn-lt"/>
              </a:rPr>
              <a:t>The European Court of Human Rights (ECtHR) have recognised, using the doctrine of proportionality, that limited and qualified rights can be subject to interference, provided the aims are legitimate and necessary.</a:t>
            </a:r>
          </a:p>
          <a:p>
            <a:pPr>
              <a:lnSpc>
                <a:spcPct val="110000"/>
              </a:lnSpc>
            </a:pPr>
            <a:endParaRPr lang="en" sz="2000" dirty="0">
              <a:cs typeface="Calibri"/>
            </a:endParaRPr>
          </a:p>
          <a:p>
            <a:pPr>
              <a:lnSpc>
                <a:spcPct val="110000"/>
              </a:lnSpc>
            </a:pPr>
            <a:r>
              <a:rPr lang="en" sz="2000" dirty="0">
                <a:ea typeface="+mn-lt"/>
                <a:cs typeface="+mn-lt"/>
              </a:rPr>
              <a:t>The issue of proportionality must be considered in the context of police officers exercising powers on a daily basis.</a:t>
            </a:r>
          </a:p>
          <a:p>
            <a:pPr>
              <a:lnSpc>
                <a:spcPct val="110000"/>
              </a:lnSpc>
            </a:pPr>
            <a:endParaRPr lang="en" sz="2000" dirty="0">
              <a:cs typeface="Calibri"/>
            </a:endParaRPr>
          </a:p>
          <a:p>
            <a:pPr>
              <a:lnSpc>
                <a:spcPct val="110000"/>
              </a:lnSpc>
            </a:pPr>
            <a:r>
              <a:rPr lang="en" sz="2000" dirty="0">
                <a:ea typeface="+mn-lt"/>
                <a:cs typeface="+mn-lt"/>
              </a:rPr>
              <a:t>For example, when a police officer exercises their powers of arrest under s.24 PACE the right to liberty and security is automatically interfered with.</a:t>
            </a:r>
          </a:p>
          <a:p>
            <a:pPr>
              <a:lnSpc>
                <a:spcPct val="110000"/>
              </a:lnSpc>
            </a:pPr>
            <a:endParaRPr lang="en" sz="2000" dirty="0">
              <a:cs typeface="Calibri"/>
            </a:endParaRPr>
          </a:p>
          <a:p>
            <a:pPr>
              <a:lnSpc>
                <a:spcPct val="110000"/>
              </a:lnSpc>
            </a:pPr>
            <a:r>
              <a:rPr lang="en" sz="2000" dirty="0">
                <a:ea typeface="+mn-lt"/>
                <a:cs typeface="+mn-lt"/>
              </a:rPr>
              <a:t>Upon this basis, the police must now not only satisfy the statutory requirements for a lawful arrest under s.24 and s.28 of PACE, but also be certain that the investigation requires an interference with the suspects fundamental human rights.</a:t>
            </a:r>
            <a:endParaRPr lang="en" sz="2000" dirty="0">
              <a:cs typeface="Calibri"/>
            </a:endParaRPr>
          </a:p>
        </p:txBody>
      </p:sp>
      <p:sp>
        <p:nvSpPr>
          <p:cNvPr id="10" name="Rectangle 9">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58703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53D44-A1D0-475E-A8EB-504FCCBA2565}"/>
              </a:ext>
            </a:extLst>
          </p:cNvPr>
          <p:cNvSpPr>
            <a:spLocks noGrp="1"/>
          </p:cNvSpPr>
          <p:nvPr>
            <p:ph type="title"/>
          </p:nvPr>
        </p:nvSpPr>
        <p:spPr/>
        <p:txBody>
          <a:bodyPr/>
          <a:lstStyle/>
          <a:p>
            <a:r>
              <a:rPr lang="en-GB" dirty="0">
                <a:cs typeface="Calibri Light"/>
              </a:rPr>
              <a:t>PACE &amp; Proportionality</a:t>
            </a:r>
            <a:endParaRPr lang="en-GB" dirty="0"/>
          </a:p>
        </p:txBody>
      </p:sp>
      <p:sp>
        <p:nvSpPr>
          <p:cNvPr id="3" name="Content Placeholder 2">
            <a:extLst>
              <a:ext uri="{FF2B5EF4-FFF2-40B4-BE49-F238E27FC236}">
                <a16:creationId xmlns:a16="http://schemas.microsoft.com/office/drawing/2014/main" id="{5C0B08D3-539E-467D-BE96-13E8DE750F47}"/>
              </a:ext>
            </a:extLst>
          </p:cNvPr>
          <p:cNvSpPr>
            <a:spLocks noGrp="1"/>
          </p:cNvSpPr>
          <p:nvPr>
            <p:ph idx="1"/>
          </p:nvPr>
        </p:nvSpPr>
        <p:spPr/>
        <p:txBody>
          <a:bodyPr>
            <a:normAutofit fontScale="92500" lnSpcReduction="20000"/>
          </a:bodyPr>
          <a:lstStyle/>
          <a:p>
            <a:r>
              <a:rPr lang="en" sz="3200" dirty="0">
                <a:ea typeface="+mn-lt"/>
                <a:cs typeface="+mn-lt"/>
              </a:rPr>
              <a:t>If it is possible to investigate the offence effectively without making an arrest, A.5 and now PACE Code of Practice G, require this to take place. (necessity test)</a:t>
            </a:r>
          </a:p>
          <a:p>
            <a:endParaRPr lang="en" sz="3200" dirty="0">
              <a:cs typeface="Calibri"/>
            </a:endParaRPr>
          </a:p>
          <a:p>
            <a:r>
              <a:rPr lang="en" sz="3200" dirty="0">
                <a:ea typeface="+mn-lt"/>
                <a:cs typeface="+mn-lt"/>
              </a:rPr>
              <a:t>A decision or action deemed to be disproportionate could result in the police, as a public authority, being subject to a challenge under S.7 HRA or A.34 ECHR and the ‘victim’ being awarded compensation.</a:t>
            </a:r>
          </a:p>
        </p:txBody>
      </p:sp>
    </p:spTree>
    <p:extLst>
      <p:ext uri="{BB962C8B-B14F-4D97-AF65-F5344CB8AC3E}">
        <p14:creationId xmlns:p14="http://schemas.microsoft.com/office/powerpoint/2010/main" val="1017731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39A62-A036-465B-8A46-A84024DAD232}"/>
              </a:ext>
            </a:extLst>
          </p:cNvPr>
          <p:cNvSpPr>
            <a:spLocks noGrp="1"/>
          </p:cNvSpPr>
          <p:nvPr>
            <p:ph type="title"/>
          </p:nvPr>
        </p:nvSpPr>
        <p:spPr/>
        <p:txBody>
          <a:bodyPr/>
          <a:lstStyle/>
          <a:p>
            <a:r>
              <a:rPr lang="en-GB" dirty="0">
                <a:cs typeface="Calibri Light"/>
              </a:rPr>
              <a:t>Rights to Liberty (A5 – HRA)</a:t>
            </a:r>
            <a:endParaRPr lang="en-GB" dirty="0"/>
          </a:p>
        </p:txBody>
      </p:sp>
      <p:sp>
        <p:nvSpPr>
          <p:cNvPr id="3" name="Content Placeholder 2">
            <a:extLst>
              <a:ext uri="{FF2B5EF4-FFF2-40B4-BE49-F238E27FC236}">
                <a16:creationId xmlns:a16="http://schemas.microsoft.com/office/drawing/2014/main" id="{EBFA551E-7ED1-4EE5-88EA-3C034795D5CB}"/>
              </a:ext>
            </a:extLst>
          </p:cNvPr>
          <p:cNvSpPr>
            <a:spLocks noGrp="1"/>
          </p:cNvSpPr>
          <p:nvPr>
            <p:ph idx="1"/>
          </p:nvPr>
        </p:nvSpPr>
        <p:spPr/>
        <p:txBody>
          <a:bodyPr>
            <a:normAutofit/>
          </a:bodyPr>
          <a:lstStyle/>
          <a:p>
            <a:r>
              <a:rPr lang="en" sz="2800" dirty="0">
                <a:ea typeface="+mn-lt"/>
                <a:cs typeface="+mn-lt"/>
              </a:rPr>
              <a:t>The right to liberty is deemed to be one of the hallmarks of a free society.</a:t>
            </a:r>
          </a:p>
          <a:p>
            <a:endParaRPr lang="en" sz="2800" dirty="0">
              <a:cs typeface="Calibri"/>
            </a:endParaRPr>
          </a:p>
          <a:p>
            <a:r>
              <a:rPr lang="en" sz="2800" dirty="0">
                <a:cs typeface="Calibri"/>
              </a:rPr>
              <a:t>PACE &amp; The HRA can easily clash, however there are exemptions.</a:t>
            </a:r>
          </a:p>
          <a:p>
            <a:endParaRPr lang="en" sz="2800" dirty="0">
              <a:cs typeface="Calibri"/>
            </a:endParaRPr>
          </a:p>
          <a:p>
            <a:r>
              <a:rPr lang="en" sz="2800" dirty="0">
                <a:cs typeface="Calibri"/>
              </a:rPr>
              <a:t>As we will now examine</a:t>
            </a:r>
          </a:p>
        </p:txBody>
      </p:sp>
    </p:spTree>
    <p:extLst>
      <p:ext uri="{BB962C8B-B14F-4D97-AF65-F5344CB8AC3E}">
        <p14:creationId xmlns:p14="http://schemas.microsoft.com/office/powerpoint/2010/main" val="34785865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63B6D9C-3A9A-487D-83D3-69184ADF48EF}"/>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Exemptions</a:t>
            </a:r>
            <a:endParaRPr lang="en-GB" sz="3200">
              <a:solidFill>
                <a:schemeClr val="bg1"/>
              </a:solidFill>
            </a:endParaRPr>
          </a:p>
        </p:txBody>
      </p:sp>
      <p:sp>
        <p:nvSpPr>
          <p:cNvPr id="3" name="Content Placeholder 2">
            <a:extLst>
              <a:ext uri="{FF2B5EF4-FFF2-40B4-BE49-F238E27FC236}">
                <a16:creationId xmlns:a16="http://schemas.microsoft.com/office/drawing/2014/main" id="{279D7AA5-87A7-471C-9673-724B98B55FA9}"/>
              </a:ext>
            </a:extLst>
          </p:cNvPr>
          <p:cNvSpPr>
            <a:spLocks noGrp="1"/>
          </p:cNvSpPr>
          <p:nvPr>
            <p:ph idx="1"/>
          </p:nvPr>
        </p:nvSpPr>
        <p:spPr>
          <a:xfrm>
            <a:off x="4518734" y="319596"/>
            <a:ext cx="7412854" cy="6143348"/>
          </a:xfrm>
        </p:spPr>
        <p:txBody>
          <a:bodyPr>
            <a:normAutofit fontScale="92500" lnSpcReduction="20000"/>
          </a:bodyPr>
          <a:lstStyle/>
          <a:p>
            <a:pPr marL="0" indent="0">
              <a:lnSpc>
                <a:spcPct val="110000"/>
              </a:lnSpc>
              <a:buNone/>
            </a:pPr>
            <a:r>
              <a:rPr lang="en-GB" sz="2000" dirty="0">
                <a:cs typeface="Calibri"/>
              </a:rPr>
              <a:t>No one shall be deprived of his liberty save in the following cases and in accordance with a procedure prescribed by law: </a:t>
            </a:r>
            <a:endParaRPr lang="en" sz="2000" dirty="0">
              <a:ea typeface="+mn-lt"/>
              <a:cs typeface="+mn-lt"/>
            </a:endParaRPr>
          </a:p>
          <a:p>
            <a:pPr>
              <a:lnSpc>
                <a:spcPct val="110000"/>
              </a:lnSpc>
            </a:pPr>
            <a:r>
              <a:rPr lang="en-GB" sz="2000" dirty="0">
                <a:cs typeface="Calibri"/>
              </a:rPr>
              <a:t>the lawful detention of a person after conviction by a competent court; </a:t>
            </a:r>
            <a:endParaRPr lang="en" sz="2000" dirty="0">
              <a:ea typeface="+mn-lt"/>
              <a:cs typeface="+mn-lt"/>
            </a:endParaRPr>
          </a:p>
          <a:p>
            <a:pPr>
              <a:lnSpc>
                <a:spcPct val="110000"/>
              </a:lnSpc>
            </a:pPr>
            <a:r>
              <a:rPr lang="en-GB" sz="2000" dirty="0">
                <a:cs typeface="Calibri"/>
              </a:rPr>
              <a:t>the lawful arrest or detention of a person for non- compliance with the lawful order of a court or in order to secure the fulfilment of any obligation prescribed by law; </a:t>
            </a:r>
            <a:endParaRPr lang="en" sz="2000" dirty="0">
              <a:ea typeface="+mn-lt"/>
              <a:cs typeface="+mn-lt"/>
            </a:endParaRPr>
          </a:p>
          <a:p>
            <a:pPr>
              <a:lnSpc>
                <a:spcPct val="110000"/>
              </a:lnSpc>
            </a:pPr>
            <a:r>
              <a:rPr lang="en-GB" sz="2000" dirty="0">
                <a:cs typeface="Calibri"/>
              </a:rPr>
              <a:t>the lawful arrest or detention of a person effected for the purpose of bringing him before the competent legal authority on reasonable suspicion of having committed an offence or when it is reasonably considered necessary to prevent his committing an offence or fleeing after having done so; </a:t>
            </a:r>
            <a:endParaRPr lang="en" sz="2000" dirty="0">
              <a:ea typeface="+mn-lt"/>
              <a:cs typeface="+mn-lt"/>
            </a:endParaRPr>
          </a:p>
          <a:p>
            <a:pPr>
              <a:lnSpc>
                <a:spcPct val="110000"/>
              </a:lnSpc>
            </a:pPr>
            <a:r>
              <a:rPr lang="en-GB" sz="2000" dirty="0">
                <a:cs typeface="Calibri"/>
              </a:rPr>
              <a:t>the detention of a minor by lawful order for the purpose of educational supervision or his lawful detention for the purpose of bringing him before the competent legal authority; </a:t>
            </a:r>
            <a:endParaRPr lang="en" sz="2000" dirty="0">
              <a:ea typeface="+mn-lt"/>
              <a:cs typeface="+mn-lt"/>
            </a:endParaRPr>
          </a:p>
          <a:p>
            <a:pPr>
              <a:lnSpc>
                <a:spcPct val="110000"/>
              </a:lnSpc>
            </a:pPr>
            <a:r>
              <a:rPr lang="en-GB" sz="2000" dirty="0">
                <a:cs typeface="Calibri"/>
              </a:rPr>
              <a:t>the lawful detention of persons for the prevention of the spreading of infectious diseases, of persons of unsound mind, alcoholics or drug addicts or vagrants; </a:t>
            </a:r>
            <a:endParaRPr lang="en" sz="2000" dirty="0">
              <a:ea typeface="+mn-lt"/>
              <a:cs typeface="+mn-lt"/>
            </a:endParaRPr>
          </a:p>
          <a:p>
            <a:pPr>
              <a:lnSpc>
                <a:spcPct val="110000"/>
              </a:lnSpc>
            </a:pPr>
            <a:r>
              <a:rPr lang="en-GB" sz="2000" dirty="0">
                <a:cs typeface="Calibri"/>
              </a:rPr>
              <a:t>the lawful arrest or detention of a person to prevent his effecting an unauthorised entry into the country or of a person against whom action is being taken with a view to deportation or extradition. </a:t>
            </a:r>
            <a:endParaRPr lang="en" sz="2000" dirty="0">
              <a:ea typeface="+mn-lt"/>
              <a:cs typeface="+mn-lt"/>
            </a:endParaRPr>
          </a:p>
        </p:txBody>
      </p:sp>
    </p:spTree>
    <p:extLst>
      <p:ext uri="{BB962C8B-B14F-4D97-AF65-F5344CB8AC3E}">
        <p14:creationId xmlns:p14="http://schemas.microsoft.com/office/powerpoint/2010/main" val="19490171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32D0EB2-BF6D-419D-B626-D46B13D07D5C}"/>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rPr>
              <a:t>Exemptions Continued</a:t>
            </a:r>
          </a:p>
        </p:txBody>
      </p:sp>
      <p:sp>
        <p:nvSpPr>
          <p:cNvPr id="3" name="Content Placeholder 2">
            <a:extLst>
              <a:ext uri="{FF2B5EF4-FFF2-40B4-BE49-F238E27FC236}">
                <a16:creationId xmlns:a16="http://schemas.microsoft.com/office/drawing/2014/main" id="{B33F967E-CCE7-4C66-95CA-00B7D197FCDD}"/>
              </a:ext>
            </a:extLst>
          </p:cNvPr>
          <p:cNvSpPr>
            <a:spLocks noGrp="1"/>
          </p:cNvSpPr>
          <p:nvPr>
            <p:ph idx="1"/>
          </p:nvPr>
        </p:nvSpPr>
        <p:spPr>
          <a:xfrm>
            <a:off x="4425762" y="390617"/>
            <a:ext cx="7292761" cy="6116715"/>
          </a:xfrm>
        </p:spPr>
        <p:txBody>
          <a:bodyPr>
            <a:normAutofit fontScale="92500" lnSpcReduction="20000"/>
          </a:bodyPr>
          <a:lstStyle/>
          <a:p>
            <a:pPr marL="0" indent="0">
              <a:lnSpc>
                <a:spcPct val="110000"/>
              </a:lnSpc>
              <a:buNone/>
            </a:pPr>
            <a:r>
              <a:rPr lang="en-GB" sz="2000" dirty="0">
                <a:ea typeface="+mn-lt"/>
                <a:cs typeface="+mn-lt"/>
              </a:rPr>
              <a:t>Everyone who is arrested shall be informed promptly, in a language which he understands, of the reasons for his arrest and of any charge against him. </a:t>
            </a:r>
            <a:endParaRPr lang="en-US" sz="2000" dirty="0"/>
          </a:p>
          <a:p>
            <a:pPr>
              <a:lnSpc>
                <a:spcPct val="110000"/>
              </a:lnSpc>
            </a:pPr>
            <a:r>
              <a:rPr lang="en-GB" sz="2000" dirty="0">
                <a:ea typeface="+mn-lt"/>
                <a:cs typeface="+mn-lt"/>
              </a:rPr>
              <a:t>Everyone arrested or detained in accordance with the provisions of paragraph 1 (c) of this Article shall be brought promptly before a judge or other officer authorised by law to exercise judicial power and shall be entitled to trial within a reasonable time or to release pending trial. Release may be conditioned by guarantees to appear for trial. </a:t>
            </a:r>
          </a:p>
          <a:p>
            <a:pPr>
              <a:lnSpc>
                <a:spcPct val="110000"/>
              </a:lnSpc>
            </a:pPr>
            <a:r>
              <a:rPr lang="en-GB" sz="2000" dirty="0">
                <a:ea typeface="+mn-lt"/>
                <a:cs typeface="+mn-lt"/>
              </a:rPr>
              <a:t>Everyone who is deprived of his liberty by arrest or detention shall be entitled to take proceedings by which the lawfulness of his detention shall be decided speedily by a court and his release ordered if the detention is not lawful. </a:t>
            </a:r>
          </a:p>
          <a:p>
            <a:pPr>
              <a:lnSpc>
                <a:spcPct val="110000"/>
              </a:lnSpc>
            </a:pPr>
            <a:r>
              <a:rPr lang="en-GB" sz="2000" dirty="0">
                <a:ea typeface="+mn-lt"/>
                <a:cs typeface="+mn-lt"/>
              </a:rPr>
              <a:t>Everyone who has been the victim of arrest or detention in contravention of the provisions of this Article shall have an enforceable right to compensation.</a:t>
            </a:r>
          </a:p>
          <a:p>
            <a:pPr>
              <a:lnSpc>
                <a:spcPct val="110000"/>
              </a:lnSpc>
            </a:pPr>
            <a:r>
              <a:rPr lang="en-GB" sz="2000" dirty="0">
                <a:ea typeface="+mn-lt"/>
                <a:cs typeface="+mn-lt"/>
              </a:rPr>
              <a:t>As can be seen, A.5 does provide some exceptions to the right relevant to the exercise of police powers, allowing depravation of liberty in accordance with a procedure prescribed by law (such as the provisions under PACE or the Criminal Justice and Public Order Act), some of which will now be discussed in more detail.</a:t>
            </a:r>
          </a:p>
        </p:txBody>
      </p:sp>
    </p:spTree>
    <p:extLst>
      <p:ext uri="{BB962C8B-B14F-4D97-AF65-F5344CB8AC3E}">
        <p14:creationId xmlns:p14="http://schemas.microsoft.com/office/powerpoint/2010/main" val="9921022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644F57A-1F62-4073-A875-2B59FF00A217}"/>
              </a:ext>
            </a:extLst>
          </p:cNvPr>
          <p:cNvSpPr>
            <a:spLocks noGrp="1"/>
          </p:cNvSpPr>
          <p:nvPr>
            <p:ph type="title"/>
          </p:nvPr>
        </p:nvSpPr>
        <p:spPr>
          <a:xfrm>
            <a:off x="387927" y="1028701"/>
            <a:ext cx="3248863" cy="3020785"/>
          </a:xfrm>
        </p:spPr>
        <p:txBody>
          <a:bodyPr>
            <a:normAutofit/>
          </a:bodyPr>
          <a:lstStyle/>
          <a:p>
            <a:pPr algn="r"/>
            <a:r>
              <a:rPr lang="en-GB" sz="3200">
                <a:solidFill>
                  <a:schemeClr val="bg1"/>
                </a:solidFill>
                <a:cs typeface="Calibri Light"/>
              </a:rPr>
              <a:t>The PACE Codes</a:t>
            </a:r>
            <a:endParaRPr lang="en-GB" sz="3200">
              <a:solidFill>
                <a:schemeClr val="bg1"/>
              </a:solidFill>
            </a:endParaRPr>
          </a:p>
        </p:txBody>
      </p:sp>
      <p:sp>
        <p:nvSpPr>
          <p:cNvPr id="15" name="Content Placeholder 2">
            <a:extLst>
              <a:ext uri="{FF2B5EF4-FFF2-40B4-BE49-F238E27FC236}">
                <a16:creationId xmlns:a16="http://schemas.microsoft.com/office/drawing/2014/main" id="{F28166DF-E6D0-4E4E-B67D-39210B89611C}"/>
              </a:ext>
            </a:extLst>
          </p:cNvPr>
          <p:cNvSpPr>
            <a:spLocks noGrp="1"/>
          </p:cNvSpPr>
          <p:nvPr>
            <p:ph idx="1"/>
          </p:nvPr>
        </p:nvSpPr>
        <p:spPr>
          <a:xfrm>
            <a:off x="4659088" y="545178"/>
            <a:ext cx="6775351" cy="5767644"/>
          </a:xfrm>
        </p:spPr>
        <p:txBody>
          <a:bodyPr>
            <a:normAutofit/>
          </a:bodyPr>
          <a:lstStyle/>
          <a:p>
            <a:pPr>
              <a:lnSpc>
                <a:spcPct val="110000"/>
              </a:lnSpc>
              <a:buFont typeface="Arial"/>
              <a:buChar char="•"/>
            </a:pPr>
            <a:r>
              <a:rPr lang="en-GB" sz="1800" dirty="0">
                <a:ea typeface="+mn-lt"/>
                <a:cs typeface="+mn-lt"/>
                <a:hlinkClick r:id="rId2"/>
              </a:rPr>
              <a:t>Code A - the exercise by police officers of statutory powers to stop and search</a:t>
            </a:r>
            <a:endParaRPr lang="en-GB" sz="1800" dirty="0">
              <a:ea typeface="+mn-lt"/>
              <a:cs typeface="+mn-lt"/>
            </a:endParaRPr>
          </a:p>
          <a:p>
            <a:pPr>
              <a:lnSpc>
                <a:spcPct val="110000"/>
              </a:lnSpc>
              <a:buFont typeface="Arial"/>
              <a:buChar char="•"/>
            </a:pPr>
            <a:r>
              <a:rPr lang="en-GB" sz="1800" dirty="0">
                <a:ea typeface="+mn-lt"/>
                <a:cs typeface="+mn-lt"/>
                <a:hlinkClick r:id="rId3"/>
              </a:rPr>
              <a:t>Code B - searches of premises by police officers and seizure of property found by police officers on persons or premises</a:t>
            </a:r>
            <a:endParaRPr lang="en-GB" sz="1800" dirty="0">
              <a:ea typeface="+mn-lt"/>
              <a:cs typeface="+mn-lt"/>
            </a:endParaRPr>
          </a:p>
          <a:p>
            <a:pPr>
              <a:lnSpc>
                <a:spcPct val="110000"/>
              </a:lnSpc>
              <a:buFont typeface="Arial"/>
              <a:buChar char="•"/>
            </a:pPr>
            <a:r>
              <a:rPr lang="en-GB" sz="1800" dirty="0">
                <a:ea typeface="+mn-lt"/>
                <a:cs typeface="+mn-lt"/>
                <a:hlinkClick r:id="rId4"/>
              </a:rPr>
              <a:t>Code C - the detention, treatment and questioning of persons by police officers</a:t>
            </a:r>
            <a:endParaRPr lang="en-GB" sz="1800" dirty="0">
              <a:ea typeface="+mn-lt"/>
              <a:cs typeface="+mn-lt"/>
            </a:endParaRPr>
          </a:p>
          <a:p>
            <a:pPr>
              <a:lnSpc>
                <a:spcPct val="110000"/>
              </a:lnSpc>
              <a:buFont typeface="Arial"/>
              <a:buChar char="•"/>
            </a:pPr>
            <a:r>
              <a:rPr lang="en-GB" sz="1800" dirty="0">
                <a:ea typeface="+mn-lt"/>
                <a:cs typeface="+mn-lt"/>
                <a:hlinkClick r:id="rId5"/>
              </a:rPr>
              <a:t>Code D - the identification of persons by police officers</a:t>
            </a:r>
            <a:endParaRPr lang="en-GB" sz="1800" u="sng" dirty="0">
              <a:ea typeface="+mn-lt"/>
              <a:cs typeface="+mn-lt"/>
            </a:endParaRPr>
          </a:p>
          <a:p>
            <a:pPr>
              <a:lnSpc>
                <a:spcPct val="110000"/>
              </a:lnSpc>
              <a:buFont typeface="Arial"/>
              <a:buChar char="•"/>
            </a:pPr>
            <a:r>
              <a:rPr lang="en-GB" sz="1800" u="sng" dirty="0">
                <a:ea typeface="+mn-lt"/>
                <a:cs typeface="+mn-lt"/>
                <a:hlinkClick r:id="rId6"/>
              </a:rPr>
              <a:t>Code E - the audio recording of interviews with suspects at police stations</a:t>
            </a:r>
            <a:endParaRPr lang="en-GB" sz="1800" dirty="0">
              <a:ea typeface="+mn-lt"/>
              <a:cs typeface="+mn-lt"/>
            </a:endParaRPr>
          </a:p>
          <a:p>
            <a:pPr>
              <a:lnSpc>
                <a:spcPct val="110000"/>
              </a:lnSpc>
              <a:buFont typeface="Arial"/>
              <a:buChar char="•"/>
            </a:pPr>
            <a:r>
              <a:rPr lang="en-GB" sz="1800" dirty="0">
                <a:ea typeface="+mn-lt"/>
                <a:cs typeface="+mn-lt"/>
                <a:hlinkClick r:id="rId7"/>
              </a:rPr>
              <a:t>Code F - the visual recording of interviews with suspects at police stations</a:t>
            </a:r>
            <a:endParaRPr lang="en-GB" sz="1800" dirty="0">
              <a:ea typeface="+mn-lt"/>
              <a:cs typeface="+mn-lt"/>
            </a:endParaRPr>
          </a:p>
          <a:p>
            <a:pPr>
              <a:lnSpc>
                <a:spcPct val="110000"/>
              </a:lnSpc>
              <a:buFont typeface="Arial"/>
              <a:buChar char="•"/>
            </a:pPr>
            <a:r>
              <a:rPr lang="en-GB" sz="1800" dirty="0">
                <a:ea typeface="+mn-lt"/>
                <a:cs typeface="+mn-lt"/>
                <a:hlinkClick r:id="rId8"/>
              </a:rPr>
              <a:t>Code G - the statutory power of arrest by police officers</a:t>
            </a:r>
            <a:endParaRPr lang="en-GB" sz="1800" dirty="0">
              <a:ea typeface="+mn-lt"/>
              <a:cs typeface="+mn-lt"/>
            </a:endParaRPr>
          </a:p>
          <a:p>
            <a:pPr>
              <a:lnSpc>
                <a:spcPct val="110000"/>
              </a:lnSpc>
              <a:buFont typeface="Arial"/>
              <a:buChar char="•"/>
            </a:pPr>
            <a:r>
              <a:rPr lang="en-GB" sz="1800" dirty="0">
                <a:ea typeface="+mn-lt"/>
                <a:cs typeface="+mn-lt"/>
                <a:hlinkClick r:id="rId9"/>
              </a:rPr>
              <a:t>Code H - the detention, treatment and questioning of persons under Section 41</a:t>
            </a:r>
            <a:endParaRPr lang="en-GB" sz="1800" dirty="0">
              <a:ea typeface="+mn-lt"/>
              <a:cs typeface="+mn-lt"/>
            </a:endParaRPr>
          </a:p>
          <a:p>
            <a:pPr marL="0" indent="0">
              <a:lnSpc>
                <a:spcPct val="110000"/>
              </a:lnSpc>
              <a:buNone/>
            </a:pPr>
            <a:r>
              <a:rPr lang="en-GB" sz="1800" dirty="0">
                <a:ea typeface="+mn-lt"/>
                <a:cs typeface="+mn-lt"/>
              </a:rPr>
              <a:t>https://www.legislation.gov.uk/ukpga/1984/60/contents</a:t>
            </a:r>
            <a:endParaRPr lang="en-GB" sz="1800" dirty="0">
              <a:cs typeface="Calibri"/>
            </a:endParaRPr>
          </a:p>
        </p:txBody>
      </p:sp>
    </p:spTree>
    <p:extLst>
      <p:ext uri="{BB962C8B-B14F-4D97-AF65-F5344CB8AC3E}">
        <p14:creationId xmlns:p14="http://schemas.microsoft.com/office/powerpoint/2010/main" val="1866718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05A97-197C-4454-8B44-451550963F36}"/>
              </a:ext>
            </a:extLst>
          </p:cNvPr>
          <p:cNvSpPr>
            <a:spLocks noGrp="1"/>
          </p:cNvSpPr>
          <p:nvPr>
            <p:ph type="title"/>
          </p:nvPr>
        </p:nvSpPr>
        <p:spPr/>
        <p:txBody>
          <a:bodyPr/>
          <a:lstStyle/>
          <a:p>
            <a:r>
              <a:rPr lang="en" dirty="0">
                <a:ea typeface="+mj-lt"/>
                <a:cs typeface="+mj-lt"/>
              </a:rPr>
              <a:t>The Right to a Fair Trial</a:t>
            </a:r>
            <a:endParaRPr lang="en-GB" dirty="0"/>
          </a:p>
        </p:txBody>
      </p:sp>
      <p:graphicFrame>
        <p:nvGraphicFramePr>
          <p:cNvPr id="5" name="Content Placeholder 2">
            <a:extLst>
              <a:ext uri="{FF2B5EF4-FFF2-40B4-BE49-F238E27FC236}">
                <a16:creationId xmlns:a16="http://schemas.microsoft.com/office/drawing/2014/main" id="{073A74F7-597F-96A2-899A-07A2ED660934}"/>
              </a:ext>
            </a:extLst>
          </p:cNvPr>
          <p:cNvGraphicFramePr>
            <a:graphicFrameLocks noGrp="1"/>
          </p:cNvGraphicFramePr>
          <p:nvPr>
            <p:ph idx="1"/>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16028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7CF41-656F-4799-AD29-4D9B37FED5BF}"/>
              </a:ext>
            </a:extLst>
          </p:cNvPr>
          <p:cNvSpPr>
            <a:spLocks noGrp="1"/>
          </p:cNvSpPr>
          <p:nvPr>
            <p:ph type="title"/>
          </p:nvPr>
        </p:nvSpPr>
        <p:spPr/>
        <p:txBody>
          <a:bodyPr>
            <a:normAutofit/>
          </a:bodyPr>
          <a:lstStyle/>
          <a:p>
            <a:r>
              <a:rPr lang="en" dirty="0">
                <a:ea typeface="+mj-lt"/>
                <a:cs typeface="+mj-lt"/>
              </a:rPr>
              <a:t>The Right to Silence and Police Caution</a:t>
            </a:r>
            <a:endParaRPr lang="en-GB" dirty="0"/>
          </a:p>
        </p:txBody>
      </p:sp>
      <p:graphicFrame>
        <p:nvGraphicFramePr>
          <p:cNvPr id="5" name="Content Placeholder 2">
            <a:extLst>
              <a:ext uri="{FF2B5EF4-FFF2-40B4-BE49-F238E27FC236}">
                <a16:creationId xmlns:a16="http://schemas.microsoft.com/office/drawing/2014/main" id="{B2301010-EB8C-4063-CA39-8946DBDA2046}"/>
              </a:ext>
            </a:extLst>
          </p:cNvPr>
          <p:cNvGraphicFramePr>
            <a:graphicFrameLocks noGrp="1"/>
          </p:cNvGraphicFramePr>
          <p:nvPr>
            <p:ph idx="1"/>
            <p:extLst>
              <p:ext uri="{D42A27DB-BD31-4B8C-83A1-F6EECF244321}">
                <p14:modId xmlns:p14="http://schemas.microsoft.com/office/powerpoint/2010/main" val="457834779"/>
              </p:ext>
            </p:extLst>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0630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128A0-7F62-438E-ADC6-5FED731E2303}"/>
              </a:ext>
            </a:extLst>
          </p:cNvPr>
          <p:cNvSpPr>
            <a:spLocks noGrp="1"/>
          </p:cNvSpPr>
          <p:nvPr>
            <p:ph type="title"/>
          </p:nvPr>
        </p:nvSpPr>
        <p:spPr>
          <a:xfrm>
            <a:off x="1380236" y="286601"/>
            <a:ext cx="5929422" cy="1852976"/>
          </a:xfrm>
        </p:spPr>
        <p:txBody>
          <a:bodyPr>
            <a:normAutofit/>
          </a:bodyPr>
          <a:lstStyle/>
          <a:p>
            <a:r>
              <a:rPr lang="en-GB" sz="4000"/>
              <a:t>The Caution – Right To Silence</a:t>
            </a:r>
          </a:p>
        </p:txBody>
      </p:sp>
      <p:sp>
        <p:nvSpPr>
          <p:cNvPr id="3" name="Content Placeholder 2">
            <a:extLst>
              <a:ext uri="{FF2B5EF4-FFF2-40B4-BE49-F238E27FC236}">
                <a16:creationId xmlns:a16="http://schemas.microsoft.com/office/drawing/2014/main" id="{1E7EE7EC-D3DF-4EC9-B015-09F289CBDBBE}"/>
              </a:ext>
            </a:extLst>
          </p:cNvPr>
          <p:cNvSpPr>
            <a:spLocks noGrp="1"/>
          </p:cNvSpPr>
          <p:nvPr>
            <p:ph idx="1"/>
          </p:nvPr>
        </p:nvSpPr>
        <p:spPr>
          <a:xfrm>
            <a:off x="1380237" y="2621381"/>
            <a:ext cx="5929422" cy="3322219"/>
          </a:xfrm>
        </p:spPr>
        <p:txBody>
          <a:bodyPr>
            <a:normAutofit/>
          </a:bodyPr>
          <a:lstStyle/>
          <a:p>
            <a:endParaRPr lang="en-GB" sz="1800"/>
          </a:p>
          <a:p>
            <a:r>
              <a:rPr lang="en-GB" sz="1800"/>
              <a:t>Do you know the caution told to suspects when asked questions?</a:t>
            </a:r>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991927BF-AB62-A945-6CC9-AB1FCA765716}"/>
              </a:ext>
            </a:extLst>
          </p:cNvPr>
          <p:cNvPicPr>
            <a:picLocks noChangeAspect="1"/>
          </p:cNvPicPr>
          <p:nvPr/>
        </p:nvPicPr>
        <p:blipFill rotWithShape="1">
          <a:blip r:embed="rId2"/>
          <a:srcRect l="3516" r="54090" b="1"/>
          <a:stretch/>
        </p:blipFill>
        <p:spPr>
          <a:xfrm>
            <a:off x="8115300" y="-12515"/>
            <a:ext cx="4076700" cy="6418631"/>
          </a:xfrm>
          <a:prstGeom prst="rect">
            <a:avLst/>
          </a:prstGeom>
        </p:spPr>
      </p:pic>
    </p:spTree>
    <p:extLst>
      <p:ext uri="{BB962C8B-B14F-4D97-AF65-F5344CB8AC3E}">
        <p14:creationId xmlns:p14="http://schemas.microsoft.com/office/powerpoint/2010/main" val="1745286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74C6C-BF87-4D4C-9166-50A861B7D96D}"/>
              </a:ext>
            </a:extLst>
          </p:cNvPr>
          <p:cNvSpPr>
            <a:spLocks noGrp="1"/>
          </p:cNvSpPr>
          <p:nvPr>
            <p:ph type="title"/>
          </p:nvPr>
        </p:nvSpPr>
        <p:spPr>
          <a:xfrm>
            <a:off x="1371600" y="457200"/>
            <a:ext cx="4911393" cy="1556724"/>
          </a:xfrm>
        </p:spPr>
        <p:txBody>
          <a:bodyPr anchor="b">
            <a:normAutofit/>
          </a:bodyPr>
          <a:lstStyle/>
          <a:p>
            <a:r>
              <a:rPr lang="en-GB" dirty="0"/>
              <a:t>The Caution</a:t>
            </a:r>
          </a:p>
        </p:txBody>
      </p:sp>
      <p:sp>
        <p:nvSpPr>
          <p:cNvPr id="3" name="Content Placeholder 2">
            <a:extLst>
              <a:ext uri="{FF2B5EF4-FFF2-40B4-BE49-F238E27FC236}">
                <a16:creationId xmlns:a16="http://schemas.microsoft.com/office/drawing/2014/main" id="{60E2334F-CB38-4B86-BCBB-F44C08FF6051}"/>
              </a:ext>
            </a:extLst>
          </p:cNvPr>
          <p:cNvSpPr>
            <a:spLocks noGrp="1"/>
          </p:cNvSpPr>
          <p:nvPr>
            <p:ph idx="1"/>
          </p:nvPr>
        </p:nvSpPr>
        <p:spPr>
          <a:xfrm>
            <a:off x="1371601" y="2345635"/>
            <a:ext cx="4911392" cy="3583940"/>
          </a:xfrm>
        </p:spPr>
        <p:txBody>
          <a:bodyPr anchor="t">
            <a:normAutofit/>
          </a:bodyPr>
          <a:lstStyle/>
          <a:p>
            <a:endParaRPr lang="en-GB" sz="1600"/>
          </a:p>
          <a:p>
            <a:endParaRPr lang="en-GB" sz="1600"/>
          </a:p>
          <a:p>
            <a:r>
              <a:rPr lang="en-GB" sz="1600"/>
              <a:t>You do not have to say anything.  But it may harm your defence if you do not mention when questioned something which you later rely on in court.  Anything you do say may be given in evidence.</a:t>
            </a:r>
          </a:p>
        </p:txBody>
      </p:sp>
      <p:pic>
        <p:nvPicPr>
          <p:cNvPr id="7" name="Graphic 6" descr="Irritant">
            <a:extLst>
              <a:ext uri="{FF2B5EF4-FFF2-40B4-BE49-F238E27FC236}">
                <a16:creationId xmlns:a16="http://schemas.microsoft.com/office/drawing/2014/main" id="{D2BDC45D-5C4E-2270-DD27-1B287C681F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4639" y="648307"/>
            <a:ext cx="5090161" cy="5090161"/>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7249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2D3F1-D872-4DF4-A4FA-3ED364105E4A}"/>
              </a:ext>
            </a:extLst>
          </p:cNvPr>
          <p:cNvSpPr>
            <a:spLocks noGrp="1"/>
          </p:cNvSpPr>
          <p:nvPr>
            <p:ph type="title"/>
          </p:nvPr>
        </p:nvSpPr>
        <p:spPr/>
        <p:txBody>
          <a:bodyPr/>
          <a:lstStyle/>
          <a:p>
            <a:r>
              <a:rPr lang="en-GB" dirty="0">
                <a:cs typeface="Calibri Light"/>
              </a:rPr>
              <a:t>The Future</a:t>
            </a:r>
            <a:endParaRPr lang="en-GB" dirty="0"/>
          </a:p>
        </p:txBody>
      </p:sp>
      <p:sp>
        <p:nvSpPr>
          <p:cNvPr id="3" name="Content Placeholder 2">
            <a:extLst>
              <a:ext uri="{FF2B5EF4-FFF2-40B4-BE49-F238E27FC236}">
                <a16:creationId xmlns:a16="http://schemas.microsoft.com/office/drawing/2014/main" id="{5D4DAEB1-B674-4B81-9CC5-5D9F1D765D42}"/>
              </a:ext>
            </a:extLst>
          </p:cNvPr>
          <p:cNvSpPr>
            <a:spLocks noGrp="1"/>
          </p:cNvSpPr>
          <p:nvPr>
            <p:ph idx="1"/>
          </p:nvPr>
        </p:nvSpPr>
        <p:spPr/>
        <p:txBody>
          <a:bodyPr/>
          <a:lstStyle/>
          <a:p>
            <a:r>
              <a:rPr lang="en-GB" dirty="0">
                <a:ea typeface="+mn-lt"/>
                <a:cs typeface="+mn-lt"/>
              </a:rPr>
              <a:t>The powers available to police officers in England and Wales are in a continuous state of review.</a:t>
            </a:r>
          </a:p>
          <a:p>
            <a:endParaRPr lang="en-GB" dirty="0">
              <a:cs typeface="Calibri"/>
            </a:endParaRPr>
          </a:p>
          <a:p>
            <a:r>
              <a:rPr lang="en-GB" dirty="0">
                <a:ea typeface="+mn-lt"/>
                <a:cs typeface="+mn-lt"/>
              </a:rPr>
              <a:t>In November 2018 the Police Chief’s in England and Wales released plans to lower the ‘reasonable grounds for suspicion’ requirement for the exercise of the stop and search powers under PACE amid a rise in knife crime.</a:t>
            </a:r>
          </a:p>
        </p:txBody>
      </p:sp>
    </p:spTree>
    <p:extLst>
      <p:ext uri="{BB962C8B-B14F-4D97-AF65-F5344CB8AC3E}">
        <p14:creationId xmlns:p14="http://schemas.microsoft.com/office/powerpoint/2010/main" val="126674626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E7403-5437-4AD6-A298-4370C75C87CB}"/>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5A13491E-E344-43F1-AEC4-51E9D1D033A3}"/>
              </a:ext>
            </a:extLst>
          </p:cNvPr>
          <p:cNvSpPr>
            <a:spLocks noGrp="1"/>
          </p:cNvSpPr>
          <p:nvPr>
            <p:ph idx="1"/>
          </p:nvPr>
        </p:nvSpPr>
        <p:spPr/>
        <p:txBody>
          <a:bodyPr>
            <a:normAutofit lnSpcReduction="10000"/>
          </a:bodyPr>
          <a:lstStyle/>
          <a:p>
            <a:pPr marL="0" indent="0" algn="l">
              <a:buNone/>
            </a:pPr>
            <a:r>
              <a:rPr lang="en-GB" b="1" i="0" dirty="0">
                <a:solidFill>
                  <a:srgbClr val="0B0C0C"/>
                </a:solidFill>
                <a:effectLst/>
                <a:latin typeface="GDS Transport"/>
              </a:rPr>
              <a:t>Stop and question: police powers</a:t>
            </a:r>
          </a:p>
          <a:p>
            <a:pPr marL="0" indent="0" algn="l">
              <a:buNone/>
            </a:pPr>
            <a:r>
              <a:rPr lang="en-GB" b="0" i="0" dirty="0">
                <a:solidFill>
                  <a:srgbClr val="0B0C0C"/>
                </a:solidFill>
                <a:effectLst/>
                <a:latin typeface="GDS Transport"/>
              </a:rPr>
              <a:t>A police officer might stop you and ask:</a:t>
            </a:r>
          </a:p>
          <a:p>
            <a:pPr algn="l">
              <a:buFont typeface="Arial" panose="020B0604020202020204" pitchFamily="34" charset="0"/>
              <a:buChar char="•"/>
            </a:pPr>
            <a:r>
              <a:rPr lang="en-GB" b="0" i="0" dirty="0">
                <a:solidFill>
                  <a:srgbClr val="0B0C0C"/>
                </a:solidFill>
                <a:effectLst/>
                <a:latin typeface="GDS Transport"/>
              </a:rPr>
              <a:t>what your name is</a:t>
            </a:r>
          </a:p>
          <a:p>
            <a:pPr algn="l">
              <a:buFont typeface="Arial" panose="020B0604020202020204" pitchFamily="34" charset="0"/>
              <a:buChar char="•"/>
            </a:pPr>
            <a:r>
              <a:rPr lang="en-GB" b="0" i="0" dirty="0">
                <a:solidFill>
                  <a:srgbClr val="0B0C0C"/>
                </a:solidFill>
                <a:effectLst/>
                <a:latin typeface="GDS Transport"/>
              </a:rPr>
              <a:t>what you’re doing in the area</a:t>
            </a:r>
          </a:p>
          <a:p>
            <a:pPr algn="l">
              <a:buFont typeface="Arial" panose="020B0604020202020204" pitchFamily="34" charset="0"/>
              <a:buChar char="•"/>
            </a:pPr>
            <a:r>
              <a:rPr lang="en-GB" b="0" i="0" dirty="0">
                <a:solidFill>
                  <a:srgbClr val="0B0C0C"/>
                </a:solidFill>
                <a:effectLst/>
                <a:latin typeface="GDS Transport"/>
              </a:rPr>
              <a:t>where you’re going</a:t>
            </a:r>
          </a:p>
          <a:p>
            <a:pPr algn="l"/>
            <a:r>
              <a:rPr lang="en-GB" b="0" i="0" dirty="0">
                <a:solidFill>
                  <a:srgbClr val="0B0C0C"/>
                </a:solidFill>
                <a:effectLst/>
                <a:latin typeface="GDS Transport"/>
              </a:rPr>
              <a:t>You don’t have to stop or answer any questions. If you don’t and there’s no other reason to suspect you, then this alone can’t be used as a reason to search or arrest you.</a:t>
            </a:r>
          </a:p>
        </p:txBody>
      </p:sp>
    </p:spTree>
    <p:extLst>
      <p:ext uri="{BB962C8B-B14F-4D97-AF65-F5344CB8AC3E}">
        <p14:creationId xmlns:p14="http://schemas.microsoft.com/office/powerpoint/2010/main" val="855055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11527-52EA-45F8-8CBC-17401475538F}"/>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D0830055-D91C-430C-AAFF-DFE95D6FA693}"/>
              </a:ext>
            </a:extLst>
          </p:cNvPr>
          <p:cNvSpPr>
            <a:spLocks noGrp="1"/>
          </p:cNvSpPr>
          <p:nvPr>
            <p:ph idx="1"/>
          </p:nvPr>
        </p:nvSpPr>
        <p:spPr>
          <a:xfrm>
            <a:off x="1371600" y="2112264"/>
            <a:ext cx="10241280" cy="4119860"/>
          </a:xfrm>
        </p:spPr>
        <p:txBody>
          <a:bodyPr>
            <a:normAutofit fontScale="92500" lnSpcReduction="10000"/>
          </a:bodyPr>
          <a:lstStyle/>
          <a:p>
            <a:pPr marL="0" indent="0" algn="l">
              <a:buNone/>
            </a:pPr>
            <a:r>
              <a:rPr lang="en-GB" sz="1600" b="1" i="0" dirty="0">
                <a:solidFill>
                  <a:srgbClr val="0B0C0C"/>
                </a:solidFill>
                <a:effectLst/>
                <a:latin typeface="GDS Transport"/>
              </a:rPr>
              <a:t>Stop and search: police powers</a:t>
            </a:r>
          </a:p>
          <a:p>
            <a:pPr marL="0" indent="0" algn="l">
              <a:buNone/>
            </a:pPr>
            <a:r>
              <a:rPr lang="en-GB" sz="1600" b="0" i="0" dirty="0">
                <a:solidFill>
                  <a:srgbClr val="0B0C0C"/>
                </a:solidFill>
                <a:effectLst/>
                <a:latin typeface="GDS Transport"/>
              </a:rPr>
              <a:t>A police officer has powers to stop and search you if they have ‘reasonable grounds’ to suspect you’re carrying:</a:t>
            </a:r>
          </a:p>
          <a:p>
            <a:pPr algn="l">
              <a:buFont typeface="Arial" panose="020B0604020202020204" pitchFamily="34" charset="0"/>
              <a:buChar char="•"/>
            </a:pPr>
            <a:r>
              <a:rPr lang="en-GB" sz="1600" b="0" i="0" dirty="0">
                <a:solidFill>
                  <a:srgbClr val="0B0C0C"/>
                </a:solidFill>
                <a:effectLst/>
                <a:latin typeface="GDS Transport"/>
              </a:rPr>
              <a:t>illegal drugs</a:t>
            </a:r>
          </a:p>
          <a:p>
            <a:pPr algn="l">
              <a:buFont typeface="Arial" panose="020B0604020202020204" pitchFamily="34" charset="0"/>
              <a:buChar char="•"/>
            </a:pPr>
            <a:r>
              <a:rPr lang="en-GB" sz="1600" b="0" i="0" dirty="0">
                <a:solidFill>
                  <a:srgbClr val="0B0C0C"/>
                </a:solidFill>
                <a:effectLst/>
                <a:latin typeface="GDS Transport"/>
              </a:rPr>
              <a:t>a weapon</a:t>
            </a:r>
          </a:p>
          <a:p>
            <a:pPr algn="l">
              <a:buFont typeface="Arial" panose="020B0604020202020204" pitchFamily="34" charset="0"/>
              <a:buChar char="•"/>
            </a:pPr>
            <a:r>
              <a:rPr lang="en-GB" sz="1600" b="0" i="0" dirty="0">
                <a:solidFill>
                  <a:srgbClr val="0B0C0C"/>
                </a:solidFill>
                <a:effectLst/>
                <a:latin typeface="GDS Transport"/>
              </a:rPr>
              <a:t>stolen property</a:t>
            </a:r>
          </a:p>
          <a:p>
            <a:pPr algn="l">
              <a:buFont typeface="Arial" panose="020B0604020202020204" pitchFamily="34" charset="0"/>
              <a:buChar char="•"/>
            </a:pPr>
            <a:r>
              <a:rPr lang="en-GB" sz="1600" b="0" i="0" dirty="0">
                <a:solidFill>
                  <a:srgbClr val="0B0C0C"/>
                </a:solidFill>
                <a:effectLst/>
                <a:latin typeface="GDS Transport"/>
              </a:rPr>
              <a:t>something which could be used to commit a crime, such as a crowbar</a:t>
            </a:r>
          </a:p>
          <a:p>
            <a:pPr marL="0" indent="0" algn="l">
              <a:buNone/>
            </a:pPr>
            <a:r>
              <a:rPr lang="en-GB" sz="1600" b="0" i="0" dirty="0">
                <a:solidFill>
                  <a:srgbClr val="0B0C0C"/>
                </a:solidFill>
                <a:effectLst/>
                <a:latin typeface="GDS Transport"/>
              </a:rPr>
              <a:t>You can only be stopped and searched without reasonable grounds if it has been approved by a senior police officer. This can happen if it is suspected that:</a:t>
            </a:r>
          </a:p>
          <a:p>
            <a:pPr algn="l">
              <a:buFont typeface="Arial" panose="020B0604020202020204" pitchFamily="34" charset="0"/>
              <a:buChar char="•"/>
            </a:pPr>
            <a:r>
              <a:rPr lang="en-GB" sz="1600" b="0" i="0" dirty="0">
                <a:solidFill>
                  <a:srgbClr val="0B0C0C"/>
                </a:solidFill>
                <a:effectLst/>
                <a:latin typeface="GDS Transport"/>
              </a:rPr>
              <a:t>serious violence could take place</a:t>
            </a:r>
          </a:p>
          <a:p>
            <a:pPr algn="l">
              <a:buFont typeface="Arial" panose="020B0604020202020204" pitchFamily="34" charset="0"/>
              <a:buChar char="•"/>
            </a:pPr>
            <a:r>
              <a:rPr lang="en-GB" sz="1600" b="0" i="0" dirty="0">
                <a:solidFill>
                  <a:srgbClr val="0B0C0C"/>
                </a:solidFill>
                <a:effectLst/>
                <a:latin typeface="GDS Transport"/>
              </a:rPr>
              <a:t>you’re carrying a weapon or have used one</a:t>
            </a:r>
          </a:p>
          <a:p>
            <a:pPr algn="l">
              <a:buFont typeface="Arial" panose="020B0604020202020204" pitchFamily="34" charset="0"/>
              <a:buChar char="•"/>
            </a:pPr>
            <a:r>
              <a:rPr lang="en-GB" sz="1600" b="0" i="0" dirty="0">
                <a:solidFill>
                  <a:srgbClr val="0B0C0C"/>
                </a:solidFill>
                <a:effectLst/>
                <a:latin typeface="GDS Transport"/>
              </a:rPr>
              <a:t>you’re in a specific location or area</a:t>
            </a:r>
          </a:p>
        </p:txBody>
      </p:sp>
    </p:spTree>
    <p:extLst>
      <p:ext uri="{BB962C8B-B14F-4D97-AF65-F5344CB8AC3E}">
        <p14:creationId xmlns:p14="http://schemas.microsoft.com/office/powerpoint/2010/main" val="171717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08E9E-792B-4289-980F-A922179C6EB5}"/>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B72C5739-78CB-43BF-954E-AB29030F85D1}"/>
              </a:ext>
            </a:extLst>
          </p:cNvPr>
          <p:cNvSpPr>
            <a:spLocks noGrp="1"/>
          </p:cNvSpPr>
          <p:nvPr>
            <p:ph idx="1"/>
          </p:nvPr>
        </p:nvSpPr>
        <p:spPr/>
        <p:txBody>
          <a:bodyPr>
            <a:normAutofit fontScale="92500" lnSpcReduction="10000"/>
          </a:bodyPr>
          <a:lstStyle/>
          <a:p>
            <a:pPr marL="0" indent="0" algn="l">
              <a:buNone/>
            </a:pPr>
            <a:r>
              <a:rPr lang="en-GB" b="1" i="0" dirty="0">
                <a:solidFill>
                  <a:srgbClr val="0B0C0C"/>
                </a:solidFill>
                <a:effectLst/>
                <a:latin typeface="GDS Transport"/>
              </a:rPr>
              <a:t>Before you’re searched</a:t>
            </a:r>
          </a:p>
          <a:p>
            <a:pPr marL="0" indent="0" algn="l">
              <a:buNone/>
            </a:pPr>
            <a:r>
              <a:rPr lang="en-GB" b="0" i="0" dirty="0">
                <a:solidFill>
                  <a:srgbClr val="0B0C0C"/>
                </a:solidFill>
                <a:effectLst/>
                <a:latin typeface="GDS Transport"/>
              </a:rPr>
              <a:t>Before you’re searched the police officer must tell you:</a:t>
            </a:r>
          </a:p>
          <a:p>
            <a:pPr algn="l">
              <a:buFont typeface="Arial" panose="020B0604020202020204" pitchFamily="34" charset="0"/>
              <a:buChar char="•"/>
            </a:pPr>
            <a:r>
              <a:rPr lang="en-GB" b="0" i="0" dirty="0">
                <a:solidFill>
                  <a:srgbClr val="0B0C0C"/>
                </a:solidFill>
                <a:effectLst/>
                <a:latin typeface="GDS Transport"/>
              </a:rPr>
              <a:t>their name and police station</a:t>
            </a:r>
          </a:p>
          <a:p>
            <a:pPr algn="l">
              <a:buFont typeface="Arial" panose="020B0604020202020204" pitchFamily="34" charset="0"/>
              <a:buChar char="•"/>
            </a:pPr>
            <a:r>
              <a:rPr lang="en-GB" b="0" i="0" dirty="0">
                <a:solidFill>
                  <a:srgbClr val="0B0C0C"/>
                </a:solidFill>
                <a:effectLst/>
                <a:latin typeface="GDS Transport"/>
              </a:rPr>
              <a:t>what they expect to find, for example drugs</a:t>
            </a:r>
          </a:p>
          <a:p>
            <a:pPr algn="l">
              <a:buFont typeface="Arial" panose="020B0604020202020204" pitchFamily="34" charset="0"/>
              <a:buChar char="•"/>
            </a:pPr>
            <a:r>
              <a:rPr lang="en-GB" b="0" i="0" dirty="0">
                <a:solidFill>
                  <a:srgbClr val="0B0C0C"/>
                </a:solidFill>
                <a:effectLst/>
                <a:latin typeface="GDS Transport"/>
              </a:rPr>
              <a:t>the reason they want to search you, for example if it looks like you’re hiding something</a:t>
            </a:r>
          </a:p>
          <a:p>
            <a:pPr algn="l">
              <a:buFont typeface="Arial" panose="020B0604020202020204" pitchFamily="34" charset="0"/>
              <a:buChar char="•"/>
            </a:pPr>
            <a:r>
              <a:rPr lang="en-GB" b="0" i="0" dirty="0">
                <a:solidFill>
                  <a:srgbClr val="0B0C0C"/>
                </a:solidFill>
                <a:effectLst/>
                <a:latin typeface="GDS Transport"/>
              </a:rPr>
              <a:t>why they are legally allowed to search you</a:t>
            </a:r>
          </a:p>
          <a:p>
            <a:pPr algn="l">
              <a:buFont typeface="Arial" panose="020B0604020202020204" pitchFamily="34" charset="0"/>
              <a:buChar char="•"/>
            </a:pPr>
            <a:r>
              <a:rPr lang="en-GB" b="0" i="0" dirty="0">
                <a:solidFill>
                  <a:srgbClr val="0B0C0C"/>
                </a:solidFill>
                <a:effectLst/>
                <a:latin typeface="GDS Transport"/>
              </a:rPr>
              <a:t>that you can have a record of the search and if this isn’t possible at the time, how you can get a copy</a:t>
            </a:r>
          </a:p>
          <a:p>
            <a:endParaRPr lang="en-GB" dirty="0"/>
          </a:p>
        </p:txBody>
      </p:sp>
    </p:spTree>
    <p:extLst>
      <p:ext uri="{BB962C8B-B14F-4D97-AF65-F5344CB8AC3E}">
        <p14:creationId xmlns:p14="http://schemas.microsoft.com/office/powerpoint/2010/main" val="2312725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1506-5DFE-45AB-B3F0-27110EFE1735}"/>
              </a:ext>
            </a:extLst>
          </p:cNvPr>
          <p:cNvSpPr>
            <a:spLocks noGrp="1"/>
          </p:cNvSpPr>
          <p:nvPr>
            <p:ph type="title"/>
          </p:nvPr>
        </p:nvSpPr>
        <p:spPr/>
        <p:txBody>
          <a:bodyPr/>
          <a:lstStyle/>
          <a:p>
            <a:r>
              <a:rPr lang="en-GB" dirty="0"/>
              <a:t>Current Stop and Search Rules</a:t>
            </a:r>
          </a:p>
        </p:txBody>
      </p:sp>
      <p:sp>
        <p:nvSpPr>
          <p:cNvPr id="3" name="Content Placeholder 2">
            <a:extLst>
              <a:ext uri="{FF2B5EF4-FFF2-40B4-BE49-F238E27FC236}">
                <a16:creationId xmlns:a16="http://schemas.microsoft.com/office/drawing/2014/main" id="{2E1CA2BF-F4A2-4D56-9A83-B4A36AC120EE}"/>
              </a:ext>
            </a:extLst>
          </p:cNvPr>
          <p:cNvSpPr>
            <a:spLocks noGrp="1"/>
          </p:cNvSpPr>
          <p:nvPr>
            <p:ph idx="1"/>
          </p:nvPr>
        </p:nvSpPr>
        <p:spPr/>
        <p:txBody>
          <a:bodyPr/>
          <a:lstStyle/>
          <a:p>
            <a:pPr marL="0" indent="0" algn="l">
              <a:buNone/>
            </a:pPr>
            <a:r>
              <a:rPr lang="en-GB" b="1" i="0" dirty="0">
                <a:solidFill>
                  <a:srgbClr val="0B0C0C"/>
                </a:solidFill>
                <a:effectLst/>
                <a:latin typeface="GDS Transport"/>
              </a:rPr>
              <a:t>Removing clothing: police powers</a:t>
            </a:r>
          </a:p>
          <a:p>
            <a:pPr algn="l"/>
            <a:r>
              <a:rPr lang="en-GB" b="0" i="0" dirty="0">
                <a:solidFill>
                  <a:srgbClr val="0B0C0C"/>
                </a:solidFill>
                <a:effectLst/>
                <a:latin typeface="GDS Transport"/>
              </a:rPr>
              <a:t>A police officer can ask you to take off your coat, jacket or gloves.</a:t>
            </a:r>
          </a:p>
          <a:p>
            <a:pPr algn="l"/>
            <a:r>
              <a:rPr lang="en-GB" b="0" i="0" dirty="0">
                <a:solidFill>
                  <a:srgbClr val="0B0C0C"/>
                </a:solidFill>
                <a:effectLst/>
                <a:latin typeface="GDS Transport"/>
              </a:rPr>
              <a:t>The police might ask you to take off other clothes and anything you’re wearing for religious reasons - for example a veil or turban. If they do, they must take you somewhere out of public view.</a:t>
            </a:r>
          </a:p>
          <a:p>
            <a:pPr algn="l"/>
            <a:r>
              <a:rPr lang="en-GB" b="0" i="0" dirty="0">
                <a:solidFill>
                  <a:srgbClr val="0B0C0C"/>
                </a:solidFill>
                <a:effectLst/>
                <a:latin typeface="GDS Transport"/>
              </a:rPr>
              <a:t>If the officer wants to remove more than a jacket and gloves they must be the same sex as you.</a:t>
            </a:r>
          </a:p>
          <a:p>
            <a:endParaRPr lang="en-GB" dirty="0"/>
          </a:p>
        </p:txBody>
      </p:sp>
    </p:spTree>
    <p:extLst>
      <p:ext uri="{BB962C8B-B14F-4D97-AF65-F5344CB8AC3E}">
        <p14:creationId xmlns:p14="http://schemas.microsoft.com/office/powerpoint/2010/main" val="13637939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52E3C-39DD-4C8D-BA70-A049A776546A}"/>
              </a:ext>
            </a:extLst>
          </p:cNvPr>
          <p:cNvSpPr>
            <a:spLocks noGrp="1"/>
          </p:cNvSpPr>
          <p:nvPr>
            <p:ph type="title"/>
          </p:nvPr>
        </p:nvSpPr>
        <p:spPr/>
        <p:txBody>
          <a:bodyPr/>
          <a:lstStyle/>
          <a:p>
            <a:r>
              <a:rPr lang="en-GB" dirty="0"/>
              <a:t>Police, Crime, Sentencing and Courts Bill 2021</a:t>
            </a:r>
          </a:p>
        </p:txBody>
      </p:sp>
      <p:sp>
        <p:nvSpPr>
          <p:cNvPr id="3" name="Content Placeholder 2">
            <a:extLst>
              <a:ext uri="{FF2B5EF4-FFF2-40B4-BE49-F238E27FC236}">
                <a16:creationId xmlns:a16="http://schemas.microsoft.com/office/drawing/2014/main" id="{D9115F8A-7BBF-4F2C-AE68-5C6175043760}"/>
              </a:ext>
            </a:extLst>
          </p:cNvPr>
          <p:cNvSpPr>
            <a:spLocks noGrp="1"/>
          </p:cNvSpPr>
          <p:nvPr>
            <p:ph idx="1"/>
          </p:nvPr>
        </p:nvSpPr>
        <p:spPr/>
        <p:txBody>
          <a:bodyPr/>
          <a:lstStyle/>
          <a:p>
            <a:r>
              <a:rPr lang="en-GB" dirty="0">
                <a:hlinkClick r:id="rId2"/>
              </a:rPr>
              <a:t>Police, Crime, Sentencing and Courts Bill 2021: protest powers factsheet - GOV.UK (www.gov.uk)</a:t>
            </a:r>
            <a:endParaRPr lang="en-GB" dirty="0"/>
          </a:p>
          <a:p>
            <a:endParaRPr lang="en-GB" dirty="0"/>
          </a:p>
          <a:p>
            <a:r>
              <a:rPr lang="en-GB" dirty="0">
                <a:hlinkClick r:id="rId3"/>
              </a:rPr>
              <a:t>https://www.youtube.com/watch?v=UnYHaEX4QoA</a:t>
            </a:r>
            <a:endParaRPr lang="en-GB" dirty="0"/>
          </a:p>
          <a:p>
            <a:endParaRPr lang="en-GB" dirty="0"/>
          </a:p>
          <a:p>
            <a:r>
              <a:rPr lang="en-GB" dirty="0"/>
              <a:t>Have a look and tell me your thoughts.</a:t>
            </a:r>
          </a:p>
        </p:txBody>
      </p:sp>
    </p:spTree>
    <p:extLst>
      <p:ext uri="{BB962C8B-B14F-4D97-AF65-F5344CB8AC3E}">
        <p14:creationId xmlns:p14="http://schemas.microsoft.com/office/powerpoint/2010/main" val="3819930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D0A4-C6C6-4918-9DEA-564A9BFBC6F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155A159D-F0FA-48B3-8B45-1EAF393E9B81}"/>
              </a:ext>
            </a:extLst>
          </p:cNvPr>
          <p:cNvSpPr>
            <a:spLocks noGrp="1"/>
          </p:cNvSpPr>
          <p:nvPr>
            <p:ph idx="1"/>
          </p:nvPr>
        </p:nvSpPr>
        <p:spPr/>
        <p:txBody>
          <a:bodyPr/>
          <a:lstStyle/>
          <a:p>
            <a:r>
              <a:rPr lang="en-GB" sz="2400" b="1" dirty="0">
                <a:ea typeface="+mn-lt"/>
                <a:cs typeface="+mn-lt"/>
              </a:rPr>
              <a:t>Whilst on patrol, PCs Wayne and Gordon are informed of a report of a disturbance and asked to investigate.  </a:t>
            </a:r>
            <a:endParaRPr lang="en-US" dirty="0"/>
          </a:p>
          <a:p>
            <a:r>
              <a:rPr lang="en-GB" sz="2400" b="1" dirty="0">
                <a:ea typeface="+mn-lt"/>
                <a:cs typeface="+mn-lt"/>
              </a:rPr>
              <a:t>The area in which the disturbance has allegedly taken place is known to be where a local gang of youths (the Question Mark gang) hang out with some minor crimes having taken place in recent weeks, including a report of an attempted stabbing.</a:t>
            </a:r>
            <a:endParaRPr lang="en-GB" dirty="0"/>
          </a:p>
          <a:p>
            <a:endParaRPr lang="en-GB" dirty="0"/>
          </a:p>
        </p:txBody>
      </p:sp>
    </p:spTree>
    <p:extLst>
      <p:ext uri="{BB962C8B-B14F-4D97-AF65-F5344CB8AC3E}">
        <p14:creationId xmlns:p14="http://schemas.microsoft.com/office/powerpoint/2010/main" val="39152254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B0A42-617F-4BE0-829D-378D10DEC2D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FAD52CEE-528B-4EF2-8026-893CB2F1E6F7}"/>
              </a:ext>
            </a:extLst>
          </p:cNvPr>
          <p:cNvSpPr>
            <a:spLocks noGrp="1"/>
          </p:cNvSpPr>
          <p:nvPr>
            <p:ph idx="1"/>
          </p:nvPr>
        </p:nvSpPr>
        <p:spPr/>
        <p:txBody>
          <a:bodyPr/>
          <a:lstStyle/>
          <a:p>
            <a:r>
              <a:rPr lang="en-GB" sz="2400" b="1" dirty="0">
                <a:ea typeface="+mn-lt"/>
                <a:cs typeface="+mn-lt"/>
              </a:rPr>
              <a:t>Upon the approach PCs Wayne and Gordon see a group of people gathering around what appears to be someone lying in the road; in seeing the PCs the gang start to disperse running in different directions.  </a:t>
            </a:r>
            <a:endParaRPr lang="en-US" dirty="0"/>
          </a:p>
          <a:p>
            <a:r>
              <a:rPr lang="en-GB" sz="2400" b="1" dirty="0">
                <a:ea typeface="+mn-lt"/>
                <a:cs typeface="+mn-lt"/>
              </a:rPr>
              <a:t>PC Wayne pursues a couple of individuals while PC Gordon attends to the victim, who appears to have been stabbed, and who PC Gordon recognises immediately as Selina, a member of (The Cats) a rival gang.</a:t>
            </a:r>
            <a:endParaRPr lang="en-GB" dirty="0"/>
          </a:p>
          <a:p>
            <a:endParaRPr lang="en-GB" dirty="0"/>
          </a:p>
        </p:txBody>
      </p:sp>
    </p:spTree>
    <p:extLst>
      <p:ext uri="{BB962C8B-B14F-4D97-AF65-F5344CB8AC3E}">
        <p14:creationId xmlns:p14="http://schemas.microsoft.com/office/powerpoint/2010/main" val="5396077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59E2-F2AB-43AF-BD8F-25FD47A9F9C9}"/>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337C65EF-83F5-4A2F-8B86-6E3743F50FC6}"/>
              </a:ext>
            </a:extLst>
          </p:cNvPr>
          <p:cNvSpPr>
            <a:spLocks noGrp="1"/>
          </p:cNvSpPr>
          <p:nvPr>
            <p:ph idx="1"/>
          </p:nvPr>
        </p:nvSpPr>
        <p:spPr/>
        <p:txBody>
          <a:bodyPr>
            <a:normAutofit lnSpcReduction="10000"/>
          </a:bodyPr>
          <a:lstStyle/>
          <a:p>
            <a:r>
              <a:rPr lang="en-GB" sz="2400" b="1" dirty="0">
                <a:ea typeface="+mn-lt"/>
                <a:cs typeface="+mn-lt"/>
              </a:rPr>
              <a:t>PC Wayne returns a few moments later as the ambulance is taking Selina to the hospital to be tended to.  At that, the PCs see Eddy, who is also known to them as a member of the Question Mark gang.  </a:t>
            </a:r>
            <a:endParaRPr lang="en-US" dirty="0"/>
          </a:p>
          <a:p>
            <a:r>
              <a:rPr lang="en-GB" sz="2400" b="1" dirty="0">
                <a:ea typeface="+mn-lt"/>
                <a:cs typeface="+mn-lt"/>
              </a:rPr>
              <a:t>They approach him and ask him to turn out his pockets; Eddy refuses and PC Wayne uses force to restrain him, while PC Gordon feels inside his pockets, socks and shoes.  </a:t>
            </a:r>
            <a:endParaRPr lang="en-GB" dirty="0">
              <a:ea typeface="+mn-lt"/>
              <a:cs typeface="+mn-lt"/>
            </a:endParaRPr>
          </a:p>
          <a:p>
            <a:r>
              <a:rPr lang="en-GB" sz="2400" b="1" dirty="0">
                <a:ea typeface="+mn-lt"/>
                <a:cs typeface="+mn-lt"/>
              </a:rPr>
              <a:t>He then asks Eddy to take off his coat, saying “</a:t>
            </a:r>
            <a:r>
              <a:rPr lang="en-GB" sz="2400" b="1" i="1" dirty="0">
                <a:ea typeface="+mn-lt"/>
                <a:cs typeface="+mn-lt"/>
              </a:rPr>
              <a:t>come on Ed, you know this will be easier if you just to what we say”</a:t>
            </a:r>
            <a:r>
              <a:rPr lang="en-GB" sz="2400" b="1" dirty="0">
                <a:ea typeface="+mn-lt"/>
                <a:cs typeface="+mn-lt"/>
              </a:rPr>
              <a:t>; the PCs find a small flick-knife in Eddy’s pocket and arrest him.</a:t>
            </a:r>
            <a:endParaRPr lang="en-GB" dirty="0"/>
          </a:p>
          <a:p>
            <a:endParaRPr lang="en-GB" dirty="0"/>
          </a:p>
        </p:txBody>
      </p:sp>
    </p:spTree>
    <p:extLst>
      <p:ext uri="{BB962C8B-B14F-4D97-AF65-F5344CB8AC3E}">
        <p14:creationId xmlns:p14="http://schemas.microsoft.com/office/powerpoint/2010/main" val="3040638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9EC57-CB1A-48DB-A510-5DEFFB2BA5AE}"/>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00D519B0-BDE0-4A4C-80A9-B02BE3333E24}"/>
              </a:ext>
            </a:extLst>
          </p:cNvPr>
          <p:cNvSpPr>
            <a:spLocks noGrp="1"/>
          </p:cNvSpPr>
          <p:nvPr>
            <p:ph idx="1"/>
          </p:nvPr>
        </p:nvSpPr>
        <p:spPr/>
        <p:txBody>
          <a:bodyPr>
            <a:normAutofit fontScale="85000" lnSpcReduction="10000"/>
          </a:bodyPr>
          <a:lstStyle/>
          <a:p>
            <a:r>
              <a:rPr lang="en-GB" sz="2400" b="1" dirty="0">
                <a:ea typeface="+mn-lt"/>
                <a:cs typeface="+mn-lt"/>
              </a:rPr>
              <a:t>A couple of hours later, PCs Wayne and Gordon are conducting inquiries when they see around 20 members of the ‘The Cats’ arrive on the scene looking for the Question Mark gang.  </a:t>
            </a:r>
            <a:endParaRPr lang="en-US" dirty="0"/>
          </a:p>
          <a:p>
            <a:r>
              <a:rPr lang="en-GB" sz="2400" b="1" dirty="0">
                <a:ea typeface="+mn-lt"/>
                <a:cs typeface="+mn-lt"/>
              </a:rPr>
              <a:t>A few members of the gang are shouting and threatening to pay the Question Mark’s back for what they have done.  On seeing the PCs they run but the leader of the Cats, Oz, shouts back “</a:t>
            </a:r>
            <a:r>
              <a:rPr lang="en-GB" sz="2400" b="1" i="1" dirty="0">
                <a:ea typeface="+mn-lt"/>
                <a:cs typeface="+mn-lt"/>
              </a:rPr>
              <a:t>you can’t be here all the time…we’ll be back and we’ll get the Question Mark’s for this!”</a:t>
            </a:r>
            <a:r>
              <a:rPr lang="en-GB" sz="2400" b="1" dirty="0">
                <a:ea typeface="+mn-lt"/>
                <a:cs typeface="+mn-lt"/>
              </a:rPr>
              <a:t>.  </a:t>
            </a:r>
            <a:endParaRPr lang="en-GB" dirty="0">
              <a:ea typeface="+mn-lt"/>
              <a:cs typeface="+mn-lt"/>
            </a:endParaRPr>
          </a:p>
          <a:p>
            <a:r>
              <a:rPr lang="en-GB" sz="2400" b="1" dirty="0">
                <a:ea typeface="+mn-lt"/>
                <a:cs typeface="+mn-lt"/>
              </a:rPr>
              <a:t>Fearing this might lead to further offences, the Superintendent decides to put an order in place allowing stop and searches in the area for the next 24 hours (Section 60 of PACE)</a:t>
            </a:r>
          </a:p>
          <a:p>
            <a:endParaRPr lang="en-GB" sz="2400" b="1" dirty="0">
              <a:ea typeface="+mn-lt"/>
              <a:cs typeface="+mn-lt"/>
            </a:endParaRPr>
          </a:p>
          <a:p>
            <a:pPr marL="0" indent="0">
              <a:buNone/>
            </a:pPr>
            <a:r>
              <a:rPr lang="en-GB" dirty="0"/>
              <a:t>https://assets.publishing.service.gov.uk/government/uploads/system/uploads/attachment_data/file/384122/PaceCodeAWeb.pdf</a:t>
            </a:r>
          </a:p>
          <a:p>
            <a:endParaRPr lang="en-GB" dirty="0"/>
          </a:p>
        </p:txBody>
      </p:sp>
    </p:spTree>
    <p:extLst>
      <p:ext uri="{BB962C8B-B14F-4D97-AF65-F5344CB8AC3E}">
        <p14:creationId xmlns:p14="http://schemas.microsoft.com/office/powerpoint/2010/main" val="9152350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12A33-8DAF-4C95-BEBF-890CDA8DD2D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FEFF9DD1-8E6F-4532-B229-8C1AD279C6CC}"/>
              </a:ext>
            </a:extLst>
          </p:cNvPr>
          <p:cNvSpPr>
            <a:spLocks noGrp="1"/>
          </p:cNvSpPr>
          <p:nvPr>
            <p:ph idx="1"/>
          </p:nvPr>
        </p:nvSpPr>
        <p:spPr/>
        <p:txBody>
          <a:bodyPr/>
          <a:lstStyle/>
          <a:p>
            <a:r>
              <a:rPr lang="en-GB" sz="2400" b="1" dirty="0">
                <a:ea typeface="+mn-lt"/>
                <a:cs typeface="+mn-lt"/>
              </a:rPr>
              <a:t>Discuss the social issues arising from the scenario above.</a:t>
            </a:r>
          </a:p>
          <a:p>
            <a:endParaRPr lang="en-GB" sz="2400" b="1" dirty="0">
              <a:ea typeface="+mn-lt"/>
              <a:cs typeface="+mn-lt"/>
            </a:endParaRPr>
          </a:p>
          <a:p>
            <a:r>
              <a:rPr lang="en-GB" sz="2400" b="1" dirty="0">
                <a:ea typeface="+mn-lt"/>
                <a:cs typeface="+mn-lt"/>
              </a:rPr>
              <a:t>What are the legal issues?</a:t>
            </a:r>
          </a:p>
          <a:p>
            <a:endParaRPr lang="en-GB" dirty="0"/>
          </a:p>
        </p:txBody>
      </p:sp>
    </p:spTree>
    <p:extLst>
      <p:ext uri="{BB962C8B-B14F-4D97-AF65-F5344CB8AC3E}">
        <p14:creationId xmlns:p14="http://schemas.microsoft.com/office/powerpoint/2010/main" val="22945851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8FAF097-5073-4347-985F-3B9C1042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A23AA9-5A3C-48CE-8E44-1DF0541F2186}"/>
              </a:ext>
            </a:extLst>
          </p:cNvPr>
          <p:cNvSpPr>
            <a:spLocks noGrp="1"/>
          </p:cNvSpPr>
          <p:nvPr>
            <p:ph type="title"/>
          </p:nvPr>
        </p:nvSpPr>
        <p:spPr>
          <a:xfrm>
            <a:off x="1371599" y="474031"/>
            <a:ext cx="9448801" cy="1003895"/>
          </a:xfrm>
        </p:spPr>
        <p:txBody>
          <a:bodyPr anchor="b">
            <a:normAutofit/>
          </a:bodyPr>
          <a:lstStyle/>
          <a:p>
            <a:r>
              <a:rPr lang="en-GB" dirty="0"/>
              <a:t>Week 7 Complete!</a:t>
            </a:r>
          </a:p>
        </p:txBody>
      </p:sp>
      <p:sp>
        <p:nvSpPr>
          <p:cNvPr id="11" name="Rectangle 10">
            <a:extLst>
              <a:ext uri="{FF2B5EF4-FFF2-40B4-BE49-F238E27FC236}">
                <a16:creationId xmlns:a16="http://schemas.microsoft.com/office/drawing/2014/main" id="{445029C0-7C9E-4B38-AF9F-4F41075F6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22416BE-CA7D-4941-954A-840BCE5B8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DE525E2-BA0F-F54F-CD24-207C104D0494}"/>
              </a:ext>
            </a:extLst>
          </p:cNvPr>
          <p:cNvGraphicFramePr>
            <a:graphicFrameLocks noGrp="1"/>
          </p:cNvGraphicFramePr>
          <p:nvPr>
            <p:ph idx="1"/>
            <p:extLst>
              <p:ext uri="{D42A27DB-BD31-4B8C-83A1-F6EECF244321}">
                <p14:modId xmlns:p14="http://schemas.microsoft.com/office/powerpoint/2010/main" val="2837742749"/>
              </p:ext>
            </p:extLst>
          </p:nvPr>
        </p:nvGraphicFramePr>
        <p:xfrm>
          <a:off x="1371600" y="1913860"/>
          <a:ext cx="9448800" cy="3902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178041"/>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1D2433"/>
      </a:dk2>
      <a:lt2>
        <a:srgbClr val="E7E8E2"/>
      </a:lt2>
      <a:accent1>
        <a:srgbClr val="402FE1"/>
      </a:accent1>
      <a:accent2>
        <a:srgbClr val="1D56CF"/>
      </a:accent2>
      <a:accent3>
        <a:srgbClr val="2BAEDE"/>
      </a:accent3>
      <a:accent4>
        <a:srgbClr val="19B79F"/>
      </a:accent4>
      <a:accent5>
        <a:srgbClr val="27BC67"/>
      </a:accent5>
      <a:accent6>
        <a:srgbClr val="1ABC1C"/>
      </a:accent6>
      <a:hlink>
        <a:srgbClr val="31946D"/>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otalTime>0</TotalTime>
  <Words>3373</Words>
  <Application>Microsoft Office PowerPoint</Application>
  <PresentationFormat>Widescreen</PresentationFormat>
  <Paragraphs>250</Paragraphs>
  <Slides>42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GDS Transport</vt:lpstr>
      <vt:lpstr>Arial</vt:lpstr>
      <vt:lpstr>Symbol</vt:lpstr>
      <vt:lpstr>Times New Roman</vt:lpstr>
      <vt:lpstr>Tw Cen MT</vt:lpstr>
      <vt:lpstr>GradientRiseVTI</vt:lpstr>
      <vt:lpstr>Policing The Public</vt:lpstr>
      <vt:lpstr>Lesson PLan</vt:lpstr>
      <vt:lpstr>Assessment</vt:lpstr>
      <vt:lpstr>The impact on the mainstream media on Policing &amp; Public confidence.</vt:lpstr>
      <vt:lpstr>The effects of major events on the ability of the police to deliver an effective service</vt:lpstr>
      <vt:lpstr>Submission Date</vt:lpstr>
      <vt:lpstr>Introduction</vt:lpstr>
      <vt:lpstr>Discussion Focus</vt:lpstr>
      <vt:lpstr>A Fragile Scene</vt:lpstr>
      <vt:lpstr>Task </vt:lpstr>
      <vt:lpstr>The Historical Context</vt:lpstr>
      <vt:lpstr>The 3 Elements of State Power</vt:lpstr>
      <vt:lpstr>The 3 Elements of State Power </vt:lpstr>
      <vt:lpstr>The 3 Elements of State Power </vt:lpstr>
      <vt:lpstr>A Social Contract</vt:lpstr>
      <vt:lpstr>PACE – Big Changes</vt:lpstr>
      <vt:lpstr>PACE</vt:lpstr>
      <vt:lpstr>Human Rights Act 1998</vt:lpstr>
      <vt:lpstr>Human Rights Act 1998</vt:lpstr>
      <vt:lpstr>The HRA Provisions</vt:lpstr>
      <vt:lpstr>The Doctrine of Proportionality</vt:lpstr>
      <vt:lpstr>PACE &amp; Proportionality</vt:lpstr>
      <vt:lpstr>Rights to Liberty (A5 – HRA)</vt:lpstr>
      <vt:lpstr>Exemptions</vt:lpstr>
      <vt:lpstr>Exemptions Continued</vt:lpstr>
      <vt:lpstr>The PACE Codes</vt:lpstr>
      <vt:lpstr>The Right to a Fair Trial</vt:lpstr>
      <vt:lpstr>The Right to Silence and Police Caution</vt:lpstr>
      <vt:lpstr>The Caution – Right To Silence</vt:lpstr>
      <vt:lpstr>The Caution</vt:lpstr>
      <vt:lpstr>The Future</vt:lpstr>
      <vt:lpstr>Current Stop and Search Rules</vt:lpstr>
      <vt:lpstr>Current Stop and Search Rules</vt:lpstr>
      <vt:lpstr>Current Stop and Search Rules</vt:lpstr>
      <vt:lpstr>Current Stop and Search Rules</vt:lpstr>
      <vt:lpstr>Police, Crime, Sentencing and Courts Bill 2021</vt:lpstr>
      <vt:lpstr>Case Study</vt:lpstr>
      <vt:lpstr>Case Study</vt:lpstr>
      <vt:lpstr>Case Study</vt:lpstr>
      <vt:lpstr>Case Study</vt:lpstr>
      <vt:lpstr>Case Study</vt:lpstr>
      <vt:lpstr>Week 7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2022-03-15T09:25:32Z</dcterms:created>
  <dcterms:modified xsi:type="dcterms:W3CDTF">2022-03-15T11:57:53Z</dcterms:modified>
</cp:coreProperties>
</file>