
<file path=[Content_Types].xml><?xml version="1.0" encoding="utf-8"?>
<Types xmlns="http://schemas.openxmlformats.org/package/2006/content-types">
  <Default Extension="6e0384d9fe7052396ad7f93c4a0b4f04"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16"/>
  </p:notesMasterIdLst>
  <p:handoutMasterIdLst>
    <p:handoutMasterId r:id="rId17"/>
  </p:handoutMasterIdLst>
  <p:sldIdLst>
    <p:sldId id="256" r:id="rId4"/>
    <p:sldId id="291" r:id="rId5"/>
    <p:sldId id="283" r:id="rId6"/>
    <p:sldId id="292" r:id="rId7"/>
    <p:sldId id="295" r:id="rId8"/>
    <p:sldId id="285" r:id="rId9"/>
    <p:sldId id="286" r:id="rId10"/>
    <p:sldId id="287" r:id="rId11"/>
    <p:sldId id="288" r:id="rId12"/>
    <p:sldId id="293"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158" autoAdjust="0"/>
    <p:restoredTop sz="95033" autoAdjust="0"/>
  </p:normalViewPr>
  <p:slideViewPr>
    <p:cSldViewPr>
      <p:cViewPr>
        <p:scale>
          <a:sx n="82" d="100"/>
          <a:sy n="82" d="100"/>
        </p:scale>
        <p:origin x="376" y="-1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1.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6AE9F8-CB52-9180-EE93-D939CF9428AD}"/>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86576408-BCC1-7F3D-B756-6C11CEF018F3}"/>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0DE45E2D-A5AF-4975-B61C-8E2DBCA59C41}" type="datetimeFigureOut">
              <a:rPr lang="en-GB"/>
              <a:pPr>
                <a:defRPr/>
              </a:pPr>
              <a:t>28/07/2026</a:t>
            </a:fld>
            <a:endParaRPr lang="en-GB"/>
          </a:p>
        </p:txBody>
      </p:sp>
      <p:sp>
        <p:nvSpPr>
          <p:cNvPr id="4" name="Footer Placeholder 3">
            <a:extLst>
              <a:ext uri="{FF2B5EF4-FFF2-40B4-BE49-F238E27FC236}">
                <a16:creationId xmlns:a16="http://schemas.microsoft.com/office/drawing/2014/main" id="{71A52BF6-2D10-20A1-96B9-9D4DB675D670}"/>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799F1D3C-5B33-759A-9850-6B752770F97C}"/>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8C7DD367-2073-4076-8135-BB9CA1D145F8}"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DE2204-A19C-7FE5-73EF-8A77511C6547}"/>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8207A6EB-5472-1DCF-EF6A-4F53DAC60E54}"/>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22C5844E-6E55-4567-A7A6-72D568DF14A9}" type="datetimeFigureOut">
              <a:rPr lang="en-US"/>
              <a:pPr>
                <a:defRPr/>
              </a:pPr>
              <a:t>7/28/2026</a:t>
            </a:fld>
            <a:endParaRPr lang="en-US"/>
          </a:p>
        </p:txBody>
      </p:sp>
      <p:sp>
        <p:nvSpPr>
          <p:cNvPr id="4" name="Slide Image Placeholder 3">
            <a:extLst>
              <a:ext uri="{FF2B5EF4-FFF2-40B4-BE49-F238E27FC236}">
                <a16:creationId xmlns:a16="http://schemas.microsoft.com/office/drawing/2014/main" id="{BA696822-CB73-D08E-74BA-E2B42AA3BB1C}"/>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E532F690-1BAE-2CEF-7DAC-EF05FE047AA0}"/>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C893826B-CEAA-0B56-B7FA-C9647F4BA735}"/>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B48E031F-DEF5-9500-5EBC-6D8F7F0B75D8}"/>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6AAF1198-E46C-479F-840E-16BD1568B332}"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98582C42-1999-B36F-89C1-742DCDD20F8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3744" tIns="46872" rIns="93744" bIns="46872" numCol="1" anchor="ctr" anchorCtr="0" compatLnSpc="1">
            <a:prstTxWarp prst="textNoShape">
              <a:avLst/>
            </a:prstTxWarp>
          </a:bodyPr>
          <a:lstStyle/>
          <a:p>
            <a:endParaRPr lang="en-GB"/>
          </a:p>
        </p:txBody>
      </p:sp>
      <p:sp>
        <p:nvSpPr>
          <p:cNvPr id="7171" name="Notes Placeholder 2">
            <a:extLst>
              <a:ext uri="{FF2B5EF4-FFF2-40B4-BE49-F238E27FC236}">
                <a16:creationId xmlns:a16="http://schemas.microsoft.com/office/drawing/2014/main" id="{DDF976C5-9723-01F8-8F58-205B3E6FBD8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D9802350-6219-6CA6-8F9B-2D4F6720C71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6234096C-C468-43D3-8C6B-F3BF6FA0DAF9}"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C0C1E4C-DB8A-99FB-BEE7-5806419CD09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3744" tIns="46872" rIns="93744" bIns="46872" numCol="1" anchor="ctr" anchorCtr="0" compatLnSpc="1">
            <a:prstTxWarp prst="textNoShape">
              <a:avLst/>
            </a:prstTxWarp>
          </a:bodyPr>
          <a:lstStyle/>
          <a:p>
            <a:endParaRPr lang="en-GB"/>
          </a:p>
        </p:txBody>
      </p:sp>
      <p:sp>
        <p:nvSpPr>
          <p:cNvPr id="10243" name="Notes Placeholder 2">
            <a:extLst>
              <a:ext uri="{FF2B5EF4-FFF2-40B4-BE49-F238E27FC236}">
                <a16:creationId xmlns:a16="http://schemas.microsoft.com/office/drawing/2014/main" id="{3DE5B67F-1004-E232-53EB-AA99CD8099F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8C1F6953-CD68-5C60-C9C3-D300239B8E2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7C7E8CF6-7180-47A7-B0D2-283B71E2C05B}"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28362B-5606-551A-C4A9-B10A33D30CB2}"/>
              </a:ext>
            </a:extLst>
          </p:cNvPr>
          <p:cNvSpPr>
            <a:spLocks noGrp="1"/>
          </p:cNvSpPr>
          <p:nvPr>
            <p:ph type="dt" sz="half" idx="10"/>
          </p:nvPr>
        </p:nvSpPr>
        <p:spPr>
          <a:xfrm>
            <a:off x="395288" y="6524625"/>
            <a:ext cx="971550" cy="219075"/>
          </a:xfrm>
        </p:spPr>
        <p:txBody>
          <a:bodyPr/>
          <a:lstStyle>
            <a:lvl1pPr>
              <a:defRPr/>
            </a:lvl1pPr>
          </a:lstStyle>
          <a:p>
            <a:pPr>
              <a:defRPr/>
            </a:pPr>
            <a:fld id="{0B2BA415-E474-4466-ACC4-7319CE071122}" type="datetimeFigureOut">
              <a:rPr lang="en-GB"/>
              <a:pPr>
                <a:defRPr/>
              </a:pPr>
              <a:t>28/07/2026</a:t>
            </a:fld>
            <a:endParaRPr lang="en-GB"/>
          </a:p>
        </p:txBody>
      </p:sp>
      <p:sp>
        <p:nvSpPr>
          <p:cNvPr id="5" name="Footer Placeholder 4">
            <a:extLst>
              <a:ext uri="{FF2B5EF4-FFF2-40B4-BE49-F238E27FC236}">
                <a16:creationId xmlns:a16="http://schemas.microsoft.com/office/drawing/2014/main" id="{0CC33FE3-FF44-D252-B0A6-91732DD1622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99FE7002-A481-F8F4-AB67-B5DCFFE6E8B1}"/>
              </a:ext>
            </a:extLst>
          </p:cNvPr>
          <p:cNvSpPr>
            <a:spLocks noGrp="1"/>
          </p:cNvSpPr>
          <p:nvPr>
            <p:ph type="sldNum" sz="quarter" idx="12"/>
          </p:nvPr>
        </p:nvSpPr>
        <p:spPr/>
        <p:txBody>
          <a:bodyPr/>
          <a:lstStyle>
            <a:lvl1pPr>
              <a:defRPr/>
            </a:lvl1pPr>
          </a:lstStyle>
          <a:p>
            <a:pPr>
              <a:defRPr/>
            </a:pPr>
            <a:fld id="{1BE8C730-DAD9-414C-A6F8-C18DC2C20CDC}" type="slidenum">
              <a:rPr lang="en-GB"/>
              <a:pPr>
                <a:defRPr/>
              </a:pPr>
              <a:t>‹#›</a:t>
            </a:fld>
            <a:endParaRPr lang="en-GB"/>
          </a:p>
        </p:txBody>
      </p:sp>
    </p:spTree>
    <p:extLst>
      <p:ext uri="{BB962C8B-B14F-4D97-AF65-F5344CB8AC3E}">
        <p14:creationId xmlns:p14="http://schemas.microsoft.com/office/powerpoint/2010/main" val="25076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2B7C8-7F5D-555B-010C-76967BFC4502}"/>
              </a:ext>
            </a:extLst>
          </p:cNvPr>
          <p:cNvSpPr>
            <a:spLocks noGrp="1"/>
          </p:cNvSpPr>
          <p:nvPr>
            <p:ph type="dt" sz="half" idx="10"/>
          </p:nvPr>
        </p:nvSpPr>
        <p:spPr/>
        <p:txBody>
          <a:bodyPr/>
          <a:lstStyle>
            <a:lvl1pPr>
              <a:defRPr/>
            </a:lvl1pPr>
          </a:lstStyle>
          <a:p>
            <a:pPr>
              <a:defRPr/>
            </a:pPr>
            <a:fld id="{4048FFF3-956E-4603-9B2F-9738D8547733}" type="datetimeFigureOut">
              <a:rPr lang="en-GB"/>
              <a:pPr>
                <a:defRPr/>
              </a:pPr>
              <a:t>28/07/2026</a:t>
            </a:fld>
            <a:endParaRPr lang="en-GB"/>
          </a:p>
        </p:txBody>
      </p:sp>
      <p:sp>
        <p:nvSpPr>
          <p:cNvPr id="5" name="Footer Placeholder 4">
            <a:extLst>
              <a:ext uri="{FF2B5EF4-FFF2-40B4-BE49-F238E27FC236}">
                <a16:creationId xmlns:a16="http://schemas.microsoft.com/office/drawing/2014/main" id="{594193C0-5B78-1507-010B-1A320BF6A54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1A6127BF-94B2-A28D-3884-8685DE2CD925}"/>
              </a:ext>
            </a:extLst>
          </p:cNvPr>
          <p:cNvSpPr>
            <a:spLocks noGrp="1"/>
          </p:cNvSpPr>
          <p:nvPr>
            <p:ph type="sldNum" sz="quarter" idx="12"/>
          </p:nvPr>
        </p:nvSpPr>
        <p:spPr/>
        <p:txBody>
          <a:bodyPr/>
          <a:lstStyle>
            <a:lvl1pPr>
              <a:defRPr/>
            </a:lvl1pPr>
          </a:lstStyle>
          <a:p>
            <a:pPr>
              <a:defRPr/>
            </a:pPr>
            <a:fld id="{6CE43765-B9E3-4CAA-B013-F4B722038C4F}" type="slidenum">
              <a:rPr lang="en-GB"/>
              <a:pPr>
                <a:defRPr/>
              </a:pPr>
              <a:t>‹#›</a:t>
            </a:fld>
            <a:endParaRPr lang="en-GB"/>
          </a:p>
        </p:txBody>
      </p:sp>
    </p:spTree>
    <p:extLst>
      <p:ext uri="{BB962C8B-B14F-4D97-AF65-F5344CB8AC3E}">
        <p14:creationId xmlns:p14="http://schemas.microsoft.com/office/powerpoint/2010/main" val="1558924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26DAF3-9CB8-78CF-D535-6709FB19683F}"/>
              </a:ext>
            </a:extLst>
          </p:cNvPr>
          <p:cNvSpPr>
            <a:spLocks noGrp="1"/>
          </p:cNvSpPr>
          <p:nvPr>
            <p:ph type="dt" sz="half" idx="10"/>
          </p:nvPr>
        </p:nvSpPr>
        <p:spPr/>
        <p:txBody>
          <a:bodyPr/>
          <a:lstStyle>
            <a:lvl1pPr>
              <a:defRPr/>
            </a:lvl1pPr>
          </a:lstStyle>
          <a:p>
            <a:pPr>
              <a:defRPr/>
            </a:pPr>
            <a:fld id="{EF01073F-4831-42C2-8029-2577B246D284}" type="datetimeFigureOut">
              <a:rPr lang="en-GB"/>
              <a:pPr>
                <a:defRPr/>
              </a:pPr>
              <a:t>28/07/2026</a:t>
            </a:fld>
            <a:endParaRPr lang="en-GB" dirty="0"/>
          </a:p>
        </p:txBody>
      </p:sp>
      <p:sp>
        <p:nvSpPr>
          <p:cNvPr id="5" name="Slide Number Placeholder 5">
            <a:extLst>
              <a:ext uri="{FF2B5EF4-FFF2-40B4-BE49-F238E27FC236}">
                <a16:creationId xmlns:a16="http://schemas.microsoft.com/office/drawing/2014/main" id="{2CE4ED6E-F256-532C-630F-7B2C1DEB7DFE}"/>
              </a:ext>
            </a:extLst>
          </p:cNvPr>
          <p:cNvSpPr>
            <a:spLocks noGrp="1"/>
          </p:cNvSpPr>
          <p:nvPr>
            <p:ph type="sldNum" sz="quarter" idx="11"/>
          </p:nvPr>
        </p:nvSpPr>
        <p:spPr/>
        <p:txBody>
          <a:bodyPr/>
          <a:lstStyle>
            <a:lvl1pPr>
              <a:defRPr/>
            </a:lvl1pPr>
          </a:lstStyle>
          <a:p>
            <a:pPr>
              <a:defRPr/>
            </a:pPr>
            <a:fld id="{E71082D4-44B8-4653-98CA-1AFFF447ECAD}" type="slidenum">
              <a:rPr lang="en-GB"/>
              <a:pPr>
                <a:defRPr/>
              </a:pPr>
              <a:t>‹#›</a:t>
            </a:fld>
            <a:endParaRPr lang="en-GB" dirty="0"/>
          </a:p>
        </p:txBody>
      </p:sp>
    </p:spTree>
    <p:extLst>
      <p:ext uri="{BB962C8B-B14F-4D97-AF65-F5344CB8AC3E}">
        <p14:creationId xmlns:p14="http://schemas.microsoft.com/office/powerpoint/2010/main" val="1958640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86F56F2-7116-E947-7D90-0A3670003D18}"/>
              </a:ext>
            </a:extLst>
          </p:cNvPr>
          <p:cNvSpPr>
            <a:spLocks noGrp="1"/>
          </p:cNvSpPr>
          <p:nvPr>
            <p:ph type="dt" sz="half" idx="10"/>
          </p:nvPr>
        </p:nvSpPr>
        <p:spPr/>
        <p:txBody>
          <a:bodyPr/>
          <a:lstStyle>
            <a:lvl1pPr>
              <a:defRPr/>
            </a:lvl1pPr>
          </a:lstStyle>
          <a:p>
            <a:pPr>
              <a:defRPr/>
            </a:pPr>
            <a:fld id="{D5B02EA6-297C-44A8-AA49-A8BDB85EA53E}" type="datetimeFigureOut">
              <a:rPr lang="en-GB"/>
              <a:pPr>
                <a:defRPr/>
              </a:pPr>
              <a:t>28/07/2026</a:t>
            </a:fld>
            <a:endParaRPr lang="en-GB" dirty="0"/>
          </a:p>
        </p:txBody>
      </p:sp>
      <p:sp>
        <p:nvSpPr>
          <p:cNvPr id="6" name="Slide Number Placeholder 5">
            <a:extLst>
              <a:ext uri="{FF2B5EF4-FFF2-40B4-BE49-F238E27FC236}">
                <a16:creationId xmlns:a16="http://schemas.microsoft.com/office/drawing/2014/main" id="{E79BB613-A265-EE3A-DA55-F0F7DAB9FC5E}"/>
              </a:ext>
            </a:extLst>
          </p:cNvPr>
          <p:cNvSpPr>
            <a:spLocks noGrp="1"/>
          </p:cNvSpPr>
          <p:nvPr>
            <p:ph type="sldNum" sz="quarter" idx="11"/>
          </p:nvPr>
        </p:nvSpPr>
        <p:spPr/>
        <p:txBody>
          <a:bodyPr/>
          <a:lstStyle>
            <a:lvl1pPr>
              <a:defRPr/>
            </a:lvl1pPr>
          </a:lstStyle>
          <a:p>
            <a:pPr>
              <a:defRPr/>
            </a:pPr>
            <a:fld id="{3D024D77-1F8F-4556-A6B2-14B9F489BF17}" type="slidenum">
              <a:rPr lang="en-GB"/>
              <a:pPr>
                <a:defRPr/>
              </a:pPr>
              <a:t>‹#›</a:t>
            </a:fld>
            <a:endParaRPr lang="en-GB" dirty="0"/>
          </a:p>
        </p:txBody>
      </p:sp>
    </p:spTree>
    <p:extLst>
      <p:ext uri="{BB962C8B-B14F-4D97-AF65-F5344CB8AC3E}">
        <p14:creationId xmlns:p14="http://schemas.microsoft.com/office/powerpoint/2010/main" val="1469363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0FB4597-55C8-2BF5-CB8E-BB7F4960C795}"/>
              </a:ext>
            </a:extLst>
          </p:cNvPr>
          <p:cNvSpPr>
            <a:spLocks noGrp="1"/>
          </p:cNvSpPr>
          <p:nvPr>
            <p:ph type="dt" sz="half" idx="10"/>
          </p:nvPr>
        </p:nvSpPr>
        <p:spPr/>
        <p:txBody>
          <a:bodyPr/>
          <a:lstStyle>
            <a:lvl1pPr>
              <a:defRPr/>
            </a:lvl1pPr>
          </a:lstStyle>
          <a:p>
            <a:pPr>
              <a:defRPr/>
            </a:pPr>
            <a:fld id="{932B2047-68B0-49A6-8B47-B013CCBC3EB0}" type="datetimeFigureOut">
              <a:rPr lang="en-GB"/>
              <a:pPr>
                <a:defRPr/>
              </a:pPr>
              <a:t>28/07/2026</a:t>
            </a:fld>
            <a:endParaRPr lang="en-GB" dirty="0"/>
          </a:p>
        </p:txBody>
      </p:sp>
      <p:sp>
        <p:nvSpPr>
          <p:cNvPr id="8" name="Slide Number Placeholder 5">
            <a:extLst>
              <a:ext uri="{FF2B5EF4-FFF2-40B4-BE49-F238E27FC236}">
                <a16:creationId xmlns:a16="http://schemas.microsoft.com/office/drawing/2014/main" id="{8C5899A4-C33C-015C-A8F1-0E675FBA1218}"/>
              </a:ext>
            </a:extLst>
          </p:cNvPr>
          <p:cNvSpPr>
            <a:spLocks noGrp="1"/>
          </p:cNvSpPr>
          <p:nvPr>
            <p:ph type="sldNum" sz="quarter" idx="11"/>
          </p:nvPr>
        </p:nvSpPr>
        <p:spPr/>
        <p:txBody>
          <a:bodyPr/>
          <a:lstStyle>
            <a:lvl1pPr>
              <a:defRPr/>
            </a:lvl1pPr>
          </a:lstStyle>
          <a:p>
            <a:pPr>
              <a:defRPr/>
            </a:pPr>
            <a:fld id="{C9030584-24C5-42E9-AA21-E67ACD692172}" type="slidenum">
              <a:rPr lang="en-GB"/>
              <a:pPr>
                <a:defRPr/>
              </a:pPr>
              <a:t>‹#›</a:t>
            </a:fld>
            <a:endParaRPr lang="en-GB" dirty="0"/>
          </a:p>
        </p:txBody>
      </p:sp>
    </p:spTree>
    <p:extLst>
      <p:ext uri="{BB962C8B-B14F-4D97-AF65-F5344CB8AC3E}">
        <p14:creationId xmlns:p14="http://schemas.microsoft.com/office/powerpoint/2010/main" val="1325712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D918958-4387-ABBB-C2E7-13323D5078CC}"/>
              </a:ext>
            </a:extLst>
          </p:cNvPr>
          <p:cNvSpPr>
            <a:spLocks noGrp="1"/>
          </p:cNvSpPr>
          <p:nvPr>
            <p:ph type="dt" sz="half" idx="10"/>
          </p:nvPr>
        </p:nvSpPr>
        <p:spPr/>
        <p:txBody>
          <a:bodyPr/>
          <a:lstStyle>
            <a:lvl1pPr>
              <a:defRPr/>
            </a:lvl1pPr>
          </a:lstStyle>
          <a:p>
            <a:pPr>
              <a:defRPr/>
            </a:pPr>
            <a:fld id="{E4CDE15B-A2BC-4D15-9BC3-C534F0C05566}" type="datetimeFigureOut">
              <a:rPr lang="en-GB"/>
              <a:pPr>
                <a:defRPr/>
              </a:pPr>
              <a:t>28/07/2026</a:t>
            </a:fld>
            <a:endParaRPr lang="en-GB" dirty="0"/>
          </a:p>
        </p:txBody>
      </p:sp>
      <p:sp>
        <p:nvSpPr>
          <p:cNvPr id="4" name="Slide Number Placeholder 5">
            <a:extLst>
              <a:ext uri="{FF2B5EF4-FFF2-40B4-BE49-F238E27FC236}">
                <a16:creationId xmlns:a16="http://schemas.microsoft.com/office/drawing/2014/main" id="{F15F03DC-A93E-1B18-0410-43EE9204092E}"/>
              </a:ext>
            </a:extLst>
          </p:cNvPr>
          <p:cNvSpPr>
            <a:spLocks noGrp="1"/>
          </p:cNvSpPr>
          <p:nvPr>
            <p:ph type="sldNum" sz="quarter" idx="11"/>
          </p:nvPr>
        </p:nvSpPr>
        <p:spPr/>
        <p:txBody>
          <a:bodyPr/>
          <a:lstStyle>
            <a:lvl1pPr>
              <a:defRPr/>
            </a:lvl1pPr>
          </a:lstStyle>
          <a:p>
            <a:pPr>
              <a:defRPr/>
            </a:pPr>
            <a:fld id="{B4DF78F9-5344-4810-ADD6-9D4D2E564082}" type="slidenum">
              <a:rPr lang="en-GB"/>
              <a:pPr>
                <a:defRPr/>
              </a:pPr>
              <a:t>‹#›</a:t>
            </a:fld>
            <a:endParaRPr lang="en-GB" dirty="0"/>
          </a:p>
        </p:txBody>
      </p:sp>
    </p:spTree>
    <p:extLst>
      <p:ext uri="{BB962C8B-B14F-4D97-AF65-F5344CB8AC3E}">
        <p14:creationId xmlns:p14="http://schemas.microsoft.com/office/powerpoint/2010/main" val="174935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DAD191F-F481-4A3A-DD12-18EB46938DEB}"/>
              </a:ext>
            </a:extLst>
          </p:cNvPr>
          <p:cNvSpPr>
            <a:spLocks noGrp="1"/>
          </p:cNvSpPr>
          <p:nvPr>
            <p:ph type="dt" sz="half" idx="10"/>
          </p:nvPr>
        </p:nvSpPr>
        <p:spPr/>
        <p:txBody>
          <a:bodyPr/>
          <a:lstStyle>
            <a:lvl1pPr>
              <a:defRPr/>
            </a:lvl1pPr>
          </a:lstStyle>
          <a:p>
            <a:pPr>
              <a:defRPr/>
            </a:pPr>
            <a:fld id="{6916C181-0463-4058-BC06-D10DF9B7E698}" type="datetimeFigureOut">
              <a:rPr lang="en-GB"/>
              <a:pPr>
                <a:defRPr/>
              </a:pPr>
              <a:t>28/07/2026</a:t>
            </a:fld>
            <a:endParaRPr lang="en-GB" dirty="0"/>
          </a:p>
        </p:txBody>
      </p:sp>
      <p:sp>
        <p:nvSpPr>
          <p:cNvPr id="3" name="Slide Number Placeholder 5">
            <a:extLst>
              <a:ext uri="{FF2B5EF4-FFF2-40B4-BE49-F238E27FC236}">
                <a16:creationId xmlns:a16="http://schemas.microsoft.com/office/drawing/2014/main" id="{76C2D676-C922-48DA-D60B-B23C3BC81F17}"/>
              </a:ext>
            </a:extLst>
          </p:cNvPr>
          <p:cNvSpPr>
            <a:spLocks noGrp="1"/>
          </p:cNvSpPr>
          <p:nvPr>
            <p:ph type="sldNum" sz="quarter" idx="11"/>
          </p:nvPr>
        </p:nvSpPr>
        <p:spPr/>
        <p:txBody>
          <a:bodyPr/>
          <a:lstStyle>
            <a:lvl1pPr>
              <a:defRPr/>
            </a:lvl1pPr>
          </a:lstStyle>
          <a:p>
            <a:pPr>
              <a:defRPr/>
            </a:pPr>
            <a:fld id="{A30FF9F8-213C-4774-96AE-526D20E4C5EB}" type="slidenum">
              <a:rPr lang="en-GB"/>
              <a:pPr>
                <a:defRPr/>
              </a:pPr>
              <a:t>‹#›</a:t>
            </a:fld>
            <a:endParaRPr lang="en-GB" dirty="0"/>
          </a:p>
        </p:txBody>
      </p:sp>
    </p:spTree>
    <p:extLst>
      <p:ext uri="{BB962C8B-B14F-4D97-AF65-F5344CB8AC3E}">
        <p14:creationId xmlns:p14="http://schemas.microsoft.com/office/powerpoint/2010/main" val="149223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4E974DC-7918-62D0-5A10-5BD88BDEE280}"/>
              </a:ext>
            </a:extLst>
          </p:cNvPr>
          <p:cNvSpPr>
            <a:spLocks noGrp="1"/>
          </p:cNvSpPr>
          <p:nvPr>
            <p:ph type="dt" sz="half" idx="10"/>
          </p:nvPr>
        </p:nvSpPr>
        <p:spPr/>
        <p:txBody>
          <a:bodyPr/>
          <a:lstStyle>
            <a:lvl1pPr>
              <a:defRPr/>
            </a:lvl1pPr>
          </a:lstStyle>
          <a:p>
            <a:pPr>
              <a:defRPr/>
            </a:pPr>
            <a:fld id="{C3A69481-9B45-413D-9259-BB13B4F151B3}" type="datetimeFigureOut">
              <a:rPr lang="en-GB"/>
              <a:pPr>
                <a:defRPr/>
              </a:pPr>
              <a:t>28/07/2026</a:t>
            </a:fld>
            <a:endParaRPr lang="en-GB" dirty="0"/>
          </a:p>
        </p:txBody>
      </p:sp>
      <p:sp>
        <p:nvSpPr>
          <p:cNvPr id="6" name="Slide Number Placeholder 5">
            <a:extLst>
              <a:ext uri="{FF2B5EF4-FFF2-40B4-BE49-F238E27FC236}">
                <a16:creationId xmlns:a16="http://schemas.microsoft.com/office/drawing/2014/main" id="{7E0C66A2-C72F-C927-7086-F71BE16A11F4}"/>
              </a:ext>
            </a:extLst>
          </p:cNvPr>
          <p:cNvSpPr>
            <a:spLocks noGrp="1"/>
          </p:cNvSpPr>
          <p:nvPr>
            <p:ph type="sldNum" sz="quarter" idx="11"/>
          </p:nvPr>
        </p:nvSpPr>
        <p:spPr/>
        <p:txBody>
          <a:bodyPr/>
          <a:lstStyle>
            <a:lvl1pPr>
              <a:defRPr/>
            </a:lvl1pPr>
          </a:lstStyle>
          <a:p>
            <a:pPr>
              <a:defRPr/>
            </a:pPr>
            <a:fld id="{77D25F74-3EAC-434C-89D5-5E68FEE44A4F}" type="slidenum">
              <a:rPr lang="en-GB"/>
              <a:pPr>
                <a:defRPr/>
              </a:pPr>
              <a:t>‹#›</a:t>
            </a:fld>
            <a:endParaRPr lang="en-GB" dirty="0"/>
          </a:p>
        </p:txBody>
      </p:sp>
    </p:spTree>
    <p:extLst>
      <p:ext uri="{BB962C8B-B14F-4D97-AF65-F5344CB8AC3E}">
        <p14:creationId xmlns:p14="http://schemas.microsoft.com/office/powerpoint/2010/main" val="3630669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6886DC7-47CA-CCC1-3792-856F039F5331}"/>
              </a:ext>
            </a:extLst>
          </p:cNvPr>
          <p:cNvSpPr>
            <a:spLocks noGrp="1"/>
          </p:cNvSpPr>
          <p:nvPr>
            <p:ph type="dt" sz="half" idx="10"/>
          </p:nvPr>
        </p:nvSpPr>
        <p:spPr/>
        <p:txBody>
          <a:bodyPr/>
          <a:lstStyle>
            <a:lvl1pPr>
              <a:defRPr/>
            </a:lvl1pPr>
          </a:lstStyle>
          <a:p>
            <a:pPr>
              <a:defRPr/>
            </a:pPr>
            <a:fld id="{2E46C348-B03D-4FA0-9961-73D0BD0AF603}" type="datetimeFigureOut">
              <a:rPr lang="en-GB"/>
              <a:pPr>
                <a:defRPr/>
              </a:pPr>
              <a:t>28/07/2026</a:t>
            </a:fld>
            <a:endParaRPr lang="en-GB" dirty="0"/>
          </a:p>
        </p:txBody>
      </p:sp>
      <p:sp>
        <p:nvSpPr>
          <p:cNvPr id="6" name="Slide Number Placeholder 5">
            <a:extLst>
              <a:ext uri="{FF2B5EF4-FFF2-40B4-BE49-F238E27FC236}">
                <a16:creationId xmlns:a16="http://schemas.microsoft.com/office/drawing/2014/main" id="{31F8B073-81D4-0446-4962-980B4D9AB493}"/>
              </a:ext>
            </a:extLst>
          </p:cNvPr>
          <p:cNvSpPr>
            <a:spLocks noGrp="1"/>
          </p:cNvSpPr>
          <p:nvPr>
            <p:ph type="sldNum" sz="quarter" idx="11"/>
          </p:nvPr>
        </p:nvSpPr>
        <p:spPr/>
        <p:txBody>
          <a:bodyPr/>
          <a:lstStyle>
            <a:lvl1pPr>
              <a:defRPr/>
            </a:lvl1pPr>
          </a:lstStyle>
          <a:p>
            <a:pPr>
              <a:defRPr/>
            </a:pPr>
            <a:fld id="{4BB06A81-E561-46B0-936A-9DDDDE96A8FD}" type="slidenum">
              <a:rPr lang="en-GB"/>
              <a:pPr>
                <a:defRPr/>
              </a:pPr>
              <a:t>‹#›</a:t>
            </a:fld>
            <a:endParaRPr lang="en-GB" dirty="0"/>
          </a:p>
        </p:txBody>
      </p:sp>
    </p:spTree>
    <p:extLst>
      <p:ext uri="{BB962C8B-B14F-4D97-AF65-F5344CB8AC3E}">
        <p14:creationId xmlns:p14="http://schemas.microsoft.com/office/powerpoint/2010/main" val="4079475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3D083C-DF88-E3D1-5E76-7B2BBD156032}"/>
              </a:ext>
            </a:extLst>
          </p:cNvPr>
          <p:cNvSpPr>
            <a:spLocks noGrp="1"/>
          </p:cNvSpPr>
          <p:nvPr>
            <p:ph type="dt" sz="half" idx="10"/>
          </p:nvPr>
        </p:nvSpPr>
        <p:spPr/>
        <p:txBody>
          <a:bodyPr/>
          <a:lstStyle>
            <a:lvl1pPr>
              <a:defRPr/>
            </a:lvl1pPr>
          </a:lstStyle>
          <a:p>
            <a:pPr>
              <a:defRPr/>
            </a:pPr>
            <a:fld id="{44FA320E-EAEB-44EB-8569-96C5FDEC5417}" type="datetimeFigureOut">
              <a:rPr lang="en-GB"/>
              <a:pPr>
                <a:defRPr/>
              </a:pPr>
              <a:t>28/07/2026</a:t>
            </a:fld>
            <a:endParaRPr lang="en-GB" dirty="0"/>
          </a:p>
        </p:txBody>
      </p:sp>
      <p:sp>
        <p:nvSpPr>
          <p:cNvPr id="5" name="Slide Number Placeholder 5">
            <a:extLst>
              <a:ext uri="{FF2B5EF4-FFF2-40B4-BE49-F238E27FC236}">
                <a16:creationId xmlns:a16="http://schemas.microsoft.com/office/drawing/2014/main" id="{1D1FC930-F2CB-9DFB-D81D-EF0FB8DE7E95}"/>
              </a:ext>
            </a:extLst>
          </p:cNvPr>
          <p:cNvSpPr>
            <a:spLocks noGrp="1"/>
          </p:cNvSpPr>
          <p:nvPr>
            <p:ph type="sldNum" sz="quarter" idx="11"/>
          </p:nvPr>
        </p:nvSpPr>
        <p:spPr/>
        <p:txBody>
          <a:bodyPr/>
          <a:lstStyle>
            <a:lvl1pPr>
              <a:defRPr/>
            </a:lvl1pPr>
          </a:lstStyle>
          <a:p>
            <a:pPr>
              <a:defRPr/>
            </a:pPr>
            <a:fld id="{16144D17-605D-4D94-96C4-B75D30B355D8}" type="slidenum">
              <a:rPr lang="en-GB"/>
              <a:pPr>
                <a:defRPr/>
              </a:pPr>
              <a:t>‹#›</a:t>
            </a:fld>
            <a:endParaRPr lang="en-GB" dirty="0"/>
          </a:p>
        </p:txBody>
      </p:sp>
    </p:spTree>
    <p:extLst>
      <p:ext uri="{BB962C8B-B14F-4D97-AF65-F5344CB8AC3E}">
        <p14:creationId xmlns:p14="http://schemas.microsoft.com/office/powerpoint/2010/main" val="3909263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D27B9C-EB59-3E0C-1238-F60E612FB113}"/>
              </a:ext>
            </a:extLst>
          </p:cNvPr>
          <p:cNvSpPr>
            <a:spLocks noGrp="1"/>
          </p:cNvSpPr>
          <p:nvPr>
            <p:ph type="dt" sz="half" idx="10"/>
          </p:nvPr>
        </p:nvSpPr>
        <p:spPr/>
        <p:txBody>
          <a:bodyPr/>
          <a:lstStyle>
            <a:lvl1pPr>
              <a:defRPr/>
            </a:lvl1pPr>
          </a:lstStyle>
          <a:p>
            <a:pPr>
              <a:defRPr/>
            </a:pPr>
            <a:fld id="{6F415D08-4625-4589-A12F-77EB83257DFE}" type="datetimeFigureOut">
              <a:rPr lang="en-GB"/>
              <a:pPr>
                <a:defRPr/>
              </a:pPr>
              <a:t>28/07/2026</a:t>
            </a:fld>
            <a:endParaRPr lang="en-GB" dirty="0"/>
          </a:p>
        </p:txBody>
      </p:sp>
      <p:sp>
        <p:nvSpPr>
          <p:cNvPr id="5" name="Slide Number Placeholder 5">
            <a:extLst>
              <a:ext uri="{FF2B5EF4-FFF2-40B4-BE49-F238E27FC236}">
                <a16:creationId xmlns:a16="http://schemas.microsoft.com/office/drawing/2014/main" id="{CB245E74-7ED3-614E-78A2-BE848DE884C0}"/>
              </a:ext>
            </a:extLst>
          </p:cNvPr>
          <p:cNvSpPr>
            <a:spLocks noGrp="1"/>
          </p:cNvSpPr>
          <p:nvPr>
            <p:ph type="sldNum" sz="quarter" idx="11"/>
          </p:nvPr>
        </p:nvSpPr>
        <p:spPr/>
        <p:txBody>
          <a:bodyPr/>
          <a:lstStyle>
            <a:lvl1pPr>
              <a:defRPr/>
            </a:lvl1pPr>
          </a:lstStyle>
          <a:p>
            <a:pPr>
              <a:defRPr/>
            </a:pPr>
            <a:fld id="{56C3AEFF-C574-4A7D-BD75-C861CA10A55D}" type="slidenum">
              <a:rPr lang="en-GB"/>
              <a:pPr>
                <a:defRPr/>
              </a:pPr>
              <a:t>‹#›</a:t>
            </a:fld>
            <a:endParaRPr lang="en-GB" dirty="0"/>
          </a:p>
        </p:txBody>
      </p:sp>
    </p:spTree>
    <p:extLst>
      <p:ext uri="{BB962C8B-B14F-4D97-AF65-F5344CB8AC3E}">
        <p14:creationId xmlns:p14="http://schemas.microsoft.com/office/powerpoint/2010/main" val="353125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47FF937-CDED-DE97-9B5D-C26F259E6A6E}"/>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35E9048-120C-B3AC-93E1-F0270DF2F393}"/>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0FB2E29-EA91-E79B-E92D-417E05E2917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19D1AF8C-8087-4E73-A7DF-F31F6FF5C98B}" type="datetimeFigureOut">
              <a:rPr lang="en-GB"/>
              <a:pPr>
                <a:defRPr/>
              </a:pPr>
              <a:t>28/07/2026</a:t>
            </a:fld>
            <a:endParaRPr lang="en-GB" dirty="0"/>
          </a:p>
        </p:txBody>
      </p:sp>
      <p:sp>
        <p:nvSpPr>
          <p:cNvPr id="6" name="Slide Number Placeholder 5">
            <a:extLst>
              <a:ext uri="{FF2B5EF4-FFF2-40B4-BE49-F238E27FC236}">
                <a16:creationId xmlns:a16="http://schemas.microsoft.com/office/drawing/2014/main" id="{50E4D81E-DF12-9899-33AE-91C1A923FEC4}"/>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18673D5F-73C7-488B-BA32-8CC4A2A4A20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8.pn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9.jp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6e0384d9fe7052396ad7f93c4a0b4f04"/><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publication/virtual-wards-operational-framework" TargetMode="External"/><Relationship Id="rId3" Type="http://schemas.openxmlformats.org/officeDocument/2006/relationships/hyperlink" Target="https://post.parliament.uk/research-briefings/post-pn-0744" TargetMode="External"/><Relationship Id="rId7" Type="http://schemas.openxmlformats.org/officeDocument/2006/relationships/hyperlink" Target="https://www.nhsconfed.org/publications/realising-potential-virtual-wards" TargetMode="External"/><Relationship Id="rId2" Type="http://schemas.openxmlformats.org/officeDocument/2006/relationships/hyperlink" Target="https://www.bma.org.uk/advice-and-support/nhs-delivery-and-workforce/workforce/nhs-workforce-pressures" TargetMode="External"/><Relationship Id="rId1" Type="http://schemas.openxmlformats.org/officeDocument/2006/relationships/slideLayout" Target="../slideLayouts/slideLayout2.xml"/><Relationship Id="rId6" Type="http://schemas.openxmlformats.org/officeDocument/2006/relationships/hyperlink" Target="https://www.england.nhs.uk/publication/virtual-wards-technology-enabled-care-at-home" TargetMode="External"/><Relationship Id="rId11" Type="http://schemas.openxmlformats.org/officeDocument/2006/relationships/hyperlink" Target="https://www.jmir.org/2021/3/e2476" TargetMode="External"/><Relationship Id="rId5" Type="http://schemas.openxmlformats.org/officeDocument/2006/relationships/hyperlink" Target="https://www.england.nhs.uk/publication/supporting-information-virtual-ward-including-hospital-at-home" TargetMode="External"/><Relationship Id="rId10" Type="http://schemas.openxmlformats.org/officeDocument/2006/relationships/hyperlink" Target="https://www.kingsfund.org.uk/publications/digital-technologies-community-based-care" TargetMode="External"/><Relationship Id="rId4" Type="http://schemas.openxmlformats.org/officeDocument/2006/relationships/hyperlink" Target="https://www.health.org.uk/publications/reports/digital-transformation-in-the-nhs" TargetMode="External"/><Relationship Id="rId9" Type="http://schemas.openxmlformats.org/officeDocument/2006/relationships/hyperlink" Target="https://www.nice.org.uk/guidance/htg6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76673A7-9132-06BA-05E1-5FE0759788A1}"/>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DF9747EA-2256-9E64-1A4B-C4BDC18D2160}"/>
              </a:ext>
            </a:extLst>
          </p:cNvPr>
          <p:cNvSpPr>
            <a:spLocks noGrp="1"/>
          </p:cNvSpPr>
          <p:nvPr>
            <p:ph type="ctrTitle"/>
          </p:nvPr>
        </p:nvSpPr>
        <p:spPr>
          <a:xfrm>
            <a:off x="611188" y="1304925"/>
            <a:ext cx="8353425" cy="4248150"/>
          </a:xfrm>
        </p:spPr>
        <p:txBody>
          <a:bodyPr rtlCol="0">
            <a:normAutofit fontScale="90000"/>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Presentation</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Edwina Kadie Kamara</a:t>
            </a:r>
            <a:br>
              <a:rPr lang="en-GB" sz="3200" b="1" dirty="0">
                <a:solidFill>
                  <a:schemeClr val="accent2">
                    <a:lumMod val="20000"/>
                    <a:lumOff val="80000"/>
                  </a:schemeClr>
                </a:solidFill>
              </a:rPr>
            </a:br>
            <a:r>
              <a:rPr lang="en-GB" sz="3200" b="1" dirty="0">
                <a:solidFill>
                  <a:schemeClr val="accent2">
                    <a:lumMod val="20000"/>
                    <a:lumOff val="80000"/>
                  </a:schemeClr>
                </a:solidFill>
              </a:rPr>
              <a:t>Student ID: 2336793</a:t>
            </a:r>
            <a:br>
              <a:rPr lang="en-GB" sz="3200" b="1" dirty="0">
                <a:solidFill>
                  <a:schemeClr val="accent2">
                    <a:lumMod val="20000"/>
                    <a:lumOff val="80000"/>
                  </a:schemeClr>
                </a:solidFill>
              </a:rPr>
            </a:br>
            <a:r>
              <a:rPr lang="en-GB" sz="3200" b="1" dirty="0">
                <a:solidFill>
                  <a:schemeClr val="accent2">
                    <a:lumMod val="20000"/>
                    <a:lumOff val="80000"/>
                  </a:schemeClr>
                </a:solidFill>
              </a:rPr>
              <a:t>Lecturer: Ling Lu</a:t>
            </a:r>
            <a:br>
              <a:rPr lang="en-GB" sz="3200" b="1" dirty="0">
                <a:solidFill>
                  <a:schemeClr val="accent2">
                    <a:lumMod val="20000"/>
                    <a:lumOff val="80000"/>
                  </a:schemeClr>
                </a:solidFill>
              </a:rPr>
            </a:br>
            <a:r>
              <a:rPr lang="en-GB" sz="3200" b="1" dirty="0">
                <a:solidFill>
                  <a:schemeClr val="accent2">
                    <a:lumMod val="20000"/>
                    <a:lumOff val="80000"/>
                  </a:schemeClr>
                </a:solidFill>
              </a:rPr>
              <a:t>Topic: Virtual ward</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8B61919-068F-4B11-5D78-B33897068AD9}"/>
              </a:ext>
            </a:extLst>
          </p:cNvPr>
          <p:cNvSpPr>
            <a:spLocks noGrp="1" noChangeArrowheads="1"/>
          </p:cNvSpPr>
          <p:nvPr>
            <p:ph type="title"/>
          </p:nvPr>
        </p:nvSpPr>
        <p:spPr/>
        <p:txBody>
          <a:bodyPr/>
          <a:lstStyle/>
          <a:p>
            <a:r>
              <a:rPr lang="en-GB" altLang="en-US" b="1"/>
              <a:t>Use of AI Acknowledgement</a:t>
            </a:r>
          </a:p>
        </p:txBody>
      </p:sp>
      <p:sp>
        <p:nvSpPr>
          <p:cNvPr id="8195" name="Content Placeholder 2">
            <a:extLst>
              <a:ext uri="{FF2B5EF4-FFF2-40B4-BE49-F238E27FC236}">
                <a16:creationId xmlns:a16="http://schemas.microsoft.com/office/drawing/2014/main" id="{BD97E6A5-753C-6BA6-958F-A4B283633E05}"/>
              </a:ext>
            </a:extLst>
          </p:cNvPr>
          <p:cNvSpPr>
            <a:spLocks noGrp="1" noChangeArrowheads="1"/>
          </p:cNvSpPr>
          <p:nvPr>
            <p:ph idx="1"/>
          </p:nvPr>
        </p:nvSpPr>
        <p:spPr>
          <a:xfrm>
            <a:off x="457200" y="1600200"/>
            <a:ext cx="8229600" cy="3916363"/>
          </a:xfrm>
        </p:spPr>
        <p:txBody>
          <a:bodyPr/>
          <a:lstStyle/>
          <a:p>
            <a:pPr marL="0" indent="0">
              <a:buNone/>
            </a:pPr>
            <a:r>
              <a:rPr lang="en-US" altLang="en-US" sz="1800" dirty="0">
                <a:latin typeface="Arial" panose="020B0604020202020204" pitchFamily="34" charset="0"/>
                <a:cs typeface="Arial" panose="020B0604020202020204" pitchFamily="34" charset="0"/>
              </a:rPr>
              <a:t>I confirm that I have not used any AI tools in the research and creation of this assignment. I confirm I have copies of my drafts, notes, and other resources I used, which I may be asked to provide in evidence.</a:t>
            </a:r>
            <a:endParaRPr lang="en-GB" altLang="en-US" sz="18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692CDE9-A1E0-F659-C6E9-A6CAE31EDB2D}"/>
              </a:ext>
            </a:extLst>
          </p:cNvPr>
          <p:cNvSpPr>
            <a:spLocks noGrp="1" noChangeArrowheads="1"/>
          </p:cNvSpPr>
          <p:nvPr>
            <p:ph type="title"/>
          </p:nvPr>
        </p:nvSpPr>
        <p:spPr>
          <a:xfrm>
            <a:off x="457200" y="0"/>
            <a:ext cx="7859216" cy="332656"/>
          </a:xfrm>
        </p:spPr>
        <p:txBody>
          <a:bodyPr/>
          <a:lstStyle/>
          <a:p>
            <a:pPr eaLnBrk="1" hangingPunct="1"/>
            <a:r>
              <a:rPr lang="en-GB" altLang="en-US" b="1" dirty="0"/>
              <a:t>Introduction</a:t>
            </a:r>
          </a:p>
        </p:txBody>
      </p:sp>
      <p:sp>
        <p:nvSpPr>
          <p:cNvPr id="2" name="Content Placeholder 1">
            <a:extLst>
              <a:ext uri="{FF2B5EF4-FFF2-40B4-BE49-F238E27FC236}">
                <a16:creationId xmlns:a16="http://schemas.microsoft.com/office/drawing/2014/main" id="{9203525D-E1FF-E640-69EC-89483C7FE5F2}"/>
              </a:ext>
            </a:extLst>
          </p:cNvPr>
          <p:cNvSpPr>
            <a:spLocks noGrp="1"/>
          </p:cNvSpPr>
          <p:nvPr>
            <p:ph idx="1"/>
          </p:nvPr>
        </p:nvSpPr>
        <p:spPr>
          <a:xfrm>
            <a:off x="0" y="476672"/>
            <a:ext cx="5148064" cy="5112568"/>
          </a:xfrm>
        </p:spPr>
        <p:txBody>
          <a:bodyPr/>
          <a:lstStyle/>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Virtual wards technology enabled hospital‑level care delivered at home.</a:t>
            </a:r>
          </a:p>
          <a:p>
            <a:r>
              <a:rPr lang="en-US" sz="1100" dirty="0">
                <a:latin typeface="Arial" panose="020B0604020202020204" pitchFamily="34" charset="0"/>
                <a:cs typeface="Arial" panose="020B0604020202020204" pitchFamily="34" charset="0"/>
              </a:rPr>
              <a:t>Introduced nationally in England from 2021 onwards, scaled rapidly after COVID‑19.</a:t>
            </a:r>
          </a:p>
          <a:p>
            <a:r>
              <a:rPr lang="en-US" sz="1100" dirty="0">
                <a:latin typeface="Arial" panose="020B0604020202020204" pitchFamily="34" charset="0"/>
                <a:cs typeface="Arial" panose="020B0604020202020204" pitchFamily="34" charset="0"/>
              </a:rPr>
              <a:t>Supported by remote monitoring devices, apps, digital dashboards.</a:t>
            </a:r>
          </a:p>
          <a:p>
            <a:r>
              <a:rPr lang="en-US" sz="1100" dirty="0">
                <a:latin typeface="Arial" panose="020B0604020202020204" pitchFamily="34" charset="0"/>
                <a:cs typeface="Arial" panose="020B0604020202020204" pitchFamily="34" charset="0"/>
              </a:rPr>
              <a:t>Part of NHS Long Term Plan (NHS, 2019) to shift care from hospital to the community.</a:t>
            </a:r>
          </a:p>
          <a:p>
            <a:r>
              <a:rPr lang="en-US" sz="1100" dirty="0">
                <a:latin typeface="Arial" panose="020B0604020202020204" pitchFamily="34" charset="0"/>
                <a:cs typeface="Arial" panose="020B0604020202020204" pitchFamily="34" charset="0"/>
              </a:rPr>
              <a:t>Known also as Hospital at Home (</a:t>
            </a:r>
            <a:r>
              <a:rPr lang="en-US" sz="1100" dirty="0" err="1">
                <a:latin typeface="Arial" panose="020B0604020202020204" pitchFamily="34" charset="0"/>
                <a:cs typeface="Arial" panose="020B0604020202020204" pitchFamily="34" charset="0"/>
              </a:rPr>
              <a:t>Vindrola-Padrois</a:t>
            </a:r>
            <a:r>
              <a:rPr lang="en-US" sz="1100" dirty="0">
                <a:latin typeface="Arial" panose="020B0604020202020204" pitchFamily="34" charset="0"/>
                <a:cs typeface="Arial" panose="020B0604020202020204" pitchFamily="34" charset="0"/>
              </a:rPr>
              <a:t> et al, 2022)</a:t>
            </a:r>
          </a:p>
          <a:p>
            <a:pPr marL="0" indent="0">
              <a:buNone/>
            </a:pPr>
            <a:r>
              <a:rPr lang="en-US" sz="1100" dirty="0">
                <a:latin typeface="Arial" panose="020B0604020202020204" pitchFamily="34" charset="0"/>
                <a:cs typeface="Arial" panose="020B0604020202020204" pitchFamily="34" charset="0"/>
              </a:rPr>
              <a:t>Image from rcnlearn.rcn.org.uk</a:t>
            </a:r>
          </a:p>
          <a:p>
            <a:pPr marL="0" indent="0">
              <a:buNone/>
            </a:pPr>
            <a:endParaRPr lang="en-GB" sz="1800" dirty="0"/>
          </a:p>
        </p:txBody>
      </p:sp>
      <p:pic>
        <p:nvPicPr>
          <p:cNvPr id="4" name="Picture 3">
            <a:extLst>
              <a:ext uri="{FF2B5EF4-FFF2-40B4-BE49-F238E27FC236}">
                <a16:creationId xmlns:a16="http://schemas.microsoft.com/office/drawing/2014/main" id="{D713148C-3BBA-61A5-A8FC-BCDB0082AFBA}"/>
              </a:ext>
            </a:extLst>
          </p:cNvPr>
          <p:cNvPicPr>
            <a:picLocks noChangeAspect="1"/>
          </p:cNvPicPr>
          <p:nvPr/>
        </p:nvPicPr>
        <p:blipFill>
          <a:blip r:embed="rId3"/>
          <a:stretch>
            <a:fillRect/>
          </a:stretch>
        </p:blipFill>
        <p:spPr>
          <a:xfrm>
            <a:off x="5076056" y="3068960"/>
            <a:ext cx="4060326" cy="2696124"/>
          </a:xfrm>
          <a:prstGeom prst="rect">
            <a:avLst/>
          </a:prstGeom>
        </p:spPr>
      </p:pic>
      <p:sp>
        <p:nvSpPr>
          <p:cNvPr id="13" name="TextBox 12">
            <a:extLst>
              <a:ext uri="{FF2B5EF4-FFF2-40B4-BE49-F238E27FC236}">
                <a16:creationId xmlns:a16="http://schemas.microsoft.com/office/drawing/2014/main" id="{3326A3DF-595A-8DB2-4882-FF4AD56A1268}"/>
              </a:ext>
            </a:extLst>
          </p:cNvPr>
          <p:cNvSpPr txBox="1"/>
          <p:nvPr/>
        </p:nvSpPr>
        <p:spPr>
          <a:xfrm>
            <a:off x="5828331" y="5301208"/>
            <a:ext cx="2627784" cy="261610"/>
          </a:xfrm>
          <a:prstGeom prst="rect">
            <a:avLst/>
          </a:prstGeom>
          <a:noFill/>
        </p:spPr>
        <p:txBody>
          <a:bodyPr wrap="square">
            <a:spAutoFit/>
          </a:bodyPr>
          <a:lstStyle/>
          <a:p>
            <a:r>
              <a:rPr lang="en-US" sz="1100" dirty="0"/>
              <a:t>rcnlearn.rcn.org.uk</a:t>
            </a:r>
          </a:p>
        </p:txBody>
      </p:sp>
      <p:pic>
        <p:nvPicPr>
          <p:cNvPr id="15" name="Picture 14" descr="Image result for virtual ward">
            <a:extLst>
              <a:ext uri="{FF2B5EF4-FFF2-40B4-BE49-F238E27FC236}">
                <a16:creationId xmlns:a16="http://schemas.microsoft.com/office/drawing/2014/main" id="{143CF757-A25D-BDD8-3A2F-55FF7E5203EB}"/>
              </a:ext>
            </a:extLst>
          </p:cNvPr>
          <p:cNvPicPr>
            <a:picLocks noChangeAspect="1"/>
          </p:cNvPicPr>
          <p:nvPr/>
        </p:nvPicPr>
        <p:blipFill>
          <a:blip r:embed="rId4"/>
          <a:stretch>
            <a:fillRect/>
          </a:stretch>
        </p:blipFill>
        <p:spPr>
          <a:xfrm>
            <a:off x="-36512" y="548680"/>
            <a:ext cx="9172894" cy="2520280"/>
          </a:xfrm>
          <a:prstGeom prst="rect">
            <a:avLst/>
          </a:prstGeom>
        </p:spPr>
      </p:pic>
      <p:sp>
        <p:nvSpPr>
          <p:cNvPr id="16" name="TextBox 15">
            <a:extLst>
              <a:ext uri="{FF2B5EF4-FFF2-40B4-BE49-F238E27FC236}">
                <a16:creationId xmlns:a16="http://schemas.microsoft.com/office/drawing/2014/main" id="{707D9D12-1704-A609-1F16-92587135123B}"/>
              </a:ext>
            </a:extLst>
          </p:cNvPr>
          <p:cNvSpPr txBox="1"/>
          <p:nvPr/>
        </p:nvSpPr>
        <p:spPr>
          <a:xfrm>
            <a:off x="6732240" y="116632"/>
            <a:ext cx="986090" cy="600164"/>
          </a:xfrm>
          <a:prstGeom prst="rect">
            <a:avLst/>
          </a:prstGeom>
          <a:noFill/>
        </p:spPr>
        <p:txBody>
          <a:bodyPr wrap="square" rtlCol="0">
            <a:spAutoFit/>
          </a:bodyPr>
          <a:lstStyle/>
          <a:p>
            <a:r>
              <a:rPr lang="en-US" sz="1100" dirty="0"/>
              <a:t>southwestlondonics.org.uk</a:t>
            </a:r>
            <a:endParaRPr lang="en-GB"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4F1D16-C4D6-DD2B-DB70-1F2008E56A44}"/>
              </a:ext>
            </a:extLst>
          </p:cNvPr>
          <p:cNvSpPr txBox="1"/>
          <p:nvPr/>
        </p:nvSpPr>
        <p:spPr>
          <a:xfrm>
            <a:off x="46496" y="198943"/>
            <a:ext cx="4247455" cy="4909036"/>
          </a:xfrm>
          <a:prstGeom prst="rect">
            <a:avLst/>
          </a:prstGeom>
          <a:noFill/>
        </p:spPr>
        <p:txBody>
          <a:bodyPr wrap="square">
            <a:spAutoFit/>
          </a:bodyPr>
          <a:lstStyle/>
          <a:p>
            <a:r>
              <a:rPr lang="en-US" b="1" dirty="0"/>
              <a:t>Overview of Virtual Wards Work</a:t>
            </a:r>
          </a:p>
          <a:p>
            <a:endParaRPr lang="en-US" sz="2000" dirty="0"/>
          </a:p>
          <a:p>
            <a:r>
              <a:rPr lang="en-US" sz="1100" dirty="0">
                <a:latin typeface="Arial" panose="020B0604020202020204" pitchFamily="34" charset="0"/>
                <a:cs typeface="Arial" panose="020B0604020202020204" pitchFamily="34" charset="0"/>
              </a:rPr>
              <a:t>Multidisciplinary team  like nurses, doctors, therapists (NHS England, 2022). </a:t>
            </a: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Remote monitoring: oxygen saturation, heart rate, symptoms.</a:t>
            </a: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Daily virtual rounds and home visits.</a:t>
            </a:r>
          </a:p>
          <a:p>
            <a:pPr marL="285750" indent="-285750">
              <a:buFont typeface="Arial" panose="020B0604020202020204" pitchFamily="34" charset="0"/>
              <a:buChar char="•"/>
            </a:pPr>
            <a:r>
              <a:rPr lang="en-US" sz="1100" dirty="0">
                <a:latin typeface="Arial" panose="020B0604020202020204" pitchFamily="34" charset="0"/>
                <a:cs typeface="Arial" panose="020B0604020202020204" pitchFamily="34" charset="0"/>
              </a:rPr>
              <a:t>Step‑up care that prevent admission and Step‑down care that support early discharge.</a:t>
            </a:r>
            <a:endParaRPr lang="en-US" b="1"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Improve patient care.</a:t>
            </a:r>
          </a:p>
          <a:p>
            <a:r>
              <a:rPr lang="en-US" sz="1100" dirty="0">
                <a:latin typeface="Arial" panose="020B0604020202020204" pitchFamily="34" charset="0"/>
                <a:cs typeface="Arial" panose="020B0604020202020204" pitchFamily="34" charset="0"/>
              </a:rPr>
              <a:t>Reduces hospital admission.</a:t>
            </a:r>
          </a:p>
          <a:p>
            <a:r>
              <a:rPr lang="en-US" sz="1100" dirty="0">
                <a:latin typeface="Arial" panose="020B0604020202020204" pitchFamily="34" charset="0"/>
                <a:cs typeface="Arial" panose="020B0604020202020204" pitchFamily="34" charset="0"/>
              </a:rPr>
              <a:t>Early detection of deterioration.</a:t>
            </a:r>
          </a:p>
          <a:p>
            <a:r>
              <a:rPr lang="en-US" sz="1100" dirty="0">
                <a:latin typeface="Arial" panose="020B0604020202020204" pitchFamily="34" charset="0"/>
                <a:cs typeface="Arial" panose="020B0604020202020204" pitchFamily="34" charset="0"/>
              </a:rPr>
              <a:t>Enhance multidiscipline collaboration (NHS England, 2022)</a:t>
            </a:r>
          </a:p>
          <a:p>
            <a:endParaRPr lang="en-US"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Challenges:</a:t>
            </a:r>
          </a:p>
          <a:p>
            <a:endParaRPr lang="en-US"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Digital exclusion.</a:t>
            </a:r>
          </a:p>
          <a:p>
            <a:r>
              <a:rPr lang="en-US" sz="1100" dirty="0">
                <a:latin typeface="Arial" panose="020B0604020202020204" pitchFamily="34" charset="0"/>
                <a:cs typeface="Arial" panose="020B0604020202020204" pitchFamily="34" charset="0"/>
              </a:rPr>
              <a:t>Technology problem.</a:t>
            </a:r>
          </a:p>
          <a:p>
            <a:r>
              <a:rPr lang="en-US" sz="1100" dirty="0">
                <a:latin typeface="Arial" panose="020B0604020202020204" pitchFamily="34" charset="0"/>
                <a:cs typeface="Arial" panose="020B0604020202020204" pitchFamily="34" charset="0"/>
              </a:rPr>
              <a:t>Not suitable for all patient.</a:t>
            </a:r>
          </a:p>
          <a:p>
            <a:r>
              <a:rPr lang="en-US" sz="1100" dirty="0">
                <a:latin typeface="Arial" panose="020B0604020202020204" pitchFamily="34" charset="0"/>
                <a:cs typeface="Arial" panose="020B0604020202020204" pitchFamily="34" charset="0"/>
              </a:rPr>
              <a:t>Increase workload for staff (NHS Confederation, 2022)</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sz="2000" dirty="0"/>
          </a:p>
        </p:txBody>
      </p:sp>
      <p:pic>
        <p:nvPicPr>
          <p:cNvPr id="4" name="Picture 3" descr="Virtual Ward Resources : Ardens EMIS Web">
            <a:extLst>
              <a:ext uri="{FF2B5EF4-FFF2-40B4-BE49-F238E27FC236}">
                <a16:creationId xmlns:a16="http://schemas.microsoft.com/office/drawing/2014/main" id="{08F8AD9C-C8C7-6433-AD3B-6F53A2F27199}"/>
              </a:ext>
            </a:extLst>
          </p:cNvPr>
          <p:cNvPicPr>
            <a:picLocks noChangeAspect="1"/>
          </p:cNvPicPr>
          <p:nvPr/>
        </p:nvPicPr>
        <p:blipFill>
          <a:blip r:embed="rId2"/>
          <a:stretch>
            <a:fillRect/>
          </a:stretch>
        </p:blipFill>
        <p:spPr>
          <a:xfrm>
            <a:off x="4276123" y="0"/>
            <a:ext cx="4896544" cy="5661248"/>
          </a:xfrm>
          <a:prstGeom prst="rect">
            <a:avLst/>
          </a:prstGeom>
        </p:spPr>
      </p:pic>
      <p:pic>
        <p:nvPicPr>
          <p:cNvPr id="5" name="Picture 4" descr="Milestone for first Walsall Virtual Ward - Walsall Healthcare NHS Trust">
            <a:extLst>
              <a:ext uri="{FF2B5EF4-FFF2-40B4-BE49-F238E27FC236}">
                <a16:creationId xmlns:a16="http://schemas.microsoft.com/office/drawing/2014/main" id="{8AE500A2-6DBB-F60D-F24A-B2F6D9BA4C37}"/>
              </a:ext>
            </a:extLst>
          </p:cNvPr>
          <p:cNvPicPr>
            <a:picLocks noChangeAspect="1"/>
          </p:cNvPicPr>
          <p:nvPr/>
        </p:nvPicPr>
        <p:blipFill>
          <a:blip r:embed="rId3"/>
          <a:stretch>
            <a:fillRect/>
          </a:stretch>
        </p:blipFill>
        <p:spPr>
          <a:xfrm>
            <a:off x="4282952" y="2924944"/>
            <a:ext cx="4861048" cy="288032"/>
          </a:xfrm>
          <a:prstGeom prst="rect">
            <a:avLst/>
          </a:prstGeom>
        </p:spPr>
      </p:pic>
      <p:sp>
        <p:nvSpPr>
          <p:cNvPr id="12" name="TextBox 11">
            <a:extLst>
              <a:ext uri="{FF2B5EF4-FFF2-40B4-BE49-F238E27FC236}">
                <a16:creationId xmlns:a16="http://schemas.microsoft.com/office/drawing/2014/main" id="{6D5FCCF9-9291-8BA6-2178-F54BA760784F}"/>
              </a:ext>
            </a:extLst>
          </p:cNvPr>
          <p:cNvSpPr txBox="1"/>
          <p:nvPr/>
        </p:nvSpPr>
        <p:spPr>
          <a:xfrm>
            <a:off x="5076057" y="4869160"/>
            <a:ext cx="2736304" cy="369332"/>
          </a:xfrm>
          <a:prstGeom prst="rect">
            <a:avLst/>
          </a:prstGeom>
          <a:noFill/>
        </p:spPr>
        <p:txBody>
          <a:bodyPr wrap="square" rtlCol="0">
            <a:spAutoFit/>
          </a:bodyPr>
          <a:lstStyle/>
          <a:p>
            <a:r>
              <a:rPr lang="en-US" dirty="0"/>
              <a:t>support-ew-ardens.org</a:t>
            </a:r>
            <a:endParaRPr lang="en-GB" dirty="0"/>
          </a:p>
        </p:txBody>
      </p:sp>
    </p:spTree>
    <p:extLst>
      <p:ext uri="{BB962C8B-B14F-4D97-AF65-F5344CB8AC3E}">
        <p14:creationId xmlns:p14="http://schemas.microsoft.com/office/powerpoint/2010/main" val="967385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3073-284E-001C-EB24-7E303144C169}"/>
              </a:ext>
            </a:extLst>
          </p:cNvPr>
          <p:cNvSpPr>
            <a:spLocks noGrp="1"/>
          </p:cNvSpPr>
          <p:nvPr>
            <p:ph type="title"/>
          </p:nvPr>
        </p:nvSpPr>
        <p:spPr>
          <a:xfrm>
            <a:off x="457200" y="274638"/>
            <a:ext cx="8229600" cy="490066"/>
          </a:xfrm>
        </p:spPr>
        <p:txBody>
          <a:bodyPr/>
          <a:lstStyle/>
          <a:p>
            <a:r>
              <a:rPr lang="en-GB" altLang="en-US" b="1" dirty="0"/>
              <a:t>Impact on Workforce</a:t>
            </a:r>
            <a:endParaRPr lang="en-GB" dirty="0"/>
          </a:p>
        </p:txBody>
      </p:sp>
      <p:sp>
        <p:nvSpPr>
          <p:cNvPr id="4" name="Content Placeholder 3">
            <a:extLst>
              <a:ext uri="{FF2B5EF4-FFF2-40B4-BE49-F238E27FC236}">
                <a16:creationId xmlns:a16="http://schemas.microsoft.com/office/drawing/2014/main" id="{8AB5CFB7-C52F-328F-99C2-3733E9F44000}"/>
              </a:ext>
            </a:extLst>
          </p:cNvPr>
          <p:cNvSpPr>
            <a:spLocks noGrp="1"/>
          </p:cNvSpPr>
          <p:nvPr>
            <p:ph idx="1"/>
          </p:nvPr>
        </p:nvSpPr>
        <p:spPr>
          <a:xfrm>
            <a:off x="9031" y="857037"/>
            <a:ext cx="5738377" cy="4752528"/>
          </a:xfrm>
        </p:spPr>
        <p:txBody>
          <a:bodyPr/>
          <a:lstStyle/>
          <a:p>
            <a:pPr eaLnBrk="1" hangingPunct="1"/>
            <a:r>
              <a:rPr lang="en-GB" altLang="en-US" sz="1100" dirty="0">
                <a:latin typeface="Arial" panose="020B0604020202020204" pitchFamily="34" charset="0"/>
                <a:cs typeface="Arial" panose="020B0604020202020204" pitchFamily="34" charset="0"/>
              </a:rPr>
              <a:t>New digital competencies required.</a:t>
            </a:r>
          </a:p>
          <a:p>
            <a:pPr eaLnBrk="1" hangingPunct="1"/>
            <a:r>
              <a:rPr lang="en-GB" altLang="en-US" sz="1100" dirty="0">
                <a:latin typeface="Arial" panose="020B0604020202020204" pitchFamily="34" charset="0"/>
                <a:cs typeface="Arial" panose="020B0604020202020204" pitchFamily="34" charset="0"/>
              </a:rPr>
              <a:t>Shift from hospital‑based roles and  community‑based digital care.</a:t>
            </a:r>
          </a:p>
          <a:p>
            <a:pPr eaLnBrk="1" hangingPunct="1"/>
            <a:r>
              <a:rPr lang="en-GB" altLang="en-US" sz="1100" dirty="0">
                <a:latin typeface="Arial" panose="020B0604020202020204" pitchFamily="34" charset="0"/>
                <a:cs typeface="Arial" panose="020B0604020202020204" pitchFamily="34" charset="0"/>
              </a:rPr>
              <a:t>Increased workload for remote monitoring and documentation.</a:t>
            </a:r>
          </a:p>
          <a:p>
            <a:pPr eaLnBrk="1" hangingPunct="1"/>
            <a:r>
              <a:rPr lang="en-GB" altLang="en-US" sz="1100" dirty="0">
                <a:latin typeface="Arial" panose="020B0604020202020204" pitchFamily="34" charset="0"/>
                <a:cs typeface="Arial" panose="020B0604020202020204" pitchFamily="34" charset="0"/>
              </a:rPr>
              <a:t>Need for strong IT infrastructure and interoperability.</a:t>
            </a:r>
          </a:p>
          <a:p>
            <a:pPr eaLnBrk="1" hangingPunct="1"/>
            <a:r>
              <a:rPr lang="en-GB" altLang="en-US" sz="1100" dirty="0">
                <a:latin typeface="Arial" panose="020B0604020202020204" pitchFamily="34" charset="0"/>
                <a:cs typeface="Arial" panose="020B0604020202020204" pitchFamily="34" charset="0"/>
              </a:rPr>
              <a:t>Workforce shortages challenge sustainability.                                                                                                                                                                                       </a:t>
            </a:r>
          </a:p>
          <a:p>
            <a:pPr marL="0" indent="0" eaLnBrk="1" hangingPunct="1">
              <a:buNone/>
            </a:pPr>
            <a:endParaRPr lang="en-GB" altLang="en-US" sz="1100" dirty="0">
              <a:latin typeface="Arial" panose="020B0604020202020204" pitchFamily="34" charset="0"/>
              <a:cs typeface="Arial" panose="020B0604020202020204" pitchFamily="34" charset="0"/>
            </a:endParaRPr>
          </a:p>
          <a:p>
            <a:pPr marL="0" indent="0" eaLnBrk="1" hangingPunct="1">
              <a:buNone/>
            </a:pPr>
            <a:r>
              <a:rPr lang="en-GB" altLang="en-US" sz="1100" dirty="0">
                <a:latin typeface="Arial" panose="020B0604020202020204" pitchFamily="34" charset="0"/>
                <a:cs typeface="Arial" panose="020B0604020202020204" pitchFamily="34" charset="0"/>
              </a:rPr>
              <a:t>Develop digital skills.</a:t>
            </a:r>
          </a:p>
          <a:p>
            <a:pPr marL="0" indent="0" eaLnBrk="1" hangingPunct="1">
              <a:buNone/>
            </a:pPr>
            <a:r>
              <a:rPr lang="en-GB" altLang="en-US" sz="1100" dirty="0">
                <a:latin typeface="Arial" panose="020B0604020202020204" pitchFamily="34" charset="0"/>
                <a:cs typeface="Arial" panose="020B0604020202020204" pitchFamily="34" charset="0"/>
              </a:rPr>
              <a:t>Improve multidiscipline working.</a:t>
            </a:r>
          </a:p>
          <a:p>
            <a:pPr marL="0" indent="0" eaLnBrk="1" hangingPunct="1">
              <a:buNone/>
            </a:pPr>
            <a:r>
              <a:rPr lang="en-GB" altLang="en-US" sz="1100" dirty="0">
                <a:latin typeface="Arial" panose="020B0604020202020204" pitchFamily="34" charset="0"/>
                <a:cs typeface="Arial" panose="020B0604020202020204" pitchFamily="34" charset="0"/>
              </a:rPr>
              <a:t>Support flexible working.</a:t>
            </a:r>
          </a:p>
          <a:p>
            <a:pPr marL="0" indent="0" eaLnBrk="1" hangingPunct="1">
              <a:buNone/>
            </a:pPr>
            <a:r>
              <a:rPr lang="en-GB" altLang="en-US" sz="1100" dirty="0">
                <a:latin typeface="Arial" panose="020B0604020202020204" pitchFamily="34" charset="0"/>
                <a:cs typeface="Arial" panose="020B0604020202020204" pitchFamily="34" charset="0"/>
              </a:rPr>
              <a:t>Reduce hospital pressure (BMA, 2023).</a:t>
            </a:r>
          </a:p>
          <a:p>
            <a:pPr marL="0" indent="0" eaLnBrk="1" hangingPunct="1">
              <a:buNone/>
            </a:pPr>
            <a:endParaRPr lang="en-GB" altLang="en-US" sz="1100" dirty="0">
              <a:latin typeface="Arial" panose="020B0604020202020204" pitchFamily="34" charset="0"/>
              <a:cs typeface="Arial" panose="020B0604020202020204" pitchFamily="34" charset="0"/>
            </a:endParaRPr>
          </a:p>
          <a:p>
            <a:pPr marL="0" indent="0" eaLnBrk="1" hangingPunct="1">
              <a:buNone/>
            </a:pPr>
            <a:endParaRPr lang="en-GB" altLang="en-US" sz="1100" b="1" dirty="0">
              <a:latin typeface="Arial" panose="020B0604020202020204" pitchFamily="34" charset="0"/>
              <a:cs typeface="Arial" panose="020B0604020202020204" pitchFamily="34" charset="0"/>
            </a:endParaRPr>
          </a:p>
          <a:p>
            <a:pPr marL="0" indent="0" eaLnBrk="1" hangingPunct="1">
              <a:buNone/>
            </a:pPr>
            <a:endParaRPr lang="en-GB" altLang="en-US" sz="1100" b="1" dirty="0">
              <a:latin typeface="Arial" panose="020B0604020202020204" pitchFamily="34" charset="0"/>
              <a:cs typeface="Arial" panose="020B0604020202020204" pitchFamily="34" charset="0"/>
            </a:endParaRPr>
          </a:p>
          <a:p>
            <a:pPr marL="0" indent="0" eaLnBrk="1" hangingPunct="1">
              <a:buNone/>
            </a:pPr>
            <a:r>
              <a:rPr lang="en-GB" altLang="en-US" sz="1100" b="1" dirty="0">
                <a:latin typeface="Arial" panose="020B0604020202020204" pitchFamily="34" charset="0"/>
                <a:cs typeface="Arial" panose="020B0604020202020204" pitchFamily="34" charset="0"/>
              </a:rPr>
              <a:t>Challenges:</a:t>
            </a:r>
          </a:p>
          <a:p>
            <a:pPr marL="0" indent="0" eaLnBrk="1" hangingPunct="1">
              <a:buNone/>
            </a:pPr>
            <a:endParaRPr lang="en-GB" altLang="en-US" sz="1100" dirty="0">
              <a:latin typeface="Arial" panose="020B0604020202020204" pitchFamily="34" charset="0"/>
              <a:cs typeface="Arial" panose="020B0604020202020204" pitchFamily="34" charset="0"/>
            </a:endParaRPr>
          </a:p>
          <a:p>
            <a:pPr marL="0" indent="0" eaLnBrk="1" hangingPunct="1">
              <a:buNone/>
            </a:pPr>
            <a:r>
              <a:rPr lang="en-GB" altLang="en-US" sz="1100" dirty="0">
                <a:latin typeface="Arial" panose="020B0604020202020204" pitchFamily="34" charset="0"/>
                <a:cs typeface="Arial" panose="020B0604020202020204" pitchFamily="34" charset="0"/>
              </a:rPr>
              <a:t>Increase workload.</a:t>
            </a:r>
          </a:p>
          <a:p>
            <a:pPr marL="0" indent="0" eaLnBrk="1" hangingPunct="1">
              <a:buNone/>
            </a:pPr>
            <a:r>
              <a:rPr lang="en-GB" altLang="en-US" sz="1100" dirty="0">
                <a:latin typeface="Arial" panose="020B0604020202020204" pitchFamily="34" charset="0"/>
                <a:cs typeface="Arial" panose="020B0604020202020204" pitchFamily="34" charset="0"/>
              </a:rPr>
              <a:t>Need for digital training.</a:t>
            </a:r>
          </a:p>
          <a:p>
            <a:pPr marL="0" indent="0" eaLnBrk="1" hangingPunct="1">
              <a:buNone/>
            </a:pPr>
            <a:r>
              <a:rPr lang="en-GB" altLang="en-US" sz="1100" dirty="0">
                <a:latin typeface="Arial" panose="020B0604020202020204" pitchFamily="34" charset="0"/>
                <a:cs typeface="Arial" panose="020B0604020202020204" pitchFamily="34" charset="0"/>
              </a:rPr>
              <a:t>Workforce shortages.</a:t>
            </a:r>
          </a:p>
          <a:p>
            <a:pPr marL="0" indent="0" eaLnBrk="1" hangingPunct="1">
              <a:buNone/>
            </a:pPr>
            <a:r>
              <a:rPr lang="en-GB" altLang="en-US" sz="1100" dirty="0">
                <a:latin typeface="Arial" panose="020B0604020202020204" pitchFamily="34" charset="0"/>
                <a:cs typeface="Arial" panose="020B0604020202020204" pitchFamily="34" charset="0"/>
              </a:rPr>
              <a:t>It challenges.</a:t>
            </a:r>
          </a:p>
          <a:p>
            <a:pPr marL="0" indent="0" eaLnBrk="1" hangingPunct="1">
              <a:buNone/>
            </a:pPr>
            <a:r>
              <a:rPr lang="en-GB" altLang="en-US" sz="1100" dirty="0">
                <a:latin typeface="Arial" panose="020B0604020202020204" pitchFamily="34" charset="0"/>
                <a:cs typeface="Arial" panose="020B0604020202020204" pitchFamily="34" charset="0"/>
              </a:rPr>
              <a:t>Workforce implication (Health Foundation, 2022).</a:t>
            </a:r>
          </a:p>
          <a:p>
            <a:pPr marL="0" indent="0" eaLnBrk="1" hangingPunct="1">
              <a:buNone/>
            </a:pPr>
            <a:endParaRPr lang="en-GB" altLang="en-US" sz="1100" dirty="0">
              <a:latin typeface="Arial" panose="020B0604020202020204" pitchFamily="34" charset="0"/>
              <a:cs typeface="Arial" panose="020B0604020202020204" pitchFamily="34" charset="0"/>
            </a:endParaRPr>
          </a:p>
          <a:p>
            <a:pPr marL="0" indent="0" eaLnBrk="1" hangingPunct="1">
              <a:buNone/>
            </a:pPr>
            <a:endParaRPr lang="en-GB" altLang="en-US" sz="1100" dirty="0">
              <a:latin typeface="Arial" panose="020B0604020202020204" pitchFamily="34" charset="0"/>
              <a:cs typeface="Arial" panose="020B0604020202020204" pitchFamily="34" charset="0"/>
            </a:endParaRPr>
          </a:p>
          <a:p>
            <a:pPr marL="0" indent="0" eaLnBrk="1" hangingPunct="1">
              <a:buNone/>
            </a:pPr>
            <a:r>
              <a:rPr lang="en-GB" altLang="en-US" sz="1100" dirty="0">
                <a:latin typeface="Arial" panose="020B0604020202020204" pitchFamily="34" charset="0"/>
                <a:cs typeface="Arial" panose="020B0604020202020204" pitchFamily="34" charset="0"/>
              </a:rPr>
              <a:t>                                                                                                                                   </a:t>
            </a:r>
          </a:p>
        </p:txBody>
      </p:sp>
      <p:pic>
        <p:nvPicPr>
          <p:cNvPr id="6" name="Picture 5" descr="'We've cut out the middleman': How NHS virtual wards mean acute ...">
            <a:extLst>
              <a:ext uri="{FF2B5EF4-FFF2-40B4-BE49-F238E27FC236}">
                <a16:creationId xmlns:a16="http://schemas.microsoft.com/office/drawing/2014/main" id="{F674DE11-0055-78FF-FBF5-E82AE8F6369A}"/>
              </a:ext>
            </a:extLst>
          </p:cNvPr>
          <p:cNvPicPr>
            <a:picLocks noChangeAspect="1"/>
          </p:cNvPicPr>
          <p:nvPr/>
        </p:nvPicPr>
        <p:blipFill>
          <a:blip r:embed="rId4"/>
          <a:stretch>
            <a:fillRect/>
          </a:stretch>
        </p:blipFill>
        <p:spPr>
          <a:xfrm>
            <a:off x="4629757" y="994476"/>
            <a:ext cx="4514243" cy="4752528"/>
          </a:xfrm>
          <a:prstGeom prst="rect">
            <a:avLst/>
          </a:prstGeom>
        </p:spPr>
      </p:pic>
      <p:pic>
        <p:nvPicPr>
          <p:cNvPr id="9" name="Audio 8">
            <a:hlinkClick r:id="" action="ppaction://media"/>
            <a:extLst>
              <a:ext uri="{FF2B5EF4-FFF2-40B4-BE49-F238E27FC236}">
                <a16:creationId xmlns:a16="http://schemas.microsoft.com/office/drawing/2014/main" id="{9C9FA791-9EB8-6F00-3F41-2CEDBB45A8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
        <p:nvSpPr>
          <p:cNvPr id="11" name="TextBox 10">
            <a:extLst>
              <a:ext uri="{FF2B5EF4-FFF2-40B4-BE49-F238E27FC236}">
                <a16:creationId xmlns:a16="http://schemas.microsoft.com/office/drawing/2014/main" id="{8C2F4286-CA7B-C81F-02E0-BEB882D58EEA}"/>
              </a:ext>
            </a:extLst>
          </p:cNvPr>
          <p:cNvSpPr txBox="1"/>
          <p:nvPr/>
        </p:nvSpPr>
        <p:spPr>
          <a:xfrm>
            <a:off x="6372200" y="5013176"/>
            <a:ext cx="1593834" cy="369332"/>
          </a:xfrm>
          <a:prstGeom prst="rect">
            <a:avLst/>
          </a:prstGeom>
          <a:noFill/>
        </p:spPr>
        <p:txBody>
          <a:bodyPr wrap="none" rtlCol="0">
            <a:spAutoFit/>
          </a:bodyPr>
          <a:lstStyle/>
          <a:p>
            <a:r>
              <a:rPr lang="en-US" dirty="0"/>
              <a:t>News.sky.com</a:t>
            </a:r>
            <a:endParaRPr lang="en-GB" dirty="0"/>
          </a:p>
        </p:txBody>
      </p:sp>
    </p:spTree>
    <p:extLst>
      <p:ext uri="{BB962C8B-B14F-4D97-AF65-F5344CB8AC3E}">
        <p14:creationId xmlns:p14="http://schemas.microsoft.com/office/powerpoint/2010/main" val="1950139471"/>
      </p:ext>
    </p:extLst>
  </p:cSld>
  <p:clrMapOvr>
    <a:masterClrMapping/>
  </p:clrMapOvr>
  <mc:AlternateContent xmlns:mc="http://schemas.openxmlformats.org/markup-compatibility/2006">
    <mc:Choice xmlns:p14="http://schemas.microsoft.com/office/powerpoint/2010/main" Requires="p14">
      <p:transition spd="slow" p14:dur="2000" advTm="3815"/>
    </mc:Choice>
    <mc:Fallback>
      <p:transition spd="slow" advTm="3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55A6D7F-E653-F80C-C587-6C809BBC7E06}"/>
              </a:ext>
            </a:extLst>
          </p:cNvPr>
          <p:cNvSpPr>
            <a:spLocks noGrp="1" noChangeArrowheads="1"/>
          </p:cNvSpPr>
          <p:nvPr>
            <p:ph type="title"/>
          </p:nvPr>
        </p:nvSpPr>
        <p:spPr>
          <a:xfrm>
            <a:off x="457200" y="-93841"/>
            <a:ext cx="8229600" cy="620688"/>
          </a:xfrm>
        </p:spPr>
        <p:txBody>
          <a:bodyPr/>
          <a:lstStyle/>
          <a:p>
            <a:pPr eaLnBrk="1" hangingPunct="1"/>
            <a:r>
              <a:rPr lang="en-GB" altLang="en-US" sz="1800" b="1" dirty="0"/>
              <a:t>Impact on service delivery </a:t>
            </a:r>
          </a:p>
        </p:txBody>
      </p:sp>
      <p:sp>
        <p:nvSpPr>
          <p:cNvPr id="12291" name="Content Placeholder 2">
            <a:extLst>
              <a:ext uri="{FF2B5EF4-FFF2-40B4-BE49-F238E27FC236}">
                <a16:creationId xmlns:a16="http://schemas.microsoft.com/office/drawing/2014/main" id="{48579351-FFF9-EA09-333F-3DB6034DBD11}"/>
              </a:ext>
            </a:extLst>
          </p:cNvPr>
          <p:cNvSpPr>
            <a:spLocks noGrp="1" noChangeArrowheads="1"/>
          </p:cNvSpPr>
          <p:nvPr>
            <p:ph idx="1"/>
          </p:nvPr>
        </p:nvSpPr>
        <p:spPr>
          <a:xfrm>
            <a:off x="14546" y="548680"/>
            <a:ext cx="4629462" cy="4823867"/>
          </a:xfrm>
        </p:spPr>
        <p:txBody>
          <a:bodyPr/>
          <a:lstStyle/>
          <a:p>
            <a:pPr marL="0" indent="0" eaLnBrk="1" hangingPunct="1">
              <a:buNone/>
            </a:pPr>
            <a:endParaRPr lang="en-US" altLang="en-US" sz="1100" b="1" dirty="0">
              <a:latin typeface="Arial" panose="020B0604020202020204" pitchFamily="34" charset="0"/>
              <a:cs typeface="Arial" panose="020B0604020202020204" pitchFamily="34" charset="0"/>
            </a:endParaRPr>
          </a:p>
          <a:p>
            <a:pPr marL="0" indent="0" eaLnBrk="1" hangingPunct="1">
              <a:buNone/>
            </a:pPr>
            <a:r>
              <a:rPr lang="en-US" altLang="en-US" sz="1100" dirty="0">
                <a:latin typeface="Arial" panose="020B0604020202020204" pitchFamily="34" charset="0"/>
                <a:cs typeface="Arial" panose="020B0604020202020204" pitchFamily="34" charset="0"/>
              </a:rPr>
              <a:t>Reduces hospital admission and length of stay.</a:t>
            </a:r>
          </a:p>
          <a:p>
            <a:pPr marL="0" indent="0" eaLnBrk="1" hangingPunct="1">
              <a:buNone/>
            </a:pPr>
            <a:r>
              <a:rPr lang="en-US" altLang="en-US" sz="1100" dirty="0">
                <a:latin typeface="Arial" panose="020B0604020202020204" pitchFamily="34" charset="0"/>
                <a:cs typeface="Arial" panose="020B0604020202020204" pitchFamily="34" charset="0"/>
              </a:rPr>
              <a:t>Improve hospital bed capacity.</a:t>
            </a:r>
          </a:p>
          <a:p>
            <a:pPr marL="0" indent="0" eaLnBrk="1" hangingPunct="1">
              <a:buNone/>
            </a:pPr>
            <a:r>
              <a:rPr lang="en-US" altLang="en-US" sz="1100" dirty="0">
                <a:latin typeface="Arial" panose="020B0604020202020204" pitchFamily="34" charset="0"/>
                <a:cs typeface="Arial" panose="020B0604020202020204" pitchFamily="34" charset="0"/>
              </a:rPr>
              <a:t>Personalized and flexible care.</a:t>
            </a:r>
          </a:p>
          <a:p>
            <a:pPr marL="0" indent="0" eaLnBrk="1" hangingPunct="1">
              <a:buNone/>
            </a:pPr>
            <a:r>
              <a:rPr lang="en-US" altLang="en-US" sz="1100" dirty="0">
                <a:latin typeface="Arial" panose="020B0604020202020204" pitchFamily="34" charset="0"/>
                <a:cs typeface="Arial" panose="020B0604020202020204" pitchFamily="34" charset="0"/>
              </a:rPr>
              <a:t>Rapid multidisciplinary team response (NHS England, 2024).</a:t>
            </a:r>
          </a:p>
          <a:p>
            <a:pPr marL="0" indent="0" eaLnBrk="1" hangingPunct="1">
              <a:buNone/>
            </a:pPr>
            <a:r>
              <a:rPr lang="en-US" altLang="en-US" sz="1100" dirty="0">
                <a:latin typeface="Arial" panose="020B0604020202020204" pitchFamily="34" charset="0"/>
                <a:cs typeface="Arial" panose="020B0604020202020204" pitchFamily="34" charset="0"/>
              </a:rPr>
              <a:t>Greater efficiency and cost-effectiveness.</a:t>
            </a:r>
          </a:p>
          <a:p>
            <a:pPr marL="0" indent="0" eaLnBrk="1" hangingPunct="1">
              <a:buNone/>
            </a:pPr>
            <a:r>
              <a:rPr lang="en-US" altLang="en-US" sz="1100" dirty="0">
                <a:latin typeface="Arial" panose="020B0604020202020204" pitchFamily="34" charset="0"/>
                <a:cs typeface="Arial" panose="020B0604020202020204" pitchFamily="34" charset="0"/>
              </a:rPr>
              <a:t>Digital innovation in a care delivery.</a:t>
            </a:r>
          </a:p>
          <a:p>
            <a:pPr marL="0" indent="0" eaLnBrk="1" hangingPunct="1">
              <a:buNone/>
            </a:pPr>
            <a:endParaRPr lang="en-US" altLang="en-US" sz="1100" dirty="0">
              <a:latin typeface="Arial" panose="020B0604020202020204" pitchFamily="34" charset="0"/>
              <a:cs typeface="Arial" panose="020B0604020202020204" pitchFamily="34" charset="0"/>
            </a:endParaRPr>
          </a:p>
          <a:p>
            <a:pPr marL="0" indent="0" eaLnBrk="1" hangingPunct="1">
              <a:buNone/>
            </a:pPr>
            <a:endParaRPr lang="en-US" altLang="en-US" sz="1100" b="1" dirty="0">
              <a:latin typeface="Arial" panose="020B0604020202020204" pitchFamily="34" charset="0"/>
              <a:cs typeface="Arial" panose="020B0604020202020204" pitchFamily="34" charset="0"/>
            </a:endParaRPr>
          </a:p>
          <a:p>
            <a:pPr marL="0" indent="0" eaLnBrk="1" hangingPunct="1">
              <a:buNone/>
            </a:pPr>
            <a:r>
              <a:rPr lang="en-US" altLang="en-US" sz="1100" b="1" dirty="0">
                <a:latin typeface="Arial" panose="020B0604020202020204" pitchFamily="34" charset="0"/>
                <a:cs typeface="Arial" panose="020B0604020202020204" pitchFamily="34" charset="0"/>
              </a:rPr>
              <a:t>Challenges:</a:t>
            </a:r>
          </a:p>
          <a:p>
            <a:pPr marL="0" indent="0" eaLnBrk="1" hangingPunct="1">
              <a:buNone/>
            </a:pPr>
            <a:r>
              <a:rPr lang="en-US" altLang="en-US" sz="1100" dirty="0">
                <a:latin typeface="Arial" panose="020B0604020202020204" pitchFamily="34" charset="0"/>
                <a:cs typeface="Arial" panose="020B0604020202020204" pitchFamily="34" charset="0"/>
              </a:rPr>
              <a:t>Variation in service delivery (NHS England, 2024</a:t>
            </a:r>
          </a:p>
          <a:p>
            <a:pPr marL="0" indent="0" eaLnBrk="1" hangingPunct="1">
              <a:buNone/>
            </a:pPr>
            <a:r>
              <a:rPr lang="en-US" altLang="en-US" sz="1100" dirty="0">
                <a:latin typeface="Arial" panose="020B0604020202020204" pitchFamily="34" charset="0"/>
                <a:cs typeface="Arial" panose="020B0604020202020204" pitchFamily="34" charset="0"/>
              </a:rPr>
              <a:t>Digital exclusion.</a:t>
            </a:r>
          </a:p>
          <a:p>
            <a:pPr marL="0" indent="0" eaLnBrk="1" hangingPunct="1">
              <a:buNone/>
            </a:pPr>
            <a:r>
              <a:rPr lang="en-US" altLang="en-US" sz="1100" dirty="0">
                <a:latin typeface="Arial" panose="020B0604020202020204" pitchFamily="34" charset="0"/>
                <a:cs typeface="Arial" panose="020B0604020202020204" pitchFamily="34" charset="0"/>
              </a:rPr>
              <a:t>Safety and escalation.</a:t>
            </a:r>
          </a:p>
          <a:p>
            <a:pPr marL="0" indent="0" eaLnBrk="1" hangingPunct="1">
              <a:buNone/>
            </a:pPr>
            <a:r>
              <a:rPr lang="en-US" altLang="en-US" sz="1100" dirty="0">
                <a:latin typeface="Arial" panose="020B0604020202020204" pitchFamily="34" charset="0"/>
                <a:cs typeface="Arial" panose="020B0604020202020204" pitchFamily="34" charset="0"/>
              </a:rPr>
              <a:t>Technology failures.</a:t>
            </a:r>
          </a:p>
          <a:p>
            <a:pPr marL="0" indent="0" eaLnBrk="1" hangingPunct="1">
              <a:buNone/>
            </a:pPr>
            <a:r>
              <a:rPr lang="en-US" altLang="en-US" sz="1100" dirty="0">
                <a:latin typeface="Arial" panose="020B0604020202020204" pitchFamily="34" charset="0"/>
                <a:cs typeface="Arial" panose="020B0604020202020204" pitchFamily="34" charset="0"/>
              </a:rPr>
              <a:t>Increased workload for community services.</a:t>
            </a:r>
          </a:p>
          <a:p>
            <a:pPr marL="0" indent="0" eaLnBrk="1" hangingPunct="1">
              <a:buNone/>
            </a:pPr>
            <a:r>
              <a:rPr lang="en-US" altLang="en-US" sz="1100" dirty="0">
                <a:latin typeface="Arial" panose="020B0604020202020204" pitchFamily="34" charset="0"/>
                <a:cs typeface="Arial" panose="020B0604020202020204" pitchFamily="34" charset="0"/>
              </a:rPr>
              <a:t>Not suitable for all patient- complex medical conditions (NICE, 2023).</a:t>
            </a:r>
          </a:p>
          <a:p>
            <a:pPr marL="0" indent="0" eaLnBrk="1" hangingPunct="1">
              <a:buNone/>
            </a:pPr>
            <a:endParaRPr lang="en-US" altLang="en-US" sz="1800"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8A8D5594-6DD3-23E7-3115-299B6E772C2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pic>
        <p:nvPicPr>
          <p:cNvPr id="9" name="Picture 8" descr="Hospital at Home's virtual wards programme secures £3.6m for expansion ...">
            <a:extLst>
              <a:ext uri="{FF2B5EF4-FFF2-40B4-BE49-F238E27FC236}">
                <a16:creationId xmlns:a16="http://schemas.microsoft.com/office/drawing/2014/main" id="{BE6259BF-38D6-1481-1020-862B3A35A64A}"/>
              </a:ext>
            </a:extLst>
          </p:cNvPr>
          <p:cNvPicPr>
            <a:picLocks noChangeAspect="1"/>
          </p:cNvPicPr>
          <p:nvPr/>
        </p:nvPicPr>
        <p:blipFill>
          <a:blip r:embed="rId5"/>
          <a:stretch>
            <a:fillRect/>
          </a:stretch>
        </p:blipFill>
        <p:spPr>
          <a:xfrm>
            <a:off x="4355976" y="476672"/>
            <a:ext cx="4773478" cy="5207331"/>
          </a:xfrm>
          <a:prstGeom prst="rect">
            <a:avLst/>
          </a:prstGeom>
        </p:spPr>
      </p:pic>
      <p:sp>
        <p:nvSpPr>
          <p:cNvPr id="10" name="TextBox 9">
            <a:extLst>
              <a:ext uri="{FF2B5EF4-FFF2-40B4-BE49-F238E27FC236}">
                <a16:creationId xmlns:a16="http://schemas.microsoft.com/office/drawing/2014/main" id="{BFB05AF4-D31E-C146-8C18-6EBB26CDE0E4}"/>
              </a:ext>
            </a:extLst>
          </p:cNvPr>
          <p:cNvSpPr txBox="1"/>
          <p:nvPr/>
        </p:nvSpPr>
        <p:spPr>
          <a:xfrm>
            <a:off x="6444208" y="5301208"/>
            <a:ext cx="1603516" cy="369332"/>
          </a:xfrm>
          <a:prstGeom prst="rect">
            <a:avLst/>
          </a:prstGeom>
          <a:noFill/>
        </p:spPr>
        <p:txBody>
          <a:bodyPr wrap="none" rtlCol="0">
            <a:spAutoFit/>
          </a:bodyPr>
          <a:lstStyle/>
          <a:p>
            <a:r>
              <a:rPr lang="en-US" dirty="0"/>
              <a:t>futurecot.com</a:t>
            </a: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advTm="27328"/>
    </mc:Choice>
    <mc:Fallback>
      <p:transition spd="slow" advTm="27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34B610C-5D59-1B6E-DF91-EDA3ED743194}"/>
              </a:ext>
            </a:extLst>
          </p:cNvPr>
          <p:cNvSpPr>
            <a:spLocks noGrp="1" noChangeArrowheads="1"/>
          </p:cNvSpPr>
          <p:nvPr>
            <p:ph type="title"/>
          </p:nvPr>
        </p:nvSpPr>
        <p:spPr>
          <a:xfrm>
            <a:off x="457200" y="0"/>
            <a:ext cx="8229600" cy="404664"/>
          </a:xfrm>
        </p:spPr>
        <p:txBody>
          <a:bodyPr/>
          <a:lstStyle/>
          <a:p>
            <a:pPr eaLnBrk="1" hangingPunct="1"/>
            <a:r>
              <a:rPr lang="en-GB" altLang="en-US" sz="1800" b="1" dirty="0"/>
              <a:t>Impact on patients </a:t>
            </a:r>
          </a:p>
        </p:txBody>
      </p:sp>
      <p:sp>
        <p:nvSpPr>
          <p:cNvPr id="13315" name="Content Placeholder 2">
            <a:extLst>
              <a:ext uri="{FF2B5EF4-FFF2-40B4-BE49-F238E27FC236}">
                <a16:creationId xmlns:a16="http://schemas.microsoft.com/office/drawing/2014/main" id="{A2BBD0FE-235C-D908-B15E-0F93ECBB9D1F}"/>
              </a:ext>
            </a:extLst>
          </p:cNvPr>
          <p:cNvSpPr>
            <a:spLocks noGrp="1" noChangeArrowheads="1"/>
          </p:cNvSpPr>
          <p:nvPr>
            <p:ph idx="1"/>
          </p:nvPr>
        </p:nvSpPr>
        <p:spPr>
          <a:xfrm>
            <a:off x="0" y="476672"/>
            <a:ext cx="4211960" cy="5193868"/>
          </a:xfrm>
        </p:spPr>
        <p:txBody>
          <a:bodyPr/>
          <a:lstStyle/>
          <a:p>
            <a:pPr eaLnBrk="1" hangingPunct="1"/>
            <a:r>
              <a:rPr lang="en-US" altLang="en-US" sz="1100" dirty="0">
                <a:latin typeface="Arial" panose="020B0604020202020204" pitchFamily="34" charset="0"/>
                <a:cs typeface="Arial" panose="020B0604020202020204" pitchFamily="34" charset="0"/>
              </a:rPr>
              <a:t>Care delivered in familiar home environment (NHS, England 2024)</a:t>
            </a:r>
          </a:p>
          <a:p>
            <a:pPr eaLnBrk="1" hangingPunct="1"/>
            <a:r>
              <a:rPr lang="en-US" altLang="en-US" sz="1100" dirty="0">
                <a:latin typeface="Arial" panose="020B0604020202020204" pitchFamily="34" charset="0"/>
                <a:cs typeface="Arial" panose="020B0604020202020204" pitchFamily="34" charset="0"/>
              </a:rPr>
              <a:t>Increased comfort, autonomy, and personalized care.</a:t>
            </a:r>
          </a:p>
          <a:p>
            <a:pPr eaLnBrk="1" hangingPunct="1"/>
            <a:r>
              <a:rPr lang="en-US" altLang="en-US" sz="1100" dirty="0">
                <a:latin typeface="Arial" panose="020B0604020202020204" pitchFamily="34" charset="0"/>
                <a:cs typeface="Arial" panose="020B0604020202020204" pitchFamily="34" charset="0"/>
              </a:rPr>
              <a:t>Positive patient feedback and satisfaction</a:t>
            </a:r>
          </a:p>
          <a:p>
            <a:pPr eaLnBrk="1" hangingPunct="1"/>
            <a:r>
              <a:rPr lang="en-US" altLang="en-US" sz="1100" dirty="0">
                <a:latin typeface="Arial" panose="020B0604020202020204" pitchFamily="34" charset="0"/>
                <a:cs typeface="Arial" panose="020B0604020202020204" pitchFamily="34" charset="0"/>
              </a:rPr>
              <a:t>High patient satisfaction.</a:t>
            </a:r>
          </a:p>
          <a:p>
            <a:pPr eaLnBrk="1" hangingPunct="1"/>
            <a:r>
              <a:rPr lang="en-US" altLang="en-US" sz="1100" dirty="0">
                <a:latin typeface="Arial" panose="020B0604020202020204" pitchFamily="34" charset="0"/>
                <a:cs typeface="Arial" panose="020B0604020202020204" pitchFamily="34" charset="0"/>
              </a:rPr>
              <a:t>Reduced risk of hospital‑acquired infections.</a:t>
            </a:r>
          </a:p>
          <a:p>
            <a:pPr eaLnBrk="1" hangingPunct="1"/>
            <a:r>
              <a:rPr lang="en-US" altLang="en-US" sz="1100" dirty="0">
                <a:latin typeface="Arial" panose="020B0604020202020204" pitchFamily="34" charset="0"/>
                <a:cs typeface="Arial" panose="020B0604020202020204" pitchFamily="34" charset="0"/>
              </a:rPr>
              <a:t>Improved continuity care</a:t>
            </a:r>
          </a:p>
          <a:p>
            <a:pPr eaLnBrk="1" hangingPunct="1"/>
            <a:endParaRPr lang="en-US" altLang="en-US" sz="1100" dirty="0">
              <a:latin typeface="Arial" panose="020B0604020202020204" pitchFamily="34" charset="0"/>
              <a:cs typeface="Arial" panose="020B0604020202020204" pitchFamily="34" charset="0"/>
            </a:endParaRPr>
          </a:p>
          <a:p>
            <a:pPr eaLnBrk="1" hangingPunct="1"/>
            <a:endParaRPr lang="en-US" altLang="en-US" sz="1100" dirty="0">
              <a:latin typeface="Arial" panose="020B0604020202020204" pitchFamily="34" charset="0"/>
              <a:cs typeface="Arial" panose="020B0604020202020204" pitchFamily="34" charset="0"/>
            </a:endParaRPr>
          </a:p>
          <a:p>
            <a:pPr marL="0" indent="0" eaLnBrk="1" hangingPunct="1">
              <a:buNone/>
            </a:pPr>
            <a:r>
              <a:rPr lang="en-US" altLang="en-US" sz="1100" dirty="0">
                <a:latin typeface="Arial" panose="020B0604020202020204" pitchFamily="34" charset="0"/>
                <a:cs typeface="Arial" panose="020B0604020202020204" pitchFamily="34" charset="0"/>
              </a:rPr>
              <a:t>Challenges: </a:t>
            </a:r>
          </a:p>
          <a:p>
            <a:pPr marL="0" indent="0" eaLnBrk="1" hangingPunct="1">
              <a:buNone/>
            </a:pPr>
            <a:endParaRPr lang="en-US" altLang="en-US" sz="1100" dirty="0">
              <a:latin typeface="Arial" panose="020B0604020202020204" pitchFamily="34" charset="0"/>
              <a:cs typeface="Arial" panose="020B0604020202020204" pitchFamily="34" charset="0"/>
            </a:endParaRPr>
          </a:p>
          <a:p>
            <a:pPr marL="0" indent="0" eaLnBrk="1" hangingPunct="1">
              <a:buNone/>
            </a:pPr>
            <a:r>
              <a:rPr lang="en-US" altLang="en-US" sz="1100" dirty="0">
                <a:latin typeface="Arial" panose="020B0604020202020204" pitchFamily="34" charset="0"/>
                <a:cs typeface="Arial" panose="020B0604020202020204" pitchFamily="34" charset="0"/>
              </a:rPr>
              <a:t>Digital literacy and technology barriers.</a:t>
            </a:r>
          </a:p>
          <a:p>
            <a:pPr marL="0" indent="0" eaLnBrk="1" hangingPunct="1">
              <a:buNone/>
            </a:pPr>
            <a:r>
              <a:rPr lang="en-US" altLang="en-US" sz="1100" dirty="0">
                <a:latin typeface="Arial" panose="020B0604020202020204" pitchFamily="34" charset="0"/>
                <a:cs typeface="Arial" panose="020B0604020202020204" pitchFamily="34" charset="0"/>
              </a:rPr>
              <a:t>Anxiety about emote monitoring (NICE,2023).</a:t>
            </a:r>
          </a:p>
          <a:p>
            <a:pPr marL="0" indent="0" eaLnBrk="1" hangingPunct="1">
              <a:buNone/>
            </a:pPr>
            <a:r>
              <a:rPr lang="en-US" altLang="en-US" sz="1100" dirty="0">
                <a:latin typeface="Arial" panose="020B0604020202020204" pitchFamily="34" charset="0"/>
                <a:cs typeface="Arial" panose="020B0604020202020204" pitchFamily="34" charset="0"/>
              </a:rPr>
              <a:t>Greater reliance on family carers.</a:t>
            </a:r>
          </a:p>
          <a:p>
            <a:pPr marL="0" indent="0" eaLnBrk="1" hangingPunct="1">
              <a:buNone/>
            </a:pPr>
            <a:r>
              <a:rPr lang="en-US" altLang="en-US" sz="1100" dirty="0">
                <a:latin typeface="Arial" panose="020B0604020202020204" pitchFamily="34" charset="0"/>
                <a:cs typeface="Arial" panose="020B0604020202020204" pitchFamily="34" charset="0"/>
              </a:rPr>
              <a:t>Digital exclusion and health inequalities.</a:t>
            </a:r>
          </a:p>
          <a:p>
            <a:pPr marL="0" indent="0" eaLnBrk="1" hangingPunct="1">
              <a:buNone/>
            </a:pPr>
            <a:r>
              <a:rPr lang="en-US" altLang="en-US" sz="1100" dirty="0">
                <a:latin typeface="Arial" panose="020B0604020202020204" pitchFamily="34" charset="0"/>
                <a:cs typeface="Arial" panose="020B0604020202020204" pitchFamily="34" charset="0"/>
              </a:rPr>
              <a:t>Nor appropriate for all patients.</a:t>
            </a:r>
          </a:p>
          <a:p>
            <a:pPr eaLnBrk="1" hangingPunct="1"/>
            <a:endParaRPr lang="en-US" altLang="en-US" sz="1100" dirty="0">
              <a:latin typeface="Arial" panose="020B0604020202020204" pitchFamily="34" charset="0"/>
              <a:cs typeface="Arial" panose="020B0604020202020204" pitchFamily="34" charset="0"/>
            </a:endParaRPr>
          </a:p>
          <a:p>
            <a:pPr marL="0" indent="0" eaLnBrk="1" hangingPunct="1">
              <a:buNone/>
            </a:pPr>
            <a:endParaRPr lang="en-US" altLang="en-US" sz="1100" dirty="0">
              <a:latin typeface="Arial" panose="020B0604020202020204" pitchFamily="34" charset="0"/>
              <a:cs typeface="Arial" panose="020B0604020202020204" pitchFamily="34" charset="0"/>
            </a:endParaRPr>
          </a:p>
          <a:p>
            <a:pPr marL="0" indent="0" eaLnBrk="1" hangingPunct="1">
              <a:buNone/>
            </a:pPr>
            <a:endParaRPr lang="en-US" altLang="en-US" sz="1100" dirty="0">
              <a:latin typeface="Arial" panose="020B0604020202020204" pitchFamily="34" charset="0"/>
              <a:cs typeface="Arial" panose="020B0604020202020204" pitchFamily="34" charset="0"/>
            </a:endParaRPr>
          </a:p>
          <a:p>
            <a:pPr marL="0" indent="0" eaLnBrk="1" hangingPunct="1">
              <a:buNone/>
            </a:pPr>
            <a:endParaRPr lang="en-US" altLang="en-US" sz="1100" dirty="0">
              <a:latin typeface="Arial" panose="020B0604020202020204" pitchFamily="34" charset="0"/>
              <a:cs typeface="Arial" panose="020B0604020202020204" pitchFamily="34" charset="0"/>
            </a:endParaRPr>
          </a:p>
          <a:p>
            <a:pPr marL="0" indent="0" eaLnBrk="1" hangingPunct="1">
              <a:buNone/>
            </a:pPr>
            <a:endParaRPr lang="en-US" altLang="en-US" sz="1800" dirty="0">
              <a:latin typeface="Arial" panose="020B0604020202020204" pitchFamily="34" charset="0"/>
              <a:cs typeface="Arial" panose="020B0604020202020204" pitchFamily="34" charset="0"/>
            </a:endParaRPr>
          </a:p>
          <a:p>
            <a:pPr marL="0" indent="0" eaLnBrk="1" hangingPunct="1">
              <a:buNone/>
            </a:pPr>
            <a:endParaRPr lang="en-US" altLang="en-US" sz="1800" dirty="0">
              <a:latin typeface="Arial" panose="020B0604020202020204" pitchFamily="34" charset="0"/>
              <a:cs typeface="Arial" panose="020B0604020202020204" pitchFamily="34" charset="0"/>
            </a:endParaRPr>
          </a:p>
          <a:p>
            <a:pPr marL="0" indent="0" eaLnBrk="1" hangingPunct="1">
              <a:buNone/>
            </a:pPr>
            <a:endParaRPr lang="en-US" altLang="en-US" sz="1800" dirty="0">
              <a:latin typeface="Arial" panose="020B0604020202020204" pitchFamily="34" charset="0"/>
              <a:cs typeface="Arial" panose="020B0604020202020204" pitchFamily="34" charset="0"/>
            </a:endParaRPr>
          </a:p>
          <a:p>
            <a:pPr marL="0" indent="0" eaLnBrk="1" hangingPunct="1">
              <a:buNone/>
            </a:pPr>
            <a:endParaRPr lang="en-US" altLang="en-US" sz="1800" dirty="0">
              <a:latin typeface="Arial" panose="020B0604020202020204" pitchFamily="34" charset="0"/>
              <a:cs typeface="Arial" panose="020B0604020202020204" pitchFamily="34" charset="0"/>
            </a:endParaRPr>
          </a:p>
        </p:txBody>
      </p:sp>
      <p:pic>
        <p:nvPicPr>
          <p:cNvPr id="2" name="Picture 1" descr="Bringing hospital care home: Virtual Wards and Hospital at Home for ...">
            <a:extLst>
              <a:ext uri="{FF2B5EF4-FFF2-40B4-BE49-F238E27FC236}">
                <a16:creationId xmlns:a16="http://schemas.microsoft.com/office/drawing/2014/main" id="{F400F636-ECDC-BB5D-40CC-3B9F720A1C0D}"/>
              </a:ext>
            </a:extLst>
          </p:cNvPr>
          <p:cNvPicPr>
            <a:picLocks noChangeAspect="1"/>
          </p:cNvPicPr>
          <p:nvPr/>
        </p:nvPicPr>
        <p:blipFill>
          <a:blip r:embed="rId4"/>
          <a:stretch>
            <a:fillRect/>
          </a:stretch>
        </p:blipFill>
        <p:spPr>
          <a:xfrm>
            <a:off x="4158526" y="404664"/>
            <a:ext cx="4932040" cy="5256584"/>
          </a:xfrm>
          <a:prstGeom prst="rect">
            <a:avLst/>
          </a:prstGeom>
        </p:spPr>
      </p:pic>
      <p:pic>
        <p:nvPicPr>
          <p:cNvPr id="4" name="Audio 3">
            <a:hlinkClick r:id="" action="ppaction://media"/>
            <a:extLst>
              <a:ext uri="{FF2B5EF4-FFF2-40B4-BE49-F238E27FC236}">
                <a16:creationId xmlns:a16="http://schemas.microsoft.com/office/drawing/2014/main" id="{D5158F5A-2B97-CE50-B464-8A27BD0F3BB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
        <p:nvSpPr>
          <p:cNvPr id="7" name="TextBox 6">
            <a:extLst>
              <a:ext uri="{FF2B5EF4-FFF2-40B4-BE49-F238E27FC236}">
                <a16:creationId xmlns:a16="http://schemas.microsoft.com/office/drawing/2014/main" id="{F4AF0E3C-BD31-B650-A4F9-23A219FE11C7}"/>
              </a:ext>
            </a:extLst>
          </p:cNvPr>
          <p:cNvSpPr txBox="1"/>
          <p:nvPr/>
        </p:nvSpPr>
        <p:spPr>
          <a:xfrm>
            <a:off x="5652120" y="5301208"/>
            <a:ext cx="1247649" cy="369332"/>
          </a:xfrm>
          <a:prstGeom prst="rect">
            <a:avLst/>
          </a:prstGeom>
          <a:noFill/>
        </p:spPr>
        <p:txBody>
          <a:bodyPr wrap="none" rtlCol="0">
            <a:spAutoFit/>
          </a:bodyPr>
          <a:lstStyle/>
          <a:p>
            <a:r>
              <a:rPr lang="en-US" dirty="0"/>
              <a:t>bgs.org.uk</a:t>
            </a: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advTm="71"/>
    </mc:Choice>
    <mc:Fallback>
      <p:transition spd="slow" advTm="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556BFC6-F497-8DE1-CF41-67B2F62F964D}"/>
              </a:ext>
            </a:extLst>
          </p:cNvPr>
          <p:cNvSpPr>
            <a:spLocks noGrp="1" noChangeArrowheads="1"/>
          </p:cNvSpPr>
          <p:nvPr>
            <p:ph type="title"/>
          </p:nvPr>
        </p:nvSpPr>
        <p:spPr>
          <a:xfrm>
            <a:off x="457200" y="0"/>
            <a:ext cx="8229600" cy="404664"/>
          </a:xfrm>
        </p:spPr>
        <p:txBody>
          <a:bodyPr/>
          <a:lstStyle/>
          <a:p>
            <a:pPr eaLnBrk="1" hangingPunct="1"/>
            <a:r>
              <a:rPr lang="en-GB" altLang="en-US" sz="1800" b="1" dirty="0"/>
              <a:t>Impact on community </a:t>
            </a:r>
          </a:p>
        </p:txBody>
      </p:sp>
      <p:sp>
        <p:nvSpPr>
          <p:cNvPr id="14339" name="Content Placeholder 2">
            <a:extLst>
              <a:ext uri="{FF2B5EF4-FFF2-40B4-BE49-F238E27FC236}">
                <a16:creationId xmlns:a16="http://schemas.microsoft.com/office/drawing/2014/main" id="{F06FE195-5A47-C963-47B7-EB4939FD3A34}"/>
              </a:ext>
            </a:extLst>
          </p:cNvPr>
          <p:cNvSpPr>
            <a:spLocks noGrp="1" noChangeArrowheads="1"/>
          </p:cNvSpPr>
          <p:nvPr>
            <p:ph idx="1"/>
          </p:nvPr>
        </p:nvSpPr>
        <p:spPr>
          <a:xfrm>
            <a:off x="0" y="548680"/>
            <a:ext cx="5004048" cy="4792451"/>
          </a:xfrm>
        </p:spPr>
        <p:txBody>
          <a:bodyPr/>
          <a:lstStyle/>
          <a:p>
            <a:pPr eaLnBrk="1" hangingPunct="1"/>
            <a:r>
              <a:rPr lang="en-US" altLang="en-US" sz="1100" dirty="0">
                <a:latin typeface="Arial" panose="020B0604020202020204" pitchFamily="34" charset="0"/>
                <a:cs typeface="Arial" panose="020B0604020202020204" pitchFamily="34" charset="0"/>
              </a:rPr>
              <a:t>Supports care closer to home.</a:t>
            </a:r>
          </a:p>
          <a:p>
            <a:pPr eaLnBrk="1" hangingPunct="1"/>
            <a:r>
              <a:rPr lang="en-US" altLang="en-US" sz="1100" dirty="0">
                <a:latin typeface="Arial" panose="020B0604020202020204" pitchFamily="34" charset="0"/>
                <a:cs typeface="Arial" panose="020B0604020202020204" pitchFamily="34" charset="0"/>
              </a:rPr>
              <a:t>Reduces travel burden for families and improve family involvement.</a:t>
            </a:r>
          </a:p>
          <a:p>
            <a:pPr eaLnBrk="1" hangingPunct="1"/>
            <a:r>
              <a:rPr lang="en-US" altLang="en-US" sz="1100" dirty="0">
                <a:latin typeface="Arial" panose="020B0604020202020204" pitchFamily="34" charset="0"/>
                <a:cs typeface="Arial" panose="020B0604020202020204" pitchFamily="34" charset="0"/>
              </a:rPr>
              <a:t>Enhances community‑based care pathways (The King fund, 2023).</a:t>
            </a:r>
          </a:p>
          <a:p>
            <a:pPr eaLnBrk="1" hangingPunct="1"/>
            <a:r>
              <a:rPr lang="en-US" altLang="en-US" sz="1100" dirty="0">
                <a:latin typeface="Arial" panose="020B0604020202020204" pitchFamily="34" charset="0"/>
                <a:cs typeface="Arial" panose="020B0604020202020204" pitchFamily="34" charset="0"/>
              </a:rPr>
              <a:t>Supports public health goals: prevention, early intervention.</a:t>
            </a:r>
          </a:p>
          <a:p>
            <a:pPr eaLnBrk="1" hangingPunct="1"/>
            <a:r>
              <a:rPr lang="en-US" altLang="en-US" sz="1100" dirty="0">
                <a:latin typeface="Arial" panose="020B0604020202020204" pitchFamily="34" charset="0"/>
                <a:cs typeface="Arial" panose="020B0604020202020204" pitchFamily="34" charset="0"/>
              </a:rPr>
              <a:t>Promotes strong collaboration across ICS partners.</a:t>
            </a:r>
          </a:p>
          <a:p>
            <a:pPr eaLnBrk="1" hangingPunct="1"/>
            <a:r>
              <a:rPr lang="en-US" altLang="en-US" sz="1100" dirty="0">
                <a:latin typeface="Arial" panose="020B0604020202020204" pitchFamily="34" charset="0"/>
                <a:cs typeface="Arial" panose="020B0604020202020204" pitchFamily="34" charset="0"/>
              </a:rPr>
              <a:t>Improved community wellbeing, outcomes and quality of life.</a:t>
            </a:r>
          </a:p>
          <a:p>
            <a:pPr eaLnBrk="1" hangingPunct="1"/>
            <a:r>
              <a:rPr lang="en-US" altLang="en-US" sz="1100" dirty="0">
                <a:latin typeface="Arial" panose="020B0604020202020204" pitchFamily="34" charset="0"/>
                <a:cs typeface="Arial" panose="020B0604020202020204" pitchFamily="34" charset="0"/>
              </a:rPr>
              <a:t>Higher patient satisfaction.</a:t>
            </a:r>
          </a:p>
          <a:p>
            <a:pPr eaLnBrk="1" hangingPunct="1"/>
            <a:r>
              <a:rPr lang="en-US" altLang="en-US" sz="1100" dirty="0">
                <a:latin typeface="Arial" panose="020B0604020202020204" pitchFamily="34" charset="0"/>
                <a:cs typeface="Arial" panose="020B0604020202020204" pitchFamily="34" charset="0"/>
              </a:rPr>
              <a:t>Reduces pressure on local hospitals (NHS England, 2024).</a:t>
            </a:r>
          </a:p>
          <a:p>
            <a:pPr eaLnBrk="1" hangingPunct="1"/>
            <a:r>
              <a:rPr lang="en-US" altLang="en-US" sz="1100" dirty="0">
                <a:latin typeface="Arial" panose="020B0604020202020204" pitchFamily="34" charset="0"/>
                <a:cs typeface="Arial" panose="020B0604020202020204" pitchFamily="34" charset="0"/>
              </a:rPr>
              <a:t>Better resource allocation.</a:t>
            </a:r>
          </a:p>
          <a:p>
            <a:pPr eaLnBrk="1" hangingPunct="1"/>
            <a:endParaRPr lang="en-US" altLang="en-US" sz="1100" dirty="0">
              <a:latin typeface="Arial" panose="020B0604020202020204" pitchFamily="34" charset="0"/>
              <a:cs typeface="Arial" panose="020B0604020202020204" pitchFamily="34" charset="0"/>
            </a:endParaRPr>
          </a:p>
          <a:p>
            <a:pPr marL="0" indent="0" eaLnBrk="1" hangingPunct="1">
              <a:buNone/>
            </a:pPr>
            <a:endParaRPr lang="en-US" altLang="en-US" sz="1100" dirty="0">
              <a:latin typeface="Arial" panose="020B0604020202020204" pitchFamily="34" charset="0"/>
              <a:cs typeface="Arial" panose="020B0604020202020204" pitchFamily="34" charset="0"/>
            </a:endParaRPr>
          </a:p>
          <a:p>
            <a:pPr marL="0" indent="0" eaLnBrk="1" hangingPunct="1">
              <a:buNone/>
            </a:pPr>
            <a:endParaRPr lang="en-US" altLang="en-US" sz="1100" dirty="0">
              <a:latin typeface="Arial" panose="020B0604020202020204" pitchFamily="34" charset="0"/>
              <a:cs typeface="Arial" panose="020B0604020202020204" pitchFamily="34" charset="0"/>
            </a:endParaRPr>
          </a:p>
          <a:p>
            <a:pPr marL="0" indent="0" eaLnBrk="1" hangingPunct="1">
              <a:buNone/>
            </a:pPr>
            <a:r>
              <a:rPr lang="en-US" altLang="en-US" sz="1100" b="1" dirty="0">
                <a:latin typeface="Arial" panose="020B0604020202020204" pitchFamily="34" charset="0"/>
                <a:cs typeface="Arial" panose="020B0604020202020204" pitchFamily="34" charset="0"/>
              </a:rPr>
              <a:t>Challenges:</a:t>
            </a:r>
            <a:endParaRPr lang="en-GB" altLang="en-US" sz="1100" b="1" dirty="0">
              <a:latin typeface="Arial" panose="020B0604020202020204" pitchFamily="34" charset="0"/>
              <a:cs typeface="Arial" panose="020B0604020202020204" pitchFamily="34" charset="0"/>
            </a:endParaRPr>
          </a:p>
          <a:p>
            <a:pPr marL="0" indent="0" eaLnBrk="1" hangingPunct="1">
              <a:buNone/>
            </a:pPr>
            <a:endParaRPr lang="en-GB" altLang="en-US" sz="1100" b="1" dirty="0">
              <a:latin typeface="Arial" panose="020B0604020202020204" pitchFamily="34" charset="0"/>
              <a:cs typeface="Arial" panose="020B0604020202020204" pitchFamily="34" charset="0"/>
            </a:endParaRPr>
          </a:p>
          <a:p>
            <a:pPr marL="0" indent="0" eaLnBrk="1" hangingPunct="1">
              <a:buNone/>
            </a:pPr>
            <a:r>
              <a:rPr lang="en-GB" altLang="en-US" sz="1100" dirty="0">
                <a:latin typeface="Arial" panose="020B0604020202020204" pitchFamily="34" charset="0"/>
                <a:cs typeface="Arial" panose="020B0604020202020204" pitchFamily="34" charset="0"/>
              </a:rPr>
              <a:t>Digital exclusion.</a:t>
            </a:r>
          </a:p>
          <a:p>
            <a:pPr marL="0" indent="0" eaLnBrk="1" hangingPunct="1">
              <a:buNone/>
            </a:pPr>
            <a:r>
              <a:rPr lang="en-GB" altLang="en-US" sz="1100" dirty="0">
                <a:latin typeface="Arial" panose="020B0604020202020204" pitchFamily="34" charset="0"/>
                <a:cs typeface="Arial" panose="020B0604020202020204" pitchFamily="34" charset="0"/>
              </a:rPr>
              <a:t>Caregiver burden and stress.</a:t>
            </a:r>
          </a:p>
          <a:p>
            <a:pPr marL="0" indent="0" eaLnBrk="1" hangingPunct="1">
              <a:buNone/>
            </a:pPr>
            <a:r>
              <a:rPr lang="en-GB" altLang="en-US" sz="1100" dirty="0">
                <a:latin typeface="Arial" panose="020B0604020202020204" pitchFamily="34" charset="0"/>
                <a:cs typeface="Arial" panose="020B0604020202020204" pitchFamily="34" charset="0"/>
              </a:rPr>
              <a:t>Variation in community readiness. </a:t>
            </a:r>
          </a:p>
          <a:p>
            <a:pPr marL="0" indent="0" eaLnBrk="1" hangingPunct="1">
              <a:buNone/>
            </a:pPr>
            <a:r>
              <a:rPr lang="en-GB" altLang="en-US" sz="1100" dirty="0">
                <a:latin typeface="Arial" panose="020B0604020202020204" pitchFamily="34" charset="0"/>
                <a:cs typeface="Arial" panose="020B0604020202020204" pitchFamily="34" charset="0"/>
              </a:rPr>
              <a:t>Safety concerns.</a:t>
            </a:r>
          </a:p>
          <a:p>
            <a:pPr marL="0" indent="0" eaLnBrk="1" hangingPunct="1">
              <a:buNone/>
            </a:pPr>
            <a:r>
              <a:rPr lang="en-GB" altLang="en-US" sz="1100" dirty="0">
                <a:latin typeface="Arial" panose="020B0604020202020204" pitchFamily="34" charset="0"/>
                <a:cs typeface="Arial" panose="020B0604020202020204" pitchFamily="34" charset="0"/>
              </a:rPr>
              <a:t>Operational barriers.</a:t>
            </a:r>
          </a:p>
          <a:p>
            <a:pPr marL="0" indent="0" eaLnBrk="1" hangingPunct="1">
              <a:buNone/>
            </a:pPr>
            <a:r>
              <a:rPr lang="en-GB" altLang="en-US" sz="1100" dirty="0">
                <a:latin typeface="Arial" panose="020B0604020202020204" pitchFamily="34" charset="0"/>
                <a:cs typeface="Arial" panose="020B0604020202020204" pitchFamily="34" charset="0"/>
              </a:rPr>
              <a:t>Need for strong ICS collaboration (Cathers and Lally, 2025).</a:t>
            </a:r>
            <a:endParaRPr lang="en-GB" altLang="en-US" sz="1800" dirty="0">
              <a:latin typeface="Arial" panose="020B0604020202020204" pitchFamily="34" charset="0"/>
              <a:cs typeface="Arial" panose="020B0604020202020204" pitchFamily="34" charset="0"/>
            </a:endParaRPr>
          </a:p>
          <a:p>
            <a:pPr marL="0" indent="0" eaLnBrk="1" hangingPunct="1">
              <a:buNone/>
            </a:pPr>
            <a:endParaRPr lang="en-GB" altLang="en-US" sz="1800" dirty="0">
              <a:latin typeface="Arial" panose="020B0604020202020204" pitchFamily="34" charset="0"/>
              <a:cs typeface="Arial" panose="020B0604020202020204" pitchFamily="34" charset="0"/>
            </a:endParaRPr>
          </a:p>
          <a:p>
            <a:pPr marL="0" indent="0" eaLnBrk="1" hangingPunct="1">
              <a:buNone/>
            </a:pPr>
            <a:endParaRPr lang="en-GB" altLang="en-US" sz="1800" dirty="0">
              <a:latin typeface="Arial" panose="020B0604020202020204" pitchFamily="34" charset="0"/>
              <a:cs typeface="Arial" panose="020B0604020202020204" pitchFamily="34" charset="0"/>
            </a:endParaRPr>
          </a:p>
          <a:p>
            <a:pPr marL="0" indent="0" eaLnBrk="1" hangingPunct="1">
              <a:buNone/>
            </a:pPr>
            <a:endParaRPr lang="en-GB" altLang="en-US" sz="1800" dirty="0">
              <a:latin typeface="Arial" panose="020B0604020202020204" pitchFamily="34" charset="0"/>
              <a:cs typeface="Arial" panose="020B0604020202020204" pitchFamily="34" charset="0"/>
            </a:endParaRPr>
          </a:p>
          <a:p>
            <a:pPr marL="0" indent="0" eaLnBrk="1" hangingPunct="1">
              <a:buNone/>
            </a:pPr>
            <a:endParaRPr lang="en-GB" altLang="en-US" sz="1800" dirty="0">
              <a:latin typeface="Arial" panose="020B0604020202020204" pitchFamily="34" charset="0"/>
              <a:cs typeface="Arial" panose="020B0604020202020204" pitchFamily="34" charset="0"/>
            </a:endParaRPr>
          </a:p>
          <a:p>
            <a:pPr marL="0" indent="0" eaLnBrk="1" hangingPunct="1">
              <a:buNone/>
            </a:pPr>
            <a:endParaRPr lang="en-GB" altLang="en-US" sz="1800" dirty="0">
              <a:latin typeface="Arial" panose="020B0604020202020204" pitchFamily="34" charset="0"/>
              <a:cs typeface="Arial" panose="020B0604020202020204" pitchFamily="34" charset="0"/>
            </a:endParaRPr>
          </a:p>
        </p:txBody>
      </p:sp>
      <p:pic>
        <p:nvPicPr>
          <p:cNvPr id="2" name="Picture 1" descr="Virtual hospital ward. | Download Scientific Diagram">
            <a:extLst>
              <a:ext uri="{FF2B5EF4-FFF2-40B4-BE49-F238E27FC236}">
                <a16:creationId xmlns:a16="http://schemas.microsoft.com/office/drawing/2014/main" id="{447892EB-8E8D-14F5-7531-57F0D7ED09A8}"/>
              </a:ext>
            </a:extLst>
          </p:cNvPr>
          <p:cNvPicPr>
            <a:picLocks noChangeAspect="1"/>
          </p:cNvPicPr>
          <p:nvPr/>
        </p:nvPicPr>
        <p:blipFill>
          <a:blip r:embed="rId2"/>
          <a:stretch>
            <a:fillRect/>
          </a:stretch>
        </p:blipFill>
        <p:spPr>
          <a:xfrm>
            <a:off x="4572000" y="476673"/>
            <a:ext cx="4536504" cy="5256584"/>
          </a:xfrm>
          <a:prstGeom prst="rect">
            <a:avLst/>
          </a:prstGeom>
        </p:spPr>
      </p:pic>
      <p:sp>
        <p:nvSpPr>
          <p:cNvPr id="5" name="TextBox 4">
            <a:extLst>
              <a:ext uri="{FF2B5EF4-FFF2-40B4-BE49-F238E27FC236}">
                <a16:creationId xmlns:a16="http://schemas.microsoft.com/office/drawing/2014/main" id="{253C6DEB-4BC0-99F0-1738-B4EA8A528D69}"/>
              </a:ext>
            </a:extLst>
          </p:cNvPr>
          <p:cNvSpPr txBox="1"/>
          <p:nvPr/>
        </p:nvSpPr>
        <p:spPr>
          <a:xfrm>
            <a:off x="5220072" y="5085184"/>
            <a:ext cx="2048959" cy="261610"/>
          </a:xfrm>
          <a:prstGeom prst="rect">
            <a:avLst/>
          </a:prstGeom>
          <a:noFill/>
        </p:spPr>
        <p:txBody>
          <a:bodyPr wrap="none" rtlCol="0">
            <a:spAutoFit/>
          </a:bodyPr>
          <a:lstStyle/>
          <a:p>
            <a:r>
              <a:rPr lang="en-US" sz="1100" dirty="0"/>
              <a:t>Google – virtual hospital ward</a:t>
            </a:r>
            <a:endParaRPr lang="en-GB"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4DE4F69-C222-6B2F-EE12-151A67607F20}"/>
              </a:ext>
            </a:extLst>
          </p:cNvPr>
          <p:cNvSpPr>
            <a:spLocks noGrp="1" noChangeArrowheads="1"/>
          </p:cNvSpPr>
          <p:nvPr>
            <p:ph type="title"/>
          </p:nvPr>
        </p:nvSpPr>
        <p:spPr>
          <a:xfrm>
            <a:off x="457200" y="0"/>
            <a:ext cx="8075240" cy="404664"/>
          </a:xfrm>
        </p:spPr>
        <p:txBody>
          <a:bodyPr/>
          <a:lstStyle/>
          <a:p>
            <a:pPr eaLnBrk="1" hangingPunct="1"/>
            <a:r>
              <a:rPr lang="en-GB" altLang="en-US" sz="1800" b="1" dirty="0"/>
              <a:t>Challenges of the innovation</a:t>
            </a:r>
          </a:p>
        </p:txBody>
      </p:sp>
      <p:sp>
        <p:nvSpPr>
          <p:cNvPr id="15363" name="Content Placeholder 2">
            <a:extLst>
              <a:ext uri="{FF2B5EF4-FFF2-40B4-BE49-F238E27FC236}">
                <a16:creationId xmlns:a16="http://schemas.microsoft.com/office/drawing/2014/main" id="{52E172A0-FD72-8E43-0804-CA7F42861249}"/>
              </a:ext>
            </a:extLst>
          </p:cNvPr>
          <p:cNvSpPr>
            <a:spLocks noGrp="1" noChangeArrowheads="1"/>
          </p:cNvSpPr>
          <p:nvPr>
            <p:ph idx="1"/>
          </p:nvPr>
        </p:nvSpPr>
        <p:spPr>
          <a:xfrm>
            <a:off x="31588" y="659512"/>
            <a:ext cx="4716016" cy="4922636"/>
          </a:xfrm>
        </p:spPr>
        <p:txBody>
          <a:bodyPr/>
          <a:lstStyle/>
          <a:p>
            <a:pPr marL="2743200" lvl="6" indent="0">
              <a:buNone/>
            </a:pPr>
            <a:endParaRPr lang="en-US" altLang="en-US" sz="600" dirty="0"/>
          </a:p>
          <a:p>
            <a:pPr eaLnBrk="1" hangingPunct="1"/>
            <a:r>
              <a:rPr lang="en-US" altLang="en-US" sz="1100" dirty="0"/>
              <a:t>Carer burden and safety concerns.</a:t>
            </a:r>
          </a:p>
          <a:p>
            <a:pPr eaLnBrk="1" hangingPunct="1"/>
            <a:r>
              <a:rPr lang="en-US" altLang="en-US" sz="1100" dirty="0"/>
              <a:t>Funding uncertainty and cost‑effectiveness debates.</a:t>
            </a:r>
          </a:p>
          <a:p>
            <a:pPr eaLnBrk="1" hangingPunct="1"/>
            <a:r>
              <a:rPr lang="en-US" altLang="en-US" sz="1100" dirty="0"/>
              <a:t>Workforce shortages and training needs.</a:t>
            </a:r>
          </a:p>
          <a:p>
            <a:pPr eaLnBrk="1" hangingPunct="1"/>
            <a:r>
              <a:rPr lang="en-US" altLang="en-US" sz="1100" dirty="0"/>
              <a:t>Variation in quality and governance across ICSs.</a:t>
            </a:r>
          </a:p>
          <a:p>
            <a:pPr eaLnBrk="1" hangingPunct="1"/>
            <a:r>
              <a:rPr lang="en-US" altLang="en-US" sz="1100" dirty="0"/>
              <a:t>Data security and technology reliability.</a:t>
            </a:r>
          </a:p>
          <a:p>
            <a:pPr eaLnBrk="1" hangingPunct="1"/>
            <a:r>
              <a:rPr lang="en-US" altLang="en-US" sz="1100" dirty="0"/>
              <a:t>Digital exclusion and unequal access.</a:t>
            </a:r>
          </a:p>
          <a:p>
            <a:pPr marL="0" indent="0" eaLnBrk="1" hangingPunct="1">
              <a:buNone/>
            </a:pPr>
            <a:r>
              <a:rPr lang="en-US" altLang="en-US" sz="1100" dirty="0"/>
              <a:t>Challenges remain around workforce, digital exclusion, and funding.</a:t>
            </a:r>
          </a:p>
          <a:p>
            <a:pPr marL="0" indent="0" eaLnBrk="1" hangingPunct="1">
              <a:buNone/>
            </a:pPr>
            <a:endParaRPr lang="en-US" altLang="en-US" sz="1100" dirty="0"/>
          </a:p>
          <a:p>
            <a:pPr marL="0" indent="0" eaLnBrk="1" hangingPunct="1">
              <a:buNone/>
            </a:pPr>
            <a:endParaRPr lang="en-US" altLang="en-US" sz="1800" dirty="0"/>
          </a:p>
        </p:txBody>
      </p:sp>
      <p:pic>
        <p:nvPicPr>
          <p:cNvPr id="2" name="Picture 1" descr="NHS Trust partners with The Access Group on virtual wards pilot ...">
            <a:extLst>
              <a:ext uri="{FF2B5EF4-FFF2-40B4-BE49-F238E27FC236}">
                <a16:creationId xmlns:a16="http://schemas.microsoft.com/office/drawing/2014/main" id="{CEE49749-0DD2-2BB6-2B25-EB3DE1EF36E9}"/>
              </a:ext>
            </a:extLst>
          </p:cNvPr>
          <p:cNvPicPr>
            <a:picLocks noChangeAspect="1"/>
          </p:cNvPicPr>
          <p:nvPr/>
        </p:nvPicPr>
        <p:blipFill>
          <a:blip r:embed="rId2"/>
          <a:stretch>
            <a:fillRect/>
          </a:stretch>
        </p:blipFill>
        <p:spPr>
          <a:xfrm>
            <a:off x="4644008" y="548680"/>
            <a:ext cx="4427984" cy="5040560"/>
          </a:xfrm>
          <a:prstGeom prst="rect">
            <a:avLst/>
          </a:prstGeom>
        </p:spPr>
      </p:pic>
      <p:pic>
        <p:nvPicPr>
          <p:cNvPr id="5" name="Picture 4" descr="Image result for Virtual Ward ">
            <a:extLst>
              <a:ext uri="{FF2B5EF4-FFF2-40B4-BE49-F238E27FC236}">
                <a16:creationId xmlns:a16="http://schemas.microsoft.com/office/drawing/2014/main" id="{8C356971-B334-4213-39AF-743DB73D1E3F}"/>
              </a:ext>
            </a:extLst>
          </p:cNvPr>
          <p:cNvPicPr>
            <a:picLocks noChangeAspect="1"/>
          </p:cNvPicPr>
          <p:nvPr/>
        </p:nvPicPr>
        <p:blipFill>
          <a:blip r:embed="rId3"/>
          <a:stretch>
            <a:fillRect/>
          </a:stretch>
        </p:blipFill>
        <p:spPr>
          <a:xfrm>
            <a:off x="72008" y="2420887"/>
            <a:ext cx="4716016" cy="3279185"/>
          </a:xfrm>
          <a:prstGeom prst="rect">
            <a:avLst/>
          </a:prstGeom>
        </p:spPr>
      </p:pic>
      <p:sp>
        <p:nvSpPr>
          <p:cNvPr id="7" name="TextBox 6">
            <a:extLst>
              <a:ext uri="{FF2B5EF4-FFF2-40B4-BE49-F238E27FC236}">
                <a16:creationId xmlns:a16="http://schemas.microsoft.com/office/drawing/2014/main" id="{F4CF83E8-1781-E8DB-9EC2-6F8B4F089197}"/>
              </a:ext>
            </a:extLst>
          </p:cNvPr>
          <p:cNvSpPr txBox="1"/>
          <p:nvPr/>
        </p:nvSpPr>
        <p:spPr>
          <a:xfrm>
            <a:off x="2267744" y="5301208"/>
            <a:ext cx="974947" cy="261610"/>
          </a:xfrm>
          <a:prstGeom prst="rect">
            <a:avLst/>
          </a:prstGeom>
          <a:noFill/>
        </p:spPr>
        <p:txBody>
          <a:bodyPr wrap="none" rtlCol="0">
            <a:spAutoFit/>
          </a:bodyPr>
          <a:lstStyle/>
          <a:p>
            <a:r>
              <a:rPr lang="en-US" sz="1100" dirty="0" err="1"/>
              <a:t>linkedin,com</a:t>
            </a:r>
            <a:endParaRPr lang="en-GB"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616E2-04FE-E813-FCB7-2D948AEA2954}"/>
              </a:ext>
            </a:extLst>
          </p:cNvPr>
          <p:cNvSpPr>
            <a:spLocks noGrp="1"/>
          </p:cNvSpPr>
          <p:nvPr>
            <p:ph type="title"/>
          </p:nvPr>
        </p:nvSpPr>
        <p:spPr>
          <a:xfrm>
            <a:off x="0" y="-243408"/>
            <a:ext cx="8676456" cy="864097"/>
          </a:xfrm>
        </p:spPr>
        <p:txBody>
          <a:bodyPr/>
          <a:lstStyle/>
          <a:p>
            <a:r>
              <a:rPr lang="en-US" b="1" dirty="0"/>
              <a:t>Recommendations</a:t>
            </a:r>
            <a:endParaRPr lang="en-GB" b="1" dirty="0"/>
          </a:p>
        </p:txBody>
      </p:sp>
      <p:sp>
        <p:nvSpPr>
          <p:cNvPr id="3" name="Content Placeholder 2">
            <a:extLst>
              <a:ext uri="{FF2B5EF4-FFF2-40B4-BE49-F238E27FC236}">
                <a16:creationId xmlns:a16="http://schemas.microsoft.com/office/drawing/2014/main" id="{887A5519-CC75-B67D-E9F6-8D64F47B91D7}"/>
              </a:ext>
            </a:extLst>
          </p:cNvPr>
          <p:cNvSpPr>
            <a:spLocks noGrp="1"/>
          </p:cNvSpPr>
          <p:nvPr>
            <p:ph idx="1"/>
          </p:nvPr>
        </p:nvSpPr>
        <p:spPr>
          <a:xfrm>
            <a:off x="0" y="836712"/>
            <a:ext cx="4572000" cy="4680521"/>
          </a:xfrm>
        </p:spPr>
        <p:txBody>
          <a:bodyPr/>
          <a:lstStyle/>
          <a:p>
            <a:r>
              <a:rPr lang="en-US" sz="1100" dirty="0">
                <a:latin typeface="Arial" panose="020B0604020202020204" pitchFamily="34" charset="0"/>
                <a:cs typeface="Arial" panose="020B0604020202020204" pitchFamily="34" charset="0"/>
              </a:rPr>
              <a:t>Strengthen digital literacy support for patients and carers/</a:t>
            </a:r>
          </a:p>
          <a:p>
            <a:r>
              <a:rPr lang="en-US" sz="1100" dirty="0">
                <a:latin typeface="Arial" panose="020B0604020202020204" pitchFamily="34" charset="0"/>
                <a:cs typeface="Arial" panose="020B0604020202020204" pitchFamily="34" charset="0"/>
              </a:rPr>
              <a:t>Invest in workforce training and recruitment.</a:t>
            </a:r>
          </a:p>
          <a:p>
            <a:r>
              <a:rPr lang="en-US" sz="1100" dirty="0">
                <a:latin typeface="Arial" panose="020B0604020202020204" pitchFamily="34" charset="0"/>
                <a:cs typeface="Arial" panose="020B0604020202020204" pitchFamily="34" charset="0"/>
              </a:rPr>
              <a:t>Standardize national virtual ward models/.</a:t>
            </a:r>
          </a:p>
          <a:p>
            <a:r>
              <a:rPr lang="en-US" sz="1100" dirty="0">
                <a:latin typeface="Arial" panose="020B0604020202020204" pitchFamily="34" charset="0"/>
                <a:cs typeface="Arial" panose="020B0604020202020204" pitchFamily="34" charset="0"/>
              </a:rPr>
              <a:t>Improve interoperability of digital systems.</a:t>
            </a:r>
          </a:p>
          <a:p>
            <a:r>
              <a:rPr lang="en-US" sz="1100" dirty="0">
                <a:latin typeface="Arial" panose="020B0604020202020204" pitchFamily="34" charset="0"/>
                <a:cs typeface="Arial" panose="020B0604020202020204" pitchFamily="34" charset="0"/>
              </a:rPr>
              <a:t>Increase social care involvement in ICS planning/</a:t>
            </a:r>
          </a:p>
          <a:p>
            <a:r>
              <a:rPr lang="en-US" sz="1100" dirty="0">
                <a:latin typeface="Arial" panose="020B0604020202020204" pitchFamily="34" charset="0"/>
                <a:cs typeface="Arial" panose="020B0604020202020204" pitchFamily="34" charset="0"/>
              </a:rPr>
              <a:t>Conduct long‑term evaluations of outcomes and cost‑effectiveness</a:t>
            </a:r>
          </a:p>
          <a:p>
            <a:pPr marL="0" indent="0">
              <a:buNone/>
            </a:pPr>
            <a:r>
              <a:rPr lang="en-US" sz="1100" dirty="0">
                <a:latin typeface="Arial" panose="020B0604020202020204" pitchFamily="34" charset="0"/>
                <a:cs typeface="Arial" panose="020B0604020202020204" pitchFamily="34" charset="0"/>
              </a:rPr>
              <a:t>Recommendations focus on strengthening digital inclusion, workforce capacity, and standardization. Improving interoperability and shared care records is essential for safe remote monitoring. Greater involvement of social care partners will support holistic community‑based care. Long‑term evaluation is needed to understand cost‑effectiveness and ensure equitable access.</a:t>
            </a:r>
            <a:endParaRPr lang="en-GB" sz="1100" dirty="0">
              <a:latin typeface="Arial" panose="020B0604020202020204" pitchFamily="34" charset="0"/>
              <a:cs typeface="Arial" panose="020B0604020202020204" pitchFamily="34" charset="0"/>
            </a:endParaRPr>
          </a:p>
        </p:txBody>
      </p:sp>
      <p:pic>
        <p:nvPicPr>
          <p:cNvPr id="4" name="Picture 3" descr="Virtual Wards &amp; The Future of Care: Why Accurate Devices Matter">
            <a:extLst>
              <a:ext uri="{FF2B5EF4-FFF2-40B4-BE49-F238E27FC236}">
                <a16:creationId xmlns:a16="http://schemas.microsoft.com/office/drawing/2014/main" id="{A2F65DA2-D5F3-7808-1970-A9B89236E2BA}"/>
              </a:ext>
            </a:extLst>
          </p:cNvPr>
          <p:cNvPicPr>
            <a:picLocks noChangeAspect="1"/>
          </p:cNvPicPr>
          <p:nvPr/>
        </p:nvPicPr>
        <p:blipFill>
          <a:blip r:embed="rId2"/>
          <a:stretch>
            <a:fillRect/>
          </a:stretch>
        </p:blipFill>
        <p:spPr>
          <a:xfrm>
            <a:off x="4499992" y="764704"/>
            <a:ext cx="4644008" cy="4968552"/>
          </a:xfrm>
          <a:prstGeom prst="rect">
            <a:avLst/>
          </a:prstGeom>
        </p:spPr>
      </p:pic>
    </p:spTree>
    <p:extLst>
      <p:ext uri="{BB962C8B-B14F-4D97-AF65-F5344CB8AC3E}">
        <p14:creationId xmlns:p14="http://schemas.microsoft.com/office/powerpoint/2010/main" val="2651320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620D07E-B227-BC44-9516-B6C531951ED3}"/>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55E694B3-A84A-FED1-AD79-58FBEBE71F5D}"/>
              </a:ext>
            </a:extLst>
          </p:cNvPr>
          <p:cNvSpPr>
            <a:spLocks noGrp="1" noChangeArrowheads="1"/>
          </p:cNvSpPr>
          <p:nvPr>
            <p:ph idx="1"/>
          </p:nvPr>
        </p:nvSpPr>
        <p:spPr>
          <a:xfrm>
            <a:off x="457200" y="1600200"/>
            <a:ext cx="8229600" cy="3916363"/>
          </a:xfrm>
        </p:spPr>
        <p:txBody>
          <a:bodyPr/>
          <a:lstStyle/>
          <a:p>
            <a:pPr marL="0" indent="0" eaLnBrk="1" hangingPunct="1">
              <a:buNone/>
            </a:pPr>
            <a:r>
              <a:rPr lang="en-US" altLang="en-US" sz="1800" dirty="0">
                <a:latin typeface="Arial" panose="020B0604020202020204" pitchFamily="34" charset="0"/>
                <a:cs typeface="Arial" panose="020B0604020202020204" pitchFamily="34" charset="0"/>
              </a:rPr>
              <a:t>Virtual wards represent a major digital transformation in the NHS.</a:t>
            </a:r>
          </a:p>
          <a:p>
            <a:pPr marL="0" indent="0" eaLnBrk="1" hangingPunct="1">
              <a:buNone/>
            </a:pPr>
            <a:r>
              <a:rPr lang="en-US" altLang="en-US" sz="1800" dirty="0">
                <a:latin typeface="Arial" panose="020B0604020202020204" pitchFamily="34" charset="0"/>
                <a:cs typeface="Arial" panose="020B0604020202020204" pitchFamily="34" charset="0"/>
              </a:rPr>
              <a:t>Evidence shows improved patient experience and reduced hospital pressures.</a:t>
            </a:r>
          </a:p>
          <a:p>
            <a:pPr marL="0" indent="0" eaLnBrk="1" hangingPunct="1">
              <a:buNone/>
            </a:pPr>
            <a:endParaRPr lang="en-US" altLang="en-US" sz="1800" dirty="0">
              <a:latin typeface="Arial" panose="020B0604020202020204" pitchFamily="34" charset="0"/>
              <a:cs typeface="Arial" panose="020B0604020202020204" pitchFamily="34" charset="0"/>
            </a:endParaRPr>
          </a:p>
          <a:p>
            <a:pPr marL="0" indent="0" eaLnBrk="1" hangingPunct="1">
              <a:buNone/>
            </a:pPr>
            <a:r>
              <a:rPr lang="en-US" altLang="en-US" sz="1800" dirty="0">
                <a:latin typeface="Arial" panose="020B0604020202020204" pitchFamily="34" charset="0"/>
                <a:cs typeface="Arial" panose="020B0604020202020204" pitchFamily="34" charset="0"/>
              </a:rPr>
              <a:t>With investment and standardization, virtual wards can support sustainable, community‑based care</a:t>
            </a:r>
          </a:p>
          <a:p>
            <a:pPr marL="0" indent="0" eaLnBrk="1" hangingPunct="1">
              <a:buNone/>
            </a:pPr>
            <a:r>
              <a:rPr lang="en-US" altLang="en-US" sz="1800" dirty="0">
                <a:latin typeface="Arial" panose="020B0604020202020204" pitchFamily="34" charset="0"/>
                <a:cs typeface="Arial" panose="020B0604020202020204" pitchFamily="34" charset="0"/>
              </a:rPr>
              <a:t>Virtual wards are a promising innovation that aligns with the NHS vision for digitally enabled, community‑based care. They improve patient experience and help manage hospital pressures. However, successful implementation requires addressing workforce shortages, digital exclusion, and governance challenges. With appropriate investment, virtual wards can become a sustainable and equitable model of care.</a:t>
            </a:r>
            <a:endParaRPr lang="en-GB" altLang="en-US" sz="18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D0C2D87-9801-33F5-A217-69B22EAB41BB}"/>
              </a:ext>
            </a:extLst>
          </p:cNvPr>
          <p:cNvSpPr>
            <a:spLocks noGrp="1" noChangeArrowheads="1"/>
          </p:cNvSpPr>
          <p:nvPr>
            <p:ph type="title"/>
          </p:nvPr>
        </p:nvSpPr>
        <p:spPr>
          <a:xfrm>
            <a:off x="457200" y="-99392"/>
            <a:ext cx="8229600" cy="648072"/>
          </a:xfrm>
        </p:spPr>
        <p:txBody>
          <a:bodyPr/>
          <a:lstStyle/>
          <a:p>
            <a:pPr eaLnBrk="1" hangingPunct="1"/>
            <a:r>
              <a:rPr lang="en-GB" altLang="en-US" sz="2800" b="1" dirty="0"/>
              <a:t>References</a:t>
            </a:r>
          </a:p>
        </p:txBody>
      </p:sp>
      <p:sp>
        <p:nvSpPr>
          <p:cNvPr id="18435" name="Content Placeholder 2">
            <a:extLst>
              <a:ext uri="{FF2B5EF4-FFF2-40B4-BE49-F238E27FC236}">
                <a16:creationId xmlns:a16="http://schemas.microsoft.com/office/drawing/2014/main" id="{4F99BE65-1E03-D9F8-385E-5C78DC0EA4B6}"/>
              </a:ext>
            </a:extLst>
          </p:cNvPr>
          <p:cNvSpPr>
            <a:spLocks noGrp="1" noChangeArrowheads="1"/>
          </p:cNvSpPr>
          <p:nvPr>
            <p:ph idx="1"/>
          </p:nvPr>
        </p:nvSpPr>
        <p:spPr>
          <a:xfrm>
            <a:off x="30012" y="548680"/>
            <a:ext cx="9143999" cy="7056784"/>
          </a:xfrm>
        </p:spPr>
        <p:txBody>
          <a:bodyPr/>
          <a:lstStyle/>
          <a:p>
            <a:pPr marL="0" indent="0" eaLnBrk="1" hangingPunct="1">
              <a:buNone/>
            </a:pPr>
            <a:r>
              <a:rPr lang="en-US" altLang="en-US" sz="1100" dirty="0">
                <a:latin typeface="Arial" panose="020B0604020202020204" pitchFamily="34" charset="0"/>
                <a:cs typeface="Arial" panose="020B0604020202020204" pitchFamily="34" charset="0"/>
              </a:rPr>
              <a:t>BMA (2023) </a:t>
            </a:r>
            <a:r>
              <a:rPr lang="en-US" altLang="en-US" sz="1100" i="1" dirty="0">
                <a:latin typeface="Arial" panose="020B0604020202020204" pitchFamily="34" charset="0"/>
                <a:cs typeface="Arial" panose="020B0604020202020204" pitchFamily="34" charset="0"/>
              </a:rPr>
              <a:t>NHS Workforce Pressures and Digital Care</a:t>
            </a:r>
            <a:r>
              <a:rPr lang="en-US" altLang="en-US" sz="1100" dirty="0">
                <a:latin typeface="Arial" panose="020B0604020202020204" pitchFamily="34" charset="0"/>
                <a:cs typeface="Arial" panose="020B0604020202020204" pitchFamily="34" charset="0"/>
              </a:rPr>
              <a:t>. British Medical Association. Available at: </a:t>
            </a:r>
            <a:r>
              <a:rPr lang="en-US" altLang="en-US" sz="1100" dirty="0">
                <a:latin typeface="Arial" panose="020B0604020202020204" pitchFamily="34" charset="0"/>
                <a:cs typeface="Arial" panose="020B0604020202020204" pitchFamily="34" charset="0"/>
                <a:hlinkClick r:id="rId2"/>
              </a:rPr>
              <a:t>https://www.bma.org.uk/advice-and-support/nhs-delivery-and-workforce/workforce/nhs-workforce-pressures</a:t>
            </a:r>
            <a:r>
              <a:rPr lang="en-US" altLang="en-US" sz="1100" dirty="0">
                <a:latin typeface="Arial" panose="020B0604020202020204" pitchFamily="34" charset="0"/>
                <a:cs typeface="Arial" panose="020B0604020202020204" pitchFamily="34" charset="0"/>
              </a:rPr>
              <a:t>  (bma.org.uk in Bing)   (Accessed: 06 August 2026)</a:t>
            </a:r>
          </a:p>
          <a:p>
            <a:pPr marL="0" indent="0" eaLnBrk="1" hangingPunct="1">
              <a:buNone/>
            </a:pPr>
            <a:r>
              <a:rPr lang="en-US" altLang="en-US" sz="1100" dirty="0">
                <a:latin typeface="Arial" panose="020B0604020202020204" pitchFamily="34" charset="0"/>
                <a:cs typeface="Arial" panose="020B0604020202020204" pitchFamily="34" charset="0"/>
              </a:rPr>
              <a:t>Cathers, S. &amp; Lally, C. (2025</a:t>
            </a:r>
            <a:r>
              <a:rPr lang="en-US" altLang="en-US" sz="1100" i="1" dirty="0">
                <a:latin typeface="Arial" panose="020B0604020202020204" pitchFamily="34" charset="0"/>
                <a:cs typeface="Arial" panose="020B0604020202020204" pitchFamily="34" charset="0"/>
              </a:rPr>
              <a:t>) Virtual Wards and Hospital at Home</a:t>
            </a:r>
            <a:r>
              <a:rPr lang="en-US" altLang="en-US" sz="1100" dirty="0">
                <a:latin typeface="Arial" panose="020B0604020202020204" pitchFamily="34" charset="0"/>
                <a:cs typeface="Arial" panose="020B0604020202020204" pitchFamily="34" charset="0"/>
              </a:rPr>
              <a:t>. </a:t>
            </a:r>
            <a:r>
              <a:rPr lang="en-US" altLang="en-US" sz="1100" dirty="0" err="1">
                <a:latin typeface="Arial" panose="020B0604020202020204" pitchFamily="34" charset="0"/>
                <a:cs typeface="Arial" panose="020B0604020202020204" pitchFamily="34" charset="0"/>
              </a:rPr>
              <a:t>POSTnote</a:t>
            </a:r>
            <a:r>
              <a:rPr lang="en-US" altLang="en-US" sz="1100" dirty="0">
                <a:latin typeface="Arial" panose="020B0604020202020204" pitchFamily="34" charset="0"/>
                <a:cs typeface="Arial" panose="020B0604020202020204" pitchFamily="34" charset="0"/>
              </a:rPr>
              <a:t> 744. Parliamentary Office of Science and Technology. Available at: </a:t>
            </a:r>
            <a:r>
              <a:rPr lang="en-US" altLang="en-US" sz="1100" dirty="0">
                <a:latin typeface="Arial" panose="020B0604020202020204" pitchFamily="34" charset="0"/>
                <a:cs typeface="Arial" panose="020B0604020202020204" pitchFamily="34" charset="0"/>
                <a:hlinkClick r:id="rId3"/>
              </a:rPr>
              <a:t>https://post.parliament.uk/research-briefings/post-pn-0744</a:t>
            </a:r>
            <a:r>
              <a:rPr lang="en-US" altLang="en-US" sz="1100" dirty="0">
                <a:latin typeface="Arial" panose="020B0604020202020204" pitchFamily="34" charset="0"/>
                <a:cs typeface="Arial" panose="020B0604020202020204" pitchFamily="34" charset="0"/>
              </a:rPr>
              <a:t>  (Accessed: 06 August 2026)</a:t>
            </a:r>
          </a:p>
          <a:p>
            <a:pPr marL="0" indent="0" eaLnBrk="1" hangingPunct="1">
              <a:buNone/>
            </a:pPr>
            <a:r>
              <a:rPr lang="en-US" altLang="en-US" sz="1100" dirty="0">
                <a:latin typeface="Arial" panose="020B0604020202020204" pitchFamily="34" charset="0"/>
                <a:cs typeface="Arial" panose="020B0604020202020204" pitchFamily="34" charset="0"/>
              </a:rPr>
              <a:t>Department of Health and Social Care (2023) </a:t>
            </a:r>
            <a:r>
              <a:rPr lang="en-US" altLang="en-US" sz="1100" i="1" dirty="0">
                <a:latin typeface="Arial" panose="020B0604020202020204" pitchFamily="34" charset="0"/>
                <a:cs typeface="Arial" panose="020B0604020202020204" pitchFamily="34" charset="0"/>
              </a:rPr>
              <a:t>Delivery Plan for Recovering Urgent and Emergency Care Services</a:t>
            </a:r>
            <a:r>
              <a:rPr lang="en-US" altLang="en-US" sz="1100" dirty="0">
                <a:latin typeface="Arial" panose="020B0604020202020204" pitchFamily="34" charset="0"/>
                <a:cs typeface="Arial" panose="020B0604020202020204" pitchFamily="34" charset="0"/>
              </a:rPr>
              <a:t>. DHSC.</a:t>
            </a:r>
          </a:p>
          <a:p>
            <a:pPr marL="0" indent="0" eaLnBrk="1" hangingPunct="1">
              <a:buNone/>
            </a:pPr>
            <a:r>
              <a:rPr lang="en-US" altLang="en-US" sz="1100" dirty="0">
                <a:latin typeface="Arial" panose="020B0604020202020204" pitchFamily="34" charset="0"/>
                <a:cs typeface="Arial" panose="020B0604020202020204" pitchFamily="34" charset="0"/>
              </a:rPr>
              <a:t>Health Foundation (2022) </a:t>
            </a:r>
            <a:r>
              <a:rPr lang="en-US" altLang="en-US" sz="1100" i="1" dirty="0">
                <a:latin typeface="Arial" panose="020B0604020202020204" pitchFamily="34" charset="0"/>
                <a:cs typeface="Arial" panose="020B0604020202020204" pitchFamily="34" charset="0"/>
              </a:rPr>
              <a:t>Digital Transformation in the NHS</a:t>
            </a:r>
            <a:r>
              <a:rPr lang="en-US" altLang="en-US" sz="1100" dirty="0">
                <a:latin typeface="Arial" panose="020B0604020202020204" pitchFamily="34" charset="0"/>
                <a:cs typeface="Arial" panose="020B0604020202020204" pitchFamily="34" charset="0"/>
              </a:rPr>
              <a:t>: </a:t>
            </a:r>
            <a:r>
              <a:rPr lang="en-US" altLang="en-US" sz="1100" i="1" dirty="0">
                <a:latin typeface="Arial" panose="020B0604020202020204" pitchFamily="34" charset="0"/>
                <a:cs typeface="Arial" panose="020B0604020202020204" pitchFamily="34" charset="0"/>
              </a:rPr>
              <a:t>Workforce Implications</a:t>
            </a:r>
            <a:r>
              <a:rPr lang="en-US" altLang="en-US" sz="1100" dirty="0">
                <a:latin typeface="Arial" panose="020B0604020202020204" pitchFamily="34" charset="0"/>
                <a:cs typeface="Arial" panose="020B0604020202020204" pitchFamily="34" charset="0"/>
              </a:rPr>
              <a:t>. The Health Foundation. Available at: </a:t>
            </a:r>
            <a:r>
              <a:rPr lang="en-US" altLang="en-US" sz="1100" dirty="0">
                <a:latin typeface="Arial" panose="020B0604020202020204" pitchFamily="34" charset="0"/>
                <a:cs typeface="Arial" panose="020B0604020202020204" pitchFamily="34" charset="0"/>
                <a:hlinkClick r:id="rId4"/>
              </a:rPr>
              <a:t>https://www.health.org.uk/publications/reports/digital-transformation-in-the-nhs</a:t>
            </a:r>
            <a:r>
              <a:rPr lang="en-US" altLang="en-US" sz="1100" dirty="0">
                <a:latin typeface="Arial" panose="020B0604020202020204" pitchFamily="34" charset="0"/>
                <a:cs typeface="Arial" panose="020B0604020202020204" pitchFamily="34" charset="0"/>
              </a:rPr>
              <a:t>  (Accessed: 01 August 2026).</a:t>
            </a:r>
          </a:p>
          <a:p>
            <a:pPr marL="0" indent="0" eaLnBrk="1" hangingPunct="1">
              <a:buNone/>
            </a:pPr>
            <a:r>
              <a:rPr lang="en-US" altLang="en-US" sz="1100" dirty="0">
                <a:latin typeface="Arial" panose="020B0604020202020204" pitchFamily="34" charset="0"/>
                <a:cs typeface="Arial" panose="020B0604020202020204" pitchFamily="34" charset="0"/>
              </a:rPr>
              <a:t>NHS England (2022). </a:t>
            </a:r>
            <a:r>
              <a:rPr lang="en-US" altLang="en-US" sz="1100" i="1" dirty="0">
                <a:latin typeface="Arial" panose="020B0604020202020204" pitchFamily="34" charset="0"/>
                <a:cs typeface="Arial" panose="020B0604020202020204" pitchFamily="34" charset="0"/>
              </a:rPr>
              <a:t>Supporting Information: Virtual Ward Including Hospital at Home</a:t>
            </a:r>
            <a:r>
              <a:rPr lang="en-US" altLang="en-US" sz="1100" dirty="0">
                <a:latin typeface="Arial" panose="020B0604020202020204" pitchFamily="34" charset="0"/>
                <a:cs typeface="Arial" panose="020B0604020202020204" pitchFamily="34" charset="0"/>
              </a:rPr>
              <a:t>. NHS England. Available at: </a:t>
            </a:r>
            <a:r>
              <a:rPr lang="en-US" altLang="en-US" sz="1100" dirty="0">
                <a:latin typeface="Arial" panose="020B0604020202020204" pitchFamily="34" charset="0"/>
                <a:cs typeface="Arial" panose="020B0604020202020204" pitchFamily="34" charset="0"/>
                <a:hlinkClick r:id="rId5"/>
              </a:rPr>
              <a:t>https://www.england.nhs.uk/publication/supporting-information-virtual-ward-including-hospital-at-home</a:t>
            </a:r>
            <a:r>
              <a:rPr lang="en-US" altLang="en-US" sz="1100" dirty="0">
                <a:latin typeface="Arial" panose="020B0604020202020204" pitchFamily="34" charset="0"/>
                <a:cs typeface="Arial" panose="020B0604020202020204" pitchFamily="34" charset="0"/>
              </a:rPr>
              <a:t>. (Accessed: 25</a:t>
            </a:r>
            <a:r>
              <a:rPr lang="en-US" altLang="en-US" sz="1100" baseline="30000" dirty="0">
                <a:latin typeface="Arial" panose="020B0604020202020204" pitchFamily="34" charset="0"/>
                <a:cs typeface="Arial" panose="020B0604020202020204" pitchFamily="34" charset="0"/>
              </a:rPr>
              <a:t>th</a:t>
            </a:r>
            <a:r>
              <a:rPr lang="en-US" altLang="en-US" sz="1100" dirty="0">
                <a:latin typeface="Arial" panose="020B0604020202020204" pitchFamily="34" charset="0"/>
                <a:cs typeface="Arial" panose="020B0604020202020204" pitchFamily="34" charset="0"/>
              </a:rPr>
              <a:t> July 2026).</a:t>
            </a:r>
          </a:p>
          <a:p>
            <a:pPr marL="0" indent="0" eaLnBrk="1" hangingPunct="1">
              <a:buNone/>
            </a:pPr>
            <a:r>
              <a:rPr lang="en-US" altLang="en-US" sz="1100" dirty="0">
                <a:latin typeface="Arial" panose="020B0604020202020204" pitchFamily="34" charset="0"/>
                <a:cs typeface="Arial" panose="020B0604020202020204" pitchFamily="34" charset="0"/>
              </a:rPr>
              <a:t>NHS England (2023) Virtual Wards: </a:t>
            </a:r>
            <a:r>
              <a:rPr lang="en-US" altLang="en-US" sz="1100" i="1" dirty="0">
                <a:latin typeface="Arial" panose="020B0604020202020204" pitchFamily="34" charset="0"/>
                <a:cs typeface="Arial" panose="020B0604020202020204" pitchFamily="34" charset="0"/>
              </a:rPr>
              <a:t>Technology‑Enabled Care at Home</a:t>
            </a:r>
            <a:r>
              <a:rPr lang="en-US" altLang="en-US" sz="1100" dirty="0">
                <a:latin typeface="Arial" panose="020B0604020202020204" pitchFamily="34" charset="0"/>
                <a:cs typeface="Arial" panose="020B0604020202020204" pitchFamily="34" charset="0"/>
              </a:rPr>
              <a:t>. NHS England. Available at: </a:t>
            </a:r>
            <a:r>
              <a:rPr lang="en-US" altLang="en-US" sz="1100" dirty="0">
                <a:latin typeface="Arial" panose="020B0604020202020204" pitchFamily="34" charset="0"/>
                <a:cs typeface="Arial" panose="020B0604020202020204" pitchFamily="34" charset="0"/>
                <a:hlinkClick r:id="rId6"/>
              </a:rPr>
              <a:t>https://www.england.nhs.uk/publication/virtual-wards-technology-enabled-care-at-home</a:t>
            </a:r>
            <a:r>
              <a:rPr lang="en-US" altLang="en-US" sz="1100" dirty="0">
                <a:latin typeface="Arial" panose="020B0604020202020204" pitchFamily="34" charset="0"/>
                <a:cs typeface="Arial" panose="020B0604020202020204" pitchFamily="34" charset="0"/>
              </a:rPr>
              <a:t>. (Accessed: 27</a:t>
            </a:r>
            <a:r>
              <a:rPr lang="en-US" altLang="en-US" sz="1100" baseline="30000" dirty="0">
                <a:latin typeface="Arial" panose="020B0604020202020204" pitchFamily="34" charset="0"/>
                <a:cs typeface="Arial" panose="020B0604020202020204" pitchFamily="34" charset="0"/>
              </a:rPr>
              <a:t>th</a:t>
            </a:r>
            <a:r>
              <a:rPr lang="en-US" altLang="en-US" sz="1100" dirty="0">
                <a:latin typeface="Arial" panose="020B0604020202020204" pitchFamily="34" charset="0"/>
                <a:cs typeface="Arial" panose="020B0604020202020204" pitchFamily="34" charset="0"/>
              </a:rPr>
              <a:t> July 2026)</a:t>
            </a:r>
          </a:p>
          <a:p>
            <a:pPr marL="0" indent="0" eaLnBrk="1" hangingPunct="1">
              <a:buNone/>
            </a:pPr>
            <a:r>
              <a:rPr lang="en-US" altLang="en-US" sz="1100" dirty="0">
                <a:latin typeface="Arial" panose="020B0604020202020204" pitchFamily="34" charset="0"/>
                <a:cs typeface="Arial" panose="020B0604020202020204" pitchFamily="34" charset="0"/>
              </a:rPr>
              <a:t>NHS Confederation (2023). </a:t>
            </a:r>
            <a:r>
              <a:rPr lang="en-US" altLang="en-US" sz="1100" i="1" dirty="0">
                <a:latin typeface="Arial" panose="020B0604020202020204" pitchFamily="34" charset="0"/>
                <a:cs typeface="Arial" panose="020B0604020202020204" pitchFamily="34" charset="0"/>
              </a:rPr>
              <a:t>Realizing the Potential of Virtual Wards</a:t>
            </a:r>
            <a:r>
              <a:rPr lang="en-US" altLang="en-US" sz="1100" dirty="0">
                <a:latin typeface="Arial" panose="020B0604020202020204" pitchFamily="34" charset="0"/>
                <a:cs typeface="Arial" panose="020B0604020202020204" pitchFamily="34" charset="0"/>
              </a:rPr>
              <a:t>. NHS Confederation. Available at: </a:t>
            </a:r>
            <a:r>
              <a:rPr lang="en-US" altLang="en-US" sz="1100" dirty="0">
                <a:latin typeface="Arial" panose="020B0604020202020204" pitchFamily="34" charset="0"/>
                <a:cs typeface="Arial" panose="020B0604020202020204" pitchFamily="34" charset="0"/>
                <a:hlinkClick r:id="rId7"/>
              </a:rPr>
              <a:t>https://www.nhsconfed.org/publications/realising-potential-virtual-wards</a:t>
            </a:r>
            <a:r>
              <a:rPr lang="en-US" altLang="en-US" sz="1100" dirty="0">
                <a:latin typeface="Arial" panose="020B0604020202020204" pitchFamily="34" charset="0"/>
                <a:cs typeface="Arial" panose="020B0604020202020204" pitchFamily="34" charset="0"/>
              </a:rPr>
              <a:t>  (Accessed: 30</a:t>
            </a:r>
            <a:r>
              <a:rPr lang="en-US" altLang="en-US" sz="1100" baseline="30000" dirty="0">
                <a:latin typeface="Arial" panose="020B0604020202020204" pitchFamily="34" charset="0"/>
                <a:cs typeface="Arial" panose="020B0604020202020204" pitchFamily="34" charset="0"/>
              </a:rPr>
              <a:t>th</a:t>
            </a:r>
            <a:r>
              <a:rPr lang="en-US" altLang="en-US" sz="1100" dirty="0">
                <a:latin typeface="Arial" panose="020B0604020202020204" pitchFamily="34" charset="0"/>
                <a:cs typeface="Arial" panose="020B0604020202020204" pitchFamily="34" charset="0"/>
              </a:rPr>
              <a:t> July 2026)</a:t>
            </a:r>
          </a:p>
          <a:p>
            <a:pPr marL="0" indent="0" eaLnBrk="1" hangingPunct="1">
              <a:buNone/>
            </a:pPr>
            <a:r>
              <a:rPr lang="en-US" altLang="en-US" sz="1100" dirty="0">
                <a:latin typeface="Arial" panose="020B0604020202020204" pitchFamily="34" charset="0"/>
                <a:cs typeface="Arial" panose="020B0604020202020204" pitchFamily="34" charset="0"/>
              </a:rPr>
              <a:t>NHS England (2024) </a:t>
            </a:r>
            <a:r>
              <a:rPr lang="en-US" altLang="en-US" sz="1100" i="1" dirty="0">
                <a:latin typeface="Arial" panose="020B0604020202020204" pitchFamily="34" charset="0"/>
                <a:cs typeface="Arial" panose="020B0604020202020204" pitchFamily="34" charset="0"/>
              </a:rPr>
              <a:t>Virtual Wards Operational Framework</a:t>
            </a:r>
            <a:r>
              <a:rPr lang="en-US" altLang="en-US" sz="1100" dirty="0">
                <a:latin typeface="Arial" panose="020B0604020202020204" pitchFamily="34" charset="0"/>
                <a:cs typeface="Arial" panose="020B0604020202020204" pitchFamily="34" charset="0"/>
              </a:rPr>
              <a:t>. NHS England. Available at: </a:t>
            </a:r>
            <a:r>
              <a:rPr lang="en-US" altLang="en-US" sz="1100" dirty="0">
                <a:latin typeface="Arial" panose="020B0604020202020204" pitchFamily="34" charset="0"/>
                <a:cs typeface="Arial" panose="020B0604020202020204" pitchFamily="34" charset="0"/>
                <a:hlinkClick r:id="rId8"/>
              </a:rPr>
              <a:t>https://www.england.nhs.uk/publication/virtual-wards-operational-framework</a:t>
            </a:r>
            <a:r>
              <a:rPr lang="en-US" altLang="en-US" sz="1100" dirty="0">
                <a:latin typeface="Arial" panose="020B0604020202020204" pitchFamily="34" charset="0"/>
                <a:cs typeface="Arial" panose="020B0604020202020204" pitchFamily="34" charset="0"/>
              </a:rPr>
              <a:t>  (england.nhs.uk in Bing)  (Accessed: 26</a:t>
            </a:r>
            <a:r>
              <a:rPr lang="en-US" altLang="en-US" sz="1100" baseline="30000" dirty="0">
                <a:latin typeface="Arial" panose="020B0604020202020204" pitchFamily="34" charset="0"/>
                <a:cs typeface="Arial" panose="020B0604020202020204" pitchFamily="34" charset="0"/>
              </a:rPr>
              <a:t>th</a:t>
            </a:r>
            <a:r>
              <a:rPr lang="en-US" altLang="en-US" sz="1100" dirty="0">
                <a:latin typeface="Arial" panose="020B0604020202020204" pitchFamily="34" charset="0"/>
                <a:cs typeface="Arial" panose="020B0604020202020204" pitchFamily="34" charset="0"/>
              </a:rPr>
              <a:t> July 2026).</a:t>
            </a:r>
          </a:p>
          <a:p>
            <a:pPr marL="0" indent="0" eaLnBrk="1" hangingPunct="1">
              <a:buNone/>
            </a:pPr>
            <a:r>
              <a:rPr lang="en-US" altLang="en-US" sz="1100" dirty="0">
                <a:latin typeface="Arial" panose="020B0604020202020204" pitchFamily="34" charset="0"/>
                <a:cs typeface="Arial" panose="020B0604020202020204" pitchFamily="34" charset="0"/>
              </a:rPr>
              <a:t>NICE (2023) </a:t>
            </a:r>
            <a:r>
              <a:rPr lang="en-US" altLang="en-US" sz="1100" i="1" dirty="0">
                <a:latin typeface="Arial" panose="020B0604020202020204" pitchFamily="34" charset="0"/>
                <a:cs typeface="Arial" panose="020B0604020202020204" pitchFamily="34" charset="0"/>
              </a:rPr>
              <a:t>Virtual ward platform technologies for acute respiratory infections: early value assessment (Health Technology Evaluation 13). National Institute for Health and Care </a:t>
            </a:r>
            <a:r>
              <a:rPr lang="en-US" altLang="en-US" sz="1100" dirty="0">
                <a:latin typeface="Arial" panose="020B0604020202020204" pitchFamily="34" charset="0"/>
                <a:cs typeface="Arial" panose="020B0604020202020204" pitchFamily="34" charset="0"/>
              </a:rPr>
              <a:t>Excellence. Available at: </a:t>
            </a:r>
            <a:r>
              <a:rPr lang="en-US" altLang="en-US" sz="1100" dirty="0">
                <a:latin typeface="Arial" panose="020B0604020202020204" pitchFamily="34" charset="0"/>
                <a:cs typeface="Arial" panose="020B0604020202020204" pitchFamily="34" charset="0"/>
                <a:hlinkClick r:id="rId9"/>
              </a:rPr>
              <a:t>https://www.nice.org.uk/guidance/htg697</a:t>
            </a:r>
            <a:r>
              <a:rPr lang="en-US" altLang="en-US" sz="1100" dirty="0">
                <a:latin typeface="Arial" panose="020B0604020202020204" pitchFamily="34" charset="0"/>
                <a:cs typeface="Arial" panose="020B0604020202020204" pitchFamily="34" charset="0"/>
              </a:rPr>
              <a:t>   (Accessed: 02 August 2026)</a:t>
            </a:r>
          </a:p>
          <a:p>
            <a:pPr marL="0" indent="0" eaLnBrk="1" hangingPunct="1">
              <a:buNone/>
            </a:pPr>
            <a:r>
              <a:rPr lang="en-US" altLang="en-US" sz="1100" dirty="0">
                <a:latin typeface="Arial" panose="020B0604020202020204" pitchFamily="34" charset="0"/>
                <a:cs typeface="Arial" panose="020B0604020202020204" pitchFamily="34" charset="0"/>
              </a:rPr>
              <a:t>The King’s Fund (2023) </a:t>
            </a:r>
            <a:r>
              <a:rPr lang="en-US" altLang="en-US" sz="1100" i="1" dirty="0">
                <a:latin typeface="Arial" panose="020B0604020202020204" pitchFamily="34" charset="0"/>
                <a:cs typeface="Arial" panose="020B0604020202020204" pitchFamily="34" charset="0"/>
              </a:rPr>
              <a:t>Digital Technologies and Community-Based Care</a:t>
            </a:r>
            <a:r>
              <a:rPr lang="en-US" altLang="en-US" sz="1100" dirty="0">
                <a:latin typeface="Arial" panose="020B0604020202020204" pitchFamily="34" charset="0"/>
                <a:cs typeface="Arial" panose="020B0604020202020204" pitchFamily="34" charset="0"/>
              </a:rPr>
              <a:t>. The King’s Fund. Available at: </a:t>
            </a:r>
            <a:r>
              <a:rPr lang="en-US" altLang="en-US" sz="1100" dirty="0">
                <a:latin typeface="Arial" panose="020B0604020202020204" pitchFamily="34" charset="0"/>
                <a:cs typeface="Arial" panose="020B0604020202020204" pitchFamily="34" charset="0"/>
                <a:hlinkClick r:id="rId10"/>
              </a:rPr>
              <a:t>https://www.kingsfund.org.uk/publications/digital-technologies-community-based-care</a:t>
            </a:r>
            <a:r>
              <a:rPr lang="en-US" altLang="en-US" sz="1100" dirty="0">
                <a:latin typeface="Arial" panose="020B0604020202020204" pitchFamily="34" charset="0"/>
                <a:cs typeface="Arial" panose="020B0604020202020204" pitchFamily="34" charset="0"/>
              </a:rPr>
              <a:t>  (kingsfund.org.uk in Bing) Accessed: 01 August 2026).</a:t>
            </a:r>
          </a:p>
          <a:p>
            <a:pPr marL="0" indent="0" eaLnBrk="1" hangingPunct="1">
              <a:buNone/>
            </a:pPr>
            <a:r>
              <a:rPr lang="en-US" altLang="en-US" sz="1100" dirty="0" err="1">
                <a:latin typeface="Arial" panose="020B0604020202020204" pitchFamily="34" charset="0"/>
                <a:cs typeface="Arial" panose="020B0604020202020204" pitchFamily="34" charset="0"/>
              </a:rPr>
              <a:t>Vindrola‑Padros</a:t>
            </a:r>
            <a:r>
              <a:rPr lang="en-US" altLang="en-US" sz="1100" dirty="0">
                <a:latin typeface="Arial" panose="020B0604020202020204" pitchFamily="34" charset="0"/>
                <a:cs typeface="Arial" panose="020B0604020202020204" pitchFamily="34" charset="0"/>
              </a:rPr>
              <a:t>, C. et al. (2021) ‘Remote home monitoring during COVID‑19: what have we learned so far?’, </a:t>
            </a:r>
            <a:r>
              <a:rPr lang="en-US" altLang="en-US" sz="1100" i="1" dirty="0">
                <a:latin typeface="Arial" panose="020B0604020202020204" pitchFamily="34" charset="0"/>
                <a:cs typeface="Arial" panose="020B0604020202020204" pitchFamily="34" charset="0"/>
              </a:rPr>
              <a:t>Journal of Medical Internet Research</a:t>
            </a:r>
            <a:r>
              <a:rPr lang="en-US" altLang="en-US" sz="1100" dirty="0">
                <a:latin typeface="Arial" panose="020B0604020202020204" pitchFamily="34" charset="0"/>
                <a:cs typeface="Arial" panose="020B0604020202020204" pitchFamily="34" charset="0"/>
              </a:rPr>
              <a:t>, 23(3). Available at: </a:t>
            </a:r>
            <a:r>
              <a:rPr lang="en-US" altLang="en-US" sz="1100" dirty="0">
                <a:latin typeface="Arial" panose="020B0604020202020204" pitchFamily="34" charset="0"/>
                <a:cs typeface="Arial" panose="020B0604020202020204" pitchFamily="34" charset="0"/>
                <a:hlinkClick r:id="rId11"/>
              </a:rPr>
              <a:t>https://www.jmir.org/2021/3/e2476</a:t>
            </a:r>
            <a:r>
              <a:rPr lang="en-US" altLang="en-US" sz="1100" dirty="0">
                <a:latin typeface="Arial" panose="020B0604020202020204" pitchFamily="34" charset="0"/>
                <a:cs typeface="Arial" panose="020B0604020202020204" pitchFamily="34" charset="0"/>
              </a:rPr>
              <a:t>. (Accessed: 04 August 2026)</a:t>
            </a:r>
          </a:p>
          <a:p>
            <a:pPr marL="0" indent="0" eaLnBrk="1" hangingPunct="1">
              <a:buNone/>
            </a:pPr>
            <a:endParaRPr lang="en-GB" altLang="en-US" sz="11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Integral</Template>
  <TotalTime>14154</TotalTime>
  <Words>1417</Words>
  <Application>Microsoft Office PowerPoint</Application>
  <PresentationFormat>On-screen Show (4:3)</PresentationFormat>
  <Paragraphs>173</Paragraphs>
  <Slides>12</Slides>
  <Notes>2</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Myriad Pro</vt:lpstr>
      <vt:lpstr>Arial</vt:lpstr>
      <vt:lpstr>Calibri</vt:lpstr>
      <vt:lpstr>20140311PresentationUWTSDTemplate</vt:lpstr>
      <vt:lpstr>Digital Transformation in the Health and Care Professions (BMHP6026) Component 2 Assessment Presentation  Student name: Edwina Kadie Kamara Student ID: 2336793 Lecturer: Ling Lu Topic: Virtual ward</vt:lpstr>
      <vt:lpstr>Use of AI Acknowledgement</vt:lpstr>
      <vt:lpstr>Introduction</vt:lpstr>
      <vt:lpstr>PowerPoint Presentation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Edwina Kadie Kamara (2336793)</cp:lastModifiedBy>
  <cp:revision>229</cp:revision>
  <cp:lastPrinted>2021-01-18T19:39:53Z</cp:lastPrinted>
  <dcterms:created xsi:type="dcterms:W3CDTF">2020-06-13T21:56:47Z</dcterms:created>
  <dcterms:modified xsi:type="dcterms:W3CDTF">2026-08-06T18:59:19Z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