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15"/>
  </p:notesMasterIdLst>
  <p:sldIdLst>
    <p:sldId id="386" r:id="rId2"/>
    <p:sldId id="312" r:id="rId3"/>
    <p:sldId id="415" r:id="rId4"/>
    <p:sldId id="407" r:id="rId5"/>
    <p:sldId id="408" r:id="rId6"/>
    <p:sldId id="409" r:id="rId7"/>
    <p:sldId id="256" r:id="rId8"/>
    <p:sldId id="410" r:id="rId9"/>
    <p:sldId id="406" r:id="rId10"/>
    <p:sldId id="411" r:id="rId11"/>
    <p:sldId id="412" r:id="rId12"/>
    <p:sldId id="414" r:id="rId13"/>
    <p:sldId id="404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3641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FD903E-8CC8-4CBD-8171-35E5530AAA82}" v="9" dt="2026-10-12T12:00:49.5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58" autoAdjust="0"/>
    <p:restoredTop sz="96247" autoAdjust="0"/>
  </p:normalViewPr>
  <p:slideViewPr>
    <p:cSldViewPr>
      <p:cViewPr varScale="1">
        <p:scale>
          <a:sx n="111" d="100"/>
          <a:sy n="111" d="100"/>
        </p:scale>
        <p:origin x="190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custSel addSld delSld modSld">
      <pc:chgData name="Munyaradzi Nicholas Murira" userId="6ab3fae5-94bd-47ef-9f25-6c1f645127cf" providerId="ADAL" clId="{BBAD60DF-75FC-47FB-864F-62F5392E6509}" dt="2026-10-12T12:08:57.645" v="119" actId="47"/>
      <pc:docMkLst>
        <pc:docMk/>
      </pc:docMkLst>
      <pc:sldChg chg="add">
        <pc:chgData name="Munyaradzi Nicholas Murira" userId="6ab3fae5-94bd-47ef-9f25-6c1f645127cf" providerId="ADAL" clId="{BBAD60DF-75FC-47FB-864F-62F5392E6509}" dt="2026-10-12T11:52:26.531" v="110"/>
        <pc:sldMkLst>
          <pc:docMk/>
          <pc:sldMk cId="164070370" sldId="256"/>
        </pc:sldMkLst>
      </pc:sldChg>
      <pc:sldChg chg="modSp mod modNotesTx">
        <pc:chgData name="Munyaradzi Nicholas Murira" userId="6ab3fae5-94bd-47ef-9f25-6c1f645127cf" providerId="ADAL" clId="{BBAD60DF-75FC-47FB-864F-62F5392E6509}" dt="2026-10-12T09:33:55.369" v="90" actId="6549"/>
        <pc:sldMkLst>
          <pc:docMk/>
          <pc:sldMk cId="363266166" sldId="312"/>
        </pc:sldMkLst>
        <pc:spChg chg="mod">
          <ac:chgData name="Munyaradzi Nicholas Murira" userId="6ab3fae5-94bd-47ef-9f25-6c1f645127cf" providerId="ADAL" clId="{BBAD60DF-75FC-47FB-864F-62F5392E6509}" dt="2026-10-11T19:42:19.967" v="79" actId="5793"/>
          <ac:spMkLst>
            <pc:docMk/>
            <pc:sldMk cId="363266166" sldId="312"/>
            <ac:spMk id="3" creationId="{00000000-0000-0000-0000-000000000000}"/>
          </ac:spMkLst>
        </pc:spChg>
      </pc:sldChg>
      <pc:sldChg chg="modSp mod modNotesTx">
        <pc:chgData name="Munyaradzi Nicholas Murira" userId="6ab3fae5-94bd-47ef-9f25-6c1f645127cf" providerId="ADAL" clId="{BBAD60DF-75FC-47FB-864F-62F5392E6509}" dt="2026-10-12T09:33:27.617" v="89" actId="6549"/>
        <pc:sldMkLst>
          <pc:docMk/>
          <pc:sldMk cId="1258524947" sldId="386"/>
        </pc:sldMkLst>
        <pc:spChg chg="mod">
          <ac:chgData name="Munyaradzi Nicholas Murira" userId="6ab3fae5-94bd-47ef-9f25-6c1f645127cf" providerId="ADAL" clId="{BBAD60DF-75FC-47FB-864F-62F5392E6509}" dt="2026-10-11T19:10:00.402" v="2"/>
          <ac:spMkLst>
            <pc:docMk/>
            <pc:sldMk cId="1258524947" sldId="386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11T19:08:50.480" v="1" actId="20577"/>
          <ac:spMkLst>
            <pc:docMk/>
            <pc:sldMk cId="1258524947" sldId="386"/>
            <ac:spMk id="6" creationId="{00000000-0000-0000-0000-000000000000}"/>
          </ac:spMkLst>
        </pc:spChg>
      </pc:sldChg>
      <pc:sldChg chg="del">
        <pc:chgData name="Munyaradzi Nicholas Murira" userId="6ab3fae5-94bd-47ef-9f25-6c1f645127cf" providerId="ADAL" clId="{BBAD60DF-75FC-47FB-864F-62F5392E6509}" dt="2026-10-11T19:44:51.137" v="81" actId="47"/>
        <pc:sldMkLst>
          <pc:docMk/>
          <pc:sldMk cId="3273762743" sldId="395"/>
        </pc:sldMkLst>
      </pc:sldChg>
      <pc:sldChg chg="del">
        <pc:chgData name="Munyaradzi Nicholas Murira" userId="6ab3fae5-94bd-47ef-9f25-6c1f645127cf" providerId="ADAL" clId="{BBAD60DF-75FC-47FB-864F-62F5392E6509}" dt="2026-10-11T19:45:02.153" v="82" actId="47"/>
        <pc:sldMkLst>
          <pc:docMk/>
          <pc:sldMk cId="84383567" sldId="396"/>
        </pc:sldMkLst>
      </pc:sldChg>
      <pc:sldChg chg="del">
        <pc:chgData name="Munyaradzi Nicholas Murira" userId="6ab3fae5-94bd-47ef-9f25-6c1f645127cf" providerId="ADAL" clId="{BBAD60DF-75FC-47FB-864F-62F5392E6509}" dt="2026-10-11T19:45:04.350" v="83" actId="47"/>
        <pc:sldMkLst>
          <pc:docMk/>
          <pc:sldMk cId="3118953469" sldId="397"/>
        </pc:sldMkLst>
      </pc:sldChg>
      <pc:sldChg chg="modSp del modAnim">
        <pc:chgData name="Munyaradzi Nicholas Murira" userId="6ab3fae5-94bd-47ef-9f25-6c1f645127cf" providerId="ADAL" clId="{BBAD60DF-75FC-47FB-864F-62F5392E6509}" dt="2026-10-12T12:08:57.645" v="119" actId="47"/>
        <pc:sldMkLst>
          <pc:docMk/>
          <pc:sldMk cId="1721822855" sldId="398"/>
        </pc:sldMkLst>
        <pc:spChg chg="mod">
          <ac:chgData name="Munyaradzi Nicholas Murira" userId="6ab3fae5-94bd-47ef-9f25-6c1f645127cf" providerId="ADAL" clId="{BBAD60DF-75FC-47FB-864F-62F5392E6509}" dt="2026-10-11T21:14:07.785" v="87" actId="20578"/>
          <ac:spMkLst>
            <pc:docMk/>
            <pc:sldMk cId="1721822855" sldId="398"/>
            <ac:spMk id="3" creationId="{1CF84FDC-150D-78A5-5297-4AB14A72D6C8}"/>
          </ac:spMkLst>
        </pc:spChg>
      </pc:sldChg>
      <pc:sldChg chg="del">
        <pc:chgData name="Munyaradzi Nicholas Murira" userId="6ab3fae5-94bd-47ef-9f25-6c1f645127cf" providerId="ADAL" clId="{BBAD60DF-75FC-47FB-864F-62F5392E6509}" dt="2026-10-11T19:50:52.723" v="85" actId="47"/>
        <pc:sldMkLst>
          <pc:docMk/>
          <pc:sldMk cId="2819572243" sldId="399"/>
        </pc:sldMkLst>
      </pc:sldChg>
      <pc:sldChg chg="del">
        <pc:chgData name="Munyaradzi Nicholas Murira" userId="6ab3fae5-94bd-47ef-9f25-6c1f645127cf" providerId="ADAL" clId="{BBAD60DF-75FC-47FB-864F-62F5392E6509}" dt="2026-10-11T21:12:39.494" v="86" actId="47"/>
        <pc:sldMkLst>
          <pc:docMk/>
          <pc:sldMk cId="2864803747" sldId="400"/>
        </pc:sldMkLst>
      </pc:sldChg>
      <pc:sldChg chg="modSp del mod">
        <pc:chgData name="Munyaradzi Nicholas Murira" userId="6ab3fae5-94bd-47ef-9f25-6c1f645127cf" providerId="ADAL" clId="{BBAD60DF-75FC-47FB-864F-62F5392E6509}" dt="2026-10-11T19:22:37.133" v="76" actId="47"/>
        <pc:sldMkLst>
          <pc:docMk/>
          <pc:sldMk cId="1060429719" sldId="401"/>
        </pc:sldMkLst>
        <pc:graphicFrameChg chg="modGraphic">
          <ac:chgData name="Munyaradzi Nicholas Murira" userId="6ab3fae5-94bd-47ef-9f25-6c1f645127cf" providerId="ADAL" clId="{BBAD60DF-75FC-47FB-864F-62F5392E6509}" dt="2026-10-11T19:20:32.239" v="75" actId="20577"/>
          <ac:graphicFrameMkLst>
            <pc:docMk/>
            <pc:sldMk cId="1060429719" sldId="401"/>
            <ac:graphicFrameMk id="43" creationId="{03E94DBD-E752-0DD1-C4CE-EB025FAA5FBA}"/>
          </ac:graphicFrameMkLst>
        </pc:graphicFrameChg>
      </pc:sldChg>
      <pc:sldChg chg="del">
        <pc:chgData name="Munyaradzi Nicholas Murira" userId="6ab3fae5-94bd-47ef-9f25-6c1f645127cf" providerId="ADAL" clId="{BBAD60DF-75FC-47FB-864F-62F5392E6509}" dt="2026-10-11T19:44:36.729" v="80" actId="47"/>
        <pc:sldMkLst>
          <pc:docMk/>
          <pc:sldMk cId="2106051495" sldId="402"/>
        </pc:sldMkLst>
      </pc:sldChg>
      <pc:sldChg chg="del">
        <pc:chgData name="Munyaradzi Nicholas Murira" userId="6ab3fae5-94bd-47ef-9f25-6c1f645127cf" providerId="ADAL" clId="{BBAD60DF-75FC-47FB-864F-62F5392E6509}" dt="2026-10-11T19:45:05.823" v="84" actId="47"/>
        <pc:sldMkLst>
          <pc:docMk/>
          <pc:sldMk cId="2247147247" sldId="403"/>
        </pc:sldMkLst>
      </pc:sldChg>
      <pc:sldChg chg="del modNotes modNotesTx">
        <pc:chgData name="Munyaradzi Nicholas Murira" userId="6ab3fae5-94bd-47ef-9f25-6c1f645127cf" providerId="ADAL" clId="{BBAD60DF-75FC-47FB-864F-62F5392E6509}" dt="2026-10-12T10:40:32.517" v="107" actId="47"/>
        <pc:sldMkLst>
          <pc:docMk/>
          <pc:sldMk cId="2196886828" sldId="405"/>
        </pc:sldMkLst>
      </pc:sldChg>
      <pc:sldChg chg="modNotes modNotesTx">
        <pc:chgData name="Munyaradzi Nicholas Murira" userId="6ab3fae5-94bd-47ef-9f25-6c1f645127cf" providerId="ADAL" clId="{BBAD60DF-75FC-47FB-864F-62F5392E6509}" dt="2026-10-12T10:40:28.001" v="104" actId="27636"/>
        <pc:sldMkLst>
          <pc:docMk/>
          <pc:sldMk cId="1811081774" sldId="406"/>
        </pc:sldMkLst>
      </pc:sldChg>
      <pc:sldChg chg="modNotes modNotesTx">
        <pc:chgData name="Munyaradzi Nicholas Murira" userId="6ab3fae5-94bd-47ef-9f25-6c1f645127cf" providerId="ADAL" clId="{BBAD60DF-75FC-47FB-864F-62F5392E6509}" dt="2026-10-12T10:40:27.988" v="101" actId="27636"/>
        <pc:sldMkLst>
          <pc:docMk/>
          <pc:sldMk cId="1154172207" sldId="407"/>
        </pc:sldMkLst>
      </pc:sldChg>
      <pc:sldChg chg="add del modNotes modNotesTx">
        <pc:chgData name="Munyaradzi Nicholas Murira" userId="6ab3fae5-94bd-47ef-9f25-6c1f645127cf" providerId="ADAL" clId="{BBAD60DF-75FC-47FB-864F-62F5392E6509}" dt="2026-10-12T12:00:45.006" v="114" actId="27636"/>
        <pc:sldMkLst>
          <pc:docMk/>
          <pc:sldMk cId="2017867278" sldId="409"/>
        </pc:sldMkLst>
      </pc:sldChg>
      <pc:sldChg chg="modSp modNotes modNotesTx">
        <pc:chgData name="Munyaradzi Nicholas Murira" userId="6ab3fae5-94bd-47ef-9f25-6c1f645127cf" providerId="ADAL" clId="{BBAD60DF-75FC-47FB-864F-62F5392E6509}" dt="2026-10-12T12:00:49.575" v="117" actId="20577"/>
        <pc:sldMkLst>
          <pc:docMk/>
          <pc:sldMk cId="3101305766" sldId="410"/>
        </pc:sldMkLst>
        <pc:spChg chg="mod">
          <ac:chgData name="Munyaradzi Nicholas Murira" userId="6ab3fae5-94bd-47ef-9f25-6c1f645127cf" providerId="ADAL" clId="{BBAD60DF-75FC-47FB-864F-62F5392E6509}" dt="2026-10-12T12:00:49.575" v="117" actId="20577"/>
          <ac:spMkLst>
            <pc:docMk/>
            <pc:sldMk cId="3101305766" sldId="410"/>
            <ac:spMk id="5" creationId="{0C35EBC2-D53E-333F-6400-D00CA868B01F}"/>
          </ac:spMkLst>
        </pc:spChg>
      </pc:sldChg>
      <pc:sldChg chg="modNotes modNotesTx">
        <pc:chgData name="Munyaradzi Nicholas Murira" userId="6ab3fae5-94bd-47ef-9f25-6c1f645127cf" providerId="ADAL" clId="{BBAD60DF-75FC-47FB-864F-62F5392E6509}" dt="2026-10-12T10:40:28.004" v="105" actId="27636"/>
        <pc:sldMkLst>
          <pc:docMk/>
          <pc:sldMk cId="2595713098" sldId="411"/>
        </pc:sldMkLst>
      </pc:sldChg>
      <pc:sldChg chg="modNotesTx">
        <pc:chgData name="Munyaradzi Nicholas Murira" userId="6ab3fae5-94bd-47ef-9f25-6c1f645127cf" providerId="ADAL" clId="{BBAD60DF-75FC-47FB-864F-62F5392E6509}" dt="2026-10-12T09:41:30.457" v="97" actId="6549"/>
        <pc:sldMkLst>
          <pc:docMk/>
          <pc:sldMk cId="1343229126" sldId="412"/>
        </pc:sldMkLst>
      </pc:sldChg>
      <pc:sldChg chg="del modNotes modNotesTx">
        <pc:chgData name="Munyaradzi Nicholas Murira" userId="6ab3fae5-94bd-47ef-9f25-6c1f645127cf" providerId="ADAL" clId="{BBAD60DF-75FC-47FB-864F-62F5392E6509}" dt="2026-10-12T12:07:22.201" v="118" actId="47"/>
        <pc:sldMkLst>
          <pc:docMk/>
          <pc:sldMk cId="4124942950" sldId="413"/>
        </pc:sldMkLst>
      </pc:sldChg>
      <pc:sldChg chg="add modNotes modNotesTx">
        <pc:chgData name="Munyaradzi Nicholas Murira" userId="6ab3fae5-94bd-47ef-9f25-6c1f645127cf" providerId="ADAL" clId="{BBAD60DF-75FC-47FB-864F-62F5392E6509}" dt="2026-10-12T11:52:26.604" v="111" actId="27636"/>
        <pc:sldMkLst>
          <pc:docMk/>
          <pc:sldMk cId="354388188" sldId="41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10/12/2026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525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0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327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37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8420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2674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393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932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arlene.campbel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entra/identity/authentication/concept-mfa-howitwork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wQTRMBAvz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bm.com/reports/data-breach?utm_source=chatgpt.com" TargetMode="External"/><Relationship Id="rId3" Type="http://schemas.openxmlformats.org/officeDocument/2006/relationships/hyperlink" Target="https://csrc.nist.gov/pubs/sp/800/207/final?utm_source=chatgpt.com" TargetMode="External"/><Relationship Id="rId7" Type="http://schemas.openxmlformats.org/officeDocument/2006/relationships/hyperlink" Target="https://owasp.org/www-community/attacks/Credential_stuffing?utm_source=chatgpt.com" TargetMode="External"/><Relationship Id="rId2" Type="http://schemas.openxmlformats.org/officeDocument/2006/relationships/hyperlink" Target="https://www.nist.gov/cyberframework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isco.com/c/en/us/products/security/vpn-endpoint-security-clients/what-is-vpn.html?utm_source=chatgpt.com" TargetMode="External"/><Relationship Id="rId5" Type="http://schemas.openxmlformats.org/officeDocument/2006/relationships/hyperlink" Target="https://www.cisco.com/c/en/us/products/security/firewalls/what-is-a-firewall.html?utm_source=chatgpt.com" TargetMode="External"/><Relationship Id="rId4" Type="http://schemas.openxmlformats.org/officeDocument/2006/relationships/hyperlink" Target="https://learn.microsoft.com/en-us/security/zero-trust/zero-trust-overview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191376"/>
          </a:xfrm>
        </p:spPr>
        <p:txBody>
          <a:bodyPr/>
          <a:lstStyle/>
          <a:p>
            <a:r>
              <a:rPr lang="en-GB" b="1" dirty="0"/>
              <a:t>Identity, Access Control &amp; Zero Trust Security</a:t>
            </a:r>
            <a:br>
              <a:rPr lang="en-US" dirty="0"/>
            </a:b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80689" y="2438400"/>
            <a:ext cx="4343400" cy="731918"/>
          </a:xfrm>
        </p:spPr>
        <p:txBody>
          <a:bodyPr/>
          <a:lstStyle/>
          <a:p>
            <a:pPr algn="ctr"/>
            <a:r>
              <a:rPr lang="en-US" sz="4000" b="1" dirty="0"/>
              <a:t>Week 3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 dirty="0"/>
              <a:t>Lecturer: Munya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3"/>
              </a:rPr>
              <a:t>m.murira@uwtsd.ac.uk</a:t>
            </a:r>
            <a:endParaRPr lang="en-GB" sz="2000" dirty="0"/>
          </a:p>
        </p:txBody>
      </p:sp>
      <p:grpSp>
        <p:nvGrpSpPr>
          <p:cNvPr id="9" name="Group 8"/>
          <p:cNvGrpSpPr/>
          <p:nvPr/>
        </p:nvGrpSpPr>
        <p:grpSpPr>
          <a:xfrm>
            <a:off x="228600" y="205740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dirty="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8524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dirty="0">
                <a:solidFill>
                  <a:schemeClr val="tx1"/>
                </a:solidFill>
              </a:rPr>
              <a:t>Learning Objectives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1219200"/>
            <a:ext cx="8763000" cy="4006869"/>
          </a:xfrm>
        </p:spPr>
        <p:txBody>
          <a:bodyPr>
            <a:normAutofit/>
          </a:bodyPr>
          <a:lstStyle/>
          <a:p>
            <a:pPr lvl="0" algn="just"/>
            <a:r>
              <a:rPr lang="en-GB" dirty="0"/>
              <a:t>Understand modern access control principles </a:t>
            </a:r>
          </a:p>
          <a:p>
            <a:pPr lvl="0" algn="just"/>
            <a:r>
              <a:rPr lang="en-GB" dirty="0"/>
              <a:t>Recognise why identity is now the new security perimeter </a:t>
            </a:r>
          </a:p>
          <a:p>
            <a:pPr lvl="0" algn="just"/>
            <a:r>
              <a:rPr lang="en-GB" dirty="0"/>
              <a:t>Understand Zero Trust concepts </a:t>
            </a:r>
          </a:p>
          <a:p>
            <a:pPr lvl="0" algn="just"/>
            <a:r>
              <a:rPr lang="en-GB" dirty="0"/>
              <a:t>Critically evaluate MFA, VPNs, and firewall strategies 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36326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E6D8-31D1-D0AC-7F07-EA27B0C4D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624862"/>
          </a:xfrm>
        </p:spPr>
        <p:txBody>
          <a:bodyPr>
            <a:normAutofit fontScale="90000"/>
          </a:bodyPr>
          <a:lstStyle/>
          <a:p>
            <a:r>
              <a:rPr lang="en-GB" dirty="0"/>
              <a:t>Identity &amp; Access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AF2-9CC2-7BA3-5E82-F0A8F5937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" y="762000"/>
            <a:ext cx="4145280" cy="44196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Identity and access security controls:</a:t>
            </a:r>
          </a:p>
          <a:p>
            <a:r>
              <a:rPr lang="en-US" dirty="0"/>
              <a:t>who can access systems </a:t>
            </a:r>
          </a:p>
          <a:p>
            <a:r>
              <a:rPr lang="en-US" dirty="0"/>
              <a:t>what users can access </a:t>
            </a:r>
          </a:p>
          <a:p>
            <a:r>
              <a:rPr lang="en-US" dirty="0"/>
              <a:t>how access is verified</a:t>
            </a:r>
          </a:p>
          <a:p>
            <a:pPr marL="0" indent="0">
              <a:buNone/>
            </a:pPr>
            <a:r>
              <a:rPr lang="en-GB" b="1" dirty="0"/>
              <a:t>Core Components supporting Access Control</a:t>
            </a:r>
          </a:p>
          <a:p>
            <a:pPr lvl="1"/>
            <a:r>
              <a:rPr lang="en-GB" dirty="0"/>
              <a:t>Authentication </a:t>
            </a:r>
          </a:p>
          <a:p>
            <a:pPr lvl="1"/>
            <a:r>
              <a:rPr lang="en-GB" dirty="0"/>
              <a:t>Authorisation </a:t>
            </a:r>
          </a:p>
          <a:p>
            <a:pPr lvl="1"/>
            <a:r>
              <a:rPr lang="en-GB" dirty="0"/>
              <a:t>User accountability</a:t>
            </a:r>
          </a:p>
          <a:p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A151D8B-9557-A54E-AF75-7DCBCA9960DD}"/>
              </a:ext>
            </a:extLst>
          </p:cNvPr>
          <p:cNvGraphicFramePr>
            <a:graphicFrameLocks noGrp="1"/>
          </p:cNvGraphicFramePr>
          <p:nvPr/>
        </p:nvGraphicFramePr>
        <p:xfrm>
          <a:off x="4145280" y="914400"/>
          <a:ext cx="4953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6500">
                  <a:extLst>
                    <a:ext uri="{9D8B030D-6E8A-4147-A177-3AD203B41FA5}">
                      <a16:colId xmlns:a16="http://schemas.microsoft.com/office/drawing/2014/main" val="2993897648"/>
                    </a:ext>
                  </a:extLst>
                </a:gridCol>
                <a:gridCol w="2476500">
                  <a:extLst>
                    <a:ext uri="{9D8B030D-6E8A-4147-A177-3AD203B41FA5}">
                      <a16:colId xmlns:a16="http://schemas.microsoft.com/office/drawing/2014/main" val="896480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Authentication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Authorisation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841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Verifies identification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Grant permissions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8627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Username/password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File access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82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Biometrics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System privileges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1539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MFA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Database permissions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1678298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FA6B287D-BAE8-ABB6-2E52-C87B31359217}"/>
              </a:ext>
            </a:extLst>
          </p:cNvPr>
          <p:cNvSpPr txBox="1"/>
          <p:nvPr/>
        </p:nvSpPr>
        <p:spPr>
          <a:xfrm>
            <a:off x="4474889" y="4724400"/>
            <a:ext cx="4572000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Why are attackers increasingly targeting identities?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D08F815-1F4C-8F96-9675-C11D3BB31323}"/>
              </a:ext>
            </a:extLst>
          </p:cNvPr>
          <p:cNvGraphicFramePr>
            <a:graphicFrameLocks noGrp="1"/>
          </p:cNvGraphicFramePr>
          <p:nvPr/>
        </p:nvGraphicFramePr>
        <p:xfrm>
          <a:off x="4191000" y="2815486"/>
          <a:ext cx="24765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6500">
                  <a:extLst>
                    <a:ext uri="{9D8B030D-6E8A-4147-A177-3AD203B41FA5}">
                      <a16:colId xmlns:a16="http://schemas.microsoft.com/office/drawing/2014/main" val="29938976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Accountability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841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Activity logging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8627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Audit Trails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82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Trace actions to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1539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16782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8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887B-AF95-410B-946E-4D13B914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Why Identity Became the New Perimeter?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8BC2-4D1D-746C-9E80-FF43B34A4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14400"/>
            <a:ext cx="6210300" cy="3733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Modern organisations use:</a:t>
            </a:r>
          </a:p>
          <a:p>
            <a:pPr lvl="0"/>
            <a:r>
              <a:rPr lang="en-GB" dirty="0"/>
              <a:t>cloud services </a:t>
            </a:r>
          </a:p>
          <a:p>
            <a:pPr lvl="0"/>
            <a:r>
              <a:rPr lang="en-GB" dirty="0"/>
              <a:t>hybrid working </a:t>
            </a:r>
          </a:p>
          <a:p>
            <a:pPr lvl="0"/>
            <a:r>
              <a:rPr lang="en-GB" dirty="0"/>
              <a:t>mobile devices </a:t>
            </a:r>
          </a:p>
          <a:p>
            <a:pPr lvl="0"/>
            <a:r>
              <a:rPr lang="en-GB" dirty="0"/>
              <a:t>remote access </a:t>
            </a:r>
          </a:p>
          <a:p>
            <a:pPr lvl="0"/>
            <a:r>
              <a:rPr lang="en-GB" dirty="0"/>
              <a:t>SaaS platforms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Traditional perimeter security is weakening.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E9F67E-45E1-68B5-6CAB-48D9319CE94E}"/>
              </a:ext>
            </a:extLst>
          </p:cNvPr>
          <p:cNvSpPr txBox="1"/>
          <p:nvPr/>
        </p:nvSpPr>
        <p:spPr>
          <a:xfrm>
            <a:off x="173567" y="4876800"/>
            <a:ext cx="74676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organisations still trust internal users automatically?</a:t>
            </a:r>
            <a:endParaRPr lang="en-GB" dirty="0"/>
          </a:p>
        </p:txBody>
      </p:sp>
      <p:pic>
        <p:nvPicPr>
          <p:cNvPr id="6" name="Content Placeholder 4" descr="Figure 8-5: Biometric recognition characteristics. several photos, with part labeled. A photo of the eye, with the iris labeled &quot;iris recognition (front of eye)&quot; and the retina labeled &quot;retina recognition (back of eye)&quot;. A woman's face with key features marked by points, connected by lines, labeled &quot;facial recognition&quot;. A spectrogram, labeled &quot;voice slash speech recognition&quot;. A hand writing on a digitizing tablet, labeled &quot;handwriting, signature recognition&quot;. A hand, with the fingers labeled &quot;fingerprint&quot;, the palm labeled &quot;hand slash palm print&quot; and a line tracing between the fingertips and the spaces between fingers labeled &quot;hand geometry&quot;.">
            <a:extLst>
              <a:ext uri="{FF2B5EF4-FFF2-40B4-BE49-F238E27FC236}">
                <a16:creationId xmlns:a16="http://schemas.microsoft.com/office/drawing/2014/main" id="{CD6BF072-1277-23CD-ECB1-C02B9339BF8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5235"/>
          <a:stretch>
            <a:fillRect/>
          </a:stretch>
        </p:blipFill>
        <p:spPr>
          <a:xfrm>
            <a:off x="4837545" y="914400"/>
            <a:ext cx="4107488" cy="296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17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E0AC5-9C04-D684-9D11-9884B74AE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/>
          </a:bodyPr>
          <a:lstStyle/>
          <a:p>
            <a:r>
              <a:rPr lang="en-GB" b="1" dirty="0"/>
              <a:t>Access Control Fundamentals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84ED9-51B3-B8B4-00DB-0DF50120D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990600"/>
            <a:ext cx="8763000" cy="42672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Access Control Fundamentals</a:t>
            </a:r>
            <a:endParaRPr lang="en-GB" dirty="0"/>
          </a:p>
          <a:p>
            <a:pPr algn="just"/>
            <a:r>
              <a:rPr lang="en-US" dirty="0"/>
              <a:t>Identification: I am a user of the system.</a:t>
            </a:r>
          </a:p>
          <a:p>
            <a:pPr algn="just"/>
            <a:r>
              <a:rPr lang="en-US" dirty="0"/>
              <a:t>Authentication: I can prove I’m a user of the system.</a:t>
            </a:r>
          </a:p>
          <a:p>
            <a:pPr algn="just"/>
            <a:r>
              <a:rPr lang="en-US" dirty="0"/>
              <a:t>Authorization: Here’s what I can do with the system.</a:t>
            </a:r>
          </a:p>
          <a:p>
            <a:pPr algn="just"/>
            <a:r>
              <a:rPr lang="en-US" dirty="0"/>
              <a:t>Accountability: You can track and monitor my use of the system.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6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8469-0157-719F-E878-F5D00DAEB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Access Control Models</a:t>
            </a:r>
            <a:br>
              <a:rPr lang="en-GB" b="1" dirty="0"/>
            </a:br>
            <a:r>
              <a:rPr lang="en-GB" sz="2400" b="1" dirty="0"/>
              <a:t>They guide how you implement access controls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D1AEE-E4A0-77E7-31B9-333CA2B67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924408"/>
            <a:ext cx="7924800" cy="4409592"/>
          </a:xfrm>
        </p:spPr>
        <p:txBody>
          <a:bodyPr>
            <a:normAutofit/>
          </a:bodyPr>
          <a:lstStyle/>
          <a:p>
            <a:r>
              <a:rPr lang="en-US" sz="2200" b="1" dirty="0"/>
              <a:t>Discretionary Access Control (DAC)</a:t>
            </a:r>
          </a:p>
          <a:p>
            <a:pPr lvl="1"/>
            <a:r>
              <a:rPr lang="en-US" sz="2200" dirty="0"/>
              <a:t>Owners manage permissions.</a:t>
            </a:r>
          </a:p>
          <a:p>
            <a:r>
              <a:rPr lang="en-US" sz="2200" b="1" dirty="0"/>
              <a:t>Mandatory Access Control (MAC)</a:t>
            </a:r>
          </a:p>
          <a:p>
            <a:pPr lvl="1"/>
            <a:r>
              <a:rPr lang="en-GB" sz="2000" dirty="0"/>
              <a:t>Access enforced by central policy using security labels and clearances</a:t>
            </a:r>
            <a:r>
              <a:rPr lang="en-US" sz="2200" dirty="0"/>
              <a:t>.(-</a:t>
            </a:r>
            <a:r>
              <a:rPr lang="en-GB" sz="2000" dirty="0"/>
              <a:t>file owner cannot simply decide to share a protected file with anyone.-Owners cannot override the mandatory access rules.)</a:t>
            </a:r>
            <a:endParaRPr lang="en-US" sz="2200" dirty="0"/>
          </a:p>
          <a:p>
            <a:r>
              <a:rPr lang="en-US" sz="2200" b="1" dirty="0"/>
              <a:t>Role-Based Access Control (RBAC)</a:t>
            </a:r>
          </a:p>
          <a:p>
            <a:pPr lvl="1"/>
            <a:r>
              <a:rPr lang="en-US" sz="2200" dirty="0"/>
              <a:t>Permissions based on job roles.</a:t>
            </a:r>
          </a:p>
          <a:p>
            <a:r>
              <a:rPr lang="en-US" sz="2200" b="1" dirty="0"/>
              <a:t>Attribute-Based Access Control (ABAC)</a:t>
            </a:r>
          </a:p>
          <a:p>
            <a:pPr lvl="1"/>
            <a:r>
              <a:rPr lang="en-US" sz="2200" dirty="0"/>
              <a:t>Permissions based on context and attributes.</a:t>
            </a:r>
          </a:p>
          <a:p>
            <a:pPr marL="457200" lvl="1" indent="0">
              <a:buNone/>
            </a:pPr>
            <a:endParaRPr lang="en-US" sz="2200" dirty="0"/>
          </a:p>
          <a:p>
            <a:pPr marL="457200" lvl="1" indent="0">
              <a:buNone/>
            </a:pPr>
            <a:endParaRPr lang="en-US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86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F5F4F4-1F47-4F11-9D88-4B35E8AB45EA}"/>
              </a:ext>
            </a:extLst>
          </p:cNvPr>
          <p:cNvGraphicFramePr/>
          <p:nvPr/>
        </p:nvGraphicFramePr>
        <p:xfrm>
          <a:off x="45720" y="1143000"/>
          <a:ext cx="8945879" cy="4495798"/>
        </p:xfrm>
        <a:graphic>
          <a:graphicData uri="http://schemas.openxmlformats.org/drawingml/2006/table">
            <a:tbl>
              <a:tblPr/>
              <a:tblGrid>
                <a:gridCol w="9855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841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761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746">
                <a:tc>
                  <a:txBody>
                    <a:bodyPr/>
                    <a:lstStyle/>
                    <a:p>
                      <a:r>
                        <a:rPr sz="1500" b="1">
                          <a:solidFill>
                            <a:srgbClr val="FFFFFF"/>
                          </a:solidFill>
                        </a:rPr>
                        <a:t>Model</a:t>
                      </a:r>
                    </a:p>
                  </a:txBody>
                  <a:tcPr marL="68580" marR="68580" marT="34290" marB="34290">
                    <a:solidFill>
                      <a:srgbClr val="17365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00" b="1">
                          <a:solidFill>
                            <a:srgbClr val="FFFFFF"/>
                          </a:solidFill>
                        </a:rPr>
                        <a:t>How it works</a:t>
                      </a:r>
                    </a:p>
                  </a:txBody>
                  <a:tcPr marL="68580" marR="68580" marT="34290" marB="34290">
                    <a:solidFill>
                      <a:srgbClr val="17365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00" b="1">
                          <a:solidFill>
                            <a:srgbClr val="FFFFFF"/>
                          </a:solidFill>
                        </a:rPr>
                        <a:t>Example and use</a:t>
                      </a:r>
                    </a:p>
                  </a:txBody>
                  <a:tcPr marL="68580" marR="68580" marT="34290" marB="34290">
                    <a:solidFill>
                      <a:srgbClr val="1736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94263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</a:rPr>
                        <a:t>DAC</a:t>
                      </a:r>
                    </a:p>
                  </a:txBody>
                  <a:tcPr marL="68580" marR="68580" marT="34290" marB="34290">
                    <a:solidFill>
                      <a:srgbClr val="F0F3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 dirty="0">
                          <a:solidFill>
                            <a:srgbClr val="111111"/>
                          </a:solidFill>
                        </a:rPr>
                        <a:t>Owner chooses who can access the resource.</a:t>
                      </a:r>
                    </a:p>
                  </a:txBody>
                  <a:tcPr marL="68580" marR="68580" marT="34290" marB="34290">
                    <a:solidFill>
                      <a:srgbClr val="F0F3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</a:rPr>
                        <a:t>Lecturer shares a file with editing rights.</a:t>
                      </a:r>
                    </a:p>
                    <a:p>
                      <a:r>
                        <a:rPr sz="1400" b="0">
                          <a:solidFill>
                            <a:srgbClr val="111111"/>
                          </a:solidFill>
                        </a:rPr>
                        <a:t>File systems and document sharing.</a:t>
                      </a:r>
                    </a:p>
                  </a:txBody>
                  <a:tcPr marL="68580" marR="68580" marT="34290" marB="34290">
                    <a:solidFill>
                      <a:srgbClr val="F0F3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4263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</a:rPr>
                        <a:t>MAC</a:t>
                      </a:r>
                    </a:p>
                  </a:txBody>
                  <a:tcPr marL="68580" marR="68580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</a:rPr>
                        <a:t>Central policy enforces security labels and clearances.</a:t>
                      </a:r>
                    </a:p>
                  </a:txBody>
                  <a:tcPr marL="68580" marR="68580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 dirty="0">
                          <a:solidFill>
                            <a:srgbClr val="111111"/>
                          </a:solidFill>
                        </a:rPr>
                        <a:t>Classified files require appropriate clearance.</a:t>
                      </a:r>
                    </a:p>
                    <a:p>
                      <a:r>
                        <a:rPr sz="1400" b="0" dirty="0">
                          <a:solidFill>
                            <a:srgbClr val="111111"/>
                          </a:solidFill>
                        </a:rPr>
                        <a:t>Military and government systems.</a:t>
                      </a:r>
                    </a:p>
                  </a:txBody>
                  <a:tcPr marL="68580" marR="68580" marT="34290" marB="34290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4263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</a:rPr>
                        <a:t>RBAC</a:t>
                      </a:r>
                    </a:p>
                  </a:txBody>
                  <a:tcPr marL="68580" marR="68580" marT="34290" marB="34290">
                    <a:solidFill>
                      <a:srgbClr val="F0F3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</a:rPr>
                        <a:t>Users receive permissions through assigned roles.</a:t>
                      </a:r>
                    </a:p>
                  </a:txBody>
                  <a:tcPr marL="68580" marR="68580" marT="34290" marB="34290">
                    <a:solidFill>
                      <a:srgbClr val="F0F3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</a:rPr>
                        <a:t>Students, lecturers and finance staff have different access.</a:t>
                      </a:r>
                    </a:p>
                    <a:p>
                      <a:r>
                        <a:rPr sz="1400" b="0">
                          <a:solidFill>
                            <a:srgbClr val="111111"/>
                          </a:solidFill>
                        </a:rPr>
                        <a:t>Organisational applications.</a:t>
                      </a:r>
                    </a:p>
                  </a:txBody>
                  <a:tcPr marL="68580" marR="68580" marT="34290" marB="34290">
                    <a:solidFill>
                      <a:srgbClr val="F0F3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94263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111111"/>
                          </a:solidFill>
                        </a:rPr>
                        <a:t>ABAC</a:t>
                      </a:r>
                    </a:p>
                  </a:txBody>
                  <a:tcPr marL="68580" marR="68580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111111"/>
                          </a:solidFill>
                        </a:rPr>
                        <a:t>Rules check user, resource, action and context attributes.</a:t>
                      </a:r>
                    </a:p>
                  </a:txBody>
                  <a:tcPr marL="68580" marR="68580" marT="34290" marB="3429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 dirty="0">
                          <a:solidFill>
                            <a:srgbClr val="111111"/>
                          </a:solidFill>
                        </a:rPr>
                        <a:t>Lecturer edits assigned module marks on an approved device during marking.</a:t>
                      </a:r>
                    </a:p>
                    <a:p>
                      <a:r>
                        <a:rPr sz="1400" b="0" dirty="0">
                          <a:solidFill>
                            <a:srgbClr val="111111"/>
                          </a:solidFill>
                        </a:rPr>
                        <a:t>Applications and cloud access policies.</a:t>
                      </a:r>
                    </a:p>
                  </a:txBody>
                  <a:tcPr marL="68580" marR="68580" marT="34290" marB="34290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1C36D4C3-6137-6E2D-B652-B48DCCECA0D3}"/>
              </a:ext>
            </a:extLst>
          </p:cNvPr>
          <p:cNvSpPr txBox="1">
            <a:spLocks/>
          </p:cNvSpPr>
          <p:nvPr/>
        </p:nvSpPr>
        <p:spPr>
          <a:xfrm>
            <a:off x="45720" y="27709"/>
            <a:ext cx="9250680" cy="1191491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1"/>
              <a:t>Access Control Models continue…</a:t>
            </a:r>
            <a:br>
              <a:rPr lang="en-GB" b="1"/>
            </a:br>
            <a:r>
              <a:rPr lang="en-GB" sz="2400" b="1"/>
              <a:t>They guide how you implement access controls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70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2AACE-2870-B9DE-D8C7-E7F1C14D5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Multi-Factor Authentication </a:t>
            </a:r>
            <a:r>
              <a:rPr lang="en-GB" dirty="0"/>
              <a:t>(</a:t>
            </a:r>
            <a:r>
              <a:rPr lang="en-GB" b="1" dirty="0"/>
              <a:t>MFA) – Solution or New Problem?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47A0E-99CF-507C-FFE4-66679932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19199"/>
            <a:ext cx="5105400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MFA uses multiple authentication methods:</a:t>
            </a:r>
          </a:p>
          <a:p>
            <a:r>
              <a:rPr lang="en-GB" sz="2400" dirty="0"/>
              <a:t>password </a:t>
            </a:r>
          </a:p>
          <a:p>
            <a:r>
              <a:rPr lang="en-GB" sz="2400" dirty="0"/>
              <a:t>mobile code </a:t>
            </a:r>
          </a:p>
          <a:p>
            <a:r>
              <a:rPr lang="en-GB" sz="2400" dirty="0"/>
              <a:t>fingerprint </a:t>
            </a:r>
          </a:p>
          <a:p>
            <a:r>
              <a:rPr lang="en-GB" sz="2400" dirty="0"/>
              <a:t>smart card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35EBC2-D53E-333F-6400-D00CA868B01F}"/>
              </a:ext>
            </a:extLst>
          </p:cNvPr>
          <p:cNvSpPr txBox="1"/>
          <p:nvPr/>
        </p:nvSpPr>
        <p:spPr>
          <a:xfrm>
            <a:off x="317500" y="4543507"/>
            <a:ext cx="850900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organisations trust MFA alone?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/>
              <a:t>force MFA for every employee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?</a:t>
            </a:r>
            <a:endParaRPr lang="en-GB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4395E3-93B8-C6EF-FB8D-D19BE5478880}"/>
              </a:ext>
            </a:extLst>
          </p:cNvPr>
          <p:cNvSpPr txBox="1">
            <a:spLocks/>
          </p:cNvSpPr>
          <p:nvPr/>
        </p:nvSpPr>
        <p:spPr>
          <a:xfrm>
            <a:off x="5135880" y="1219199"/>
            <a:ext cx="3962400" cy="27603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dirty="0"/>
              <a:t>Benefits</a:t>
            </a:r>
          </a:p>
          <a:p>
            <a:r>
              <a:rPr lang="en-US" sz="2400" dirty="0"/>
              <a:t>stronger security </a:t>
            </a:r>
          </a:p>
          <a:p>
            <a:r>
              <a:rPr lang="en-US" sz="2400" dirty="0"/>
              <a:t>reduced credential theft </a:t>
            </a:r>
          </a:p>
          <a:p>
            <a:r>
              <a:rPr lang="en-US" sz="2400" dirty="0"/>
              <a:t>improved remote access protection </a:t>
            </a:r>
          </a:p>
          <a:p>
            <a:r>
              <a:rPr lang="en-US" sz="2400" dirty="0"/>
              <a:t>supports Zero Trust</a:t>
            </a:r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894B70-A45A-33CB-399D-73A04785C816}"/>
              </a:ext>
            </a:extLst>
          </p:cNvPr>
          <p:cNvSpPr txBox="1"/>
          <p:nvPr/>
        </p:nvSpPr>
        <p:spPr>
          <a:xfrm>
            <a:off x="838200" y="5109863"/>
            <a:ext cx="6781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https://www.youtube.com/watch?v=hGRii5f_uSc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499874-B76A-3C7E-CCE6-58C285D65FCD}"/>
              </a:ext>
            </a:extLst>
          </p:cNvPr>
          <p:cNvSpPr txBox="1"/>
          <p:nvPr/>
        </p:nvSpPr>
        <p:spPr>
          <a:xfrm>
            <a:off x="254000" y="3979500"/>
            <a:ext cx="838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https://learn.microsoft.com/en-us/entra/identity/authentication/concept-mfa-howitworks</a:t>
            </a:r>
            <a:r>
              <a:rPr lang="en-GB" sz="1600" dirty="0"/>
              <a:t>          </a:t>
            </a:r>
          </a:p>
        </p:txBody>
      </p:sp>
    </p:spTree>
    <p:extLst>
      <p:ext uri="{BB962C8B-B14F-4D97-AF65-F5344CB8AC3E}">
        <p14:creationId xmlns:p14="http://schemas.microsoft.com/office/powerpoint/2010/main" val="310130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6A792-D85B-62A2-E087-F8AAE4216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Firewalls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89AD6-F55B-D7E7-C986-3F5997948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592840"/>
            <a:ext cx="8763000" cy="2683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A firewall monitors and controls network traffic based on predefined security rules.</a:t>
            </a:r>
          </a:p>
          <a:p>
            <a:pPr lvl="0"/>
            <a:r>
              <a:rPr lang="en-GB" sz="2400" dirty="0"/>
              <a:t>Packet filtering firewall </a:t>
            </a:r>
          </a:p>
          <a:p>
            <a:pPr lvl="0"/>
            <a:r>
              <a:rPr lang="en-GB" sz="2400" dirty="0"/>
              <a:t>Stateful inspection firewall </a:t>
            </a:r>
          </a:p>
          <a:p>
            <a:pPr lvl="0"/>
            <a:r>
              <a:rPr lang="en-GB" sz="2400" dirty="0"/>
              <a:t>Proxy firewall </a:t>
            </a:r>
          </a:p>
          <a:p>
            <a:r>
              <a:rPr lang="en-GB" sz="2400" dirty="0"/>
              <a:t>Next-Generation 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72F7FC-C025-1D86-88C0-BD1265800F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9742984"/>
              </p:ext>
            </p:extLst>
          </p:nvPr>
        </p:nvGraphicFramePr>
        <p:xfrm>
          <a:off x="304800" y="3302173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2515086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0623220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Firewall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Main 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20317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Packet Filtering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Filters packets using rules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1799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Stateful Inspection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Tracks connection states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66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Proxy firewall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Acts as intermediary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0524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NGFW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Advanced traffic inspection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60936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C0D66D6-A0BD-9DEF-4163-88FE6897640C}"/>
              </a:ext>
            </a:extLst>
          </p:cNvPr>
          <p:cNvSpPr txBox="1"/>
          <p:nvPr/>
        </p:nvSpPr>
        <p:spPr>
          <a:xfrm>
            <a:off x="685800" y="5257800"/>
            <a:ext cx="66675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Can firewalls alone stop modern cyber attacks?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08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812B6-A4D3-7F21-84CF-58E2A95EE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Private Networks (VPNs)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D87B2-9BC4-582E-7934-C6874D42E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2254269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VPNs create secure encrypted connections over public networks.</a:t>
            </a:r>
          </a:p>
          <a:p>
            <a:pPr marL="0" indent="0">
              <a:buNone/>
            </a:pPr>
            <a:r>
              <a:rPr lang="en-US" sz="2000" b="1" dirty="0"/>
              <a:t>VPN Benefits</a:t>
            </a:r>
          </a:p>
          <a:p>
            <a:r>
              <a:rPr lang="en-US" sz="2000" dirty="0"/>
              <a:t>protects remote access </a:t>
            </a:r>
          </a:p>
          <a:p>
            <a:r>
              <a:rPr lang="en-US" sz="2000" dirty="0"/>
              <a:t>encrypts data transmission </a:t>
            </a:r>
          </a:p>
          <a:p>
            <a:r>
              <a:rPr lang="en-US" sz="2000" dirty="0"/>
              <a:t>secures public Wi-Fi usage </a:t>
            </a:r>
          </a:p>
          <a:p>
            <a:r>
              <a:rPr lang="en-US" sz="2000" dirty="0"/>
              <a:t>supports remote working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97027B-7983-E0A0-EBDC-175C7B25A9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6702962"/>
              </p:ext>
            </p:extLst>
          </p:nvPr>
        </p:nvGraphicFramePr>
        <p:xfrm>
          <a:off x="304800" y="3302173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2515086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0623220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VPN Advantage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20317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Encryption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Protects transmitted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1799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Remote Access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Supports remote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66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Privacy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Masks user traffic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0524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Reduces interception risk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60936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A953419-AF1D-3CCB-FCE9-672F21EAD5A4}"/>
              </a:ext>
            </a:extLst>
          </p:cNvPr>
          <p:cNvSpPr txBox="1"/>
          <p:nvPr/>
        </p:nvSpPr>
        <p:spPr>
          <a:xfrm>
            <a:off x="6866860" y="3767608"/>
            <a:ext cx="1981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3"/>
              </a:rPr>
              <a:t>https://www.youtube.com/watch?v=_wQTRMBAvzg</a:t>
            </a:r>
            <a:r>
              <a:rPr lang="en-GB" sz="1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D3ACAE-0AFE-C9AD-8AD5-0F49796D4F30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419600" y="1535668"/>
            <a:ext cx="2333156" cy="17409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159E43B-B5F6-335A-CE79-949FB15BE8FF}"/>
              </a:ext>
            </a:extLst>
          </p:cNvPr>
          <p:cNvSpPr txBox="1"/>
          <p:nvPr/>
        </p:nvSpPr>
        <p:spPr>
          <a:xfrm>
            <a:off x="838200" y="5190413"/>
            <a:ext cx="72390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Are VPNs still enough for modern remote security?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71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63B23-5F21-252E-AD72-7C1296B1F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Zero Trust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38C96-9928-FB9C-285B-39123F533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609600"/>
            <a:ext cx="8763000" cy="3048000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US" dirty="0">
                <a:latin typeface="+mn-lt"/>
              </a:rPr>
              <a:t>Zero Trust is a security strategy. It isn't a product or a service, but an approach in designing and implementing the following set of security principles</a:t>
            </a:r>
            <a:r>
              <a:rPr lang="en-US" dirty="0"/>
              <a:t>.</a:t>
            </a:r>
            <a:endParaRPr lang="en-US" b="1" dirty="0"/>
          </a:p>
          <a:p>
            <a:pPr marL="0" indent="0">
              <a:buNone/>
            </a:pPr>
            <a:endParaRPr lang="en-US" b="1" dirty="0">
              <a:latin typeface="+mj-lt"/>
            </a:endParaRPr>
          </a:p>
          <a:p>
            <a:pPr marL="0" indent="0">
              <a:buNone/>
            </a:pPr>
            <a:r>
              <a:rPr lang="en-US" b="1" dirty="0">
                <a:latin typeface="+mj-lt"/>
              </a:rPr>
              <a:t>Zero Trust Principle: “Never trust, always verify.”</a:t>
            </a:r>
          </a:p>
          <a:p>
            <a:pPr marL="0" indent="0">
              <a:buNone/>
            </a:pPr>
            <a:endParaRPr lang="en-US" b="1" dirty="0">
              <a:latin typeface="+mj-lt"/>
            </a:endParaRPr>
          </a:p>
          <a:p>
            <a:pPr marL="0" indent="0">
              <a:buNone/>
            </a:pPr>
            <a:r>
              <a:rPr lang="en-US" b="1" dirty="0">
                <a:latin typeface="+mj-lt"/>
              </a:rPr>
              <a:t>Core Principles</a:t>
            </a:r>
          </a:p>
          <a:p>
            <a:r>
              <a:rPr lang="en-US" dirty="0">
                <a:latin typeface="+mj-lt"/>
              </a:rPr>
              <a:t>continuous verification </a:t>
            </a:r>
          </a:p>
          <a:p>
            <a:r>
              <a:rPr lang="en-US" dirty="0">
                <a:latin typeface="+mj-lt"/>
              </a:rPr>
              <a:t>least privilege access </a:t>
            </a:r>
          </a:p>
          <a:p>
            <a:r>
              <a:rPr lang="en-US" dirty="0">
                <a:latin typeface="+mj-lt"/>
              </a:rPr>
              <a:t>assume breach mentality </a:t>
            </a:r>
          </a:p>
          <a:p>
            <a:r>
              <a:rPr lang="en-US" dirty="0">
                <a:latin typeface="+mj-lt"/>
              </a:rPr>
              <a:t>identity-centric security</a:t>
            </a:r>
          </a:p>
          <a:p>
            <a:endParaRPr lang="en-US" b="1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0689653-BB11-1A37-2775-94F8F63051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78346"/>
              </p:ext>
            </p:extLst>
          </p:nvPr>
        </p:nvGraphicFramePr>
        <p:xfrm>
          <a:off x="321733" y="335280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2515086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0623220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Traditional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Zero Trust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20317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Trust internal users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Verify continuously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1799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Perimeter-focused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Identity-focused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663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VPN-based trust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Context-aware access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0524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Static permissions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Dynamic verification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60936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7310F33-50A6-A5F7-F631-56A305D24BA3}"/>
              </a:ext>
            </a:extLst>
          </p:cNvPr>
          <p:cNvSpPr txBox="1"/>
          <p:nvPr/>
        </p:nvSpPr>
        <p:spPr>
          <a:xfrm>
            <a:off x="330200" y="5334000"/>
            <a:ext cx="662940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000" dirty="0"/>
              <a:t>Is Zero Trust realistic for small organizations?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4322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1A3D-5C77-7EE8-D938-1DF38C4D9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8C630-D541-76BB-58BF-446B64676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time permits</a:t>
            </a:r>
          </a:p>
          <a:p>
            <a:endParaRPr lang="en-GB" dirty="0"/>
          </a:p>
          <a:p>
            <a:r>
              <a:rPr lang="en-GB" dirty="0"/>
              <a:t>Split class into two to research and choose 3 persons from each side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Agree – Password will become obsolete in the future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Refute – Password will not become obsolete in the future</a:t>
            </a:r>
          </a:p>
          <a:p>
            <a:endParaRPr lang="en-GB" dirty="0"/>
          </a:p>
          <a:p>
            <a:r>
              <a:rPr lang="en-GB" dirty="0"/>
              <a:t>Justify your argument with relevant sources</a:t>
            </a:r>
          </a:p>
        </p:txBody>
      </p:sp>
    </p:spTree>
    <p:extLst>
      <p:ext uri="{BB962C8B-B14F-4D97-AF65-F5344CB8AC3E}">
        <p14:creationId xmlns:p14="http://schemas.microsoft.com/office/powerpoint/2010/main" val="2182170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4A27-3235-5117-08F6-8D4D7429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9150-9F3C-CD73-7C24-0FC0DA163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8496300" cy="4047339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NIST Cybersecurity Framework</a:t>
            </a:r>
            <a:br>
              <a:rPr lang="en-GB" dirty="0"/>
            </a:br>
            <a:r>
              <a:rPr lang="en-GB" dirty="0">
                <a:hlinkClick r:id="rId2"/>
              </a:rPr>
              <a:t>NIST Cybersecurity Framework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NIST Zero Trust Architecture</a:t>
            </a:r>
            <a:br>
              <a:rPr lang="en-GB" dirty="0"/>
            </a:br>
            <a:r>
              <a:rPr lang="en-GB" dirty="0">
                <a:hlinkClick r:id="rId3"/>
              </a:rPr>
              <a:t>NIST SP 800-207 Zero Trust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Microsoft Zero Trust Overview</a:t>
            </a:r>
            <a:br>
              <a:rPr lang="en-GB" dirty="0"/>
            </a:br>
            <a:r>
              <a:rPr lang="en-GB" dirty="0">
                <a:hlinkClick r:id="rId4"/>
              </a:rPr>
              <a:t>Microsoft Zero Trust Overview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Cisco Firewall Overview</a:t>
            </a:r>
            <a:br>
              <a:rPr lang="en-GB" dirty="0"/>
            </a:br>
            <a:r>
              <a:rPr lang="en-GB" dirty="0">
                <a:hlinkClick r:id="rId5"/>
              </a:rPr>
              <a:t>Cisco Firewall Overview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Cisco VPN Overview</a:t>
            </a:r>
            <a:br>
              <a:rPr lang="en-GB" dirty="0"/>
            </a:br>
            <a:r>
              <a:rPr lang="en-GB" dirty="0">
                <a:hlinkClick r:id="rId6"/>
              </a:rPr>
              <a:t>Cisco VPN Overview</a:t>
            </a:r>
            <a:endParaRPr lang="en-GB" dirty="0"/>
          </a:p>
          <a:p>
            <a:endParaRPr lang="en-GB" dirty="0"/>
          </a:p>
          <a:p>
            <a:r>
              <a:rPr lang="en-GB" dirty="0"/>
              <a:t>OWASP Credential Stuffing</a:t>
            </a:r>
            <a:br>
              <a:rPr lang="en-GB" dirty="0"/>
            </a:br>
            <a:r>
              <a:rPr lang="en-GB" dirty="0">
                <a:hlinkClick r:id="rId7"/>
              </a:rPr>
              <a:t>OWASP Credential Stuffing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IBM Cost of a Data Breach Report</a:t>
            </a:r>
            <a:br>
              <a:rPr lang="en-GB" dirty="0"/>
            </a:br>
            <a:r>
              <a:rPr lang="en-GB" dirty="0">
                <a:hlinkClick r:id="rId8"/>
              </a:rPr>
              <a:t>IBM Cost of a Data Breach Report</a:t>
            </a:r>
            <a:endParaRPr lang="en-GB" dirty="0"/>
          </a:p>
          <a:p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490694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0</TotalTime>
  <Words>813</Words>
  <Application>Microsoft Office PowerPoint</Application>
  <PresentationFormat>On-screen Show (4:3)</PresentationFormat>
  <Paragraphs>183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Courier New</vt:lpstr>
      <vt:lpstr>Wingdings</vt:lpstr>
      <vt:lpstr>1_Sample</vt:lpstr>
      <vt:lpstr>Identity, Access Control &amp; Zero Trust Security </vt:lpstr>
      <vt:lpstr>Learning Objectives</vt:lpstr>
      <vt:lpstr>Identity &amp; Access Security</vt:lpstr>
      <vt:lpstr>Why Identity Became the New Perimeter?</vt:lpstr>
      <vt:lpstr>Access Control Fundamentals</vt:lpstr>
      <vt:lpstr>Access Control Models They guide how you implement access controls</vt:lpstr>
      <vt:lpstr>PowerPoint Presentation</vt:lpstr>
      <vt:lpstr>Multi-Factor Authentication (MFA) – Solution or New Problem?</vt:lpstr>
      <vt:lpstr>Firewalls</vt:lpstr>
      <vt:lpstr>Virtual Private Networks (VPNs)</vt:lpstr>
      <vt:lpstr>Zero Trust Security</vt:lpstr>
      <vt:lpstr>Debate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Munyaradzi Nicholas Murira</cp:lastModifiedBy>
  <cp:revision>345</cp:revision>
  <dcterms:created xsi:type="dcterms:W3CDTF">2008-12-13T17:52:47Z</dcterms:created>
  <dcterms:modified xsi:type="dcterms:W3CDTF">2026-10-12T12:09:06Z</dcterms:modified>
</cp:coreProperties>
</file>