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7" r:id="rId3"/>
    <p:sldId id="257" r:id="rId4"/>
    <p:sldId id="258" r:id="rId5"/>
    <p:sldId id="259" r:id="rId6"/>
    <p:sldId id="266" r:id="rId7"/>
    <p:sldId id="260" r:id="rId8"/>
    <p:sldId id="261" r:id="rId9"/>
    <p:sldId id="268" r:id="rId10"/>
    <p:sldId id="263" r:id="rId11"/>
    <p:sldId id="264" r:id="rId12"/>
    <p:sldId id="269" r:id="rId13"/>
    <p:sldId id="270"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99697E-6CF6-43F3-9CE2-CA526318F74E}" v="190" dt="2019-04-24T00:39:03.47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0" autoAdjust="0"/>
    <p:restoredTop sz="94660"/>
  </p:normalViewPr>
  <p:slideViewPr>
    <p:cSldViewPr snapToGrid="0">
      <p:cViewPr varScale="1">
        <p:scale>
          <a:sx n="72" d="100"/>
          <a:sy n="72" d="100"/>
        </p:scale>
        <p:origin x="660" y="54"/>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mantha Winkley" userId="bc715ed292572f01" providerId="LiveId" clId="{1D99697E-6CF6-43F3-9CE2-CA526318F74E}"/>
    <pc:docChg chg="undo custSel mod addSld delSld modSld">
      <pc:chgData name="Samantha Winkley" userId="bc715ed292572f01" providerId="LiveId" clId="{1D99697E-6CF6-43F3-9CE2-CA526318F74E}" dt="2019-04-24T00:41:06.886" v="2760" actId="1076"/>
      <pc:docMkLst>
        <pc:docMk/>
      </pc:docMkLst>
      <pc:sldChg chg="modSp modTransition">
        <pc:chgData name="Samantha Winkley" userId="bc715ed292572f01" providerId="LiveId" clId="{1D99697E-6CF6-43F3-9CE2-CA526318F74E}" dt="2019-04-22T07:43:53.109" v="474"/>
        <pc:sldMkLst>
          <pc:docMk/>
          <pc:sldMk cId="88101358" sldId="256"/>
        </pc:sldMkLst>
        <pc:spChg chg="mod">
          <ac:chgData name="Samantha Winkley" userId="bc715ed292572f01" providerId="LiveId" clId="{1D99697E-6CF6-43F3-9CE2-CA526318F74E}" dt="2019-04-17T19:53:32.582" v="40" actId="13926"/>
          <ac:spMkLst>
            <pc:docMk/>
            <pc:sldMk cId="88101358" sldId="256"/>
            <ac:spMk id="4" creationId="{02F00AF7-EAE5-4D35-AEE5-D37B6A448AEF}"/>
          </ac:spMkLst>
        </pc:spChg>
      </pc:sldChg>
      <pc:sldChg chg="addSp modSp modTransition">
        <pc:chgData name="Samantha Winkley" userId="bc715ed292572f01" providerId="LiveId" clId="{1D99697E-6CF6-43F3-9CE2-CA526318F74E}" dt="2019-04-23T23:38:53.530" v="2377" actId="14100"/>
        <pc:sldMkLst>
          <pc:docMk/>
          <pc:sldMk cId="314055516" sldId="257"/>
        </pc:sldMkLst>
        <pc:spChg chg="mod">
          <ac:chgData name="Samantha Winkley" userId="bc715ed292572f01" providerId="LiveId" clId="{1D99697E-6CF6-43F3-9CE2-CA526318F74E}" dt="2019-04-23T23:38:48.463" v="2376" actId="20577"/>
          <ac:spMkLst>
            <pc:docMk/>
            <pc:sldMk cId="314055516" sldId="257"/>
            <ac:spMk id="3" creationId="{34650D9D-4854-4348-AB14-9447D1A8170B}"/>
          </ac:spMkLst>
        </pc:spChg>
        <pc:picChg chg="add mod">
          <ac:chgData name="Samantha Winkley" userId="bc715ed292572f01" providerId="LiveId" clId="{1D99697E-6CF6-43F3-9CE2-CA526318F74E}" dt="2019-04-23T23:38:53.530" v="2377" actId="14100"/>
          <ac:picMkLst>
            <pc:docMk/>
            <pc:sldMk cId="314055516" sldId="257"/>
            <ac:picMk id="2" creationId="{4FAB8104-6DDA-41D2-833E-4CD0F78CCCEA}"/>
          </ac:picMkLst>
        </pc:picChg>
      </pc:sldChg>
      <pc:sldChg chg="addSp delSp modSp modTransition">
        <pc:chgData name="Samantha Winkley" userId="bc715ed292572f01" providerId="LiveId" clId="{1D99697E-6CF6-43F3-9CE2-CA526318F74E}" dt="2019-04-22T22:05:07.946" v="1808" actId="1076"/>
        <pc:sldMkLst>
          <pc:docMk/>
          <pc:sldMk cId="3018478259" sldId="258"/>
        </pc:sldMkLst>
        <pc:spChg chg="add mod">
          <ac:chgData name="Samantha Winkley" userId="bc715ed292572f01" providerId="LiveId" clId="{1D99697E-6CF6-43F3-9CE2-CA526318F74E}" dt="2019-04-22T07:56:13.920" v="725" actId="1076"/>
          <ac:spMkLst>
            <pc:docMk/>
            <pc:sldMk cId="3018478259" sldId="258"/>
            <ac:spMk id="2" creationId="{B0628EC9-F9DE-4283-B0AC-88D16015AE6A}"/>
          </ac:spMkLst>
        </pc:spChg>
        <pc:spChg chg="add mod">
          <ac:chgData name="Samantha Winkley" userId="bc715ed292572f01" providerId="LiveId" clId="{1D99697E-6CF6-43F3-9CE2-CA526318F74E}" dt="2019-04-22T22:03:08.441" v="1793" actId="1076"/>
          <ac:spMkLst>
            <pc:docMk/>
            <pc:sldMk cId="3018478259" sldId="258"/>
            <ac:spMk id="3" creationId="{6A236F77-BDD7-47D6-9B86-A6AEE42BD105}"/>
          </ac:spMkLst>
        </pc:spChg>
        <pc:spChg chg="add mod">
          <ac:chgData name="Samantha Winkley" userId="bc715ed292572f01" providerId="LiveId" clId="{1D99697E-6CF6-43F3-9CE2-CA526318F74E}" dt="2019-04-22T22:03:12.953" v="1794" actId="1076"/>
          <ac:spMkLst>
            <pc:docMk/>
            <pc:sldMk cId="3018478259" sldId="258"/>
            <ac:spMk id="5" creationId="{8F601C10-8BB0-4B26-A368-CF0CBA6C3A3A}"/>
          </ac:spMkLst>
        </pc:spChg>
        <pc:spChg chg="add mod">
          <ac:chgData name="Samantha Winkley" userId="bc715ed292572f01" providerId="LiveId" clId="{1D99697E-6CF6-43F3-9CE2-CA526318F74E}" dt="2019-04-22T22:03:21.194" v="1795" actId="14100"/>
          <ac:spMkLst>
            <pc:docMk/>
            <pc:sldMk cId="3018478259" sldId="258"/>
            <ac:spMk id="6" creationId="{393ED4EF-2746-4300-98F9-BCA31468B090}"/>
          </ac:spMkLst>
        </pc:spChg>
        <pc:spChg chg="add mod">
          <ac:chgData name="Samantha Winkley" userId="bc715ed292572f01" providerId="LiveId" clId="{1D99697E-6CF6-43F3-9CE2-CA526318F74E}" dt="2019-04-22T22:05:07.946" v="1808" actId="1076"/>
          <ac:spMkLst>
            <pc:docMk/>
            <pc:sldMk cId="3018478259" sldId="258"/>
            <ac:spMk id="7" creationId="{901E61AC-DE14-42E3-BB78-2AE5E4E88F9C}"/>
          </ac:spMkLst>
        </pc:spChg>
        <pc:graphicFrameChg chg="add del mod modGraphic">
          <ac:chgData name="Samantha Winkley" userId="bc715ed292572f01" providerId="LiveId" clId="{1D99697E-6CF6-43F3-9CE2-CA526318F74E}" dt="2019-04-22T07:52:24.789" v="634"/>
          <ac:graphicFrameMkLst>
            <pc:docMk/>
            <pc:sldMk cId="3018478259" sldId="258"/>
            <ac:graphicFrameMk id="3" creationId="{C0687B12-4703-485B-B129-56358E381F7F}"/>
          </ac:graphicFrameMkLst>
        </pc:graphicFrameChg>
        <pc:graphicFrameChg chg="add mod modGraphic">
          <ac:chgData name="Samantha Winkley" userId="bc715ed292572f01" providerId="LiveId" clId="{1D99697E-6CF6-43F3-9CE2-CA526318F74E}" dt="2019-04-22T22:02:56.112" v="1792" actId="14100"/>
          <ac:graphicFrameMkLst>
            <pc:docMk/>
            <pc:sldMk cId="3018478259" sldId="258"/>
            <ac:graphicFrameMk id="4" creationId="{54238B51-DCA8-4651-A11B-30EE2C12D0E0}"/>
          </ac:graphicFrameMkLst>
        </pc:graphicFrameChg>
      </pc:sldChg>
      <pc:sldChg chg="addSp modSp modTransition">
        <pc:chgData name="Samantha Winkley" userId="bc715ed292572f01" providerId="LiveId" clId="{1D99697E-6CF6-43F3-9CE2-CA526318F74E}" dt="2019-04-23T23:33:58.454" v="2272" actId="20577"/>
        <pc:sldMkLst>
          <pc:docMk/>
          <pc:sldMk cId="3282661148" sldId="260"/>
        </pc:sldMkLst>
        <pc:spChg chg="add mod">
          <ac:chgData name="Samantha Winkley" userId="bc715ed292572f01" providerId="LiveId" clId="{1D99697E-6CF6-43F3-9CE2-CA526318F74E}" dt="2019-04-23T23:28:51.627" v="1964" actId="1076"/>
          <ac:spMkLst>
            <pc:docMk/>
            <pc:sldMk cId="3282661148" sldId="260"/>
            <ac:spMk id="2" creationId="{BA494E9D-9F8C-4421-97EC-B3F7C3DCE1C6}"/>
          </ac:spMkLst>
        </pc:spChg>
        <pc:spChg chg="add mod">
          <ac:chgData name="Samantha Winkley" userId="bc715ed292572f01" providerId="LiveId" clId="{1D99697E-6CF6-43F3-9CE2-CA526318F74E}" dt="2019-04-23T23:27:50.483" v="1960" actId="255"/>
          <ac:spMkLst>
            <pc:docMk/>
            <pc:sldMk cId="3282661148" sldId="260"/>
            <ac:spMk id="3" creationId="{36163398-1DC5-4582-AC7F-E72FDB77FD0F}"/>
          </ac:spMkLst>
        </pc:spChg>
        <pc:spChg chg="add mod">
          <ac:chgData name="Samantha Winkley" userId="bc715ed292572f01" providerId="LiveId" clId="{1D99697E-6CF6-43F3-9CE2-CA526318F74E}" dt="2019-04-23T23:28:28.365" v="1963" actId="1076"/>
          <ac:spMkLst>
            <pc:docMk/>
            <pc:sldMk cId="3282661148" sldId="260"/>
            <ac:spMk id="4" creationId="{27DB8963-66CD-468B-8E0C-00162BD7A27C}"/>
          </ac:spMkLst>
        </pc:spChg>
        <pc:spChg chg="add mod">
          <ac:chgData name="Samantha Winkley" userId="bc715ed292572f01" providerId="LiveId" clId="{1D99697E-6CF6-43F3-9CE2-CA526318F74E}" dt="2019-04-23T23:33:58.454" v="2272" actId="20577"/>
          <ac:spMkLst>
            <pc:docMk/>
            <pc:sldMk cId="3282661148" sldId="260"/>
            <ac:spMk id="5" creationId="{0388BB5B-E013-4AD1-A8B9-916BB9DD10DD}"/>
          </ac:spMkLst>
        </pc:spChg>
      </pc:sldChg>
      <pc:sldChg chg="modTransition">
        <pc:chgData name="Samantha Winkley" userId="bc715ed292572f01" providerId="LiveId" clId="{1D99697E-6CF6-43F3-9CE2-CA526318F74E}" dt="2019-04-17T13:25:16.409" v="37"/>
        <pc:sldMkLst>
          <pc:docMk/>
          <pc:sldMk cId="3140577504" sldId="261"/>
        </pc:sldMkLst>
      </pc:sldChg>
      <pc:sldChg chg="addSp modSp">
        <pc:chgData name="Samantha Winkley" userId="bc715ed292572f01" providerId="LiveId" clId="{1D99697E-6CF6-43F3-9CE2-CA526318F74E}" dt="2019-04-24T00:41:06.886" v="2760" actId="1076"/>
        <pc:sldMkLst>
          <pc:docMk/>
          <pc:sldMk cId="916787480" sldId="263"/>
        </pc:sldMkLst>
        <pc:spChg chg="mod">
          <ac:chgData name="Samantha Winkley" userId="bc715ed292572f01" providerId="LiveId" clId="{1D99697E-6CF6-43F3-9CE2-CA526318F74E}" dt="2019-04-24T00:38:59.866" v="2557" actId="20577"/>
          <ac:spMkLst>
            <pc:docMk/>
            <pc:sldMk cId="916787480" sldId="263"/>
            <ac:spMk id="3" creationId="{C1DCAE7F-F4E3-423E-B9A9-EF074FE8DB7D}"/>
          </ac:spMkLst>
        </pc:spChg>
        <pc:spChg chg="add mod">
          <ac:chgData name="Samantha Winkley" userId="bc715ed292572f01" providerId="LiveId" clId="{1D99697E-6CF6-43F3-9CE2-CA526318F74E}" dt="2019-04-24T00:41:06.886" v="2760" actId="1076"/>
          <ac:spMkLst>
            <pc:docMk/>
            <pc:sldMk cId="916787480" sldId="263"/>
            <ac:spMk id="4" creationId="{33BFD763-7C64-4FF1-A2FD-F671891B779E}"/>
          </ac:spMkLst>
        </pc:spChg>
      </pc:sldChg>
      <pc:sldChg chg="addSp modSp">
        <pc:chgData name="Samantha Winkley" userId="bc715ed292572f01" providerId="LiveId" clId="{1D99697E-6CF6-43F3-9CE2-CA526318F74E}" dt="2019-04-24T00:34:45.835" v="2522" actId="1076"/>
        <pc:sldMkLst>
          <pc:docMk/>
          <pc:sldMk cId="2147239073" sldId="264"/>
        </pc:sldMkLst>
        <pc:spChg chg="mod">
          <ac:chgData name="Samantha Winkley" userId="bc715ed292572f01" providerId="LiveId" clId="{1D99697E-6CF6-43F3-9CE2-CA526318F74E}" dt="2019-04-24T00:34:45.835" v="2522" actId="1076"/>
          <ac:spMkLst>
            <pc:docMk/>
            <pc:sldMk cId="2147239073" sldId="264"/>
            <ac:spMk id="2" creationId="{12208872-2261-4DAA-B8E8-EB6A8232EFA7}"/>
          </ac:spMkLst>
        </pc:spChg>
        <pc:spChg chg="add mod">
          <ac:chgData name="Samantha Winkley" userId="bc715ed292572f01" providerId="LiveId" clId="{1D99697E-6CF6-43F3-9CE2-CA526318F74E}" dt="2019-04-24T00:34:36.182" v="2521" actId="1076"/>
          <ac:spMkLst>
            <pc:docMk/>
            <pc:sldMk cId="2147239073" sldId="264"/>
            <ac:spMk id="3" creationId="{5EC066B1-0212-4DE8-8C07-E9F59D23EFE8}"/>
          </ac:spMkLst>
        </pc:spChg>
      </pc:sldChg>
      <pc:sldChg chg="addSp delSp modSp modTransition">
        <pc:chgData name="Samantha Winkley" userId="bc715ed292572f01" providerId="LiveId" clId="{1D99697E-6CF6-43F3-9CE2-CA526318F74E}" dt="2019-04-23T23:27:01.809" v="1954" actId="1076"/>
        <pc:sldMkLst>
          <pc:docMk/>
          <pc:sldMk cId="270452520" sldId="266"/>
        </pc:sldMkLst>
        <pc:spChg chg="add del mod">
          <ac:chgData name="Samantha Winkley" userId="bc715ed292572f01" providerId="LiveId" clId="{1D99697E-6CF6-43F3-9CE2-CA526318F74E}" dt="2019-04-22T07:58:01.342" v="822"/>
          <ac:spMkLst>
            <pc:docMk/>
            <pc:sldMk cId="270452520" sldId="266"/>
            <ac:spMk id="2" creationId="{D2F195E0-3E34-43B8-A086-291EC06ABEE0}"/>
          </ac:spMkLst>
        </pc:spChg>
        <pc:spChg chg="add mod">
          <ac:chgData name="Samantha Winkley" userId="bc715ed292572f01" providerId="LiveId" clId="{1D99697E-6CF6-43F3-9CE2-CA526318F74E}" dt="2019-04-23T23:25:12.809" v="1950" actId="20577"/>
          <ac:spMkLst>
            <pc:docMk/>
            <pc:sldMk cId="270452520" sldId="266"/>
            <ac:spMk id="3" creationId="{2CAFD46C-EF98-4A19-9A23-A8FC52444F1A}"/>
          </ac:spMkLst>
        </pc:spChg>
        <pc:spChg chg="add mod">
          <ac:chgData name="Samantha Winkley" userId="bc715ed292572f01" providerId="LiveId" clId="{1D99697E-6CF6-43F3-9CE2-CA526318F74E}" dt="2019-04-23T23:25:22.562" v="1951" actId="20577"/>
          <ac:spMkLst>
            <pc:docMk/>
            <pc:sldMk cId="270452520" sldId="266"/>
            <ac:spMk id="4" creationId="{A27B1C18-7F0F-4FF8-AAA4-826FA6677C1B}"/>
          </ac:spMkLst>
        </pc:spChg>
        <pc:spChg chg="add">
          <ac:chgData name="Samantha Winkley" userId="bc715ed292572f01" providerId="LiveId" clId="{1D99697E-6CF6-43F3-9CE2-CA526318F74E}" dt="2019-04-22T07:57:58.099" v="820" actId="26606"/>
          <ac:spMkLst>
            <pc:docMk/>
            <pc:sldMk cId="270452520" sldId="266"/>
            <ac:spMk id="192" creationId="{E97C36FC-DEAA-4DCA-B0AB-7F9357FA4016}"/>
          </ac:spMkLst>
        </pc:spChg>
        <pc:spChg chg="add">
          <ac:chgData name="Samantha Winkley" userId="bc715ed292572f01" providerId="LiveId" clId="{1D99697E-6CF6-43F3-9CE2-CA526318F74E}" dt="2019-04-22T07:57:58.099" v="820" actId="26606"/>
          <ac:spMkLst>
            <pc:docMk/>
            <pc:sldMk cId="270452520" sldId="266"/>
            <ac:spMk id="193" creationId="{278C38CD-A630-49FF-8417-6792A2B13FCA}"/>
          </ac:spMkLst>
        </pc:spChg>
        <pc:picChg chg="del">
          <ac:chgData name="Samantha Winkley" userId="bc715ed292572f01" providerId="LiveId" clId="{1D99697E-6CF6-43F3-9CE2-CA526318F74E}" dt="2019-04-22T07:57:58.099" v="820" actId="26606"/>
          <ac:picMkLst>
            <pc:docMk/>
            <pc:sldMk cId="270452520" sldId="266"/>
            <ac:picMk id="135" creationId="{CB607B98-7700-4DC9-8BE8-A876255F9C52}"/>
          </ac:picMkLst>
        </pc:picChg>
        <pc:picChg chg="add mod">
          <ac:chgData name="Samantha Winkley" userId="bc715ed292572f01" providerId="LiveId" clId="{1D99697E-6CF6-43F3-9CE2-CA526318F74E}" dt="2019-04-23T23:27:01.809" v="1954" actId="1076"/>
          <ac:picMkLst>
            <pc:docMk/>
            <pc:sldMk cId="270452520" sldId="266"/>
            <ac:picMk id="1026" creationId="{604B7710-C5A4-4D4F-878F-E84B2C11B7EC}"/>
          </ac:picMkLst>
        </pc:picChg>
        <pc:picChg chg="add mod">
          <ac:chgData name="Samantha Winkley" userId="bc715ed292572f01" providerId="LiveId" clId="{1D99697E-6CF6-43F3-9CE2-CA526318F74E}" dt="2019-04-22T07:57:58.099" v="820" actId="26606"/>
          <ac:picMkLst>
            <pc:docMk/>
            <pc:sldMk cId="270452520" sldId="266"/>
            <ac:picMk id="3074" creationId="{B9BAA54D-AF2A-42F2-B5AA-455961055459}"/>
          </ac:picMkLst>
        </pc:picChg>
        <pc:picChg chg="mod">
          <ac:chgData name="Samantha Winkley" userId="bc715ed292572f01" providerId="LiveId" clId="{1D99697E-6CF6-43F3-9CE2-CA526318F74E}" dt="2019-04-22T07:57:58.099" v="820" actId="26606"/>
          <ac:picMkLst>
            <pc:docMk/>
            <pc:sldMk cId="270452520" sldId="266"/>
            <ac:picMk id="10242" creationId="{D601FC4A-A5C6-4B3F-B782-7D8F2C02EAA4}"/>
          </ac:picMkLst>
        </pc:picChg>
      </pc:sldChg>
      <pc:sldChg chg="addSp delSp modSp add mod modTransition setBg setClrOvrMap">
        <pc:chgData name="Samantha Winkley" userId="bc715ed292572f01" providerId="LiveId" clId="{1D99697E-6CF6-43F3-9CE2-CA526318F74E}" dt="2019-04-22T21:50:16.730" v="1706" actId="1076"/>
        <pc:sldMkLst>
          <pc:docMk/>
          <pc:sldMk cId="2470382786" sldId="267"/>
        </pc:sldMkLst>
        <pc:spChg chg="del">
          <ac:chgData name="Samantha Winkley" userId="bc715ed292572f01" providerId="LiveId" clId="{1D99697E-6CF6-43F3-9CE2-CA526318F74E}" dt="2019-04-22T07:39:21.532" v="281"/>
          <ac:spMkLst>
            <pc:docMk/>
            <pc:sldMk cId="2470382786" sldId="267"/>
            <ac:spMk id="2" creationId="{6DF60396-D162-478D-8087-969034DDDFCA}"/>
          </ac:spMkLst>
        </pc:spChg>
        <pc:spChg chg="del">
          <ac:chgData name="Samantha Winkley" userId="bc715ed292572f01" providerId="LiveId" clId="{1D99697E-6CF6-43F3-9CE2-CA526318F74E}" dt="2019-04-22T07:39:24.356" v="282"/>
          <ac:spMkLst>
            <pc:docMk/>
            <pc:sldMk cId="2470382786" sldId="267"/>
            <ac:spMk id="3" creationId="{1C96F971-7711-488F-9DE4-1A80ADD6B3BD}"/>
          </ac:spMkLst>
        </pc:spChg>
        <pc:spChg chg="add del">
          <ac:chgData name="Samantha Winkley" userId="bc715ed292572f01" providerId="LiveId" clId="{1D99697E-6CF6-43F3-9CE2-CA526318F74E}" dt="2019-04-22T07:39:33.152" v="284"/>
          <ac:spMkLst>
            <pc:docMk/>
            <pc:sldMk cId="2470382786" sldId="267"/>
            <ac:spMk id="4" creationId="{301066AC-293C-44FD-9895-AA2217640BD9}"/>
          </ac:spMkLst>
        </pc:spChg>
        <pc:spChg chg="add mod ord">
          <ac:chgData name="Samantha Winkley" userId="bc715ed292572f01" providerId="LiveId" clId="{1D99697E-6CF6-43F3-9CE2-CA526318F74E}" dt="2019-04-22T21:50:16.730" v="1706" actId="1076"/>
          <ac:spMkLst>
            <pc:docMk/>
            <pc:sldMk cId="2470382786" sldId="267"/>
            <ac:spMk id="5" creationId="{28C38B45-0D70-4B48-9797-EC09D6A9A38B}"/>
          </ac:spMkLst>
        </pc:spChg>
        <pc:spChg chg="add">
          <ac:chgData name="Samantha Winkley" userId="bc715ed292572f01" providerId="LiveId" clId="{1D99697E-6CF6-43F3-9CE2-CA526318F74E}" dt="2019-04-22T07:42:45.589" v="467" actId="26606"/>
          <ac:spMkLst>
            <pc:docMk/>
            <pc:sldMk cId="2470382786" sldId="267"/>
            <ac:spMk id="75" creationId="{B849539B-3694-4E8A-A991-D68126CF3390}"/>
          </ac:spMkLst>
        </pc:spChg>
        <pc:picChg chg="add mod">
          <ac:chgData name="Samantha Winkley" userId="bc715ed292572f01" providerId="LiveId" clId="{1D99697E-6CF6-43F3-9CE2-CA526318F74E}" dt="2019-04-22T21:50:08.533" v="1705" actId="1076"/>
          <ac:picMkLst>
            <pc:docMk/>
            <pc:sldMk cId="2470382786" sldId="267"/>
            <ac:picMk id="2050" creationId="{23C7503F-69EC-4D0B-823B-A21E9A55676C}"/>
          </ac:picMkLst>
        </pc:picChg>
        <pc:picChg chg="add mod">
          <ac:chgData name="Samantha Winkley" userId="bc715ed292572f01" providerId="LiveId" clId="{1D99697E-6CF6-43F3-9CE2-CA526318F74E}" dt="2019-04-22T07:42:45.589" v="467" actId="26606"/>
          <ac:picMkLst>
            <pc:docMk/>
            <pc:sldMk cId="2470382786" sldId="267"/>
            <ac:picMk id="2052" creationId="{216295D7-A7A8-4CFD-899A-685DDFD669F1}"/>
          </ac:picMkLst>
        </pc:picChg>
        <pc:picChg chg="add mod ord">
          <ac:chgData name="Samantha Winkley" userId="bc715ed292572f01" providerId="LiveId" clId="{1D99697E-6CF6-43F3-9CE2-CA526318F74E}" dt="2019-04-22T07:42:45.589" v="467" actId="26606"/>
          <ac:picMkLst>
            <pc:docMk/>
            <pc:sldMk cId="2470382786" sldId="267"/>
            <ac:picMk id="2054" creationId="{F49A13A2-F293-4DDA-9854-B9F9B5A21D72}"/>
          </ac:picMkLst>
        </pc:picChg>
        <pc:cxnChg chg="add">
          <ac:chgData name="Samantha Winkley" userId="bc715ed292572f01" providerId="LiveId" clId="{1D99697E-6CF6-43F3-9CE2-CA526318F74E}" dt="2019-04-22T07:42:45.589" v="467" actId="26606"/>
          <ac:cxnSpMkLst>
            <pc:docMk/>
            <pc:sldMk cId="2470382786" sldId="267"/>
            <ac:cxnSpMk id="77" creationId="{85D24317-6D0E-4553-A14C-1FA053CABFB5}"/>
          </ac:cxnSpMkLst>
        </pc:cxnChg>
        <pc:cxnChg chg="add">
          <ac:chgData name="Samantha Winkley" userId="bc715ed292572f01" providerId="LiveId" clId="{1D99697E-6CF6-43F3-9CE2-CA526318F74E}" dt="2019-04-22T07:42:45.589" v="467" actId="26606"/>
          <ac:cxnSpMkLst>
            <pc:docMk/>
            <pc:sldMk cId="2470382786" sldId="267"/>
            <ac:cxnSpMk id="79" creationId="{1AA718E0-F8D2-4975-85FE-D33E8A7B9176}"/>
          </ac:cxnSpMkLst>
        </pc:cxnChg>
      </pc:sldChg>
      <pc:sldChg chg="addSp delSp modSp add mod setBg">
        <pc:chgData name="Samantha Winkley" userId="bc715ed292572f01" providerId="LiveId" clId="{1D99697E-6CF6-43F3-9CE2-CA526318F74E}" dt="2019-04-24T00:08:09.208" v="2475" actId="313"/>
        <pc:sldMkLst>
          <pc:docMk/>
          <pc:sldMk cId="2491106605" sldId="268"/>
        </pc:sldMkLst>
        <pc:spChg chg="del">
          <ac:chgData name="Samantha Winkley" userId="bc715ed292572f01" providerId="LiveId" clId="{1D99697E-6CF6-43F3-9CE2-CA526318F74E}" dt="2019-04-22T08:03:48.677" v="1093"/>
          <ac:spMkLst>
            <pc:docMk/>
            <pc:sldMk cId="2491106605" sldId="268"/>
            <ac:spMk id="2" creationId="{B7A808F8-21A5-4DF2-8331-4903C92FAC55}"/>
          </ac:spMkLst>
        </pc:spChg>
        <pc:spChg chg="del">
          <ac:chgData name="Samantha Winkley" userId="bc715ed292572f01" providerId="LiveId" clId="{1D99697E-6CF6-43F3-9CE2-CA526318F74E}" dt="2019-04-22T08:03:51.773" v="1094"/>
          <ac:spMkLst>
            <pc:docMk/>
            <pc:sldMk cId="2491106605" sldId="268"/>
            <ac:spMk id="3" creationId="{02912232-0F6C-45EC-88CB-DEAD16F3C5B6}"/>
          </ac:spMkLst>
        </pc:spChg>
        <pc:spChg chg="add del">
          <ac:chgData name="Samantha Winkley" userId="bc715ed292572f01" providerId="LiveId" clId="{1D99697E-6CF6-43F3-9CE2-CA526318F74E}" dt="2019-04-22T08:04:02.277" v="1096"/>
          <ac:spMkLst>
            <pc:docMk/>
            <pc:sldMk cId="2491106605" sldId="268"/>
            <ac:spMk id="4" creationId="{552A961A-67FA-4D54-9BBE-3D020BB00454}"/>
          </ac:spMkLst>
        </pc:spChg>
        <pc:spChg chg="add del">
          <ac:chgData name="Samantha Winkley" userId="bc715ed292572f01" providerId="LiveId" clId="{1D99697E-6CF6-43F3-9CE2-CA526318F74E}" dt="2019-04-22T08:04:54.540" v="1099"/>
          <ac:spMkLst>
            <pc:docMk/>
            <pc:sldMk cId="2491106605" sldId="268"/>
            <ac:spMk id="6" creationId="{03C5BCEE-F6AB-48D3-9E4A-F05845F93873}"/>
          </ac:spMkLst>
        </pc:spChg>
        <pc:spChg chg="add del mod">
          <ac:chgData name="Samantha Winkley" userId="bc715ed292572f01" providerId="LiveId" clId="{1D99697E-6CF6-43F3-9CE2-CA526318F74E}" dt="2019-04-22T08:07:44.776" v="1188"/>
          <ac:spMkLst>
            <pc:docMk/>
            <pc:sldMk cId="2491106605" sldId="268"/>
            <ac:spMk id="8" creationId="{2DCCA06A-C4C2-4DCA-82B2-4C67CC6732BC}"/>
          </ac:spMkLst>
        </pc:spChg>
        <pc:spChg chg="add del mod">
          <ac:chgData name="Samantha Winkley" userId="bc715ed292572f01" providerId="LiveId" clId="{1D99697E-6CF6-43F3-9CE2-CA526318F74E}" dt="2019-04-22T08:08:35.031" v="1191"/>
          <ac:spMkLst>
            <pc:docMk/>
            <pc:sldMk cId="2491106605" sldId="268"/>
            <ac:spMk id="9" creationId="{23FFC3E4-A6BA-4FF3-9F1D-0A396DA44252}"/>
          </ac:spMkLst>
        </pc:spChg>
        <pc:spChg chg="add mod">
          <ac:chgData name="Samantha Winkley" userId="bc715ed292572f01" providerId="LiveId" clId="{1D99697E-6CF6-43F3-9CE2-CA526318F74E}" dt="2019-04-22T08:09:09.165" v="1197" actId="14100"/>
          <ac:spMkLst>
            <pc:docMk/>
            <pc:sldMk cId="2491106605" sldId="268"/>
            <ac:spMk id="10" creationId="{CB56FDFE-14DF-47AD-9566-E99D075FC9AA}"/>
          </ac:spMkLst>
        </pc:spChg>
        <pc:spChg chg="add mod">
          <ac:chgData name="Samantha Winkley" userId="bc715ed292572f01" providerId="LiveId" clId="{1D99697E-6CF6-43F3-9CE2-CA526318F74E}" dt="2019-04-24T00:08:09.208" v="2475" actId="313"/>
          <ac:spMkLst>
            <pc:docMk/>
            <pc:sldMk cId="2491106605" sldId="268"/>
            <ac:spMk id="11" creationId="{31B78227-075E-4981-8A17-E6BAD87ED794}"/>
          </ac:spMkLst>
        </pc:spChg>
        <pc:picChg chg="add mod">
          <ac:chgData name="Samantha Winkley" userId="bc715ed292572f01" providerId="LiveId" clId="{1D99697E-6CF6-43F3-9CE2-CA526318F74E}" dt="2019-04-22T08:06:05.285" v="1106"/>
          <ac:picMkLst>
            <pc:docMk/>
            <pc:sldMk cId="2491106605" sldId="268"/>
            <ac:picMk id="5" creationId="{E34E251E-2908-452D-B680-F5743F3A2D4C}"/>
          </ac:picMkLst>
        </pc:picChg>
        <pc:picChg chg="add del mod">
          <ac:chgData name="Samantha Winkley" userId="bc715ed292572f01" providerId="LiveId" clId="{1D99697E-6CF6-43F3-9CE2-CA526318F74E}" dt="2019-04-22T08:05:16.929" v="1102"/>
          <ac:picMkLst>
            <pc:docMk/>
            <pc:sldMk cId="2491106605" sldId="268"/>
            <ac:picMk id="7" creationId="{70ED3CBD-5CE3-4268-8365-6A0710405553}"/>
          </ac:picMkLst>
        </pc:picChg>
      </pc:sldChg>
      <pc:sldChg chg="addSp delSp modSp add">
        <pc:chgData name="Samantha Winkley" userId="bc715ed292572f01" providerId="LiveId" clId="{1D99697E-6CF6-43F3-9CE2-CA526318F74E}" dt="2019-04-24T00:37:14.181" v="2534" actId="255"/>
        <pc:sldMkLst>
          <pc:docMk/>
          <pc:sldMk cId="3098491023" sldId="269"/>
        </pc:sldMkLst>
        <pc:spChg chg="del">
          <ac:chgData name="Samantha Winkley" userId="bc715ed292572f01" providerId="LiveId" clId="{1D99697E-6CF6-43F3-9CE2-CA526318F74E}" dt="2019-04-24T00:34:56.055" v="2524"/>
          <ac:spMkLst>
            <pc:docMk/>
            <pc:sldMk cId="3098491023" sldId="269"/>
            <ac:spMk id="2" creationId="{BA0A274B-66C4-41AB-84D1-CE69B35A8607}"/>
          </ac:spMkLst>
        </pc:spChg>
        <pc:spChg chg="del">
          <ac:chgData name="Samantha Winkley" userId="bc715ed292572f01" providerId="LiveId" clId="{1D99697E-6CF6-43F3-9CE2-CA526318F74E}" dt="2019-04-24T00:35:01.521" v="2525"/>
          <ac:spMkLst>
            <pc:docMk/>
            <pc:sldMk cId="3098491023" sldId="269"/>
            <ac:spMk id="3" creationId="{5E3BBA90-CA71-495D-8971-93426D825DB7}"/>
          </ac:spMkLst>
        </pc:spChg>
        <pc:spChg chg="add del mod">
          <ac:chgData name="Samantha Winkley" userId="bc715ed292572f01" providerId="LiveId" clId="{1D99697E-6CF6-43F3-9CE2-CA526318F74E}" dt="2019-04-24T00:36:22.277" v="2530"/>
          <ac:spMkLst>
            <pc:docMk/>
            <pc:sldMk cId="3098491023" sldId="269"/>
            <ac:spMk id="4" creationId="{E0B2A3B5-8F87-41D2-9C5B-F5F937DA4AC0}"/>
          </ac:spMkLst>
        </pc:spChg>
        <pc:spChg chg="add mod">
          <ac:chgData name="Samantha Winkley" userId="bc715ed292572f01" providerId="LiveId" clId="{1D99697E-6CF6-43F3-9CE2-CA526318F74E}" dt="2019-04-24T00:37:14.181" v="2534" actId="255"/>
          <ac:spMkLst>
            <pc:docMk/>
            <pc:sldMk cId="3098491023" sldId="269"/>
            <ac:spMk id="5" creationId="{1CAD37D2-97EB-48B1-B38F-AA15E3D5C4D9}"/>
          </ac:spMkLst>
        </pc:spChg>
      </pc:sldChg>
      <pc:sldChg chg="addSp modSp add">
        <pc:chgData name="Samantha Winkley" userId="bc715ed292572f01" providerId="LiveId" clId="{1D99697E-6CF6-43F3-9CE2-CA526318F74E}" dt="2019-04-24T00:38:22.257" v="2539" actId="255"/>
        <pc:sldMkLst>
          <pc:docMk/>
          <pc:sldMk cId="1189421356" sldId="270"/>
        </pc:sldMkLst>
        <pc:spChg chg="add mod">
          <ac:chgData name="Samantha Winkley" userId="bc715ed292572f01" providerId="LiveId" clId="{1D99697E-6CF6-43F3-9CE2-CA526318F74E}" dt="2019-04-24T00:38:22.257" v="2539" actId="255"/>
          <ac:spMkLst>
            <pc:docMk/>
            <pc:sldMk cId="1189421356" sldId="270"/>
            <ac:spMk id="2" creationId="{D8BF4E1C-7A5D-475D-9C25-AC3EFE651B1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5C31D2-AC59-4A7B-B8AF-A5242E64FDE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4F4BD97-3195-48BF-9B67-E166FA2FA9D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1B66CCD-67F1-42B4-A063-92AAA5528A2E}"/>
              </a:ext>
            </a:extLst>
          </p:cNvPr>
          <p:cNvSpPr>
            <a:spLocks noGrp="1"/>
          </p:cNvSpPr>
          <p:nvPr>
            <p:ph type="dt" sz="half" idx="10"/>
          </p:nvPr>
        </p:nvSpPr>
        <p:spPr/>
        <p:txBody>
          <a:bodyPr/>
          <a:lstStyle/>
          <a:p>
            <a:fld id="{86DE511F-8A52-45D6-8448-5C217FF2A99A}" type="datetimeFigureOut">
              <a:rPr lang="en-GB" smtClean="0"/>
              <a:t>22/04/2019</a:t>
            </a:fld>
            <a:endParaRPr lang="en-GB"/>
          </a:p>
        </p:txBody>
      </p:sp>
      <p:sp>
        <p:nvSpPr>
          <p:cNvPr id="5" name="Footer Placeholder 4">
            <a:extLst>
              <a:ext uri="{FF2B5EF4-FFF2-40B4-BE49-F238E27FC236}">
                <a16:creationId xmlns:a16="http://schemas.microsoft.com/office/drawing/2014/main" id="{83B6DF69-EC90-47FA-B262-C0A8857F9B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2AABB1-8EC0-4C99-9250-4DD5296FCC7E}"/>
              </a:ext>
            </a:extLst>
          </p:cNvPr>
          <p:cNvSpPr>
            <a:spLocks noGrp="1"/>
          </p:cNvSpPr>
          <p:nvPr>
            <p:ph type="sldNum" sz="quarter" idx="12"/>
          </p:nvPr>
        </p:nvSpPr>
        <p:spPr/>
        <p:txBody>
          <a:bodyPr/>
          <a:lstStyle/>
          <a:p>
            <a:fld id="{FCDCEBAA-7426-4589-BC46-C7027AC8F638}" type="slidenum">
              <a:rPr lang="en-GB" smtClean="0"/>
              <a:t>‹#›</a:t>
            </a:fld>
            <a:endParaRPr lang="en-GB"/>
          </a:p>
        </p:txBody>
      </p:sp>
    </p:spTree>
    <p:extLst>
      <p:ext uri="{BB962C8B-B14F-4D97-AF65-F5344CB8AC3E}">
        <p14:creationId xmlns:p14="http://schemas.microsoft.com/office/powerpoint/2010/main" val="40140335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F4D2DE-8944-4219-8EF6-53F08532B34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8F691DB-239B-4D5A-AEF6-6C91B456B1B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9F6C58E-DE91-4F8C-A0C4-BAE5B59F1350}"/>
              </a:ext>
            </a:extLst>
          </p:cNvPr>
          <p:cNvSpPr>
            <a:spLocks noGrp="1"/>
          </p:cNvSpPr>
          <p:nvPr>
            <p:ph type="dt" sz="half" idx="10"/>
          </p:nvPr>
        </p:nvSpPr>
        <p:spPr/>
        <p:txBody>
          <a:bodyPr/>
          <a:lstStyle/>
          <a:p>
            <a:fld id="{86DE511F-8A52-45D6-8448-5C217FF2A99A}" type="datetimeFigureOut">
              <a:rPr lang="en-GB" smtClean="0"/>
              <a:t>22/04/2019</a:t>
            </a:fld>
            <a:endParaRPr lang="en-GB"/>
          </a:p>
        </p:txBody>
      </p:sp>
      <p:sp>
        <p:nvSpPr>
          <p:cNvPr id="5" name="Footer Placeholder 4">
            <a:extLst>
              <a:ext uri="{FF2B5EF4-FFF2-40B4-BE49-F238E27FC236}">
                <a16:creationId xmlns:a16="http://schemas.microsoft.com/office/drawing/2014/main" id="{38DF39C9-E7CE-4C89-83A7-7CF4E45339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9A2BDBD-D44A-461B-804E-D8A56F59AFD3}"/>
              </a:ext>
            </a:extLst>
          </p:cNvPr>
          <p:cNvSpPr>
            <a:spLocks noGrp="1"/>
          </p:cNvSpPr>
          <p:nvPr>
            <p:ph type="sldNum" sz="quarter" idx="12"/>
          </p:nvPr>
        </p:nvSpPr>
        <p:spPr/>
        <p:txBody>
          <a:bodyPr/>
          <a:lstStyle/>
          <a:p>
            <a:fld id="{FCDCEBAA-7426-4589-BC46-C7027AC8F638}" type="slidenum">
              <a:rPr lang="en-GB" smtClean="0"/>
              <a:t>‹#›</a:t>
            </a:fld>
            <a:endParaRPr lang="en-GB"/>
          </a:p>
        </p:txBody>
      </p:sp>
    </p:spTree>
    <p:extLst>
      <p:ext uri="{BB962C8B-B14F-4D97-AF65-F5344CB8AC3E}">
        <p14:creationId xmlns:p14="http://schemas.microsoft.com/office/powerpoint/2010/main" val="22884600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5C957-5E87-40E8-A57E-630F472F0CB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00B409-878B-4B7A-BD9E-7F87593AB0D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E7ED277-A67C-4A65-A3D4-6B022CCAC2B7}"/>
              </a:ext>
            </a:extLst>
          </p:cNvPr>
          <p:cNvSpPr>
            <a:spLocks noGrp="1"/>
          </p:cNvSpPr>
          <p:nvPr>
            <p:ph type="dt" sz="half" idx="10"/>
          </p:nvPr>
        </p:nvSpPr>
        <p:spPr/>
        <p:txBody>
          <a:bodyPr/>
          <a:lstStyle/>
          <a:p>
            <a:fld id="{86DE511F-8A52-45D6-8448-5C217FF2A99A}" type="datetimeFigureOut">
              <a:rPr lang="en-GB" smtClean="0"/>
              <a:t>22/04/2019</a:t>
            </a:fld>
            <a:endParaRPr lang="en-GB"/>
          </a:p>
        </p:txBody>
      </p:sp>
      <p:sp>
        <p:nvSpPr>
          <p:cNvPr id="5" name="Footer Placeholder 4">
            <a:extLst>
              <a:ext uri="{FF2B5EF4-FFF2-40B4-BE49-F238E27FC236}">
                <a16:creationId xmlns:a16="http://schemas.microsoft.com/office/drawing/2014/main" id="{F40A6078-2009-46FB-83F7-5BD8DBAEA7F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1534D7-ED3D-4E90-AB57-42AA4F37D615}"/>
              </a:ext>
            </a:extLst>
          </p:cNvPr>
          <p:cNvSpPr>
            <a:spLocks noGrp="1"/>
          </p:cNvSpPr>
          <p:nvPr>
            <p:ph type="sldNum" sz="quarter" idx="12"/>
          </p:nvPr>
        </p:nvSpPr>
        <p:spPr/>
        <p:txBody>
          <a:bodyPr/>
          <a:lstStyle/>
          <a:p>
            <a:fld id="{FCDCEBAA-7426-4589-BC46-C7027AC8F638}" type="slidenum">
              <a:rPr lang="en-GB" smtClean="0"/>
              <a:t>‹#›</a:t>
            </a:fld>
            <a:endParaRPr lang="en-GB"/>
          </a:p>
        </p:txBody>
      </p:sp>
    </p:spTree>
    <p:extLst>
      <p:ext uri="{BB962C8B-B14F-4D97-AF65-F5344CB8AC3E}">
        <p14:creationId xmlns:p14="http://schemas.microsoft.com/office/powerpoint/2010/main" val="14269962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4FC38-B480-4BEB-95F8-41FBC0B56D3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9C05431-E114-4283-A4CF-3CFE46A40F2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804D374-6D7B-43D7-8F73-2CD58A99237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A0F8718-84FC-4E09-A17E-941874738DDC}"/>
              </a:ext>
            </a:extLst>
          </p:cNvPr>
          <p:cNvSpPr>
            <a:spLocks noGrp="1"/>
          </p:cNvSpPr>
          <p:nvPr>
            <p:ph type="dt" sz="half" idx="10"/>
          </p:nvPr>
        </p:nvSpPr>
        <p:spPr/>
        <p:txBody>
          <a:bodyPr/>
          <a:lstStyle/>
          <a:p>
            <a:fld id="{86DE511F-8A52-45D6-8448-5C217FF2A99A}" type="datetimeFigureOut">
              <a:rPr lang="en-GB" smtClean="0"/>
              <a:t>22/04/2019</a:t>
            </a:fld>
            <a:endParaRPr lang="en-GB"/>
          </a:p>
        </p:txBody>
      </p:sp>
      <p:sp>
        <p:nvSpPr>
          <p:cNvPr id="6" name="Footer Placeholder 5">
            <a:extLst>
              <a:ext uri="{FF2B5EF4-FFF2-40B4-BE49-F238E27FC236}">
                <a16:creationId xmlns:a16="http://schemas.microsoft.com/office/drawing/2014/main" id="{DF14DFD9-B3DB-42FA-B1E5-FA7C77FF7B5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CF485BA-7B9E-466C-942C-779C9943AB44}"/>
              </a:ext>
            </a:extLst>
          </p:cNvPr>
          <p:cNvSpPr>
            <a:spLocks noGrp="1"/>
          </p:cNvSpPr>
          <p:nvPr>
            <p:ph type="sldNum" sz="quarter" idx="12"/>
          </p:nvPr>
        </p:nvSpPr>
        <p:spPr/>
        <p:txBody>
          <a:bodyPr/>
          <a:lstStyle/>
          <a:p>
            <a:fld id="{FCDCEBAA-7426-4589-BC46-C7027AC8F638}" type="slidenum">
              <a:rPr lang="en-GB" smtClean="0"/>
              <a:t>‹#›</a:t>
            </a:fld>
            <a:endParaRPr lang="en-GB"/>
          </a:p>
        </p:txBody>
      </p:sp>
    </p:spTree>
    <p:extLst>
      <p:ext uri="{BB962C8B-B14F-4D97-AF65-F5344CB8AC3E}">
        <p14:creationId xmlns:p14="http://schemas.microsoft.com/office/powerpoint/2010/main" val="6177157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06671-D584-4A21-8B75-2FEA273849F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5CEC8CF-6705-4888-AC8A-9E0EE31EA49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1E01F32-2831-487E-9CB0-87970D7745C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D32D5D6-AF5B-429C-B1A0-66E6984AE6A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2E40211-38BD-4109-838F-C3033AC4461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BDBC329-E74C-4E41-B264-EE76003F4A70}"/>
              </a:ext>
            </a:extLst>
          </p:cNvPr>
          <p:cNvSpPr>
            <a:spLocks noGrp="1"/>
          </p:cNvSpPr>
          <p:nvPr>
            <p:ph type="dt" sz="half" idx="10"/>
          </p:nvPr>
        </p:nvSpPr>
        <p:spPr/>
        <p:txBody>
          <a:bodyPr/>
          <a:lstStyle/>
          <a:p>
            <a:fld id="{86DE511F-8A52-45D6-8448-5C217FF2A99A}" type="datetimeFigureOut">
              <a:rPr lang="en-GB" smtClean="0"/>
              <a:t>22/04/2019</a:t>
            </a:fld>
            <a:endParaRPr lang="en-GB"/>
          </a:p>
        </p:txBody>
      </p:sp>
      <p:sp>
        <p:nvSpPr>
          <p:cNvPr id="8" name="Footer Placeholder 7">
            <a:extLst>
              <a:ext uri="{FF2B5EF4-FFF2-40B4-BE49-F238E27FC236}">
                <a16:creationId xmlns:a16="http://schemas.microsoft.com/office/drawing/2014/main" id="{F6F25734-A382-4701-8715-EC162CFB57F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4788D26-D915-499D-984B-F9A596B0CC8E}"/>
              </a:ext>
            </a:extLst>
          </p:cNvPr>
          <p:cNvSpPr>
            <a:spLocks noGrp="1"/>
          </p:cNvSpPr>
          <p:nvPr>
            <p:ph type="sldNum" sz="quarter" idx="12"/>
          </p:nvPr>
        </p:nvSpPr>
        <p:spPr/>
        <p:txBody>
          <a:bodyPr/>
          <a:lstStyle/>
          <a:p>
            <a:fld id="{FCDCEBAA-7426-4589-BC46-C7027AC8F638}" type="slidenum">
              <a:rPr lang="en-GB" smtClean="0"/>
              <a:t>‹#›</a:t>
            </a:fld>
            <a:endParaRPr lang="en-GB"/>
          </a:p>
        </p:txBody>
      </p:sp>
    </p:spTree>
    <p:extLst>
      <p:ext uri="{BB962C8B-B14F-4D97-AF65-F5344CB8AC3E}">
        <p14:creationId xmlns:p14="http://schemas.microsoft.com/office/powerpoint/2010/main" val="41448919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D550D7-839C-4638-884E-0AA5D074662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A894CBD-5644-4A8C-BB1F-F7616C9158F8}"/>
              </a:ext>
            </a:extLst>
          </p:cNvPr>
          <p:cNvSpPr>
            <a:spLocks noGrp="1"/>
          </p:cNvSpPr>
          <p:nvPr>
            <p:ph type="dt" sz="half" idx="10"/>
          </p:nvPr>
        </p:nvSpPr>
        <p:spPr/>
        <p:txBody>
          <a:bodyPr/>
          <a:lstStyle/>
          <a:p>
            <a:fld id="{86DE511F-8A52-45D6-8448-5C217FF2A99A}" type="datetimeFigureOut">
              <a:rPr lang="en-GB" smtClean="0"/>
              <a:t>22/04/2019</a:t>
            </a:fld>
            <a:endParaRPr lang="en-GB"/>
          </a:p>
        </p:txBody>
      </p:sp>
      <p:sp>
        <p:nvSpPr>
          <p:cNvPr id="4" name="Footer Placeholder 3">
            <a:extLst>
              <a:ext uri="{FF2B5EF4-FFF2-40B4-BE49-F238E27FC236}">
                <a16:creationId xmlns:a16="http://schemas.microsoft.com/office/drawing/2014/main" id="{E70C7E8E-5245-42CE-A6ED-3584C7E0E1F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9DCD213-B0F6-4427-AEC4-81188122747A}"/>
              </a:ext>
            </a:extLst>
          </p:cNvPr>
          <p:cNvSpPr>
            <a:spLocks noGrp="1"/>
          </p:cNvSpPr>
          <p:nvPr>
            <p:ph type="sldNum" sz="quarter" idx="12"/>
          </p:nvPr>
        </p:nvSpPr>
        <p:spPr/>
        <p:txBody>
          <a:bodyPr/>
          <a:lstStyle/>
          <a:p>
            <a:fld id="{FCDCEBAA-7426-4589-BC46-C7027AC8F638}" type="slidenum">
              <a:rPr lang="en-GB" smtClean="0"/>
              <a:t>‹#›</a:t>
            </a:fld>
            <a:endParaRPr lang="en-GB"/>
          </a:p>
        </p:txBody>
      </p:sp>
    </p:spTree>
    <p:extLst>
      <p:ext uri="{BB962C8B-B14F-4D97-AF65-F5344CB8AC3E}">
        <p14:creationId xmlns:p14="http://schemas.microsoft.com/office/powerpoint/2010/main" val="26384354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E5B57CF-3A3D-4C74-A6D2-E64C4FAFEC41}"/>
              </a:ext>
            </a:extLst>
          </p:cNvPr>
          <p:cNvSpPr>
            <a:spLocks noGrp="1"/>
          </p:cNvSpPr>
          <p:nvPr>
            <p:ph type="dt" sz="half" idx="10"/>
          </p:nvPr>
        </p:nvSpPr>
        <p:spPr/>
        <p:txBody>
          <a:bodyPr/>
          <a:lstStyle/>
          <a:p>
            <a:fld id="{86DE511F-8A52-45D6-8448-5C217FF2A99A}" type="datetimeFigureOut">
              <a:rPr lang="en-GB" smtClean="0"/>
              <a:t>22/04/2019</a:t>
            </a:fld>
            <a:endParaRPr lang="en-GB"/>
          </a:p>
        </p:txBody>
      </p:sp>
      <p:sp>
        <p:nvSpPr>
          <p:cNvPr id="3" name="Footer Placeholder 2">
            <a:extLst>
              <a:ext uri="{FF2B5EF4-FFF2-40B4-BE49-F238E27FC236}">
                <a16:creationId xmlns:a16="http://schemas.microsoft.com/office/drawing/2014/main" id="{37F90530-7310-493B-B21F-A8217660F1C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41D27CA-F1DE-4F0A-8920-62C1D7D2B367}"/>
              </a:ext>
            </a:extLst>
          </p:cNvPr>
          <p:cNvSpPr>
            <a:spLocks noGrp="1"/>
          </p:cNvSpPr>
          <p:nvPr>
            <p:ph type="sldNum" sz="quarter" idx="12"/>
          </p:nvPr>
        </p:nvSpPr>
        <p:spPr/>
        <p:txBody>
          <a:bodyPr/>
          <a:lstStyle/>
          <a:p>
            <a:fld id="{FCDCEBAA-7426-4589-BC46-C7027AC8F638}" type="slidenum">
              <a:rPr lang="en-GB" smtClean="0"/>
              <a:t>‹#›</a:t>
            </a:fld>
            <a:endParaRPr lang="en-GB"/>
          </a:p>
        </p:txBody>
      </p:sp>
    </p:spTree>
    <p:extLst>
      <p:ext uri="{BB962C8B-B14F-4D97-AF65-F5344CB8AC3E}">
        <p14:creationId xmlns:p14="http://schemas.microsoft.com/office/powerpoint/2010/main" val="35540690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E61C2-5C96-44EF-8DC9-08CA9EA2F9D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255B324-21A0-48EB-8B7E-9DE6C796B4F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1856C8E-9E86-416C-BDCB-E72798D3B01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50D1BAE-1B1C-4263-96C5-F09ACE0D4879}"/>
              </a:ext>
            </a:extLst>
          </p:cNvPr>
          <p:cNvSpPr>
            <a:spLocks noGrp="1"/>
          </p:cNvSpPr>
          <p:nvPr>
            <p:ph type="dt" sz="half" idx="10"/>
          </p:nvPr>
        </p:nvSpPr>
        <p:spPr/>
        <p:txBody>
          <a:bodyPr/>
          <a:lstStyle/>
          <a:p>
            <a:fld id="{86DE511F-8A52-45D6-8448-5C217FF2A99A}" type="datetimeFigureOut">
              <a:rPr lang="en-GB" smtClean="0"/>
              <a:t>22/04/2019</a:t>
            </a:fld>
            <a:endParaRPr lang="en-GB"/>
          </a:p>
        </p:txBody>
      </p:sp>
      <p:sp>
        <p:nvSpPr>
          <p:cNvPr id="6" name="Footer Placeholder 5">
            <a:extLst>
              <a:ext uri="{FF2B5EF4-FFF2-40B4-BE49-F238E27FC236}">
                <a16:creationId xmlns:a16="http://schemas.microsoft.com/office/drawing/2014/main" id="{D400A56B-DBB7-4DC9-985A-2A296EB8D09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FEC522-AEA7-499D-8EFD-6637BA26A3D2}"/>
              </a:ext>
            </a:extLst>
          </p:cNvPr>
          <p:cNvSpPr>
            <a:spLocks noGrp="1"/>
          </p:cNvSpPr>
          <p:nvPr>
            <p:ph type="sldNum" sz="quarter" idx="12"/>
          </p:nvPr>
        </p:nvSpPr>
        <p:spPr/>
        <p:txBody>
          <a:bodyPr/>
          <a:lstStyle/>
          <a:p>
            <a:fld id="{FCDCEBAA-7426-4589-BC46-C7027AC8F638}" type="slidenum">
              <a:rPr lang="en-GB" smtClean="0"/>
              <a:t>‹#›</a:t>
            </a:fld>
            <a:endParaRPr lang="en-GB"/>
          </a:p>
        </p:txBody>
      </p:sp>
    </p:spTree>
    <p:extLst>
      <p:ext uri="{BB962C8B-B14F-4D97-AF65-F5344CB8AC3E}">
        <p14:creationId xmlns:p14="http://schemas.microsoft.com/office/powerpoint/2010/main" val="1035924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4ECA2-95A4-47EF-A660-BB948FD481B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42B4B84-4D20-43B4-AD16-53BBF48E823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EEB223C-C99A-468E-9D23-F6630C201E9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0C59717-D1FD-4F59-8EAA-1776636B9916}"/>
              </a:ext>
            </a:extLst>
          </p:cNvPr>
          <p:cNvSpPr>
            <a:spLocks noGrp="1"/>
          </p:cNvSpPr>
          <p:nvPr>
            <p:ph type="dt" sz="half" idx="10"/>
          </p:nvPr>
        </p:nvSpPr>
        <p:spPr/>
        <p:txBody>
          <a:bodyPr/>
          <a:lstStyle/>
          <a:p>
            <a:fld id="{86DE511F-8A52-45D6-8448-5C217FF2A99A}" type="datetimeFigureOut">
              <a:rPr lang="en-GB" smtClean="0"/>
              <a:t>22/04/2019</a:t>
            </a:fld>
            <a:endParaRPr lang="en-GB"/>
          </a:p>
        </p:txBody>
      </p:sp>
      <p:sp>
        <p:nvSpPr>
          <p:cNvPr id="6" name="Footer Placeholder 5">
            <a:extLst>
              <a:ext uri="{FF2B5EF4-FFF2-40B4-BE49-F238E27FC236}">
                <a16:creationId xmlns:a16="http://schemas.microsoft.com/office/drawing/2014/main" id="{DA234138-26AC-4F28-A3A0-24A0661E700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D29D85-7FA1-49CB-8DF5-AE8E803C0A4D}"/>
              </a:ext>
            </a:extLst>
          </p:cNvPr>
          <p:cNvSpPr>
            <a:spLocks noGrp="1"/>
          </p:cNvSpPr>
          <p:nvPr>
            <p:ph type="sldNum" sz="quarter" idx="12"/>
          </p:nvPr>
        </p:nvSpPr>
        <p:spPr/>
        <p:txBody>
          <a:bodyPr/>
          <a:lstStyle/>
          <a:p>
            <a:fld id="{FCDCEBAA-7426-4589-BC46-C7027AC8F638}" type="slidenum">
              <a:rPr lang="en-GB" smtClean="0"/>
              <a:t>‹#›</a:t>
            </a:fld>
            <a:endParaRPr lang="en-GB"/>
          </a:p>
        </p:txBody>
      </p:sp>
    </p:spTree>
    <p:extLst>
      <p:ext uri="{BB962C8B-B14F-4D97-AF65-F5344CB8AC3E}">
        <p14:creationId xmlns:p14="http://schemas.microsoft.com/office/powerpoint/2010/main" val="30363821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3EDE04-61B7-4E93-9F3E-AF008432E0F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EA1A8A0-1138-4585-B4C9-E2C205A9C5B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48E6A56-BC4B-4413-9DD8-78B20BC1FD45}"/>
              </a:ext>
            </a:extLst>
          </p:cNvPr>
          <p:cNvSpPr>
            <a:spLocks noGrp="1"/>
          </p:cNvSpPr>
          <p:nvPr>
            <p:ph type="dt" sz="half" idx="10"/>
          </p:nvPr>
        </p:nvSpPr>
        <p:spPr/>
        <p:txBody>
          <a:bodyPr/>
          <a:lstStyle/>
          <a:p>
            <a:fld id="{86DE511F-8A52-45D6-8448-5C217FF2A99A}" type="datetimeFigureOut">
              <a:rPr lang="en-GB" smtClean="0"/>
              <a:t>22/04/2019</a:t>
            </a:fld>
            <a:endParaRPr lang="en-GB"/>
          </a:p>
        </p:txBody>
      </p:sp>
      <p:sp>
        <p:nvSpPr>
          <p:cNvPr id="5" name="Footer Placeholder 4">
            <a:extLst>
              <a:ext uri="{FF2B5EF4-FFF2-40B4-BE49-F238E27FC236}">
                <a16:creationId xmlns:a16="http://schemas.microsoft.com/office/drawing/2014/main" id="{117EB464-9F42-419E-93D2-76CB8F1F07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F40A0F-3887-4735-85EF-0A3DDFB4D0A8}"/>
              </a:ext>
            </a:extLst>
          </p:cNvPr>
          <p:cNvSpPr>
            <a:spLocks noGrp="1"/>
          </p:cNvSpPr>
          <p:nvPr>
            <p:ph type="sldNum" sz="quarter" idx="12"/>
          </p:nvPr>
        </p:nvSpPr>
        <p:spPr/>
        <p:txBody>
          <a:bodyPr/>
          <a:lstStyle/>
          <a:p>
            <a:fld id="{FCDCEBAA-7426-4589-BC46-C7027AC8F638}" type="slidenum">
              <a:rPr lang="en-GB" smtClean="0"/>
              <a:t>‹#›</a:t>
            </a:fld>
            <a:endParaRPr lang="en-GB"/>
          </a:p>
        </p:txBody>
      </p:sp>
    </p:spTree>
    <p:extLst>
      <p:ext uri="{BB962C8B-B14F-4D97-AF65-F5344CB8AC3E}">
        <p14:creationId xmlns:p14="http://schemas.microsoft.com/office/powerpoint/2010/main" val="24366717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6A8D61-015D-4477-BAFC-A3BFF1FD42D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75B1A26-65B4-4897-BA0A-03B960090B1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D8D0E30-1552-4FAF-BA30-00A25C45EEEB}"/>
              </a:ext>
            </a:extLst>
          </p:cNvPr>
          <p:cNvSpPr>
            <a:spLocks noGrp="1"/>
          </p:cNvSpPr>
          <p:nvPr>
            <p:ph type="dt" sz="half" idx="10"/>
          </p:nvPr>
        </p:nvSpPr>
        <p:spPr/>
        <p:txBody>
          <a:bodyPr/>
          <a:lstStyle/>
          <a:p>
            <a:fld id="{86DE511F-8A52-45D6-8448-5C217FF2A99A}" type="datetimeFigureOut">
              <a:rPr lang="en-GB" smtClean="0"/>
              <a:t>22/04/2019</a:t>
            </a:fld>
            <a:endParaRPr lang="en-GB"/>
          </a:p>
        </p:txBody>
      </p:sp>
      <p:sp>
        <p:nvSpPr>
          <p:cNvPr id="5" name="Footer Placeholder 4">
            <a:extLst>
              <a:ext uri="{FF2B5EF4-FFF2-40B4-BE49-F238E27FC236}">
                <a16:creationId xmlns:a16="http://schemas.microsoft.com/office/drawing/2014/main" id="{FF6163C8-6821-497F-83CE-9F1BD03BA0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99F6AE-092A-4AB0-BAE5-3B757F1E3995}"/>
              </a:ext>
            </a:extLst>
          </p:cNvPr>
          <p:cNvSpPr>
            <a:spLocks noGrp="1"/>
          </p:cNvSpPr>
          <p:nvPr>
            <p:ph type="sldNum" sz="quarter" idx="12"/>
          </p:nvPr>
        </p:nvSpPr>
        <p:spPr/>
        <p:txBody>
          <a:bodyPr/>
          <a:lstStyle/>
          <a:p>
            <a:fld id="{FCDCEBAA-7426-4589-BC46-C7027AC8F638}" type="slidenum">
              <a:rPr lang="en-GB" smtClean="0"/>
              <a:t>‹#›</a:t>
            </a:fld>
            <a:endParaRPr lang="en-GB"/>
          </a:p>
        </p:txBody>
      </p:sp>
    </p:spTree>
    <p:extLst>
      <p:ext uri="{BB962C8B-B14F-4D97-AF65-F5344CB8AC3E}">
        <p14:creationId xmlns:p14="http://schemas.microsoft.com/office/powerpoint/2010/main" val="29353161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F1275A2-F7B6-41B8-89AE-67E625FDF13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433B25F-7110-4DDB-AE60-151AEB50450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8799D05-5AAF-40C1-8175-6F0BAA8609E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6DE511F-8A52-45D6-8448-5C217FF2A99A}" type="datetimeFigureOut">
              <a:rPr lang="en-GB" smtClean="0"/>
              <a:t>22/04/2019</a:t>
            </a:fld>
            <a:endParaRPr lang="en-GB"/>
          </a:p>
        </p:txBody>
      </p:sp>
      <p:sp>
        <p:nvSpPr>
          <p:cNvPr id="5" name="Footer Placeholder 4">
            <a:extLst>
              <a:ext uri="{FF2B5EF4-FFF2-40B4-BE49-F238E27FC236}">
                <a16:creationId xmlns:a16="http://schemas.microsoft.com/office/drawing/2014/main" id="{2DF5E4B1-53D4-4EEA-B1DE-3DF8C1DB143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1453DE4-E618-4677-9EDC-779B7EE6B21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CDCEBAA-7426-4589-BC46-C7027AC8F638}" type="slidenum">
              <a:rPr lang="en-GB" smtClean="0"/>
              <a:t>‹#›</a:t>
            </a:fld>
            <a:endParaRPr lang="en-GB"/>
          </a:p>
        </p:txBody>
      </p:sp>
    </p:spTree>
    <p:extLst>
      <p:ext uri="{BB962C8B-B14F-4D97-AF65-F5344CB8AC3E}">
        <p14:creationId xmlns:p14="http://schemas.microsoft.com/office/powerpoint/2010/main" val="5930235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7.xml"/><Relationship Id="rId4" Type="http://schemas.openxmlformats.org/officeDocument/2006/relationships/image" Target="../media/image7.jpeg"/></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7.xml"/><Relationship Id="rId4" Type="http://schemas.openxmlformats.org/officeDocument/2006/relationships/image" Target="../media/image12.jpeg"/></Relationships>
</file>

<file path=ppt/slides/_rels/slide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8" Type="http://schemas.openxmlformats.org/officeDocument/2006/relationships/hyperlink" Target="https://www.citizensadvice.org.uk/law-and-courts/discrimination/what-are-the-different-types-of-discrimination/duty-to-make-reasonable-adjustments-for-disabled-people/" TargetMode="External"/><Relationship Id="rId13" Type="http://schemas.openxmlformats.org/officeDocument/2006/relationships/hyperlink" Target="https://www.gov.uk/settled-status-eu-citizens-families" TargetMode="External"/><Relationship Id="rId3" Type="http://schemas.openxmlformats.org/officeDocument/2006/relationships/hyperlink" Target="http://www.acas.org.uk/index.aspx?articleid=3017" TargetMode="External"/><Relationship Id="rId7" Type="http://schemas.openxmlformats.org/officeDocument/2006/relationships/hyperlink" Target="https://www.theguardian.com/money/2016/jul/20/chilcare-costs-denying-working-families-good-living-standard-joseph-rowntree-foundation" TargetMode="External"/><Relationship Id="rId12" Type="http://schemas.openxmlformats.org/officeDocument/2006/relationships/hyperlink" Target="https://www.glassdoor.co.uk/Interview/LEGOLAND-UK-Interview-Questions-EI_IE297517.0,8_IL.9,11_IN2.htm" TargetMode="External"/><Relationship Id="rId2" Type="http://schemas.openxmlformats.org/officeDocument/2006/relationships/hyperlink" Target="http://www.acas.org.uk/index.aspx?articleid=4857" TargetMode="External"/><Relationship Id="rId1" Type="http://schemas.openxmlformats.org/officeDocument/2006/relationships/slideLayout" Target="../slideLayouts/slideLayout6.xml"/><Relationship Id="rId6" Type="http://schemas.openxmlformats.org/officeDocument/2006/relationships/hyperlink" Target="http://www.barclayscorporate.com/insights-and-research/industry-expertise/destination-uk.html" TargetMode="External"/><Relationship Id="rId11" Type="http://schemas.openxmlformats.org/officeDocument/2006/relationships/hyperlink" Target="http://europeanbusinessmagazine.com/business/brexit-pound-depreciation-effects-uk-businesses/" TargetMode="External"/><Relationship Id="rId5" Type="http://schemas.openxmlformats.org/officeDocument/2006/relationships/hyperlink" Target="https://www.ft.com/content/fbddf3d6-1d27-11e8-aaca-4574d7dabfb6" TargetMode="External"/><Relationship Id="rId15" Type="http://schemas.openxmlformats.org/officeDocument/2006/relationships/hyperlink" Target="https://www.cnbc.com/2018/04/27/lego-marketing-strategy-made-it-world-favorite-toy-brand.html" TargetMode="External"/><Relationship Id="rId10" Type="http://schemas.openxmlformats.org/officeDocument/2006/relationships/hyperlink" Target="https://www.independant.co.uk/travel/news-and-advice/staycation-uk-holidays-brexit-travel-eu-a7668991.html" TargetMode="External"/><Relationship Id="rId4" Type="http://schemas.openxmlformats.org/officeDocument/2006/relationships/hyperlink" Target="http://www.acas.org.uk/index.aspx?articleid=4468" TargetMode="External"/><Relationship Id="rId9" Type="http://schemas.openxmlformats.org/officeDocument/2006/relationships/hyperlink" Target="https://www.citizensadvice.org.uk/law-and-courts/discrimination/about-discrimination/equality-act-2010-discrimination-and-your-rights/" TargetMode="External"/><Relationship Id="rId14" Type="http://schemas.openxmlformats.org/officeDocument/2006/relationships/hyperlink" Target="https://www.gov.uk/school-attendance-absence/"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s://www.walesonline.co.uk/buiness/business-opinion/how-tourism-can-shining-star-12991526" TargetMode="External"/><Relationship Id="rId13" Type="http://schemas.openxmlformats.org/officeDocument/2006/relationships/hyperlink" Target="https://www.theguardian.com/business/2005/jul/14/1" TargetMode="External"/><Relationship Id="rId18" Type="http://schemas.openxmlformats.org/officeDocument/2006/relationships/hyperlink" Target="https://www.nhs.uk/change4life#BWEIT8UcRS8I1JJB.97" TargetMode="External"/><Relationship Id="rId3" Type="http://schemas.openxmlformats.org/officeDocument/2006/relationships/hyperlink" Target="http://www.hse.gov.uk/involvement/gaincommitment.htm" TargetMode="External"/><Relationship Id="rId7" Type="http://schemas.openxmlformats.org/officeDocument/2006/relationships/hyperlink" Target="https://www.ft.com/content/98ce5e72-ebd9-11e7-bd17-521324c81e23" TargetMode="External"/><Relationship Id="rId12" Type="http://schemas.openxmlformats.org/officeDocument/2006/relationships/hyperlink" Target="https://www.legoland.co.uk/jobs/" TargetMode="External"/><Relationship Id="rId17" Type="http://schemas.openxmlformats.org/officeDocument/2006/relationships/hyperlink" Target="https://www.nielsen.com/uk/en/insights/news/2015/green-generation-millennials-say-sustainability-is-a-shopping-priority.html" TargetMode="External"/><Relationship Id="rId2" Type="http://schemas.openxmlformats.org/officeDocument/2006/relationships/hyperlink" Target="https://www.personneltoday.com/hr/brexit-eu-workers-guide-uk/" TargetMode="External"/><Relationship Id="rId16" Type="http://schemas.openxmlformats.org/officeDocument/2006/relationships/hyperlink" Target="https://www.merlinannualpass.co.uk/?gclid=CjwKCAjwndvlBRANEiwABrR32B5Gsvxa2JrWEb3R1u2eGkC1Pj-I9ELXw0YDxh0AxwdJOugTNCyWTRoCW70QAvD_BwE" TargetMode="External"/><Relationship Id="rId1" Type="http://schemas.openxmlformats.org/officeDocument/2006/relationships/slideLayout" Target="../slideLayouts/slideLayout1.xml"/><Relationship Id="rId6" Type="http://schemas.openxmlformats.org/officeDocument/2006/relationships/hyperlink" Target="https://www.theguardian.com/business/2018/feb/12/interest-rate-rise-millions-uk-depend-cheap-credit" TargetMode="External"/><Relationship Id="rId11" Type="http://schemas.openxmlformats.org/officeDocument/2006/relationships/hyperlink" Target="https://smallbusiness.chron.com/causes-decrease-gross-profit-margin-80437.html" TargetMode="External"/><Relationship Id="rId5" Type="http://schemas.openxmlformats.org/officeDocument/2006/relationships/hyperlink" Target="https://www.franchise.org/franchise-information/the-importance-of-a-well-defined-hiring-process" TargetMode="External"/><Relationship Id="rId15" Type="http://schemas.openxmlformats.org/officeDocument/2006/relationships/hyperlink" Target="https://maximumperformance.co.uk/the-legoland-projects/" TargetMode="External"/><Relationship Id="rId10" Type="http://schemas.openxmlformats.org/officeDocument/2006/relationships/hyperlink" Target="https://knowledge.wharton.upenn.edu/article/future-theme-park-innovation/" TargetMode="External"/><Relationship Id="rId4" Type="http://schemas.openxmlformats.org/officeDocument/2006/relationships/hyperlink" Target="https://www.humanresourcesedu.org/what-is-human-resources/" TargetMode="External"/><Relationship Id="rId9" Type="http://schemas.openxmlformats.org/officeDocument/2006/relationships/hyperlink" Target="http://www.thedrum.com/opinion/2017/08/04/why-social-media-matters-more-ever-hospitality-marketing" TargetMode="External"/><Relationship Id="rId14" Type="http://schemas.openxmlformats.org/officeDocument/2006/relationships/hyperlink" Target="http://uk.businessinsider.com/the-pound-in-the-year-since-the-brexit-vote-2017-6/june-24-2016-1"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theconversation.com/too-much-screen-time-and-too-little-outside-play-is-holding-back-kids-31116" TargetMode="External"/><Relationship Id="rId13" Type="http://schemas.openxmlformats.org/officeDocument/2006/relationships/hyperlink" Target="https://www.wallstreetmojo.com/current-ratio-vs-quick-ratio/" TargetMode="External"/><Relationship Id="rId3" Type="http://schemas.openxmlformats.org/officeDocument/2006/relationships/hyperlink" Target="https://www.ons.gov.uk/economy/grossdomesticproductgdp/bulletins/gdpmonthlyestimateuk/february2019" TargetMode="External"/><Relationship Id="rId7" Type="http://schemas.openxmlformats.org/officeDocument/2006/relationships/hyperlink" Target="https://www.telegraph.co.uk/travel/family-holidays/the-science-behind-how-holidays-make-your-children-happie-and-smarter/" TargetMode="External"/><Relationship Id="rId12" Type="http://schemas.openxmlformats.org/officeDocument/2006/relationships/hyperlink" Target="https://www.tripadvisor.co.uk/Attraction_Review-g186419-d207144-Reviews-LEGOLAND_Windsor_Resort-Windsor_Windsor_and_Maidenhead_Berkshire_England.html" TargetMode="External"/><Relationship Id="rId2" Type="http://schemas.openxmlformats.org/officeDocument/2006/relationships/hyperlink" Target="https://www.ons.gov.uk/peoplepopulationandcommunity/crimeandjustice/articles/abuseduringchildhood/findingsfromtheyearendingmarch2016crimesurveyforenglandandwales" TargetMode="External"/><Relationship Id="rId16" Type="http://schemas.openxmlformats.org/officeDocument/2006/relationships/hyperlink" Target="https://www.telegraph.co.uk/education/2017/04/06/term-time-holidays-supreme-court-rule-parents-can-legally-take/" TargetMode="External"/><Relationship Id="rId1" Type="http://schemas.openxmlformats.org/officeDocument/2006/relationships/slideLayout" Target="../slideLayouts/slideLayout7.xml"/><Relationship Id="rId6" Type="http://schemas.openxmlformats.org/officeDocument/2006/relationships/hyperlink" Target="https://inews.co.uk/news/brexit/no-deal-brexit-what-meaning-uk-leave-uk-consequences/" TargetMode="External"/><Relationship Id="rId11" Type="http://schemas.openxmlformats.org/officeDocument/2006/relationships/hyperlink" Target="http://www.toursmarket.tours/about-travel-and-tourism/why-digital-marketing-is-important-for-tourism-industries/" TargetMode="External"/><Relationship Id="rId5" Type="http://schemas.openxmlformats.org/officeDocument/2006/relationships/hyperlink" Target="https://www.riviera-networks.co.uk/blog/business/offering-guest-wifi-customers/" TargetMode="External"/><Relationship Id="rId15" Type="http://schemas.openxmlformats.org/officeDocument/2006/relationships/hyperlink" Target="https://www.windsor.gov.uk/things-to-do/the-legoland-r-windsor-resort-p61733" TargetMode="External"/><Relationship Id="rId10" Type="http://schemas.openxmlformats.org/officeDocument/2006/relationships/hyperlink" Target="https://www.thermaebathspa.com/the-spa/springs-cafe-amp-restaurant/useful-information/" TargetMode="External"/><Relationship Id="rId4" Type="http://schemas.openxmlformats.org/officeDocument/2006/relationships/hyperlink" Target="https://www.personneltoday.com/hr/case-round-up-44/" TargetMode="External"/><Relationship Id="rId9" Type="http://schemas.openxmlformats.org/officeDocument/2006/relationships/hyperlink" Target="https://www.standard.co.uk/lifestyle/travel/travel-trends-predictions-2018-a3733006.html" TargetMode="External"/><Relationship Id="rId14" Type="http://schemas.openxmlformats.org/officeDocument/2006/relationships/hyperlink" Target="http://waysintowork.com/employer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https://lh6.googleusercontent.com/EcHzMyTh0pzWaf1S2Lu3zpHW1bpuivF4g1PM0WNh5KusLhG7oWZkfbCwinkIv0033Om0wFKv14RYGmb-KuN3yhzOnOsFeP88aT-NCjKkXMCwypjxMDDuAqAxal2mgFbaEngxRpnM0Fo">
            <a:extLst>
              <a:ext uri="{FF2B5EF4-FFF2-40B4-BE49-F238E27FC236}">
                <a16:creationId xmlns:a16="http://schemas.microsoft.com/office/drawing/2014/main" id="{31975C8E-826F-47BD-AA3C-0F1AA297E17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622" r="3464" b="1"/>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2F00AF7-EAE5-4D35-AEE5-D37B6A448AEF}"/>
              </a:ext>
            </a:extLst>
          </p:cNvPr>
          <p:cNvSpPr txBox="1"/>
          <p:nvPr/>
        </p:nvSpPr>
        <p:spPr>
          <a:xfrm>
            <a:off x="0" y="6276703"/>
            <a:ext cx="4696097" cy="523220"/>
          </a:xfrm>
          <a:prstGeom prst="rect">
            <a:avLst/>
          </a:prstGeom>
          <a:noFill/>
        </p:spPr>
        <p:txBody>
          <a:bodyPr wrap="square" rtlCol="0">
            <a:spAutoFit/>
          </a:bodyPr>
          <a:lstStyle/>
          <a:p>
            <a:r>
              <a:rPr lang="en-GB" sz="2800" b="1" dirty="0">
                <a:highlight>
                  <a:srgbClr val="FF0000"/>
                </a:highlight>
              </a:rPr>
              <a:t>Samantha Winkley (1703954)</a:t>
            </a:r>
          </a:p>
        </p:txBody>
      </p:sp>
    </p:spTree>
    <p:extLst>
      <p:ext uri="{BB962C8B-B14F-4D97-AF65-F5344CB8AC3E}">
        <p14:creationId xmlns:p14="http://schemas.microsoft.com/office/powerpoint/2010/main" val="88101358"/>
      </p:ext>
    </p:extLst>
  </p:cSld>
  <p:clrMapOvr>
    <a:masterClrMapping/>
  </p:clrMapOvr>
  <p:transition spd="med">
    <p:pull/>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2054" name="Picture 6" descr="Image result for legoland windsor rides and attractions">
            <a:extLst>
              <a:ext uri="{FF2B5EF4-FFF2-40B4-BE49-F238E27FC236}">
                <a16:creationId xmlns:a16="http://schemas.microsoft.com/office/drawing/2014/main" id="{F49A13A2-F293-4DDA-9854-B9F9B5A21D7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6997" r="4139" b="3"/>
          <a:stretch/>
        </p:blipFill>
        <p:spPr bwMode="auto">
          <a:xfrm>
            <a:off x="20" y="3428324"/>
            <a:ext cx="4067476" cy="3429689"/>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Related image">
            <a:extLst>
              <a:ext uri="{FF2B5EF4-FFF2-40B4-BE49-F238E27FC236}">
                <a16:creationId xmlns:a16="http://schemas.microsoft.com/office/drawing/2014/main" id="{23C7503F-69EC-4D0B-823B-A21E9A55676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328" r="22962"/>
          <a:stretch/>
        </p:blipFill>
        <p:spPr bwMode="auto">
          <a:xfrm>
            <a:off x="4065116" y="0"/>
            <a:ext cx="8133358" cy="6858000"/>
          </a:xfrm>
          <a:prstGeom prst="rect">
            <a:avLst/>
          </a:prstGeom>
          <a:noFill/>
          <a:extLst>
            <a:ext uri="{909E8E84-426E-40DD-AFC4-6F175D3DCCD1}">
              <a14:hiddenFill xmlns:a14="http://schemas.microsoft.com/office/drawing/2010/main">
                <a:solidFill>
                  <a:srgbClr val="FFFFFF"/>
                </a:solidFill>
              </a14:hiddenFill>
            </a:ext>
          </a:extLst>
        </p:spPr>
      </p:pic>
      <p:sp>
        <p:nvSpPr>
          <p:cNvPr id="75" name="Rectangle 74">
            <a:extLst>
              <a:ext uri="{FF2B5EF4-FFF2-40B4-BE49-F238E27FC236}">
                <a16:creationId xmlns:a16="http://schemas.microsoft.com/office/drawing/2014/main" id="{B849539B-3694-4E8A-A991-D68126CF33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6096000" y="639400"/>
            <a:ext cx="5440680" cy="5578521"/>
          </a:xfrm>
          <a:prstGeom prst="rect">
            <a:avLst/>
          </a:prstGeom>
          <a:solidFill>
            <a:schemeClr val="bg1">
              <a:lumMod val="75000"/>
              <a:lumOff val="25000"/>
              <a:alpha val="93000"/>
            </a:schemeClr>
          </a:solidFill>
          <a:ln w="127000" cap="sq" cmpd="thinThick">
            <a:solidFill>
              <a:schemeClr val="bg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052" name="Picture 4" descr="Image result for legoland windsor rides and attractions">
            <a:extLst>
              <a:ext uri="{FF2B5EF4-FFF2-40B4-BE49-F238E27FC236}">
                <a16:creationId xmlns:a16="http://schemas.microsoft.com/office/drawing/2014/main" id="{216295D7-A7A8-4CFD-899A-685DDFD669F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5378" r="23903" b="2"/>
          <a:stretch/>
        </p:blipFill>
        <p:spPr bwMode="auto">
          <a:xfrm>
            <a:off x="20" y="10"/>
            <a:ext cx="4067476" cy="3428301"/>
          </a:xfrm>
          <a:prstGeom prst="rect">
            <a:avLst/>
          </a:prstGeom>
          <a:noFill/>
          <a:extLst>
            <a:ext uri="{909E8E84-426E-40DD-AFC4-6F175D3DCCD1}">
              <a14:hiddenFill xmlns:a14="http://schemas.microsoft.com/office/drawing/2010/main">
                <a:solidFill>
                  <a:srgbClr val="FFFFFF"/>
                </a:solidFill>
              </a14:hiddenFill>
            </a:ext>
          </a:extLst>
        </p:spPr>
      </p:pic>
      <p:cxnSp>
        <p:nvCxnSpPr>
          <p:cNvPr id="77" name="Straight Connector 76">
            <a:extLst>
              <a:ext uri="{FF2B5EF4-FFF2-40B4-BE49-F238E27FC236}">
                <a16:creationId xmlns:a16="http://schemas.microsoft.com/office/drawing/2014/main" id="{85D24317-6D0E-4553-A14C-1FA053CABF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3429000"/>
            <a:ext cx="4064320" cy="0"/>
          </a:xfrm>
          <a:prstGeom prst="line">
            <a:avLst/>
          </a:prstGeom>
          <a:ln w="101600">
            <a:solidFill>
              <a:schemeClr val="bg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28C38B45-0D70-4B48-9797-EC09D6A9A38B}"/>
              </a:ext>
            </a:extLst>
          </p:cNvPr>
          <p:cNvSpPr txBox="1"/>
          <p:nvPr/>
        </p:nvSpPr>
        <p:spPr>
          <a:xfrm>
            <a:off x="6473189" y="1403297"/>
            <a:ext cx="4686301" cy="5275798"/>
          </a:xfrm>
          <a:prstGeom prst="rect">
            <a:avLst/>
          </a:prstGeom>
        </p:spPr>
        <p:txBody>
          <a:bodyPr vert="horz" lIns="91440" tIns="45720" rIns="91440" bIns="45720" rtlCol="0">
            <a:normAutofit/>
          </a:bodyPr>
          <a:lstStyle/>
          <a:p>
            <a:pPr algn="ctr">
              <a:lnSpc>
                <a:spcPct val="90000"/>
              </a:lnSpc>
              <a:spcAft>
                <a:spcPts val="600"/>
              </a:spcAft>
            </a:pPr>
            <a:r>
              <a:rPr lang="en-US" sz="2000" dirty="0"/>
              <a:t>Theme park and resort owned by Merlin Entertainments Group with over 55 rides and attractions for families with children aged between 3 and 12 years old </a:t>
            </a:r>
          </a:p>
          <a:p>
            <a:pPr algn="ctr">
              <a:lnSpc>
                <a:spcPct val="90000"/>
              </a:lnSpc>
              <a:spcAft>
                <a:spcPts val="600"/>
              </a:spcAft>
            </a:pPr>
            <a:endParaRPr lang="en-US" sz="2000" dirty="0"/>
          </a:p>
          <a:p>
            <a:pPr algn="ctr">
              <a:lnSpc>
                <a:spcPct val="90000"/>
              </a:lnSpc>
              <a:spcAft>
                <a:spcPts val="600"/>
              </a:spcAft>
            </a:pPr>
            <a:r>
              <a:rPr lang="en-US" sz="2000" dirty="0"/>
              <a:t>150 acres of land in Berkshire</a:t>
            </a:r>
          </a:p>
          <a:p>
            <a:pPr algn="ctr">
              <a:lnSpc>
                <a:spcPct val="90000"/>
              </a:lnSpc>
              <a:spcAft>
                <a:spcPts val="600"/>
              </a:spcAft>
            </a:pPr>
            <a:endParaRPr lang="en-US" sz="2000" dirty="0"/>
          </a:p>
          <a:p>
            <a:pPr algn="ctr">
              <a:lnSpc>
                <a:spcPct val="90000"/>
              </a:lnSpc>
              <a:spcAft>
                <a:spcPts val="600"/>
              </a:spcAft>
            </a:pPr>
            <a:r>
              <a:rPr lang="en-US" sz="2000" dirty="0"/>
              <a:t>2 Lego themed hotels</a:t>
            </a:r>
          </a:p>
          <a:p>
            <a:pPr algn="ctr">
              <a:lnSpc>
                <a:spcPct val="90000"/>
              </a:lnSpc>
              <a:spcAft>
                <a:spcPts val="600"/>
              </a:spcAft>
            </a:pPr>
            <a:endParaRPr lang="en-US" sz="2000" dirty="0"/>
          </a:p>
          <a:p>
            <a:pPr algn="ctr">
              <a:lnSpc>
                <a:spcPct val="90000"/>
              </a:lnSpc>
              <a:spcAft>
                <a:spcPts val="600"/>
              </a:spcAft>
            </a:pPr>
            <a:r>
              <a:rPr lang="en-US" sz="2000" dirty="0"/>
              <a:t>13 food and drinks units and 9 retail stores</a:t>
            </a:r>
          </a:p>
          <a:p>
            <a:pPr algn="ctr">
              <a:lnSpc>
                <a:spcPct val="90000"/>
              </a:lnSpc>
              <a:spcAft>
                <a:spcPts val="600"/>
              </a:spcAft>
            </a:pPr>
            <a:endParaRPr lang="en-US" sz="2000" dirty="0"/>
          </a:p>
          <a:p>
            <a:pPr algn="ctr">
              <a:lnSpc>
                <a:spcPct val="90000"/>
              </a:lnSpc>
              <a:spcAft>
                <a:spcPts val="600"/>
              </a:spcAft>
            </a:pPr>
            <a:r>
              <a:rPr lang="en-US" sz="2000" dirty="0"/>
              <a:t>Lego still has 30% ownership </a:t>
            </a:r>
          </a:p>
          <a:p>
            <a:pPr algn="ctr">
              <a:lnSpc>
                <a:spcPct val="90000"/>
              </a:lnSpc>
              <a:spcAft>
                <a:spcPts val="600"/>
              </a:spcAft>
            </a:pPr>
            <a:endParaRPr lang="en-US" dirty="0"/>
          </a:p>
          <a:p>
            <a:pPr algn="ctr">
              <a:lnSpc>
                <a:spcPct val="90000"/>
              </a:lnSpc>
              <a:spcAft>
                <a:spcPts val="600"/>
              </a:spcAft>
            </a:pPr>
            <a:endParaRPr lang="en-US" dirty="0"/>
          </a:p>
          <a:p>
            <a:pPr algn="ctr">
              <a:lnSpc>
                <a:spcPct val="90000"/>
              </a:lnSpc>
              <a:spcAft>
                <a:spcPts val="600"/>
              </a:spcAft>
            </a:pPr>
            <a:endParaRPr lang="en-US" dirty="0"/>
          </a:p>
          <a:p>
            <a:pPr algn="ctr">
              <a:lnSpc>
                <a:spcPct val="90000"/>
              </a:lnSpc>
              <a:spcAft>
                <a:spcPts val="600"/>
              </a:spcAft>
            </a:pPr>
            <a:endParaRPr lang="en-US" dirty="0"/>
          </a:p>
          <a:p>
            <a:pPr algn="ctr">
              <a:lnSpc>
                <a:spcPct val="90000"/>
              </a:lnSpc>
              <a:spcAft>
                <a:spcPts val="600"/>
              </a:spcAft>
            </a:pPr>
            <a:endParaRPr lang="en-US" dirty="0"/>
          </a:p>
          <a:p>
            <a:pPr algn="ctr">
              <a:lnSpc>
                <a:spcPct val="90000"/>
              </a:lnSpc>
              <a:spcAft>
                <a:spcPts val="600"/>
              </a:spcAft>
            </a:pPr>
            <a:endParaRPr lang="en-US" dirty="0"/>
          </a:p>
        </p:txBody>
      </p:sp>
      <p:cxnSp>
        <p:nvCxnSpPr>
          <p:cNvPr id="79" name="Straight Connector 78">
            <a:extLst>
              <a:ext uri="{FF2B5EF4-FFF2-40B4-BE49-F238E27FC236}">
                <a16:creationId xmlns:a16="http://schemas.microsoft.com/office/drawing/2014/main" id="{1AA718E0-F8D2-4975-85FE-D33E8A7B91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4319" y="-680"/>
            <a:ext cx="0" cy="6858003"/>
          </a:xfrm>
          <a:prstGeom prst="line">
            <a:avLst/>
          </a:prstGeom>
          <a:ln w="101600">
            <a:solidFill>
              <a:schemeClr val="bg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7038278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0BC9EFE1-D8CB-4668-9980-DB108327A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6271569"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3" name="Picture 72">
            <a:extLst>
              <a:ext uri="{FF2B5EF4-FFF2-40B4-BE49-F238E27FC236}">
                <a16:creationId xmlns:a16="http://schemas.microsoft.com/office/drawing/2014/main" id="{7CBAE1BD-B8E4-4029-8AA2-C77E4FED986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TextBox 2">
            <a:extLst>
              <a:ext uri="{FF2B5EF4-FFF2-40B4-BE49-F238E27FC236}">
                <a16:creationId xmlns:a16="http://schemas.microsoft.com/office/drawing/2014/main" id="{34650D9D-4854-4348-AB14-9447D1A8170B}"/>
              </a:ext>
            </a:extLst>
          </p:cNvPr>
          <p:cNvSpPr txBox="1"/>
          <p:nvPr/>
        </p:nvSpPr>
        <p:spPr>
          <a:xfrm>
            <a:off x="6370572" y="156811"/>
            <a:ext cx="5404018" cy="6336754"/>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400" b="1" dirty="0">
                <a:solidFill>
                  <a:srgbClr val="000000"/>
                </a:solidFill>
                <a:latin typeface="+mj-lt"/>
                <a:ea typeface="+mj-ea"/>
                <a:cs typeface="+mj-cs"/>
              </a:rPr>
              <a:t>Environmental Analysis</a:t>
            </a:r>
          </a:p>
          <a:p>
            <a:pPr>
              <a:lnSpc>
                <a:spcPct val="90000"/>
              </a:lnSpc>
              <a:spcBef>
                <a:spcPct val="0"/>
              </a:spcBef>
              <a:spcAft>
                <a:spcPts val="600"/>
              </a:spcAft>
            </a:pPr>
            <a:endParaRPr lang="en-US" sz="1400" dirty="0">
              <a:solidFill>
                <a:srgbClr val="000000"/>
              </a:solidFill>
              <a:latin typeface="+mj-lt"/>
              <a:ea typeface="+mj-ea"/>
              <a:cs typeface="+mj-cs"/>
            </a:endParaRPr>
          </a:p>
          <a:p>
            <a:pPr>
              <a:lnSpc>
                <a:spcPct val="90000"/>
              </a:lnSpc>
              <a:spcBef>
                <a:spcPct val="0"/>
              </a:spcBef>
              <a:spcAft>
                <a:spcPts val="600"/>
              </a:spcAft>
            </a:pPr>
            <a:endParaRPr lang="en-US" sz="1400" dirty="0">
              <a:solidFill>
                <a:srgbClr val="000000"/>
              </a:solidFill>
              <a:latin typeface="+mj-lt"/>
              <a:ea typeface="+mj-ea"/>
              <a:cs typeface="+mj-cs"/>
            </a:endParaRPr>
          </a:p>
          <a:p>
            <a:pPr algn="ctr">
              <a:lnSpc>
                <a:spcPct val="90000"/>
              </a:lnSpc>
              <a:spcBef>
                <a:spcPct val="0"/>
              </a:spcBef>
              <a:spcAft>
                <a:spcPts val="600"/>
              </a:spcAft>
            </a:pPr>
            <a:r>
              <a:rPr lang="en-US" sz="3200" dirty="0">
                <a:solidFill>
                  <a:srgbClr val="FF0000"/>
                </a:solidFill>
                <a:latin typeface="Aharoni" panose="020B0604020202020204" pitchFamily="2" charset="-79"/>
                <a:ea typeface="+mj-ea"/>
                <a:cs typeface="Aharoni" panose="020B0604020202020204" pitchFamily="2" charset="-79"/>
              </a:rPr>
              <a:t>Brexit</a:t>
            </a:r>
          </a:p>
          <a:p>
            <a:pPr algn="ctr">
              <a:lnSpc>
                <a:spcPct val="90000"/>
              </a:lnSpc>
              <a:spcBef>
                <a:spcPct val="0"/>
              </a:spcBef>
              <a:spcAft>
                <a:spcPts val="600"/>
              </a:spcAft>
            </a:pPr>
            <a:endParaRPr lang="en-US" sz="3200" dirty="0">
              <a:solidFill>
                <a:srgbClr val="FF0000"/>
              </a:solidFill>
              <a:latin typeface="Aharoni" panose="020B0604020202020204" pitchFamily="2" charset="-79"/>
              <a:ea typeface="+mj-ea"/>
              <a:cs typeface="Aharoni" panose="020B0604020202020204" pitchFamily="2" charset="-79"/>
            </a:endParaRPr>
          </a:p>
          <a:p>
            <a:pPr algn="ctr">
              <a:lnSpc>
                <a:spcPct val="90000"/>
              </a:lnSpc>
              <a:spcBef>
                <a:spcPct val="0"/>
              </a:spcBef>
              <a:spcAft>
                <a:spcPts val="600"/>
              </a:spcAft>
            </a:pPr>
            <a:r>
              <a:rPr lang="en-US" sz="3200" dirty="0">
                <a:solidFill>
                  <a:srgbClr val="FF0000"/>
                </a:solidFill>
                <a:latin typeface="Aharoni" panose="020B0604020202020204" pitchFamily="2" charset="-79"/>
                <a:ea typeface="+mj-ea"/>
                <a:cs typeface="Aharoni" panose="020B0604020202020204" pitchFamily="2" charset="-79"/>
              </a:rPr>
              <a:t>Families</a:t>
            </a:r>
          </a:p>
          <a:p>
            <a:pPr algn="ctr">
              <a:lnSpc>
                <a:spcPct val="90000"/>
              </a:lnSpc>
              <a:spcBef>
                <a:spcPct val="0"/>
              </a:spcBef>
              <a:spcAft>
                <a:spcPts val="600"/>
              </a:spcAft>
            </a:pPr>
            <a:endParaRPr lang="en-US" sz="3200" dirty="0">
              <a:solidFill>
                <a:srgbClr val="FF0000"/>
              </a:solidFill>
              <a:latin typeface="Aharoni" panose="020B0604020202020204" pitchFamily="2" charset="-79"/>
              <a:ea typeface="+mj-ea"/>
              <a:cs typeface="Aharoni" panose="020B0604020202020204" pitchFamily="2" charset="-79"/>
            </a:endParaRPr>
          </a:p>
          <a:p>
            <a:pPr algn="ctr">
              <a:lnSpc>
                <a:spcPct val="90000"/>
              </a:lnSpc>
              <a:spcBef>
                <a:spcPct val="0"/>
              </a:spcBef>
              <a:spcAft>
                <a:spcPts val="600"/>
              </a:spcAft>
            </a:pPr>
            <a:r>
              <a:rPr lang="en-US" sz="3200" dirty="0">
                <a:solidFill>
                  <a:srgbClr val="FF0000"/>
                </a:solidFill>
                <a:latin typeface="Aharoni" panose="020B0604020202020204" pitchFamily="2" charset="-79"/>
                <a:ea typeface="+mj-ea"/>
                <a:cs typeface="Aharoni" panose="020B0604020202020204" pitchFamily="2" charset="-79"/>
              </a:rPr>
              <a:t>Technology</a:t>
            </a:r>
          </a:p>
        </p:txBody>
      </p:sp>
      <p:sp>
        <p:nvSpPr>
          <p:cNvPr id="75" name="Freeform 49">
            <a:extLst>
              <a:ext uri="{FF2B5EF4-FFF2-40B4-BE49-F238E27FC236}">
                <a16:creationId xmlns:a16="http://schemas.microsoft.com/office/drawing/2014/main" id="{77DA6D33-2D62-458C-BF5D-DBF612FD5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90635"/>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accent3"/>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050" name="Picture 2" descr="https://lh5.googleusercontent.com/eWfzLIuzUDvFVcYSTQVI2ECzGLJIl_8Iyjc5fZNFg1pi0KGxzLsrvwyAmK7N7yMvLIoS9f2LmdwWkG5-poQPzjZRlDdH-mD3say_shvsL3REsKKApw1KnTpz7CGPxIV8sTllwIGb6Ds">
            <a:extLst>
              <a:ext uri="{FF2B5EF4-FFF2-40B4-BE49-F238E27FC236}">
                <a16:creationId xmlns:a16="http://schemas.microsoft.com/office/drawing/2014/main" id="{70A82A53-B356-44B7-A489-CF17161EFF13}"/>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l="24413" r="21058" b="2"/>
          <a:stretch/>
        </p:blipFill>
        <p:spPr bwMode="auto">
          <a:xfrm>
            <a:off x="1" y="770037"/>
            <a:ext cx="5298683" cy="6097438"/>
          </a:xfrm>
          <a:custGeom>
            <a:avLst/>
            <a:gdLst>
              <a:gd name="connsiteX0" fmla="*/ 2178155 w 5298683"/>
              <a:gd name="connsiteY0" fmla="*/ 0 h 6097438"/>
              <a:gd name="connsiteX1" fmla="*/ 5298683 w 5298683"/>
              <a:gd name="connsiteY1" fmla="*/ 3120527 h 6097438"/>
              <a:gd name="connsiteX2" fmla="*/ 3392805 w 5298683"/>
              <a:gd name="connsiteY2" fmla="*/ 5995828 h 6097438"/>
              <a:gd name="connsiteX3" fmla="*/ 3115184 w 5298683"/>
              <a:gd name="connsiteY3" fmla="*/ 6097438 h 6097438"/>
              <a:gd name="connsiteX4" fmla="*/ 1241127 w 5298683"/>
              <a:gd name="connsiteY4" fmla="*/ 6097438 h 6097438"/>
              <a:gd name="connsiteX5" fmla="*/ 963506 w 5298683"/>
              <a:gd name="connsiteY5" fmla="*/ 5995828 h 6097438"/>
              <a:gd name="connsiteX6" fmla="*/ 193210 w 5298683"/>
              <a:gd name="connsiteY6" fmla="*/ 5528477 h 6097438"/>
              <a:gd name="connsiteX7" fmla="*/ 0 w 5298683"/>
              <a:gd name="connsiteY7" fmla="*/ 5352876 h 6097438"/>
              <a:gd name="connsiteX8" fmla="*/ 0 w 5298683"/>
              <a:gd name="connsiteY8" fmla="*/ 888178 h 6097438"/>
              <a:gd name="connsiteX9" fmla="*/ 193210 w 5298683"/>
              <a:gd name="connsiteY9" fmla="*/ 712577 h 6097438"/>
              <a:gd name="connsiteX10" fmla="*/ 2178155 w 5298683"/>
              <a:gd name="connsiteY10" fmla="*/ 0 h 6097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98683" h="6097438">
                <a:moveTo>
                  <a:pt x="2178155" y="0"/>
                </a:moveTo>
                <a:cubicBezTo>
                  <a:pt x="3901575" y="0"/>
                  <a:pt x="5298683" y="1397108"/>
                  <a:pt x="5298683" y="3120527"/>
                </a:cubicBezTo>
                <a:cubicBezTo>
                  <a:pt x="5298683" y="4413092"/>
                  <a:pt x="4512810" y="5522106"/>
                  <a:pt x="3392805" y="5995828"/>
                </a:cubicBezTo>
                <a:lnTo>
                  <a:pt x="3115184" y="6097438"/>
                </a:lnTo>
                <a:lnTo>
                  <a:pt x="1241127" y="6097438"/>
                </a:lnTo>
                <a:lnTo>
                  <a:pt x="963506" y="5995828"/>
                </a:lnTo>
                <a:cubicBezTo>
                  <a:pt x="683504" y="5877397"/>
                  <a:pt x="424387" y="5719261"/>
                  <a:pt x="193210" y="5528477"/>
                </a:cubicBezTo>
                <a:lnTo>
                  <a:pt x="0" y="5352876"/>
                </a:lnTo>
                <a:lnTo>
                  <a:pt x="0" y="888178"/>
                </a:lnTo>
                <a:lnTo>
                  <a:pt x="193210" y="712577"/>
                </a:lnTo>
                <a:cubicBezTo>
                  <a:pt x="732621" y="267415"/>
                  <a:pt x="1424159" y="0"/>
                  <a:pt x="2178155" y="0"/>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pic>
        <p:nvPicPr>
          <p:cNvPr id="2" name="Picture 2" descr="Image result for brexit">
            <a:extLst>
              <a:ext uri="{FF2B5EF4-FFF2-40B4-BE49-F238E27FC236}">
                <a16:creationId xmlns:a16="http://schemas.microsoft.com/office/drawing/2014/main" id="{4FAB8104-6DDA-41D2-833E-4CD0F78CCCE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21428" y="4214192"/>
            <a:ext cx="4902306" cy="2800620"/>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405551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74" name="Picture 2" descr="https://lh5.googleusercontent.com/cGRlxY2cYNYoTdo4MryiR7bVtZ8fYaOSxt1Iz88ZaSX-hzpJIRD2TzanjSrcZUJBxTECsm6l3hFEet4sJ3VrlY2sBYry_TD1D9kZr9GnChPKlGwR0HOScGET-ilycqftsSIZJsCWbCg">
            <a:extLst>
              <a:ext uri="{FF2B5EF4-FFF2-40B4-BE49-F238E27FC236}">
                <a16:creationId xmlns:a16="http://schemas.microsoft.com/office/drawing/2014/main" id="{0B450D22-52FF-4C27-9CA1-CF663C35460E}"/>
              </a:ext>
            </a:extLst>
          </p:cNvPr>
          <p:cNvPicPr>
            <a:picLocks noChangeAspect="1" noChangeArrowheads="1"/>
          </p:cNvPicPr>
          <p:nvPr/>
        </p:nvPicPr>
        <p:blipFill rotWithShape="1">
          <a:blip r:embed="rId2">
            <a:alphaModFix amt="70000"/>
            <a:extLst>
              <a:ext uri="{28A0092B-C50C-407E-A947-70E740481C1C}">
                <a14:useLocalDpi xmlns:a14="http://schemas.microsoft.com/office/drawing/2010/main" val="0"/>
              </a:ext>
            </a:extLst>
          </a:blip>
          <a:srcRect l="9107" r="1" b="1"/>
          <a:stretch/>
        </p:blipFill>
        <p:spPr bwMode="auto">
          <a:xfrm>
            <a:off x="3" y="10"/>
            <a:ext cx="10655455" cy="6857990"/>
          </a:xfrm>
          <a:custGeom>
            <a:avLst/>
            <a:gdLst>
              <a:gd name="connsiteX0" fmla="*/ 8526285 w 10655455"/>
              <a:gd name="connsiteY0" fmla="*/ 6283111 h 6858000"/>
              <a:gd name="connsiteX1" fmla="*/ 10157124 w 10655455"/>
              <a:gd name="connsiteY1" fmla="*/ 6283111 h 6858000"/>
              <a:gd name="connsiteX2" fmla="*/ 10407209 w 10655455"/>
              <a:gd name="connsiteY2" fmla="*/ 6430504 h 6858000"/>
              <a:gd name="connsiteX3" fmla="*/ 10606716 w 10655455"/>
              <a:gd name="connsiteY3" fmla="*/ 6774068 h 6858000"/>
              <a:gd name="connsiteX4" fmla="*/ 10655455 w 10655455"/>
              <a:gd name="connsiteY4" fmla="*/ 6858000 h 6858000"/>
              <a:gd name="connsiteX5" fmla="*/ 8025501 w 10655455"/>
              <a:gd name="connsiteY5" fmla="*/ 6858000 h 6858000"/>
              <a:gd name="connsiteX6" fmla="*/ 8129453 w 10655455"/>
              <a:gd name="connsiteY6" fmla="*/ 6678214 h 6858000"/>
              <a:gd name="connsiteX7" fmla="*/ 8272677 w 10655455"/>
              <a:gd name="connsiteY7" fmla="*/ 6430504 h 6858000"/>
              <a:gd name="connsiteX8" fmla="*/ 8526285 w 10655455"/>
              <a:gd name="connsiteY8" fmla="*/ 6283111 h 6858000"/>
              <a:gd name="connsiteX9" fmla="*/ 8508611 w 10655455"/>
              <a:gd name="connsiteY9" fmla="*/ 4776272 h 6858000"/>
              <a:gd name="connsiteX10" fmla="*/ 9153763 w 10655455"/>
              <a:gd name="connsiteY10" fmla="*/ 4776272 h 6858000"/>
              <a:gd name="connsiteX11" fmla="*/ 9252696 w 10655455"/>
              <a:gd name="connsiteY11" fmla="*/ 4834580 h 6858000"/>
              <a:gd name="connsiteX12" fmla="*/ 9575969 w 10655455"/>
              <a:gd name="connsiteY12" fmla="*/ 5391278 h 6858000"/>
              <a:gd name="connsiteX13" fmla="*/ 9575969 w 10655455"/>
              <a:gd name="connsiteY13" fmla="*/ 5505116 h 6858000"/>
              <a:gd name="connsiteX14" fmla="*/ 9252696 w 10655455"/>
              <a:gd name="connsiteY14" fmla="*/ 6061815 h 6858000"/>
              <a:gd name="connsiteX15" fmla="*/ 9153763 w 10655455"/>
              <a:gd name="connsiteY15" fmla="*/ 6120122 h 6858000"/>
              <a:gd name="connsiteX16" fmla="*/ 8508611 w 10655455"/>
              <a:gd name="connsiteY16" fmla="*/ 6120122 h 6858000"/>
              <a:gd name="connsiteX17" fmla="*/ 8408284 w 10655455"/>
              <a:gd name="connsiteY17" fmla="*/ 6061815 h 6858000"/>
              <a:gd name="connsiteX18" fmla="*/ 8086404 w 10655455"/>
              <a:gd name="connsiteY18" fmla="*/ 5505116 h 6858000"/>
              <a:gd name="connsiteX19" fmla="*/ 8086404 w 10655455"/>
              <a:gd name="connsiteY19" fmla="*/ 5391278 h 6858000"/>
              <a:gd name="connsiteX20" fmla="*/ 8408284 w 10655455"/>
              <a:gd name="connsiteY20" fmla="*/ 4834580 h 6858000"/>
              <a:gd name="connsiteX21" fmla="*/ 8508611 w 10655455"/>
              <a:gd name="connsiteY21" fmla="*/ 4776272 h 6858000"/>
              <a:gd name="connsiteX22" fmla="*/ 8438383 w 10655455"/>
              <a:gd name="connsiteY22" fmla="*/ 4182594 h 6858000"/>
              <a:gd name="connsiteX23" fmla="*/ 8671249 w 10655455"/>
              <a:gd name="connsiteY23" fmla="*/ 4182594 h 6858000"/>
              <a:gd name="connsiteX24" fmla="*/ 8706958 w 10655455"/>
              <a:gd name="connsiteY24" fmla="*/ 4203640 h 6858000"/>
              <a:gd name="connsiteX25" fmla="*/ 8823642 w 10655455"/>
              <a:gd name="connsiteY25" fmla="*/ 4404579 h 6858000"/>
              <a:gd name="connsiteX26" fmla="*/ 8823642 w 10655455"/>
              <a:gd name="connsiteY26" fmla="*/ 4445668 h 6858000"/>
              <a:gd name="connsiteX27" fmla="*/ 8706958 w 10655455"/>
              <a:gd name="connsiteY27" fmla="*/ 4646606 h 6858000"/>
              <a:gd name="connsiteX28" fmla="*/ 8671249 w 10655455"/>
              <a:gd name="connsiteY28" fmla="*/ 4667652 h 6858000"/>
              <a:gd name="connsiteX29" fmla="*/ 8438383 w 10655455"/>
              <a:gd name="connsiteY29" fmla="*/ 4667652 h 6858000"/>
              <a:gd name="connsiteX30" fmla="*/ 8402170 w 10655455"/>
              <a:gd name="connsiteY30" fmla="*/ 4646606 h 6858000"/>
              <a:gd name="connsiteX31" fmla="*/ 8285989 w 10655455"/>
              <a:gd name="connsiteY31" fmla="*/ 4445668 h 6858000"/>
              <a:gd name="connsiteX32" fmla="*/ 8285989 w 10655455"/>
              <a:gd name="connsiteY32" fmla="*/ 4404579 h 6858000"/>
              <a:gd name="connsiteX33" fmla="*/ 8402170 w 10655455"/>
              <a:gd name="connsiteY33" fmla="*/ 4203640 h 6858000"/>
              <a:gd name="connsiteX34" fmla="*/ 8438383 w 10655455"/>
              <a:gd name="connsiteY34" fmla="*/ 4182594 h 6858000"/>
              <a:gd name="connsiteX35" fmla="*/ 7678681 w 10655455"/>
              <a:gd name="connsiteY35" fmla="*/ 3459104 h 6858000"/>
              <a:gd name="connsiteX36" fmla="*/ 8119685 w 10655455"/>
              <a:gd name="connsiteY36" fmla="*/ 3459104 h 6858000"/>
              <a:gd name="connsiteX37" fmla="*/ 8187313 w 10655455"/>
              <a:gd name="connsiteY37" fmla="*/ 3498961 h 6858000"/>
              <a:gd name="connsiteX38" fmla="*/ 8408292 w 10655455"/>
              <a:gd name="connsiteY38" fmla="*/ 3879501 h 6858000"/>
              <a:gd name="connsiteX39" fmla="*/ 8408292 w 10655455"/>
              <a:gd name="connsiteY39" fmla="*/ 3957318 h 6858000"/>
              <a:gd name="connsiteX40" fmla="*/ 8187313 w 10655455"/>
              <a:gd name="connsiteY40" fmla="*/ 4337857 h 6858000"/>
              <a:gd name="connsiteX41" fmla="*/ 8119685 w 10655455"/>
              <a:gd name="connsiteY41" fmla="*/ 4377714 h 6858000"/>
              <a:gd name="connsiteX42" fmla="*/ 7678681 w 10655455"/>
              <a:gd name="connsiteY42" fmla="*/ 4377714 h 6858000"/>
              <a:gd name="connsiteX43" fmla="*/ 7610101 w 10655455"/>
              <a:gd name="connsiteY43" fmla="*/ 4337857 h 6858000"/>
              <a:gd name="connsiteX44" fmla="*/ 7390076 w 10655455"/>
              <a:gd name="connsiteY44" fmla="*/ 3957318 h 6858000"/>
              <a:gd name="connsiteX45" fmla="*/ 7390076 w 10655455"/>
              <a:gd name="connsiteY45" fmla="*/ 3879501 h 6858000"/>
              <a:gd name="connsiteX46" fmla="*/ 7610101 w 10655455"/>
              <a:gd name="connsiteY46" fmla="*/ 3498961 h 6858000"/>
              <a:gd name="connsiteX47" fmla="*/ 7678681 w 10655455"/>
              <a:gd name="connsiteY47" fmla="*/ 3459104 h 6858000"/>
              <a:gd name="connsiteX48" fmla="*/ 9108816 w 10655455"/>
              <a:gd name="connsiteY48" fmla="*/ 2082751 h 6858000"/>
              <a:gd name="connsiteX49" fmla="*/ 9876937 w 10655455"/>
              <a:gd name="connsiteY49" fmla="*/ 2082751 h 6858000"/>
              <a:gd name="connsiteX50" fmla="*/ 9994727 w 10655455"/>
              <a:gd name="connsiteY50" fmla="*/ 2152172 h 6858000"/>
              <a:gd name="connsiteX51" fmla="*/ 10379617 w 10655455"/>
              <a:gd name="connsiteY51" fmla="*/ 2814978 h 6858000"/>
              <a:gd name="connsiteX52" fmla="*/ 10379617 w 10655455"/>
              <a:gd name="connsiteY52" fmla="*/ 2950515 h 6858000"/>
              <a:gd name="connsiteX53" fmla="*/ 9994727 w 10655455"/>
              <a:gd name="connsiteY53" fmla="*/ 3613321 h 6858000"/>
              <a:gd name="connsiteX54" fmla="*/ 9876937 w 10655455"/>
              <a:gd name="connsiteY54" fmla="*/ 3682742 h 6858000"/>
              <a:gd name="connsiteX55" fmla="*/ 9108816 w 10655455"/>
              <a:gd name="connsiteY55" fmla="*/ 3682742 h 6858000"/>
              <a:gd name="connsiteX56" fmla="*/ 8989367 w 10655455"/>
              <a:gd name="connsiteY56" fmla="*/ 3613321 h 6858000"/>
              <a:gd name="connsiteX57" fmla="*/ 8606137 w 10655455"/>
              <a:gd name="connsiteY57" fmla="*/ 2950515 h 6858000"/>
              <a:gd name="connsiteX58" fmla="*/ 8606137 w 10655455"/>
              <a:gd name="connsiteY58" fmla="*/ 2814978 h 6858000"/>
              <a:gd name="connsiteX59" fmla="*/ 8989367 w 10655455"/>
              <a:gd name="connsiteY59" fmla="*/ 2152172 h 6858000"/>
              <a:gd name="connsiteX60" fmla="*/ 9108816 w 10655455"/>
              <a:gd name="connsiteY60" fmla="*/ 2082751 h 6858000"/>
              <a:gd name="connsiteX61" fmla="*/ 1321854 w 10655455"/>
              <a:gd name="connsiteY61" fmla="*/ 2071857 h 6858000"/>
              <a:gd name="connsiteX62" fmla="*/ 5365317 w 10655455"/>
              <a:gd name="connsiteY62" fmla="*/ 2071857 h 6858000"/>
              <a:gd name="connsiteX63" fmla="*/ 5985373 w 10655455"/>
              <a:gd name="connsiteY63" fmla="*/ 2437296 h 6858000"/>
              <a:gd name="connsiteX64" fmla="*/ 8011470 w 10655455"/>
              <a:gd name="connsiteY64" fmla="*/ 5926372 h 6858000"/>
              <a:gd name="connsiteX65" fmla="*/ 8011470 w 10655455"/>
              <a:gd name="connsiteY65" fmla="*/ 6639850 h 6858000"/>
              <a:gd name="connsiteX66" fmla="*/ 7904625 w 10655455"/>
              <a:gd name="connsiteY66" fmla="*/ 6823844 h 6858000"/>
              <a:gd name="connsiteX67" fmla="*/ 7884791 w 10655455"/>
              <a:gd name="connsiteY67" fmla="*/ 6858000 h 6858000"/>
              <a:gd name="connsiteX68" fmla="*/ 0 w 10655455"/>
              <a:gd name="connsiteY68" fmla="*/ 6858000 h 6858000"/>
              <a:gd name="connsiteX69" fmla="*/ 0 w 10655455"/>
              <a:gd name="connsiteY69" fmla="*/ 3635967 h 6858000"/>
              <a:gd name="connsiteX70" fmla="*/ 27177 w 10655455"/>
              <a:gd name="connsiteY70" fmla="*/ 3588964 h 6858000"/>
              <a:gd name="connsiteX71" fmla="*/ 693065 w 10655455"/>
              <a:gd name="connsiteY71" fmla="*/ 2437296 h 6858000"/>
              <a:gd name="connsiteX72" fmla="*/ 1321854 w 10655455"/>
              <a:gd name="connsiteY72" fmla="*/ 2071857 h 6858000"/>
              <a:gd name="connsiteX73" fmla="*/ 6786399 w 10655455"/>
              <a:gd name="connsiteY73" fmla="*/ 753840 h 6858000"/>
              <a:gd name="connsiteX74" fmla="*/ 8025968 w 10655455"/>
              <a:gd name="connsiteY74" fmla="*/ 753840 h 6858000"/>
              <a:gd name="connsiteX75" fmla="*/ 8216053 w 10655455"/>
              <a:gd name="connsiteY75" fmla="*/ 865869 h 6858000"/>
              <a:gd name="connsiteX76" fmla="*/ 8837177 w 10655455"/>
              <a:gd name="connsiteY76" fmla="*/ 1935484 h 6858000"/>
              <a:gd name="connsiteX77" fmla="*/ 8837177 w 10655455"/>
              <a:gd name="connsiteY77" fmla="*/ 2154207 h 6858000"/>
              <a:gd name="connsiteX78" fmla="*/ 8216053 w 10655455"/>
              <a:gd name="connsiteY78" fmla="*/ 3223823 h 6858000"/>
              <a:gd name="connsiteX79" fmla="*/ 8025968 w 10655455"/>
              <a:gd name="connsiteY79" fmla="*/ 3335852 h 6858000"/>
              <a:gd name="connsiteX80" fmla="*/ 6786399 w 10655455"/>
              <a:gd name="connsiteY80" fmla="*/ 3335852 h 6858000"/>
              <a:gd name="connsiteX81" fmla="*/ 6593637 w 10655455"/>
              <a:gd name="connsiteY81" fmla="*/ 3223823 h 6858000"/>
              <a:gd name="connsiteX82" fmla="*/ 5975192 w 10655455"/>
              <a:gd name="connsiteY82" fmla="*/ 2154207 h 6858000"/>
              <a:gd name="connsiteX83" fmla="*/ 5975192 w 10655455"/>
              <a:gd name="connsiteY83" fmla="*/ 1935484 h 6858000"/>
              <a:gd name="connsiteX84" fmla="*/ 6593637 w 10655455"/>
              <a:gd name="connsiteY84" fmla="*/ 865869 h 6858000"/>
              <a:gd name="connsiteX85" fmla="*/ 6786399 w 10655455"/>
              <a:gd name="connsiteY85" fmla="*/ 753840 h 6858000"/>
              <a:gd name="connsiteX86" fmla="*/ 0 w 10655455"/>
              <a:gd name="connsiteY86" fmla="*/ 0 h 6858000"/>
              <a:gd name="connsiteX87" fmla="*/ 6966294 w 10655455"/>
              <a:gd name="connsiteY87" fmla="*/ 0 h 6858000"/>
              <a:gd name="connsiteX88" fmla="*/ 6852387 w 10655455"/>
              <a:gd name="connsiteY88" fmla="*/ 196155 h 6858000"/>
              <a:gd name="connsiteX89" fmla="*/ 6043322 w 10655455"/>
              <a:gd name="connsiteY89" fmla="*/ 1589421 h 6858000"/>
              <a:gd name="connsiteX90" fmla="*/ 5423265 w 10655455"/>
              <a:gd name="connsiteY90" fmla="*/ 1954861 h 6858000"/>
              <a:gd name="connsiteX91" fmla="*/ 1379802 w 10655455"/>
              <a:gd name="connsiteY91" fmla="*/ 1954861 h 6858000"/>
              <a:gd name="connsiteX92" fmla="*/ 751013 w 10655455"/>
              <a:gd name="connsiteY92" fmla="*/ 1589421 h 6858000"/>
              <a:gd name="connsiteX93" fmla="*/ 1951 w 10655455"/>
              <a:gd name="connsiteY93" fmla="*/ 293901 h 6858000"/>
              <a:gd name="connsiteX94" fmla="*/ 0 w 10655455"/>
              <a:gd name="connsiteY94" fmla="*/ 29052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10655455" h="6858000">
                <a:moveTo>
                  <a:pt x="8526285" y="6283111"/>
                </a:moveTo>
                <a:cubicBezTo>
                  <a:pt x="8526285" y="6283111"/>
                  <a:pt x="8526285" y="6283111"/>
                  <a:pt x="10157124" y="6283111"/>
                </a:cubicBezTo>
                <a:cubicBezTo>
                  <a:pt x="10259271" y="6283111"/>
                  <a:pt x="10357896" y="6339261"/>
                  <a:pt x="10407209" y="6430504"/>
                </a:cubicBezTo>
                <a:cubicBezTo>
                  <a:pt x="10407209" y="6430504"/>
                  <a:pt x="10407209" y="6430504"/>
                  <a:pt x="10606716" y="6774068"/>
                </a:cubicBezTo>
                <a:lnTo>
                  <a:pt x="10655455" y="6858000"/>
                </a:lnTo>
                <a:lnTo>
                  <a:pt x="8025501" y="6858000"/>
                </a:lnTo>
                <a:lnTo>
                  <a:pt x="8129453" y="6678214"/>
                </a:lnTo>
                <a:cubicBezTo>
                  <a:pt x="8174148" y="6600912"/>
                  <a:pt x="8221824" y="6518457"/>
                  <a:pt x="8272677" y="6430504"/>
                </a:cubicBezTo>
                <a:cubicBezTo>
                  <a:pt x="8325512" y="6339261"/>
                  <a:pt x="8420615" y="6283111"/>
                  <a:pt x="8526285" y="6283111"/>
                </a:cubicBezTo>
                <a:close/>
                <a:moveTo>
                  <a:pt x="8508611" y="4776272"/>
                </a:moveTo>
                <a:cubicBezTo>
                  <a:pt x="8508611" y="4776272"/>
                  <a:pt x="8508611" y="4776272"/>
                  <a:pt x="9153763" y="4776272"/>
                </a:cubicBezTo>
                <a:cubicBezTo>
                  <a:pt x="9194173" y="4776272"/>
                  <a:pt x="9233188" y="4798484"/>
                  <a:pt x="9252696" y="4834580"/>
                </a:cubicBezTo>
                <a:cubicBezTo>
                  <a:pt x="9252696" y="4834580"/>
                  <a:pt x="9252696" y="4834580"/>
                  <a:pt x="9575969" y="5391278"/>
                </a:cubicBezTo>
                <a:cubicBezTo>
                  <a:pt x="9596871" y="5425985"/>
                  <a:pt x="9596871" y="5470409"/>
                  <a:pt x="9575969" y="5505116"/>
                </a:cubicBezTo>
                <a:cubicBezTo>
                  <a:pt x="9575969" y="5505116"/>
                  <a:pt x="9575969" y="5505116"/>
                  <a:pt x="9252696" y="6061815"/>
                </a:cubicBezTo>
                <a:cubicBezTo>
                  <a:pt x="9233188" y="6097909"/>
                  <a:pt x="9194173" y="6120122"/>
                  <a:pt x="9153763" y="6120122"/>
                </a:cubicBezTo>
                <a:cubicBezTo>
                  <a:pt x="9153763" y="6120122"/>
                  <a:pt x="9153763" y="6120122"/>
                  <a:pt x="8508611" y="6120122"/>
                </a:cubicBezTo>
                <a:cubicBezTo>
                  <a:pt x="8466808" y="6120122"/>
                  <a:pt x="8429186" y="6097909"/>
                  <a:pt x="8408284" y="6061815"/>
                </a:cubicBezTo>
                <a:cubicBezTo>
                  <a:pt x="8408284" y="6061815"/>
                  <a:pt x="8408284" y="6061815"/>
                  <a:pt x="8086404" y="5505116"/>
                </a:cubicBezTo>
                <a:cubicBezTo>
                  <a:pt x="8065503" y="5470409"/>
                  <a:pt x="8065503" y="5425985"/>
                  <a:pt x="8086404" y="5391278"/>
                </a:cubicBezTo>
                <a:cubicBezTo>
                  <a:pt x="8086404" y="5391278"/>
                  <a:pt x="8086404" y="5391278"/>
                  <a:pt x="8408284" y="4834580"/>
                </a:cubicBezTo>
                <a:cubicBezTo>
                  <a:pt x="8429186" y="4798484"/>
                  <a:pt x="8466808" y="4776272"/>
                  <a:pt x="8508611" y="4776272"/>
                </a:cubicBezTo>
                <a:close/>
                <a:moveTo>
                  <a:pt x="8438383" y="4182594"/>
                </a:moveTo>
                <a:cubicBezTo>
                  <a:pt x="8438383" y="4182594"/>
                  <a:pt x="8438383" y="4182594"/>
                  <a:pt x="8671249" y="4182594"/>
                </a:cubicBezTo>
                <a:cubicBezTo>
                  <a:pt x="8685834" y="4182594"/>
                  <a:pt x="8699916" y="4190612"/>
                  <a:pt x="8706958" y="4203640"/>
                </a:cubicBezTo>
                <a:cubicBezTo>
                  <a:pt x="8706958" y="4203640"/>
                  <a:pt x="8706958" y="4203640"/>
                  <a:pt x="8823642" y="4404579"/>
                </a:cubicBezTo>
                <a:cubicBezTo>
                  <a:pt x="8831187" y="4417106"/>
                  <a:pt x="8831187" y="4433141"/>
                  <a:pt x="8823642" y="4445668"/>
                </a:cubicBezTo>
                <a:cubicBezTo>
                  <a:pt x="8823642" y="4445668"/>
                  <a:pt x="8823642" y="4445668"/>
                  <a:pt x="8706958" y="4646606"/>
                </a:cubicBezTo>
                <a:cubicBezTo>
                  <a:pt x="8699916" y="4659635"/>
                  <a:pt x="8685834" y="4667652"/>
                  <a:pt x="8671249" y="4667652"/>
                </a:cubicBezTo>
                <a:cubicBezTo>
                  <a:pt x="8671249" y="4667652"/>
                  <a:pt x="8671249" y="4667652"/>
                  <a:pt x="8438383" y="4667652"/>
                </a:cubicBezTo>
                <a:cubicBezTo>
                  <a:pt x="8423295" y="4667652"/>
                  <a:pt x="8409715" y="4659635"/>
                  <a:pt x="8402170" y="4646606"/>
                </a:cubicBezTo>
                <a:cubicBezTo>
                  <a:pt x="8402170" y="4646606"/>
                  <a:pt x="8402170" y="4646606"/>
                  <a:pt x="8285989" y="4445668"/>
                </a:cubicBezTo>
                <a:cubicBezTo>
                  <a:pt x="8278445" y="4433141"/>
                  <a:pt x="8278445" y="4417106"/>
                  <a:pt x="8285989" y="4404579"/>
                </a:cubicBezTo>
                <a:cubicBezTo>
                  <a:pt x="8285989" y="4404579"/>
                  <a:pt x="8285989" y="4404579"/>
                  <a:pt x="8402170" y="4203640"/>
                </a:cubicBezTo>
                <a:cubicBezTo>
                  <a:pt x="8409715" y="4190612"/>
                  <a:pt x="8423295" y="4182594"/>
                  <a:pt x="8438383" y="4182594"/>
                </a:cubicBezTo>
                <a:close/>
                <a:moveTo>
                  <a:pt x="7678681" y="3459104"/>
                </a:moveTo>
                <a:cubicBezTo>
                  <a:pt x="7678681" y="3459104"/>
                  <a:pt x="7678681" y="3459104"/>
                  <a:pt x="8119685" y="3459104"/>
                </a:cubicBezTo>
                <a:cubicBezTo>
                  <a:pt x="8147308" y="3459104"/>
                  <a:pt x="8173978" y="3474287"/>
                  <a:pt x="8187313" y="3498961"/>
                </a:cubicBezTo>
                <a:cubicBezTo>
                  <a:pt x="8187313" y="3498961"/>
                  <a:pt x="8187313" y="3498961"/>
                  <a:pt x="8408292" y="3879501"/>
                </a:cubicBezTo>
                <a:cubicBezTo>
                  <a:pt x="8422579" y="3903225"/>
                  <a:pt x="8422579" y="3933593"/>
                  <a:pt x="8408292" y="3957318"/>
                </a:cubicBezTo>
                <a:cubicBezTo>
                  <a:pt x="8408292" y="3957318"/>
                  <a:pt x="8408292" y="3957318"/>
                  <a:pt x="8187313" y="4337857"/>
                </a:cubicBezTo>
                <a:cubicBezTo>
                  <a:pt x="8173978" y="4362531"/>
                  <a:pt x="8147308" y="4377714"/>
                  <a:pt x="8119685" y="4377714"/>
                </a:cubicBezTo>
                <a:cubicBezTo>
                  <a:pt x="8119685" y="4377714"/>
                  <a:pt x="8119685" y="4377714"/>
                  <a:pt x="7678681" y="4377714"/>
                </a:cubicBezTo>
                <a:cubicBezTo>
                  <a:pt x="7650106" y="4377714"/>
                  <a:pt x="7624388" y="4362531"/>
                  <a:pt x="7610101" y="4337857"/>
                </a:cubicBezTo>
                <a:cubicBezTo>
                  <a:pt x="7610101" y="4337857"/>
                  <a:pt x="7610101" y="4337857"/>
                  <a:pt x="7390076" y="3957318"/>
                </a:cubicBezTo>
                <a:cubicBezTo>
                  <a:pt x="7375787" y="3933593"/>
                  <a:pt x="7375787" y="3903225"/>
                  <a:pt x="7390076" y="3879501"/>
                </a:cubicBezTo>
                <a:cubicBezTo>
                  <a:pt x="7390076" y="3879501"/>
                  <a:pt x="7390076" y="3879501"/>
                  <a:pt x="7610101" y="3498961"/>
                </a:cubicBezTo>
                <a:cubicBezTo>
                  <a:pt x="7624388" y="3474287"/>
                  <a:pt x="7650106" y="3459104"/>
                  <a:pt x="7678681" y="3459104"/>
                </a:cubicBezTo>
                <a:close/>
                <a:moveTo>
                  <a:pt x="9108816" y="2082751"/>
                </a:moveTo>
                <a:cubicBezTo>
                  <a:pt x="9108816" y="2082751"/>
                  <a:pt x="9108816" y="2082751"/>
                  <a:pt x="9876937" y="2082751"/>
                </a:cubicBezTo>
                <a:cubicBezTo>
                  <a:pt x="9925048" y="2082751"/>
                  <a:pt x="9971500" y="2109197"/>
                  <a:pt x="9994727" y="2152172"/>
                </a:cubicBezTo>
                <a:cubicBezTo>
                  <a:pt x="9994727" y="2152172"/>
                  <a:pt x="9994727" y="2152172"/>
                  <a:pt x="10379617" y="2814978"/>
                </a:cubicBezTo>
                <a:cubicBezTo>
                  <a:pt x="10404502" y="2856301"/>
                  <a:pt x="10404502" y="2909193"/>
                  <a:pt x="10379617" y="2950515"/>
                </a:cubicBezTo>
                <a:cubicBezTo>
                  <a:pt x="10379617" y="2950515"/>
                  <a:pt x="10379617" y="2950515"/>
                  <a:pt x="9994727" y="3613321"/>
                </a:cubicBezTo>
                <a:cubicBezTo>
                  <a:pt x="9971500" y="3656296"/>
                  <a:pt x="9925048" y="3682742"/>
                  <a:pt x="9876937" y="3682742"/>
                </a:cubicBezTo>
                <a:cubicBezTo>
                  <a:pt x="9876937" y="3682742"/>
                  <a:pt x="9876937" y="3682742"/>
                  <a:pt x="9108816" y="3682742"/>
                </a:cubicBezTo>
                <a:cubicBezTo>
                  <a:pt x="9059045" y="3682742"/>
                  <a:pt x="9014252" y="3656296"/>
                  <a:pt x="8989367" y="3613321"/>
                </a:cubicBezTo>
                <a:cubicBezTo>
                  <a:pt x="8989367" y="3613321"/>
                  <a:pt x="8989367" y="3613321"/>
                  <a:pt x="8606137" y="2950515"/>
                </a:cubicBezTo>
                <a:cubicBezTo>
                  <a:pt x="8581251" y="2909193"/>
                  <a:pt x="8581251" y="2856301"/>
                  <a:pt x="8606137" y="2814978"/>
                </a:cubicBezTo>
                <a:cubicBezTo>
                  <a:pt x="8606137" y="2814978"/>
                  <a:pt x="8606137" y="2814978"/>
                  <a:pt x="8989367" y="2152172"/>
                </a:cubicBezTo>
                <a:cubicBezTo>
                  <a:pt x="9014252" y="2109197"/>
                  <a:pt x="9059045" y="2082751"/>
                  <a:pt x="9108816" y="2082751"/>
                </a:cubicBezTo>
                <a:close/>
                <a:moveTo>
                  <a:pt x="1321854" y="2071857"/>
                </a:moveTo>
                <a:cubicBezTo>
                  <a:pt x="1321854" y="2071857"/>
                  <a:pt x="1321854" y="2071857"/>
                  <a:pt x="5365317" y="2071857"/>
                </a:cubicBezTo>
                <a:cubicBezTo>
                  <a:pt x="5618580" y="2071857"/>
                  <a:pt x="5863108" y="2211072"/>
                  <a:pt x="5985373" y="2437296"/>
                </a:cubicBezTo>
                <a:cubicBezTo>
                  <a:pt x="5985373" y="2437296"/>
                  <a:pt x="5985373" y="2437296"/>
                  <a:pt x="8011470" y="5926372"/>
                </a:cubicBezTo>
                <a:cubicBezTo>
                  <a:pt x="8142468" y="6143896"/>
                  <a:pt x="8142468" y="6422327"/>
                  <a:pt x="8011470" y="6639850"/>
                </a:cubicBezTo>
                <a:cubicBezTo>
                  <a:pt x="8011470" y="6639850"/>
                  <a:pt x="8011470" y="6639850"/>
                  <a:pt x="7904625" y="6823844"/>
                </a:cubicBezTo>
                <a:lnTo>
                  <a:pt x="7884791" y="6858000"/>
                </a:lnTo>
                <a:lnTo>
                  <a:pt x="0" y="6858000"/>
                </a:lnTo>
                <a:lnTo>
                  <a:pt x="0" y="3635967"/>
                </a:lnTo>
                <a:lnTo>
                  <a:pt x="27177" y="3588964"/>
                </a:lnTo>
                <a:cubicBezTo>
                  <a:pt x="220245" y="3255048"/>
                  <a:pt x="440895" y="2873431"/>
                  <a:pt x="693065" y="2437296"/>
                </a:cubicBezTo>
                <a:cubicBezTo>
                  <a:pt x="824063" y="2211072"/>
                  <a:pt x="1059859" y="2071857"/>
                  <a:pt x="1321854" y="2071857"/>
                </a:cubicBezTo>
                <a:close/>
                <a:moveTo>
                  <a:pt x="6786399" y="753840"/>
                </a:moveTo>
                <a:cubicBezTo>
                  <a:pt x="6786399" y="753840"/>
                  <a:pt x="6786399" y="753840"/>
                  <a:pt x="8025968" y="753840"/>
                </a:cubicBezTo>
                <a:cubicBezTo>
                  <a:pt x="8103608" y="753840"/>
                  <a:pt x="8178571" y="796518"/>
                  <a:pt x="8216053" y="865869"/>
                </a:cubicBezTo>
                <a:cubicBezTo>
                  <a:pt x="8216053" y="865869"/>
                  <a:pt x="8216053" y="865869"/>
                  <a:pt x="8837177" y="1935484"/>
                </a:cubicBezTo>
                <a:cubicBezTo>
                  <a:pt x="8877335" y="2002169"/>
                  <a:pt x="8877335" y="2087523"/>
                  <a:pt x="8837177" y="2154207"/>
                </a:cubicBezTo>
                <a:cubicBezTo>
                  <a:pt x="8837177" y="2154207"/>
                  <a:pt x="8837177" y="2154207"/>
                  <a:pt x="8216053" y="3223823"/>
                </a:cubicBezTo>
                <a:cubicBezTo>
                  <a:pt x="8178571" y="3293174"/>
                  <a:pt x="8103608" y="3335852"/>
                  <a:pt x="8025968" y="3335852"/>
                </a:cubicBezTo>
                <a:cubicBezTo>
                  <a:pt x="8025968" y="3335852"/>
                  <a:pt x="8025968" y="3335852"/>
                  <a:pt x="6786399" y="3335852"/>
                </a:cubicBezTo>
                <a:cubicBezTo>
                  <a:pt x="6706082" y="3335852"/>
                  <a:pt x="6633796" y="3293174"/>
                  <a:pt x="6593637" y="3223823"/>
                </a:cubicBezTo>
                <a:cubicBezTo>
                  <a:pt x="6593637" y="3223823"/>
                  <a:pt x="6593637" y="3223823"/>
                  <a:pt x="5975192" y="2154207"/>
                </a:cubicBezTo>
                <a:cubicBezTo>
                  <a:pt x="5935033" y="2087523"/>
                  <a:pt x="5935033" y="2002169"/>
                  <a:pt x="5975192" y="1935484"/>
                </a:cubicBezTo>
                <a:cubicBezTo>
                  <a:pt x="5975192" y="1935484"/>
                  <a:pt x="5975192" y="1935484"/>
                  <a:pt x="6593637" y="865869"/>
                </a:cubicBezTo>
                <a:cubicBezTo>
                  <a:pt x="6633796" y="796518"/>
                  <a:pt x="6706082" y="753840"/>
                  <a:pt x="6786399" y="753840"/>
                </a:cubicBezTo>
                <a:close/>
                <a:moveTo>
                  <a:pt x="0" y="0"/>
                </a:moveTo>
                <a:lnTo>
                  <a:pt x="6966294" y="0"/>
                </a:lnTo>
                <a:lnTo>
                  <a:pt x="6852387" y="196155"/>
                </a:lnTo>
                <a:cubicBezTo>
                  <a:pt x="6627011" y="584267"/>
                  <a:pt x="6359899" y="1044253"/>
                  <a:pt x="6043322" y="1589421"/>
                </a:cubicBezTo>
                <a:cubicBezTo>
                  <a:pt x="5921057" y="1815646"/>
                  <a:pt x="5676528" y="1954861"/>
                  <a:pt x="5423265" y="1954861"/>
                </a:cubicBezTo>
                <a:cubicBezTo>
                  <a:pt x="5423265" y="1954861"/>
                  <a:pt x="5423265" y="1954861"/>
                  <a:pt x="1379802" y="1954861"/>
                </a:cubicBezTo>
                <a:cubicBezTo>
                  <a:pt x="1117807" y="1954861"/>
                  <a:pt x="882012" y="1815646"/>
                  <a:pt x="751013" y="1589421"/>
                </a:cubicBezTo>
                <a:cubicBezTo>
                  <a:pt x="751013" y="1589421"/>
                  <a:pt x="751013" y="1589421"/>
                  <a:pt x="1951" y="293901"/>
                </a:cubicBezTo>
                <a:lnTo>
                  <a:pt x="0" y="290527"/>
                </a:lnTo>
                <a:close/>
              </a:path>
            </a:pathLst>
          </a:cu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B0628EC9-F9DE-4283-B0AC-88D16015AE6A}"/>
              </a:ext>
            </a:extLst>
          </p:cNvPr>
          <p:cNvSpPr txBox="1"/>
          <p:nvPr/>
        </p:nvSpPr>
        <p:spPr>
          <a:xfrm>
            <a:off x="2650612" y="53009"/>
            <a:ext cx="6890775" cy="830997"/>
          </a:xfrm>
          <a:prstGeom prst="rect">
            <a:avLst/>
          </a:prstGeom>
          <a:noFill/>
        </p:spPr>
        <p:txBody>
          <a:bodyPr wrap="square" rtlCol="0">
            <a:spAutoFit/>
          </a:bodyPr>
          <a:lstStyle/>
          <a:p>
            <a:pPr algn="ctr"/>
            <a:r>
              <a:rPr lang="en-GB" sz="4800" b="1" u="sng" dirty="0">
                <a:solidFill>
                  <a:schemeClr val="bg1"/>
                </a:solidFill>
                <a:highlight>
                  <a:srgbClr val="FF0000"/>
                </a:highlight>
                <a:latin typeface="+mj-lt"/>
              </a:rPr>
              <a:t>SWOT Analysis </a:t>
            </a:r>
          </a:p>
        </p:txBody>
      </p:sp>
      <p:graphicFrame>
        <p:nvGraphicFramePr>
          <p:cNvPr id="4" name="Table 3">
            <a:extLst>
              <a:ext uri="{FF2B5EF4-FFF2-40B4-BE49-F238E27FC236}">
                <a16:creationId xmlns:a16="http://schemas.microsoft.com/office/drawing/2014/main" id="{54238B51-DCA8-4651-A11B-30EE2C12D0E0}"/>
              </a:ext>
            </a:extLst>
          </p:cNvPr>
          <p:cNvGraphicFramePr>
            <a:graphicFrameLocks noGrp="1"/>
          </p:cNvGraphicFramePr>
          <p:nvPr>
            <p:extLst>
              <p:ext uri="{D42A27DB-BD31-4B8C-83A1-F6EECF244321}">
                <p14:modId xmlns:p14="http://schemas.microsoft.com/office/powerpoint/2010/main" val="2357810077"/>
              </p:ext>
            </p:extLst>
          </p:nvPr>
        </p:nvGraphicFramePr>
        <p:xfrm>
          <a:off x="1272208" y="958251"/>
          <a:ext cx="9568070" cy="5681088"/>
        </p:xfrm>
        <a:graphic>
          <a:graphicData uri="http://schemas.openxmlformats.org/drawingml/2006/table">
            <a:tbl>
              <a:tblPr firstRow="1" bandRow="1">
                <a:noFill/>
                <a:tableStyleId>{5C22544A-7EE6-4342-B048-85BDC9FD1C3A}</a:tableStyleId>
              </a:tblPr>
              <a:tblGrid>
                <a:gridCol w="4784035">
                  <a:extLst>
                    <a:ext uri="{9D8B030D-6E8A-4147-A177-3AD203B41FA5}">
                      <a16:colId xmlns:a16="http://schemas.microsoft.com/office/drawing/2014/main" val="3168669318"/>
                    </a:ext>
                  </a:extLst>
                </a:gridCol>
                <a:gridCol w="4784035">
                  <a:extLst>
                    <a:ext uri="{9D8B030D-6E8A-4147-A177-3AD203B41FA5}">
                      <a16:colId xmlns:a16="http://schemas.microsoft.com/office/drawing/2014/main" val="690460063"/>
                    </a:ext>
                  </a:extLst>
                </a:gridCol>
              </a:tblGrid>
              <a:tr h="2883474">
                <a:tc>
                  <a:txBody>
                    <a:bodyPr/>
                    <a:lstStyle/>
                    <a:p>
                      <a:pPr algn="ctr"/>
                      <a:r>
                        <a:rPr lang="en-GB" dirty="0">
                          <a:solidFill>
                            <a:srgbClr val="FF0000"/>
                          </a:solidFill>
                          <a:highlight>
                            <a:srgbClr val="FFFF00"/>
                          </a:highlight>
                        </a:rPr>
                        <a:t>Strengths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GB" dirty="0">
                          <a:solidFill>
                            <a:srgbClr val="FF0000"/>
                          </a:solidFill>
                          <a:highlight>
                            <a:srgbClr val="FFFF00"/>
                          </a:highlight>
                        </a:rPr>
                        <a:t>Weaknesses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90650724"/>
                  </a:ext>
                </a:extLst>
              </a:tr>
              <a:tr h="2797614">
                <a:tc>
                  <a:txBody>
                    <a:bodyPr/>
                    <a:lstStyle/>
                    <a:p>
                      <a:pPr algn="ctr"/>
                      <a:r>
                        <a:rPr lang="en-GB" b="1" dirty="0">
                          <a:solidFill>
                            <a:srgbClr val="FF0000"/>
                          </a:solidFill>
                          <a:highlight>
                            <a:srgbClr val="FFFF00"/>
                          </a:highlight>
                        </a:rPr>
                        <a:t>Opportunities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GB" b="1" dirty="0">
                          <a:solidFill>
                            <a:srgbClr val="FF0000"/>
                          </a:solidFill>
                          <a:highlight>
                            <a:srgbClr val="FFFF00"/>
                          </a:highlight>
                        </a:rPr>
                        <a:t>Threats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292374802"/>
                  </a:ext>
                </a:extLst>
              </a:tr>
            </a:tbl>
          </a:graphicData>
        </a:graphic>
      </p:graphicFrame>
      <p:sp>
        <p:nvSpPr>
          <p:cNvPr id="3" name="TextBox 2">
            <a:extLst>
              <a:ext uri="{FF2B5EF4-FFF2-40B4-BE49-F238E27FC236}">
                <a16:creationId xmlns:a16="http://schemas.microsoft.com/office/drawing/2014/main" id="{6A236F77-BDD7-47D6-9B86-A6AEE42BD105}"/>
              </a:ext>
            </a:extLst>
          </p:cNvPr>
          <p:cNvSpPr txBox="1"/>
          <p:nvPr/>
        </p:nvSpPr>
        <p:spPr>
          <a:xfrm>
            <a:off x="1272208" y="1342864"/>
            <a:ext cx="4412974" cy="2246769"/>
          </a:xfrm>
          <a:prstGeom prst="rect">
            <a:avLst/>
          </a:prstGeom>
          <a:noFill/>
        </p:spPr>
        <p:txBody>
          <a:bodyPr wrap="square" rtlCol="0">
            <a:spAutoFit/>
          </a:bodyPr>
          <a:lstStyle/>
          <a:p>
            <a:pPr marL="285750" lvl="0" indent="-285750">
              <a:buFont typeface="Arial" panose="020B0604020202020204" pitchFamily="34" charset="0"/>
              <a:buChar char="•"/>
            </a:pPr>
            <a:r>
              <a:rPr lang="en-GB" sz="1400" dirty="0">
                <a:solidFill>
                  <a:schemeClr val="bg1"/>
                </a:solidFill>
                <a:highlight>
                  <a:srgbClr val="000080"/>
                </a:highlight>
              </a:rPr>
              <a:t>“Lego” is a strong brand name with a well-known, good quality educational toy. </a:t>
            </a:r>
          </a:p>
          <a:p>
            <a:pPr marL="285750" lvl="0" indent="-285750">
              <a:buFont typeface="Arial" panose="020B0604020202020204" pitchFamily="34" charset="0"/>
              <a:buChar char="•"/>
            </a:pPr>
            <a:r>
              <a:rPr lang="en-GB" sz="1400" dirty="0">
                <a:solidFill>
                  <a:schemeClr val="bg1"/>
                </a:solidFill>
                <a:highlight>
                  <a:srgbClr val="000080"/>
                </a:highlight>
              </a:rPr>
              <a:t>2.2 million visitors to the park per year (Statista, 2019).</a:t>
            </a:r>
          </a:p>
          <a:p>
            <a:pPr marL="285750" lvl="0" indent="-285750">
              <a:buFont typeface="Arial" panose="020B0604020202020204" pitchFamily="34" charset="0"/>
              <a:buChar char="•"/>
            </a:pPr>
            <a:r>
              <a:rPr lang="en-GB" sz="1400" dirty="0">
                <a:solidFill>
                  <a:schemeClr val="bg1"/>
                </a:solidFill>
                <a:highlight>
                  <a:srgbClr val="000080"/>
                </a:highlight>
              </a:rPr>
              <a:t>Outdoor activities for more health-conscious family trend with family bonding opportunities.</a:t>
            </a:r>
          </a:p>
          <a:p>
            <a:pPr marL="285750" lvl="0" indent="-285750">
              <a:buFont typeface="Arial" panose="020B0604020202020204" pitchFamily="34" charset="0"/>
              <a:buChar char="•"/>
            </a:pPr>
            <a:r>
              <a:rPr lang="en-GB" sz="1400" dirty="0">
                <a:solidFill>
                  <a:schemeClr val="bg1"/>
                </a:solidFill>
                <a:highlight>
                  <a:srgbClr val="000080"/>
                </a:highlight>
              </a:rPr>
              <a:t>Merlin Annual Pass offers discounts to customers to visit Legoland as well as other attractions owned by Merlin Entertainments.</a:t>
            </a:r>
          </a:p>
          <a:p>
            <a:pPr marL="285750" indent="-285750">
              <a:buFont typeface="Arial" panose="020B0604020202020204" pitchFamily="34" charset="0"/>
              <a:buChar char="•"/>
            </a:pPr>
            <a:r>
              <a:rPr lang="en-GB" sz="1400" dirty="0">
                <a:solidFill>
                  <a:schemeClr val="bg1"/>
                </a:solidFill>
                <a:highlight>
                  <a:srgbClr val="000080"/>
                </a:highlight>
              </a:rPr>
              <a:t>Discovery centres as well as resort.</a:t>
            </a:r>
          </a:p>
        </p:txBody>
      </p:sp>
      <p:sp>
        <p:nvSpPr>
          <p:cNvPr id="5" name="TextBox 4">
            <a:extLst>
              <a:ext uri="{FF2B5EF4-FFF2-40B4-BE49-F238E27FC236}">
                <a16:creationId xmlns:a16="http://schemas.microsoft.com/office/drawing/2014/main" id="{8F601C10-8BB0-4B26-A368-CF0CBA6C3A3A}"/>
              </a:ext>
            </a:extLst>
          </p:cNvPr>
          <p:cNvSpPr txBox="1"/>
          <p:nvPr/>
        </p:nvSpPr>
        <p:spPr>
          <a:xfrm>
            <a:off x="6347790" y="1342864"/>
            <a:ext cx="3684104" cy="2031325"/>
          </a:xfrm>
          <a:prstGeom prst="rect">
            <a:avLst/>
          </a:prstGeom>
          <a:noFill/>
        </p:spPr>
        <p:txBody>
          <a:bodyPr wrap="square" rtlCol="0">
            <a:spAutoFit/>
          </a:bodyPr>
          <a:lstStyle/>
          <a:p>
            <a:pPr marL="285750" lvl="0" indent="-285750">
              <a:buFont typeface="Arial" panose="020B0604020202020204" pitchFamily="34" charset="0"/>
              <a:buChar char="•"/>
            </a:pPr>
            <a:r>
              <a:rPr lang="en-GB" sz="1400" dirty="0">
                <a:solidFill>
                  <a:schemeClr val="bg1"/>
                </a:solidFill>
                <a:highlight>
                  <a:srgbClr val="000080"/>
                </a:highlight>
              </a:rPr>
              <a:t>Age restrictions can impact visitor numbers.</a:t>
            </a:r>
          </a:p>
          <a:p>
            <a:pPr marL="285750" lvl="0" indent="-285750">
              <a:buFont typeface="Arial" panose="020B0604020202020204" pitchFamily="34" charset="0"/>
              <a:buChar char="•"/>
            </a:pPr>
            <a:r>
              <a:rPr lang="en-GB" sz="1400" dirty="0">
                <a:solidFill>
                  <a:schemeClr val="bg1"/>
                </a:solidFill>
                <a:highlight>
                  <a:srgbClr val="000080"/>
                </a:highlight>
              </a:rPr>
              <a:t>Target market is families – visit more during holiday seasons, leaving low figures during off-peak times.</a:t>
            </a:r>
          </a:p>
          <a:p>
            <a:pPr marL="285750" lvl="0" indent="-285750">
              <a:buFont typeface="Arial" panose="020B0604020202020204" pitchFamily="34" charset="0"/>
              <a:buChar char="•"/>
            </a:pPr>
            <a:r>
              <a:rPr lang="en-GB" sz="1400" dirty="0">
                <a:solidFill>
                  <a:schemeClr val="bg1"/>
                </a:solidFill>
                <a:highlight>
                  <a:srgbClr val="000080"/>
                </a:highlight>
              </a:rPr>
              <a:t>Customer complaints of queues (</a:t>
            </a:r>
            <a:r>
              <a:rPr lang="en-GB" sz="1400" dirty="0" err="1">
                <a:solidFill>
                  <a:schemeClr val="bg1"/>
                </a:solidFill>
                <a:highlight>
                  <a:srgbClr val="000080"/>
                </a:highlight>
              </a:rPr>
              <a:t>Tripadvisor</a:t>
            </a:r>
            <a:r>
              <a:rPr lang="en-GB" sz="1400" dirty="0">
                <a:solidFill>
                  <a:schemeClr val="bg1"/>
                </a:solidFill>
                <a:highlight>
                  <a:srgbClr val="000080"/>
                </a:highlight>
              </a:rPr>
              <a:t>, 2019).</a:t>
            </a:r>
          </a:p>
          <a:p>
            <a:pPr marL="285750" indent="-285750">
              <a:buFont typeface="Arial" panose="020B0604020202020204" pitchFamily="34" charset="0"/>
              <a:buChar char="•"/>
            </a:pPr>
            <a:r>
              <a:rPr lang="en-GB" sz="1400" dirty="0">
                <a:solidFill>
                  <a:schemeClr val="bg1"/>
                </a:solidFill>
                <a:highlight>
                  <a:srgbClr val="000080"/>
                </a:highlight>
              </a:rPr>
              <a:t>Lego as an educational toy could be seen as not incorporated well into the resort for children to play with (</a:t>
            </a:r>
            <a:r>
              <a:rPr lang="en-GB" sz="1400" dirty="0" err="1">
                <a:solidFill>
                  <a:schemeClr val="bg1"/>
                </a:solidFill>
                <a:highlight>
                  <a:srgbClr val="000080"/>
                </a:highlight>
              </a:rPr>
              <a:t>Tripadvisor</a:t>
            </a:r>
            <a:r>
              <a:rPr lang="en-GB" sz="1400" dirty="0">
                <a:solidFill>
                  <a:schemeClr val="bg1"/>
                </a:solidFill>
                <a:highlight>
                  <a:srgbClr val="000080"/>
                </a:highlight>
              </a:rPr>
              <a:t>, 2019).</a:t>
            </a:r>
          </a:p>
        </p:txBody>
      </p:sp>
      <p:sp>
        <p:nvSpPr>
          <p:cNvPr id="6" name="TextBox 5">
            <a:extLst>
              <a:ext uri="{FF2B5EF4-FFF2-40B4-BE49-F238E27FC236}">
                <a16:creationId xmlns:a16="http://schemas.microsoft.com/office/drawing/2014/main" id="{393ED4EF-2746-4300-98F9-BCA31468B090}"/>
              </a:ext>
            </a:extLst>
          </p:cNvPr>
          <p:cNvSpPr txBox="1"/>
          <p:nvPr/>
        </p:nvSpPr>
        <p:spPr>
          <a:xfrm>
            <a:off x="1272208" y="4177126"/>
            <a:ext cx="4532244" cy="2462213"/>
          </a:xfrm>
          <a:prstGeom prst="rect">
            <a:avLst/>
          </a:prstGeom>
          <a:noFill/>
        </p:spPr>
        <p:txBody>
          <a:bodyPr wrap="square" rtlCol="0">
            <a:spAutoFit/>
          </a:bodyPr>
          <a:lstStyle/>
          <a:p>
            <a:pPr marL="285750" lvl="0" indent="-285750">
              <a:buFont typeface="Arial" panose="020B0604020202020204" pitchFamily="34" charset="0"/>
              <a:buChar char="•"/>
            </a:pPr>
            <a:r>
              <a:rPr lang="en-GB" sz="1400" dirty="0">
                <a:solidFill>
                  <a:schemeClr val="bg1"/>
                </a:solidFill>
                <a:highlight>
                  <a:srgbClr val="000080"/>
                </a:highlight>
              </a:rPr>
              <a:t>Can attract international visitors as Brexit may make UK more desirable with cheaper deals.</a:t>
            </a:r>
          </a:p>
          <a:p>
            <a:pPr marL="285750" lvl="0" indent="-285750">
              <a:buFont typeface="Arial" panose="020B0604020202020204" pitchFamily="34" charset="0"/>
              <a:buChar char="•"/>
            </a:pPr>
            <a:r>
              <a:rPr lang="en-GB" sz="1400" dirty="0">
                <a:solidFill>
                  <a:schemeClr val="bg1"/>
                </a:solidFill>
                <a:highlight>
                  <a:srgbClr val="000080"/>
                </a:highlight>
              </a:rPr>
              <a:t>Incorporate more technology in the park to make the experience more interactive.</a:t>
            </a:r>
          </a:p>
          <a:p>
            <a:pPr marL="285750" lvl="0" indent="-285750">
              <a:buFont typeface="Arial" panose="020B0604020202020204" pitchFamily="34" charset="0"/>
              <a:buChar char="•"/>
            </a:pPr>
            <a:r>
              <a:rPr lang="en-GB" sz="1400" dirty="0">
                <a:solidFill>
                  <a:schemeClr val="bg1"/>
                </a:solidFill>
                <a:highlight>
                  <a:srgbClr val="000080"/>
                </a:highlight>
              </a:rPr>
              <a:t>Attract international visitors by marketing the Merlin Annual Pass as a way to come to London and visit the various Merlin Entertainment attractions.</a:t>
            </a:r>
          </a:p>
          <a:p>
            <a:pPr marL="285750" lvl="0" indent="-285750">
              <a:buFont typeface="Arial" panose="020B0604020202020204" pitchFamily="34" charset="0"/>
              <a:buChar char="•"/>
            </a:pPr>
            <a:r>
              <a:rPr lang="en-GB" sz="1400" dirty="0">
                <a:solidFill>
                  <a:schemeClr val="bg1"/>
                </a:solidFill>
                <a:highlight>
                  <a:srgbClr val="000080"/>
                </a:highlight>
              </a:rPr>
              <a:t>Offer schools to visit during term time for educational and creative class trips.</a:t>
            </a:r>
          </a:p>
          <a:p>
            <a:pPr marL="285750" indent="-285750">
              <a:buFont typeface="Arial" panose="020B0604020202020204" pitchFamily="34" charset="0"/>
              <a:buChar char="•"/>
            </a:pPr>
            <a:r>
              <a:rPr lang="en-GB" sz="1400" dirty="0">
                <a:solidFill>
                  <a:schemeClr val="bg1"/>
                </a:solidFill>
                <a:highlight>
                  <a:srgbClr val="000080"/>
                </a:highlight>
              </a:rPr>
              <a:t>Electronic wristbands for child safety, queuing and cashless payments. </a:t>
            </a:r>
          </a:p>
        </p:txBody>
      </p:sp>
      <p:sp>
        <p:nvSpPr>
          <p:cNvPr id="7" name="TextBox 6">
            <a:extLst>
              <a:ext uri="{FF2B5EF4-FFF2-40B4-BE49-F238E27FC236}">
                <a16:creationId xmlns:a16="http://schemas.microsoft.com/office/drawing/2014/main" id="{901E61AC-DE14-42E3-BB78-2AE5E4E88F9C}"/>
              </a:ext>
            </a:extLst>
          </p:cNvPr>
          <p:cNvSpPr txBox="1"/>
          <p:nvPr/>
        </p:nvSpPr>
        <p:spPr>
          <a:xfrm>
            <a:off x="6347790" y="4213748"/>
            <a:ext cx="4002156" cy="1815882"/>
          </a:xfrm>
          <a:prstGeom prst="rect">
            <a:avLst/>
          </a:prstGeom>
          <a:noFill/>
        </p:spPr>
        <p:txBody>
          <a:bodyPr wrap="square" rtlCol="0">
            <a:spAutoFit/>
          </a:bodyPr>
          <a:lstStyle/>
          <a:p>
            <a:pPr marL="285750" lvl="0" indent="-285750">
              <a:buFont typeface="Arial" panose="020B0604020202020204" pitchFamily="34" charset="0"/>
              <a:buChar char="•"/>
            </a:pPr>
            <a:r>
              <a:rPr lang="en-GB" sz="1400" dirty="0">
                <a:solidFill>
                  <a:schemeClr val="bg1"/>
                </a:solidFill>
                <a:highlight>
                  <a:srgbClr val="000080"/>
                </a:highlight>
              </a:rPr>
              <a:t>Weather impacts on the outdoor attraction, too hot can mean people want to be in shady areas and cold or wet weather can drive people away to indoor attractions instead.</a:t>
            </a:r>
          </a:p>
          <a:p>
            <a:pPr marL="285750" lvl="0" indent="-285750">
              <a:buFont typeface="Arial" panose="020B0604020202020204" pitchFamily="34" charset="0"/>
              <a:buChar char="•"/>
            </a:pPr>
            <a:r>
              <a:rPr lang="en-GB" sz="1400" dirty="0">
                <a:solidFill>
                  <a:schemeClr val="bg1"/>
                </a:solidFill>
                <a:highlight>
                  <a:srgbClr val="000080"/>
                </a:highlight>
              </a:rPr>
              <a:t>Ban on school term breaks for school children.</a:t>
            </a:r>
          </a:p>
          <a:p>
            <a:pPr marL="285750" lvl="0" indent="-285750">
              <a:buFont typeface="Arial" panose="020B0604020202020204" pitchFamily="34" charset="0"/>
              <a:buChar char="•"/>
            </a:pPr>
            <a:r>
              <a:rPr lang="en-GB" sz="1400" dirty="0">
                <a:solidFill>
                  <a:schemeClr val="bg1"/>
                </a:solidFill>
                <a:highlight>
                  <a:srgbClr val="000080"/>
                </a:highlight>
              </a:rPr>
              <a:t>Competition may have an advantage as an immersive experience, Disney for example.</a:t>
            </a:r>
          </a:p>
          <a:p>
            <a:pPr marL="285750" indent="-285750">
              <a:buFont typeface="Arial" panose="020B0604020202020204" pitchFamily="34" charset="0"/>
              <a:buChar char="•"/>
            </a:pPr>
            <a:r>
              <a:rPr lang="en-GB" sz="1400" dirty="0">
                <a:solidFill>
                  <a:schemeClr val="bg1"/>
                </a:solidFill>
                <a:highlight>
                  <a:srgbClr val="000080"/>
                </a:highlight>
              </a:rPr>
              <a:t>European employees leaving due to Brexit.</a:t>
            </a:r>
          </a:p>
        </p:txBody>
      </p:sp>
    </p:spTree>
    <p:extLst>
      <p:ext uri="{BB962C8B-B14F-4D97-AF65-F5344CB8AC3E}">
        <p14:creationId xmlns:p14="http://schemas.microsoft.com/office/powerpoint/2010/main" val="3018478259"/>
      </p:ext>
    </p:extLst>
  </p:cSld>
  <p:clrMapOvr>
    <a:masterClrMapping/>
  </p:clrMapOvr>
  <p:transition spd="med">
    <p:pull/>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4B95842-22C7-45DB-96C0-BC3670823D4B}"/>
              </a:ext>
            </a:extLst>
          </p:cNvPr>
          <p:cNvSpPr txBox="1"/>
          <p:nvPr/>
        </p:nvSpPr>
        <p:spPr>
          <a:xfrm>
            <a:off x="433136" y="5091762"/>
            <a:ext cx="7834193" cy="1264588"/>
          </a:xfrm>
          <a:prstGeom prst="rect">
            <a:avLst/>
          </a:prstGeom>
        </p:spPr>
        <p:txBody>
          <a:bodyPr vert="horz" lIns="91440" tIns="45720" rIns="91440" bIns="45720" rtlCol="0" anchor="ctr">
            <a:normAutofit/>
          </a:bodyPr>
          <a:lstStyle/>
          <a:p>
            <a:pPr algn="r">
              <a:lnSpc>
                <a:spcPct val="90000"/>
              </a:lnSpc>
              <a:spcBef>
                <a:spcPct val="0"/>
              </a:spcBef>
              <a:spcAft>
                <a:spcPts val="600"/>
              </a:spcAft>
            </a:pPr>
            <a:r>
              <a:rPr lang="en-US" sz="6000" b="1">
                <a:latin typeface="+mj-lt"/>
                <a:ea typeface="+mj-ea"/>
                <a:cs typeface="+mj-cs"/>
              </a:rPr>
              <a:t>Financial Analysis</a:t>
            </a:r>
          </a:p>
        </p:txBody>
      </p:sp>
      <p:pic>
        <p:nvPicPr>
          <p:cNvPr id="4102" name="Picture 6" descr="Image result for legoland windsor">
            <a:extLst>
              <a:ext uri="{FF2B5EF4-FFF2-40B4-BE49-F238E27FC236}">
                <a16:creationId xmlns:a16="http://schemas.microsoft.com/office/drawing/2014/main" id="{33FD88C9-31EB-4F6E-A03A-3CEBD8C86D1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4459"/>
          <a:stretch/>
        </p:blipFill>
        <p:spPr bwMode="auto">
          <a:xfrm>
            <a:off x="-3983" y="10"/>
            <a:ext cx="12192000" cy="4571990"/>
          </a:xfrm>
          <a:prstGeom prst="rect">
            <a:avLst/>
          </a:prstGeom>
          <a:noFill/>
          <a:extLst>
            <a:ext uri="{909E8E84-426E-40DD-AFC4-6F175D3DCCD1}">
              <a14:hiddenFill xmlns:a14="http://schemas.microsoft.com/office/drawing/2010/main">
                <a:solidFill>
                  <a:srgbClr val="FFFFFF"/>
                </a:solidFill>
              </a14:hiddenFill>
            </a:ext>
          </a:extLst>
        </p:spPr>
      </p:pic>
      <p:cxnSp>
        <p:nvCxnSpPr>
          <p:cNvPr id="139" name="Straight Connector 138">
            <a:extLst>
              <a:ext uri="{FF2B5EF4-FFF2-40B4-BE49-F238E27FC236}">
                <a16:creationId xmlns:a16="http://schemas.microsoft.com/office/drawing/2014/main" id="{E126E481-B945-4179-BD79-05E96E9B29E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3609368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42" name="Picture 2" descr="Image result for legoland windsor">
            <a:extLst>
              <a:ext uri="{FF2B5EF4-FFF2-40B4-BE49-F238E27FC236}">
                <a16:creationId xmlns:a16="http://schemas.microsoft.com/office/drawing/2014/main" id="{D601FC4A-A5C6-4B3F-B782-7D8F2C02EAA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4469" b="1"/>
          <a:stretch/>
        </p:blipFill>
        <p:spPr bwMode="auto">
          <a:xfrm>
            <a:off x="5419264" y="3265080"/>
            <a:ext cx="6129269" cy="3592925"/>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Image result for legoland windsor">
            <a:extLst>
              <a:ext uri="{FF2B5EF4-FFF2-40B4-BE49-F238E27FC236}">
                <a16:creationId xmlns:a16="http://schemas.microsoft.com/office/drawing/2014/main" id="{B9BAA54D-AF2A-42F2-B5AA-45596105545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388" r="8327" b="-2"/>
          <a:stretch/>
        </p:blipFill>
        <p:spPr bwMode="auto">
          <a:xfrm>
            <a:off x="643467" y="-5"/>
            <a:ext cx="6082711" cy="3920044"/>
          </a:xfrm>
          <a:custGeom>
            <a:avLst/>
            <a:gdLst>
              <a:gd name="connsiteX0" fmla="*/ 0 w 6082711"/>
              <a:gd name="connsiteY0" fmla="*/ 0 h 3920044"/>
              <a:gd name="connsiteX1" fmla="*/ 6082711 w 6082711"/>
              <a:gd name="connsiteY1" fmla="*/ 0 h 3920044"/>
              <a:gd name="connsiteX2" fmla="*/ 6082711 w 6082711"/>
              <a:gd name="connsiteY2" fmla="*/ 3103225 h 3920044"/>
              <a:gd name="connsiteX3" fmla="*/ 4614930 w 6082711"/>
              <a:gd name="connsiteY3" fmla="*/ 3103225 h 3920044"/>
              <a:gd name="connsiteX4" fmla="*/ 4614930 w 6082711"/>
              <a:gd name="connsiteY4" fmla="*/ 3920044 h 3920044"/>
              <a:gd name="connsiteX5" fmla="*/ 0 w 6082711"/>
              <a:gd name="connsiteY5" fmla="*/ 3920044 h 3920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82711" h="3920044">
                <a:moveTo>
                  <a:pt x="0" y="0"/>
                </a:moveTo>
                <a:lnTo>
                  <a:pt x="6082711" y="0"/>
                </a:lnTo>
                <a:lnTo>
                  <a:pt x="6082711" y="3103225"/>
                </a:lnTo>
                <a:lnTo>
                  <a:pt x="4614930" y="3103225"/>
                </a:lnTo>
                <a:lnTo>
                  <a:pt x="4614930" y="3920044"/>
                </a:lnTo>
                <a:lnTo>
                  <a:pt x="0" y="3920044"/>
                </a:lnTo>
                <a:close/>
              </a:path>
            </a:pathLst>
          </a:custGeom>
          <a:noFill/>
          <a:extLst>
            <a:ext uri="{909E8E84-426E-40DD-AFC4-6F175D3DCCD1}">
              <a14:hiddenFill xmlns:a14="http://schemas.microsoft.com/office/drawing/2010/main">
                <a:solidFill>
                  <a:srgbClr val="FFFFFF"/>
                </a:solidFill>
              </a14:hiddenFill>
            </a:ext>
          </a:extLst>
        </p:spPr>
      </p:pic>
      <p:sp>
        <p:nvSpPr>
          <p:cNvPr id="192" name="Rectangle 191">
            <a:extLst>
              <a:ext uri="{FF2B5EF4-FFF2-40B4-BE49-F238E27FC236}">
                <a16:creationId xmlns:a16="http://schemas.microsoft.com/office/drawing/2014/main" id="{E97C36FC-DEAA-4DCA-B0AB-7F9357FA4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7045" y="643467"/>
            <a:ext cx="4661488" cy="2460741"/>
          </a:xfrm>
          <a:prstGeom prst="rect">
            <a:avLst/>
          </a:prstGeom>
          <a:solidFill>
            <a:schemeClr val="tx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3" name="Rectangle 192">
            <a:extLst>
              <a:ext uri="{FF2B5EF4-FFF2-40B4-BE49-F238E27FC236}">
                <a16:creationId xmlns:a16="http://schemas.microsoft.com/office/drawing/2014/main" id="{278C38CD-A630-49FF-8417-6792A2B13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8" y="4080063"/>
            <a:ext cx="4614930" cy="2156145"/>
          </a:xfrm>
          <a:prstGeom prst="rect">
            <a:avLst/>
          </a:prstGeom>
          <a:solidFill>
            <a:schemeClr val="tx1">
              <a:lumMod val="50000"/>
              <a:lumOff val="5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2CAFD46C-EF98-4A19-9A23-A8FC52444F1A}"/>
              </a:ext>
            </a:extLst>
          </p:cNvPr>
          <p:cNvSpPr txBox="1"/>
          <p:nvPr/>
        </p:nvSpPr>
        <p:spPr>
          <a:xfrm>
            <a:off x="6887045" y="728911"/>
            <a:ext cx="4661488" cy="2092881"/>
          </a:xfrm>
          <a:prstGeom prst="rect">
            <a:avLst/>
          </a:prstGeom>
          <a:noFill/>
        </p:spPr>
        <p:txBody>
          <a:bodyPr wrap="square" rtlCol="0">
            <a:spAutoFit/>
          </a:bodyPr>
          <a:lstStyle/>
          <a:p>
            <a:endParaRPr lang="en-GB" dirty="0"/>
          </a:p>
          <a:p>
            <a:pPr algn="ctr"/>
            <a:r>
              <a:rPr lang="en-GB" sz="2800" b="1" dirty="0">
                <a:solidFill>
                  <a:srgbClr val="FF0000"/>
                </a:solidFill>
                <a:latin typeface="Abadi" panose="020B0604020202020204" pitchFamily="34" charset="0"/>
              </a:rPr>
              <a:t>Owned by</a:t>
            </a:r>
          </a:p>
          <a:p>
            <a:pPr algn="ctr"/>
            <a:r>
              <a:rPr lang="en-GB" sz="2800" b="1" dirty="0">
                <a:solidFill>
                  <a:srgbClr val="FF0000"/>
                </a:solidFill>
                <a:latin typeface="Abadi" panose="020B0604020202020204" pitchFamily="34" charset="0"/>
              </a:rPr>
              <a:t>Merlin Entertainments Group</a:t>
            </a:r>
          </a:p>
          <a:p>
            <a:pPr algn="ctr"/>
            <a:endParaRPr lang="en-GB" sz="2800" b="1" dirty="0">
              <a:solidFill>
                <a:srgbClr val="FF0000"/>
              </a:solidFill>
              <a:latin typeface="Abadi" panose="020B0604020202020204" pitchFamily="34" charset="0"/>
            </a:endParaRPr>
          </a:p>
          <a:p>
            <a:pPr algn="ctr"/>
            <a:r>
              <a:rPr lang="en-GB" sz="2800" b="1" dirty="0">
                <a:solidFill>
                  <a:srgbClr val="FF0000"/>
                </a:solidFill>
                <a:latin typeface="Abadi" panose="020B0604020202020204" pitchFamily="34" charset="0"/>
              </a:rPr>
              <a:t>Lego has 30% ownership</a:t>
            </a:r>
          </a:p>
        </p:txBody>
      </p:sp>
      <p:sp>
        <p:nvSpPr>
          <p:cNvPr id="4" name="TextBox 3">
            <a:extLst>
              <a:ext uri="{FF2B5EF4-FFF2-40B4-BE49-F238E27FC236}">
                <a16:creationId xmlns:a16="http://schemas.microsoft.com/office/drawing/2014/main" id="{A27B1C18-7F0F-4FF8-AAA4-826FA6677C1B}"/>
              </a:ext>
            </a:extLst>
          </p:cNvPr>
          <p:cNvSpPr txBox="1"/>
          <p:nvPr/>
        </p:nvSpPr>
        <p:spPr>
          <a:xfrm>
            <a:off x="643467" y="4080063"/>
            <a:ext cx="4614930" cy="369332"/>
          </a:xfrm>
          <a:prstGeom prst="rect">
            <a:avLst/>
          </a:prstGeom>
          <a:noFill/>
        </p:spPr>
        <p:txBody>
          <a:bodyPr wrap="square" rtlCol="0">
            <a:spAutoFit/>
          </a:bodyPr>
          <a:lstStyle/>
          <a:p>
            <a:endParaRPr lang="en-GB" dirty="0"/>
          </a:p>
        </p:txBody>
      </p:sp>
      <p:pic>
        <p:nvPicPr>
          <p:cNvPr id="1026" name="Picture 2" descr="Related image">
            <a:extLst>
              <a:ext uri="{FF2B5EF4-FFF2-40B4-BE49-F238E27FC236}">
                <a16:creationId xmlns:a16="http://schemas.microsoft.com/office/drawing/2014/main" id="{604B7710-C5A4-4D4F-878F-E84B2C11B7E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64327" y="4357595"/>
            <a:ext cx="3773210" cy="16010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452520"/>
      </p:ext>
    </p:extLst>
  </p:cSld>
  <p:clrMapOvr>
    <a:masterClrMapping/>
  </p:clrMapOvr>
  <p:transition spd="med">
    <p:pull/>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9612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https://lh4.googleusercontent.com/sCpSfLZQxwbUhw2GvdLInu8IBiXs8j7VmFPgITvTme6EF_xNI9w9PxMHc6QIM6rpGJFPgLz9Y9tPRx6gO6h-j10kB8_XFLa8_2nL7a9OPoibDbH5OUcAnsuKJNJK7CjDd9TF7Fer3ig">
            <a:extLst>
              <a:ext uri="{FF2B5EF4-FFF2-40B4-BE49-F238E27FC236}">
                <a16:creationId xmlns:a16="http://schemas.microsoft.com/office/drawing/2014/main" id="{0A0728A4-66D7-4F49-8949-A2BE963C999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243620" y="643466"/>
            <a:ext cx="3704759" cy="5571067"/>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BA494E9D-9F8C-4421-97EC-B3F7C3DCE1C6}"/>
              </a:ext>
            </a:extLst>
          </p:cNvPr>
          <p:cNvSpPr txBox="1"/>
          <p:nvPr/>
        </p:nvSpPr>
        <p:spPr>
          <a:xfrm>
            <a:off x="610996" y="545426"/>
            <a:ext cx="3498640" cy="523220"/>
          </a:xfrm>
          <a:prstGeom prst="rect">
            <a:avLst/>
          </a:prstGeom>
          <a:noFill/>
        </p:spPr>
        <p:txBody>
          <a:bodyPr wrap="square" rtlCol="0">
            <a:spAutoFit/>
          </a:bodyPr>
          <a:lstStyle/>
          <a:p>
            <a:r>
              <a:rPr lang="en-GB" sz="2800" b="1" u="sng" dirty="0"/>
              <a:t>Solution</a:t>
            </a:r>
          </a:p>
        </p:txBody>
      </p:sp>
      <p:sp>
        <p:nvSpPr>
          <p:cNvPr id="3" name="TextBox 2">
            <a:extLst>
              <a:ext uri="{FF2B5EF4-FFF2-40B4-BE49-F238E27FC236}">
                <a16:creationId xmlns:a16="http://schemas.microsoft.com/office/drawing/2014/main" id="{36163398-1DC5-4582-AC7F-E72FDB77FD0F}"/>
              </a:ext>
            </a:extLst>
          </p:cNvPr>
          <p:cNvSpPr txBox="1"/>
          <p:nvPr/>
        </p:nvSpPr>
        <p:spPr>
          <a:xfrm>
            <a:off x="8082363" y="643465"/>
            <a:ext cx="3274750" cy="523220"/>
          </a:xfrm>
          <a:prstGeom prst="rect">
            <a:avLst/>
          </a:prstGeom>
          <a:noFill/>
        </p:spPr>
        <p:txBody>
          <a:bodyPr wrap="square" rtlCol="0">
            <a:spAutoFit/>
          </a:bodyPr>
          <a:lstStyle/>
          <a:p>
            <a:r>
              <a:rPr lang="en-GB" sz="2800" b="1" u="sng" dirty="0"/>
              <a:t>SMART Objective</a:t>
            </a:r>
          </a:p>
        </p:txBody>
      </p:sp>
      <p:sp>
        <p:nvSpPr>
          <p:cNvPr id="4" name="TextBox 3">
            <a:extLst>
              <a:ext uri="{FF2B5EF4-FFF2-40B4-BE49-F238E27FC236}">
                <a16:creationId xmlns:a16="http://schemas.microsoft.com/office/drawing/2014/main" id="{27DB8963-66CD-468B-8E0C-00162BD7A27C}"/>
              </a:ext>
            </a:extLst>
          </p:cNvPr>
          <p:cNvSpPr txBox="1"/>
          <p:nvPr/>
        </p:nvSpPr>
        <p:spPr>
          <a:xfrm>
            <a:off x="8129477" y="1068646"/>
            <a:ext cx="3180522" cy="5355312"/>
          </a:xfrm>
          <a:prstGeom prst="rect">
            <a:avLst/>
          </a:prstGeom>
          <a:noFill/>
        </p:spPr>
        <p:txBody>
          <a:bodyPr wrap="square" rtlCol="0">
            <a:spAutoFit/>
          </a:bodyPr>
          <a:lstStyle/>
          <a:p>
            <a:pPr lvl="0"/>
            <a:r>
              <a:rPr lang="en-GB"/>
              <a:t>To save the organisation money in the longer term in regards to the salary expenses by supporting and informing staff of how leaving the European Union may affect them in the next two years, identifying European staff members who may be effected by Brexit and paying their application fee for settled or pre-settled status before the 30</a:t>
            </a:r>
            <a:r>
              <a:rPr lang="en-GB" baseline="30000"/>
              <a:t>th</a:t>
            </a:r>
            <a:r>
              <a:rPr lang="en-GB"/>
              <a:t> June 2021 deadline (GOV.UK, 2019), allowing them to stay working and living in the UK, effectively lowering staff turnover and creating a motivated workforce who feel valued by the organisation.</a:t>
            </a:r>
          </a:p>
        </p:txBody>
      </p:sp>
      <p:sp>
        <p:nvSpPr>
          <p:cNvPr id="5" name="TextBox 4">
            <a:extLst>
              <a:ext uri="{FF2B5EF4-FFF2-40B4-BE49-F238E27FC236}">
                <a16:creationId xmlns:a16="http://schemas.microsoft.com/office/drawing/2014/main" id="{0388BB5B-E013-4AD1-A8B9-916BB9DD10DD}"/>
              </a:ext>
            </a:extLst>
          </p:cNvPr>
          <p:cNvSpPr txBox="1"/>
          <p:nvPr/>
        </p:nvSpPr>
        <p:spPr>
          <a:xfrm>
            <a:off x="610996" y="1166685"/>
            <a:ext cx="3498640" cy="3416320"/>
          </a:xfrm>
          <a:prstGeom prst="rect">
            <a:avLst/>
          </a:prstGeom>
          <a:noFill/>
        </p:spPr>
        <p:txBody>
          <a:bodyPr wrap="square" rtlCol="0">
            <a:spAutoFit/>
          </a:bodyPr>
          <a:lstStyle/>
          <a:p>
            <a:r>
              <a:rPr lang="en-GB" dirty="0"/>
              <a:t>Gross profit decreased but</a:t>
            </a:r>
          </a:p>
          <a:p>
            <a:r>
              <a:rPr lang="en-GB" dirty="0"/>
              <a:t>Net profit increased.</a:t>
            </a:r>
          </a:p>
          <a:p>
            <a:endParaRPr lang="en-GB" dirty="0"/>
          </a:p>
          <a:p>
            <a:r>
              <a:rPr lang="en-GB" dirty="0"/>
              <a:t>ROCE below general benchmark.</a:t>
            </a:r>
          </a:p>
          <a:p>
            <a:endParaRPr lang="en-GB" dirty="0"/>
          </a:p>
          <a:p>
            <a:r>
              <a:rPr lang="en-GB" dirty="0"/>
              <a:t>Low and decreased current ratio as well as quick ratio.</a:t>
            </a:r>
          </a:p>
          <a:p>
            <a:endParaRPr lang="en-GB" dirty="0"/>
          </a:p>
          <a:p>
            <a:r>
              <a:rPr lang="en-GB" dirty="0"/>
              <a:t>Debtors days and creditors days both above general range.</a:t>
            </a:r>
          </a:p>
          <a:p>
            <a:endParaRPr lang="en-GB" dirty="0"/>
          </a:p>
          <a:p>
            <a:r>
              <a:rPr lang="en-GB" dirty="0"/>
              <a:t>High gearing debt ratio.</a:t>
            </a:r>
          </a:p>
        </p:txBody>
      </p:sp>
    </p:spTree>
    <p:extLst>
      <p:ext uri="{BB962C8B-B14F-4D97-AF65-F5344CB8AC3E}">
        <p14:creationId xmlns:p14="http://schemas.microsoft.com/office/powerpoint/2010/main" val="3282661148"/>
      </p:ext>
    </p:extLst>
  </p:cSld>
  <p:clrMapOvr>
    <a:masterClrMapping/>
  </p:clrMapOvr>
  <p:transition spd="med">
    <p:pull/>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170" name="Picture 2" descr="Image result for legoland windsor">
            <a:extLst>
              <a:ext uri="{FF2B5EF4-FFF2-40B4-BE49-F238E27FC236}">
                <a16:creationId xmlns:a16="http://schemas.microsoft.com/office/drawing/2014/main" id="{B9AE6F07-DCE9-4545-BAB0-948D7C274FE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304" r="16362" b="-1"/>
          <a:stretch/>
        </p:blipFill>
        <p:spPr bwMode="auto">
          <a:xfrm>
            <a:off x="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71"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extBox 1">
            <a:extLst>
              <a:ext uri="{FF2B5EF4-FFF2-40B4-BE49-F238E27FC236}">
                <a16:creationId xmlns:a16="http://schemas.microsoft.com/office/drawing/2014/main" id="{711DCD7C-2C04-43E7-A54B-84E83A9F1C01}"/>
              </a:ext>
            </a:extLst>
          </p:cNvPr>
          <p:cNvSpPr txBox="1"/>
          <p:nvPr/>
        </p:nvSpPr>
        <p:spPr>
          <a:xfrm>
            <a:off x="8022021" y="3231931"/>
            <a:ext cx="3852041" cy="1834056"/>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4000" b="1">
                <a:latin typeface="+mj-lt"/>
                <a:ea typeface="+mj-ea"/>
                <a:cs typeface="+mj-cs"/>
              </a:rPr>
              <a:t>Human Resources</a:t>
            </a:r>
          </a:p>
        </p:txBody>
      </p:sp>
      <p:cxnSp>
        <p:nvCxnSpPr>
          <p:cNvPr id="73" name="Straight Connector 72">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40577504"/>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8" descr="Image result for legoland windsor">
            <a:extLst>
              <a:ext uri="{FF2B5EF4-FFF2-40B4-BE49-F238E27FC236}">
                <a16:creationId xmlns:a16="http://schemas.microsoft.com/office/drawing/2014/main" id="{E34E251E-2908-452D-B680-F5743F3A2D4C}"/>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l="9884" r="3208" b="1"/>
          <a:stretch/>
        </p:blipFill>
        <p:spPr bwMode="auto">
          <a:xfrm>
            <a:off x="20" y="0"/>
            <a:ext cx="8004498" cy="6863485"/>
          </a:xfrm>
          <a:custGeom>
            <a:avLst/>
            <a:gdLst>
              <a:gd name="connsiteX0" fmla="*/ 0 w 9141744"/>
              <a:gd name="connsiteY0" fmla="*/ 0 h 6863485"/>
              <a:gd name="connsiteX1" fmla="*/ 5963051 w 9141744"/>
              <a:gd name="connsiteY1" fmla="*/ 0 h 6863485"/>
              <a:gd name="connsiteX2" fmla="*/ 9141744 w 9141744"/>
              <a:gd name="connsiteY2" fmla="*/ 6863485 h 6863485"/>
              <a:gd name="connsiteX3" fmla="*/ 0 w 9141744"/>
              <a:gd name="connsiteY3" fmla="*/ 6863485 h 6863485"/>
              <a:gd name="connsiteX4" fmla="*/ 0 w 9141744"/>
              <a:gd name="connsiteY4" fmla="*/ 0 h 68634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1744" h="6863485">
                <a:moveTo>
                  <a:pt x="0" y="0"/>
                </a:moveTo>
                <a:lnTo>
                  <a:pt x="5963051" y="0"/>
                </a:lnTo>
                <a:lnTo>
                  <a:pt x="9141744" y="6863485"/>
                </a:lnTo>
                <a:lnTo>
                  <a:pt x="0" y="6863485"/>
                </a:lnTo>
                <a:lnTo>
                  <a:pt x="0" y="0"/>
                </a:lnTo>
                <a:close/>
              </a:path>
            </a:pathLst>
          </a:custGeom>
          <a:noFill/>
          <a:extLst>
            <a:ext uri="{909E8E84-426E-40DD-AFC4-6F175D3DCCD1}">
              <a14:hiddenFill xmlns:a14="http://schemas.microsoft.com/office/drawing/2010/main">
                <a:solidFill>
                  <a:srgbClr val="FFFFFF"/>
                </a:solidFill>
              </a14:hiddenFill>
            </a:ext>
          </a:extLst>
        </p:spPr>
      </p:pic>
      <p:sp>
        <p:nvSpPr>
          <p:cNvPr id="10" name="Rectangle 9">
            <a:extLst>
              <a:ext uri="{FF2B5EF4-FFF2-40B4-BE49-F238E27FC236}">
                <a16:creationId xmlns:a16="http://schemas.microsoft.com/office/drawing/2014/main" id="{CB56FDFE-14DF-47AD-9566-E99D075FC9AA}"/>
              </a:ext>
            </a:extLst>
          </p:cNvPr>
          <p:cNvSpPr/>
          <p:nvPr/>
        </p:nvSpPr>
        <p:spPr>
          <a:xfrm>
            <a:off x="5287618" y="291547"/>
            <a:ext cx="6586330" cy="622852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31B78227-075E-4981-8A17-E6BAD87ED794}"/>
              </a:ext>
            </a:extLst>
          </p:cNvPr>
          <p:cNvSpPr txBox="1"/>
          <p:nvPr/>
        </p:nvSpPr>
        <p:spPr>
          <a:xfrm>
            <a:off x="5486400" y="490330"/>
            <a:ext cx="6162261" cy="5909310"/>
          </a:xfrm>
          <a:prstGeom prst="rect">
            <a:avLst/>
          </a:prstGeom>
          <a:noFill/>
        </p:spPr>
        <p:txBody>
          <a:bodyPr wrap="square" rtlCol="0">
            <a:spAutoFit/>
          </a:bodyPr>
          <a:lstStyle/>
          <a:p>
            <a:r>
              <a:rPr lang="en-GB" b="1" u="sng" dirty="0"/>
              <a:t>Recruitment and Selection</a:t>
            </a:r>
          </a:p>
          <a:p>
            <a:endParaRPr lang="en-GB" dirty="0"/>
          </a:p>
          <a:p>
            <a:pPr marL="285750" indent="-285750">
              <a:buFont typeface="Arial" panose="020B0604020202020204" pitchFamily="34" charset="0"/>
              <a:buChar char="•"/>
            </a:pPr>
            <a:r>
              <a:rPr lang="en-GB" dirty="0"/>
              <a:t>Mix of skills analysis</a:t>
            </a:r>
          </a:p>
          <a:p>
            <a:pPr marL="285750" indent="-285750">
              <a:buFont typeface="Arial" panose="020B0604020202020204" pitchFamily="34" charset="0"/>
              <a:buChar char="•"/>
            </a:pPr>
            <a:r>
              <a:rPr lang="en-GB" dirty="0"/>
              <a:t>Competency mapping</a:t>
            </a:r>
          </a:p>
          <a:p>
            <a:pPr marL="285750" indent="-285750">
              <a:buFont typeface="Arial" panose="020B0604020202020204" pitchFamily="34" charset="0"/>
              <a:buChar char="•"/>
            </a:pPr>
            <a:r>
              <a:rPr lang="en-GB" dirty="0"/>
              <a:t>Structured interviews </a:t>
            </a:r>
          </a:p>
          <a:p>
            <a:pPr marL="285750" indent="-285750">
              <a:buFont typeface="Arial" panose="020B0604020202020204" pitchFamily="34" charset="0"/>
              <a:buChar char="•"/>
            </a:pPr>
            <a:r>
              <a:rPr lang="en-GB" dirty="0"/>
              <a:t>Psychometric testing.</a:t>
            </a:r>
            <a:endParaRPr lang="en-GB" sz="1600" dirty="0"/>
          </a:p>
          <a:p>
            <a:endParaRPr lang="en-GB" dirty="0"/>
          </a:p>
          <a:p>
            <a:endParaRPr lang="en-GB" dirty="0"/>
          </a:p>
          <a:p>
            <a:r>
              <a:rPr lang="en-GB" b="1" u="sng" dirty="0"/>
              <a:t>Equality and Diversity </a:t>
            </a:r>
          </a:p>
          <a:p>
            <a:endParaRPr lang="en-GB" dirty="0"/>
          </a:p>
          <a:p>
            <a:endParaRPr lang="en-GB" dirty="0"/>
          </a:p>
          <a:p>
            <a:pPr marL="285750" indent="-285750">
              <a:buFont typeface="Arial" panose="020B0604020202020204" pitchFamily="34" charset="0"/>
              <a:buChar char="•"/>
            </a:pPr>
            <a:r>
              <a:rPr lang="en-GB" dirty="0"/>
              <a:t>Equality Act 2010</a:t>
            </a:r>
          </a:p>
          <a:p>
            <a:endParaRPr lang="en-GB" dirty="0"/>
          </a:p>
          <a:p>
            <a:endParaRPr lang="en-GB" dirty="0"/>
          </a:p>
          <a:p>
            <a:endParaRPr lang="en-GB" dirty="0"/>
          </a:p>
          <a:p>
            <a:r>
              <a:rPr lang="en-GB" b="1" u="sng" dirty="0"/>
              <a:t>Performance Management</a:t>
            </a:r>
          </a:p>
          <a:p>
            <a:endParaRPr lang="en-GB" b="1" u="sng" dirty="0"/>
          </a:p>
          <a:p>
            <a:endParaRPr lang="en-GB" b="1" u="sng" dirty="0"/>
          </a:p>
          <a:p>
            <a:pPr marL="285750" indent="-285750">
              <a:buFont typeface="Arial" panose="020B0604020202020204" pitchFamily="34" charset="0"/>
              <a:buChar char="•"/>
            </a:pPr>
            <a:r>
              <a:rPr lang="en-GB" dirty="0"/>
              <a:t>“Making a difference” strategy</a:t>
            </a:r>
          </a:p>
          <a:p>
            <a:endParaRPr lang="en-GB" b="1" u="sng" dirty="0"/>
          </a:p>
          <a:p>
            <a:endParaRPr lang="en-GB" b="1" u="sng" dirty="0"/>
          </a:p>
        </p:txBody>
      </p:sp>
    </p:spTree>
    <p:extLst>
      <p:ext uri="{BB962C8B-B14F-4D97-AF65-F5344CB8AC3E}">
        <p14:creationId xmlns:p14="http://schemas.microsoft.com/office/powerpoint/2010/main" val="24911066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3F6276A-0891-4C46-9AB7-ADA6A19C4B3E}"/>
              </a:ext>
            </a:extLst>
          </p:cNvPr>
          <p:cNvSpPr txBox="1"/>
          <p:nvPr/>
        </p:nvSpPr>
        <p:spPr>
          <a:xfrm>
            <a:off x="655320" y="365125"/>
            <a:ext cx="5120114" cy="1692794"/>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a:latin typeface="+mj-lt"/>
                <a:ea typeface="+mj-ea"/>
                <a:cs typeface="+mj-cs"/>
              </a:rPr>
              <a:t>Recommendations</a:t>
            </a:r>
          </a:p>
        </p:txBody>
      </p:sp>
      <p:cxnSp>
        <p:nvCxnSpPr>
          <p:cNvPr id="6148" name="Straight Arrow Connector 70">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C1DCAE7F-F4E3-423E-B9A9-EF074FE8DB7D}"/>
              </a:ext>
            </a:extLst>
          </p:cNvPr>
          <p:cNvSpPr txBox="1"/>
          <p:nvPr/>
        </p:nvSpPr>
        <p:spPr>
          <a:xfrm>
            <a:off x="655321" y="2575034"/>
            <a:ext cx="5120113" cy="3462228"/>
          </a:xfrm>
          <a:prstGeom prst="rect">
            <a:avLst/>
          </a:prstGeom>
        </p:spPr>
        <p:txBody>
          <a:bodyPr vert="horz" lIns="91440" tIns="45720" rIns="91440" bIns="45720" rtlCol="0">
            <a:normAutofit/>
          </a:bodyPr>
          <a:lstStyle/>
          <a:p>
            <a:pPr>
              <a:lnSpc>
                <a:spcPct val="90000"/>
              </a:lnSpc>
              <a:spcAft>
                <a:spcPts val="600"/>
              </a:spcAft>
            </a:pPr>
            <a:r>
              <a:rPr lang="en-US" dirty="0"/>
              <a:t> </a:t>
            </a:r>
          </a:p>
        </p:txBody>
      </p:sp>
      <p:pic>
        <p:nvPicPr>
          <p:cNvPr id="6146" name="Picture 2" descr="https://lh6.googleusercontent.com/lRsbfhv4Kb6lZiKS27ASfhfthXhRmKZH_UHS29fisyIrLdlAJE5H-5rbCdAyTahmTw-W4FzWwffmQRPQiVV4t_t7WeWtZu-LWBssdkdHa_iYUJbDbwHRMegVU34zfWiCkD5vwEQjpz0">
            <a:extLst>
              <a:ext uri="{FF2B5EF4-FFF2-40B4-BE49-F238E27FC236}">
                <a16:creationId xmlns:a16="http://schemas.microsoft.com/office/drawing/2014/main" id="{D12E6903-8D58-4D3E-9678-AFED23D2277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5940" r="12719" b="2"/>
          <a:stretch/>
        </p:blipFill>
        <p:spPr bwMode="auto">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33BFD763-7C64-4FF1-A2FD-F671891B779E}"/>
              </a:ext>
            </a:extLst>
          </p:cNvPr>
          <p:cNvSpPr/>
          <p:nvPr/>
        </p:nvSpPr>
        <p:spPr>
          <a:xfrm>
            <a:off x="167377" y="2870694"/>
            <a:ext cx="6096000" cy="2308324"/>
          </a:xfrm>
          <a:prstGeom prst="rect">
            <a:avLst/>
          </a:prstGeom>
        </p:spPr>
        <p:txBody>
          <a:bodyPr>
            <a:spAutoFit/>
          </a:bodyPr>
          <a:lstStyle/>
          <a:p>
            <a:r>
              <a:rPr lang="en-GB" dirty="0">
                <a:latin typeface="Arial" panose="020B0604020202020204" pitchFamily="34" charset="0"/>
                <a:ea typeface="Calibri" panose="020F0502020204030204" pitchFamily="34" charset="0"/>
              </a:rPr>
              <a:t>It is recommended that the resort considers introducing electronic wristbands as a safety precaution for lost children as well as to add technology to the park. </a:t>
            </a:r>
          </a:p>
          <a:p>
            <a:endParaRPr lang="en-GB" dirty="0">
              <a:latin typeface="Arial" panose="020B0604020202020204" pitchFamily="34" charset="0"/>
            </a:endParaRPr>
          </a:p>
          <a:p>
            <a:r>
              <a:rPr lang="en-GB" dirty="0">
                <a:latin typeface="Arial" panose="020B0604020202020204" pitchFamily="34" charset="0"/>
              </a:rPr>
              <a:t>Advertise Merlin pass to internationals and families as a multi location break opportunity.</a:t>
            </a:r>
          </a:p>
          <a:p>
            <a:endParaRPr lang="en-GB" dirty="0">
              <a:latin typeface="Arial" panose="020B0604020202020204" pitchFamily="34" charset="0"/>
            </a:endParaRPr>
          </a:p>
          <a:p>
            <a:r>
              <a:rPr lang="en-GB" dirty="0"/>
              <a:t>Support its European workforce through Brexit uncertainty.</a:t>
            </a:r>
          </a:p>
        </p:txBody>
      </p:sp>
    </p:spTree>
    <p:extLst>
      <p:ext uri="{BB962C8B-B14F-4D97-AF65-F5344CB8AC3E}">
        <p14:creationId xmlns:p14="http://schemas.microsoft.com/office/powerpoint/2010/main" val="91678748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208872-2261-4DAA-B8E8-EB6A8232EFA7}"/>
              </a:ext>
            </a:extLst>
          </p:cNvPr>
          <p:cNvSpPr>
            <a:spLocks noGrp="1"/>
          </p:cNvSpPr>
          <p:nvPr>
            <p:ph type="title"/>
          </p:nvPr>
        </p:nvSpPr>
        <p:spPr>
          <a:xfrm>
            <a:off x="4573014" y="-106017"/>
            <a:ext cx="2701413" cy="625967"/>
          </a:xfrm>
        </p:spPr>
        <p:txBody>
          <a:bodyPr>
            <a:normAutofit fontScale="90000"/>
          </a:bodyPr>
          <a:lstStyle/>
          <a:p>
            <a:r>
              <a:rPr lang="en-GB" dirty="0"/>
              <a:t>References</a:t>
            </a:r>
          </a:p>
        </p:txBody>
      </p:sp>
      <p:sp>
        <p:nvSpPr>
          <p:cNvPr id="3" name="TextBox 2">
            <a:extLst>
              <a:ext uri="{FF2B5EF4-FFF2-40B4-BE49-F238E27FC236}">
                <a16:creationId xmlns:a16="http://schemas.microsoft.com/office/drawing/2014/main" id="{5EC066B1-0212-4DE8-8C07-E9F59D23EFE8}"/>
              </a:ext>
            </a:extLst>
          </p:cNvPr>
          <p:cNvSpPr txBox="1"/>
          <p:nvPr/>
        </p:nvSpPr>
        <p:spPr>
          <a:xfrm>
            <a:off x="205406" y="334420"/>
            <a:ext cx="11781183" cy="6771084"/>
          </a:xfrm>
          <a:prstGeom prst="rect">
            <a:avLst/>
          </a:prstGeom>
          <a:noFill/>
        </p:spPr>
        <p:txBody>
          <a:bodyPr wrap="square" rtlCol="0">
            <a:spAutoFit/>
          </a:bodyPr>
          <a:lstStyle/>
          <a:p>
            <a:r>
              <a:rPr lang="en-GB" sz="1400" dirty="0" err="1"/>
              <a:t>Acas</a:t>
            </a:r>
            <a:r>
              <a:rPr lang="en-GB" sz="1400" dirty="0"/>
              <a:t> (2019) </a:t>
            </a:r>
            <a:r>
              <a:rPr lang="en-GB" sz="1400" i="1" dirty="0"/>
              <a:t>Replacing an employee costs £30,000</a:t>
            </a:r>
            <a:r>
              <a:rPr lang="en-GB" sz="1400" dirty="0"/>
              <a:t> [Online] Available at: </a:t>
            </a:r>
            <a:r>
              <a:rPr lang="en-GB" sz="1400" u="sng" dirty="0">
                <a:hlinkClick r:id="rId2"/>
              </a:rPr>
              <a:t>http://www.acas.org.uk/index.aspx?articleid=4857</a:t>
            </a:r>
            <a:r>
              <a:rPr lang="en-GB" sz="1400" dirty="0"/>
              <a:t> (Accessed: 22/4/2019)</a:t>
            </a:r>
          </a:p>
          <a:p>
            <a:r>
              <a:rPr lang="en-GB" sz="1400" dirty="0" err="1"/>
              <a:t>Acas</a:t>
            </a:r>
            <a:r>
              <a:rPr lang="en-GB" sz="1400" dirty="0"/>
              <a:t> (2019) </a:t>
            </a:r>
            <a:r>
              <a:rPr lang="en-GB" sz="1400" i="1" dirty="0"/>
              <a:t>The Equality Act 2010</a:t>
            </a:r>
            <a:r>
              <a:rPr lang="en-GB" sz="1400" dirty="0"/>
              <a:t> [Online] Available at: </a:t>
            </a:r>
            <a:r>
              <a:rPr lang="en-GB" sz="1400" u="sng" dirty="0">
                <a:hlinkClick r:id="rId3"/>
              </a:rPr>
              <a:t>http://www.acas.org.uk/index.aspx?articleid=3017</a:t>
            </a:r>
            <a:r>
              <a:rPr lang="en-GB" sz="1400" dirty="0"/>
              <a:t> (Accessed: 23/4/2019)</a:t>
            </a:r>
          </a:p>
          <a:p>
            <a:r>
              <a:rPr lang="en-GB" sz="1400" dirty="0" err="1"/>
              <a:t>Acas</a:t>
            </a:r>
            <a:r>
              <a:rPr lang="en-GB" sz="1400" dirty="0"/>
              <a:t> (2019) </a:t>
            </a:r>
            <a:r>
              <a:rPr lang="en-GB" sz="1400" i="1" dirty="0"/>
              <a:t>Zero hours contracts</a:t>
            </a:r>
            <a:r>
              <a:rPr lang="en-GB" sz="1400" dirty="0"/>
              <a:t> [Online] Available at: </a:t>
            </a:r>
            <a:r>
              <a:rPr lang="en-GB" sz="1400" u="sng" dirty="0">
                <a:hlinkClick r:id="rId4"/>
              </a:rPr>
              <a:t>http://www.acas.org.uk/index.aspx?articleid=4468</a:t>
            </a:r>
            <a:r>
              <a:rPr lang="en-GB" sz="1400" dirty="0"/>
              <a:t> (Accessed: 11/4/2019)</a:t>
            </a:r>
          </a:p>
          <a:p>
            <a:r>
              <a:rPr lang="en-GB" sz="1400" dirty="0"/>
              <a:t>Ahmed, M (2018) </a:t>
            </a:r>
            <a:r>
              <a:rPr lang="en-GB" sz="1400" i="1" dirty="0"/>
              <a:t>Merlin trading hit by bad weather and terror attacks [</a:t>
            </a:r>
            <a:r>
              <a:rPr lang="en-GB" sz="1400" dirty="0"/>
              <a:t>Online]</a:t>
            </a:r>
            <a:r>
              <a:rPr lang="en-GB" sz="1400" u="sng" dirty="0"/>
              <a:t> Available at: </a:t>
            </a:r>
            <a:r>
              <a:rPr lang="en-GB" sz="1400" u="sng" dirty="0">
                <a:hlinkClick r:id="rId5"/>
              </a:rPr>
              <a:t>https://www.ft.com/content/fbddf3d6-1d27-11e8-aaca-4574d7dabfb6</a:t>
            </a:r>
            <a:r>
              <a:rPr lang="en-GB" sz="1400" dirty="0"/>
              <a:t> (Accessed: 10/4/2019)</a:t>
            </a:r>
          </a:p>
          <a:p>
            <a:r>
              <a:rPr lang="en-GB" sz="1400" dirty="0" err="1"/>
              <a:t>Analoui</a:t>
            </a:r>
            <a:r>
              <a:rPr lang="en-GB" sz="1400" dirty="0"/>
              <a:t>, F (2007) </a:t>
            </a:r>
            <a:r>
              <a:rPr lang="en-GB" sz="1400" u="sng" dirty="0"/>
              <a:t>Strategic Human Resource Management</a:t>
            </a:r>
            <a:r>
              <a:rPr lang="en-GB" sz="1400" dirty="0"/>
              <a:t>, London: Thompson</a:t>
            </a:r>
          </a:p>
          <a:p>
            <a:r>
              <a:rPr lang="en-GB" sz="1400" dirty="0"/>
              <a:t>Armstrong, M (2012) </a:t>
            </a:r>
            <a:r>
              <a:rPr lang="en-GB" sz="1400" u="sng" dirty="0"/>
              <a:t>Armstrong’s handbook of human resource management practice</a:t>
            </a:r>
            <a:r>
              <a:rPr lang="en-GB" sz="1400" dirty="0"/>
              <a:t>, 12</a:t>
            </a:r>
            <a:r>
              <a:rPr lang="en-GB" sz="1400" baseline="30000" dirty="0"/>
              <a:t>th</a:t>
            </a:r>
            <a:r>
              <a:rPr lang="en-GB" sz="1400" dirty="0"/>
              <a:t> Edition, London: Kogan Page</a:t>
            </a:r>
          </a:p>
          <a:p>
            <a:r>
              <a:rPr lang="en-GB" sz="1400" dirty="0"/>
              <a:t>Armstrong, M (2006) </a:t>
            </a:r>
            <a:r>
              <a:rPr lang="en-GB" sz="1400" u="sng" dirty="0"/>
              <a:t>Strategic Human Resource Management</a:t>
            </a:r>
            <a:r>
              <a:rPr lang="en-GB" sz="1400" dirty="0"/>
              <a:t>, 3</a:t>
            </a:r>
            <a:r>
              <a:rPr lang="en-GB" sz="1400" baseline="30000" dirty="0"/>
              <a:t>rd</a:t>
            </a:r>
            <a:r>
              <a:rPr lang="en-GB" sz="1400" dirty="0"/>
              <a:t> Edition, London: Kogan Page</a:t>
            </a:r>
          </a:p>
          <a:p>
            <a:r>
              <a:rPr lang="en-GB" sz="1400" dirty="0"/>
              <a:t>Barclays (2017) </a:t>
            </a:r>
            <a:r>
              <a:rPr lang="en-GB" sz="1400" i="1" dirty="0"/>
              <a:t>Destination UK</a:t>
            </a:r>
            <a:r>
              <a:rPr lang="en-GB" sz="1400" dirty="0"/>
              <a:t> [Online] Available at:  </a:t>
            </a:r>
            <a:r>
              <a:rPr lang="en-GB" sz="1400" u="sng" dirty="0">
                <a:hlinkClick r:id="rId6"/>
              </a:rPr>
              <a:t>http://www.barclayscorporate.com/insights-and-research/industry-expertise/destination-uk.html</a:t>
            </a:r>
            <a:r>
              <a:rPr lang="en-GB" sz="1400" dirty="0"/>
              <a:t> (Accessed: 24/2/2019)</a:t>
            </a:r>
          </a:p>
          <a:p>
            <a:r>
              <a:rPr lang="en-GB" sz="1400" dirty="0"/>
              <a:t>Butler, P (2016) </a:t>
            </a:r>
            <a:r>
              <a:rPr lang="en-GB" sz="1400" i="1" dirty="0"/>
              <a:t>Childcare costs denying working families a good living standard – study</a:t>
            </a:r>
            <a:r>
              <a:rPr lang="en-GB" sz="1400" dirty="0"/>
              <a:t> [Online] Available at:  </a:t>
            </a:r>
            <a:r>
              <a:rPr lang="en-GB" sz="1400" u="sng" dirty="0">
                <a:hlinkClick r:id="rId7"/>
              </a:rPr>
              <a:t>https://www.theguardian.com/money/2016/jul/20/chilcare-costs-denying-working-families-good-living-standard-joseph-rowntree-foundation</a:t>
            </a:r>
            <a:r>
              <a:rPr lang="en-GB" sz="1400" dirty="0"/>
              <a:t> (Accessed: 25/2/2019)</a:t>
            </a:r>
          </a:p>
          <a:p>
            <a:r>
              <a:rPr lang="en-GB" sz="1400" dirty="0"/>
              <a:t>Citizens Advice (2019) </a:t>
            </a:r>
            <a:r>
              <a:rPr lang="en-GB" sz="1400" i="1" dirty="0"/>
              <a:t>Duty to Make reasonable adjustments for disabled people</a:t>
            </a:r>
            <a:r>
              <a:rPr lang="en-GB" sz="1400" dirty="0"/>
              <a:t> [Online] Available at: </a:t>
            </a:r>
            <a:r>
              <a:rPr lang="en-GB" sz="1400" u="sng" dirty="0">
                <a:hlinkClick r:id="rId8"/>
              </a:rPr>
              <a:t>https://www.citizensadvice.org.uk/law-and-courts/discrimination/what-are-the-different-types-of-discrimination/duty-to-make-reasonable-adjustments-for-disabled-people/</a:t>
            </a:r>
            <a:r>
              <a:rPr lang="en-GB" sz="1400" dirty="0"/>
              <a:t> (Accessed: 11/4/2019)</a:t>
            </a:r>
          </a:p>
          <a:p>
            <a:r>
              <a:rPr lang="en-GB" sz="1400" dirty="0"/>
              <a:t>Citizens Advice (2019) </a:t>
            </a:r>
            <a:r>
              <a:rPr lang="en-GB" sz="1400" i="1" dirty="0"/>
              <a:t>Equality Act 2010</a:t>
            </a:r>
            <a:r>
              <a:rPr lang="en-GB" sz="1400" dirty="0"/>
              <a:t> [Online] Available at: </a:t>
            </a:r>
            <a:r>
              <a:rPr lang="en-GB" sz="1400" u="sng" dirty="0">
                <a:hlinkClick r:id="rId9"/>
              </a:rPr>
              <a:t>https://www.citizensadvice.org.uk/law-and-courts/discrimination/about-discrimination/equality-act-2010-discrimination-and-your-rights/</a:t>
            </a:r>
            <a:r>
              <a:rPr lang="en-GB" sz="1400" dirty="0"/>
              <a:t> (Accessed: 23/4/2019)</a:t>
            </a:r>
          </a:p>
          <a:p>
            <a:r>
              <a:rPr lang="en-GB" sz="1400" dirty="0"/>
              <a:t>Coffey, H (2017) </a:t>
            </a:r>
            <a:r>
              <a:rPr lang="en-GB" sz="1400" i="1" dirty="0"/>
              <a:t>Post-Brexit holidays: Staycations are on the rise as UK leaves the EU </a:t>
            </a:r>
            <a:r>
              <a:rPr lang="en-GB" sz="1400" dirty="0"/>
              <a:t>[Online] Available at:  </a:t>
            </a:r>
            <a:r>
              <a:rPr lang="en-GB" sz="1400" u="sng" dirty="0">
                <a:hlinkClick r:id="rId10"/>
              </a:rPr>
              <a:t>https://www.independant.co.uk/travel/news-and-advice/staycation-uk-holidays-brexit-travel-eu-a7668991.html</a:t>
            </a:r>
            <a:r>
              <a:rPr lang="en-GB" sz="1400" dirty="0"/>
              <a:t> (Accessed: 24/2/2019)</a:t>
            </a:r>
          </a:p>
          <a:p>
            <a:r>
              <a:rPr lang="en-GB" sz="1400" dirty="0"/>
              <a:t>European Business (2018) </a:t>
            </a:r>
            <a:r>
              <a:rPr lang="en-GB" sz="1400" i="1" dirty="0"/>
              <a:t>Brexit and the Pound Depreciation</a:t>
            </a:r>
            <a:r>
              <a:rPr lang="en-GB" sz="1400" dirty="0"/>
              <a:t> [Online] Available at:  </a:t>
            </a:r>
            <a:r>
              <a:rPr lang="en-GB" sz="1400" u="sng" dirty="0">
                <a:hlinkClick r:id="rId11"/>
              </a:rPr>
              <a:t>http://europeanbusinessmagazine.com/business/brexit-pound-depreciation-effects-uk-businesses/</a:t>
            </a:r>
            <a:r>
              <a:rPr lang="en-GB" sz="1400" dirty="0"/>
              <a:t> (Accessed: 24/2/2019)</a:t>
            </a:r>
          </a:p>
          <a:p>
            <a:r>
              <a:rPr lang="en-GB" sz="1400" dirty="0"/>
              <a:t>Glassdoor (2019) </a:t>
            </a:r>
            <a:r>
              <a:rPr lang="en-GB" sz="1400" i="1" dirty="0"/>
              <a:t>Legoland </a:t>
            </a:r>
            <a:r>
              <a:rPr lang="en-GB" sz="1400" dirty="0"/>
              <a:t>[Online] Available at:  </a:t>
            </a:r>
            <a:r>
              <a:rPr lang="en-GB" sz="1400" u="sng" dirty="0">
                <a:hlinkClick r:id="rId12"/>
              </a:rPr>
              <a:t>https://www.glassdoor.co.uk/Interview/LEGOLAND-UK-Interview-Questions-EI_IE297517.0,8_IL.9,11_IN2.htm</a:t>
            </a:r>
            <a:r>
              <a:rPr lang="en-GB" sz="1400" dirty="0"/>
              <a:t> (Accessed: 28/3/2019)</a:t>
            </a:r>
          </a:p>
          <a:p>
            <a:r>
              <a:rPr lang="en-GB" sz="1400" dirty="0"/>
              <a:t>GOV.UK (2019) </a:t>
            </a:r>
            <a:r>
              <a:rPr lang="en-GB" sz="1400" i="1" dirty="0"/>
              <a:t>Apply to the EU settlement scheme</a:t>
            </a:r>
            <a:r>
              <a:rPr lang="en-GB" sz="1400" dirty="0"/>
              <a:t> [Online] Available at: </a:t>
            </a:r>
            <a:r>
              <a:rPr lang="en-GB" sz="1400" u="sng" dirty="0">
                <a:hlinkClick r:id="rId13"/>
              </a:rPr>
              <a:t>https://www.gov.uk/settled-status-eu-citizens-families</a:t>
            </a:r>
            <a:r>
              <a:rPr lang="en-GB" sz="1400" dirty="0"/>
              <a:t> (Accessed: 23/4/2019)</a:t>
            </a:r>
          </a:p>
          <a:p>
            <a:r>
              <a:rPr lang="en-GB" sz="1400" dirty="0"/>
              <a:t>GOV.UK (2019) </a:t>
            </a:r>
            <a:r>
              <a:rPr lang="en-GB" sz="1400" i="1" dirty="0"/>
              <a:t>School attendance and absence</a:t>
            </a:r>
            <a:r>
              <a:rPr lang="en-GB" sz="1400" dirty="0"/>
              <a:t> [Online] Available at:  </a:t>
            </a:r>
            <a:r>
              <a:rPr lang="en-GB" sz="1400" u="sng" dirty="0">
                <a:hlinkClick r:id="rId14"/>
              </a:rPr>
              <a:t>https://www.gov.uk/school-attendance-absence/</a:t>
            </a:r>
            <a:r>
              <a:rPr lang="en-GB" sz="1400" dirty="0"/>
              <a:t> (Accessed: 25/2/2019)</a:t>
            </a:r>
          </a:p>
          <a:p>
            <a:r>
              <a:rPr lang="en-GB" sz="1400" dirty="0"/>
              <a:t>Griffiths, A and Wall, S (2005) </a:t>
            </a:r>
            <a:r>
              <a:rPr lang="en-GB" sz="1400" u="sng" dirty="0"/>
              <a:t>Economics for Business and Management</a:t>
            </a:r>
            <a:r>
              <a:rPr lang="en-GB" sz="1400" dirty="0"/>
              <a:t>, Harlow: Prentice Hall Financial </a:t>
            </a:r>
            <a:r>
              <a:rPr lang="en-GB" sz="1400" dirty="0" err="1"/>
              <a:t>Timwa</a:t>
            </a:r>
            <a:endParaRPr lang="en-GB" sz="1400" dirty="0"/>
          </a:p>
          <a:p>
            <a:r>
              <a:rPr lang="en-GB" sz="1400" dirty="0" err="1"/>
              <a:t>Hancer</a:t>
            </a:r>
            <a:r>
              <a:rPr lang="en-GB" sz="1400" dirty="0"/>
              <a:t>, A (2014) “Hotel and IT decision-maker characteristics and information technology adoption relationship in the hotel industry”, </a:t>
            </a:r>
            <a:r>
              <a:rPr lang="en-GB" sz="1400" i="1" dirty="0"/>
              <a:t>Journal of Hospitality and Tourism Technology</a:t>
            </a:r>
            <a:r>
              <a:rPr lang="en-GB" sz="1400" dirty="0"/>
              <a:t>, Vol. 5 Issue: 2, pp.194-206</a:t>
            </a:r>
          </a:p>
          <a:p>
            <a:r>
              <a:rPr lang="en-GB" sz="1400" dirty="0"/>
              <a:t>Handley, L (2018) </a:t>
            </a:r>
            <a:r>
              <a:rPr lang="en-GB" sz="1400" i="1" dirty="0"/>
              <a:t>How marketing built Lego into the worlds favourite toy brand</a:t>
            </a:r>
            <a:r>
              <a:rPr lang="en-GB" sz="1400" dirty="0"/>
              <a:t> [Online] Available at: </a:t>
            </a:r>
            <a:r>
              <a:rPr lang="en-GB" sz="1400" u="sng" dirty="0">
                <a:hlinkClick r:id="rId15"/>
              </a:rPr>
              <a:t>https://www.cnbc.com/2018/04/27/lego-marketing-strategy-made-it-world-favorite-toy-brand.html</a:t>
            </a:r>
            <a:r>
              <a:rPr lang="en-GB" sz="1400" dirty="0"/>
              <a:t> (Accessed: 19/04/2019)</a:t>
            </a:r>
          </a:p>
          <a:p>
            <a:endParaRPr lang="en-GB" sz="1400" dirty="0"/>
          </a:p>
        </p:txBody>
      </p:sp>
    </p:spTree>
    <p:extLst>
      <p:ext uri="{BB962C8B-B14F-4D97-AF65-F5344CB8AC3E}">
        <p14:creationId xmlns:p14="http://schemas.microsoft.com/office/powerpoint/2010/main" val="21472390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AD37D2-97EB-48B1-B38F-AA15E3D5C4D9}"/>
              </a:ext>
            </a:extLst>
          </p:cNvPr>
          <p:cNvSpPr txBox="1"/>
          <p:nvPr/>
        </p:nvSpPr>
        <p:spPr>
          <a:xfrm>
            <a:off x="152400" y="152400"/>
            <a:ext cx="12192000" cy="7017306"/>
          </a:xfrm>
          <a:prstGeom prst="rect">
            <a:avLst/>
          </a:prstGeom>
          <a:noFill/>
        </p:spPr>
        <p:txBody>
          <a:bodyPr wrap="square" rtlCol="0">
            <a:spAutoFit/>
          </a:bodyPr>
          <a:lstStyle/>
          <a:p>
            <a:r>
              <a:rPr lang="en-GB" sz="1400" dirty="0"/>
              <a:t>Haycock, L (2018) </a:t>
            </a:r>
            <a:r>
              <a:rPr lang="en-GB" sz="1400" i="1" dirty="0"/>
              <a:t>Brexit: How can HR keep EU workers in the UK?</a:t>
            </a:r>
            <a:r>
              <a:rPr lang="en-GB" sz="1400" dirty="0"/>
              <a:t> [Online] Available at: </a:t>
            </a:r>
            <a:r>
              <a:rPr lang="en-GB" sz="1400" u="sng" dirty="0">
                <a:hlinkClick r:id="rId2"/>
              </a:rPr>
              <a:t>https://www.personneltoday.com/hr/brexit-eu-workers-guide-uk/</a:t>
            </a:r>
            <a:r>
              <a:rPr lang="en-GB" sz="1400" dirty="0"/>
              <a:t> (Accessed: 18/4/2019)</a:t>
            </a:r>
          </a:p>
          <a:p>
            <a:r>
              <a:rPr lang="en-GB" sz="1400" dirty="0"/>
              <a:t>HSE (2019) </a:t>
            </a:r>
            <a:r>
              <a:rPr lang="en-GB" sz="1400" i="1" dirty="0"/>
              <a:t>How to gain commitment</a:t>
            </a:r>
            <a:r>
              <a:rPr lang="en-GB" sz="1400" dirty="0"/>
              <a:t> [Online] Available at: </a:t>
            </a:r>
            <a:r>
              <a:rPr lang="en-GB" sz="1400" u="sng" dirty="0">
                <a:hlinkClick r:id="rId3"/>
              </a:rPr>
              <a:t>http://www.hse.gov.uk/involvement/gaincommitment.htm</a:t>
            </a:r>
            <a:r>
              <a:rPr lang="en-GB" sz="1400" dirty="0"/>
              <a:t> (Accessed: 23/4/2019)</a:t>
            </a:r>
          </a:p>
          <a:p>
            <a:r>
              <a:rPr lang="en-GB" sz="1400" dirty="0"/>
              <a:t>Human Resources (2019) </a:t>
            </a:r>
            <a:r>
              <a:rPr lang="en-GB" sz="1400" i="1" dirty="0"/>
              <a:t>What is human resource?</a:t>
            </a:r>
            <a:r>
              <a:rPr lang="en-GB" sz="1400" dirty="0"/>
              <a:t> [Online] Available at:  </a:t>
            </a:r>
            <a:r>
              <a:rPr lang="en-GB" sz="1400" u="sng" dirty="0">
                <a:hlinkClick r:id="rId4"/>
              </a:rPr>
              <a:t>https://www.humanresourcesedu.org/what-is-human-resources/</a:t>
            </a:r>
            <a:r>
              <a:rPr lang="en-GB" sz="1400" dirty="0"/>
              <a:t> (Accessed: 28/3/2019)</a:t>
            </a:r>
          </a:p>
          <a:p>
            <a:r>
              <a:rPr lang="en-GB" sz="1400" dirty="0"/>
              <a:t>IFA (2019) </a:t>
            </a:r>
            <a:r>
              <a:rPr lang="en-GB" sz="1400" i="1" dirty="0"/>
              <a:t>The importance of a well defined hiring process</a:t>
            </a:r>
            <a:r>
              <a:rPr lang="en-GB" sz="1400" dirty="0"/>
              <a:t> [Online] Available at: </a:t>
            </a:r>
            <a:r>
              <a:rPr lang="en-GB" sz="1400" u="sng" dirty="0">
                <a:hlinkClick r:id="rId5"/>
              </a:rPr>
              <a:t>https://www.franchise.org/franchise-information/the-importance-of-a-well-defined-hiring-process</a:t>
            </a:r>
            <a:r>
              <a:rPr lang="en-GB" sz="1400" dirty="0"/>
              <a:t> (accessed: 23/4/2019)</a:t>
            </a:r>
          </a:p>
          <a:p>
            <a:r>
              <a:rPr lang="en-GB" sz="1400" dirty="0"/>
              <a:t>Inman, P (2018) </a:t>
            </a:r>
            <a:r>
              <a:rPr lang="en-GB" sz="1400" i="1" dirty="0"/>
              <a:t>Interest rates rise would hit millions in UK who depend on cheap credit</a:t>
            </a:r>
            <a:r>
              <a:rPr lang="en-GB" sz="1400" dirty="0"/>
              <a:t> [Online] Available at:  </a:t>
            </a:r>
            <a:r>
              <a:rPr lang="en-GB" sz="1400" u="sng" dirty="0">
                <a:hlinkClick r:id="rId6"/>
              </a:rPr>
              <a:t>https://www.theguardian.com/business/2018/feb/12/interest-rate-rise-millions-uk-depend-cheap-credit</a:t>
            </a:r>
            <a:r>
              <a:rPr lang="en-GB" sz="1400" dirty="0"/>
              <a:t> (Accessed: 25/2/2019)</a:t>
            </a:r>
          </a:p>
          <a:p>
            <a:r>
              <a:rPr lang="en-GB" sz="1400" dirty="0"/>
              <a:t>Jackson, G and </a:t>
            </a:r>
            <a:r>
              <a:rPr lang="en-GB" sz="1400" dirty="0" err="1"/>
              <a:t>Tetlow</a:t>
            </a:r>
            <a:r>
              <a:rPr lang="en-GB" sz="1400" dirty="0"/>
              <a:t>, G (2018) </a:t>
            </a:r>
            <a:r>
              <a:rPr lang="en-GB" sz="1400" i="1" dirty="0"/>
              <a:t>UK wage growth expected to increase but remain modest</a:t>
            </a:r>
            <a:r>
              <a:rPr lang="en-GB" sz="1400" dirty="0"/>
              <a:t> [Online] Available at: </a:t>
            </a:r>
            <a:r>
              <a:rPr lang="en-GB" sz="1400" u="sng" dirty="0">
                <a:hlinkClick r:id="rId7"/>
              </a:rPr>
              <a:t>https://www.ft.com/content/98ce5e72-ebd9-11e7-bd17-521324c81e23</a:t>
            </a:r>
            <a:r>
              <a:rPr lang="en-GB" sz="1400" dirty="0"/>
              <a:t> (Accessed: 10/4/2019)</a:t>
            </a:r>
          </a:p>
          <a:p>
            <a:r>
              <a:rPr lang="en-GB" sz="1400" dirty="0"/>
              <a:t>Jones-Evans, D (2017) </a:t>
            </a:r>
            <a:r>
              <a:rPr lang="en-GB" sz="1400" i="1" dirty="0"/>
              <a:t>How tourism can be a shining star in the Welsh economy post Brexit</a:t>
            </a:r>
            <a:r>
              <a:rPr lang="en-GB" sz="1400" dirty="0"/>
              <a:t> [Online] Available at: </a:t>
            </a:r>
            <a:r>
              <a:rPr lang="en-GB" sz="1400" u="sng" dirty="0">
                <a:hlinkClick r:id="rId8"/>
              </a:rPr>
              <a:t>https://www.walesonline.co.uk/buiness/business-opinion/how-tourism-can-shining-star-12991526</a:t>
            </a:r>
            <a:r>
              <a:rPr lang="en-GB" sz="1400" dirty="0"/>
              <a:t> (Accessed: 24/2/2019)</a:t>
            </a:r>
          </a:p>
          <a:p>
            <a:r>
              <a:rPr lang="en-GB" sz="1400" dirty="0"/>
              <a:t>Kennedy, J (2017) </a:t>
            </a:r>
            <a:r>
              <a:rPr lang="en-GB" sz="1400" i="1" dirty="0"/>
              <a:t>Why social media matters more than ever to hospitality marketing</a:t>
            </a:r>
            <a:r>
              <a:rPr lang="en-GB" sz="1400" dirty="0"/>
              <a:t> [Online] Available at:  </a:t>
            </a:r>
            <a:r>
              <a:rPr lang="en-GB" sz="1400" u="sng" dirty="0">
                <a:hlinkClick r:id="rId9"/>
              </a:rPr>
              <a:t>http://www.thedrum.com/opinion/2017/08/04/why-social-media-matters-more-ever-hospitality-marketing</a:t>
            </a:r>
            <a:r>
              <a:rPr lang="en-GB" sz="1400" dirty="0"/>
              <a:t> (Accessed: 2/2/2019)</a:t>
            </a:r>
          </a:p>
          <a:p>
            <a:r>
              <a:rPr lang="en-GB" sz="1400" dirty="0"/>
              <a:t>Knowledge at Wharton (2019) </a:t>
            </a:r>
            <a:r>
              <a:rPr lang="en-GB" sz="1400" i="1" dirty="0"/>
              <a:t>When fun goes digital</a:t>
            </a:r>
            <a:r>
              <a:rPr lang="en-GB" sz="1400" dirty="0"/>
              <a:t> [Online] Available at: </a:t>
            </a:r>
            <a:r>
              <a:rPr lang="en-GB" sz="1400" u="sng" dirty="0">
                <a:hlinkClick r:id="rId10"/>
              </a:rPr>
              <a:t>https://knowledge.wharton.upenn.edu/article/future-theme-park-innovation/</a:t>
            </a:r>
            <a:r>
              <a:rPr lang="en-GB" sz="1400" dirty="0"/>
              <a:t> (Accessed: 10/4/2019)</a:t>
            </a:r>
          </a:p>
          <a:p>
            <a:r>
              <a:rPr lang="en-GB" sz="1400" dirty="0"/>
              <a:t>Kokemuller, N (2019) </a:t>
            </a:r>
            <a:r>
              <a:rPr lang="en-GB" sz="1400" i="1" dirty="0"/>
              <a:t>What are the reasons for decrease in gross profit margin?</a:t>
            </a:r>
            <a:r>
              <a:rPr lang="en-GB" sz="1400" dirty="0"/>
              <a:t> [Online] Available at: </a:t>
            </a:r>
            <a:r>
              <a:rPr lang="en-GB" sz="1400" u="sng" dirty="0">
                <a:hlinkClick r:id="rId11"/>
              </a:rPr>
              <a:t>https://smallbusiness.chron.com/causes-decrease-gross-profit-margin-80437.html</a:t>
            </a:r>
            <a:r>
              <a:rPr lang="en-GB" sz="1400" dirty="0"/>
              <a:t> (Accessed: 22/4/2019) </a:t>
            </a:r>
          </a:p>
          <a:p>
            <a:r>
              <a:rPr lang="en-GB" sz="1400" dirty="0"/>
              <a:t>Legoland (2019) </a:t>
            </a:r>
            <a:r>
              <a:rPr lang="en-GB" sz="1400" i="1" dirty="0"/>
              <a:t>Work for us</a:t>
            </a:r>
            <a:r>
              <a:rPr lang="en-GB" sz="1400" dirty="0"/>
              <a:t> [Online] Available at:  </a:t>
            </a:r>
            <a:r>
              <a:rPr lang="en-GB" sz="1400" u="sng" dirty="0">
                <a:hlinkClick r:id="rId12"/>
              </a:rPr>
              <a:t>https://www.legoland.co.uk/jobs/</a:t>
            </a:r>
            <a:r>
              <a:rPr lang="en-GB" sz="1400" dirty="0"/>
              <a:t> (Accessed: 28/3/2019) </a:t>
            </a:r>
          </a:p>
          <a:p>
            <a:r>
              <a:rPr lang="en-GB" sz="1400" dirty="0" err="1"/>
              <a:t>Marriner</a:t>
            </a:r>
            <a:r>
              <a:rPr lang="en-GB" sz="1400" dirty="0"/>
              <a:t>, C (2005) </a:t>
            </a:r>
            <a:r>
              <a:rPr lang="en-GB" sz="1400" i="1" dirty="0"/>
              <a:t>US swoop takes Legoland under Merlin’s Wand</a:t>
            </a:r>
            <a:r>
              <a:rPr lang="en-GB" sz="1400" dirty="0"/>
              <a:t> [Online] Available at: </a:t>
            </a:r>
            <a:r>
              <a:rPr lang="en-GB" sz="1400" u="sng" dirty="0">
                <a:hlinkClick r:id="rId13"/>
              </a:rPr>
              <a:t>https://www.theguardian.com/business/2005/jul/14/1</a:t>
            </a:r>
            <a:r>
              <a:rPr lang="en-GB" sz="1400" dirty="0"/>
              <a:t> (Accessed: 22/4/2019)</a:t>
            </a:r>
          </a:p>
          <a:p>
            <a:r>
              <a:rPr lang="en-GB" sz="1400" dirty="0"/>
              <a:t>Martin, W (2017) </a:t>
            </a:r>
            <a:r>
              <a:rPr lang="en-GB" sz="1400" i="1" dirty="0"/>
              <a:t>Rollercoaster: Everything that has happened to the pound in the year since the Brexit vote</a:t>
            </a:r>
            <a:r>
              <a:rPr lang="en-GB" sz="1400" dirty="0"/>
              <a:t> [Online] Available at:  </a:t>
            </a:r>
            <a:r>
              <a:rPr lang="en-GB" sz="1400" u="sng" dirty="0">
                <a:hlinkClick r:id="rId14"/>
              </a:rPr>
              <a:t>http://uk.businessinsider.com/the-pound-in-the-year-since-the-brexit-vote-2017-6/june-24-2016-1</a:t>
            </a:r>
            <a:r>
              <a:rPr lang="en-GB" sz="1400" dirty="0"/>
              <a:t> (Accessed: 24/2/2019)</a:t>
            </a:r>
          </a:p>
          <a:p>
            <a:r>
              <a:rPr lang="en-GB" sz="1400" dirty="0"/>
              <a:t>Maximum Performance (2019) </a:t>
            </a:r>
            <a:r>
              <a:rPr lang="en-GB" sz="1400" i="1" dirty="0"/>
              <a:t>Case studies</a:t>
            </a:r>
            <a:r>
              <a:rPr lang="en-GB" sz="1400" dirty="0"/>
              <a:t> [Online] Available at: </a:t>
            </a:r>
            <a:r>
              <a:rPr lang="en-GB" sz="1400" u="sng" dirty="0">
                <a:hlinkClick r:id="rId15"/>
              </a:rPr>
              <a:t>https://maximumperformance.co.uk/the-legoland-projects/</a:t>
            </a:r>
            <a:r>
              <a:rPr lang="en-GB" sz="1400" dirty="0"/>
              <a:t> (Accessed: 24/4/2019)</a:t>
            </a:r>
          </a:p>
          <a:p>
            <a:r>
              <a:rPr lang="en-GB" sz="1400" dirty="0"/>
              <a:t>Merlin Annual Pass (2019) </a:t>
            </a:r>
            <a:r>
              <a:rPr lang="en-GB" sz="1400" i="1" dirty="0"/>
              <a:t>Merlin Annual Pass</a:t>
            </a:r>
            <a:r>
              <a:rPr lang="en-GB" sz="1400" dirty="0"/>
              <a:t> [Online] Available at: </a:t>
            </a:r>
            <a:r>
              <a:rPr lang="en-GB" sz="1400" u="sng" dirty="0">
                <a:hlinkClick r:id="rId16"/>
              </a:rPr>
              <a:t>https://www.merlinannualpass.co.uk/?gclid=CjwKCAjwndvlBRANEiwABrR32B5Gsvxa2JrWEb3R1u2eGkC1Pj-I9ELXw0YDxh0AxwdJOugTNCyWTRoCW70QAvD_BwE</a:t>
            </a:r>
            <a:r>
              <a:rPr lang="en-GB" sz="1400" dirty="0"/>
              <a:t> (Accessed:17/4/2019)</a:t>
            </a:r>
          </a:p>
          <a:p>
            <a:r>
              <a:rPr lang="en-GB" sz="1400" dirty="0" err="1"/>
              <a:t>Millmore</a:t>
            </a:r>
            <a:r>
              <a:rPr lang="en-GB" sz="1400" dirty="0"/>
              <a:t>, M (2007) </a:t>
            </a:r>
            <a:r>
              <a:rPr lang="en-GB" sz="1400" u="sng" dirty="0"/>
              <a:t>Strategic Human Recourse Management</a:t>
            </a:r>
            <a:r>
              <a:rPr lang="en-GB" sz="1400" dirty="0"/>
              <a:t>, Essex: Prentice Hall Financial Times</a:t>
            </a:r>
          </a:p>
          <a:p>
            <a:r>
              <a:rPr lang="en-GB" sz="1400" dirty="0"/>
              <a:t>Nielsen (2015) </a:t>
            </a:r>
            <a:r>
              <a:rPr lang="en-GB" sz="1400" i="1" dirty="0"/>
              <a:t>Green generation</a:t>
            </a:r>
            <a:r>
              <a:rPr lang="en-GB" sz="1400" dirty="0"/>
              <a:t> [Online] Available at: </a:t>
            </a:r>
            <a:r>
              <a:rPr lang="en-GB" sz="1400" u="sng" dirty="0">
                <a:hlinkClick r:id="rId17"/>
              </a:rPr>
              <a:t>https://www.nielsen.com/uk/en/insights/news/2015/green-generation-millennials-say-sustainability-is-a-shopping-priority.html</a:t>
            </a:r>
            <a:r>
              <a:rPr lang="en-GB" sz="1400" dirty="0"/>
              <a:t> (Accessed: 11/4/2019)</a:t>
            </a:r>
          </a:p>
          <a:p>
            <a:r>
              <a:rPr lang="en-GB" sz="1400" dirty="0"/>
              <a:t>NHS (2019) </a:t>
            </a:r>
            <a:r>
              <a:rPr lang="en-GB" sz="1400" i="1" dirty="0"/>
              <a:t>Change4life</a:t>
            </a:r>
            <a:r>
              <a:rPr lang="en-GB" sz="1400" dirty="0"/>
              <a:t> [Online] Available at:  </a:t>
            </a:r>
            <a:r>
              <a:rPr lang="en-GB" sz="1400" u="sng" dirty="0">
                <a:hlinkClick r:id="rId18"/>
              </a:rPr>
              <a:t>https://www.nhs.uk/change4life#BWEIT8UcRS8I1JJB.97</a:t>
            </a:r>
            <a:r>
              <a:rPr lang="en-GB" sz="1400" dirty="0"/>
              <a:t> (Accessed: 1/3/2019)</a:t>
            </a:r>
          </a:p>
          <a:p>
            <a:endParaRPr lang="en-GB" sz="1400" dirty="0"/>
          </a:p>
        </p:txBody>
      </p:sp>
    </p:spTree>
    <p:extLst>
      <p:ext uri="{BB962C8B-B14F-4D97-AF65-F5344CB8AC3E}">
        <p14:creationId xmlns:p14="http://schemas.microsoft.com/office/powerpoint/2010/main" val="30984910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8BF4E1C-7A5D-475D-9C25-AC3EFE651B10}"/>
              </a:ext>
            </a:extLst>
          </p:cNvPr>
          <p:cNvSpPr txBox="1"/>
          <p:nvPr/>
        </p:nvSpPr>
        <p:spPr>
          <a:xfrm>
            <a:off x="0" y="106017"/>
            <a:ext cx="12192000" cy="6555641"/>
          </a:xfrm>
          <a:prstGeom prst="rect">
            <a:avLst/>
          </a:prstGeom>
          <a:noFill/>
        </p:spPr>
        <p:txBody>
          <a:bodyPr wrap="square" rtlCol="0">
            <a:spAutoFit/>
          </a:bodyPr>
          <a:lstStyle/>
          <a:p>
            <a:r>
              <a:rPr lang="en-GB" sz="1400" dirty="0"/>
              <a:t>Office of National Statistics (2016) </a:t>
            </a:r>
            <a:r>
              <a:rPr lang="en-GB" sz="1400" i="1" dirty="0"/>
              <a:t>Abuse during childhood</a:t>
            </a:r>
            <a:r>
              <a:rPr lang="en-GB" sz="1400" dirty="0"/>
              <a:t> [Online] Available at: </a:t>
            </a:r>
            <a:r>
              <a:rPr lang="en-GB" sz="1400" u="sng" dirty="0">
                <a:hlinkClick r:id="rId2"/>
              </a:rPr>
              <a:t>https://www.ons.gov.uk/peoplepopulationandcommunity/crimeandjustice/articles/abuseduringchildhood/findingsfromtheyearendingmarch2016crimesurveyforenglandandwales</a:t>
            </a:r>
            <a:r>
              <a:rPr lang="en-GB" sz="1400" dirty="0"/>
              <a:t> (Accessed: 23/4/2019)</a:t>
            </a:r>
          </a:p>
          <a:p>
            <a:r>
              <a:rPr lang="en-GB" sz="1400" dirty="0"/>
              <a:t>Office of National Statistics (2019) </a:t>
            </a:r>
            <a:r>
              <a:rPr lang="en-GB" sz="1400" i="1" dirty="0"/>
              <a:t>GDP monthly estimate, UK</a:t>
            </a:r>
            <a:r>
              <a:rPr lang="en-GB" sz="1400" dirty="0"/>
              <a:t> [Online] Available at: </a:t>
            </a:r>
            <a:r>
              <a:rPr lang="en-GB" sz="1400" u="sng" dirty="0">
                <a:hlinkClick r:id="rId3"/>
              </a:rPr>
              <a:t>https://www.ons.gov.uk/economy/grossdomesticproductgdp/bulletins/gdpmonthlyestimateuk/february2019</a:t>
            </a:r>
            <a:r>
              <a:rPr lang="en-GB" sz="1400" dirty="0"/>
              <a:t> (Accessed: 10/4/2019)</a:t>
            </a:r>
          </a:p>
          <a:p>
            <a:r>
              <a:rPr lang="en-GB" sz="1400" dirty="0"/>
              <a:t>Personnel Today (2003) </a:t>
            </a:r>
            <a:r>
              <a:rPr lang="en-GB" sz="1400" i="1" dirty="0"/>
              <a:t>Case round up</a:t>
            </a:r>
            <a:r>
              <a:rPr lang="en-GB" sz="1400" dirty="0"/>
              <a:t> [Online] Available at: </a:t>
            </a:r>
            <a:r>
              <a:rPr lang="en-GB" sz="1400" u="sng" dirty="0">
                <a:hlinkClick r:id="rId4"/>
              </a:rPr>
              <a:t>https://www.personneltoday.com/hr/case-round-up-44/</a:t>
            </a:r>
            <a:r>
              <a:rPr lang="en-GB" sz="1400" dirty="0"/>
              <a:t> (Accessed: 24/4/2019)</a:t>
            </a:r>
          </a:p>
          <a:p>
            <a:r>
              <a:rPr lang="en-GB" sz="1400" dirty="0"/>
              <a:t>Riviera (2019) </a:t>
            </a:r>
            <a:r>
              <a:rPr lang="en-GB" sz="1400" i="1" dirty="0"/>
              <a:t>Why you should be offering guest wi-fi to your customers</a:t>
            </a:r>
            <a:r>
              <a:rPr lang="en-GB" sz="1400" dirty="0"/>
              <a:t> [Online] Available at: </a:t>
            </a:r>
            <a:r>
              <a:rPr lang="en-GB" sz="1400" u="sng" dirty="0">
                <a:hlinkClick r:id="rId5"/>
              </a:rPr>
              <a:t>https://www.riviera-networks.co.uk/blog/business/offering-guest-wifi-customers/</a:t>
            </a:r>
            <a:r>
              <a:rPr lang="en-GB" sz="1400" dirty="0"/>
              <a:t> (Accessed: 10/4/2019)</a:t>
            </a:r>
          </a:p>
          <a:p>
            <a:r>
              <a:rPr lang="en-GB" sz="1400" dirty="0"/>
              <a:t>Sandhu, S (2019) </a:t>
            </a:r>
            <a:r>
              <a:rPr lang="en-GB" sz="1400" i="1" dirty="0"/>
              <a:t>What is no-deal Brexit?</a:t>
            </a:r>
            <a:r>
              <a:rPr lang="en-GB" sz="1400" dirty="0"/>
              <a:t> [Online] Available at: </a:t>
            </a:r>
            <a:r>
              <a:rPr lang="en-GB" sz="1400" u="sng" dirty="0">
                <a:hlinkClick r:id="rId6"/>
              </a:rPr>
              <a:t>https://inews.co.uk/news/brexit/no-deal-brexit-what-meaning-uk-leave-uk-consequences/</a:t>
            </a:r>
            <a:r>
              <a:rPr lang="en-GB" sz="1400" dirty="0"/>
              <a:t> (Accessed: 17/4/2019)</a:t>
            </a:r>
          </a:p>
          <a:p>
            <a:r>
              <a:rPr lang="en-GB" sz="1400" dirty="0"/>
              <a:t>Sharma, A (2016) “Managing diversity and equality in the workplace”, </a:t>
            </a:r>
            <a:r>
              <a:rPr lang="en-GB" sz="1400" i="1" dirty="0"/>
              <a:t>Cogent Business and Management</a:t>
            </a:r>
            <a:r>
              <a:rPr lang="en-GB" sz="1400" dirty="0"/>
              <a:t>, Vol 3: Issue 1, pp.45-49</a:t>
            </a:r>
          </a:p>
          <a:p>
            <a:r>
              <a:rPr lang="en-GB" sz="1400" dirty="0"/>
              <a:t>Sunderland, M (2017) </a:t>
            </a:r>
            <a:r>
              <a:rPr lang="en-GB" sz="1400" i="1" dirty="0"/>
              <a:t>The science behind how holidays make your children happier</a:t>
            </a:r>
            <a:r>
              <a:rPr lang="en-GB" sz="1400" dirty="0"/>
              <a:t> [Online] Available at:  </a:t>
            </a:r>
            <a:r>
              <a:rPr lang="en-GB" sz="1400" u="sng" dirty="0">
                <a:hlinkClick r:id="rId7"/>
              </a:rPr>
              <a:t>https://www.telegraph.co.uk/travel/family-holidays/the-science-behind-how-holidays-make-your-children-happie-and-smarter/</a:t>
            </a:r>
            <a:r>
              <a:rPr lang="en-GB" sz="1400" dirty="0"/>
              <a:t> (Accessed: 2/3/2019)</a:t>
            </a:r>
          </a:p>
          <a:p>
            <a:r>
              <a:rPr lang="en-GB" sz="1400" dirty="0"/>
              <a:t>The Conversation (2014) </a:t>
            </a:r>
            <a:r>
              <a:rPr lang="en-GB" sz="1400" i="1" dirty="0"/>
              <a:t>Too much screen time and too little outside play is holding back kids </a:t>
            </a:r>
            <a:r>
              <a:rPr lang="en-GB" sz="1400" dirty="0"/>
              <a:t>[Online] Available at:  </a:t>
            </a:r>
            <a:r>
              <a:rPr lang="en-GB" sz="1400" u="sng" dirty="0">
                <a:hlinkClick r:id="rId8"/>
              </a:rPr>
              <a:t>http://theconversation.com/too-much-screen-time-and-too-little-outside-play-is-holding-back-kids-31116</a:t>
            </a:r>
            <a:r>
              <a:rPr lang="en-GB" sz="1400" dirty="0"/>
              <a:t> (Accessed: 1/3/2019)</a:t>
            </a:r>
          </a:p>
          <a:p>
            <a:r>
              <a:rPr lang="en-GB" sz="1400" dirty="0"/>
              <a:t>The Evening Standard (2018)</a:t>
            </a:r>
            <a:r>
              <a:rPr lang="en-GB" sz="1400" i="1" dirty="0"/>
              <a:t> The biggest travel tends and predictions </a:t>
            </a:r>
            <a:r>
              <a:rPr lang="en-GB" sz="1400" dirty="0"/>
              <a:t>[Online] Available at:  </a:t>
            </a:r>
            <a:r>
              <a:rPr lang="en-GB" sz="1400" u="sng" dirty="0">
                <a:hlinkClick r:id="rId9"/>
              </a:rPr>
              <a:t>https://www.standard.co.uk/lifestyle/travel/travel-trends-predictions-2018-a3733006.html</a:t>
            </a:r>
            <a:r>
              <a:rPr lang="en-GB" sz="1400" dirty="0"/>
              <a:t> (Accessed: 27/2/2019)</a:t>
            </a:r>
          </a:p>
          <a:p>
            <a:r>
              <a:rPr lang="en-GB" sz="1400" dirty="0"/>
              <a:t>Thermae Bath Spa (2019) </a:t>
            </a:r>
            <a:r>
              <a:rPr lang="en-GB" sz="1400" i="1" dirty="0"/>
              <a:t>Useful Information</a:t>
            </a:r>
            <a:r>
              <a:rPr lang="en-GB" sz="1400" dirty="0"/>
              <a:t> [Online] Available at: </a:t>
            </a:r>
            <a:r>
              <a:rPr lang="en-GB" sz="1400" u="sng" dirty="0">
                <a:hlinkClick r:id="rId10"/>
              </a:rPr>
              <a:t>https://www.thermaebathspa.com/the-spa/springs-cafe-amp-restaurant/useful-information/</a:t>
            </a:r>
            <a:r>
              <a:rPr lang="en-GB" sz="1400" dirty="0"/>
              <a:t> (Accessed: 19/4/2019)</a:t>
            </a:r>
          </a:p>
          <a:p>
            <a:r>
              <a:rPr lang="en-GB" sz="1400" dirty="0"/>
              <a:t>Tours Market (2017) </a:t>
            </a:r>
            <a:r>
              <a:rPr lang="en-GB" sz="1400" i="1" dirty="0"/>
              <a:t>Why digital marketing is important for tourism industries</a:t>
            </a:r>
            <a:r>
              <a:rPr lang="en-GB" sz="1400" dirty="0"/>
              <a:t> [Online] Available at:  </a:t>
            </a:r>
            <a:r>
              <a:rPr lang="en-GB" sz="1400" u="sng" dirty="0">
                <a:hlinkClick r:id="rId11"/>
              </a:rPr>
              <a:t>http://www.toursmarket.tours/about-travel-and-tourism/why-digital-marketing-is-important-for-tourism-industries/</a:t>
            </a:r>
            <a:r>
              <a:rPr lang="en-GB" sz="1400" dirty="0"/>
              <a:t> (Accessed: 2/3/2019)</a:t>
            </a:r>
          </a:p>
          <a:p>
            <a:r>
              <a:rPr lang="en-GB" sz="1400" dirty="0" err="1"/>
              <a:t>Tripadvisor</a:t>
            </a:r>
            <a:r>
              <a:rPr lang="en-GB" sz="1400" dirty="0"/>
              <a:t> (2019)</a:t>
            </a:r>
            <a:r>
              <a:rPr lang="en-GB" sz="1400" i="1" dirty="0"/>
              <a:t> Legoland</a:t>
            </a:r>
            <a:r>
              <a:rPr lang="en-GB" sz="1400" dirty="0"/>
              <a:t> [Online] Available at: </a:t>
            </a:r>
            <a:r>
              <a:rPr lang="en-GB" sz="1400" u="sng" dirty="0">
                <a:hlinkClick r:id="rId12"/>
              </a:rPr>
              <a:t>https://www.tripadvisor.co.uk/Attraction_Review-g186419-d207144-Reviews-LEGOLAND_Windsor_Resort-Windsor_Windsor_and_Maidenhead_Berkshire_England.html</a:t>
            </a:r>
            <a:r>
              <a:rPr lang="en-GB" sz="1400" dirty="0"/>
              <a:t> (Accessed: 7/4/2019)</a:t>
            </a:r>
          </a:p>
          <a:p>
            <a:r>
              <a:rPr lang="en-GB" sz="1400" dirty="0"/>
              <a:t>Wall Street Mojo (2019) </a:t>
            </a:r>
            <a:r>
              <a:rPr lang="en-GB" sz="1400" i="1" dirty="0"/>
              <a:t>Current ratio vs quick ratio</a:t>
            </a:r>
            <a:r>
              <a:rPr lang="en-GB" sz="1400" dirty="0"/>
              <a:t> [Online] Available at: </a:t>
            </a:r>
            <a:r>
              <a:rPr lang="en-GB" sz="1400" u="sng" dirty="0">
                <a:hlinkClick r:id="rId13"/>
              </a:rPr>
              <a:t>https://www.wallstreetmojo.com/current-ratio-vs-quick-ratio/</a:t>
            </a:r>
            <a:r>
              <a:rPr lang="en-GB" sz="1400" dirty="0"/>
              <a:t> (Accessed: 22/4/2019)</a:t>
            </a:r>
          </a:p>
          <a:p>
            <a:r>
              <a:rPr lang="en-GB" sz="1400" dirty="0"/>
              <a:t>Watson, D and Head, A (2004) </a:t>
            </a:r>
            <a:r>
              <a:rPr lang="en-GB" sz="1400" u="sng" dirty="0"/>
              <a:t>Corporate Finance</a:t>
            </a:r>
            <a:r>
              <a:rPr lang="en-GB" sz="1400" dirty="0"/>
              <a:t>, 3</a:t>
            </a:r>
            <a:r>
              <a:rPr lang="en-GB" sz="1400" baseline="30000" dirty="0"/>
              <a:t>rd</a:t>
            </a:r>
            <a:r>
              <a:rPr lang="en-GB" sz="1400" dirty="0"/>
              <a:t> Edition, Essex: Pearson Education Limited</a:t>
            </a:r>
          </a:p>
          <a:p>
            <a:r>
              <a:rPr lang="en-GB" sz="1400" dirty="0"/>
              <a:t>Ways into Work (2019)</a:t>
            </a:r>
            <a:r>
              <a:rPr lang="en-GB" sz="1400" i="1" dirty="0"/>
              <a:t> Employers</a:t>
            </a:r>
            <a:r>
              <a:rPr lang="en-GB" sz="1400" dirty="0"/>
              <a:t> [Online] Available at: </a:t>
            </a:r>
            <a:r>
              <a:rPr lang="en-GB" sz="1400" u="sng" dirty="0">
                <a:hlinkClick r:id="rId14"/>
              </a:rPr>
              <a:t>http://waysintowork.com/employers/</a:t>
            </a:r>
            <a:r>
              <a:rPr lang="en-GB" sz="1400" dirty="0"/>
              <a:t> (Accessed: 24/4/2019)</a:t>
            </a:r>
          </a:p>
          <a:p>
            <a:r>
              <a:rPr lang="en-GB" sz="1400" dirty="0"/>
              <a:t>Windsor and Maidenhead (2019) </a:t>
            </a:r>
            <a:r>
              <a:rPr lang="en-GB" sz="1400" i="1" dirty="0"/>
              <a:t>The Legoland Windsor resort</a:t>
            </a:r>
            <a:r>
              <a:rPr lang="en-GB" sz="1400" dirty="0"/>
              <a:t> [Online] Available at: </a:t>
            </a:r>
            <a:r>
              <a:rPr lang="en-GB" sz="1400" u="sng" dirty="0">
                <a:hlinkClick r:id="rId15"/>
              </a:rPr>
              <a:t>https://www.windsor.gov.uk/things-to-do/the-legoland-r-windsor-resort-p61733</a:t>
            </a:r>
            <a:r>
              <a:rPr lang="en-GB" sz="1400" dirty="0"/>
              <a:t> (Accessed: 22/4/2019)</a:t>
            </a:r>
          </a:p>
          <a:p>
            <a:r>
              <a:rPr lang="en-GB" sz="1400" dirty="0"/>
              <a:t>Yorke, H (2017) </a:t>
            </a:r>
            <a:r>
              <a:rPr lang="en-GB" sz="1400" i="1" dirty="0"/>
              <a:t>Term-time holiday: Parents can be prosecuted for taking out of school without permission, Supreme court rules</a:t>
            </a:r>
            <a:r>
              <a:rPr lang="en-GB" sz="1400" dirty="0"/>
              <a:t> [Online] Available at:  </a:t>
            </a:r>
            <a:r>
              <a:rPr lang="en-GB" sz="1400" u="sng" dirty="0">
                <a:hlinkClick r:id="rId16"/>
              </a:rPr>
              <a:t>https://www.telegraph.co.uk/education/2017/04/06/term-time-holidays-supreme-court-rule-parents-can-legally-take/</a:t>
            </a:r>
            <a:r>
              <a:rPr lang="en-GB" sz="1400" dirty="0"/>
              <a:t> (Accessed: 25/2/2019)</a:t>
            </a:r>
          </a:p>
        </p:txBody>
      </p:sp>
    </p:spTree>
    <p:extLst>
      <p:ext uri="{BB962C8B-B14F-4D97-AF65-F5344CB8AC3E}">
        <p14:creationId xmlns:p14="http://schemas.microsoft.com/office/powerpoint/2010/main" val="118942135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2425</TotalTime>
  <Words>2463</Words>
  <Application>Microsoft Office PowerPoint</Application>
  <PresentationFormat>Widescreen</PresentationFormat>
  <Paragraphs>146</Paragraphs>
  <Slides>13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Abadi</vt:lpstr>
      <vt:lpstr>Aharoni</vt: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Samantha Winkley</dc:creator>
  <cp:lastModifiedBy>Samantha Winkley</cp:lastModifiedBy>
  <cp:revision>3</cp:revision>
  <dcterms:created xsi:type="dcterms:W3CDTF">2019-04-12T11:46:30Z</dcterms:created>
  <dcterms:modified xsi:type="dcterms:W3CDTF">2019-04-24T00:41:16Z</dcterms:modified>
</cp:coreProperties>
</file>