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A7940F8-8E58-42CB-8634-085843FA797B}" type="datetimeFigureOut">
              <a:rPr lang="en-GB" smtClean="0"/>
              <a:t>05/02/2021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8045136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7940F8-8E58-42CB-8634-085843FA797B}" type="datetimeFigureOut">
              <a:rPr lang="en-GB" smtClean="0"/>
              <a:t>05/02/2021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3233374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7940F8-8E58-42CB-8634-085843FA797B}" type="datetimeFigureOut">
              <a:rPr lang="en-GB" smtClean="0"/>
              <a:t>05/02/2021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2230235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A7940F8-8E58-42CB-8634-085843FA797B}" type="datetimeFigureOut">
              <a:rPr lang="en-GB" smtClean="0"/>
              <a:t>05/02/2021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2860982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A7940F8-8E58-42CB-8634-085843FA797B}" type="datetimeFigureOut">
              <a:rPr lang="en-GB" smtClean="0"/>
              <a:t>05/02/2021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3511181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A7940F8-8E58-42CB-8634-085843FA797B}" type="datetimeFigureOut">
              <a:rPr lang="en-GB" smtClean="0"/>
              <a:t>05/02/2021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3038373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7940F8-8E58-42CB-8634-085843FA797B}" type="datetimeFigureOut">
              <a:rPr lang="en-GB" smtClean="0"/>
              <a:t>05/02/2021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385304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A7940F8-8E58-42CB-8634-085843FA797B}" type="datetimeFigureOut">
              <a:rPr lang="en-GB" smtClean="0"/>
              <a:t>05/02/2021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1217240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A7940F8-8E58-42CB-8634-085843FA797B}" type="datetimeFigureOut">
              <a:rPr lang="en-GB" smtClean="0"/>
              <a:t>05/02/2021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3687901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7940F8-8E58-42CB-8634-085843FA797B}" type="datetimeFigureOut">
              <a:rPr lang="en-GB" smtClean="0"/>
              <a:t>05/02/2021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16550417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7940F8-8E58-42CB-8634-085843FA797B}" type="datetimeFigureOut">
              <a:rPr lang="en-GB" smtClean="0"/>
              <a:t>05/02/2021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EE807-6010-45C2-A3B2-D3069E9F7D8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225572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7940F8-8E58-42CB-8634-085843FA797B}" type="datetimeFigureOut">
              <a:rPr lang="en-GB" smtClean="0"/>
              <a:t>05/02/2021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18535167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7940F8-8E58-42CB-8634-085843FA797B}" type="datetimeFigureOut">
              <a:rPr lang="en-GB" smtClean="0"/>
              <a:t>05/02/2021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EE807-6010-45C2-A3B2-D3069E9F7D8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461752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7940F8-8E58-42CB-8634-085843FA797B}" type="datetimeFigureOut">
              <a:rPr lang="en-GB" smtClean="0"/>
              <a:t>05/02/2021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37328471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7940F8-8E58-42CB-8634-085843FA797B}" type="datetimeFigureOut">
              <a:rPr lang="en-GB" smtClean="0"/>
              <a:t>05/02/2021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4656150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7940F8-8E58-42CB-8634-085843FA797B}" type="datetimeFigureOut">
              <a:rPr lang="en-GB" smtClean="0"/>
              <a:t>05/02/2021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3EE807-6010-45C2-A3B2-D3069E9F7D84}" type="slidenum">
              <a:rPr lang="en-GB" smtClean="0"/>
              <a:t>‹#›</a:t>
            </a:fld>
            <a:endParaRPr lang="en-GB"/>
          </a:p>
        </p:txBody>
      </p:sp>
    </p:spTree>
    <p:extLst>
      <p:ext uri="{BB962C8B-B14F-4D97-AF65-F5344CB8AC3E}">
        <p14:creationId xmlns:p14="http://schemas.microsoft.com/office/powerpoint/2010/main" val="1350659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A7940F8-8E58-42CB-8634-085843FA797B}" type="datetimeFigureOut">
              <a:rPr lang="en-GB" smtClean="0"/>
              <a:t>05/02/2021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3EE807-6010-45C2-A3B2-D3069E9F7D84}" type="slidenum">
              <a:rPr lang="en-GB" smtClean="0"/>
              <a:t>‹#›</a:t>
            </a:fld>
            <a:endParaRPr lang="en-GB"/>
          </a:p>
        </p:txBody>
      </p:sp>
    </p:spTree>
    <p:extLst>
      <p:ext uri="{BB962C8B-B14F-4D97-AF65-F5344CB8AC3E}">
        <p14:creationId xmlns:p14="http://schemas.microsoft.com/office/powerpoint/2010/main" val="15460971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3.jpe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hyperlink" Target="https://www.britannica.com/art/menat" TargetMode="External"/><Relationship Id="rId4" Type="http://schemas.openxmlformats.org/officeDocument/2006/relationships/hyperlink" Target="https://www.ancient.eu/Hathor/#:~:text=Hathor%20is%20an%20ancient%20Egyptian,or%20simply%20in%20cow%20for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FD363-8E3B-49CD-BE1B-1E9B886618BA}"/>
              </a:ext>
            </a:extLst>
          </p:cNvPr>
          <p:cNvSpPr>
            <a:spLocks noGrp="1"/>
          </p:cNvSpPr>
          <p:nvPr>
            <p:ph type="ctrTitle"/>
          </p:nvPr>
        </p:nvSpPr>
        <p:spPr/>
        <p:txBody>
          <a:bodyPr/>
          <a:lstStyle/>
          <a:p>
            <a:r>
              <a:rPr lang="en-US" dirty="0"/>
              <a:t>Object Presentation: Paddle Doll</a:t>
            </a:r>
            <a:endParaRPr lang="en-GB" dirty="0"/>
          </a:p>
        </p:txBody>
      </p:sp>
      <p:sp>
        <p:nvSpPr>
          <p:cNvPr id="3" name="Subtitle 2">
            <a:extLst>
              <a:ext uri="{FF2B5EF4-FFF2-40B4-BE49-F238E27FC236}">
                <a16:creationId xmlns:a16="http://schemas.microsoft.com/office/drawing/2014/main" id="{7CF2A1CB-D765-4851-BCA1-2070381A2266}"/>
              </a:ext>
            </a:extLst>
          </p:cNvPr>
          <p:cNvSpPr>
            <a:spLocks noGrp="1"/>
          </p:cNvSpPr>
          <p:nvPr>
            <p:ph type="subTitle" idx="1"/>
          </p:nvPr>
        </p:nvSpPr>
        <p:spPr/>
        <p:txBody>
          <a:bodyPr/>
          <a:lstStyle/>
          <a:p>
            <a:r>
              <a:rPr lang="en-US" dirty="0"/>
              <a:t>By Lizzie Mansfield</a:t>
            </a:r>
            <a:endParaRPr lang="en-GB" dirty="0"/>
          </a:p>
        </p:txBody>
      </p:sp>
      <p:pic>
        <p:nvPicPr>
          <p:cNvPr id="4" name="Audio 3">
            <a:hlinkClick r:id="" action="ppaction://media"/>
            <a:extLst>
              <a:ext uri="{FF2B5EF4-FFF2-40B4-BE49-F238E27FC236}">
                <a16:creationId xmlns:a16="http://schemas.microsoft.com/office/drawing/2014/main" id="{01D05F6C-0AF3-4837-96A3-8E64A2C6D54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36327699"/>
      </p:ext>
    </p:extLst>
  </p:cSld>
  <p:clrMapOvr>
    <a:masterClrMapping/>
  </p:clrMapOvr>
  <mc:AlternateContent xmlns:mc="http://schemas.openxmlformats.org/markup-compatibility/2006">
    <mc:Choice xmlns:p14="http://schemas.microsoft.com/office/powerpoint/2010/main" Requires="p14">
      <p:transition spd="slow" p14:dur="2000" advTm="18112"/>
    </mc:Choice>
    <mc:Fallback>
      <p:transition spd="slow" advTm="181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56BC7-6D2E-45BE-9CF1-14DAD44193B6}"/>
              </a:ext>
            </a:extLst>
          </p:cNvPr>
          <p:cNvSpPr>
            <a:spLocks noGrp="1"/>
          </p:cNvSpPr>
          <p:nvPr>
            <p:ph type="title"/>
          </p:nvPr>
        </p:nvSpPr>
        <p:spPr/>
        <p:txBody>
          <a:bodyPr/>
          <a:lstStyle/>
          <a:p>
            <a:r>
              <a:rPr lang="en-US"/>
              <a:t>Paddle Doll</a:t>
            </a:r>
            <a:endParaRPr lang="en-GB" dirty="0"/>
          </a:p>
        </p:txBody>
      </p:sp>
      <p:sp>
        <p:nvSpPr>
          <p:cNvPr id="3" name="Content Placeholder 2">
            <a:extLst>
              <a:ext uri="{FF2B5EF4-FFF2-40B4-BE49-F238E27FC236}">
                <a16:creationId xmlns:a16="http://schemas.microsoft.com/office/drawing/2014/main" id="{78AD9754-7E3A-4C1B-A3FA-88A3BDB3B255}"/>
              </a:ext>
            </a:extLst>
          </p:cNvPr>
          <p:cNvSpPr>
            <a:spLocks noGrp="1"/>
          </p:cNvSpPr>
          <p:nvPr>
            <p:ph idx="1"/>
          </p:nvPr>
        </p:nvSpPr>
        <p:spPr>
          <a:xfrm>
            <a:off x="677334" y="2160589"/>
            <a:ext cx="7188282" cy="3880773"/>
          </a:xfrm>
        </p:spPr>
        <p:txBody>
          <a:bodyPr/>
          <a:lstStyle/>
          <a:p>
            <a:r>
              <a:rPr lang="en-GB"/>
              <a:t>The Paddle Doll is a manmade object, that seems to have been carved into the shape of a person of some sort.</a:t>
            </a:r>
          </a:p>
          <a:p>
            <a:r>
              <a:rPr lang="en-GB"/>
              <a:t>It is made of wood. The wood itself has not been identified, so it is referred to as a local wood.</a:t>
            </a:r>
          </a:p>
          <a:p>
            <a:r>
              <a:rPr lang="en-GB"/>
              <a:t>The Paddle Doll has markings decorating its wooden body. These markings could be used to find out what type of figure that the Paddle Doll represents. The markings about the neck area appear to look like a scarf, as the ones of the back of the Paddle Doll have separate ends with strands on the tips. The triangle  marking at the end of the Paddle Doll’s body is meant to represent the pubic area of a women. So therefore, the Paddle Doll is a female figure.</a:t>
            </a:r>
            <a:endParaRPr lang="en-GB" dirty="0"/>
          </a:p>
        </p:txBody>
      </p:sp>
      <p:pic>
        <p:nvPicPr>
          <p:cNvPr id="5" name="Picture 4">
            <a:extLst>
              <a:ext uri="{FF2B5EF4-FFF2-40B4-BE49-F238E27FC236}">
                <a16:creationId xmlns:a16="http://schemas.microsoft.com/office/drawing/2014/main" id="{5EEF4391-85AA-4639-982F-3215558BC9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8578850" y="725445"/>
            <a:ext cx="3009897" cy="2006598"/>
          </a:xfrm>
          <a:prstGeom prst="rect">
            <a:avLst/>
          </a:prstGeom>
        </p:spPr>
      </p:pic>
      <p:pic>
        <p:nvPicPr>
          <p:cNvPr id="7" name="Picture 6" descr="A close - up of a piece of wood&#10;&#10;Description automatically generated with low confidence">
            <a:extLst>
              <a:ext uri="{FF2B5EF4-FFF2-40B4-BE49-F238E27FC236}">
                <a16:creationId xmlns:a16="http://schemas.microsoft.com/office/drawing/2014/main" id="{FC6BC30D-1836-4B8C-9A26-04D3D7ACC2F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8578848" y="4050500"/>
            <a:ext cx="3009898" cy="2006599"/>
          </a:xfrm>
          <a:prstGeom prst="rect">
            <a:avLst/>
          </a:prstGeom>
        </p:spPr>
      </p:pic>
      <p:pic>
        <p:nvPicPr>
          <p:cNvPr id="4" name="Audio 3">
            <a:hlinkClick r:id="" action="ppaction://media"/>
            <a:extLst>
              <a:ext uri="{FF2B5EF4-FFF2-40B4-BE49-F238E27FC236}">
                <a16:creationId xmlns:a16="http://schemas.microsoft.com/office/drawing/2014/main" id="{F9D37C92-1FBD-4117-BA34-D2FE7DEBD63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659295595"/>
      </p:ext>
    </p:extLst>
  </p:cSld>
  <p:clrMapOvr>
    <a:masterClrMapping/>
  </p:clrMapOvr>
  <mc:AlternateContent xmlns:mc="http://schemas.openxmlformats.org/markup-compatibility/2006">
    <mc:Choice xmlns:p14="http://schemas.microsoft.com/office/powerpoint/2010/main" Requires="p14">
      <p:transition spd="slow" p14:dur="2000" advTm="100970"/>
    </mc:Choice>
    <mc:Fallback>
      <p:transition spd="slow" advTm="100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AA6C0-01B9-4143-A827-887E32F3E463}"/>
              </a:ext>
            </a:extLst>
          </p:cNvPr>
          <p:cNvSpPr>
            <a:spLocks noGrp="1"/>
          </p:cNvSpPr>
          <p:nvPr>
            <p:ph type="title"/>
          </p:nvPr>
        </p:nvSpPr>
        <p:spPr/>
        <p:txBody>
          <a:bodyPr/>
          <a:lstStyle/>
          <a:p>
            <a:r>
              <a:rPr lang="en-US" dirty="0"/>
              <a:t>The Wider Funerary Sphere</a:t>
            </a:r>
            <a:endParaRPr lang="en-GB" dirty="0"/>
          </a:p>
        </p:txBody>
      </p:sp>
      <p:sp>
        <p:nvSpPr>
          <p:cNvPr id="3" name="Content Placeholder 2">
            <a:extLst>
              <a:ext uri="{FF2B5EF4-FFF2-40B4-BE49-F238E27FC236}">
                <a16:creationId xmlns:a16="http://schemas.microsoft.com/office/drawing/2014/main" id="{5E4AE549-BC98-4B3D-BE70-EDB746D50E24}"/>
              </a:ext>
            </a:extLst>
          </p:cNvPr>
          <p:cNvSpPr>
            <a:spLocks noGrp="1"/>
          </p:cNvSpPr>
          <p:nvPr>
            <p:ph idx="1"/>
          </p:nvPr>
        </p:nvSpPr>
        <p:spPr>
          <a:xfrm>
            <a:off x="256218" y="1590674"/>
            <a:ext cx="8596668" cy="3880773"/>
          </a:xfrm>
        </p:spPr>
        <p:txBody>
          <a:bodyPr>
            <a:normAutofit lnSpcReduction="10000"/>
          </a:bodyPr>
          <a:lstStyle/>
          <a:p>
            <a:r>
              <a:rPr lang="en-US" dirty="0"/>
              <a:t>The Paddle Doll we have may be incomplete. Other paddle dolls had a type of head on top of the figurines. These heads had strings of beads attached to them. With these strings of beads having been attached, these paddle dolls would be shaken to produce a noise. The noise produced may have been used as a type of protection for the deceased. To protect their spirit on their journey to the afterlife. This might be because Hathor had a musical instrument called a Sistrum and used to play it to drive away evil spirits (Mark, 2009).</a:t>
            </a:r>
          </a:p>
          <a:p>
            <a:r>
              <a:rPr lang="en-US" dirty="0"/>
              <a:t>There are two theories that I will explore about what paddle dolls were in the wider funerary sphere:</a:t>
            </a:r>
          </a:p>
          <a:p>
            <a:r>
              <a:rPr lang="en-US" dirty="0"/>
              <a:t>The paddle dolls may be based on a certain group of female dancers.</a:t>
            </a:r>
          </a:p>
          <a:p>
            <a:r>
              <a:rPr lang="en-US" dirty="0"/>
              <a:t>The paddle dolls might be like an amulet of some kind, dedicated to Hathor the goddess of fertility. </a:t>
            </a:r>
            <a:endParaRPr lang="en-GB" dirty="0"/>
          </a:p>
        </p:txBody>
      </p:sp>
      <p:pic>
        <p:nvPicPr>
          <p:cNvPr id="1026" name="Picture 2">
            <a:extLst>
              <a:ext uri="{FF2B5EF4-FFF2-40B4-BE49-F238E27FC236}">
                <a16:creationId xmlns:a16="http://schemas.microsoft.com/office/drawing/2014/main" id="{24266B04-BF8F-49E8-9576-4D67F8CA05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52886" y="2200275"/>
            <a:ext cx="3339114" cy="4657725"/>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C447CD67-8C9B-4A66-9CFE-02DD6AAE72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827116476"/>
      </p:ext>
    </p:extLst>
  </p:cSld>
  <p:clrMapOvr>
    <a:masterClrMapping/>
  </p:clrMapOvr>
  <mc:AlternateContent xmlns:mc="http://schemas.openxmlformats.org/markup-compatibility/2006">
    <mc:Choice xmlns:p14="http://schemas.microsoft.com/office/powerpoint/2010/main" Requires="p14">
      <p:transition spd="slow" p14:dur="2000" advTm="115854"/>
    </mc:Choice>
    <mc:Fallback>
      <p:transition spd="slow" advTm="1158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4C6E6-38BD-43AD-8B31-9C5825F964F3}"/>
              </a:ext>
            </a:extLst>
          </p:cNvPr>
          <p:cNvSpPr>
            <a:spLocks noGrp="1"/>
          </p:cNvSpPr>
          <p:nvPr>
            <p:ph type="title"/>
          </p:nvPr>
        </p:nvSpPr>
        <p:spPr/>
        <p:txBody>
          <a:bodyPr/>
          <a:lstStyle/>
          <a:p>
            <a:r>
              <a:rPr lang="en-US" dirty="0"/>
              <a:t>The </a:t>
            </a:r>
            <a:r>
              <a:rPr lang="en-US" dirty="0" err="1"/>
              <a:t>Khener</a:t>
            </a:r>
            <a:r>
              <a:rPr lang="en-US" dirty="0"/>
              <a:t> Dancers Group</a:t>
            </a:r>
            <a:endParaRPr lang="en-GB" dirty="0"/>
          </a:p>
        </p:txBody>
      </p:sp>
      <p:sp>
        <p:nvSpPr>
          <p:cNvPr id="3" name="Content Placeholder 2">
            <a:extLst>
              <a:ext uri="{FF2B5EF4-FFF2-40B4-BE49-F238E27FC236}">
                <a16:creationId xmlns:a16="http://schemas.microsoft.com/office/drawing/2014/main" id="{CE12D7EE-434C-42E6-B72B-1F8BD17E133D}"/>
              </a:ext>
            </a:extLst>
          </p:cNvPr>
          <p:cNvSpPr>
            <a:spLocks noGrp="1"/>
          </p:cNvSpPr>
          <p:nvPr>
            <p:ph idx="1"/>
          </p:nvPr>
        </p:nvSpPr>
        <p:spPr/>
        <p:txBody>
          <a:bodyPr>
            <a:normAutofit lnSpcReduction="10000"/>
          </a:bodyPr>
          <a:lstStyle/>
          <a:p>
            <a:pPr lvl="1"/>
            <a:r>
              <a:rPr lang="en-US" dirty="0"/>
              <a:t>The </a:t>
            </a:r>
            <a:r>
              <a:rPr lang="en-US" dirty="0" err="1"/>
              <a:t>Khener</a:t>
            </a:r>
            <a:r>
              <a:rPr lang="en-US" dirty="0"/>
              <a:t> Dancers were a group of Theban dancers, that were dedicated to the goddess Hathor (Morris, 2011, p. 72). Hathor was the goddess of fertility. She also represents birth and rebirth because of this.</a:t>
            </a:r>
          </a:p>
          <a:p>
            <a:pPr lvl="1"/>
            <a:r>
              <a:rPr lang="en-US" dirty="0"/>
              <a:t>The </a:t>
            </a:r>
            <a:r>
              <a:rPr lang="en-US" dirty="0" err="1"/>
              <a:t>Khener</a:t>
            </a:r>
            <a:r>
              <a:rPr lang="en-US" dirty="0"/>
              <a:t> Dancers would dance, clap and chant. The </a:t>
            </a:r>
            <a:r>
              <a:rPr lang="en-US" dirty="0" err="1"/>
              <a:t>Khener</a:t>
            </a:r>
            <a:r>
              <a:rPr lang="en-US" dirty="0"/>
              <a:t> Dancers would use clappers to make noise.</a:t>
            </a:r>
            <a:endParaRPr lang="en-GB" dirty="0"/>
          </a:p>
          <a:p>
            <a:pPr lvl="1"/>
            <a:r>
              <a:rPr lang="en-GB" dirty="0"/>
              <a:t>The </a:t>
            </a:r>
            <a:r>
              <a:rPr lang="en-GB" dirty="0" err="1"/>
              <a:t>Khener</a:t>
            </a:r>
            <a:r>
              <a:rPr lang="en-GB" dirty="0"/>
              <a:t> Dancers were usually depicted as mostly women, but there were also male members. They had tattoos on their bodies.</a:t>
            </a:r>
          </a:p>
          <a:p>
            <a:pPr lvl="1"/>
            <a:r>
              <a:rPr lang="en-GB" dirty="0"/>
              <a:t>Due to this information, it has been theorised that the paddle dolls have been based on these dancers. The paddle dolls have markings that make them look like the </a:t>
            </a:r>
            <a:r>
              <a:rPr lang="en-GB" dirty="0" err="1"/>
              <a:t>Khener</a:t>
            </a:r>
            <a:r>
              <a:rPr lang="en-GB" dirty="0"/>
              <a:t> Dancers. Also, paddle dolls and clappers have be found to have commonly been buried together. As clappers were used by the </a:t>
            </a:r>
            <a:r>
              <a:rPr lang="en-GB" dirty="0" err="1"/>
              <a:t>Khener</a:t>
            </a:r>
            <a:r>
              <a:rPr lang="en-GB" dirty="0"/>
              <a:t> Dancers, seeing both paddle dolls and clappers buried together is significant. Moreover, since Hathor, who is the goddess that the </a:t>
            </a:r>
            <a:r>
              <a:rPr lang="en-GB" dirty="0" err="1"/>
              <a:t>Khener</a:t>
            </a:r>
            <a:r>
              <a:rPr lang="en-GB" dirty="0"/>
              <a:t> Dancers are dedicated to, can represent rebirth, it is thought that the paddle dolls were buried with the deceased to guide and protect them on their path to rebirth.</a:t>
            </a:r>
            <a:endParaRPr lang="en-US" dirty="0"/>
          </a:p>
        </p:txBody>
      </p:sp>
      <p:pic>
        <p:nvPicPr>
          <p:cNvPr id="4" name="Audio 3">
            <a:hlinkClick r:id="" action="ppaction://media"/>
            <a:extLst>
              <a:ext uri="{FF2B5EF4-FFF2-40B4-BE49-F238E27FC236}">
                <a16:creationId xmlns:a16="http://schemas.microsoft.com/office/drawing/2014/main" id="{733F4E1D-D83B-447E-8F1C-2F30B3D91F6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039217153"/>
      </p:ext>
    </p:extLst>
  </p:cSld>
  <p:clrMapOvr>
    <a:masterClrMapping/>
  </p:clrMapOvr>
  <mc:AlternateContent xmlns:mc="http://schemas.openxmlformats.org/markup-compatibility/2006">
    <mc:Choice xmlns:p14="http://schemas.microsoft.com/office/powerpoint/2010/main" Requires="p14">
      <p:transition spd="slow" p14:dur="2000" advTm="174159"/>
    </mc:Choice>
    <mc:Fallback>
      <p:transition spd="slow" advTm="1741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38A4B-F10C-458A-9FE9-92FF6CDAB966}"/>
              </a:ext>
            </a:extLst>
          </p:cNvPr>
          <p:cNvSpPr>
            <a:spLocks noGrp="1"/>
          </p:cNvSpPr>
          <p:nvPr>
            <p:ph type="title"/>
          </p:nvPr>
        </p:nvSpPr>
        <p:spPr>
          <a:xfrm>
            <a:off x="563034" y="561975"/>
            <a:ext cx="8596668" cy="1320800"/>
          </a:xfrm>
        </p:spPr>
        <p:txBody>
          <a:bodyPr/>
          <a:lstStyle/>
          <a:p>
            <a:r>
              <a:rPr lang="en-US" dirty="0" err="1"/>
              <a:t>Menat</a:t>
            </a:r>
            <a:r>
              <a:rPr lang="en-US" dirty="0"/>
              <a:t> Necklaces</a:t>
            </a:r>
            <a:endParaRPr lang="en-GB" dirty="0"/>
          </a:p>
        </p:txBody>
      </p:sp>
      <p:sp>
        <p:nvSpPr>
          <p:cNvPr id="3" name="Content Placeholder 2">
            <a:extLst>
              <a:ext uri="{FF2B5EF4-FFF2-40B4-BE49-F238E27FC236}">
                <a16:creationId xmlns:a16="http://schemas.microsoft.com/office/drawing/2014/main" id="{F9E26B84-34B8-4A3E-89A5-70371C062D6F}"/>
              </a:ext>
            </a:extLst>
          </p:cNvPr>
          <p:cNvSpPr>
            <a:spLocks noGrp="1"/>
          </p:cNvSpPr>
          <p:nvPr>
            <p:ph idx="1"/>
          </p:nvPr>
        </p:nvSpPr>
        <p:spPr>
          <a:xfrm>
            <a:off x="67734" y="1703389"/>
            <a:ext cx="8596668" cy="3880773"/>
          </a:xfrm>
        </p:spPr>
        <p:txBody>
          <a:bodyPr>
            <a:normAutofit/>
          </a:bodyPr>
          <a:lstStyle/>
          <a:p>
            <a:r>
              <a:rPr lang="en-US" dirty="0"/>
              <a:t>A </a:t>
            </a:r>
            <a:r>
              <a:rPr lang="en-US" dirty="0" err="1"/>
              <a:t>Menat</a:t>
            </a:r>
            <a:r>
              <a:rPr lang="en-US" dirty="0"/>
              <a:t> Necklace is a necklace, which is used as an offering to the goddess Hathor, as </a:t>
            </a:r>
            <a:r>
              <a:rPr lang="en-US" dirty="0" err="1"/>
              <a:t>Menat</a:t>
            </a:r>
            <a:r>
              <a:rPr lang="en-US" dirty="0"/>
              <a:t> is another name for Hathor. The necklace was comprised of strings of beads attached to a metal counterpoise. Holding it by its counterpoise and shaking it would allow it to be used as a rattle. </a:t>
            </a:r>
            <a:r>
              <a:rPr lang="en-US" dirty="0" err="1"/>
              <a:t>Menat</a:t>
            </a:r>
            <a:r>
              <a:rPr lang="en-US" dirty="0"/>
              <a:t> necklaces were typically used as protection for the dead, so they were buried in graves. When worn by a living person, dependent on the gender of that person, it was said to have boosted either a woman’s fertility or a man’s virility (The Editors of </a:t>
            </a:r>
            <a:r>
              <a:rPr lang="en-US" dirty="0" err="1"/>
              <a:t>Encyclopaedia</a:t>
            </a:r>
            <a:r>
              <a:rPr lang="en-US" dirty="0"/>
              <a:t> Britannica, 2017).</a:t>
            </a:r>
          </a:p>
          <a:p>
            <a:r>
              <a:rPr lang="en-US" dirty="0"/>
              <a:t>It is another theory that paddle dolls could have been a type of </a:t>
            </a:r>
            <a:r>
              <a:rPr lang="en-US" dirty="0" err="1"/>
              <a:t>Menat</a:t>
            </a:r>
            <a:r>
              <a:rPr lang="en-US" dirty="0"/>
              <a:t> Necklace. In this case, an amulet of some kind, designed to protect the deceased on their way to their rebirth. In addition, paddle dolls had strings of beads connected to their heads that could be shaken, just like the </a:t>
            </a:r>
            <a:r>
              <a:rPr lang="en-US" dirty="0" err="1"/>
              <a:t>Menat</a:t>
            </a:r>
            <a:r>
              <a:rPr lang="en-US" dirty="0"/>
              <a:t> necklaces.</a:t>
            </a:r>
            <a:endParaRPr lang="en-GB" dirty="0"/>
          </a:p>
        </p:txBody>
      </p:sp>
      <p:pic>
        <p:nvPicPr>
          <p:cNvPr id="2050" name="Picture 2" descr="Menat - Wikipedia">
            <a:extLst>
              <a:ext uri="{FF2B5EF4-FFF2-40B4-BE49-F238E27FC236}">
                <a16:creationId xmlns:a16="http://schemas.microsoft.com/office/drawing/2014/main" id="{8B1DFAE9-57DB-4616-9BF0-57F8019B36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96313" y="2098676"/>
            <a:ext cx="3595687" cy="2876550"/>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D98C0BE1-FCCB-4297-81A5-46C96BBF95A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664498367"/>
      </p:ext>
    </p:extLst>
  </p:cSld>
  <p:clrMapOvr>
    <a:masterClrMapping/>
  </p:clrMapOvr>
  <mc:AlternateContent xmlns:mc="http://schemas.openxmlformats.org/markup-compatibility/2006">
    <mc:Choice xmlns:p14="http://schemas.microsoft.com/office/powerpoint/2010/main" Requires="p14">
      <p:transition spd="slow" p14:dur="2000" advTm="177851"/>
    </mc:Choice>
    <mc:Fallback>
      <p:transition spd="slow" advTm="1778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B24D7-7F71-4DD0-95D8-2A67974F8A81}"/>
              </a:ext>
            </a:extLst>
          </p:cNvPr>
          <p:cNvSpPr>
            <a:spLocks noGrp="1"/>
          </p:cNvSpPr>
          <p:nvPr>
            <p:ph type="title"/>
          </p:nvPr>
        </p:nvSpPr>
        <p:spPr/>
        <p:txBody>
          <a:bodyPr/>
          <a:lstStyle/>
          <a:p>
            <a:r>
              <a:rPr lang="en-US" dirty="0"/>
              <a:t>Bibliography</a:t>
            </a:r>
            <a:endParaRPr lang="en-GB" dirty="0"/>
          </a:p>
        </p:txBody>
      </p:sp>
      <p:sp>
        <p:nvSpPr>
          <p:cNvPr id="3" name="Content Placeholder 2">
            <a:extLst>
              <a:ext uri="{FF2B5EF4-FFF2-40B4-BE49-F238E27FC236}">
                <a16:creationId xmlns:a16="http://schemas.microsoft.com/office/drawing/2014/main" id="{F50D3311-2515-4392-9126-B0A17386F762}"/>
              </a:ext>
            </a:extLst>
          </p:cNvPr>
          <p:cNvSpPr>
            <a:spLocks noGrp="1"/>
          </p:cNvSpPr>
          <p:nvPr>
            <p:ph idx="1"/>
          </p:nvPr>
        </p:nvSpPr>
        <p:spPr/>
        <p:txBody>
          <a:bodyPr/>
          <a:lstStyle/>
          <a:p>
            <a:r>
              <a:rPr lang="en-US" dirty="0"/>
              <a:t>Morris, E.F. (2011) ‘Paddle Dolls and Performance’, </a:t>
            </a:r>
            <a:r>
              <a:rPr lang="en-US" i="1" dirty="0"/>
              <a:t>Journal of the American Research Center in Egypt, </a:t>
            </a:r>
            <a:r>
              <a:rPr lang="en-US" dirty="0"/>
              <a:t>47, pp. 71-103.</a:t>
            </a:r>
          </a:p>
          <a:p>
            <a:r>
              <a:rPr lang="en-US" dirty="0"/>
              <a:t>Mark, J.J. (2009) </a:t>
            </a:r>
            <a:r>
              <a:rPr lang="en-US" i="1" dirty="0"/>
              <a:t>Hathor</a:t>
            </a:r>
            <a:r>
              <a:rPr lang="en-US" dirty="0"/>
              <a:t>. Available at: </a:t>
            </a:r>
            <a:r>
              <a:rPr lang="en-US" dirty="0">
                <a:hlinkClick r:id="rId4"/>
              </a:rPr>
              <a:t>https://www.ancient.eu/Hathor/#:~:text=Hathor%20is%20an%20ancient%20Egyptian,or%20simply%20in%20cow%20form</a:t>
            </a:r>
            <a:r>
              <a:rPr lang="en-US" dirty="0"/>
              <a:t> (Accessed: 3 February 2021).</a:t>
            </a:r>
          </a:p>
          <a:p>
            <a:r>
              <a:rPr lang="en-GB" dirty="0"/>
              <a:t>The Editors of Encyclopaedia Britannica (2017) </a:t>
            </a:r>
            <a:r>
              <a:rPr lang="en-GB" i="1" dirty="0" err="1"/>
              <a:t>Menat</a:t>
            </a:r>
            <a:r>
              <a:rPr lang="en-GB" dirty="0"/>
              <a:t>. Available at: </a:t>
            </a:r>
            <a:r>
              <a:rPr lang="en-GB" dirty="0">
                <a:hlinkClick r:id="rId5"/>
              </a:rPr>
              <a:t>https://www.britannica.com/art/menat</a:t>
            </a:r>
            <a:r>
              <a:rPr lang="en-GB" dirty="0"/>
              <a:t> (Accessed: 3 February 2021).</a:t>
            </a:r>
          </a:p>
        </p:txBody>
      </p:sp>
      <p:pic>
        <p:nvPicPr>
          <p:cNvPr id="4" name="Audio 3">
            <a:hlinkClick r:id="" action="ppaction://media"/>
            <a:extLst>
              <a:ext uri="{FF2B5EF4-FFF2-40B4-BE49-F238E27FC236}">
                <a16:creationId xmlns:a16="http://schemas.microsoft.com/office/drawing/2014/main" id="{8025CA8C-1E87-4736-927A-6C35B93EF88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189083357"/>
      </p:ext>
    </p:extLst>
  </p:cSld>
  <p:clrMapOvr>
    <a:masterClrMapping/>
  </p:clrMapOvr>
  <mc:AlternateContent xmlns:mc="http://schemas.openxmlformats.org/markup-compatibility/2006">
    <mc:Choice xmlns:p14="http://schemas.microsoft.com/office/powerpoint/2010/main" Requires="p14">
      <p:transition spd="slow" p14:dur="2000" advTm="25746"/>
    </mc:Choice>
    <mc:Fallback>
      <p:transition spd="slow" advTm="25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Facet">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4164</TotalTime>
  <Words>812</Words>
  <Application>Microsoft Office PowerPoint</Application>
  <PresentationFormat>Widescreen</PresentationFormat>
  <Paragraphs>23</Paragraphs>
  <Slides>6</Slides>
  <Notes>0</Notes>
  <HiddenSlides>0</HiddenSlides>
  <MMClips>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Trebuchet MS</vt:lpstr>
      <vt:lpstr>Wingdings 3</vt:lpstr>
      <vt:lpstr>Facet</vt:lpstr>
      <vt:lpstr>Object Presentation: Paddle Doll</vt:lpstr>
      <vt:lpstr>Paddle Doll</vt:lpstr>
      <vt:lpstr>The Wider Funerary Sphere</vt:lpstr>
      <vt:lpstr>The Khener Dancers Group</vt:lpstr>
      <vt:lpstr>Menat Necklaces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Object Presentation</dc:title>
  <dc:creator>Lizzie Mansfield (1702776)</dc:creator>
  <cp:lastModifiedBy>Lizzie Mansfield (1702776)</cp:lastModifiedBy>
  <cp:revision>109</cp:revision>
  <dcterms:created xsi:type="dcterms:W3CDTF">2021-01-25T15:35:56Z</dcterms:created>
  <dcterms:modified xsi:type="dcterms:W3CDTF">2021-02-05T16:24:55Z</dcterms:modified>
</cp:coreProperties>
</file>