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8" r:id="rId6"/>
    <p:sldId id="269" r:id="rId7"/>
    <p:sldId id="266"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987" autoAdjust="0"/>
    <p:restoredTop sz="94660"/>
  </p:normalViewPr>
  <p:slideViewPr>
    <p:cSldViewPr snapToGrid="0">
      <p:cViewPr varScale="1">
        <p:scale>
          <a:sx n="73" d="100"/>
          <a:sy n="73" d="100"/>
        </p:scale>
        <p:origin x="-582"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C8CD0C-1E59-4062-950A-20E79A1343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001E826E-84BE-40D1-BE92-3628BE5B7B2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A25B422B-ACD7-4894-AF99-1B91C8AC696A}"/>
              </a:ext>
            </a:extLst>
          </p:cNvPr>
          <p:cNvSpPr>
            <a:spLocks noGrp="1"/>
          </p:cNvSpPr>
          <p:nvPr>
            <p:ph type="dt" sz="half" idx="10"/>
          </p:nvPr>
        </p:nvSpPr>
        <p:spPr/>
        <p:txBody>
          <a:bodyPr/>
          <a:lstStyle/>
          <a:p>
            <a:fld id="{65A1EF19-7A2C-4E29-984D-928EC0174245}" type="datetimeFigureOut">
              <a:rPr lang="en-GB" smtClean="0"/>
              <a:pPr/>
              <a:t>06/05/2021</a:t>
            </a:fld>
            <a:endParaRPr lang="en-GB"/>
          </a:p>
        </p:txBody>
      </p:sp>
      <p:sp>
        <p:nvSpPr>
          <p:cNvPr id="5" name="Footer Placeholder 4">
            <a:extLst>
              <a:ext uri="{FF2B5EF4-FFF2-40B4-BE49-F238E27FC236}">
                <a16:creationId xmlns:a16="http://schemas.microsoft.com/office/drawing/2014/main" xmlns="" id="{BB5F48DD-7D18-47F4-90F4-382A85DC7B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7390E51-EF69-40AB-8CC2-5730C4397BE5}"/>
              </a:ext>
            </a:extLst>
          </p:cNvPr>
          <p:cNvSpPr>
            <a:spLocks noGrp="1"/>
          </p:cNvSpPr>
          <p:nvPr>
            <p:ph type="sldNum" sz="quarter" idx="12"/>
          </p:nvPr>
        </p:nvSpPr>
        <p:spPr/>
        <p:txBody>
          <a:bodyPr/>
          <a:lstStyle/>
          <a:p>
            <a:fld id="{E6956AA4-8657-4A42-9465-EF06566BF4D7}" type="slidenum">
              <a:rPr lang="en-GB" smtClean="0"/>
              <a:pPr/>
              <a:t>‹#›</a:t>
            </a:fld>
            <a:endParaRPr lang="en-GB"/>
          </a:p>
        </p:txBody>
      </p:sp>
    </p:spTree>
    <p:extLst>
      <p:ext uri="{BB962C8B-B14F-4D97-AF65-F5344CB8AC3E}">
        <p14:creationId xmlns:p14="http://schemas.microsoft.com/office/powerpoint/2010/main" xmlns="" val="817265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F08485-C46A-4906-AD4B-BF298D1AD4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D09CF40C-C1C8-4F92-B5EF-BBDB2D9EAB4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A308DEC3-917D-419E-8ECF-40B5F8B0D713}"/>
              </a:ext>
            </a:extLst>
          </p:cNvPr>
          <p:cNvSpPr>
            <a:spLocks noGrp="1"/>
          </p:cNvSpPr>
          <p:nvPr>
            <p:ph type="dt" sz="half" idx="10"/>
          </p:nvPr>
        </p:nvSpPr>
        <p:spPr/>
        <p:txBody>
          <a:bodyPr/>
          <a:lstStyle/>
          <a:p>
            <a:fld id="{65A1EF19-7A2C-4E29-984D-928EC0174245}" type="datetimeFigureOut">
              <a:rPr lang="en-GB" smtClean="0"/>
              <a:pPr/>
              <a:t>06/05/2021</a:t>
            </a:fld>
            <a:endParaRPr lang="en-GB"/>
          </a:p>
        </p:txBody>
      </p:sp>
      <p:sp>
        <p:nvSpPr>
          <p:cNvPr id="5" name="Footer Placeholder 4">
            <a:extLst>
              <a:ext uri="{FF2B5EF4-FFF2-40B4-BE49-F238E27FC236}">
                <a16:creationId xmlns:a16="http://schemas.microsoft.com/office/drawing/2014/main" xmlns="" id="{3FAB0E25-111F-4D0E-9272-977541D34E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5488987-6490-42B6-9A72-9DC158481F7C}"/>
              </a:ext>
            </a:extLst>
          </p:cNvPr>
          <p:cNvSpPr>
            <a:spLocks noGrp="1"/>
          </p:cNvSpPr>
          <p:nvPr>
            <p:ph type="sldNum" sz="quarter" idx="12"/>
          </p:nvPr>
        </p:nvSpPr>
        <p:spPr/>
        <p:txBody>
          <a:bodyPr/>
          <a:lstStyle/>
          <a:p>
            <a:fld id="{E6956AA4-8657-4A42-9465-EF06566BF4D7}" type="slidenum">
              <a:rPr lang="en-GB" smtClean="0"/>
              <a:pPr/>
              <a:t>‹#›</a:t>
            </a:fld>
            <a:endParaRPr lang="en-GB"/>
          </a:p>
        </p:txBody>
      </p:sp>
    </p:spTree>
    <p:extLst>
      <p:ext uri="{BB962C8B-B14F-4D97-AF65-F5344CB8AC3E}">
        <p14:creationId xmlns:p14="http://schemas.microsoft.com/office/powerpoint/2010/main" xmlns="" val="1836622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EFFBB3-7B33-4C9E-ABBB-A909ABF8EE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86FFCD4-9180-4215-A375-6390A38BBD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4026F70D-832B-4759-8329-A563E74F330F}"/>
              </a:ext>
            </a:extLst>
          </p:cNvPr>
          <p:cNvSpPr>
            <a:spLocks noGrp="1"/>
          </p:cNvSpPr>
          <p:nvPr>
            <p:ph type="dt" sz="half" idx="10"/>
          </p:nvPr>
        </p:nvSpPr>
        <p:spPr/>
        <p:txBody>
          <a:bodyPr/>
          <a:lstStyle/>
          <a:p>
            <a:fld id="{65A1EF19-7A2C-4E29-984D-928EC0174245}" type="datetimeFigureOut">
              <a:rPr lang="en-GB" smtClean="0"/>
              <a:pPr/>
              <a:t>06/05/2021</a:t>
            </a:fld>
            <a:endParaRPr lang="en-GB"/>
          </a:p>
        </p:txBody>
      </p:sp>
      <p:sp>
        <p:nvSpPr>
          <p:cNvPr id="5" name="Footer Placeholder 4">
            <a:extLst>
              <a:ext uri="{FF2B5EF4-FFF2-40B4-BE49-F238E27FC236}">
                <a16:creationId xmlns:a16="http://schemas.microsoft.com/office/drawing/2014/main" xmlns="" id="{B2AE2F21-ABEE-45D5-9BAA-B8F2C24634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A7405A1-AC91-4548-8241-F5F9EE612A7B}"/>
              </a:ext>
            </a:extLst>
          </p:cNvPr>
          <p:cNvSpPr>
            <a:spLocks noGrp="1"/>
          </p:cNvSpPr>
          <p:nvPr>
            <p:ph type="sldNum" sz="quarter" idx="12"/>
          </p:nvPr>
        </p:nvSpPr>
        <p:spPr/>
        <p:txBody>
          <a:bodyPr/>
          <a:lstStyle/>
          <a:p>
            <a:fld id="{E6956AA4-8657-4A42-9465-EF06566BF4D7}" type="slidenum">
              <a:rPr lang="en-GB" smtClean="0"/>
              <a:pPr/>
              <a:t>‹#›</a:t>
            </a:fld>
            <a:endParaRPr lang="en-GB"/>
          </a:p>
        </p:txBody>
      </p:sp>
    </p:spTree>
    <p:extLst>
      <p:ext uri="{BB962C8B-B14F-4D97-AF65-F5344CB8AC3E}">
        <p14:creationId xmlns:p14="http://schemas.microsoft.com/office/powerpoint/2010/main" xmlns="" val="2420946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35DCD5-D781-46A8-BA1A-A57BC0848A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81318C80-727D-436F-B9F4-9B5B7B1E978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7433C2EA-666F-4AC2-8C81-92DA2F0144F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7ED2029B-08B3-403B-88F8-9784A176F20E}"/>
              </a:ext>
            </a:extLst>
          </p:cNvPr>
          <p:cNvSpPr>
            <a:spLocks noGrp="1"/>
          </p:cNvSpPr>
          <p:nvPr>
            <p:ph type="dt" sz="half" idx="10"/>
          </p:nvPr>
        </p:nvSpPr>
        <p:spPr/>
        <p:txBody>
          <a:bodyPr/>
          <a:lstStyle/>
          <a:p>
            <a:fld id="{65A1EF19-7A2C-4E29-984D-928EC0174245}" type="datetimeFigureOut">
              <a:rPr lang="en-GB" smtClean="0"/>
              <a:pPr/>
              <a:t>06/05/2021</a:t>
            </a:fld>
            <a:endParaRPr lang="en-GB"/>
          </a:p>
        </p:txBody>
      </p:sp>
      <p:sp>
        <p:nvSpPr>
          <p:cNvPr id="6" name="Footer Placeholder 5">
            <a:extLst>
              <a:ext uri="{FF2B5EF4-FFF2-40B4-BE49-F238E27FC236}">
                <a16:creationId xmlns:a16="http://schemas.microsoft.com/office/drawing/2014/main" xmlns="" id="{238CD01B-26BA-43D6-87BF-3C141E1A3B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98A2D989-068A-4AA7-BE20-1ADCDAAD05EE}"/>
              </a:ext>
            </a:extLst>
          </p:cNvPr>
          <p:cNvSpPr>
            <a:spLocks noGrp="1"/>
          </p:cNvSpPr>
          <p:nvPr>
            <p:ph type="sldNum" sz="quarter" idx="12"/>
          </p:nvPr>
        </p:nvSpPr>
        <p:spPr/>
        <p:txBody>
          <a:bodyPr/>
          <a:lstStyle/>
          <a:p>
            <a:fld id="{E6956AA4-8657-4A42-9465-EF06566BF4D7}" type="slidenum">
              <a:rPr lang="en-GB" smtClean="0"/>
              <a:pPr/>
              <a:t>‹#›</a:t>
            </a:fld>
            <a:endParaRPr lang="en-GB"/>
          </a:p>
        </p:txBody>
      </p:sp>
    </p:spTree>
    <p:extLst>
      <p:ext uri="{BB962C8B-B14F-4D97-AF65-F5344CB8AC3E}">
        <p14:creationId xmlns:p14="http://schemas.microsoft.com/office/powerpoint/2010/main" xmlns="" val="1263196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9DB65F-31B2-4D80-B201-9E15151E283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3F5C6E5-D430-4BD7-A3F2-BB7148A61A8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2FE916F7-7305-4BD0-AC48-535762823CD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38CB0B4E-0BA8-48F6-9814-B6D777EA0F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0EF38F57-7E5F-4BFD-91B0-080A3314FB1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81C2836D-A1F8-4D38-B6BB-31214DE33377}"/>
              </a:ext>
            </a:extLst>
          </p:cNvPr>
          <p:cNvSpPr>
            <a:spLocks noGrp="1"/>
          </p:cNvSpPr>
          <p:nvPr>
            <p:ph type="dt" sz="half" idx="10"/>
          </p:nvPr>
        </p:nvSpPr>
        <p:spPr/>
        <p:txBody>
          <a:bodyPr/>
          <a:lstStyle/>
          <a:p>
            <a:fld id="{65A1EF19-7A2C-4E29-984D-928EC0174245}" type="datetimeFigureOut">
              <a:rPr lang="en-GB" smtClean="0"/>
              <a:pPr/>
              <a:t>06/05/2021</a:t>
            </a:fld>
            <a:endParaRPr lang="en-GB"/>
          </a:p>
        </p:txBody>
      </p:sp>
      <p:sp>
        <p:nvSpPr>
          <p:cNvPr id="8" name="Footer Placeholder 7">
            <a:extLst>
              <a:ext uri="{FF2B5EF4-FFF2-40B4-BE49-F238E27FC236}">
                <a16:creationId xmlns:a16="http://schemas.microsoft.com/office/drawing/2014/main" xmlns="" id="{6C1BCCA3-BF68-4EA3-A4C4-EB0127BC2CD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031063F3-3842-445F-95A4-91BB45A3D143}"/>
              </a:ext>
            </a:extLst>
          </p:cNvPr>
          <p:cNvSpPr>
            <a:spLocks noGrp="1"/>
          </p:cNvSpPr>
          <p:nvPr>
            <p:ph type="sldNum" sz="quarter" idx="12"/>
          </p:nvPr>
        </p:nvSpPr>
        <p:spPr/>
        <p:txBody>
          <a:bodyPr/>
          <a:lstStyle/>
          <a:p>
            <a:fld id="{E6956AA4-8657-4A42-9465-EF06566BF4D7}" type="slidenum">
              <a:rPr lang="en-GB" smtClean="0"/>
              <a:pPr/>
              <a:t>‹#›</a:t>
            </a:fld>
            <a:endParaRPr lang="en-GB"/>
          </a:p>
        </p:txBody>
      </p:sp>
    </p:spTree>
    <p:extLst>
      <p:ext uri="{BB962C8B-B14F-4D97-AF65-F5344CB8AC3E}">
        <p14:creationId xmlns:p14="http://schemas.microsoft.com/office/powerpoint/2010/main" xmlns="" val="42023162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2FED2A-0084-4A59-8A23-F022525AB48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D7E1B04C-17FD-4719-9BAD-CAEE619B71F1}"/>
              </a:ext>
            </a:extLst>
          </p:cNvPr>
          <p:cNvSpPr>
            <a:spLocks noGrp="1"/>
          </p:cNvSpPr>
          <p:nvPr>
            <p:ph type="dt" sz="half" idx="10"/>
          </p:nvPr>
        </p:nvSpPr>
        <p:spPr/>
        <p:txBody>
          <a:bodyPr/>
          <a:lstStyle/>
          <a:p>
            <a:fld id="{65A1EF19-7A2C-4E29-984D-928EC0174245}" type="datetimeFigureOut">
              <a:rPr lang="en-GB" smtClean="0"/>
              <a:pPr/>
              <a:t>06/05/2021</a:t>
            </a:fld>
            <a:endParaRPr lang="en-GB"/>
          </a:p>
        </p:txBody>
      </p:sp>
      <p:sp>
        <p:nvSpPr>
          <p:cNvPr id="4" name="Footer Placeholder 3">
            <a:extLst>
              <a:ext uri="{FF2B5EF4-FFF2-40B4-BE49-F238E27FC236}">
                <a16:creationId xmlns:a16="http://schemas.microsoft.com/office/drawing/2014/main" xmlns="" id="{068BEAF7-9AD6-4005-B16E-7D92C74178B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E687E41F-50E9-42AB-BEEB-7E47B6407C02}"/>
              </a:ext>
            </a:extLst>
          </p:cNvPr>
          <p:cNvSpPr>
            <a:spLocks noGrp="1"/>
          </p:cNvSpPr>
          <p:nvPr>
            <p:ph type="sldNum" sz="quarter" idx="12"/>
          </p:nvPr>
        </p:nvSpPr>
        <p:spPr/>
        <p:txBody>
          <a:bodyPr/>
          <a:lstStyle/>
          <a:p>
            <a:fld id="{E6956AA4-8657-4A42-9465-EF06566BF4D7}" type="slidenum">
              <a:rPr lang="en-GB" smtClean="0"/>
              <a:pPr/>
              <a:t>‹#›</a:t>
            </a:fld>
            <a:endParaRPr lang="en-GB"/>
          </a:p>
        </p:txBody>
      </p:sp>
    </p:spTree>
    <p:extLst>
      <p:ext uri="{BB962C8B-B14F-4D97-AF65-F5344CB8AC3E}">
        <p14:creationId xmlns:p14="http://schemas.microsoft.com/office/powerpoint/2010/main" xmlns="" val="2193649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6E4D510-AB7D-4B43-8994-A9A3F106F6C3}"/>
              </a:ext>
            </a:extLst>
          </p:cNvPr>
          <p:cNvSpPr>
            <a:spLocks noGrp="1"/>
          </p:cNvSpPr>
          <p:nvPr>
            <p:ph type="dt" sz="half" idx="10"/>
          </p:nvPr>
        </p:nvSpPr>
        <p:spPr/>
        <p:txBody>
          <a:bodyPr/>
          <a:lstStyle/>
          <a:p>
            <a:fld id="{65A1EF19-7A2C-4E29-984D-928EC0174245}" type="datetimeFigureOut">
              <a:rPr lang="en-GB" smtClean="0"/>
              <a:pPr/>
              <a:t>06/05/2021</a:t>
            </a:fld>
            <a:endParaRPr lang="en-GB"/>
          </a:p>
        </p:txBody>
      </p:sp>
      <p:sp>
        <p:nvSpPr>
          <p:cNvPr id="3" name="Footer Placeholder 2">
            <a:extLst>
              <a:ext uri="{FF2B5EF4-FFF2-40B4-BE49-F238E27FC236}">
                <a16:creationId xmlns:a16="http://schemas.microsoft.com/office/drawing/2014/main" xmlns="" id="{476B1ACB-C734-4017-97C7-6BCB33D6055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55849706-E60F-46CC-A3FF-DC099AE2F7AB}"/>
              </a:ext>
            </a:extLst>
          </p:cNvPr>
          <p:cNvSpPr>
            <a:spLocks noGrp="1"/>
          </p:cNvSpPr>
          <p:nvPr>
            <p:ph type="sldNum" sz="quarter" idx="12"/>
          </p:nvPr>
        </p:nvSpPr>
        <p:spPr/>
        <p:txBody>
          <a:bodyPr/>
          <a:lstStyle/>
          <a:p>
            <a:fld id="{E6956AA4-8657-4A42-9465-EF06566BF4D7}" type="slidenum">
              <a:rPr lang="en-GB" smtClean="0"/>
              <a:pPr/>
              <a:t>‹#›</a:t>
            </a:fld>
            <a:endParaRPr lang="en-GB"/>
          </a:p>
        </p:txBody>
      </p:sp>
    </p:spTree>
    <p:extLst>
      <p:ext uri="{BB962C8B-B14F-4D97-AF65-F5344CB8AC3E}">
        <p14:creationId xmlns:p14="http://schemas.microsoft.com/office/powerpoint/2010/main" xmlns="" val="1012902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346D459-4C3B-4013-B6B5-33086404AE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C9388DA6-5EB2-4AD4-B236-69C969DE566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758E1122-FA5D-4746-B0A9-D5413580E3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727C2609-B0CB-43C1-B5B7-144454189320}"/>
              </a:ext>
            </a:extLst>
          </p:cNvPr>
          <p:cNvSpPr>
            <a:spLocks noGrp="1"/>
          </p:cNvSpPr>
          <p:nvPr>
            <p:ph type="dt" sz="half" idx="10"/>
          </p:nvPr>
        </p:nvSpPr>
        <p:spPr/>
        <p:txBody>
          <a:bodyPr/>
          <a:lstStyle/>
          <a:p>
            <a:fld id="{65A1EF19-7A2C-4E29-984D-928EC0174245}" type="datetimeFigureOut">
              <a:rPr lang="en-GB" smtClean="0"/>
              <a:pPr/>
              <a:t>06/05/2021</a:t>
            </a:fld>
            <a:endParaRPr lang="en-GB"/>
          </a:p>
        </p:txBody>
      </p:sp>
      <p:sp>
        <p:nvSpPr>
          <p:cNvPr id="6" name="Footer Placeholder 5">
            <a:extLst>
              <a:ext uri="{FF2B5EF4-FFF2-40B4-BE49-F238E27FC236}">
                <a16:creationId xmlns:a16="http://schemas.microsoft.com/office/drawing/2014/main" xmlns="" id="{BF576BBE-D715-4864-BCAF-D7024E1CBF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E27E41B8-CD07-469A-9500-04E39E5ABE20}"/>
              </a:ext>
            </a:extLst>
          </p:cNvPr>
          <p:cNvSpPr>
            <a:spLocks noGrp="1"/>
          </p:cNvSpPr>
          <p:nvPr>
            <p:ph type="sldNum" sz="quarter" idx="12"/>
          </p:nvPr>
        </p:nvSpPr>
        <p:spPr/>
        <p:txBody>
          <a:bodyPr/>
          <a:lstStyle/>
          <a:p>
            <a:fld id="{E6956AA4-8657-4A42-9465-EF06566BF4D7}" type="slidenum">
              <a:rPr lang="en-GB" smtClean="0"/>
              <a:pPr/>
              <a:t>‹#›</a:t>
            </a:fld>
            <a:endParaRPr lang="en-GB"/>
          </a:p>
        </p:txBody>
      </p:sp>
    </p:spTree>
    <p:extLst>
      <p:ext uri="{BB962C8B-B14F-4D97-AF65-F5344CB8AC3E}">
        <p14:creationId xmlns:p14="http://schemas.microsoft.com/office/powerpoint/2010/main" xmlns="" val="1393809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5BE4B8-9FD7-4974-A9D0-F5CEF56C29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EE921E53-ECEA-4B91-BA69-8F452AB8BC9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13CB6CD5-A68D-407B-9684-D7E2F0BF0A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35297BE4-7D74-464C-B5C1-36E9AEF62D1C}"/>
              </a:ext>
            </a:extLst>
          </p:cNvPr>
          <p:cNvSpPr>
            <a:spLocks noGrp="1"/>
          </p:cNvSpPr>
          <p:nvPr>
            <p:ph type="dt" sz="half" idx="10"/>
          </p:nvPr>
        </p:nvSpPr>
        <p:spPr/>
        <p:txBody>
          <a:bodyPr/>
          <a:lstStyle/>
          <a:p>
            <a:fld id="{65A1EF19-7A2C-4E29-984D-928EC0174245}" type="datetimeFigureOut">
              <a:rPr lang="en-GB" smtClean="0"/>
              <a:pPr/>
              <a:t>06/05/2021</a:t>
            </a:fld>
            <a:endParaRPr lang="en-GB"/>
          </a:p>
        </p:txBody>
      </p:sp>
      <p:sp>
        <p:nvSpPr>
          <p:cNvPr id="6" name="Footer Placeholder 5">
            <a:extLst>
              <a:ext uri="{FF2B5EF4-FFF2-40B4-BE49-F238E27FC236}">
                <a16:creationId xmlns:a16="http://schemas.microsoft.com/office/drawing/2014/main" xmlns="" id="{1EE29EE6-2ADA-434C-9917-11B80934B3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D5B82AD-C326-4ADB-A3B0-FCA86521F7D1}"/>
              </a:ext>
            </a:extLst>
          </p:cNvPr>
          <p:cNvSpPr>
            <a:spLocks noGrp="1"/>
          </p:cNvSpPr>
          <p:nvPr>
            <p:ph type="sldNum" sz="quarter" idx="12"/>
          </p:nvPr>
        </p:nvSpPr>
        <p:spPr/>
        <p:txBody>
          <a:bodyPr/>
          <a:lstStyle/>
          <a:p>
            <a:fld id="{E6956AA4-8657-4A42-9465-EF06566BF4D7}" type="slidenum">
              <a:rPr lang="en-GB" smtClean="0"/>
              <a:pPr/>
              <a:t>‹#›</a:t>
            </a:fld>
            <a:endParaRPr lang="en-GB"/>
          </a:p>
        </p:txBody>
      </p:sp>
    </p:spTree>
    <p:extLst>
      <p:ext uri="{BB962C8B-B14F-4D97-AF65-F5344CB8AC3E}">
        <p14:creationId xmlns:p14="http://schemas.microsoft.com/office/powerpoint/2010/main" xmlns="" val="3876701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2B4F53-3A7F-4EED-B7A2-AB52DA16BB0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8EC99F2A-5CB9-4964-BF7E-3AB85EA6978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3E8A77F-2C73-412B-9E42-3EA7DB36637E}"/>
              </a:ext>
            </a:extLst>
          </p:cNvPr>
          <p:cNvSpPr>
            <a:spLocks noGrp="1"/>
          </p:cNvSpPr>
          <p:nvPr>
            <p:ph type="dt" sz="half" idx="10"/>
          </p:nvPr>
        </p:nvSpPr>
        <p:spPr/>
        <p:txBody>
          <a:bodyPr/>
          <a:lstStyle/>
          <a:p>
            <a:fld id="{65A1EF19-7A2C-4E29-984D-928EC0174245}" type="datetimeFigureOut">
              <a:rPr lang="en-GB" smtClean="0"/>
              <a:pPr/>
              <a:t>06/05/2021</a:t>
            </a:fld>
            <a:endParaRPr lang="en-GB"/>
          </a:p>
        </p:txBody>
      </p:sp>
      <p:sp>
        <p:nvSpPr>
          <p:cNvPr id="5" name="Footer Placeholder 4">
            <a:extLst>
              <a:ext uri="{FF2B5EF4-FFF2-40B4-BE49-F238E27FC236}">
                <a16:creationId xmlns:a16="http://schemas.microsoft.com/office/drawing/2014/main" xmlns="" id="{5EBF236B-241E-44C7-A094-E5B37ED221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9AA4B8E-6806-4B42-A33B-1E2756D1B89B}"/>
              </a:ext>
            </a:extLst>
          </p:cNvPr>
          <p:cNvSpPr>
            <a:spLocks noGrp="1"/>
          </p:cNvSpPr>
          <p:nvPr>
            <p:ph type="sldNum" sz="quarter" idx="12"/>
          </p:nvPr>
        </p:nvSpPr>
        <p:spPr/>
        <p:txBody>
          <a:bodyPr/>
          <a:lstStyle/>
          <a:p>
            <a:fld id="{E6956AA4-8657-4A42-9465-EF06566BF4D7}" type="slidenum">
              <a:rPr lang="en-GB" smtClean="0"/>
              <a:pPr/>
              <a:t>‹#›</a:t>
            </a:fld>
            <a:endParaRPr lang="en-GB"/>
          </a:p>
        </p:txBody>
      </p:sp>
    </p:spTree>
    <p:extLst>
      <p:ext uri="{BB962C8B-B14F-4D97-AF65-F5344CB8AC3E}">
        <p14:creationId xmlns:p14="http://schemas.microsoft.com/office/powerpoint/2010/main" xmlns="" val="1973827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ABE3EE8A-AC9C-4634-AE4C-0F532C4EBF7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F20AB0A1-B329-4730-974E-E5454492BDF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5F902AD-B9DA-4A6F-9D1E-37AD34B0D450}"/>
              </a:ext>
            </a:extLst>
          </p:cNvPr>
          <p:cNvSpPr>
            <a:spLocks noGrp="1"/>
          </p:cNvSpPr>
          <p:nvPr>
            <p:ph type="dt" sz="half" idx="10"/>
          </p:nvPr>
        </p:nvSpPr>
        <p:spPr/>
        <p:txBody>
          <a:bodyPr/>
          <a:lstStyle/>
          <a:p>
            <a:fld id="{65A1EF19-7A2C-4E29-984D-928EC0174245}" type="datetimeFigureOut">
              <a:rPr lang="en-GB" smtClean="0"/>
              <a:pPr/>
              <a:t>06/05/2021</a:t>
            </a:fld>
            <a:endParaRPr lang="en-GB"/>
          </a:p>
        </p:txBody>
      </p:sp>
      <p:sp>
        <p:nvSpPr>
          <p:cNvPr id="5" name="Footer Placeholder 4">
            <a:extLst>
              <a:ext uri="{FF2B5EF4-FFF2-40B4-BE49-F238E27FC236}">
                <a16:creationId xmlns:a16="http://schemas.microsoft.com/office/drawing/2014/main" xmlns="" id="{C21C80FE-2714-41E2-BEC0-DBC994B059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50F4D51-BC63-4EF7-8BD0-3F4A3DB384B0}"/>
              </a:ext>
            </a:extLst>
          </p:cNvPr>
          <p:cNvSpPr>
            <a:spLocks noGrp="1"/>
          </p:cNvSpPr>
          <p:nvPr>
            <p:ph type="sldNum" sz="quarter" idx="12"/>
          </p:nvPr>
        </p:nvSpPr>
        <p:spPr/>
        <p:txBody>
          <a:bodyPr/>
          <a:lstStyle/>
          <a:p>
            <a:fld id="{E6956AA4-8657-4A42-9465-EF06566BF4D7}" type="slidenum">
              <a:rPr lang="en-GB" smtClean="0"/>
              <a:pPr/>
              <a:t>‹#›</a:t>
            </a:fld>
            <a:endParaRPr lang="en-GB"/>
          </a:p>
        </p:txBody>
      </p:sp>
    </p:spTree>
    <p:extLst>
      <p:ext uri="{BB962C8B-B14F-4D97-AF65-F5344CB8AC3E}">
        <p14:creationId xmlns:p14="http://schemas.microsoft.com/office/powerpoint/2010/main" xmlns="" val="43177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AFF197E6-F92A-4CC7-8AA5-69BA22E4F1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9D0F1AD-EF25-4F07-85B1-46D68C21161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9736104-F736-4054-9C2F-9AD9357D80A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A1EF19-7A2C-4E29-984D-928EC0174245}" type="datetimeFigureOut">
              <a:rPr lang="en-GB" smtClean="0"/>
              <a:pPr/>
              <a:t>06/05/2021</a:t>
            </a:fld>
            <a:endParaRPr lang="en-GB"/>
          </a:p>
        </p:txBody>
      </p:sp>
      <p:sp>
        <p:nvSpPr>
          <p:cNvPr id="5" name="Footer Placeholder 4">
            <a:extLst>
              <a:ext uri="{FF2B5EF4-FFF2-40B4-BE49-F238E27FC236}">
                <a16:creationId xmlns:a16="http://schemas.microsoft.com/office/drawing/2014/main" xmlns="" id="{8D33681E-0CDD-4B4A-8B21-7807A5ACD2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99105139-34C4-405A-A900-C0152FCD508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956AA4-8657-4A42-9465-EF06566BF4D7}" type="slidenum">
              <a:rPr lang="en-GB" smtClean="0"/>
              <a:pPr/>
              <a:t>‹#›</a:t>
            </a:fld>
            <a:endParaRPr lang="en-GB"/>
          </a:p>
        </p:txBody>
      </p:sp>
    </p:spTree>
    <p:extLst>
      <p:ext uri="{BB962C8B-B14F-4D97-AF65-F5344CB8AC3E}">
        <p14:creationId xmlns:p14="http://schemas.microsoft.com/office/powerpoint/2010/main" xmlns="" val="837759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616D378-4A59-4F33-8246-6639C1A2961D}"/>
              </a:ext>
            </a:extLst>
          </p:cNvPr>
          <p:cNvSpPr>
            <a:spLocks noGrp="1"/>
          </p:cNvSpPr>
          <p:nvPr>
            <p:ph type="ctrTitle"/>
          </p:nvPr>
        </p:nvSpPr>
        <p:spPr/>
        <p:txBody>
          <a:bodyPr>
            <a:normAutofit/>
          </a:bodyPr>
          <a:lstStyle/>
          <a:p>
            <a:r>
              <a:rPr lang="en-GB" sz="4000" b="1" u="sng" dirty="0"/>
              <a:t>An </a:t>
            </a:r>
            <a:r>
              <a:rPr lang="en-GB" sz="4000" b="1" u="sng" dirty="0" smtClean="0"/>
              <a:t>evaluation </a:t>
            </a:r>
            <a:r>
              <a:rPr lang="en-GB" sz="4000" b="1" u="sng" dirty="0"/>
              <a:t>of the Cardiff Bay Barrage </a:t>
            </a:r>
            <a:r>
              <a:rPr lang="en-GB" sz="4000" b="1" u="sng" dirty="0" smtClean="0"/>
              <a:t>EIA process</a:t>
            </a:r>
            <a:endParaRPr lang="en-GB" sz="4000" b="1" u="sng" dirty="0"/>
          </a:p>
        </p:txBody>
      </p:sp>
      <p:sp>
        <p:nvSpPr>
          <p:cNvPr id="3" name="Subtitle 2">
            <a:extLst>
              <a:ext uri="{FF2B5EF4-FFF2-40B4-BE49-F238E27FC236}">
                <a16:creationId xmlns:a16="http://schemas.microsoft.com/office/drawing/2014/main" xmlns="" id="{94ACE1C7-7997-4610-B4C9-C8492F182225}"/>
              </a:ext>
            </a:extLst>
          </p:cNvPr>
          <p:cNvSpPr>
            <a:spLocks noGrp="1"/>
          </p:cNvSpPr>
          <p:nvPr>
            <p:ph type="subTitle" idx="1"/>
          </p:nvPr>
        </p:nvSpPr>
        <p:spPr/>
        <p:txBody>
          <a:bodyPr/>
          <a:lstStyle/>
          <a:p>
            <a:r>
              <a:rPr lang="en-GB" dirty="0"/>
              <a:t>Milo </a:t>
            </a:r>
            <a:r>
              <a:rPr lang="en-GB" dirty="0" smtClean="0"/>
              <a:t>Fleming</a:t>
            </a:r>
          </a:p>
          <a:p>
            <a:r>
              <a:rPr lang="en-GB" dirty="0" smtClean="0"/>
              <a:t>University of Wales Trinity St David</a:t>
            </a:r>
            <a:endParaRPr lang="en-GB" dirty="0"/>
          </a:p>
          <a:p>
            <a:r>
              <a:rPr lang="en-GB" dirty="0"/>
              <a:t>1902803</a:t>
            </a:r>
          </a:p>
          <a:p>
            <a:endParaRPr lang="en-GB" b="1" dirty="0"/>
          </a:p>
        </p:txBody>
      </p:sp>
      <p:pic>
        <p:nvPicPr>
          <p:cNvPr id="1026" name="Picture 2" descr="University of Wales Trinity Saint David - Wikipedia">
            <a:extLst>
              <a:ext uri="{FF2B5EF4-FFF2-40B4-BE49-F238E27FC236}">
                <a16:creationId xmlns:a16="http://schemas.microsoft.com/office/drawing/2014/main" xmlns="" id="{28DBC660-F894-4614-A9DA-433736D6F6C1}"/>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502587" y="169863"/>
            <a:ext cx="2028825" cy="2257425"/>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2" descr="University of Wales Trinity Saint David - Wikipedia">
            <a:extLst>
              <a:ext uri="{FF2B5EF4-FFF2-40B4-BE49-F238E27FC236}">
                <a16:creationId xmlns:a16="http://schemas.microsoft.com/office/drawing/2014/main" xmlns="" id="{824AFC48-C1FE-4C9F-AA6F-686D2B7B6161}"/>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08983" y="169863"/>
            <a:ext cx="2028825" cy="225742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474815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BDA3BA-F29F-461A-951E-33B04C7EE9A0}"/>
              </a:ext>
            </a:extLst>
          </p:cNvPr>
          <p:cNvSpPr>
            <a:spLocks noGrp="1"/>
          </p:cNvSpPr>
          <p:nvPr>
            <p:ph type="title"/>
          </p:nvPr>
        </p:nvSpPr>
        <p:spPr/>
        <p:txBody>
          <a:bodyPr/>
          <a:lstStyle/>
          <a:p>
            <a:r>
              <a:rPr lang="en-GB" u="sng" dirty="0"/>
              <a:t>Introduction</a:t>
            </a:r>
          </a:p>
        </p:txBody>
      </p:sp>
      <p:sp>
        <p:nvSpPr>
          <p:cNvPr id="3" name="Content Placeholder 2">
            <a:extLst>
              <a:ext uri="{FF2B5EF4-FFF2-40B4-BE49-F238E27FC236}">
                <a16:creationId xmlns:a16="http://schemas.microsoft.com/office/drawing/2014/main" xmlns="" id="{36A61655-7083-4253-A7A7-23E7A70FB260}"/>
              </a:ext>
            </a:extLst>
          </p:cNvPr>
          <p:cNvSpPr>
            <a:spLocks noGrp="1"/>
          </p:cNvSpPr>
          <p:nvPr>
            <p:ph idx="1"/>
          </p:nvPr>
        </p:nvSpPr>
        <p:spPr/>
        <p:txBody>
          <a:bodyPr/>
          <a:lstStyle/>
          <a:p>
            <a:r>
              <a:rPr lang="en-GB" dirty="0"/>
              <a:t>The mission statement for the regeneration programme was “to put Cardiff on the global map as a superlative maritime city which will stand comparison with any city in the world, therefore enhancing the economic well being and image of Cardiff and Wales as a whole” (CBDC, 1996). </a:t>
            </a:r>
          </a:p>
          <a:p>
            <a:r>
              <a:rPr lang="en-GB" dirty="0"/>
              <a:t>An Environmental Impact </a:t>
            </a:r>
            <a:r>
              <a:rPr lang="en-GB" dirty="0" smtClean="0"/>
              <a:t>Assessment </a:t>
            </a:r>
            <a:r>
              <a:rPr lang="en-GB" dirty="0"/>
              <a:t>(EIA) was required as a legal obligation to reduce and mitigate the potential impact on the natural environment and its wildlife (Toro et al., 2013). </a:t>
            </a:r>
          </a:p>
        </p:txBody>
      </p:sp>
    </p:spTree>
    <p:extLst>
      <p:ext uri="{BB962C8B-B14F-4D97-AF65-F5344CB8AC3E}">
        <p14:creationId xmlns:p14="http://schemas.microsoft.com/office/powerpoint/2010/main" xmlns="" val="1522451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5B8FF8-4B3F-4151-8F48-A03903C06AEA}"/>
              </a:ext>
            </a:extLst>
          </p:cNvPr>
          <p:cNvSpPr>
            <a:spLocks noGrp="1"/>
          </p:cNvSpPr>
          <p:nvPr>
            <p:ph type="title"/>
          </p:nvPr>
        </p:nvSpPr>
        <p:spPr/>
        <p:txBody>
          <a:bodyPr/>
          <a:lstStyle/>
          <a:p>
            <a:r>
              <a:rPr lang="en-GB" u="sng" dirty="0"/>
              <a:t>EIA Process </a:t>
            </a:r>
          </a:p>
        </p:txBody>
      </p:sp>
      <p:sp>
        <p:nvSpPr>
          <p:cNvPr id="3" name="Content Placeholder 2">
            <a:extLst>
              <a:ext uri="{FF2B5EF4-FFF2-40B4-BE49-F238E27FC236}">
                <a16:creationId xmlns:a16="http://schemas.microsoft.com/office/drawing/2014/main" xmlns="" id="{B50E0A5C-2FFD-45B3-B85A-9C961A5BF826}"/>
              </a:ext>
            </a:extLst>
          </p:cNvPr>
          <p:cNvSpPr>
            <a:spLocks noGrp="1"/>
          </p:cNvSpPr>
          <p:nvPr>
            <p:ph idx="1"/>
          </p:nvPr>
        </p:nvSpPr>
        <p:spPr/>
        <p:txBody>
          <a:bodyPr/>
          <a:lstStyle/>
          <a:p>
            <a:r>
              <a:rPr lang="en-GB" dirty="0"/>
              <a:t>A basic explanation of an environmental impact assessment can be outlined as ”The process of predicting and evaluating the effects of an action, or series of actions, on the environment, then using the conclusions as a tool in planning and decision making (Pritchard, 1996).</a:t>
            </a:r>
          </a:p>
          <a:p>
            <a:r>
              <a:rPr lang="en-GB" dirty="0"/>
              <a:t>In terms of enabling sustainable development there is a wide variety of studies upon its effectiveness (Glasson., 1999, IEMA., 2011, Morgan., 2012, Loomis and </a:t>
            </a:r>
            <a:r>
              <a:rPr lang="en-GB" dirty="0" err="1"/>
              <a:t>Dziedzic</a:t>
            </a:r>
            <a:r>
              <a:rPr lang="en-GB" dirty="0"/>
              <a:t>., 2018).</a:t>
            </a:r>
          </a:p>
        </p:txBody>
      </p:sp>
    </p:spTree>
    <p:extLst>
      <p:ext uri="{BB962C8B-B14F-4D97-AF65-F5344CB8AC3E}">
        <p14:creationId xmlns:p14="http://schemas.microsoft.com/office/powerpoint/2010/main" xmlns="" val="3790247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1E28A4-B8E8-4A26-805D-5628076B7EC4}"/>
              </a:ext>
            </a:extLst>
          </p:cNvPr>
          <p:cNvSpPr>
            <a:spLocks noGrp="1"/>
          </p:cNvSpPr>
          <p:nvPr>
            <p:ph type="title"/>
          </p:nvPr>
        </p:nvSpPr>
        <p:spPr/>
        <p:txBody>
          <a:bodyPr>
            <a:normAutofit fontScale="90000"/>
          </a:bodyPr>
          <a:lstStyle/>
          <a:p>
            <a:r>
              <a:rPr lang="en-GB" u="sng" dirty="0"/>
              <a:t>Areas of potential improvement </a:t>
            </a:r>
            <a:r>
              <a:rPr lang="en-GB" u="sng" dirty="0" smtClean="0"/>
              <a:t>for</a:t>
            </a:r>
            <a:r>
              <a:rPr lang="en-GB" u="sng" dirty="0" smtClean="0"/>
              <a:t> </a:t>
            </a:r>
            <a:r>
              <a:rPr lang="en-GB" u="sng" dirty="0"/>
              <a:t>the Cardiff Bay Barrage EIA </a:t>
            </a:r>
            <a:r>
              <a:rPr lang="en-GB" u="sng" dirty="0" smtClean="0"/>
              <a:t>project – Public Participation</a:t>
            </a:r>
            <a:endParaRPr lang="en-GB" u="sng" dirty="0"/>
          </a:p>
        </p:txBody>
      </p:sp>
      <p:sp>
        <p:nvSpPr>
          <p:cNvPr id="3" name="Content Placeholder 2">
            <a:extLst>
              <a:ext uri="{FF2B5EF4-FFF2-40B4-BE49-F238E27FC236}">
                <a16:creationId xmlns:a16="http://schemas.microsoft.com/office/drawing/2014/main" xmlns="" id="{54EDACEE-C76E-43BF-AB20-8A9CFB7BA8B3}"/>
              </a:ext>
            </a:extLst>
          </p:cNvPr>
          <p:cNvSpPr>
            <a:spLocks noGrp="1"/>
          </p:cNvSpPr>
          <p:nvPr>
            <p:ph idx="1"/>
          </p:nvPr>
        </p:nvSpPr>
        <p:spPr/>
        <p:txBody>
          <a:bodyPr/>
          <a:lstStyle/>
          <a:p>
            <a:r>
              <a:rPr lang="en-GB" dirty="0"/>
              <a:t>There is an acceptance that if the public are involved in the early stages of the planning process then the EIA may be more effective (</a:t>
            </a:r>
            <a:r>
              <a:rPr lang="en-GB" dirty="0" err="1"/>
              <a:t>Glucker</a:t>
            </a:r>
            <a:r>
              <a:rPr lang="en-GB" dirty="0"/>
              <a:t> et al.,2013</a:t>
            </a:r>
            <a:r>
              <a:rPr lang="en-GB" dirty="0" smtClean="0"/>
              <a:t>).</a:t>
            </a:r>
          </a:p>
          <a:p>
            <a:endParaRPr lang="en-GB" dirty="0" smtClean="0"/>
          </a:p>
          <a:p>
            <a:endParaRPr lang="en-GB" dirty="0" smtClean="0"/>
          </a:p>
        </p:txBody>
      </p:sp>
      <p:pic>
        <p:nvPicPr>
          <p:cNvPr id="4" name="Picture 3" descr="rbp_mai_221217BAY4933JPG but.jpg"/>
          <p:cNvPicPr>
            <a:picLocks noChangeAspect="1"/>
          </p:cNvPicPr>
          <p:nvPr/>
        </p:nvPicPr>
        <p:blipFill>
          <a:blip r:embed="rId2"/>
          <a:stretch>
            <a:fillRect/>
          </a:stretch>
        </p:blipFill>
        <p:spPr>
          <a:xfrm>
            <a:off x="3127874" y="3257006"/>
            <a:ext cx="5857875" cy="3139168"/>
          </a:xfrm>
          <a:prstGeom prst="rect">
            <a:avLst/>
          </a:prstGeom>
        </p:spPr>
      </p:pic>
      <p:sp>
        <p:nvSpPr>
          <p:cNvPr id="5" name="TextBox 4"/>
          <p:cNvSpPr txBox="1"/>
          <p:nvPr/>
        </p:nvSpPr>
        <p:spPr>
          <a:xfrm>
            <a:off x="9065623" y="3278777"/>
            <a:ext cx="1254034" cy="3139321"/>
          </a:xfrm>
          <a:prstGeom prst="rect">
            <a:avLst/>
          </a:prstGeom>
          <a:noFill/>
        </p:spPr>
        <p:txBody>
          <a:bodyPr wrap="square" rtlCol="0">
            <a:spAutoFit/>
          </a:bodyPr>
          <a:lstStyle/>
          <a:p>
            <a:r>
              <a:rPr lang="en-GB" dirty="0" smtClean="0"/>
              <a:t>The road to nowhere-  Lloyd George Avenue looking towards the Wales Millennium centre</a:t>
            </a:r>
            <a:endParaRPr lang="en-GB" dirty="0"/>
          </a:p>
        </p:txBody>
      </p:sp>
    </p:spTree>
    <p:extLst>
      <p:ext uri="{BB962C8B-B14F-4D97-AF65-F5344CB8AC3E}">
        <p14:creationId xmlns:p14="http://schemas.microsoft.com/office/powerpoint/2010/main" xmlns="" val="2875557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54" y="365125"/>
            <a:ext cx="12035246" cy="1325563"/>
          </a:xfrm>
        </p:spPr>
        <p:txBody>
          <a:bodyPr>
            <a:normAutofit fontScale="90000"/>
          </a:bodyPr>
          <a:lstStyle/>
          <a:p>
            <a:r>
              <a:rPr lang="en-GB" u="sng" dirty="0" smtClean="0"/>
              <a:t>Areas of potential improvement </a:t>
            </a:r>
            <a:r>
              <a:rPr lang="en-GB" u="sng" dirty="0" smtClean="0"/>
              <a:t>for </a:t>
            </a:r>
            <a:r>
              <a:rPr lang="en-GB" u="sng" dirty="0" smtClean="0"/>
              <a:t>the Cardiff Bay Barrage EIA </a:t>
            </a:r>
            <a:r>
              <a:rPr lang="en-GB" u="sng" dirty="0" smtClean="0"/>
              <a:t>project – The loss of Redshank populations</a:t>
            </a:r>
            <a:endParaRPr lang="en-GB" u="sng" dirty="0"/>
          </a:p>
        </p:txBody>
      </p:sp>
      <p:sp>
        <p:nvSpPr>
          <p:cNvPr id="3" name="Content Placeholder 2"/>
          <p:cNvSpPr>
            <a:spLocks noGrp="1"/>
          </p:cNvSpPr>
          <p:nvPr>
            <p:ph idx="1"/>
          </p:nvPr>
        </p:nvSpPr>
        <p:spPr/>
        <p:txBody>
          <a:bodyPr/>
          <a:lstStyle/>
          <a:p>
            <a:r>
              <a:rPr lang="en-GB" dirty="0" smtClean="0"/>
              <a:t>The high level of mudflats in Cardiff Bay were of vital importance to Redshank populations in supporting their food and energy requirements.</a:t>
            </a:r>
          </a:p>
          <a:p>
            <a:r>
              <a:rPr lang="en-GB" dirty="0" smtClean="0"/>
              <a:t>An analysis </a:t>
            </a:r>
            <a:r>
              <a:rPr lang="en-GB" dirty="0" smtClean="0"/>
              <a:t>of biometric data </a:t>
            </a:r>
            <a:r>
              <a:rPr lang="en-GB" dirty="0" smtClean="0"/>
              <a:t>exposed the fact that </a:t>
            </a:r>
            <a:r>
              <a:rPr lang="en-GB" dirty="0" smtClean="0"/>
              <a:t>adult Redshank from </a:t>
            </a:r>
            <a:r>
              <a:rPr lang="en-GB" dirty="0" smtClean="0"/>
              <a:t>Cardiff Bay </a:t>
            </a:r>
            <a:r>
              <a:rPr lang="en-GB" dirty="0" smtClean="0"/>
              <a:t>had </a:t>
            </a:r>
            <a:r>
              <a:rPr lang="en-GB" dirty="0" smtClean="0"/>
              <a:t>a problem in </a:t>
            </a:r>
            <a:r>
              <a:rPr lang="en-GB" dirty="0" smtClean="0"/>
              <a:t>maintaining their body condition in the first winter </a:t>
            </a:r>
            <a:r>
              <a:rPr lang="en-GB" dirty="0" smtClean="0"/>
              <a:t>after barrage construction (Burton </a:t>
            </a:r>
            <a:r>
              <a:rPr lang="en-GB" dirty="0" smtClean="0"/>
              <a:t>et al. 2001b). </a:t>
            </a:r>
          </a:p>
        </p:txBody>
      </p:sp>
      <p:pic>
        <p:nvPicPr>
          <p:cNvPr id="4" name="Picture 3" descr="LDR_ECH_051016_Nostalgia80s04 car.jpg"/>
          <p:cNvPicPr>
            <a:picLocks noChangeAspect="1"/>
          </p:cNvPicPr>
          <p:nvPr/>
        </p:nvPicPr>
        <p:blipFill>
          <a:blip r:embed="rId2"/>
          <a:stretch>
            <a:fillRect/>
          </a:stretch>
        </p:blipFill>
        <p:spPr>
          <a:xfrm>
            <a:off x="3053852" y="4468768"/>
            <a:ext cx="5698262" cy="2389232"/>
          </a:xfrm>
          <a:prstGeom prst="rect">
            <a:avLst/>
          </a:prstGeom>
        </p:spPr>
      </p:pic>
      <p:sp>
        <p:nvSpPr>
          <p:cNvPr id="5" name="TextBox 4"/>
          <p:cNvSpPr txBox="1"/>
          <p:nvPr/>
        </p:nvSpPr>
        <p:spPr>
          <a:xfrm>
            <a:off x="8804366" y="4963886"/>
            <a:ext cx="1410789" cy="1477328"/>
          </a:xfrm>
          <a:prstGeom prst="rect">
            <a:avLst/>
          </a:prstGeom>
          <a:noFill/>
        </p:spPr>
        <p:txBody>
          <a:bodyPr wrap="square" rtlCol="0">
            <a:spAutoFit/>
          </a:bodyPr>
          <a:lstStyle/>
          <a:p>
            <a:r>
              <a:rPr lang="en-GB" dirty="0" smtClean="0"/>
              <a:t>Cardiff Bay mudflats prior to barrage construction.</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Conclusion</a:t>
            </a:r>
            <a:endParaRPr lang="en-GB" u="sng" dirty="0"/>
          </a:p>
        </p:txBody>
      </p:sp>
      <p:sp>
        <p:nvSpPr>
          <p:cNvPr id="3" name="Content Placeholder 2"/>
          <p:cNvSpPr>
            <a:spLocks noGrp="1"/>
          </p:cNvSpPr>
          <p:nvPr>
            <p:ph idx="1"/>
          </p:nvPr>
        </p:nvSpPr>
        <p:spPr/>
        <p:txBody>
          <a:bodyPr/>
          <a:lstStyle/>
          <a:p>
            <a:r>
              <a:rPr lang="en-GB" dirty="0" smtClean="0"/>
              <a:t>Lack of consultation of key stakeholders in the </a:t>
            </a:r>
            <a:r>
              <a:rPr lang="en-GB" dirty="0" err="1" smtClean="0"/>
              <a:t>Butetown</a:t>
            </a:r>
            <a:r>
              <a:rPr lang="en-GB" dirty="0" smtClean="0"/>
              <a:t> area has resulted in a disconnect both psychologically and economically from the rest of the city.</a:t>
            </a:r>
          </a:p>
          <a:p>
            <a:endParaRPr lang="en-GB" dirty="0" smtClean="0"/>
          </a:p>
          <a:p>
            <a:r>
              <a:rPr lang="en-GB" dirty="0" smtClean="0"/>
              <a:t>Internationally important numbers of Redshank knowingly displaced with no alternative feeding site.</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0C7DF5-4D28-4B7B-8185-9757BBAAA3F5}"/>
              </a:ext>
            </a:extLst>
          </p:cNvPr>
          <p:cNvSpPr>
            <a:spLocks noGrp="1"/>
          </p:cNvSpPr>
          <p:nvPr>
            <p:ph type="title"/>
          </p:nvPr>
        </p:nvSpPr>
        <p:spPr/>
        <p:txBody>
          <a:bodyPr/>
          <a:lstStyle/>
          <a:p>
            <a:r>
              <a:rPr lang="en-GB" u="sng" dirty="0"/>
              <a:t>References</a:t>
            </a:r>
          </a:p>
        </p:txBody>
      </p:sp>
      <p:sp>
        <p:nvSpPr>
          <p:cNvPr id="3" name="Content Placeholder 2">
            <a:extLst>
              <a:ext uri="{FF2B5EF4-FFF2-40B4-BE49-F238E27FC236}">
                <a16:creationId xmlns:a16="http://schemas.microsoft.com/office/drawing/2014/main" xmlns="" id="{6CD9BCCB-050F-4971-84A0-27CAC0E5A002}"/>
              </a:ext>
            </a:extLst>
          </p:cNvPr>
          <p:cNvSpPr>
            <a:spLocks noGrp="1"/>
          </p:cNvSpPr>
          <p:nvPr>
            <p:ph idx="1"/>
          </p:nvPr>
        </p:nvSpPr>
        <p:spPr/>
        <p:txBody>
          <a:bodyPr>
            <a:normAutofit/>
          </a:bodyPr>
          <a:lstStyle/>
          <a:p>
            <a:r>
              <a:rPr lang="en-GB" sz="1200" dirty="0" smtClean="0">
                <a:latin typeface="Calibri (Body)"/>
              </a:rPr>
              <a:t>Burton, N.H.K., </a:t>
            </a:r>
            <a:r>
              <a:rPr lang="en-GB" sz="1200" dirty="0" err="1" smtClean="0">
                <a:latin typeface="Calibri (Body)"/>
              </a:rPr>
              <a:t>Rehfisch</a:t>
            </a:r>
            <a:r>
              <a:rPr lang="en-GB" sz="1200" dirty="0" smtClean="0">
                <a:latin typeface="Calibri (Body)"/>
              </a:rPr>
              <a:t>, M.M. &amp; Clark, N.A. (2001b) The Effect of the Cardiff Bay Barrage on Waterfowl Populations. 12. Distribution and Movement Studies, August 2000 - May 2001. BTO Research Report No. 266 to the County Council of the City and County of Cardiff</a:t>
            </a:r>
            <a:r>
              <a:rPr lang="en-GB" sz="1200" dirty="0" smtClean="0">
                <a:latin typeface="Calibri (Body)"/>
              </a:rPr>
              <a:t>.</a:t>
            </a:r>
          </a:p>
          <a:p>
            <a:r>
              <a:rPr lang="en-GB" sz="1200" dirty="0" smtClean="0">
                <a:latin typeface="Calibri (Body)"/>
              </a:rPr>
              <a:t>CBDC</a:t>
            </a:r>
            <a:r>
              <a:rPr lang="en-GB" sz="1200" dirty="0" smtClean="0">
                <a:latin typeface="Calibri (Body)"/>
              </a:rPr>
              <a:t>. 1996. Cardiff Bay Barrage Alternative Mitigation Measures - Steering Group Conclusions. Report to Cardiff Bay Development Corporation</a:t>
            </a:r>
            <a:r>
              <a:rPr lang="en-GB" sz="1200" dirty="0" smtClean="0">
                <a:latin typeface="Calibri (Body)"/>
              </a:rPr>
              <a:t>.</a:t>
            </a:r>
          </a:p>
          <a:p>
            <a:r>
              <a:rPr lang="en-GB" sz="1200" dirty="0" smtClean="0">
                <a:latin typeface="Calibri (Body)"/>
              </a:rPr>
              <a:t>Glasson, J., </a:t>
            </a:r>
            <a:r>
              <a:rPr lang="en-GB" sz="1200" dirty="0" err="1" smtClean="0">
                <a:latin typeface="Calibri (Body)"/>
              </a:rPr>
              <a:t>Therivel</a:t>
            </a:r>
            <a:r>
              <a:rPr lang="en-GB" sz="1200" dirty="0" smtClean="0">
                <a:latin typeface="Calibri (Body)"/>
              </a:rPr>
              <a:t>, R. &amp; Chadwick, A. 1999. Introduction to Environmental Impact Assessment: 2nd Edition. </a:t>
            </a:r>
            <a:r>
              <a:rPr lang="en-GB" sz="1200" dirty="0" err="1" smtClean="0">
                <a:latin typeface="Calibri (Body)"/>
              </a:rPr>
              <a:t>Spon</a:t>
            </a:r>
            <a:r>
              <a:rPr lang="en-GB" sz="1200" dirty="0" smtClean="0">
                <a:latin typeface="Calibri (Body)"/>
              </a:rPr>
              <a:t> Press, London, UK.</a:t>
            </a:r>
          </a:p>
          <a:p>
            <a:r>
              <a:rPr lang="en-GB" sz="1200" dirty="0" err="1" smtClean="0">
                <a:latin typeface="Calibri (Body)"/>
              </a:rPr>
              <a:t>Glucker</a:t>
            </a:r>
            <a:r>
              <a:rPr lang="en-GB" sz="1200" dirty="0" smtClean="0">
                <a:latin typeface="Calibri (Body)"/>
              </a:rPr>
              <a:t>, A, N., </a:t>
            </a:r>
            <a:r>
              <a:rPr lang="en-GB" sz="1200" dirty="0" err="1" smtClean="0">
                <a:latin typeface="Calibri (Body)"/>
              </a:rPr>
              <a:t>Driessen</a:t>
            </a:r>
            <a:r>
              <a:rPr lang="en-GB" sz="1200" dirty="0" smtClean="0">
                <a:latin typeface="Calibri (Body)"/>
              </a:rPr>
              <a:t>, P, P, J., </a:t>
            </a:r>
            <a:r>
              <a:rPr lang="en-GB" sz="1200" dirty="0" err="1" smtClean="0">
                <a:latin typeface="Calibri (Body)"/>
              </a:rPr>
              <a:t>Kolhoff</a:t>
            </a:r>
            <a:r>
              <a:rPr lang="en-GB" sz="1200" dirty="0" smtClean="0">
                <a:latin typeface="Calibri (Body)"/>
              </a:rPr>
              <a:t>, A., </a:t>
            </a:r>
            <a:r>
              <a:rPr lang="en-GB" sz="1200" dirty="0" err="1" smtClean="0">
                <a:latin typeface="Calibri (Body)"/>
              </a:rPr>
              <a:t>Runhaar</a:t>
            </a:r>
            <a:r>
              <a:rPr lang="en-GB" sz="1200" dirty="0" smtClean="0">
                <a:latin typeface="Calibri (Body)"/>
              </a:rPr>
              <a:t>, H, A, C., 2013. </a:t>
            </a:r>
            <a:r>
              <a:rPr lang="en-GB" sz="1200" i="1" dirty="0" smtClean="0">
                <a:latin typeface="Calibri (Body)"/>
              </a:rPr>
              <a:t>Public participation in environmental impact assessment: why, who and how?</a:t>
            </a:r>
            <a:r>
              <a:rPr lang="en-GB" sz="1200" dirty="0" smtClean="0">
                <a:latin typeface="Calibri (Body)"/>
              </a:rPr>
              <a:t> Environmental Impact Assessment Review, 43, 104-111</a:t>
            </a:r>
            <a:r>
              <a:rPr lang="en-GB" sz="1200" dirty="0" smtClean="0">
                <a:latin typeface="Calibri (Body)"/>
              </a:rPr>
              <a:t>.</a:t>
            </a:r>
          </a:p>
          <a:p>
            <a:r>
              <a:rPr lang="en-GB" sz="1200" dirty="0" smtClean="0">
                <a:latin typeface="Calibri (Body)"/>
              </a:rPr>
              <a:t>IEMA; 2011. </a:t>
            </a:r>
            <a:r>
              <a:rPr lang="en-GB" sz="1200" i="1" dirty="0" smtClean="0">
                <a:latin typeface="Calibri (Body)"/>
              </a:rPr>
              <a:t>Special Report – The state of environmental impact assessment practice in the UK.</a:t>
            </a:r>
            <a:r>
              <a:rPr lang="en-GB" sz="1200" dirty="0" smtClean="0">
                <a:latin typeface="Calibri (Body)"/>
              </a:rPr>
              <a:t> The Institute of Environmental Management and Assessment [online]. Available at: https://www.iema.net/assets/uploads/Special%20Reports/iema20special20report20web.pdf </a:t>
            </a:r>
          </a:p>
          <a:p>
            <a:r>
              <a:rPr lang="en-GB" sz="1200" dirty="0" smtClean="0">
                <a:latin typeface="Calibri (Body)"/>
              </a:rPr>
              <a:t>Morgan, R, K., 2012. Environmental Impact assessment: the state of the art. Impact assessment and project appraisal, 30(1), 5-14 [online]. </a:t>
            </a:r>
            <a:endParaRPr lang="en-GB" sz="1200" dirty="0" smtClean="0">
              <a:latin typeface="Calibri (Body)"/>
            </a:endParaRPr>
          </a:p>
          <a:p>
            <a:r>
              <a:rPr lang="en-GB" sz="1200" dirty="0" smtClean="0">
                <a:latin typeface="Calibri (Body)"/>
              </a:rPr>
              <a:t>Loomis, J, J. and </a:t>
            </a:r>
            <a:r>
              <a:rPr lang="en-GB" sz="1200" dirty="0" err="1" smtClean="0">
                <a:latin typeface="Calibri (Body)"/>
              </a:rPr>
              <a:t>Dziedzic</a:t>
            </a:r>
            <a:r>
              <a:rPr lang="en-GB" sz="1200" dirty="0" smtClean="0">
                <a:latin typeface="Calibri (Body)"/>
              </a:rPr>
              <a:t>, M., 2018. Evaluating EIA systems ‘effectiveness: a state of the art. Environmental Impact Assessment Review, 68, 29-37</a:t>
            </a:r>
            <a:r>
              <a:rPr lang="en-GB" sz="1200" dirty="0" smtClean="0">
                <a:latin typeface="Calibri (Body)"/>
              </a:rPr>
              <a:t>.</a:t>
            </a:r>
          </a:p>
          <a:p>
            <a:r>
              <a:rPr lang="en-GB" sz="1200" dirty="0" smtClean="0">
                <a:latin typeface="Calibri (Body)"/>
              </a:rPr>
              <a:t>Pritchard, D.E. 1996. Environmental Impact Assessment: Towards guidelines for adoption under the </a:t>
            </a:r>
            <a:r>
              <a:rPr lang="en-GB" sz="1200" dirty="0" err="1" smtClean="0">
                <a:latin typeface="Calibri (Body)"/>
              </a:rPr>
              <a:t>Ramsar</a:t>
            </a:r>
            <a:r>
              <a:rPr lang="en-GB" sz="1200" dirty="0" smtClean="0">
                <a:latin typeface="Calibri (Body)"/>
              </a:rPr>
              <a:t> Convention. In: Proceedings of Technical Session A o f the 6th Meeting o f the Conference o f the Contracting Parties (Vol. 10/12 a), March 1996, Brisbane, Australia. The </a:t>
            </a:r>
            <a:r>
              <a:rPr lang="en-GB" sz="1200" dirty="0" err="1" smtClean="0">
                <a:latin typeface="Calibri (Body)"/>
              </a:rPr>
              <a:t>Ramsar</a:t>
            </a:r>
            <a:r>
              <a:rPr lang="en-GB" sz="1200" dirty="0" smtClean="0">
                <a:latin typeface="Calibri (Body)"/>
              </a:rPr>
              <a:t> Convention Bureau, Gland, Switzerland.</a:t>
            </a:r>
          </a:p>
          <a:p>
            <a:r>
              <a:rPr lang="en-GB" sz="1200" dirty="0" smtClean="0">
                <a:latin typeface="Calibri (Body)"/>
              </a:rPr>
              <a:t>Toro, J., </a:t>
            </a:r>
            <a:r>
              <a:rPr lang="en-GB" sz="1200" dirty="0" err="1" smtClean="0">
                <a:latin typeface="Calibri (Body)"/>
              </a:rPr>
              <a:t>Requena</a:t>
            </a:r>
            <a:r>
              <a:rPr lang="en-GB" sz="1200" dirty="0" smtClean="0">
                <a:latin typeface="Calibri (Body)"/>
              </a:rPr>
              <a:t>, I., Duarte, O., and </a:t>
            </a:r>
            <a:r>
              <a:rPr lang="en-GB" sz="1200" dirty="0" err="1" smtClean="0">
                <a:latin typeface="Calibri (Body)"/>
              </a:rPr>
              <a:t>Zamorano</a:t>
            </a:r>
            <a:r>
              <a:rPr lang="en-GB" sz="1200" dirty="0" smtClean="0">
                <a:latin typeface="Calibri (Body)"/>
              </a:rPr>
              <a:t>, M. (2013) ‘A Qualitative Method Proposal to Improve Impact Assessment’ Environ. Impact Assess. Rev. 43, 9-20.</a:t>
            </a:r>
          </a:p>
          <a:p>
            <a:endParaRPr lang="en-GB" dirty="0" smtClean="0"/>
          </a:p>
          <a:p>
            <a:endParaRPr lang="en-GB" dirty="0" smtClean="0"/>
          </a:p>
          <a:p>
            <a:endParaRPr lang="en-GB" dirty="0"/>
          </a:p>
        </p:txBody>
      </p:sp>
    </p:spTree>
    <p:extLst>
      <p:ext uri="{BB962C8B-B14F-4D97-AF65-F5344CB8AC3E}">
        <p14:creationId xmlns:p14="http://schemas.microsoft.com/office/powerpoint/2010/main" xmlns="" val="3364459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943</TotalTime>
  <Words>740</Words>
  <Application>Microsoft Office PowerPoint</Application>
  <PresentationFormat>Custom</PresentationFormat>
  <Paragraphs>32</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An evaluation of the Cardiff Bay Barrage EIA process</vt:lpstr>
      <vt:lpstr>Introduction</vt:lpstr>
      <vt:lpstr>EIA Process </vt:lpstr>
      <vt:lpstr>Areas of potential improvement for the Cardiff Bay Barrage EIA project – Public Participation</vt:lpstr>
      <vt:lpstr>Areas of potential improvement for the Cardiff Bay Barrage EIA project – The loss of Redshank populations</vt:lpstr>
      <vt:lpstr>Conclusion</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EIA Cardiff Bay Barrage</dc:title>
  <dc:creator>Milo Fleming (1902803)</dc:creator>
  <cp:lastModifiedBy>freya</cp:lastModifiedBy>
  <cp:revision>13</cp:revision>
  <dcterms:created xsi:type="dcterms:W3CDTF">2021-05-04T11:36:36Z</dcterms:created>
  <dcterms:modified xsi:type="dcterms:W3CDTF">2021-05-06T23:37:22Z</dcterms:modified>
</cp:coreProperties>
</file>