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83"/>
    <p:restoredTop sz="94684"/>
  </p:normalViewPr>
  <p:slideViewPr>
    <p:cSldViewPr snapToGrid="0">
      <p:cViewPr varScale="1">
        <p:scale>
          <a:sx n="113" d="100"/>
          <a:sy n="113" d="100"/>
        </p:scale>
        <p:origin x="19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6" Type="http://schemas.openxmlformats.org/officeDocument/2006/relationships/image" Target="../media/image26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openxmlformats.org/officeDocument/2006/relationships/image" Target="../media/image2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6" Type="http://schemas.openxmlformats.org/officeDocument/2006/relationships/image" Target="../media/image26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openxmlformats.org/officeDocument/2006/relationships/image" Target="../media/image2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1F8D61-A421-4919-9FD0-4262A8E90828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A3C8B3-9709-4929-9661-0D8E796B43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Green Haven Florists was founded in 2016 by Liam and Priya Patel in Norwich.</a:t>
          </a:r>
          <a:endParaRPr lang="en-US"/>
        </a:p>
      </dgm:t>
    </dgm:pt>
    <dgm:pt modelId="{5403EA98-31BE-4DB0-ADD7-97BF3BF63E46}" type="parTrans" cxnId="{905471A5-75BC-47FF-9B10-6BC333053170}">
      <dgm:prSet/>
      <dgm:spPr/>
      <dgm:t>
        <a:bodyPr/>
        <a:lstStyle/>
        <a:p>
          <a:endParaRPr lang="en-US"/>
        </a:p>
      </dgm:t>
    </dgm:pt>
    <dgm:pt modelId="{CDBB5D6A-CC86-4148-BC5F-07C2ABADD3AD}" type="sibTrans" cxnId="{905471A5-75BC-47FF-9B10-6BC33305317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E42C2A3-BC1F-4716-8885-614223BA54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shop became well-known for its beautiful, bespoke flower arrangements and its eco-friendly approach — things like biodegradable packaging and locally sourced flowers.</a:t>
          </a:r>
          <a:endParaRPr lang="en-US"/>
        </a:p>
      </dgm:t>
    </dgm:pt>
    <dgm:pt modelId="{C21E5265-EE3D-48F2-BD3B-4E012927C7BD}" type="parTrans" cxnId="{871A59CD-C4E7-413F-9A18-CA0191EC85F9}">
      <dgm:prSet/>
      <dgm:spPr/>
      <dgm:t>
        <a:bodyPr/>
        <a:lstStyle/>
        <a:p>
          <a:endParaRPr lang="en-US"/>
        </a:p>
      </dgm:t>
    </dgm:pt>
    <dgm:pt modelId="{40512E60-14DA-471B-BC6B-1259236E753B}" type="sibTrans" cxnId="{871A59CD-C4E7-413F-9A18-CA0191EC85F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3FB6E41-0923-493D-A160-29DAB08A0E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For several years, the business did really well, building strong community ties and loyal customers.</a:t>
          </a:r>
          <a:endParaRPr lang="en-US"/>
        </a:p>
      </dgm:t>
    </dgm:pt>
    <dgm:pt modelId="{DD95C93E-9985-40D2-AEEA-1BD760BB0559}" type="parTrans" cxnId="{FF1DCC73-F32D-41A7-9A7E-7EF612DBE4AA}">
      <dgm:prSet/>
      <dgm:spPr/>
      <dgm:t>
        <a:bodyPr/>
        <a:lstStyle/>
        <a:p>
          <a:endParaRPr lang="en-US"/>
        </a:p>
      </dgm:t>
    </dgm:pt>
    <dgm:pt modelId="{1EE5A4D0-CD1A-4121-8BB2-CD9F5DAD2394}" type="sibTrans" cxnId="{FF1DCC73-F32D-41A7-9A7E-7EF612DBE4A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D1964FA-0D38-4E59-BD07-5166A24B77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However, in the past year, things have changed. Foot traffic has dropped, online competitors have increased, and rising costs have made it harder to stay profitable.</a:t>
          </a:r>
          <a:endParaRPr lang="en-US"/>
        </a:p>
      </dgm:t>
    </dgm:pt>
    <dgm:pt modelId="{C8EE3A94-7EB0-483F-9E93-547B07F9AFF0}" type="parTrans" cxnId="{B9DF25F3-55F5-4AC5-B188-E807CA5AB383}">
      <dgm:prSet/>
      <dgm:spPr/>
      <dgm:t>
        <a:bodyPr/>
        <a:lstStyle/>
        <a:p>
          <a:endParaRPr lang="en-US"/>
        </a:p>
      </dgm:t>
    </dgm:pt>
    <dgm:pt modelId="{E0A153C4-F2FB-4537-8C90-293B3DBCA78D}" type="sibTrans" cxnId="{B9DF25F3-55F5-4AC5-B188-E807CA5AB38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BB85E6F-F5B9-41B7-BDF1-4C8A4293FA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 today, I’ll be identifying the core problems, analysing the external environment, and exploring the root causes behind the business decline.</a:t>
          </a:r>
          <a:endParaRPr lang="en-US"/>
        </a:p>
      </dgm:t>
    </dgm:pt>
    <dgm:pt modelId="{C5212137-4F9A-412F-A7E6-9FB5B0D6CEFC}" type="parTrans" cxnId="{54B5CDB3-4112-48A1-9B3F-C89E67C54C87}">
      <dgm:prSet/>
      <dgm:spPr/>
      <dgm:t>
        <a:bodyPr/>
        <a:lstStyle/>
        <a:p>
          <a:endParaRPr lang="en-US"/>
        </a:p>
      </dgm:t>
    </dgm:pt>
    <dgm:pt modelId="{67ED6CB7-2143-4049-AC22-A866B981C8BE}" type="sibTrans" cxnId="{54B5CDB3-4112-48A1-9B3F-C89E67C54C87}">
      <dgm:prSet/>
      <dgm:spPr/>
      <dgm:t>
        <a:bodyPr/>
        <a:lstStyle/>
        <a:p>
          <a:endParaRPr lang="en-US"/>
        </a:p>
      </dgm:t>
    </dgm:pt>
    <dgm:pt modelId="{1174DE1F-C8C1-4000-9DCF-E1A9EE838828}" type="pres">
      <dgm:prSet presAssocID="{5E1F8D61-A421-4919-9FD0-4262A8E90828}" presName="root" presStyleCnt="0">
        <dgm:presLayoutVars>
          <dgm:dir/>
          <dgm:resizeHandles val="exact"/>
        </dgm:presLayoutVars>
      </dgm:prSet>
      <dgm:spPr/>
    </dgm:pt>
    <dgm:pt modelId="{2EE99D8F-9E6E-486A-8C1C-CE2217BA0E65}" type="pres">
      <dgm:prSet presAssocID="{5E1F8D61-A421-4919-9FD0-4262A8E90828}" presName="container" presStyleCnt="0">
        <dgm:presLayoutVars>
          <dgm:dir/>
          <dgm:resizeHandles val="exact"/>
        </dgm:presLayoutVars>
      </dgm:prSet>
      <dgm:spPr/>
    </dgm:pt>
    <dgm:pt modelId="{FB2B3406-CCB2-4E51-9ADC-842A85E2EDCA}" type="pres">
      <dgm:prSet presAssocID="{09A3C8B3-9709-4929-9661-0D8E796B4387}" presName="compNode" presStyleCnt="0"/>
      <dgm:spPr/>
    </dgm:pt>
    <dgm:pt modelId="{2C73900D-AE75-41E7-8885-182E52209166}" type="pres">
      <dgm:prSet presAssocID="{09A3C8B3-9709-4929-9661-0D8E796B4387}" presName="iconBgRect" presStyleLbl="bgShp" presStyleIdx="0" presStyleCnt="5"/>
      <dgm:spPr/>
    </dgm:pt>
    <dgm:pt modelId="{B6E59AD8-BF57-4BAC-B549-2D96A2AC886D}" type="pres">
      <dgm:prSet presAssocID="{09A3C8B3-9709-4929-9661-0D8E796B438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lm tree"/>
        </a:ext>
      </dgm:extLst>
    </dgm:pt>
    <dgm:pt modelId="{9EBFDFE8-3541-479E-A89E-53EE5A0E5CB6}" type="pres">
      <dgm:prSet presAssocID="{09A3C8B3-9709-4929-9661-0D8E796B4387}" presName="spaceRect" presStyleCnt="0"/>
      <dgm:spPr/>
    </dgm:pt>
    <dgm:pt modelId="{735C0069-2473-4414-9D9C-A79DCE1D7681}" type="pres">
      <dgm:prSet presAssocID="{09A3C8B3-9709-4929-9661-0D8E796B4387}" presName="textRect" presStyleLbl="revTx" presStyleIdx="0" presStyleCnt="5">
        <dgm:presLayoutVars>
          <dgm:chMax val="1"/>
          <dgm:chPref val="1"/>
        </dgm:presLayoutVars>
      </dgm:prSet>
      <dgm:spPr/>
    </dgm:pt>
    <dgm:pt modelId="{E64E0D56-C569-4740-B510-E8E5959E7E71}" type="pres">
      <dgm:prSet presAssocID="{CDBB5D6A-CC86-4148-BC5F-07C2ABADD3AD}" presName="sibTrans" presStyleLbl="sibTrans2D1" presStyleIdx="0" presStyleCnt="0"/>
      <dgm:spPr/>
    </dgm:pt>
    <dgm:pt modelId="{0004E042-CDFA-4584-8403-FFBCBA901A38}" type="pres">
      <dgm:prSet presAssocID="{CE42C2A3-BC1F-4716-8885-614223BA54E6}" presName="compNode" presStyleCnt="0"/>
      <dgm:spPr/>
    </dgm:pt>
    <dgm:pt modelId="{CC68061F-5168-4928-83FC-AA33CD7CF40E}" type="pres">
      <dgm:prSet presAssocID="{CE42C2A3-BC1F-4716-8885-614223BA54E6}" presName="iconBgRect" presStyleLbl="bgShp" presStyleIdx="1" presStyleCnt="5"/>
      <dgm:spPr/>
    </dgm:pt>
    <dgm:pt modelId="{94F23F36-EB8D-40ED-A30D-62B3467C1FE1}" type="pres">
      <dgm:prSet presAssocID="{CE42C2A3-BC1F-4716-8885-614223BA54E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er"/>
        </a:ext>
      </dgm:extLst>
    </dgm:pt>
    <dgm:pt modelId="{6D2D41CE-8F3C-46A5-9D69-D11DFFA07C51}" type="pres">
      <dgm:prSet presAssocID="{CE42C2A3-BC1F-4716-8885-614223BA54E6}" presName="spaceRect" presStyleCnt="0"/>
      <dgm:spPr/>
    </dgm:pt>
    <dgm:pt modelId="{534E480E-8D3F-41CE-9DCF-D890FF75EE0A}" type="pres">
      <dgm:prSet presAssocID="{CE42C2A3-BC1F-4716-8885-614223BA54E6}" presName="textRect" presStyleLbl="revTx" presStyleIdx="1" presStyleCnt="5">
        <dgm:presLayoutVars>
          <dgm:chMax val="1"/>
          <dgm:chPref val="1"/>
        </dgm:presLayoutVars>
      </dgm:prSet>
      <dgm:spPr/>
    </dgm:pt>
    <dgm:pt modelId="{BC0B7797-89C5-4238-BFB0-519FAA816176}" type="pres">
      <dgm:prSet presAssocID="{40512E60-14DA-471B-BC6B-1259236E753B}" presName="sibTrans" presStyleLbl="sibTrans2D1" presStyleIdx="0" presStyleCnt="0"/>
      <dgm:spPr/>
    </dgm:pt>
    <dgm:pt modelId="{6B759A72-BC78-48AD-B246-9C9AD225AB14}" type="pres">
      <dgm:prSet presAssocID="{F3FB6E41-0923-493D-A160-29DAB08A0E64}" presName="compNode" presStyleCnt="0"/>
      <dgm:spPr/>
    </dgm:pt>
    <dgm:pt modelId="{B6C5891F-8943-4CC9-9487-1396A336BC20}" type="pres">
      <dgm:prSet presAssocID="{F3FB6E41-0923-493D-A160-29DAB08A0E64}" presName="iconBgRect" presStyleLbl="bgShp" presStyleIdx="2" presStyleCnt="5"/>
      <dgm:spPr/>
    </dgm:pt>
    <dgm:pt modelId="{41C1CC35-C423-401D-B7B0-3C6F942F90F9}" type="pres">
      <dgm:prSet presAssocID="{F3FB6E41-0923-493D-A160-29DAB08A0E6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80882860-C20C-4F81-B260-5DF7E2499A17}" type="pres">
      <dgm:prSet presAssocID="{F3FB6E41-0923-493D-A160-29DAB08A0E64}" presName="spaceRect" presStyleCnt="0"/>
      <dgm:spPr/>
    </dgm:pt>
    <dgm:pt modelId="{1C512491-9618-4A4E-8BAF-D444DA3777F2}" type="pres">
      <dgm:prSet presAssocID="{F3FB6E41-0923-493D-A160-29DAB08A0E64}" presName="textRect" presStyleLbl="revTx" presStyleIdx="2" presStyleCnt="5">
        <dgm:presLayoutVars>
          <dgm:chMax val="1"/>
          <dgm:chPref val="1"/>
        </dgm:presLayoutVars>
      </dgm:prSet>
      <dgm:spPr/>
    </dgm:pt>
    <dgm:pt modelId="{F5585B88-2942-4625-8FB2-4C2F91CA5773}" type="pres">
      <dgm:prSet presAssocID="{1EE5A4D0-CD1A-4121-8BB2-CD9F5DAD2394}" presName="sibTrans" presStyleLbl="sibTrans2D1" presStyleIdx="0" presStyleCnt="0"/>
      <dgm:spPr/>
    </dgm:pt>
    <dgm:pt modelId="{8A573EAC-0C26-4284-8D9B-C2814D29D1E1}" type="pres">
      <dgm:prSet presAssocID="{FD1964FA-0D38-4E59-BD07-5166A24B77D7}" presName="compNode" presStyleCnt="0"/>
      <dgm:spPr/>
    </dgm:pt>
    <dgm:pt modelId="{E3E4315A-1CE2-43D5-94A8-31DA681D6A6C}" type="pres">
      <dgm:prSet presAssocID="{FD1964FA-0D38-4E59-BD07-5166A24B77D7}" presName="iconBgRect" presStyleLbl="bgShp" presStyleIdx="3" presStyleCnt="5"/>
      <dgm:spPr/>
    </dgm:pt>
    <dgm:pt modelId="{92E49EA8-EFA2-43E5-B166-0421349C8476}" type="pres">
      <dgm:prSet presAssocID="{FD1964FA-0D38-4E59-BD07-5166A24B77D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4F880652-B399-42FA-8B09-1096B41D88C2}" type="pres">
      <dgm:prSet presAssocID="{FD1964FA-0D38-4E59-BD07-5166A24B77D7}" presName="spaceRect" presStyleCnt="0"/>
      <dgm:spPr/>
    </dgm:pt>
    <dgm:pt modelId="{36A39C90-1ECE-47EC-96C6-A3DA2F19DA02}" type="pres">
      <dgm:prSet presAssocID="{FD1964FA-0D38-4E59-BD07-5166A24B77D7}" presName="textRect" presStyleLbl="revTx" presStyleIdx="3" presStyleCnt="5">
        <dgm:presLayoutVars>
          <dgm:chMax val="1"/>
          <dgm:chPref val="1"/>
        </dgm:presLayoutVars>
      </dgm:prSet>
      <dgm:spPr/>
    </dgm:pt>
    <dgm:pt modelId="{AC7DDDB2-0BFE-4DA2-A840-EB8FD20447E6}" type="pres">
      <dgm:prSet presAssocID="{E0A153C4-F2FB-4537-8C90-293B3DBCA78D}" presName="sibTrans" presStyleLbl="sibTrans2D1" presStyleIdx="0" presStyleCnt="0"/>
      <dgm:spPr/>
    </dgm:pt>
    <dgm:pt modelId="{A6BADA91-94C2-4ECF-8000-71EE8595BAB7}" type="pres">
      <dgm:prSet presAssocID="{BBB85E6F-F5B9-41B7-BDF1-4C8A4293FA40}" presName="compNode" presStyleCnt="0"/>
      <dgm:spPr/>
    </dgm:pt>
    <dgm:pt modelId="{02019CBD-348A-4A24-BDC3-E1005B400F60}" type="pres">
      <dgm:prSet presAssocID="{BBB85E6F-F5B9-41B7-BDF1-4C8A4293FA40}" presName="iconBgRect" presStyleLbl="bgShp" presStyleIdx="4" presStyleCnt="5"/>
      <dgm:spPr/>
    </dgm:pt>
    <dgm:pt modelId="{50C13E4B-9465-47A6-802A-C2E16A742F9C}" type="pres">
      <dgm:prSet presAssocID="{BBB85E6F-F5B9-41B7-BDF1-4C8A4293FA4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0A903AC4-6A77-4F0F-B040-B1F53E19814C}" type="pres">
      <dgm:prSet presAssocID="{BBB85E6F-F5B9-41B7-BDF1-4C8A4293FA40}" presName="spaceRect" presStyleCnt="0"/>
      <dgm:spPr/>
    </dgm:pt>
    <dgm:pt modelId="{EF797421-E30C-43A6-88AB-CBE52F74A322}" type="pres">
      <dgm:prSet presAssocID="{BBB85E6F-F5B9-41B7-BDF1-4C8A4293FA4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D006D09-5060-4CCA-912F-DE2434C0B102}" type="presOf" srcId="{F3FB6E41-0923-493D-A160-29DAB08A0E64}" destId="{1C512491-9618-4A4E-8BAF-D444DA3777F2}" srcOrd="0" destOrd="0" presId="urn:microsoft.com/office/officeart/2018/2/layout/IconCircleList"/>
    <dgm:cxn modelId="{C88DF714-FFCD-46F3-87E7-802D5140691B}" type="presOf" srcId="{1EE5A4D0-CD1A-4121-8BB2-CD9F5DAD2394}" destId="{F5585B88-2942-4625-8FB2-4C2F91CA5773}" srcOrd="0" destOrd="0" presId="urn:microsoft.com/office/officeart/2018/2/layout/IconCircleList"/>
    <dgm:cxn modelId="{B7B0E122-A06E-46FA-AB86-4178BC0E9912}" type="presOf" srcId="{CDBB5D6A-CC86-4148-BC5F-07C2ABADD3AD}" destId="{E64E0D56-C569-4740-B510-E8E5959E7E71}" srcOrd="0" destOrd="0" presId="urn:microsoft.com/office/officeart/2018/2/layout/IconCircleList"/>
    <dgm:cxn modelId="{11B3CD25-56BC-4A1D-B7E3-CD8CDDE1AC85}" type="presOf" srcId="{5E1F8D61-A421-4919-9FD0-4262A8E90828}" destId="{1174DE1F-C8C1-4000-9DCF-E1A9EE838828}" srcOrd="0" destOrd="0" presId="urn:microsoft.com/office/officeart/2018/2/layout/IconCircleList"/>
    <dgm:cxn modelId="{CC71AA29-6C79-4D76-8C7F-DF45B37EDA89}" type="presOf" srcId="{BBB85E6F-F5B9-41B7-BDF1-4C8A4293FA40}" destId="{EF797421-E30C-43A6-88AB-CBE52F74A322}" srcOrd="0" destOrd="0" presId="urn:microsoft.com/office/officeart/2018/2/layout/IconCircleList"/>
    <dgm:cxn modelId="{DA31E932-FE81-4396-9397-91327C6935D9}" type="presOf" srcId="{CE42C2A3-BC1F-4716-8885-614223BA54E6}" destId="{534E480E-8D3F-41CE-9DCF-D890FF75EE0A}" srcOrd="0" destOrd="0" presId="urn:microsoft.com/office/officeart/2018/2/layout/IconCircleList"/>
    <dgm:cxn modelId="{B8F6803F-28F5-4F33-A196-5105CDD36690}" type="presOf" srcId="{FD1964FA-0D38-4E59-BD07-5166A24B77D7}" destId="{36A39C90-1ECE-47EC-96C6-A3DA2F19DA02}" srcOrd="0" destOrd="0" presId="urn:microsoft.com/office/officeart/2018/2/layout/IconCircleList"/>
    <dgm:cxn modelId="{FF1DCC73-F32D-41A7-9A7E-7EF612DBE4AA}" srcId="{5E1F8D61-A421-4919-9FD0-4262A8E90828}" destId="{F3FB6E41-0923-493D-A160-29DAB08A0E64}" srcOrd="2" destOrd="0" parTransId="{DD95C93E-9985-40D2-AEEA-1BD760BB0559}" sibTransId="{1EE5A4D0-CD1A-4121-8BB2-CD9F5DAD2394}"/>
    <dgm:cxn modelId="{D3BA8B9E-FF24-4F83-9A97-B9BB3F6B9DAF}" type="presOf" srcId="{E0A153C4-F2FB-4537-8C90-293B3DBCA78D}" destId="{AC7DDDB2-0BFE-4DA2-A840-EB8FD20447E6}" srcOrd="0" destOrd="0" presId="urn:microsoft.com/office/officeart/2018/2/layout/IconCircleList"/>
    <dgm:cxn modelId="{905471A5-75BC-47FF-9B10-6BC333053170}" srcId="{5E1F8D61-A421-4919-9FD0-4262A8E90828}" destId="{09A3C8B3-9709-4929-9661-0D8E796B4387}" srcOrd="0" destOrd="0" parTransId="{5403EA98-31BE-4DB0-ADD7-97BF3BF63E46}" sibTransId="{CDBB5D6A-CC86-4148-BC5F-07C2ABADD3AD}"/>
    <dgm:cxn modelId="{54B5CDB3-4112-48A1-9B3F-C89E67C54C87}" srcId="{5E1F8D61-A421-4919-9FD0-4262A8E90828}" destId="{BBB85E6F-F5B9-41B7-BDF1-4C8A4293FA40}" srcOrd="4" destOrd="0" parTransId="{C5212137-4F9A-412F-A7E6-9FB5B0D6CEFC}" sibTransId="{67ED6CB7-2143-4049-AC22-A866B981C8BE}"/>
    <dgm:cxn modelId="{BD01BDB6-07EA-406C-A13F-A6C8142A426B}" type="presOf" srcId="{40512E60-14DA-471B-BC6B-1259236E753B}" destId="{BC0B7797-89C5-4238-BFB0-519FAA816176}" srcOrd="0" destOrd="0" presId="urn:microsoft.com/office/officeart/2018/2/layout/IconCircleList"/>
    <dgm:cxn modelId="{871A59CD-C4E7-413F-9A18-CA0191EC85F9}" srcId="{5E1F8D61-A421-4919-9FD0-4262A8E90828}" destId="{CE42C2A3-BC1F-4716-8885-614223BA54E6}" srcOrd="1" destOrd="0" parTransId="{C21E5265-EE3D-48F2-BD3B-4E012927C7BD}" sibTransId="{40512E60-14DA-471B-BC6B-1259236E753B}"/>
    <dgm:cxn modelId="{DD4398D0-1E8A-4EC6-8597-39DFFC04F8EC}" type="presOf" srcId="{09A3C8B3-9709-4929-9661-0D8E796B4387}" destId="{735C0069-2473-4414-9D9C-A79DCE1D7681}" srcOrd="0" destOrd="0" presId="urn:microsoft.com/office/officeart/2018/2/layout/IconCircleList"/>
    <dgm:cxn modelId="{B9DF25F3-55F5-4AC5-B188-E807CA5AB383}" srcId="{5E1F8D61-A421-4919-9FD0-4262A8E90828}" destId="{FD1964FA-0D38-4E59-BD07-5166A24B77D7}" srcOrd="3" destOrd="0" parTransId="{C8EE3A94-7EB0-483F-9E93-547B07F9AFF0}" sibTransId="{E0A153C4-F2FB-4537-8C90-293B3DBCA78D}"/>
    <dgm:cxn modelId="{92B4549F-83B5-4184-B102-7CEE5E5804BC}" type="presParOf" srcId="{1174DE1F-C8C1-4000-9DCF-E1A9EE838828}" destId="{2EE99D8F-9E6E-486A-8C1C-CE2217BA0E65}" srcOrd="0" destOrd="0" presId="urn:microsoft.com/office/officeart/2018/2/layout/IconCircleList"/>
    <dgm:cxn modelId="{1467B68A-3757-4DFB-BD7F-09CC05DE18AF}" type="presParOf" srcId="{2EE99D8F-9E6E-486A-8C1C-CE2217BA0E65}" destId="{FB2B3406-CCB2-4E51-9ADC-842A85E2EDCA}" srcOrd="0" destOrd="0" presId="urn:microsoft.com/office/officeart/2018/2/layout/IconCircleList"/>
    <dgm:cxn modelId="{093AF06A-7054-467F-9133-41F85FB87AF2}" type="presParOf" srcId="{FB2B3406-CCB2-4E51-9ADC-842A85E2EDCA}" destId="{2C73900D-AE75-41E7-8885-182E52209166}" srcOrd="0" destOrd="0" presId="urn:microsoft.com/office/officeart/2018/2/layout/IconCircleList"/>
    <dgm:cxn modelId="{F3853DA5-E7C7-4562-9163-11D597B9C851}" type="presParOf" srcId="{FB2B3406-CCB2-4E51-9ADC-842A85E2EDCA}" destId="{B6E59AD8-BF57-4BAC-B549-2D96A2AC886D}" srcOrd="1" destOrd="0" presId="urn:microsoft.com/office/officeart/2018/2/layout/IconCircleList"/>
    <dgm:cxn modelId="{D7A942AA-76F9-4CD1-B29F-8F40ABD1D8A3}" type="presParOf" srcId="{FB2B3406-CCB2-4E51-9ADC-842A85E2EDCA}" destId="{9EBFDFE8-3541-479E-A89E-53EE5A0E5CB6}" srcOrd="2" destOrd="0" presId="urn:microsoft.com/office/officeart/2018/2/layout/IconCircleList"/>
    <dgm:cxn modelId="{8166C875-8467-41AF-977D-1587A829EDC5}" type="presParOf" srcId="{FB2B3406-CCB2-4E51-9ADC-842A85E2EDCA}" destId="{735C0069-2473-4414-9D9C-A79DCE1D7681}" srcOrd="3" destOrd="0" presId="urn:microsoft.com/office/officeart/2018/2/layout/IconCircleList"/>
    <dgm:cxn modelId="{04E197E8-18E3-4C40-947F-C7530FBD9811}" type="presParOf" srcId="{2EE99D8F-9E6E-486A-8C1C-CE2217BA0E65}" destId="{E64E0D56-C569-4740-B510-E8E5959E7E71}" srcOrd="1" destOrd="0" presId="urn:microsoft.com/office/officeart/2018/2/layout/IconCircleList"/>
    <dgm:cxn modelId="{67B1E6C5-E4A4-4C3F-BCD8-77EEEBC71A1B}" type="presParOf" srcId="{2EE99D8F-9E6E-486A-8C1C-CE2217BA0E65}" destId="{0004E042-CDFA-4584-8403-FFBCBA901A38}" srcOrd="2" destOrd="0" presId="urn:microsoft.com/office/officeart/2018/2/layout/IconCircleList"/>
    <dgm:cxn modelId="{9C97A048-6C62-455C-BAD5-39EE8FE17FF1}" type="presParOf" srcId="{0004E042-CDFA-4584-8403-FFBCBA901A38}" destId="{CC68061F-5168-4928-83FC-AA33CD7CF40E}" srcOrd="0" destOrd="0" presId="urn:microsoft.com/office/officeart/2018/2/layout/IconCircleList"/>
    <dgm:cxn modelId="{F3858355-3893-4ADE-982E-AA2685F7D07F}" type="presParOf" srcId="{0004E042-CDFA-4584-8403-FFBCBA901A38}" destId="{94F23F36-EB8D-40ED-A30D-62B3467C1FE1}" srcOrd="1" destOrd="0" presId="urn:microsoft.com/office/officeart/2018/2/layout/IconCircleList"/>
    <dgm:cxn modelId="{42520A5B-1C9B-4B2B-BC5B-1779FA6C01CE}" type="presParOf" srcId="{0004E042-CDFA-4584-8403-FFBCBA901A38}" destId="{6D2D41CE-8F3C-46A5-9D69-D11DFFA07C51}" srcOrd="2" destOrd="0" presId="urn:microsoft.com/office/officeart/2018/2/layout/IconCircleList"/>
    <dgm:cxn modelId="{97023052-42A1-4094-9872-EA029AE62FAD}" type="presParOf" srcId="{0004E042-CDFA-4584-8403-FFBCBA901A38}" destId="{534E480E-8D3F-41CE-9DCF-D890FF75EE0A}" srcOrd="3" destOrd="0" presId="urn:microsoft.com/office/officeart/2018/2/layout/IconCircleList"/>
    <dgm:cxn modelId="{B60C219E-EE4E-4274-A023-77A806F8A75C}" type="presParOf" srcId="{2EE99D8F-9E6E-486A-8C1C-CE2217BA0E65}" destId="{BC0B7797-89C5-4238-BFB0-519FAA816176}" srcOrd="3" destOrd="0" presId="urn:microsoft.com/office/officeart/2018/2/layout/IconCircleList"/>
    <dgm:cxn modelId="{F8F92F8C-FE8D-48FD-818F-26E02D263FBF}" type="presParOf" srcId="{2EE99D8F-9E6E-486A-8C1C-CE2217BA0E65}" destId="{6B759A72-BC78-48AD-B246-9C9AD225AB14}" srcOrd="4" destOrd="0" presId="urn:microsoft.com/office/officeart/2018/2/layout/IconCircleList"/>
    <dgm:cxn modelId="{90410A7E-0F73-48C9-9DFF-3A627381E89C}" type="presParOf" srcId="{6B759A72-BC78-48AD-B246-9C9AD225AB14}" destId="{B6C5891F-8943-4CC9-9487-1396A336BC20}" srcOrd="0" destOrd="0" presId="urn:microsoft.com/office/officeart/2018/2/layout/IconCircleList"/>
    <dgm:cxn modelId="{60977D98-9D50-43EF-9074-A4C5D85053DC}" type="presParOf" srcId="{6B759A72-BC78-48AD-B246-9C9AD225AB14}" destId="{41C1CC35-C423-401D-B7B0-3C6F942F90F9}" srcOrd="1" destOrd="0" presId="urn:microsoft.com/office/officeart/2018/2/layout/IconCircleList"/>
    <dgm:cxn modelId="{956D0E44-4DCF-4318-88DC-FA9C371CDF5D}" type="presParOf" srcId="{6B759A72-BC78-48AD-B246-9C9AD225AB14}" destId="{80882860-C20C-4F81-B260-5DF7E2499A17}" srcOrd="2" destOrd="0" presId="urn:microsoft.com/office/officeart/2018/2/layout/IconCircleList"/>
    <dgm:cxn modelId="{A3DA61A0-EC11-421C-8BBC-2E9E5C4E14D7}" type="presParOf" srcId="{6B759A72-BC78-48AD-B246-9C9AD225AB14}" destId="{1C512491-9618-4A4E-8BAF-D444DA3777F2}" srcOrd="3" destOrd="0" presId="urn:microsoft.com/office/officeart/2018/2/layout/IconCircleList"/>
    <dgm:cxn modelId="{6720E0C7-5192-410B-92BC-65FBAC209FCB}" type="presParOf" srcId="{2EE99D8F-9E6E-486A-8C1C-CE2217BA0E65}" destId="{F5585B88-2942-4625-8FB2-4C2F91CA5773}" srcOrd="5" destOrd="0" presId="urn:microsoft.com/office/officeart/2018/2/layout/IconCircleList"/>
    <dgm:cxn modelId="{D9DAA352-FF8D-4F81-B098-D5345B3FE250}" type="presParOf" srcId="{2EE99D8F-9E6E-486A-8C1C-CE2217BA0E65}" destId="{8A573EAC-0C26-4284-8D9B-C2814D29D1E1}" srcOrd="6" destOrd="0" presId="urn:microsoft.com/office/officeart/2018/2/layout/IconCircleList"/>
    <dgm:cxn modelId="{E809FF62-0F34-4AAB-9426-80FE5B1C58FD}" type="presParOf" srcId="{8A573EAC-0C26-4284-8D9B-C2814D29D1E1}" destId="{E3E4315A-1CE2-43D5-94A8-31DA681D6A6C}" srcOrd="0" destOrd="0" presId="urn:microsoft.com/office/officeart/2018/2/layout/IconCircleList"/>
    <dgm:cxn modelId="{A6509F55-7045-469A-8D1F-F81E5ACBE5AC}" type="presParOf" srcId="{8A573EAC-0C26-4284-8D9B-C2814D29D1E1}" destId="{92E49EA8-EFA2-43E5-B166-0421349C8476}" srcOrd="1" destOrd="0" presId="urn:microsoft.com/office/officeart/2018/2/layout/IconCircleList"/>
    <dgm:cxn modelId="{A6D66F9A-8BDB-4954-A406-B9231317662D}" type="presParOf" srcId="{8A573EAC-0C26-4284-8D9B-C2814D29D1E1}" destId="{4F880652-B399-42FA-8B09-1096B41D88C2}" srcOrd="2" destOrd="0" presId="urn:microsoft.com/office/officeart/2018/2/layout/IconCircleList"/>
    <dgm:cxn modelId="{C691ACA4-3E60-47C7-B7FD-9764DB0A3F2D}" type="presParOf" srcId="{8A573EAC-0C26-4284-8D9B-C2814D29D1E1}" destId="{36A39C90-1ECE-47EC-96C6-A3DA2F19DA02}" srcOrd="3" destOrd="0" presId="urn:microsoft.com/office/officeart/2018/2/layout/IconCircleList"/>
    <dgm:cxn modelId="{0E29D0E4-6EF9-4B6C-B355-66B3181E3F76}" type="presParOf" srcId="{2EE99D8F-9E6E-486A-8C1C-CE2217BA0E65}" destId="{AC7DDDB2-0BFE-4DA2-A840-EB8FD20447E6}" srcOrd="7" destOrd="0" presId="urn:microsoft.com/office/officeart/2018/2/layout/IconCircleList"/>
    <dgm:cxn modelId="{A853C8AD-B510-4FC9-A668-BF928521A9FD}" type="presParOf" srcId="{2EE99D8F-9E6E-486A-8C1C-CE2217BA0E65}" destId="{A6BADA91-94C2-4ECF-8000-71EE8595BAB7}" srcOrd="8" destOrd="0" presId="urn:microsoft.com/office/officeart/2018/2/layout/IconCircleList"/>
    <dgm:cxn modelId="{5ACCDD6D-57AC-4928-95D9-F550AA8D2044}" type="presParOf" srcId="{A6BADA91-94C2-4ECF-8000-71EE8595BAB7}" destId="{02019CBD-348A-4A24-BDC3-E1005B400F60}" srcOrd="0" destOrd="0" presId="urn:microsoft.com/office/officeart/2018/2/layout/IconCircleList"/>
    <dgm:cxn modelId="{EF040AB4-256A-4027-863A-E63F01FA0C1D}" type="presParOf" srcId="{A6BADA91-94C2-4ECF-8000-71EE8595BAB7}" destId="{50C13E4B-9465-47A6-802A-C2E16A742F9C}" srcOrd="1" destOrd="0" presId="urn:microsoft.com/office/officeart/2018/2/layout/IconCircleList"/>
    <dgm:cxn modelId="{5B1773BC-D622-42AA-A845-0EFC697F558D}" type="presParOf" srcId="{A6BADA91-94C2-4ECF-8000-71EE8595BAB7}" destId="{0A903AC4-6A77-4F0F-B040-B1F53E19814C}" srcOrd="2" destOrd="0" presId="urn:microsoft.com/office/officeart/2018/2/layout/IconCircleList"/>
    <dgm:cxn modelId="{EEDDE3C9-7DF3-42B0-A18C-E6E8BBA3389F}" type="presParOf" srcId="{A6BADA91-94C2-4ECF-8000-71EE8595BAB7}" destId="{EF797421-E30C-43A6-88AB-CBE52F74A32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6F38A1-B3E9-452C-BC96-5E44CAF7693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5CB3B9A-13FA-482A-A6BF-428093CCB5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 understand what’s happening outside the business, I carried out a PESTEL analysis — looking at the political, economic, social, technological, environmental, and legal factors affecting Green Haven.</a:t>
          </a:r>
          <a:endParaRPr lang="en-US"/>
        </a:p>
      </dgm:t>
    </dgm:pt>
    <dgm:pt modelId="{60D5633A-709D-4B66-A798-E92C07D9C2D1}" type="parTrans" cxnId="{657FFC57-36FB-4CA0-B889-7BEAEF00067D}">
      <dgm:prSet/>
      <dgm:spPr/>
      <dgm:t>
        <a:bodyPr/>
        <a:lstStyle/>
        <a:p>
          <a:endParaRPr lang="en-US"/>
        </a:p>
      </dgm:t>
    </dgm:pt>
    <dgm:pt modelId="{3F2598F9-30BF-4EF5-AC0E-2903E11BF458}" type="sibTrans" cxnId="{657FFC57-36FB-4CA0-B889-7BEAEF00067D}">
      <dgm:prSet/>
      <dgm:spPr/>
      <dgm:t>
        <a:bodyPr/>
        <a:lstStyle/>
        <a:p>
          <a:endParaRPr lang="en-US"/>
        </a:p>
      </dgm:t>
    </dgm:pt>
    <dgm:pt modelId="{C000FD7D-E46D-4B60-9EE5-F5C73F0703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</a:t>
          </a:r>
          <a:r>
            <a:rPr lang="en-GB" b="1"/>
            <a:t>Political:</a:t>
          </a:r>
          <a:r>
            <a:rPr lang="en-GB"/>
            <a:t> Import rules and post-Brexit changes have made imported flowers more expensive.</a:t>
          </a:r>
          <a:endParaRPr lang="en-US"/>
        </a:p>
      </dgm:t>
    </dgm:pt>
    <dgm:pt modelId="{B297CB0C-8677-4D8B-AB7A-92E24F68B008}" type="parTrans" cxnId="{2A51214E-6C26-4C17-B86E-D7C1DB176581}">
      <dgm:prSet/>
      <dgm:spPr/>
      <dgm:t>
        <a:bodyPr/>
        <a:lstStyle/>
        <a:p>
          <a:endParaRPr lang="en-US"/>
        </a:p>
      </dgm:t>
    </dgm:pt>
    <dgm:pt modelId="{25A6DB03-832A-480E-865B-D915609D153B}" type="sibTrans" cxnId="{2A51214E-6C26-4C17-B86E-D7C1DB176581}">
      <dgm:prSet/>
      <dgm:spPr/>
      <dgm:t>
        <a:bodyPr/>
        <a:lstStyle/>
        <a:p>
          <a:endParaRPr lang="en-US"/>
        </a:p>
      </dgm:t>
    </dgm:pt>
    <dgm:pt modelId="{EE105E2D-65D0-4CEA-A4FB-C011478193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</a:t>
          </a:r>
          <a:r>
            <a:rPr lang="en-GB" b="1"/>
            <a:t>Economic:</a:t>
          </a:r>
          <a:r>
            <a:rPr lang="en-GB"/>
            <a:t> Inflation and higher energy costs are squeezing both the business and its customers.</a:t>
          </a:r>
          <a:endParaRPr lang="en-US"/>
        </a:p>
      </dgm:t>
    </dgm:pt>
    <dgm:pt modelId="{CC2E9A17-C9A1-4F7C-9932-0F9ABA450943}" type="parTrans" cxnId="{A893B83D-EDAE-4E31-838F-A68ABEDEE8B3}">
      <dgm:prSet/>
      <dgm:spPr/>
      <dgm:t>
        <a:bodyPr/>
        <a:lstStyle/>
        <a:p>
          <a:endParaRPr lang="en-US"/>
        </a:p>
      </dgm:t>
    </dgm:pt>
    <dgm:pt modelId="{DDECC11E-C234-4D7D-BD19-1B68287F752C}" type="sibTrans" cxnId="{A893B83D-EDAE-4E31-838F-A68ABEDEE8B3}">
      <dgm:prSet/>
      <dgm:spPr/>
      <dgm:t>
        <a:bodyPr/>
        <a:lstStyle/>
        <a:p>
          <a:endParaRPr lang="en-US"/>
        </a:p>
      </dgm:t>
    </dgm:pt>
    <dgm:pt modelId="{2AA793D0-68B1-4296-9CAA-A6656BAAB84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</a:t>
          </a:r>
          <a:r>
            <a:rPr lang="en-GB" b="1"/>
            <a:t>Social:</a:t>
          </a:r>
          <a:r>
            <a:rPr lang="en-GB"/>
            <a:t> People now value convenience and online shopping — but sustainability still matters, which could be a strength for Green Haven.</a:t>
          </a:r>
          <a:endParaRPr lang="en-US"/>
        </a:p>
      </dgm:t>
    </dgm:pt>
    <dgm:pt modelId="{3076BB61-138A-4027-9CA4-E953B3431BBA}" type="parTrans" cxnId="{DC362C17-783C-4A7E-A547-2AB4976E9597}">
      <dgm:prSet/>
      <dgm:spPr/>
      <dgm:t>
        <a:bodyPr/>
        <a:lstStyle/>
        <a:p>
          <a:endParaRPr lang="en-US"/>
        </a:p>
      </dgm:t>
    </dgm:pt>
    <dgm:pt modelId="{412BDBC1-5C1C-4BCA-9CDF-BC9581193729}" type="sibTrans" cxnId="{DC362C17-783C-4A7E-A547-2AB4976E9597}">
      <dgm:prSet/>
      <dgm:spPr/>
      <dgm:t>
        <a:bodyPr/>
        <a:lstStyle/>
        <a:p>
          <a:endParaRPr lang="en-US"/>
        </a:p>
      </dgm:t>
    </dgm:pt>
    <dgm:pt modelId="{5A0A66BA-4E84-428C-98EE-CBCD94F828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</a:t>
          </a:r>
          <a:r>
            <a:rPr lang="en-GB" b="1"/>
            <a:t>Technological:</a:t>
          </a:r>
          <a:r>
            <a:rPr lang="en-GB"/>
            <a:t> The rise of e-commerce and social media marketing means businesses need a strong digital presence, which Green Haven currently lacks.</a:t>
          </a:r>
          <a:endParaRPr lang="en-US"/>
        </a:p>
      </dgm:t>
    </dgm:pt>
    <dgm:pt modelId="{CDCAA220-4A78-411B-902C-FD988F56E863}" type="parTrans" cxnId="{B7833271-57C9-4EB2-9733-FB2DFAC2293B}">
      <dgm:prSet/>
      <dgm:spPr/>
      <dgm:t>
        <a:bodyPr/>
        <a:lstStyle/>
        <a:p>
          <a:endParaRPr lang="en-US"/>
        </a:p>
      </dgm:t>
    </dgm:pt>
    <dgm:pt modelId="{EC81B28E-E768-4110-B0DB-799CBDFB6864}" type="sibTrans" cxnId="{B7833271-57C9-4EB2-9733-FB2DFAC2293B}">
      <dgm:prSet/>
      <dgm:spPr/>
      <dgm:t>
        <a:bodyPr/>
        <a:lstStyle/>
        <a:p>
          <a:endParaRPr lang="en-US"/>
        </a:p>
      </dgm:t>
    </dgm:pt>
    <dgm:pt modelId="{3A7DAB29-E615-4B0E-98B0-4DFEFED126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</a:t>
          </a:r>
          <a:r>
            <a:rPr lang="en-GB" b="1"/>
            <a:t>Environmental:</a:t>
          </a:r>
          <a:r>
            <a:rPr lang="en-GB"/>
            <a:t> Their eco-friendly values align well with modern expectations — but sustainable materials are more costly.</a:t>
          </a:r>
          <a:endParaRPr lang="en-US"/>
        </a:p>
      </dgm:t>
    </dgm:pt>
    <dgm:pt modelId="{FDC5D9AC-70CE-4A90-AAEE-E27414A75103}" type="parTrans" cxnId="{45591797-4F33-42EB-A222-A5B0C10B1C0E}">
      <dgm:prSet/>
      <dgm:spPr/>
      <dgm:t>
        <a:bodyPr/>
        <a:lstStyle/>
        <a:p>
          <a:endParaRPr lang="en-US"/>
        </a:p>
      </dgm:t>
    </dgm:pt>
    <dgm:pt modelId="{2646EA1F-3CCB-4C21-B55A-FAB6B419EAFC}" type="sibTrans" cxnId="{45591797-4F33-42EB-A222-A5B0C10B1C0E}">
      <dgm:prSet/>
      <dgm:spPr/>
      <dgm:t>
        <a:bodyPr/>
        <a:lstStyle/>
        <a:p>
          <a:endParaRPr lang="en-US"/>
        </a:p>
      </dgm:t>
    </dgm:pt>
    <dgm:pt modelId="{C493AFED-F458-4BB7-8C95-32E5FCE2B65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</a:t>
          </a:r>
          <a:r>
            <a:rPr lang="en-GB" b="1"/>
            <a:t>Legal:</a:t>
          </a:r>
          <a:r>
            <a:rPr lang="en-GB"/>
            <a:t> Waste management and packaging regulations also increase costs.</a:t>
          </a:r>
          <a:endParaRPr lang="en-US"/>
        </a:p>
      </dgm:t>
    </dgm:pt>
    <dgm:pt modelId="{E1EB4ABB-273D-4F97-A5FC-9A9DB7D625AD}" type="parTrans" cxnId="{1A59C592-D447-43E0-9584-2CC6B3D2F474}">
      <dgm:prSet/>
      <dgm:spPr/>
      <dgm:t>
        <a:bodyPr/>
        <a:lstStyle/>
        <a:p>
          <a:endParaRPr lang="en-US"/>
        </a:p>
      </dgm:t>
    </dgm:pt>
    <dgm:pt modelId="{93C52CAA-081B-4CD8-A194-8BC8E2A78795}" type="sibTrans" cxnId="{1A59C592-D447-43E0-9584-2CC6B3D2F474}">
      <dgm:prSet/>
      <dgm:spPr/>
      <dgm:t>
        <a:bodyPr/>
        <a:lstStyle/>
        <a:p>
          <a:endParaRPr lang="en-US"/>
        </a:p>
      </dgm:t>
    </dgm:pt>
    <dgm:pt modelId="{746A05E9-FFCB-4D12-A960-42556E74A5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Altogether, these factors show how external pressures — especially economic and technological — are heavily influencing their performance.”</a:t>
          </a:r>
          <a:endParaRPr lang="en-US"/>
        </a:p>
      </dgm:t>
    </dgm:pt>
    <dgm:pt modelId="{152275DD-E26F-452A-92A8-36E767660F4B}" type="parTrans" cxnId="{FE3E1E4D-0C22-4C60-9218-F3474CB88A63}">
      <dgm:prSet/>
      <dgm:spPr/>
      <dgm:t>
        <a:bodyPr/>
        <a:lstStyle/>
        <a:p>
          <a:endParaRPr lang="en-US"/>
        </a:p>
      </dgm:t>
    </dgm:pt>
    <dgm:pt modelId="{C7FCD393-7E81-4A99-9C50-40DD1F52D749}" type="sibTrans" cxnId="{FE3E1E4D-0C22-4C60-9218-F3474CB88A63}">
      <dgm:prSet/>
      <dgm:spPr/>
      <dgm:t>
        <a:bodyPr/>
        <a:lstStyle/>
        <a:p>
          <a:endParaRPr lang="en-US"/>
        </a:p>
      </dgm:t>
    </dgm:pt>
    <dgm:pt modelId="{3D2FD798-3105-422E-91F2-3A838CA5F370}" type="pres">
      <dgm:prSet presAssocID="{BB6F38A1-B3E9-452C-BC96-5E44CAF76937}" presName="root" presStyleCnt="0">
        <dgm:presLayoutVars>
          <dgm:dir/>
          <dgm:resizeHandles val="exact"/>
        </dgm:presLayoutVars>
      </dgm:prSet>
      <dgm:spPr/>
    </dgm:pt>
    <dgm:pt modelId="{7E6F4AC2-41D9-4800-88DE-F4DFF4C9B94C}" type="pres">
      <dgm:prSet presAssocID="{15CB3B9A-13FA-482A-A6BF-428093CCB5A1}" presName="compNode" presStyleCnt="0"/>
      <dgm:spPr/>
    </dgm:pt>
    <dgm:pt modelId="{60483342-E5E1-47DF-A803-22BDE2E1DD51}" type="pres">
      <dgm:prSet presAssocID="{15CB3B9A-13FA-482A-A6BF-428093CCB5A1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D9727185-6580-4519-B45E-BDAFFAF6C838}" type="pres">
      <dgm:prSet presAssocID="{15CB3B9A-13FA-482A-A6BF-428093CCB5A1}" presName="spaceRect" presStyleCnt="0"/>
      <dgm:spPr/>
    </dgm:pt>
    <dgm:pt modelId="{EBCA1B99-9298-4D73-A7AB-310011929B70}" type="pres">
      <dgm:prSet presAssocID="{15CB3B9A-13FA-482A-A6BF-428093CCB5A1}" presName="textRect" presStyleLbl="revTx" presStyleIdx="0" presStyleCnt="8">
        <dgm:presLayoutVars>
          <dgm:chMax val="1"/>
          <dgm:chPref val="1"/>
        </dgm:presLayoutVars>
      </dgm:prSet>
      <dgm:spPr/>
    </dgm:pt>
    <dgm:pt modelId="{C2CE413A-1764-4169-BA4B-A78285FA3783}" type="pres">
      <dgm:prSet presAssocID="{3F2598F9-30BF-4EF5-AC0E-2903E11BF458}" presName="sibTrans" presStyleCnt="0"/>
      <dgm:spPr/>
    </dgm:pt>
    <dgm:pt modelId="{66F16D8E-64E0-4597-B8A7-C2BC9DE03C25}" type="pres">
      <dgm:prSet presAssocID="{C000FD7D-E46D-4B60-9EE5-F5C73F0703E2}" presName="compNode" presStyleCnt="0"/>
      <dgm:spPr/>
    </dgm:pt>
    <dgm:pt modelId="{BB684B9A-1240-45F3-9835-B85CAADDAEDA}" type="pres">
      <dgm:prSet presAssocID="{C000FD7D-E46D-4B60-9EE5-F5C73F0703E2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7A106A36-12B9-4F71-AB38-E1C80EC91823}" type="pres">
      <dgm:prSet presAssocID="{C000FD7D-E46D-4B60-9EE5-F5C73F0703E2}" presName="spaceRect" presStyleCnt="0"/>
      <dgm:spPr/>
    </dgm:pt>
    <dgm:pt modelId="{2D265BC7-E325-4BE1-8BC6-0ED2B6EFCA77}" type="pres">
      <dgm:prSet presAssocID="{C000FD7D-E46D-4B60-9EE5-F5C73F0703E2}" presName="textRect" presStyleLbl="revTx" presStyleIdx="1" presStyleCnt="8">
        <dgm:presLayoutVars>
          <dgm:chMax val="1"/>
          <dgm:chPref val="1"/>
        </dgm:presLayoutVars>
      </dgm:prSet>
      <dgm:spPr/>
    </dgm:pt>
    <dgm:pt modelId="{38CD2993-9711-4E70-80C7-C0AF99D847D0}" type="pres">
      <dgm:prSet presAssocID="{25A6DB03-832A-480E-865B-D915609D153B}" presName="sibTrans" presStyleCnt="0"/>
      <dgm:spPr/>
    </dgm:pt>
    <dgm:pt modelId="{4FE59F7F-2667-4F73-A8B2-D7E5DB0DC33A}" type="pres">
      <dgm:prSet presAssocID="{EE105E2D-65D0-4CEA-A4FB-C01147819301}" presName="compNode" presStyleCnt="0"/>
      <dgm:spPr/>
    </dgm:pt>
    <dgm:pt modelId="{9497EB2E-C459-4849-BAFD-53CE93579AED}" type="pres">
      <dgm:prSet presAssocID="{EE105E2D-65D0-4CEA-A4FB-C01147819301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0747DFF-B15F-48EA-86D4-5845D27DC58D}" type="pres">
      <dgm:prSet presAssocID="{EE105E2D-65D0-4CEA-A4FB-C01147819301}" presName="spaceRect" presStyleCnt="0"/>
      <dgm:spPr/>
    </dgm:pt>
    <dgm:pt modelId="{56D89549-A2CB-4E28-987D-69F9169E0961}" type="pres">
      <dgm:prSet presAssocID="{EE105E2D-65D0-4CEA-A4FB-C01147819301}" presName="textRect" presStyleLbl="revTx" presStyleIdx="2" presStyleCnt="8">
        <dgm:presLayoutVars>
          <dgm:chMax val="1"/>
          <dgm:chPref val="1"/>
        </dgm:presLayoutVars>
      </dgm:prSet>
      <dgm:spPr/>
    </dgm:pt>
    <dgm:pt modelId="{230EB993-AF3E-4C82-ABD4-EF63EC331D34}" type="pres">
      <dgm:prSet presAssocID="{DDECC11E-C234-4D7D-BD19-1B68287F752C}" presName="sibTrans" presStyleCnt="0"/>
      <dgm:spPr/>
    </dgm:pt>
    <dgm:pt modelId="{5CB7C596-39CF-4CAF-ACD6-15154DFC5EF4}" type="pres">
      <dgm:prSet presAssocID="{2AA793D0-68B1-4296-9CAA-A6656BAAB84D}" presName="compNode" presStyleCnt="0"/>
      <dgm:spPr/>
    </dgm:pt>
    <dgm:pt modelId="{8306902C-02DC-4ABA-812B-5579262B01B5}" type="pres">
      <dgm:prSet presAssocID="{2AA793D0-68B1-4296-9CAA-A6656BAAB84D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63371F52-FEF7-460B-B215-E14E8D06977A}" type="pres">
      <dgm:prSet presAssocID="{2AA793D0-68B1-4296-9CAA-A6656BAAB84D}" presName="spaceRect" presStyleCnt="0"/>
      <dgm:spPr/>
    </dgm:pt>
    <dgm:pt modelId="{E5BDA90B-82EA-45FF-8F63-8145C339F324}" type="pres">
      <dgm:prSet presAssocID="{2AA793D0-68B1-4296-9CAA-A6656BAAB84D}" presName="textRect" presStyleLbl="revTx" presStyleIdx="3" presStyleCnt="8">
        <dgm:presLayoutVars>
          <dgm:chMax val="1"/>
          <dgm:chPref val="1"/>
        </dgm:presLayoutVars>
      </dgm:prSet>
      <dgm:spPr/>
    </dgm:pt>
    <dgm:pt modelId="{1D0B0045-3492-43E2-8118-BB3D559D1084}" type="pres">
      <dgm:prSet presAssocID="{412BDBC1-5C1C-4BCA-9CDF-BC9581193729}" presName="sibTrans" presStyleCnt="0"/>
      <dgm:spPr/>
    </dgm:pt>
    <dgm:pt modelId="{26E3A91C-0602-4496-87CE-B31ED322F626}" type="pres">
      <dgm:prSet presAssocID="{5A0A66BA-4E84-428C-98EE-CBCD94F828C1}" presName="compNode" presStyleCnt="0"/>
      <dgm:spPr/>
    </dgm:pt>
    <dgm:pt modelId="{5B0AA80A-BF03-4961-81F9-8603CBE03158}" type="pres">
      <dgm:prSet presAssocID="{5A0A66BA-4E84-428C-98EE-CBCD94F828C1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0E39CFD2-1B1F-4691-8374-53DC5A7C1B32}" type="pres">
      <dgm:prSet presAssocID="{5A0A66BA-4E84-428C-98EE-CBCD94F828C1}" presName="spaceRect" presStyleCnt="0"/>
      <dgm:spPr/>
    </dgm:pt>
    <dgm:pt modelId="{31593873-C416-4A06-A5F1-D33D574191C8}" type="pres">
      <dgm:prSet presAssocID="{5A0A66BA-4E84-428C-98EE-CBCD94F828C1}" presName="textRect" presStyleLbl="revTx" presStyleIdx="4" presStyleCnt="8">
        <dgm:presLayoutVars>
          <dgm:chMax val="1"/>
          <dgm:chPref val="1"/>
        </dgm:presLayoutVars>
      </dgm:prSet>
      <dgm:spPr/>
    </dgm:pt>
    <dgm:pt modelId="{C12FD5A7-C47B-4B68-B07C-649494061750}" type="pres">
      <dgm:prSet presAssocID="{EC81B28E-E768-4110-B0DB-799CBDFB6864}" presName="sibTrans" presStyleCnt="0"/>
      <dgm:spPr/>
    </dgm:pt>
    <dgm:pt modelId="{B516EE24-D340-455F-8D24-FDEA73EBAA82}" type="pres">
      <dgm:prSet presAssocID="{3A7DAB29-E615-4B0E-98B0-4DFEFED12608}" presName="compNode" presStyleCnt="0"/>
      <dgm:spPr/>
    </dgm:pt>
    <dgm:pt modelId="{A631EDD3-8CBC-4189-AC6E-0C9946EF9DE3}" type="pres">
      <dgm:prSet presAssocID="{3A7DAB29-E615-4B0E-98B0-4DFEFED12608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006F20A5-7C91-4B87-BDCB-2DC58BA21BCF}" type="pres">
      <dgm:prSet presAssocID="{3A7DAB29-E615-4B0E-98B0-4DFEFED12608}" presName="spaceRect" presStyleCnt="0"/>
      <dgm:spPr/>
    </dgm:pt>
    <dgm:pt modelId="{7EAD7E1B-27D0-408A-87B7-F5BECFCA7900}" type="pres">
      <dgm:prSet presAssocID="{3A7DAB29-E615-4B0E-98B0-4DFEFED12608}" presName="textRect" presStyleLbl="revTx" presStyleIdx="5" presStyleCnt="8">
        <dgm:presLayoutVars>
          <dgm:chMax val="1"/>
          <dgm:chPref val="1"/>
        </dgm:presLayoutVars>
      </dgm:prSet>
      <dgm:spPr/>
    </dgm:pt>
    <dgm:pt modelId="{ECD4ED35-E440-44C5-BD12-88491E25DDCF}" type="pres">
      <dgm:prSet presAssocID="{2646EA1F-3CCB-4C21-B55A-FAB6B419EAFC}" presName="sibTrans" presStyleCnt="0"/>
      <dgm:spPr/>
    </dgm:pt>
    <dgm:pt modelId="{87F4EC8F-1E50-4ACB-8176-0EB9A1784CF2}" type="pres">
      <dgm:prSet presAssocID="{C493AFED-F458-4BB7-8C95-32E5FCE2B659}" presName="compNode" presStyleCnt="0"/>
      <dgm:spPr/>
    </dgm:pt>
    <dgm:pt modelId="{BC1F0757-3D0C-4F44-8452-17A68EC4D03E}" type="pres">
      <dgm:prSet presAssocID="{C493AFED-F458-4BB7-8C95-32E5FCE2B659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40C64C23-DF16-4A11-B4EC-0D3145CD1D81}" type="pres">
      <dgm:prSet presAssocID="{C493AFED-F458-4BB7-8C95-32E5FCE2B659}" presName="spaceRect" presStyleCnt="0"/>
      <dgm:spPr/>
    </dgm:pt>
    <dgm:pt modelId="{533E005C-C36D-457A-B58A-523B8151F1EF}" type="pres">
      <dgm:prSet presAssocID="{C493AFED-F458-4BB7-8C95-32E5FCE2B659}" presName="textRect" presStyleLbl="revTx" presStyleIdx="6" presStyleCnt="8">
        <dgm:presLayoutVars>
          <dgm:chMax val="1"/>
          <dgm:chPref val="1"/>
        </dgm:presLayoutVars>
      </dgm:prSet>
      <dgm:spPr/>
    </dgm:pt>
    <dgm:pt modelId="{AF404631-60DA-4B80-AFD2-22A6F520B500}" type="pres">
      <dgm:prSet presAssocID="{93C52CAA-081B-4CD8-A194-8BC8E2A78795}" presName="sibTrans" presStyleCnt="0"/>
      <dgm:spPr/>
    </dgm:pt>
    <dgm:pt modelId="{60B3E1E7-B92B-4DE0-9DA8-017D2B8BB351}" type="pres">
      <dgm:prSet presAssocID="{746A05E9-FFCB-4D12-A960-42556E74A54B}" presName="compNode" presStyleCnt="0"/>
      <dgm:spPr/>
    </dgm:pt>
    <dgm:pt modelId="{D31FBD0C-C51F-4BD8-B62A-A143EB94652E}" type="pres">
      <dgm:prSet presAssocID="{746A05E9-FFCB-4D12-A960-42556E74A54B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12A3BB7C-4E32-4385-900F-6AEAA206C609}" type="pres">
      <dgm:prSet presAssocID="{746A05E9-FFCB-4D12-A960-42556E74A54B}" presName="spaceRect" presStyleCnt="0"/>
      <dgm:spPr/>
    </dgm:pt>
    <dgm:pt modelId="{56832260-8B3B-4A1A-9FCE-A9820FD85E6B}" type="pres">
      <dgm:prSet presAssocID="{746A05E9-FFCB-4D12-A960-42556E74A54B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DC362C17-783C-4A7E-A547-2AB4976E9597}" srcId="{BB6F38A1-B3E9-452C-BC96-5E44CAF76937}" destId="{2AA793D0-68B1-4296-9CAA-A6656BAAB84D}" srcOrd="3" destOrd="0" parTransId="{3076BB61-138A-4027-9CA4-E953B3431BBA}" sibTransId="{412BDBC1-5C1C-4BCA-9CDF-BC9581193729}"/>
    <dgm:cxn modelId="{3FECCE17-0C36-4830-9AF9-A989692635D3}" type="presOf" srcId="{2AA793D0-68B1-4296-9CAA-A6656BAAB84D}" destId="{E5BDA90B-82EA-45FF-8F63-8145C339F324}" srcOrd="0" destOrd="0" presId="urn:microsoft.com/office/officeart/2018/2/layout/IconLabelList"/>
    <dgm:cxn modelId="{98AC0C2F-6D06-4D2D-842C-C12E930A49BB}" type="presOf" srcId="{15CB3B9A-13FA-482A-A6BF-428093CCB5A1}" destId="{EBCA1B99-9298-4D73-A7AB-310011929B70}" srcOrd="0" destOrd="0" presId="urn:microsoft.com/office/officeart/2018/2/layout/IconLabelList"/>
    <dgm:cxn modelId="{A893B83D-EDAE-4E31-838F-A68ABEDEE8B3}" srcId="{BB6F38A1-B3E9-452C-BC96-5E44CAF76937}" destId="{EE105E2D-65D0-4CEA-A4FB-C01147819301}" srcOrd="2" destOrd="0" parTransId="{CC2E9A17-C9A1-4F7C-9932-0F9ABA450943}" sibTransId="{DDECC11E-C234-4D7D-BD19-1B68287F752C}"/>
    <dgm:cxn modelId="{FE3E1E4D-0C22-4C60-9218-F3474CB88A63}" srcId="{BB6F38A1-B3E9-452C-BC96-5E44CAF76937}" destId="{746A05E9-FFCB-4D12-A960-42556E74A54B}" srcOrd="7" destOrd="0" parTransId="{152275DD-E26F-452A-92A8-36E767660F4B}" sibTransId="{C7FCD393-7E81-4A99-9C50-40DD1F52D749}"/>
    <dgm:cxn modelId="{0D6FFE4D-3D5B-4460-B1B3-18ADC19AEC9B}" type="presOf" srcId="{3A7DAB29-E615-4B0E-98B0-4DFEFED12608}" destId="{7EAD7E1B-27D0-408A-87B7-F5BECFCA7900}" srcOrd="0" destOrd="0" presId="urn:microsoft.com/office/officeart/2018/2/layout/IconLabelList"/>
    <dgm:cxn modelId="{2A51214E-6C26-4C17-B86E-D7C1DB176581}" srcId="{BB6F38A1-B3E9-452C-BC96-5E44CAF76937}" destId="{C000FD7D-E46D-4B60-9EE5-F5C73F0703E2}" srcOrd="1" destOrd="0" parTransId="{B297CB0C-8677-4D8B-AB7A-92E24F68B008}" sibTransId="{25A6DB03-832A-480E-865B-D915609D153B}"/>
    <dgm:cxn modelId="{657FFC57-36FB-4CA0-B889-7BEAEF00067D}" srcId="{BB6F38A1-B3E9-452C-BC96-5E44CAF76937}" destId="{15CB3B9A-13FA-482A-A6BF-428093CCB5A1}" srcOrd="0" destOrd="0" parTransId="{60D5633A-709D-4B66-A798-E92C07D9C2D1}" sibTransId="{3F2598F9-30BF-4EF5-AC0E-2903E11BF458}"/>
    <dgm:cxn modelId="{B7833271-57C9-4EB2-9733-FB2DFAC2293B}" srcId="{BB6F38A1-B3E9-452C-BC96-5E44CAF76937}" destId="{5A0A66BA-4E84-428C-98EE-CBCD94F828C1}" srcOrd="4" destOrd="0" parTransId="{CDCAA220-4A78-411B-902C-FD988F56E863}" sibTransId="{EC81B28E-E768-4110-B0DB-799CBDFB6864}"/>
    <dgm:cxn modelId="{8F971676-6388-433D-9BC0-1DFC2ACFB259}" type="presOf" srcId="{746A05E9-FFCB-4D12-A960-42556E74A54B}" destId="{56832260-8B3B-4A1A-9FCE-A9820FD85E6B}" srcOrd="0" destOrd="0" presId="urn:microsoft.com/office/officeart/2018/2/layout/IconLabelList"/>
    <dgm:cxn modelId="{1A59C592-D447-43E0-9584-2CC6B3D2F474}" srcId="{BB6F38A1-B3E9-452C-BC96-5E44CAF76937}" destId="{C493AFED-F458-4BB7-8C95-32E5FCE2B659}" srcOrd="6" destOrd="0" parTransId="{E1EB4ABB-273D-4F97-A5FC-9A9DB7D625AD}" sibTransId="{93C52CAA-081B-4CD8-A194-8BC8E2A78795}"/>
    <dgm:cxn modelId="{45591797-4F33-42EB-A222-A5B0C10B1C0E}" srcId="{BB6F38A1-B3E9-452C-BC96-5E44CAF76937}" destId="{3A7DAB29-E615-4B0E-98B0-4DFEFED12608}" srcOrd="5" destOrd="0" parTransId="{FDC5D9AC-70CE-4A90-AAEE-E27414A75103}" sibTransId="{2646EA1F-3CCB-4C21-B55A-FAB6B419EAFC}"/>
    <dgm:cxn modelId="{7F77669A-E348-41ED-9730-6276AAB1C1BA}" type="presOf" srcId="{C000FD7D-E46D-4B60-9EE5-F5C73F0703E2}" destId="{2D265BC7-E325-4BE1-8BC6-0ED2B6EFCA77}" srcOrd="0" destOrd="0" presId="urn:microsoft.com/office/officeart/2018/2/layout/IconLabelList"/>
    <dgm:cxn modelId="{06ECD1CE-01F8-4CDB-8027-33D8EB8B335D}" type="presOf" srcId="{BB6F38A1-B3E9-452C-BC96-5E44CAF76937}" destId="{3D2FD798-3105-422E-91F2-3A838CA5F370}" srcOrd="0" destOrd="0" presId="urn:microsoft.com/office/officeart/2018/2/layout/IconLabelList"/>
    <dgm:cxn modelId="{D03C6DF5-9A5B-4E1E-84BF-816C85AC0BF3}" type="presOf" srcId="{C493AFED-F458-4BB7-8C95-32E5FCE2B659}" destId="{533E005C-C36D-457A-B58A-523B8151F1EF}" srcOrd="0" destOrd="0" presId="urn:microsoft.com/office/officeart/2018/2/layout/IconLabelList"/>
    <dgm:cxn modelId="{6D4360F6-51A9-4288-9AB7-82F2665F7089}" type="presOf" srcId="{EE105E2D-65D0-4CEA-A4FB-C01147819301}" destId="{56D89549-A2CB-4E28-987D-69F9169E0961}" srcOrd="0" destOrd="0" presId="urn:microsoft.com/office/officeart/2018/2/layout/IconLabelList"/>
    <dgm:cxn modelId="{C3D8B8F8-EA66-44E8-B757-0E3047ED6C63}" type="presOf" srcId="{5A0A66BA-4E84-428C-98EE-CBCD94F828C1}" destId="{31593873-C416-4A06-A5F1-D33D574191C8}" srcOrd="0" destOrd="0" presId="urn:microsoft.com/office/officeart/2018/2/layout/IconLabelList"/>
    <dgm:cxn modelId="{F6AC1328-F9E2-4711-B33C-851A1DD5AC3E}" type="presParOf" srcId="{3D2FD798-3105-422E-91F2-3A838CA5F370}" destId="{7E6F4AC2-41D9-4800-88DE-F4DFF4C9B94C}" srcOrd="0" destOrd="0" presId="urn:microsoft.com/office/officeart/2018/2/layout/IconLabelList"/>
    <dgm:cxn modelId="{A1597D1C-7FAD-4B6D-9746-9DF820258FD6}" type="presParOf" srcId="{7E6F4AC2-41D9-4800-88DE-F4DFF4C9B94C}" destId="{60483342-E5E1-47DF-A803-22BDE2E1DD51}" srcOrd="0" destOrd="0" presId="urn:microsoft.com/office/officeart/2018/2/layout/IconLabelList"/>
    <dgm:cxn modelId="{AE1985C5-806D-416E-9422-F8E15BC715AD}" type="presParOf" srcId="{7E6F4AC2-41D9-4800-88DE-F4DFF4C9B94C}" destId="{D9727185-6580-4519-B45E-BDAFFAF6C838}" srcOrd="1" destOrd="0" presId="urn:microsoft.com/office/officeart/2018/2/layout/IconLabelList"/>
    <dgm:cxn modelId="{D818951E-73BE-4B0B-AD4A-40571E997482}" type="presParOf" srcId="{7E6F4AC2-41D9-4800-88DE-F4DFF4C9B94C}" destId="{EBCA1B99-9298-4D73-A7AB-310011929B70}" srcOrd="2" destOrd="0" presId="urn:microsoft.com/office/officeart/2018/2/layout/IconLabelList"/>
    <dgm:cxn modelId="{2A02ED5C-0CD7-402D-ACAE-1AC0FCD0F9DC}" type="presParOf" srcId="{3D2FD798-3105-422E-91F2-3A838CA5F370}" destId="{C2CE413A-1764-4169-BA4B-A78285FA3783}" srcOrd="1" destOrd="0" presId="urn:microsoft.com/office/officeart/2018/2/layout/IconLabelList"/>
    <dgm:cxn modelId="{99CEEF5A-A58B-4FD4-8B51-0641C3B08E97}" type="presParOf" srcId="{3D2FD798-3105-422E-91F2-3A838CA5F370}" destId="{66F16D8E-64E0-4597-B8A7-C2BC9DE03C25}" srcOrd="2" destOrd="0" presId="urn:microsoft.com/office/officeart/2018/2/layout/IconLabelList"/>
    <dgm:cxn modelId="{CEC2A11E-36FC-43F3-832D-8790FBA0F4DE}" type="presParOf" srcId="{66F16D8E-64E0-4597-B8A7-C2BC9DE03C25}" destId="{BB684B9A-1240-45F3-9835-B85CAADDAEDA}" srcOrd="0" destOrd="0" presId="urn:microsoft.com/office/officeart/2018/2/layout/IconLabelList"/>
    <dgm:cxn modelId="{B5C7098D-086A-431F-B898-742C3AF1248F}" type="presParOf" srcId="{66F16D8E-64E0-4597-B8A7-C2BC9DE03C25}" destId="{7A106A36-12B9-4F71-AB38-E1C80EC91823}" srcOrd="1" destOrd="0" presId="urn:microsoft.com/office/officeart/2018/2/layout/IconLabelList"/>
    <dgm:cxn modelId="{02F9B627-800B-43E1-AD70-513B75D9ADDC}" type="presParOf" srcId="{66F16D8E-64E0-4597-B8A7-C2BC9DE03C25}" destId="{2D265BC7-E325-4BE1-8BC6-0ED2B6EFCA77}" srcOrd="2" destOrd="0" presId="urn:microsoft.com/office/officeart/2018/2/layout/IconLabelList"/>
    <dgm:cxn modelId="{82695A9B-AAA3-4296-9A4C-2A0CC532CC1E}" type="presParOf" srcId="{3D2FD798-3105-422E-91F2-3A838CA5F370}" destId="{38CD2993-9711-4E70-80C7-C0AF99D847D0}" srcOrd="3" destOrd="0" presId="urn:microsoft.com/office/officeart/2018/2/layout/IconLabelList"/>
    <dgm:cxn modelId="{1C103D25-706E-4686-BB43-912C82BB0018}" type="presParOf" srcId="{3D2FD798-3105-422E-91F2-3A838CA5F370}" destId="{4FE59F7F-2667-4F73-A8B2-D7E5DB0DC33A}" srcOrd="4" destOrd="0" presId="urn:microsoft.com/office/officeart/2018/2/layout/IconLabelList"/>
    <dgm:cxn modelId="{FEE08E78-EDA1-4A41-8813-1B6F3EB1A558}" type="presParOf" srcId="{4FE59F7F-2667-4F73-A8B2-D7E5DB0DC33A}" destId="{9497EB2E-C459-4849-BAFD-53CE93579AED}" srcOrd="0" destOrd="0" presId="urn:microsoft.com/office/officeart/2018/2/layout/IconLabelList"/>
    <dgm:cxn modelId="{473F1F8C-1233-433E-BF40-205EC921C182}" type="presParOf" srcId="{4FE59F7F-2667-4F73-A8B2-D7E5DB0DC33A}" destId="{E0747DFF-B15F-48EA-86D4-5845D27DC58D}" srcOrd="1" destOrd="0" presId="urn:microsoft.com/office/officeart/2018/2/layout/IconLabelList"/>
    <dgm:cxn modelId="{39D663AF-7AAE-4FFC-8D50-0060EE62F604}" type="presParOf" srcId="{4FE59F7F-2667-4F73-A8B2-D7E5DB0DC33A}" destId="{56D89549-A2CB-4E28-987D-69F9169E0961}" srcOrd="2" destOrd="0" presId="urn:microsoft.com/office/officeart/2018/2/layout/IconLabelList"/>
    <dgm:cxn modelId="{62A6D372-AA5C-4DD2-8A5F-A383300E03C6}" type="presParOf" srcId="{3D2FD798-3105-422E-91F2-3A838CA5F370}" destId="{230EB993-AF3E-4C82-ABD4-EF63EC331D34}" srcOrd="5" destOrd="0" presId="urn:microsoft.com/office/officeart/2018/2/layout/IconLabelList"/>
    <dgm:cxn modelId="{E10CC6FB-EF51-4878-8554-9B47E75B3386}" type="presParOf" srcId="{3D2FD798-3105-422E-91F2-3A838CA5F370}" destId="{5CB7C596-39CF-4CAF-ACD6-15154DFC5EF4}" srcOrd="6" destOrd="0" presId="urn:microsoft.com/office/officeart/2018/2/layout/IconLabelList"/>
    <dgm:cxn modelId="{5BC05137-5F0D-40B5-810B-D1FEF5B4090F}" type="presParOf" srcId="{5CB7C596-39CF-4CAF-ACD6-15154DFC5EF4}" destId="{8306902C-02DC-4ABA-812B-5579262B01B5}" srcOrd="0" destOrd="0" presId="urn:microsoft.com/office/officeart/2018/2/layout/IconLabelList"/>
    <dgm:cxn modelId="{F0C633DB-F981-482C-B189-8AA9538286BE}" type="presParOf" srcId="{5CB7C596-39CF-4CAF-ACD6-15154DFC5EF4}" destId="{63371F52-FEF7-460B-B215-E14E8D06977A}" srcOrd="1" destOrd="0" presId="urn:microsoft.com/office/officeart/2018/2/layout/IconLabelList"/>
    <dgm:cxn modelId="{9001E95F-54AB-473F-981C-7E25FD19DD5A}" type="presParOf" srcId="{5CB7C596-39CF-4CAF-ACD6-15154DFC5EF4}" destId="{E5BDA90B-82EA-45FF-8F63-8145C339F324}" srcOrd="2" destOrd="0" presId="urn:microsoft.com/office/officeart/2018/2/layout/IconLabelList"/>
    <dgm:cxn modelId="{A13BFF4B-7677-4747-8526-AB99ECB6D2D7}" type="presParOf" srcId="{3D2FD798-3105-422E-91F2-3A838CA5F370}" destId="{1D0B0045-3492-43E2-8118-BB3D559D1084}" srcOrd="7" destOrd="0" presId="urn:microsoft.com/office/officeart/2018/2/layout/IconLabelList"/>
    <dgm:cxn modelId="{C9724FE9-ECB2-4C9B-B0B9-2DC91717BCDC}" type="presParOf" srcId="{3D2FD798-3105-422E-91F2-3A838CA5F370}" destId="{26E3A91C-0602-4496-87CE-B31ED322F626}" srcOrd="8" destOrd="0" presId="urn:microsoft.com/office/officeart/2018/2/layout/IconLabelList"/>
    <dgm:cxn modelId="{1C32C77D-2B9F-4D4D-BD9C-79DD8F3B48A5}" type="presParOf" srcId="{26E3A91C-0602-4496-87CE-B31ED322F626}" destId="{5B0AA80A-BF03-4961-81F9-8603CBE03158}" srcOrd="0" destOrd="0" presId="urn:microsoft.com/office/officeart/2018/2/layout/IconLabelList"/>
    <dgm:cxn modelId="{290D773F-45AD-45A3-927E-F36B83C9EB6B}" type="presParOf" srcId="{26E3A91C-0602-4496-87CE-B31ED322F626}" destId="{0E39CFD2-1B1F-4691-8374-53DC5A7C1B32}" srcOrd="1" destOrd="0" presId="urn:microsoft.com/office/officeart/2018/2/layout/IconLabelList"/>
    <dgm:cxn modelId="{4A29CAD5-C414-4D7E-89BA-5A2E748ABA2A}" type="presParOf" srcId="{26E3A91C-0602-4496-87CE-B31ED322F626}" destId="{31593873-C416-4A06-A5F1-D33D574191C8}" srcOrd="2" destOrd="0" presId="urn:microsoft.com/office/officeart/2018/2/layout/IconLabelList"/>
    <dgm:cxn modelId="{6DCB7254-9CE2-4721-B9E4-A4DBFDEA6365}" type="presParOf" srcId="{3D2FD798-3105-422E-91F2-3A838CA5F370}" destId="{C12FD5A7-C47B-4B68-B07C-649494061750}" srcOrd="9" destOrd="0" presId="urn:microsoft.com/office/officeart/2018/2/layout/IconLabelList"/>
    <dgm:cxn modelId="{D521E154-E149-4368-A0D0-496752A8570F}" type="presParOf" srcId="{3D2FD798-3105-422E-91F2-3A838CA5F370}" destId="{B516EE24-D340-455F-8D24-FDEA73EBAA82}" srcOrd="10" destOrd="0" presId="urn:microsoft.com/office/officeart/2018/2/layout/IconLabelList"/>
    <dgm:cxn modelId="{7B2CF121-FE8B-445B-B466-114DADD57657}" type="presParOf" srcId="{B516EE24-D340-455F-8D24-FDEA73EBAA82}" destId="{A631EDD3-8CBC-4189-AC6E-0C9946EF9DE3}" srcOrd="0" destOrd="0" presId="urn:microsoft.com/office/officeart/2018/2/layout/IconLabelList"/>
    <dgm:cxn modelId="{31CE1C2C-436F-4F50-A433-6E56CB58AC1C}" type="presParOf" srcId="{B516EE24-D340-455F-8D24-FDEA73EBAA82}" destId="{006F20A5-7C91-4B87-BDCB-2DC58BA21BCF}" srcOrd="1" destOrd="0" presId="urn:microsoft.com/office/officeart/2018/2/layout/IconLabelList"/>
    <dgm:cxn modelId="{00A1FDB9-EAFE-4EAB-A866-98E591EC6F0D}" type="presParOf" srcId="{B516EE24-D340-455F-8D24-FDEA73EBAA82}" destId="{7EAD7E1B-27D0-408A-87B7-F5BECFCA7900}" srcOrd="2" destOrd="0" presId="urn:microsoft.com/office/officeart/2018/2/layout/IconLabelList"/>
    <dgm:cxn modelId="{591B0C31-0059-4ACD-BCF7-CA7A42A94F62}" type="presParOf" srcId="{3D2FD798-3105-422E-91F2-3A838CA5F370}" destId="{ECD4ED35-E440-44C5-BD12-88491E25DDCF}" srcOrd="11" destOrd="0" presId="urn:microsoft.com/office/officeart/2018/2/layout/IconLabelList"/>
    <dgm:cxn modelId="{542C8FD5-A267-4D42-8E68-5C6AFCD2188A}" type="presParOf" srcId="{3D2FD798-3105-422E-91F2-3A838CA5F370}" destId="{87F4EC8F-1E50-4ACB-8176-0EB9A1784CF2}" srcOrd="12" destOrd="0" presId="urn:microsoft.com/office/officeart/2018/2/layout/IconLabelList"/>
    <dgm:cxn modelId="{C8CCCA6C-7B7B-4903-B968-C1B4F70D4EB0}" type="presParOf" srcId="{87F4EC8F-1E50-4ACB-8176-0EB9A1784CF2}" destId="{BC1F0757-3D0C-4F44-8452-17A68EC4D03E}" srcOrd="0" destOrd="0" presId="urn:microsoft.com/office/officeart/2018/2/layout/IconLabelList"/>
    <dgm:cxn modelId="{C3F29480-9DBD-4E9A-B595-1ACFB20C205B}" type="presParOf" srcId="{87F4EC8F-1E50-4ACB-8176-0EB9A1784CF2}" destId="{40C64C23-DF16-4A11-B4EC-0D3145CD1D81}" srcOrd="1" destOrd="0" presId="urn:microsoft.com/office/officeart/2018/2/layout/IconLabelList"/>
    <dgm:cxn modelId="{E8C3E549-41E4-4F48-8753-DAA41D8F4231}" type="presParOf" srcId="{87F4EC8F-1E50-4ACB-8176-0EB9A1784CF2}" destId="{533E005C-C36D-457A-B58A-523B8151F1EF}" srcOrd="2" destOrd="0" presId="urn:microsoft.com/office/officeart/2018/2/layout/IconLabelList"/>
    <dgm:cxn modelId="{6A2D9D4F-A0C6-41F0-BA17-8DDDC61A4934}" type="presParOf" srcId="{3D2FD798-3105-422E-91F2-3A838CA5F370}" destId="{AF404631-60DA-4B80-AFD2-22A6F520B500}" srcOrd="13" destOrd="0" presId="urn:microsoft.com/office/officeart/2018/2/layout/IconLabelList"/>
    <dgm:cxn modelId="{1431F67F-2912-47DB-B39F-485044E42145}" type="presParOf" srcId="{3D2FD798-3105-422E-91F2-3A838CA5F370}" destId="{60B3E1E7-B92B-4DE0-9DA8-017D2B8BB351}" srcOrd="14" destOrd="0" presId="urn:microsoft.com/office/officeart/2018/2/layout/IconLabelList"/>
    <dgm:cxn modelId="{6278847E-A8F7-434F-AB5E-68301A7D746B}" type="presParOf" srcId="{60B3E1E7-B92B-4DE0-9DA8-017D2B8BB351}" destId="{D31FBD0C-C51F-4BD8-B62A-A143EB94652E}" srcOrd="0" destOrd="0" presId="urn:microsoft.com/office/officeart/2018/2/layout/IconLabelList"/>
    <dgm:cxn modelId="{6DDE1A46-2EC5-4199-A1EC-B5241C7444E0}" type="presParOf" srcId="{60B3E1E7-B92B-4DE0-9DA8-017D2B8BB351}" destId="{12A3BB7C-4E32-4385-900F-6AEAA206C609}" srcOrd="1" destOrd="0" presId="urn:microsoft.com/office/officeart/2018/2/layout/IconLabelList"/>
    <dgm:cxn modelId="{C036B778-BAE2-46B1-B783-E02520526389}" type="presParOf" srcId="{60B3E1E7-B92B-4DE0-9DA8-017D2B8BB351}" destId="{56832260-8B3B-4A1A-9FCE-A9820FD85E6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4169E8-53A7-4F20-94BD-53F23586332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701D19D-C1F6-4249-8BAC-79EDD3C1AEE5}">
      <dgm:prSet/>
      <dgm:spPr/>
      <dgm:t>
        <a:bodyPr/>
        <a:lstStyle/>
        <a:p>
          <a:r>
            <a:rPr lang="en-GB"/>
            <a:t>“To identify the deeper reasons behind the decline, I used a </a:t>
          </a:r>
          <a:r>
            <a:rPr lang="en-GB" b="1"/>
            <a:t>fishbone diagram</a:t>
          </a:r>
          <a:r>
            <a:rPr lang="en-GB"/>
            <a:t>, also known as a cause-and-effect analysis.</a:t>
          </a:r>
          <a:endParaRPr lang="en-US"/>
        </a:p>
      </dgm:t>
    </dgm:pt>
    <dgm:pt modelId="{5676BE87-C52F-48FB-A132-518A4FC26E01}" type="parTrans" cxnId="{97286B3A-2DD6-445A-A9DF-AF1A28B4692F}">
      <dgm:prSet/>
      <dgm:spPr/>
      <dgm:t>
        <a:bodyPr/>
        <a:lstStyle/>
        <a:p>
          <a:endParaRPr lang="en-US"/>
        </a:p>
      </dgm:t>
    </dgm:pt>
    <dgm:pt modelId="{DCE60C09-F70A-4272-A658-458461B6331B}" type="sibTrans" cxnId="{97286B3A-2DD6-445A-A9DF-AF1A28B4692F}">
      <dgm:prSet/>
      <dgm:spPr/>
      <dgm:t>
        <a:bodyPr/>
        <a:lstStyle/>
        <a:p>
          <a:endParaRPr lang="en-US"/>
        </a:p>
      </dgm:t>
    </dgm:pt>
    <dgm:pt modelId="{A9F92D7A-DF7F-4427-AE3C-9F6D719ED60A}">
      <dgm:prSet/>
      <dgm:spPr/>
      <dgm:t>
        <a:bodyPr/>
        <a:lstStyle/>
        <a:p>
          <a:r>
            <a:rPr lang="en-GB"/>
            <a:t>Here’s what I found:</a:t>
          </a:r>
          <a:endParaRPr lang="en-US"/>
        </a:p>
      </dgm:t>
    </dgm:pt>
    <dgm:pt modelId="{5C530A30-5925-4B33-887A-AFF1DB69F585}" type="parTrans" cxnId="{4B9C2CA0-A609-464D-B52A-D53C66A23713}">
      <dgm:prSet/>
      <dgm:spPr/>
      <dgm:t>
        <a:bodyPr/>
        <a:lstStyle/>
        <a:p>
          <a:endParaRPr lang="en-US"/>
        </a:p>
      </dgm:t>
    </dgm:pt>
    <dgm:pt modelId="{89634FBF-4A4F-4F01-8954-DFB3F14F270A}" type="sibTrans" cxnId="{4B9C2CA0-A609-464D-B52A-D53C66A23713}">
      <dgm:prSet/>
      <dgm:spPr/>
      <dgm:t>
        <a:bodyPr/>
        <a:lstStyle/>
        <a:p>
          <a:endParaRPr lang="en-US"/>
        </a:p>
      </dgm:t>
    </dgm:pt>
    <dgm:pt modelId="{29D455D6-B084-4129-BE23-A599E1455DF7}">
      <dgm:prSet/>
      <dgm:spPr/>
      <dgm:t>
        <a:bodyPr/>
        <a:lstStyle/>
        <a:p>
          <a:r>
            <a:rPr lang="en-GB"/>
            <a:t>• Under </a:t>
          </a:r>
          <a:r>
            <a:rPr lang="en-GB" b="1"/>
            <a:t>People</a:t>
          </a:r>
          <a:r>
            <a:rPr lang="en-GB"/>
            <a:t>, Liam and Priya lack digital marketing expertise.</a:t>
          </a:r>
          <a:endParaRPr lang="en-US"/>
        </a:p>
      </dgm:t>
    </dgm:pt>
    <dgm:pt modelId="{FC26DFD5-D095-42D6-A356-949A1DC5A6D0}" type="parTrans" cxnId="{0CE04440-66A5-41FF-9E52-6C817FDF644F}">
      <dgm:prSet/>
      <dgm:spPr/>
      <dgm:t>
        <a:bodyPr/>
        <a:lstStyle/>
        <a:p>
          <a:endParaRPr lang="en-US"/>
        </a:p>
      </dgm:t>
    </dgm:pt>
    <dgm:pt modelId="{A6A0A9F4-CE4D-4170-B88A-B8A21C3339C6}" type="sibTrans" cxnId="{0CE04440-66A5-41FF-9E52-6C817FDF644F}">
      <dgm:prSet/>
      <dgm:spPr/>
      <dgm:t>
        <a:bodyPr/>
        <a:lstStyle/>
        <a:p>
          <a:endParaRPr lang="en-US"/>
        </a:p>
      </dgm:t>
    </dgm:pt>
    <dgm:pt modelId="{15892E3C-7B25-446E-896E-06C628B719FB}">
      <dgm:prSet/>
      <dgm:spPr/>
      <dgm:t>
        <a:bodyPr/>
        <a:lstStyle/>
        <a:p>
          <a:r>
            <a:rPr lang="en-GB"/>
            <a:t>• </a:t>
          </a:r>
          <a:r>
            <a:rPr lang="en-GB" b="1"/>
            <a:t>Processes</a:t>
          </a:r>
          <a:r>
            <a:rPr lang="en-GB"/>
            <a:t> are outdated — like limited delivery options and no subscription service.</a:t>
          </a:r>
          <a:endParaRPr lang="en-US"/>
        </a:p>
      </dgm:t>
    </dgm:pt>
    <dgm:pt modelId="{27168095-04D8-4014-A493-7E8E4FC5CE05}" type="parTrans" cxnId="{84C7BD2A-D85E-487C-A75B-CAE6C27FD7BC}">
      <dgm:prSet/>
      <dgm:spPr/>
      <dgm:t>
        <a:bodyPr/>
        <a:lstStyle/>
        <a:p>
          <a:endParaRPr lang="en-US"/>
        </a:p>
      </dgm:t>
    </dgm:pt>
    <dgm:pt modelId="{CA20863C-E49B-4923-BD81-3F60D4687421}" type="sibTrans" cxnId="{84C7BD2A-D85E-487C-A75B-CAE6C27FD7BC}">
      <dgm:prSet/>
      <dgm:spPr/>
      <dgm:t>
        <a:bodyPr/>
        <a:lstStyle/>
        <a:p>
          <a:endParaRPr lang="en-US"/>
        </a:p>
      </dgm:t>
    </dgm:pt>
    <dgm:pt modelId="{31B6EB49-FEA9-42E7-888A-DA1021245E5A}">
      <dgm:prSet/>
      <dgm:spPr/>
      <dgm:t>
        <a:bodyPr/>
        <a:lstStyle/>
        <a:p>
          <a:r>
            <a:rPr lang="en-GB"/>
            <a:t>• </a:t>
          </a:r>
          <a:r>
            <a:rPr lang="en-GB" b="1"/>
            <a:t>Technology</a:t>
          </a:r>
          <a:r>
            <a:rPr lang="en-GB"/>
            <a:t> is weak — their website is hard to use and not optimised for mobile.</a:t>
          </a:r>
          <a:endParaRPr lang="en-US"/>
        </a:p>
      </dgm:t>
    </dgm:pt>
    <dgm:pt modelId="{B7A3ED98-71B7-47D4-8230-ABB65C379467}" type="parTrans" cxnId="{8087015D-23C5-4C42-90C9-4316DAD4B572}">
      <dgm:prSet/>
      <dgm:spPr/>
      <dgm:t>
        <a:bodyPr/>
        <a:lstStyle/>
        <a:p>
          <a:endParaRPr lang="en-US"/>
        </a:p>
      </dgm:t>
    </dgm:pt>
    <dgm:pt modelId="{03193D0C-A209-4100-9E3D-39AD9361670C}" type="sibTrans" cxnId="{8087015D-23C5-4C42-90C9-4316DAD4B572}">
      <dgm:prSet/>
      <dgm:spPr/>
      <dgm:t>
        <a:bodyPr/>
        <a:lstStyle/>
        <a:p>
          <a:endParaRPr lang="en-US"/>
        </a:p>
      </dgm:t>
    </dgm:pt>
    <dgm:pt modelId="{28202546-7662-4881-B06C-8D0F8FDCD08B}">
      <dgm:prSet/>
      <dgm:spPr/>
      <dgm:t>
        <a:bodyPr/>
        <a:lstStyle/>
        <a:p>
          <a:r>
            <a:rPr lang="en-GB"/>
            <a:t>• </a:t>
          </a:r>
          <a:r>
            <a:rPr lang="en-GB" b="1"/>
            <a:t>Materials</a:t>
          </a:r>
          <a:r>
            <a:rPr lang="en-GB"/>
            <a:t> have become more expensive due to their eco commitments.</a:t>
          </a:r>
          <a:endParaRPr lang="en-US"/>
        </a:p>
      </dgm:t>
    </dgm:pt>
    <dgm:pt modelId="{A43584D8-B7CC-4BA3-A8E4-830F8B925F4C}" type="parTrans" cxnId="{8D821304-979B-4599-9DFE-0753BC3F7416}">
      <dgm:prSet/>
      <dgm:spPr/>
      <dgm:t>
        <a:bodyPr/>
        <a:lstStyle/>
        <a:p>
          <a:endParaRPr lang="en-US"/>
        </a:p>
      </dgm:t>
    </dgm:pt>
    <dgm:pt modelId="{84618C02-451B-490D-803C-2E3CABD8EE84}" type="sibTrans" cxnId="{8D821304-979B-4599-9DFE-0753BC3F7416}">
      <dgm:prSet/>
      <dgm:spPr/>
      <dgm:t>
        <a:bodyPr/>
        <a:lstStyle/>
        <a:p>
          <a:endParaRPr lang="en-US"/>
        </a:p>
      </dgm:t>
    </dgm:pt>
    <dgm:pt modelId="{5D0E2EC1-94DE-4AF5-8D9B-7AEAAD3F4B10}">
      <dgm:prSet/>
      <dgm:spPr/>
      <dgm:t>
        <a:bodyPr/>
        <a:lstStyle/>
        <a:p>
          <a:r>
            <a:rPr lang="en-GB"/>
            <a:t>• The </a:t>
          </a:r>
          <a:r>
            <a:rPr lang="en-GB" b="1"/>
            <a:t>Market</a:t>
          </a:r>
          <a:r>
            <a:rPr lang="en-GB"/>
            <a:t> is much more competitive, with both trendy local florists and large online retailers.</a:t>
          </a:r>
          <a:endParaRPr lang="en-US"/>
        </a:p>
      </dgm:t>
    </dgm:pt>
    <dgm:pt modelId="{FE544A6F-8C89-4BA1-AF67-8CCB88098BDA}" type="parTrans" cxnId="{17AE4B0D-E387-4F3E-A132-F9294DD09C0F}">
      <dgm:prSet/>
      <dgm:spPr/>
      <dgm:t>
        <a:bodyPr/>
        <a:lstStyle/>
        <a:p>
          <a:endParaRPr lang="en-US"/>
        </a:p>
      </dgm:t>
    </dgm:pt>
    <dgm:pt modelId="{12415ABC-56BB-4076-89FC-3B0DFF6F826D}" type="sibTrans" cxnId="{17AE4B0D-E387-4F3E-A132-F9294DD09C0F}">
      <dgm:prSet/>
      <dgm:spPr/>
      <dgm:t>
        <a:bodyPr/>
        <a:lstStyle/>
        <a:p>
          <a:endParaRPr lang="en-US"/>
        </a:p>
      </dgm:t>
    </dgm:pt>
    <dgm:pt modelId="{9F2EF2B1-15EF-42BD-8CF6-E2C2211E6F38}">
      <dgm:prSet/>
      <dgm:spPr/>
      <dgm:t>
        <a:bodyPr/>
        <a:lstStyle/>
        <a:p>
          <a:r>
            <a:rPr lang="en-GB"/>
            <a:t>• And finally, the </a:t>
          </a:r>
          <a:r>
            <a:rPr lang="en-GB" b="1"/>
            <a:t>Environment</a:t>
          </a:r>
          <a:r>
            <a:rPr lang="en-GB"/>
            <a:t> — fewer people visit the high street, which naturally reduces walk-in sales.</a:t>
          </a:r>
          <a:endParaRPr lang="en-US"/>
        </a:p>
      </dgm:t>
    </dgm:pt>
    <dgm:pt modelId="{ECE44713-1C29-4AC2-8C8F-E74F4EFB69BE}" type="parTrans" cxnId="{32C88CE0-7FEE-4CD4-813F-03FA5C66C1DE}">
      <dgm:prSet/>
      <dgm:spPr/>
      <dgm:t>
        <a:bodyPr/>
        <a:lstStyle/>
        <a:p>
          <a:endParaRPr lang="en-US"/>
        </a:p>
      </dgm:t>
    </dgm:pt>
    <dgm:pt modelId="{8A44CB8A-C7FE-4F7A-8D76-51E1094E9A1B}" type="sibTrans" cxnId="{32C88CE0-7FEE-4CD4-813F-03FA5C66C1DE}">
      <dgm:prSet/>
      <dgm:spPr/>
      <dgm:t>
        <a:bodyPr/>
        <a:lstStyle/>
        <a:p>
          <a:endParaRPr lang="en-US"/>
        </a:p>
      </dgm:t>
    </dgm:pt>
    <dgm:pt modelId="{77BDD281-4025-4531-929F-AC8701BC9F7B}">
      <dgm:prSet/>
      <dgm:spPr/>
      <dgm:t>
        <a:bodyPr/>
        <a:lstStyle/>
        <a:p>
          <a:r>
            <a:rPr lang="en-GB"/>
            <a:t>So the main cause isn’t poor quality or lack of effort — it’s that the business hasn’t adapted fast enough to changes in technology and consumer behaviour.”</a:t>
          </a:r>
          <a:endParaRPr lang="en-US"/>
        </a:p>
      </dgm:t>
    </dgm:pt>
    <dgm:pt modelId="{17252934-8D67-4A88-921D-19924CA5A9FF}" type="parTrans" cxnId="{D0213689-9A57-4391-B15F-4CF142E8C7D3}">
      <dgm:prSet/>
      <dgm:spPr/>
      <dgm:t>
        <a:bodyPr/>
        <a:lstStyle/>
        <a:p>
          <a:endParaRPr lang="en-US"/>
        </a:p>
      </dgm:t>
    </dgm:pt>
    <dgm:pt modelId="{BAE66EFB-72FA-4601-920F-5326B35FA400}" type="sibTrans" cxnId="{D0213689-9A57-4391-B15F-4CF142E8C7D3}">
      <dgm:prSet/>
      <dgm:spPr/>
      <dgm:t>
        <a:bodyPr/>
        <a:lstStyle/>
        <a:p>
          <a:endParaRPr lang="en-US"/>
        </a:p>
      </dgm:t>
    </dgm:pt>
    <dgm:pt modelId="{C9330CB1-35B2-7E4B-B458-D01EF13F1483}" type="pres">
      <dgm:prSet presAssocID="{2B4169E8-53A7-4F20-94BD-53F235863322}" presName="diagram" presStyleCnt="0">
        <dgm:presLayoutVars>
          <dgm:dir/>
          <dgm:resizeHandles val="exact"/>
        </dgm:presLayoutVars>
      </dgm:prSet>
      <dgm:spPr/>
    </dgm:pt>
    <dgm:pt modelId="{EA06EEFF-94C9-F14E-AD77-429871EDF14E}" type="pres">
      <dgm:prSet presAssocID="{6701D19D-C1F6-4249-8BAC-79EDD3C1AEE5}" presName="node" presStyleLbl="node1" presStyleIdx="0" presStyleCnt="9">
        <dgm:presLayoutVars>
          <dgm:bulletEnabled val="1"/>
        </dgm:presLayoutVars>
      </dgm:prSet>
      <dgm:spPr/>
    </dgm:pt>
    <dgm:pt modelId="{A24DC2A0-8B73-CE47-93C4-C9CC02B2415F}" type="pres">
      <dgm:prSet presAssocID="{DCE60C09-F70A-4272-A658-458461B6331B}" presName="sibTrans" presStyleCnt="0"/>
      <dgm:spPr/>
    </dgm:pt>
    <dgm:pt modelId="{501227DE-B499-5D4B-881F-DCB293A5C0A0}" type="pres">
      <dgm:prSet presAssocID="{A9F92D7A-DF7F-4427-AE3C-9F6D719ED60A}" presName="node" presStyleLbl="node1" presStyleIdx="1" presStyleCnt="9">
        <dgm:presLayoutVars>
          <dgm:bulletEnabled val="1"/>
        </dgm:presLayoutVars>
      </dgm:prSet>
      <dgm:spPr/>
    </dgm:pt>
    <dgm:pt modelId="{3A2A803C-791A-7B47-A66B-3594F892852C}" type="pres">
      <dgm:prSet presAssocID="{89634FBF-4A4F-4F01-8954-DFB3F14F270A}" presName="sibTrans" presStyleCnt="0"/>
      <dgm:spPr/>
    </dgm:pt>
    <dgm:pt modelId="{251FC239-A3BD-A74C-AC79-F1CE8DB5526C}" type="pres">
      <dgm:prSet presAssocID="{29D455D6-B084-4129-BE23-A599E1455DF7}" presName="node" presStyleLbl="node1" presStyleIdx="2" presStyleCnt="9">
        <dgm:presLayoutVars>
          <dgm:bulletEnabled val="1"/>
        </dgm:presLayoutVars>
      </dgm:prSet>
      <dgm:spPr/>
    </dgm:pt>
    <dgm:pt modelId="{B8D76894-3167-EB4D-B2E6-FF54A5F9AAF8}" type="pres">
      <dgm:prSet presAssocID="{A6A0A9F4-CE4D-4170-B88A-B8A21C3339C6}" presName="sibTrans" presStyleCnt="0"/>
      <dgm:spPr/>
    </dgm:pt>
    <dgm:pt modelId="{E0E8CEE2-B52B-E246-B169-B32F7CA3E933}" type="pres">
      <dgm:prSet presAssocID="{15892E3C-7B25-446E-896E-06C628B719FB}" presName="node" presStyleLbl="node1" presStyleIdx="3" presStyleCnt="9">
        <dgm:presLayoutVars>
          <dgm:bulletEnabled val="1"/>
        </dgm:presLayoutVars>
      </dgm:prSet>
      <dgm:spPr/>
    </dgm:pt>
    <dgm:pt modelId="{6A251A7D-615D-2D47-AB54-D8FDEB7EC4E4}" type="pres">
      <dgm:prSet presAssocID="{CA20863C-E49B-4923-BD81-3F60D4687421}" presName="sibTrans" presStyleCnt="0"/>
      <dgm:spPr/>
    </dgm:pt>
    <dgm:pt modelId="{51B91AD4-0889-5C43-A65B-B943BB6289C1}" type="pres">
      <dgm:prSet presAssocID="{31B6EB49-FEA9-42E7-888A-DA1021245E5A}" presName="node" presStyleLbl="node1" presStyleIdx="4" presStyleCnt="9">
        <dgm:presLayoutVars>
          <dgm:bulletEnabled val="1"/>
        </dgm:presLayoutVars>
      </dgm:prSet>
      <dgm:spPr/>
    </dgm:pt>
    <dgm:pt modelId="{AA4D8DAE-AF90-6B45-AD89-26386C0ADB94}" type="pres">
      <dgm:prSet presAssocID="{03193D0C-A209-4100-9E3D-39AD9361670C}" presName="sibTrans" presStyleCnt="0"/>
      <dgm:spPr/>
    </dgm:pt>
    <dgm:pt modelId="{AF8D9180-C58F-A14E-82E1-D8C3135CC6A3}" type="pres">
      <dgm:prSet presAssocID="{28202546-7662-4881-B06C-8D0F8FDCD08B}" presName="node" presStyleLbl="node1" presStyleIdx="5" presStyleCnt="9">
        <dgm:presLayoutVars>
          <dgm:bulletEnabled val="1"/>
        </dgm:presLayoutVars>
      </dgm:prSet>
      <dgm:spPr/>
    </dgm:pt>
    <dgm:pt modelId="{F959DAAE-C6CF-F14F-A468-36B06CFF9ED5}" type="pres">
      <dgm:prSet presAssocID="{84618C02-451B-490D-803C-2E3CABD8EE84}" presName="sibTrans" presStyleCnt="0"/>
      <dgm:spPr/>
    </dgm:pt>
    <dgm:pt modelId="{3D4AC3C0-03B4-1647-B397-F97B563C6D48}" type="pres">
      <dgm:prSet presAssocID="{5D0E2EC1-94DE-4AF5-8D9B-7AEAAD3F4B10}" presName="node" presStyleLbl="node1" presStyleIdx="6" presStyleCnt="9">
        <dgm:presLayoutVars>
          <dgm:bulletEnabled val="1"/>
        </dgm:presLayoutVars>
      </dgm:prSet>
      <dgm:spPr/>
    </dgm:pt>
    <dgm:pt modelId="{30960FB1-555F-9245-9F9B-559CD402143F}" type="pres">
      <dgm:prSet presAssocID="{12415ABC-56BB-4076-89FC-3B0DFF6F826D}" presName="sibTrans" presStyleCnt="0"/>
      <dgm:spPr/>
    </dgm:pt>
    <dgm:pt modelId="{08FD8FF8-BA32-CF4B-B093-1EF67773BF5B}" type="pres">
      <dgm:prSet presAssocID="{9F2EF2B1-15EF-42BD-8CF6-E2C2211E6F38}" presName="node" presStyleLbl="node1" presStyleIdx="7" presStyleCnt="9">
        <dgm:presLayoutVars>
          <dgm:bulletEnabled val="1"/>
        </dgm:presLayoutVars>
      </dgm:prSet>
      <dgm:spPr/>
    </dgm:pt>
    <dgm:pt modelId="{92747026-5747-1344-98FC-2EA9A8035751}" type="pres">
      <dgm:prSet presAssocID="{8A44CB8A-C7FE-4F7A-8D76-51E1094E9A1B}" presName="sibTrans" presStyleCnt="0"/>
      <dgm:spPr/>
    </dgm:pt>
    <dgm:pt modelId="{4F59E4DD-22AB-C446-B673-14DB3D48F349}" type="pres">
      <dgm:prSet presAssocID="{77BDD281-4025-4531-929F-AC8701BC9F7B}" presName="node" presStyleLbl="node1" presStyleIdx="8" presStyleCnt="9">
        <dgm:presLayoutVars>
          <dgm:bulletEnabled val="1"/>
        </dgm:presLayoutVars>
      </dgm:prSet>
      <dgm:spPr/>
    </dgm:pt>
  </dgm:ptLst>
  <dgm:cxnLst>
    <dgm:cxn modelId="{8D821304-979B-4599-9DFE-0753BC3F7416}" srcId="{2B4169E8-53A7-4F20-94BD-53F235863322}" destId="{28202546-7662-4881-B06C-8D0F8FDCD08B}" srcOrd="5" destOrd="0" parTransId="{A43584D8-B7CC-4BA3-A8E4-830F8B925F4C}" sibTransId="{84618C02-451B-490D-803C-2E3CABD8EE84}"/>
    <dgm:cxn modelId="{17AE4B0D-E387-4F3E-A132-F9294DD09C0F}" srcId="{2B4169E8-53A7-4F20-94BD-53F235863322}" destId="{5D0E2EC1-94DE-4AF5-8D9B-7AEAAD3F4B10}" srcOrd="6" destOrd="0" parTransId="{FE544A6F-8C89-4BA1-AF67-8CCB88098BDA}" sibTransId="{12415ABC-56BB-4076-89FC-3B0DFF6F826D}"/>
    <dgm:cxn modelId="{E0B52B11-CCB6-3D42-8656-75DF6F7989AA}" type="presOf" srcId="{29D455D6-B084-4129-BE23-A599E1455DF7}" destId="{251FC239-A3BD-A74C-AC79-F1CE8DB5526C}" srcOrd="0" destOrd="0" presId="urn:microsoft.com/office/officeart/2005/8/layout/default"/>
    <dgm:cxn modelId="{F595651E-A171-634B-855C-3D392F0207E2}" type="presOf" srcId="{9F2EF2B1-15EF-42BD-8CF6-E2C2211E6F38}" destId="{08FD8FF8-BA32-CF4B-B093-1EF67773BF5B}" srcOrd="0" destOrd="0" presId="urn:microsoft.com/office/officeart/2005/8/layout/default"/>
    <dgm:cxn modelId="{E900421F-FED9-004D-B302-762F012760E8}" type="presOf" srcId="{5D0E2EC1-94DE-4AF5-8D9B-7AEAAD3F4B10}" destId="{3D4AC3C0-03B4-1647-B397-F97B563C6D48}" srcOrd="0" destOrd="0" presId="urn:microsoft.com/office/officeart/2005/8/layout/default"/>
    <dgm:cxn modelId="{84C7BD2A-D85E-487C-A75B-CAE6C27FD7BC}" srcId="{2B4169E8-53A7-4F20-94BD-53F235863322}" destId="{15892E3C-7B25-446E-896E-06C628B719FB}" srcOrd="3" destOrd="0" parTransId="{27168095-04D8-4014-A493-7E8E4FC5CE05}" sibTransId="{CA20863C-E49B-4923-BD81-3F60D4687421}"/>
    <dgm:cxn modelId="{DADB8533-E3C9-B745-A050-98A9B2AC42BE}" type="presOf" srcId="{A9F92D7A-DF7F-4427-AE3C-9F6D719ED60A}" destId="{501227DE-B499-5D4B-881F-DCB293A5C0A0}" srcOrd="0" destOrd="0" presId="urn:microsoft.com/office/officeart/2005/8/layout/default"/>
    <dgm:cxn modelId="{84C6CC33-311B-ED4F-96DB-1B43CF458DEC}" type="presOf" srcId="{31B6EB49-FEA9-42E7-888A-DA1021245E5A}" destId="{51B91AD4-0889-5C43-A65B-B943BB6289C1}" srcOrd="0" destOrd="0" presId="urn:microsoft.com/office/officeart/2005/8/layout/default"/>
    <dgm:cxn modelId="{97286B3A-2DD6-445A-A9DF-AF1A28B4692F}" srcId="{2B4169E8-53A7-4F20-94BD-53F235863322}" destId="{6701D19D-C1F6-4249-8BAC-79EDD3C1AEE5}" srcOrd="0" destOrd="0" parTransId="{5676BE87-C52F-48FB-A132-518A4FC26E01}" sibTransId="{DCE60C09-F70A-4272-A658-458461B6331B}"/>
    <dgm:cxn modelId="{0CE04440-66A5-41FF-9E52-6C817FDF644F}" srcId="{2B4169E8-53A7-4F20-94BD-53F235863322}" destId="{29D455D6-B084-4129-BE23-A599E1455DF7}" srcOrd="2" destOrd="0" parTransId="{FC26DFD5-D095-42D6-A356-949A1DC5A6D0}" sibTransId="{A6A0A9F4-CE4D-4170-B88A-B8A21C3339C6}"/>
    <dgm:cxn modelId="{74256954-663B-2446-BF99-FE796DA7E209}" type="presOf" srcId="{28202546-7662-4881-B06C-8D0F8FDCD08B}" destId="{AF8D9180-C58F-A14E-82E1-D8C3135CC6A3}" srcOrd="0" destOrd="0" presId="urn:microsoft.com/office/officeart/2005/8/layout/default"/>
    <dgm:cxn modelId="{8087015D-23C5-4C42-90C9-4316DAD4B572}" srcId="{2B4169E8-53A7-4F20-94BD-53F235863322}" destId="{31B6EB49-FEA9-42E7-888A-DA1021245E5A}" srcOrd="4" destOrd="0" parTransId="{B7A3ED98-71B7-47D4-8230-ABB65C379467}" sibTransId="{03193D0C-A209-4100-9E3D-39AD9361670C}"/>
    <dgm:cxn modelId="{E4B14266-9EBC-034A-8655-CF5349467079}" type="presOf" srcId="{2B4169E8-53A7-4F20-94BD-53F235863322}" destId="{C9330CB1-35B2-7E4B-B458-D01EF13F1483}" srcOrd="0" destOrd="0" presId="urn:microsoft.com/office/officeart/2005/8/layout/default"/>
    <dgm:cxn modelId="{DDCD9271-FC75-2846-AB9E-8DC0AA4409EE}" type="presOf" srcId="{77BDD281-4025-4531-929F-AC8701BC9F7B}" destId="{4F59E4DD-22AB-C446-B673-14DB3D48F349}" srcOrd="0" destOrd="0" presId="urn:microsoft.com/office/officeart/2005/8/layout/default"/>
    <dgm:cxn modelId="{D0213689-9A57-4391-B15F-4CF142E8C7D3}" srcId="{2B4169E8-53A7-4F20-94BD-53F235863322}" destId="{77BDD281-4025-4531-929F-AC8701BC9F7B}" srcOrd="8" destOrd="0" parTransId="{17252934-8D67-4A88-921D-19924CA5A9FF}" sibTransId="{BAE66EFB-72FA-4601-920F-5326B35FA400}"/>
    <dgm:cxn modelId="{8D0ED79F-A34B-3045-BDDE-4A5A82784198}" type="presOf" srcId="{15892E3C-7B25-446E-896E-06C628B719FB}" destId="{E0E8CEE2-B52B-E246-B169-B32F7CA3E933}" srcOrd="0" destOrd="0" presId="urn:microsoft.com/office/officeart/2005/8/layout/default"/>
    <dgm:cxn modelId="{4B9C2CA0-A609-464D-B52A-D53C66A23713}" srcId="{2B4169E8-53A7-4F20-94BD-53F235863322}" destId="{A9F92D7A-DF7F-4427-AE3C-9F6D719ED60A}" srcOrd="1" destOrd="0" parTransId="{5C530A30-5925-4B33-887A-AFF1DB69F585}" sibTransId="{89634FBF-4A4F-4F01-8954-DFB3F14F270A}"/>
    <dgm:cxn modelId="{32C88CE0-7FEE-4CD4-813F-03FA5C66C1DE}" srcId="{2B4169E8-53A7-4F20-94BD-53F235863322}" destId="{9F2EF2B1-15EF-42BD-8CF6-E2C2211E6F38}" srcOrd="7" destOrd="0" parTransId="{ECE44713-1C29-4AC2-8C8F-E74F4EFB69BE}" sibTransId="{8A44CB8A-C7FE-4F7A-8D76-51E1094E9A1B}"/>
    <dgm:cxn modelId="{5A9997E5-2FAA-384D-AFD2-CEA30583E24F}" type="presOf" srcId="{6701D19D-C1F6-4249-8BAC-79EDD3C1AEE5}" destId="{EA06EEFF-94C9-F14E-AD77-429871EDF14E}" srcOrd="0" destOrd="0" presId="urn:microsoft.com/office/officeart/2005/8/layout/default"/>
    <dgm:cxn modelId="{9780884B-31E5-4B49-BD8F-65A89B5548DD}" type="presParOf" srcId="{C9330CB1-35B2-7E4B-B458-D01EF13F1483}" destId="{EA06EEFF-94C9-F14E-AD77-429871EDF14E}" srcOrd="0" destOrd="0" presId="urn:microsoft.com/office/officeart/2005/8/layout/default"/>
    <dgm:cxn modelId="{1A6397A4-17A7-1543-9383-F790D32CD56B}" type="presParOf" srcId="{C9330CB1-35B2-7E4B-B458-D01EF13F1483}" destId="{A24DC2A0-8B73-CE47-93C4-C9CC02B2415F}" srcOrd="1" destOrd="0" presId="urn:microsoft.com/office/officeart/2005/8/layout/default"/>
    <dgm:cxn modelId="{FE792AF8-F402-3046-B210-9F7992CCA62F}" type="presParOf" srcId="{C9330CB1-35B2-7E4B-B458-D01EF13F1483}" destId="{501227DE-B499-5D4B-881F-DCB293A5C0A0}" srcOrd="2" destOrd="0" presId="urn:microsoft.com/office/officeart/2005/8/layout/default"/>
    <dgm:cxn modelId="{04B3DC47-ADB3-F743-9798-F1CE424D317B}" type="presParOf" srcId="{C9330CB1-35B2-7E4B-B458-D01EF13F1483}" destId="{3A2A803C-791A-7B47-A66B-3594F892852C}" srcOrd="3" destOrd="0" presId="urn:microsoft.com/office/officeart/2005/8/layout/default"/>
    <dgm:cxn modelId="{06B090FF-DBB5-FE43-A348-442B3ECBDC1C}" type="presParOf" srcId="{C9330CB1-35B2-7E4B-B458-D01EF13F1483}" destId="{251FC239-A3BD-A74C-AC79-F1CE8DB5526C}" srcOrd="4" destOrd="0" presId="urn:microsoft.com/office/officeart/2005/8/layout/default"/>
    <dgm:cxn modelId="{EB3DB1C2-9477-6C47-A32D-CC119EB99443}" type="presParOf" srcId="{C9330CB1-35B2-7E4B-B458-D01EF13F1483}" destId="{B8D76894-3167-EB4D-B2E6-FF54A5F9AAF8}" srcOrd="5" destOrd="0" presId="urn:microsoft.com/office/officeart/2005/8/layout/default"/>
    <dgm:cxn modelId="{0FB89402-C456-DF42-9E62-FB5FF0C5598B}" type="presParOf" srcId="{C9330CB1-35B2-7E4B-B458-D01EF13F1483}" destId="{E0E8CEE2-B52B-E246-B169-B32F7CA3E933}" srcOrd="6" destOrd="0" presId="urn:microsoft.com/office/officeart/2005/8/layout/default"/>
    <dgm:cxn modelId="{714719A5-04D6-2348-AE4C-D140B325EF98}" type="presParOf" srcId="{C9330CB1-35B2-7E4B-B458-D01EF13F1483}" destId="{6A251A7D-615D-2D47-AB54-D8FDEB7EC4E4}" srcOrd="7" destOrd="0" presId="urn:microsoft.com/office/officeart/2005/8/layout/default"/>
    <dgm:cxn modelId="{D120B3CB-5E85-CD4E-AFC2-27C1811FACFC}" type="presParOf" srcId="{C9330CB1-35B2-7E4B-B458-D01EF13F1483}" destId="{51B91AD4-0889-5C43-A65B-B943BB6289C1}" srcOrd="8" destOrd="0" presId="urn:microsoft.com/office/officeart/2005/8/layout/default"/>
    <dgm:cxn modelId="{1DA51F44-9F1F-F04A-9FE9-115253B49F2D}" type="presParOf" srcId="{C9330CB1-35B2-7E4B-B458-D01EF13F1483}" destId="{AA4D8DAE-AF90-6B45-AD89-26386C0ADB94}" srcOrd="9" destOrd="0" presId="urn:microsoft.com/office/officeart/2005/8/layout/default"/>
    <dgm:cxn modelId="{70F8F01C-90D7-D14D-B8BA-2B0E3946BEAD}" type="presParOf" srcId="{C9330CB1-35B2-7E4B-B458-D01EF13F1483}" destId="{AF8D9180-C58F-A14E-82E1-D8C3135CC6A3}" srcOrd="10" destOrd="0" presId="urn:microsoft.com/office/officeart/2005/8/layout/default"/>
    <dgm:cxn modelId="{D8D619BF-CE84-9E47-9A9A-61847679913B}" type="presParOf" srcId="{C9330CB1-35B2-7E4B-B458-D01EF13F1483}" destId="{F959DAAE-C6CF-F14F-A468-36B06CFF9ED5}" srcOrd="11" destOrd="0" presId="urn:microsoft.com/office/officeart/2005/8/layout/default"/>
    <dgm:cxn modelId="{2898A714-8CA9-D946-9421-47AEBC21B1BC}" type="presParOf" srcId="{C9330CB1-35B2-7E4B-B458-D01EF13F1483}" destId="{3D4AC3C0-03B4-1647-B397-F97B563C6D48}" srcOrd="12" destOrd="0" presId="urn:microsoft.com/office/officeart/2005/8/layout/default"/>
    <dgm:cxn modelId="{25A1AF00-0E86-9547-843E-DB2C26F25DF3}" type="presParOf" srcId="{C9330CB1-35B2-7E4B-B458-D01EF13F1483}" destId="{30960FB1-555F-9245-9F9B-559CD402143F}" srcOrd="13" destOrd="0" presId="urn:microsoft.com/office/officeart/2005/8/layout/default"/>
    <dgm:cxn modelId="{E1F70BF3-44F9-7D4C-B225-73654EA425DC}" type="presParOf" srcId="{C9330CB1-35B2-7E4B-B458-D01EF13F1483}" destId="{08FD8FF8-BA32-CF4B-B093-1EF67773BF5B}" srcOrd="14" destOrd="0" presId="urn:microsoft.com/office/officeart/2005/8/layout/default"/>
    <dgm:cxn modelId="{61F678E1-B4A1-BB44-9426-49F7D646AFD0}" type="presParOf" srcId="{C9330CB1-35B2-7E4B-B458-D01EF13F1483}" destId="{92747026-5747-1344-98FC-2EA9A8035751}" srcOrd="15" destOrd="0" presId="urn:microsoft.com/office/officeart/2005/8/layout/default"/>
    <dgm:cxn modelId="{37F7DE3B-93E6-AC45-AC15-E88E0D13010A}" type="presParOf" srcId="{C9330CB1-35B2-7E4B-B458-D01EF13F1483}" destId="{4F59E4DD-22AB-C446-B673-14DB3D48F349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3183D8D-4319-4E8F-B051-7EEBD2A1913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B7862E54-8A96-46D9-B07A-96C43CE00328}">
      <dgm:prSet/>
      <dgm:spPr/>
      <dgm:t>
        <a:bodyPr/>
        <a:lstStyle/>
        <a:p>
          <a:r>
            <a:rPr lang="en-GB"/>
            <a:t>To summarise what I found:</a:t>
          </a:r>
          <a:endParaRPr lang="en-US"/>
        </a:p>
      </dgm:t>
    </dgm:pt>
    <dgm:pt modelId="{A6BB50A3-A64B-4AE3-AA71-C9D28BB6368F}" type="parTrans" cxnId="{CF7C5D4E-4B5A-42F1-8EE1-3BBC2C27CBFE}">
      <dgm:prSet/>
      <dgm:spPr/>
      <dgm:t>
        <a:bodyPr/>
        <a:lstStyle/>
        <a:p>
          <a:endParaRPr lang="en-US"/>
        </a:p>
      </dgm:t>
    </dgm:pt>
    <dgm:pt modelId="{0F6EFC54-0C78-493B-87BA-E47990EFE774}" type="sibTrans" cxnId="{CF7C5D4E-4B5A-42F1-8EE1-3BBC2C27CBFE}">
      <dgm:prSet/>
      <dgm:spPr/>
      <dgm:t>
        <a:bodyPr/>
        <a:lstStyle/>
        <a:p>
          <a:endParaRPr lang="en-US"/>
        </a:p>
      </dgm:t>
    </dgm:pt>
    <dgm:pt modelId="{5385F433-DA79-42BF-A957-AAF39F300032}">
      <dgm:prSet/>
      <dgm:spPr/>
      <dgm:t>
        <a:bodyPr/>
        <a:lstStyle/>
        <a:p>
          <a:r>
            <a:rPr lang="en-GB"/>
            <a:t>• The </a:t>
          </a:r>
          <a:r>
            <a:rPr lang="en-GB" b="1"/>
            <a:t>core problem</a:t>
          </a:r>
          <a:r>
            <a:rPr lang="en-GB"/>
            <a:t> is a mismatch between Green Haven’s traditional operations and today’s digital-first market.</a:t>
          </a:r>
          <a:endParaRPr lang="en-US"/>
        </a:p>
      </dgm:t>
    </dgm:pt>
    <dgm:pt modelId="{392D21BC-5140-49F3-BCC9-D2B29E76E3BA}" type="parTrans" cxnId="{31FB6D4F-3BEE-452A-8DF9-31457AF78095}">
      <dgm:prSet/>
      <dgm:spPr/>
      <dgm:t>
        <a:bodyPr/>
        <a:lstStyle/>
        <a:p>
          <a:endParaRPr lang="en-US"/>
        </a:p>
      </dgm:t>
    </dgm:pt>
    <dgm:pt modelId="{F2E0661A-6D10-4A2B-89A5-9D50827D99CC}" type="sibTrans" cxnId="{31FB6D4F-3BEE-452A-8DF9-31457AF78095}">
      <dgm:prSet/>
      <dgm:spPr/>
      <dgm:t>
        <a:bodyPr/>
        <a:lstStyle/>
        <a:p>
          <a:endParaRPr lang="en-US"/>
        </a:p>
      </dgm:t>
    </dgm:pt>
    <dgm:pt modelId="{6653BFF0-DFAB-4CD1-B6FC-D4490616704F}">
      <dgm:prSet/>
      <dgm:spPr/>
      <dgm:t>
        <a:bodyPr/>
        <a:lstStyle/>
        <a:p>
          <a:r>
            <a:rPr lang="en-GB"/>
            <a:t>• </a:t>
          </a:r>
          <a:r>
            <a:rPr lang="en-GB" b="1"/>
            <a:t>External pressures</a:t>
          </a:r>
          <a:r>
            <a:rPr lang="en-GB"/>
            <a:t> like inflation and online competition are real, but the </a:t>
          </a:r>
          <a:r>
            <a:rPr lang="en-GB" b="1"/>
            <a:t>internal weakness</a:t>
          </a:r>
          <a:r>
            <a:rPr lang="en-GB"/>
            <a:t> lies in outdated digital tools.</a:t>
          </a:r>
          <a:endParaRPr lang="en-US"/>
        </a:p>
      </dgm:t>
    </dgm:pt>
    <dgm:pt modelId="{E0956A30-28B3-4312-B176-6DC3ED4817E4}" type="parTrans" cxnId="{6452CA23-DCC8-4209-AF50-4011C1DE05FF}">
      <dgm:prSet/>
      <dgm:spPr/>
      <dgm:t>
        <a:bodyPr/>
        <a:lstStyle/>
        <a:p>
          <a:endParaRPr lang="en-US"/>
        </a:p>
      </dgm:t>
    </dgm:pt>
    <dgm:pt modelId="{522FCBFA-051E-45CA-8B74-54CAB507FEA1}" type="sibTrans" cxnId="{6452CA23-DCC8-4209-AF50-4011C1DE05FF}">
      <dgm:prSet/>
      <dgm:spPr/>
      <dgm:t>
        <a:bodyPr/>
        <a:lstStyle/>
        <a:p>
          <a:endParaRPr lang="en-US"/>
        </a:p>
      </dgm:t>
    </dgm:pt>
    <dgm:pt modelId="{B8BA63CA-EA99-4597-A5EF-213BDD58FA23}">
      <dgm:prSet/>
      <dgm:spPr/>
      <dgm:t>
        <a:bodyPr/>
        <a:lstStyle/>
        <a:p>
          <a:r>
            <a:rPr lang="en-GB"/>
            <a:t>• Despite this, there’s a </a:t>
          </a:r>
          <a:r>
            <a:rPr lang="en-GB" b="1"/>
            <a:t>strong opportunity</a:t>
          </a:r>
          <a:r>
            <a:rPr lang="en-GB"/>
            <a:t>: the shop already has a great sustainable brand identity — something that could stand out online if marketed well.”</a:t>
          </a:r>
          <a:endParaRPr lang="en-US"/>
        </a:p>
      </dgm:t>
    </dgm:pt>
    <dgm:pt modelId="{A4F836DB-A880-4F89-8277-E4FDDEEC98C0}" type="parTrans" cxnId="{9A4DE267-746F-41DD-AACA-6705CDFD326E}">
      <dgm:prSet/>
      <dgm:spPr/>
      <dgm:t>
        <a:bodyPr/>
        <a:lstStyle/>
        <a:p>
          <a:endParaRPr lang="en-US"/>
        </a:p>
      </dgm:t>
    </dgm:pt>
    <dgm:pt modelId="{C32AA5EF-CFB1-4508-9ABC-3B3E084E7143}" type="sibTrans" cxnId="{9A4DE267-746F-41DD-AACA-6705CDFD326E}">
      <dgm:prSet/>
      <dgm:spPr/>
      <dgm:t>
        <a:bodyPr/>
        <a:lstStyle/>
        <a:p>
          <a:endParaRPr lang="en-US"/>
        </a:p>
      </dgm:t>
    </dgm:pt>
    <dgm:pt modelId="{68B699F4-054A-4D41-8DF0-905D6EF0ABFB}" type="pres">
      <dgm:prSet presAssocID="{53183D8D-4319-4E8F-B051-7EEBD2A19134}" presName="root" presStyleCnt="0">
        <dgm:presLayoutVars>
          <dgm:dir/>
          <dgm:resizeHandles val="exact"/>
        </dgm:presLayoutVars>
      </dgm:prSet>
      <dgm:spPr/>
    </dgm:pt>
    <dgm:pt modelId="{7B3C4E69-BE53-433F-B5E0-1CE7BE364A4F}" type="pres">
      <dgm:prSet presAssocID="{B7862E54-8A96-46D9-B07A-96C43CE00328}" presName="compNode" presStyleCnt="0"/>
      <dgm:spPr/>
    </dgm:pt>
    <dgm:pt modelId="{A37ADE98-40CA-44AF-AB98-1B4495E1B327}" type="pres">
      <dgm:prSet presAssocID="{B7862E54-8A96-46D9-B07A-96C43CE0032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65ED0E2-CF34-4C6D-8963-F5D50DE83D7E}" type="pres">
      <dgm:prSet presAssocID="{B7862E54-8A96-46D9-B07A-96C43CE00328}" presName="spaceRect" presStyleCnt="0"/>
      <dgm:spPr/>
    </dgm:pt>
    <dgm:pt modelId="{1074E308-602C-4711-9F88-7AD639EF0674}" type="pres">
      <dgm:prSet presAssocID="{B7862E54-8A96-46D9-B07A-96C43CE00328}" presName="textRect" presStyleLbl="revTx" presStyleIdx="0" presStyleCnt="4">
        <dgm:presLayoutVars>
          <dgm:chMax val="1"/>
          <dgm:chPref val="1"/>
        </dgm:presLayoutVars>
      </dgm:prSet>
      <dgm:spPr/>
    </dgm:pt>
    <dgm:pt modelId="{F4E6DC7C-2EE4-4A99-9A35-F266A0B3683F}" type="pres">
      <dgm:prSet presAssocID="{0F6EFC54-0C78-493B-87BA-E47990EFE774}" presName="sibTrans" presStyleCnt="0"/>
      <dgm:spPr/>
    </dgm:pt>
    <dgm:pt modelId="{D6AE911F-3BDF-42CC-A53C-3CC1B5D5D8B3}" type="pres">
      <dgm:prSet presAssocID="{5385F433-DA79-42BF-A957-AAF39F300032}" presName="compNode" presStyleCnt="0"/>
      <dgm:spPr/>
    </dgm:pt>
    <dgm:pt modelId="{DEA4CE76-4567-4FA0-83F0-11C030799055}" type="pres">
      <dgm:prSet presAssocID="{5385F433-DA79-42BF-A957-AAF39F30003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cket"/>
        </a:ext>
      </dgm:extLst>
    </dgm:pt>
    <dgm:pt modelId="{2FF2C1DB-B0C0-4C20-A2E1-09CE316073C1}" type="pres">
      <dgm:prSet presAssocID="{5385F433-DA79-42BF-A957-AAF39F300032}" presName="spaceRect" presStyleCnt="0"/>
      <dgm:spPr/>
    </dgm:pt>
    <dgm:pt modelId="{54AAEFE4-6D8B-4B8E-865E-66F461DDF7BF}" type="pres">
      <dgm:prSet presAssocID="{5385F433-DA79-42BF-A957-AAF39F300032}" presName="textRect" presStyleLbl="revTx" presStyleIdx="1" presStyleCnt="4">
        <dgm:presLayoutVars>
          <dgm:chMax val="1"/>
          <dgm:chPref val="1"/>
        </dgm:presLayoutVars>
      </dgm:prSet>
      <dgm:spPr/>
    </dgm:pt>
    <dgm:pt modelId="{9BE3E071-1383-4A48-809C-73C3257158FA}" type="pres">
      <dgm:prSet presAssocID="{F2E0661A-6D10-4A2B-89A5-9D50827D99CC}" presName="sibTrans" presStyleCnt="0"/>
      <dgm:spPr/>
    </dgm:pt>
    <dgm:pt modelId="{18BC6AAA-0C27-4B3F-AE5D-1723CF887166}" type="pres">
      <dgm:prSet presAssocID="{6653BFF0-DFAB-4CD1-B6FC-D4490616704F}" presName="compNode" presStyleCnt="0"/>
      <dgm:spPr/>
    </dgm:pt>
    <dgm:pt modelId="{67668045-B0C7-427D-9ABD-5554C667DF61}" type="pres">
      <dgm:prSet presAssocID="{6653BFF0-DFAB-4CD1-B6FC-D4490616704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BD5798FE-ADE2-4180-8A03-135108FFA3E4}" type="pres">
      <dgm:prSet presAssocID="{6653BFF0-DFAB-4CD1-B6FC-D4490616704F}" presName="spaceRect" presStyleCnt="0"/>
      <dgm:spPr/>
    </dgm:pt>
    <dgm:pt modelId="{BEBD81DC-6852-438C-B573-5734297EAE87}" type="pres">
      <dgm:prSet presAssocID="{6653BFF0-DFAB-4CD1-B6FC-D4490616704F}" presName="textRect" presStyleLbl="revTx" presStyleIdx="2" presStyleCnt="4">
        <dgm:presLayoutVars>
          <dgm:chMax val="1"/>
          <dgm:chPref val="1"/>
        </dgm:presLayoutVars>
      </dgm:prSet>
      <dgm:spPr/>
    </dgm:pt>
    <dgm:pt modelId="{04CE5230-1A28-47A7-B6CC-335EADA9F957}" type="pres">
      <dgm:prSet presAssocID="{522FCBFA-051E-45CA-8B74-54CAB507FEA1}" presName="sibTrans" presStyleCnt="0"/>
      <dgm:spPr/>
    </dgm:pt>
    <dgm:pt modelId="{4B6AB42B-19C4-458B-901C-DE0228D61A10}" type="pres">
      <dgm:prSet presAssocID="{B8BA63CA-EA99-4597-A5EF-213BDD58FA23}" presName="compNode" presStyleCnt="0"/>
      <dgm:spPr/>
    </dgm:pt>
    <dgm:pt modelId="{65C55861-37C8-4B34-954C-C2C267EF033E}" type="pres">
      <dgm:prSet presAssocID="{B8BA63CA-EA99-4597-A5EF-213BDD58FA2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9A8D90F4-E8C2-42D2-A11B-96CEC2BC5402}" type="pres">
      <dgm:prSet presAssocID="{B8BA63CA-EA99-4597-A5EF-213BDD58FA23}" presName="spaceRect" presStyleCnt="0"/>
      <dgm:spPr/>
    </dgm:pt>
    <dgm:pt modelId="{691BD5D1-4619-4509-9D17-EC9560E73BC3}" type="pres">
      <dgm:prSet presAssocID="{B8BA63CA-EA99-4597-A5EF-213BDD58FA2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9869D0A-AB39-4F33-950E-B9FBA0E4F434}" type="presOf" srcId="{6653BFF0-DFAB-4CD1-B6FC-D4490616704F}" destId="{BEBD81DC-6852-438C-B573-5734297EAE87}" srcOrd="0" destOrd="0" presId="urn:microsoft.com/office/officeart/2018/2/layout/IconLabelList"/>
    <dgm:cxn modelId="{2B056210-7BD6-4C22-B890-334802C3C51F}" type="presOf" srcId="{B7862E54-8A96-46D9-B07A-96C43CE00328}" destId="{1074E308-602C-4711-9F88-7AD639EF0674}" srcOrd="0" destOrd="0" presId="urn:microsoft.com/office/officeart/2018/2/layout/IconLabelList"/>
    <dgm:cxn modelId="{6452CA23-DCC8-4209-AF50-4011C1DE05FF}" srcId="{53183D8D-4319-4E8F-B051-7EEBD2A19134}" destId="{6653BFF0-DFAB-4CD1-B6FC-D4490616704F}" srcOrd="2" destOrd="0" parTransId="{E0956A30-28B3-4312-B176-6DC3ED4817E4}" sibTransId="{522FCBFA-051E-45CA-8B74-54CAB507FEA1}"/>
    <dgm:cxn modelId="{C829A626-17F0-445F-974F-17BA3F9B7C29}" type="presOf" srcId="{B8BA63CA-EA99-4597-A5EF-213BDD58FA23}" destId="{691BD5D1-4619-4509-9D17-EC9560E73BC3}" srcOrd="0" destOrd="0" presId="urn:microsoft.com/office/officeart/2018/2/layout/IconLabelList"/>
    <dgm:cxn modelId="{CF7C5D4E-4B5A-42F1-8EE1-3BBC2C27CBFE}" srcId="{53183D8D-4319-4E8F-B051-7EEBD2A19134}" destId="{B7862E54-8A96-46D9-B07A-96C43CE00328}" srcOrd="0" destOrd="0" parTransId="{A6BB50A3-A64B-4AE3-AA71-C9D28BB6368F}" sibTransId="{0F6EFC54-0C78-493B-87BA-E47990EFE774}"/>
    <dgm:cxn modelId="{31FB6D4F-3BEE-452A-8DF9-31457AF78095}" srcId="{53183D8D-4319-4E8F-B051-7EEBD2A19134}" destId="{5385F433-DA79-42BF-A957-AAF39F300032}" srcOrd="1" destOrd="0" parTransId="{392D21BC-5140-49F3-BCC9-D2B29E76E3BA}" sibTransId="{F2E0661A-6D10-4A2B-89A5-9D50827D99CC}"/>
    <dgm:cxn modelId="{9A4DE267-746F-41DD-AACA-6705CDFD326E}" srcId="{53183D8D-4319-4E8F-B051-7EEBD2A19134}" destId="{B8BA63CA-EA99-4597-A5EF-213BDD58FA23}" srcOrd="3" destOrd="0" parTransId="{A4F836DB-A880-4F89-8277-E4FDDEEC98C0}" sibTransId="{C32AA5EF-CFB1-4508-9ABC-3B3E084E7143}"/>
    <dgm:cxn modelId="{A31935AE-4EF9-4440-8E54-F37B079903EB}" type="presOf" srcId="{53183D8D-4319-4E8F-B051-7EEBD2A19134}" destId="{68B699F4-054A-4D41-8DF0-905D6EF0ABFB}" srcOrd="0" destOrd="0" presId="urn:microsoft.com/office/officeart/2018/2/layout/IconLabelList"/>
    <dgm:cxn modelId="{852786E0-92F5-4EFA-9C09-9671E3B09506}" type="presOf" srcId="{5385F433-DA79-42BF-A957-AAF39F300032}" destId="{54AAEFE4-6D8B-4B8E-865E-66F461DDF7BF}" srcOrd="0" destOrd="0" presId="urn:microsoft.com/office/officeart/2018/2/layout/IconLabelList"/>
    <dgm:cxn modelId="{132D1FF5-DF40-4396-92A9-786C0446212F}" type="presParOf" srcId="{68B699F4-054A-4D41-8DF0-905D6EF0ABFB}" destId="{7B3C4E69-BE53-433F-B5E0-1CE7BE364A4F}" srcOrd="0" destOrd="0" presId="urn:microsoft.com/office/officeart/2018/2/layout/IconLabelList"/>
    <dgm:cxn modelId="{47064286-2953-4355-BBD0-D041B468C277}" type="presParOf" srcId="{7B3C4E69-BE53-433F-B5E0-1CE7BE364A4F}" destId="{A37ADE98-40CA-44AF-AB98-1B4495E1B327}" srcOrd="0" destOrd="0" presId="urn:microsoft.com/office/officeart/2018/2/layout/IconLabelList"/>
    <dgm:cxn modelId="{CF393B87-4B28-4AC9-BD87-28C921A6520A}" type="presParOf" srcId="{7B3C4E69-BE53-433F-B5E0-1CE7BE364A4F}" destId="{565ED0E2-CF34-4C6D-8963-F5D50DE83D7E}" srcOrd="1" destOrd="0" presId="urn:microsoft.com/office/officeart/2018/2/layout/IconLabelList"/>
    <dgm:cxn modelId="{1C6B1065-E5CA-4352-BFBC-E8202FF56203}" type="presParOf" srcId="{7B3C4E69-BE53-433F-B5E0-1CE7BE364A4F}" destId="{1074E308-602C-4711-9F88-7AD639EF0674}" srcOrd="2" destOrd="0" presId="urn:microsoft.com/office/officeart/2018/2/layout/IconLabelList"/>
    <dgm:cxn modelId="{5DA840AF-5B72-4779-99D0-01A0C32F2569}" type="presParOf" srcId="{68B699F4-054A-4D41-8DF0-905D6EF0ABFB}" destId="{F4E6DC7C-2EE4-4A99-9A35-F266A0B3683F}" srcOrd="1" destOrd="0" presId="urn:microsoft.com/office/officeart/2018/2/layout/IconLabelList"/>
    <dgm:cxn modelId="{8F925AD2-E61C-4AC2-9639-009E783EC3CC}" type="presParOf" srcId="{68B699F4-054A-4D41-8DF0-905D6EF0ABFB}" destId="{D6AE911F-3BDF-42CC-A53C-3CC1B5D5D8B3}" srcOrd="2" destOrd="0" presId="urn:microsoft.com/office/officeart/2018/2/layout/IconLabelList"/>
    <dgm:cxn modelId="{E8D579A6-42E0-40A9-A101-B5883867A6D2}" type="presParOf" srcId="{D6AE911F-3BDF-42CC-A53C-3CC1B5D5D8B3}" destId="{DEA4CE76-4567-4FA0-83F0-11C030799055}" srcOrd="0" destOrd="0" presId="urn:microsoft.com/office/officeart/2018/2/layout/IconLabelList"/>
    <dgm:cxn modelId="{08D9BB06-B4E5-4725-ADE2-C8FCD6868B07}" type="presParOf" srcId="{D6AE911F-3BDF-42CC-A53C-3CC1B5D5D8B3}" destId="{2FF2C1DB-B0C0-4C20-A2E1-09CE316073C1}" srcOrd="1" destOrd="0" presId="urn:microsoft.com/office/officeart/2018/2/layout/IconLabelList"/>
    <dgm:cxn modelId="{82C0E7F6-78A8-4E93-8745-6B01C3D9D12F}" type="presParOf" srcId="{D6AE911F-3BDF-42CC-A53C-3CC1B5D5D8B3}" destId="{54AAEFE4-6D8B-4B8E-865E-66F461DDF7BF}" srcOrd="2" destOrd="0" presId="urn:microsoft.com/office/officeart/2018/2/layout/IconLabelList"/>
    <dgm:cxn modelId="{F8874D92-B062-4FE2-A3B0-9C753FB74E32}" type="presParOf" srcId="{68B699F4-054A-4D41-8DF0-905D6EF0ABFB}" destId="{9BE3E071-1383-4A48-809C-73C3257158FA}" srcOrd="3" destOrd="0" presId="urn:microsoft.com/office/officeart/2018/2/layout/IconLabelList"/>
    <dgm:cxn modelId="{97053A1C-7F63-4F88-B257-F0A9C5E62E35}" type="presParOf" srcId="{68B699F4-054A-4D41-8DF0-905D6EF0ABFB}" destId="{18BC6AAA-0C27-4B3F-AE5D-1723CF887166}" srcOrd="4" destOrd="0" presId="urn:microsoft.com/office/officeart/2018/2/layout/IconLabelList"/>
    <dgm:cxn modelId="{3BCBD9F0-564B-487B-89AD-EB160D763BD1}" type="presParOf" srcId="{18BC6AAA-0C27-4B3F-AE5D-1723CF887166}" destId="{67668045-B0C7-427D-9ABD-5554C667DF61}" srcOrd="0" destOrd="0" presId="urn:microsoft.com/office/officeart/2018/2/layout/IconLabelList"/>
    <dgm:cxn modelId="{D1F0E914-50EE-4245-B628-84BFE1E34B61}" type="presParOf" srcId="{18BC6AAA-0C27-4B3F-AE5D-1723CF887166}" destId="{BD5798FE-ADE2-4180-8A03-135108FFA3E4}" srcOrd="1" destOrd="0" presId="urn:microsoft.com/office/officeart/2018/2/layout/IconLabelList"/>
    <dgm:cxn modelId="{974A5100-EA6B-4188-A1F9-22BC2039C989}" type="presParOf" srcId="{18BC6AAA-0C27-4B3F-AE5D-1723CF887166}" destId="{BEBD81DC-6852-438C-B573-5734297EAE87}" srcOrd="2" destOrd="0" presId="urn:microsoft.com/office/officeart/2018/2/layout/IconLabelList"/>
    <dgm:cxn modelId="{A5C1594B-A1F6-424C-AD02-F57A153E538D}" type="presParOf" srcId="{68B699F4-054A-4D41-8DF0-905D6EF0ABFB}" destId="{04CE5230-1A28-47A7-B6CC-335EADA9F957}" srcOrd="5" destOrd="0" presId="urn:microsoft.com/office/officeart/2018/2/layout/IconLabelList"/>
    <dgm:cxn modelId="{27455A8C-F41F-4276-A3ED-1C58239201B0}" type="presParOf" srcId="{68B699F4-054A-4D41-8DF0-905D6EF0ABFB}" destId="{4B6AB42B-19C4-458B-901C-DE0228D61A10}" srcOrd="6" destOrd="0" presId="urn:microsoft.com/office/officeart/2018/2/layout/IconLabelList"/>
    <dgm:cxn modelId="{30815127-0519-410B-99BA-E8552348ECD9}" type="presParOf" srcId="{4B6AB42B-19C4-458B-901C-DE0228D61A10}" destId="{65C55861-37C8-4B34-954C-C2C267EF033E}" srcOrd="0" destOrd="0" presId="urn:microsoft.com/office/officeart/2018/2/layout/IconLabelList"/>
    <dgm:cxn modelId="{AC7E8E4C-BC7B-4ECD-A5D2-56D7005693D1}" type="presParOf" srcId="{4B6AB42B-19C4-458B-901C-DE0228D61A10}" destId="{9A8D90F4-E8C2-42D2-A11B-96CEC2BC5402}" srcOrd="1" destOrd="0" presId="urn:microsoft.com/office/officeart/2018/2/layout/IconLabelList"/>
    <dgm:cxn modelId="{882DF386-70DB-4744-A181-AF62A64A9396}" type="presParOf" srcId="{4B6AB42B-19C4-458B-901C-DE0228D61A10}" destId="{691BD5D1-4619-4509-9D17-EC9560E73BC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B642130-4DD6-4226-9603-15C2E4BFE296}" type="doc">
      <dgm:prSet loTypeId="urn:microsoft.com/office/officeart/2005/8/layout/cycle1" loCatId="cycle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1063003-2DC5-4EA9-9E3A-D27B0F1F21EB}">
      <dgm:prSet/>
      <dgm:spPr/>
      <dgm:t>
        <a:bodyPr/>
        <a:lstStyle/>
        <a:p>
          <a:r>
            <a:rPr lang="en-GB"/>
            <a:t>recommendations:</a:t>
          </a:r>
          <a:endParaRPr lang="en-US"/>
        </a:p>
      </dgm:t>
    </dgm:pt>
    <dgm:pt modelId="{C2410A06-49B9-400C-BBB5-D1C4598CAA6B}" type="parTrans" cxnId="{B536DAD8-6021-4377-B1CD-8E1255C30876}">
      <dgm:prSet/>
      <dgm:spPr/>
      <dgm:t>
        <a:bodyPr/>
        <a:lstStyle/>
        <a:p>
          <a:endParaRPr lang="en-US"/>
        </a:p>
      </dgm:t>
    </dgm:pt>
    <dgm:pt modelId="{568DB9F3-044E-4444-BE3E-D36C0AF8FEA6}" type="sibTrans" cxnId="{B536DAD8-6021-4377-B1CD-8E1255C30876}">
      <dgm:prSet/>
      <dgm:spPr/>
      <dgm:t>
        <a:bodyPr/>
        <a:lstStyle/>
        <a:p>
          <a:endParaRPr lang="en-US"/>
        </a:p>
      </dgm:t>
    </dgm:pt>
    <dgm:pt modelId="{C205FDDB-AF82-43D2-91BE-C2DE8F418A71}">
      <dgm:prSet/>
      <dgm:spPr/>
      <dgm:t>
        <a:bodyPr/>
        <a:lstStyle/>
        <a:p>
          <a:r>
            <a:rPr lang="en-GB"/>
            <a:t>1. </a:t>
          </a:r>
          <a:r>
            <a:rPr lang="en-GB" b="1"/>
            <a:t>Redesign the website</a:t>
          </a:r>
          <a:r>
            <a:rPr lang="en-GB"/>
            <a:t> to make it easier for customers to order and subscribe to regular flower deliveries.</a:t>
          </a:r>
          <a:endParaRPr lang="en-US"/>
        </a:p>
      </dgm:t>
    </dgm:pt>
    <dgm:pt modelId="{D566F920-8158-4418-9F74-86FF42A1C67B}" type="parTrans" cxnId="{171ED16A-11C9-4CB2-9F50-FD5B377DAC8F}">
      <dgm:prSet/>
      <dgm:spPr/>
      <dgm:t>
        <a:bodyPr/>
        <a:lstStyle/>
        <a:p>
          <a:endParaRPr lang="en-US"/>
        </a:p>
      </dgm:t>
    </dgm:pt>
    <dgm:pt modelId="{5FC8600E-4E43-4C84-9703-AB75180D705A}" type="sibTrans" cxnId="{171ED16A-11C9-4CB2-9F50-FD5B377DAC8F}">
      <dgm:prSet/>
      <dgm:spPr/>
      <dgm:t>
        <a:bodyPr/>
        <a:lstStyle/>
        <a:p>
          <a:endParaRPr lang="en-US"/>
        </a:p>
      </dgm:t>
    </dgm:pt>
    <dgm:pt modelId="{2021C57E-47B1-4E5B-89DB-D3D31D380795}">
      <dgm:prSet/>
      <dgm:spPr/>
      <dgm:t>
        <a:bodyPr/>
        <a:lstStyle/>
        <a:p>
          <a:r>
            <a:rPr lang="en-GB"/>
            <a:t>2. </a:t>
          </a:r>
          <a:r>
            <a:rPr lang="en-GB" b="1"/>
            <a:t>Invest in social media and SEO marketing</a:t>
          </a:r>
          <a:r>
            <a:rPr lang="en-GB"/>
            <a:t>, focusing on Instagram and Facebook where florists perform well.</a:t>
          </a:r>
          <a:endParaRPr lang="en-US"/>
        </a:p>
      </dgm:t>
    </dgm:pt>
    <dgm:pt modelId="{05B37E78-8DB2-471C-B079-A4E91F2B1E06}" type="parTrans" cxnId="{C800AF85-59A9-41BB-A6EC-E939613880C5}">
      <dgm:prSet/>
      <dgm:spPr/>
      <dgm:t>
        <a:bodyPr/>
        <a:lstStyle/>
        <a:p>
          <a:endParaRPr lang="en-US"/>
        </a:p>
      </dgm:t>
    </dgm:pt>
    <dgm:pt modelId="{955AAFE7-B25E-4343-9AF2-234DC9789EFD}" type="sibTrans" cxnId="{C800AF85-59A9-41BB-A6EC-E939613880C5}">
      <dgm:prSet/>
      <dgm:spPr/>
      <dgm:t>
        <a:bodyPr/>
        <a:lstStyle/>
        <a:p>
          <a:endParaRPr lang="en-US"/>
        </a:p>
      </dgm:t>
    </dgm:pt>
    <dgm:pt modelId="{A9E2A1C9-FE16-484C-AA0F-71ED33C09C18}">
      <dgm:prSet/>
      <dgm:spPr/>
      <dgm:t>
        <a:bodyPr/>
        <a:lstStyle/>
        <a:p>
          <a:r>
            <a:rPr lang="en-GB"/>
            <a:t>3. </a:t>
          </a:r>
          <a:r>
            <a:rPr lang="en-GB" b="1"/>
            <a:t>Promote their sustainability story</a:t>
          </a:r>
          <a:r>
            <a:rPr lang="en-GB"/>
            <a:t> — people love buying from eco-conscious brands.</a:t>
          </a:r>
          <a:endParaRPr lang="en-US"/>
        </a:p>
      </dgm:t>
    </dgm:pt>
    <dgm:pt modelId="{7E315B8A-24DD-4436-B4D2-9B4FE6097182}" type="parTrans" cxnId="{632D5D9D-F00A-464A-8C3E-16822CEA49C4}">
      <dgm:prSet/>
      <dgm:spPr/>
      <dgm:t>
        <a:bodyPr/>
        <a:lstStyle/>
        <a:p>
          <a:endParaRPr lang="en-US"/>
        </a:p>
      </dgm:t>
    </dgm:pt>
    <dgm:pt modelId="{0B878545-CECD-4AD0-A8B6-28720D052E14}" type="sibTrans" cxnId="{632D5D9D-F00A-464A-8C3E-16822CEA49C4}">
      <dgm:prSet/>
      <dgm:spPr/>
      <dgm:t>
        <a:bodyPr/>
        <a:lstStyle/>
        <a:p>
          <a:endParaRPr lang="en-US"/>
        </a:p>
      </dgm:t>
    </dgm:pt>
    <dgm:pt modelId="{10588EB6-A899-4D26-A5F0-42E43415B506}">
      <dgm:prSet/>
      <dgm:spPr/>
      <dgm:t>
        <a:bodyPr/>
        <a:lstStyle/>
        <a:p>
          <a:r>
            <a:rPr lang="en-GB"/>
            <a:t>4. </a:t>
          </a:r>
          <a:r>
            <a:rPr lang="en-GB" b="1"/>
            <a:t>Offer flexible delivery options</a:t>
          </a:r>
          <a:r>
            <a:rPr lang="en-GB"/>
            <a:t> and perhaps a ‘flower subscription’ model for regular customers.</a:t>
          </a:r>
          <a:endParaRPr lang="en-US"/>
        </a:p>
      </dgm:t>
    </dgm:pt>
    <dgm:pt modelId="{943F63DE-3F55-4268-B6BA-60507595F91E}" type="parTrans" cxnId="{B5F3ED9D-2E13-4E4E-9FA7-EDDF230980CC}">
      <dgm:prSet/>
      <dgm:spPr/>
      <dgm:t>
        <a:bodyPr/>
        <a:lstStyle/>
        <a:p>
          <a:endParaRPr lang="en-US"/>
        </a:p>
      </dgm:t>
    </dgm:pt>
    <dgm:pt modelId="{247919CE-35C8-4EEB-B288-524E7E0B7105}" type="sibTrans" cxnId="{B5F3ED9D-2E13-4E4E-9FA7-EDDF230980CC}">
      <dgm:prSet/>
      <dgm:spPr/>
      <dgm:t>
        <a:bodyPr/>
        <a:lstStyle/>
        <a:p>
          <a:endParaRPr lang="en-US"/>
        </a:p>
      </dgm:t>
    </dgm:pt>
    <dgm:pt modelId="{4820F0BA-610C-400C-BC77-173A478BF20D}">
      <dgm:prSet/>
      <dgm:spPr/>
      <dgm:t>
        <a:bodyPr/>
        <a:lstStyle/>
        <a:p>
          <a:r>
            <a:rPr lang="en-GB"/>
            <a:t>5. </a:t>
          </a:r>
          <a:r>
            <a:rPr lang="en-GB" b="1"/>
            <a:t>Collaborate locally</a:t>
          </a:r>
          <a:r>
            <a:rPr lang="en-GB"/>
            <a:t>, for example with cafes or wedding venues to increase exposure.</a:t>
          </a:r>
          <a:endParaRPr lang="en-US"/>
        </a:p>
      </dgm:t>
    </dgm:pt>
    <dgm:pt modelId="{A5405A8E-075A-48D5-8AE1-89111DA0E2B8}" type="parTrans" cxnId="{56E990ED-C624-47CB-AAB4-2CFD6B6C6DDB}">
      <dgm:prSet/>
      <dgm:spPr/>
      <dgm:t>
        <a:bodyPr/>
        <a:lstStyle/>
        <a:p>
          <a:endParaRPr lang="en-US"/>
        </a:p>
      </dgm:t>
    </dgm:pt>
    <dgm:pt modelId="{135C541C-224E-4DA9-A09B-6D42781A2169}" type="sibTrans" cxnId="{56E990ED-C624-47CB-AAB4-2CFD6B6C6DDB}">
      <dgm:prSet/>
      <dgm:spPr/>
      <dgm:t>
        <a:bodyPr/>
        <a:lstStyle/>
        <a:p>
          <a:endParaRPr lang="en-US"/>
        </a:p>
      </dgm:t>
    </dgm:pt>
    <dgm:pt modelId="{88B45FBE-FA17-4F81-9ED3-B3E0748E9401}">
      <dgm:prSet/>
      <dgm:spPr/>
      <dgm:t>
        <a:bodyPr/>
        <a:lstStyle/>
        <a:p>
          <a:r>
            <a:rPr lang="en-GB"/>
            <a:t>These steps would help Green Haven modernise while staying true to its eco-friendly values.”</a:t>
          </a:r>
          <a:endParaRPr lang="en-US"/>
        </a:p>
      </dgm:t>
    </dgm:pt>
    <dgm:pt modelId="{5ED542FC-1D7E-4F17-876A-DA2274B7250A}" type="parTrans" cxnId="{47357EC3-BF13-419A-8877-ED74A16D9328}">
      <dgm:prSet/>
      <dgm:spPr/>
      <dgm:t>
        <a:bodyPr/>
        <a:lstStyle/>
        <a:p>
          <a:endParaRPr lang="en-US"/>
        </a:p>
      </dgm:t>
    </dgm:pt>
    <dgm:pt modelId="{245C3C60-0C85-42DD-AE81-981A0D62CCFD}" type="sibTrans" cxnId="{47357EC3-BF13-419A-8877-ED74A16D9328}">
      <dgm:prSet/>
      <dgm:spPr/>
      <dgm:t>
        <a:bodyPr/>
        <a:lstStyle/>
        <a:p>
          <a:endParaRPr lang="en-US"/>
        </a:p>
      </dgm:t>
    </dgm:pt>
    <dgm:pt modelId="{6F5D41D1-3C88-714B-936B-366261BFDCFE}" type="pres">
      <dgm:prSet presAssocID="{BB642130-4DD6-4226-9603-15C2E4BFE296}" presName="cycle" presStyleCnt="0">
        <dgm:presLayoutVars>
          <dgm:dir/>
          <dgm:resizeHandles val="exact"/>
        </dgm:presLayoutVars>
      </dgm:prSet>
      <dgm:spPr/>
    </dgm:pt>
    <dgm:pt modelId="{9DD1B94B-F1EC-1046-AB2C-1A56E801B983}" type="pres">
      <dgm:prSet presAssocID="{11063003-2DC5-4EA9-9E3A-D27B0F1F21EB}" presName="dummy" presStyleCnt="0"/>
      <dgm:spPr/>
    </dgm:pt>
    <dgm:pt modelId="{5A42C03A-DF74-C640-8303-92A0F870867E}" type="pres">
      <dgm:prSet presAssocID="{11063003-2DC5-4EA9-9E3A-D27B0F1F21EB}" presName="node" presStyleLbl="revTx" presStyleIdx="0" presStyleCnt="7">
        <dgm:presLayoutVars>
          <dgm:bulletEnabled val="1"/>
        </dgm:presLayoutVars>
      </dgm:prSet>
      <dgm:spPr/>
    </dgm:pt>
    <dgm:pt modelId="{F7CD66F0-41F4-3D48-9275-1316E1DFB7D6}" type="pres">
      <dgm:prSet presAssocID="{568DB9F3-044E-4444-BE3E-D36C0AF8FEA6}" presName="sibTrans" presStyleLbl="node1" presStyleIdx="0" presStyleCnt="7"/>
      <dgm:spPr/>
    </dgm:pt>
    <dgm:pt modelId="{202CC9E1-C24F-6448-9A7E-2EEFF5BC3D80}" type="pres">
      <dgm:prSet presAssocID="{C205FDDB-AF82-43D2-91BE-C2DE8F418A71}" presName="dummy" presStyleCnt="0"/>
      <dgm:spPr/>
    </dgm:pt>
    <dgm:pt modelId="{271F2857-78CA-0E43-B197-4BFB32F4D6F5}" type="pres">
      <dgm:prSet presAssocID="{C205FDDB-AF82-43D2-91BE-C2DE8F418A71}" presName="node" presStyleLbl="revTx" presStyleIdx="1" presStyleCnt="7">
        <dgm:presLayoutVars>
          <dgm:bulletEnabled val="1"/>
        </dgm:presLayoutVars>
      </dgm:prSet>
      <dgm:spPr/>
    </dgm:pt>
    <dgm:pt modelId="{BD143848-5C48-324A-8F46-A0E2E7CF274B}" type="pres">
      <dgm:prSet presAssocID="{5FC8600E-4E43-4C84-9703-AB75180D705A}" presName="sibTrans" presStyleLbl="node1" presStyleIdx="1" presStyleCnt="7"/>
      <dgm:spPr/>
    </dgm:pt>
    <dgm:pt modelId="{C974E2DD-6440-F543-938B-F236F51FC2CB}" type="pres">
      <dgm:prSet presAssocID="{2021C57E-47B1-4E5B-89DB-D3D31D380795}" presName="dummy" presStyleCnt="0"/>
      <dgm:spPr/>
    </dgm:pt>
    <dgm:pt modelId="{DF22AE1A-B96C-DC4C-B882-E517A7946B6E}" type="pres">
      <dgm:prSet presAssocID="{2021C57E-47B1-4E5B-89DB-D3D31D380795}" presName="node" presStyleLbl="revTx" presStyleIdx="2" presStyleCnt="7">
        <dgm:presLayoutVars>
          <dgm:bulletEnabled val="1"/>
        </dgm:presLayoutVars>
      </dgm:prSet>
      <dgm:spPr/>
    </dgm:pt>
    <dgm:pt modelId="{E4748865-CABB-C34B-A37B-88BF5319FE18}" type="pres">
      <dgm:prSet presAssocID="{955AAFE7-B25E-4343-9AF2-234DC9789EFD}" presName="sibTrans" presStyleLbl="node1" presStyleIdx="2" presStyleCnt="7"/>
      <dgm:spPr/>
    </dgm:pt>
    <dgm:pt modelId="{7E62A39F-26BC-544A-88CF-E0010688835D}" type="pres">
      <dgm:prSet presAssocID="{A9E2A1C9-FE16-484C-AA0F-71ED33C09C18}" presName="dummy" presStyleCnt="0"/>
      <dgm:spPr/>
    </dgm:pt>
    <dgm:pt modelId="{AD5FD45E-0BE1-0D46-BC0A-FF010BA41898}" type="pres">
      <dgm:prSet presAssocID="{A9E2A1C9-FE16-484C-AA0F-71ED33C09C18}" presName="node" presStyleLbl="revTx" presStyleIdx="3" presStyleCnt="7">
        <dgm:presLayoutVars>
          <dgm:bulletEnabled val="1"/>
        </dgm:presLayoutVars>
      </dgm:prSet>
      <dgm:spPr/>
    </dgm:pt>
    <dgm:pt modelId="{E454C547-D647-744D-B69B-53B3C7FD3FDF}" type="pres">
      <dgm:prSet presAssocID="{0B878545-CECD-4AD0-A8B6-28720D052E14}" presName="sibTrans" presStyleLbl="node1" presStyleIdx="3" presStyleCnt="7"/>
      <dgm:spPr/>
    </dgm:pt>
    <dgm:pt modelId="{0061CF34-8559-454D-8402-088F8C266F00}" type="pres">
      <dgm:prSet presAssocID="{10588EB6-A899-4D26-A5F0-42E43415B506}" presName="dummy" presStyleCnt="0"/>
      <dgm:spPr/>
    </dgm:pt>
    <dgm:pt modelId="{CB1F1E04-1FA2-0843-957F-26136944A8CF}" type="pres">
      <dgm:prSet presAssocID="{10588EB6-A899-4D26-A5F0-42E43415B506}" presName="node" presStyleLbl="revTx" presStyleIdx="4" presStyleCnt="7">
        <dgm:presLayoutVars>
          <dgm:bulletEnabled val="1"/>
        </dgm:presLayoutVars>
      </dgm:prSet>
      <dgm:spPr/>
    </dgm:pt>
    <dgm:pt modelId="{AEDC752C-16DB-CE4C-8E8A-A05534A0F0AB}" type="pres">
      <dgm:prSet presAssocID="{247919CE-35C8-4EEB-B288-524E7E0B7105}" presName="sibTrans" presStyleLbl="node1" presStyleIdx="4" presStyleCnt="7"/>
      <dgm:spPr/>
    </dgm:pt>
    <dgm:pt modelId="{221EE462-842C-B14C-8426-DE8FB0296B32}" type="pres">
      <dgm:prSet presAssocID="{4820F0BA-610C-400C-BC77-173A478BF20D}" presName="dummy" presStyleCnt="0"/>
      <dgm:spPr/>
    </dgm:pt>
    <dgm:pt modelId="{FD5016AE-CC05-BD4A-9D6A-6E5188C17D33}" type="pres">
      <dgm:prSet presAssocID="{4820F0BA-610C-400C-BC77-173A478BF20D}" presName="node" presStyleLbl="revTx" presStyleIdx="5" presStyleCnt="7">
        <dgm:presLayoutVars>
          <dgm:bulletEnabled val="1"/>
        </dgm:presLayoutVars>
      </dgm:prSet>
      <dgm:spPr/>
    </dgm:pt>
    <dgm:pt modelId="{A4CA3CC4-147D-F843-84D6-B8B19063731F}" type="pres">
      <dgm:prSet presAssocID="{135C541C-224E-4DA9-A09B-6D42781A2169}" presName="sibTrans" presStyleLbl="node1" presStyleIdx="5" presStyleCnt="7"/>
      <dgm:spPr/>
    </dgm:pt>
    <dgm:pt modelId="{F3B54106-F149-F249-BB51-5544BBEB0D36}" type="pres">
      <dgm:prSet presAssocID="{88B45FBE-FA17-4F81-9ED3-B3E0748E9401}" presName="dummy" presStyleCnt="0"/>
      <dgm:spPr/>
    </dgm:pt>
    <dgm:pt modelId="{4E8E99EF-F553-334A-B735-BC8D17364F3F}" type="pres">
      <dgm:prSet presAssocID="{88B45FBE-FA17-4F81-9ED3-B3E0748E9401}" presName="node" presStyleLbl="revTx" presStyleIdx="6" presStyleCnt="7">
        <dgm:presLayoutVars>
          <dgm:bulletEnabled val="1"/>
        </dgm:presLayoutVars>
      </dgm:prSet>
      <dgm:spPr/>
    </dgm:pt>
    <dgm:pt modelId="{BF3786CF-C59C-D149-8EE5-A92C2AF4DBFD}" type="pres">
      <dgm:prSet presAssocID="{245C3C60-0C85-42DD-AE81-981A0D62CCFD}" presName="sibTrans" presStyleLbl="node1" presStyleIdx="6" presStyleCnt="7"/>
      <dgm:spPr/>
    </dgm:pt>
  </dgm:ptLst>
  <dgm:cxnLst>
    <dgm:cxn modelId="{3D4A9109-8698-254D-96A3-83CC1D3204DB}" type="presOf" srcId="{A9E2A1C9-FE16-484C-AA0F-71ED33C09C18}" destId="{AD5FD45E-0BE1-0D46-BC0A-FF010BA41898}" srcOrd="0" destOrd="0" presId="urn:microsoft.com/office/officeart/2005/8/layout/cycle1"/>
    <dgm:cxn modelId="{13BF4E28-FD64-114B-A14F-C9F80FA55281}" type="presOf" srcId="{88B45FBE-FA17-4F81-9ED3-B3E0748E9401}" destId="{4E8E99EF-F553-334A-B735-BC8D17364F3F}" srcOrd="0" destOrd="0" presId="urn:microsoft.com/office/officeart/2005/8/layout/cycle1"/>
    <dgm:cxn modelId="{FEBA612F-E68C-1347-998A-5D81A238736F}" type="presOf" srcId="{2021C57E-47B1-4E5B-89DB-D3D31D380795}" destId="{DF22AE1A-B96C-DC4C-B882-E517A7946B6E}" srcOrd="0" destOrd="0" presId="urn:microsoft.com/office/officeart/2005/8/layout/cycle1"/>
    <dgm:cxn modelId="{1F981F3A-CCD6-ED4C-A566-8F663A3FD880}" type="presOf" srcId="{247919CE-35C8-4EEB-B288-524E7E0B7105}" destId="{AEDC752C-16DB-CE4C-8E8A-A05534A0F0AB}" srcOrd="0" destOrd="0" presId="urn:microsoft.com/office/officeart/2005/8/layout/cycle1"/>
    <dgm:cxn modelId="{FA4A3F5A-4BC6-7D41-8C4D-8117D1B79C81}" type="presOf" srcId="{955AAFE7-B25E-4343-9AF2-234DC9789EFD}" destId="{E4748865-CABB-C34B-A37B-88BF5319FE18}" srcOrd="0" destOrd="0" presId="urn:microsoft.com/office/officeart/2005/8/layout/cycle1"/>
    <dgm:cxn modelId="{171ED16A-11C9-4CB2-9F50-FD5B377DAC8F}" srcId="{BB642130-4DD6-4226-9603-15C2E4BFE296}" destId="{C205FDDB-AF82-43D2-91BE-C2DE8F418A71}" srcOrd="1" destOrd="0" parTransId="{D566F920-8158-4418-9F74-86FF42A1C67B}" sibTransId="{5FC8600E-4E43-4C84-9703-AB75180D705A}"/>
    <dgm:cxn modelId="{BF328E77-0FBE-444D-B7A1-1973DAB3B264}" type="presOf" srcId="{11063003-2DC5-4EA9-9E3A-D27B0F1F21EB}" destId="{5A42C03A-DF74-C640-8303-92A0F870867E}" srcOrd="0" destOrd="0" presId="urn:microsoft.com/office/officeart/2005/8/layout/cycle1"/>
    <dgm:cxn modelId="{B0BBD17D-7104-BB4B-AAC2-B13C66DC6C00}" type="presOf" srcId="{135C541C-224E-4DA9-A09B-6D42781A2169}" destId="{A4CA3CC4-147D-F843-84D6-B8B19063731F}" srcOrd="0" destOrd="0" presId="urn:microsoft.com/office/officeart/2005/8/layout/cycle1"/>
    <dgm:cxn modelId="{895BB682-7B07-E44F-A73D-47B4B9EAD484}" type="presOf" srcId="{4820F0BA-610C-400C-BC77-173A478BF20D}" destId="{FD5016AE-CC05-BD4A-9D6A-6E5188C17D33}" srcOrd="0" destOrd="0" presId="urn:microsoft.com/office/officeart/2005/8/layout/cycle1"/>
    <dgm:cxn modelId="{C800AF85-59A9-41BB-A6EC-E939613880C5}" srcId="{BB642130-4DD6-4226-9603-15C2E4BFE296}" destId="{2021C57E-47B1-4E5B-89DB-D3D31D380795}" srcOrd="2" destOrd="0" parTransId="{05B37E78-8DB2-471C-B079-A4E91F2B1E06}" sibTransId="{955AAFE7-B25E-4343-9AF2-234DC9789EFD}"/>
    <dgm:cxn modelId="{F833ED8D-3860-3943-9B69-D20D82ECB878}" type="presOf" srcId="{568DB9F3-044E-4444-BE3E-D36C0AF8FEA6}" destId="{F7CD66F0-41F4-3D48-9275-1316E1DFB7D6}" srcOrd="0" destOrd="0" presId="urn:microsoft.com/office/officeart/2005/8/layout/cycle1"/>
    <dgm:cxn modelId="{2183DC91-CB98-6245-8997-935064061BA7}" type="presOf" srcId="{10588EB6-A899-4D26-A5F0-42E43415B506}" destId="{CB1F1E04-1FA2-0843-957F-26136944A8CF}" srcOrd="0" destOrd="0" presId="urn:microsoft.com/office/officeart/2005/8/layout/cycle1"/>
    <dgm:cxn modelId="{632D5D9D-F00A-464A-8C3E-16822CEA49C4}" srcId="{BB642130-4DD6-4226-9603-15C2E4BFE296}" destId="{A9E2A1C9-FE16-484C-AA0F-71ED33C09C18}" srcOrd="3" destOrd="0" parTransId="{7E315B8A-24DD-4436-B4D2-9B4FE6097182}" sibTransId="{0B878545-CECD-4AD0-A8B6-28720D052E14}"/>
    <dgm:cxn modelId="{B5F3ED9D-2E13-4E4E-9FA7-EDDF230980CC}" srcId="{BB642130-4DD6-4226-9603-15C2E4BFE296}" destId="{10588EB6-A899-4D26-A5F0-42E43415B506}" srcOrd="4" destOrd="0" parTransId="{943F63DE-3F55-4268-B6BA-60507595F91E}" sibTransId="{247919CE-35C8-4EEB-B288-524E7E0B7105}"/>
    <dgm:cxn modelId="{C210D1A4-D31B-8043-B979-39C6DC919F63}" type="presOf" srcId="{C205FDDB-AF82-43D2-91BE-C2DE8F418A71}" destId="{271F2857-78CA-0E43-B197-4BFB32F4D6F5}" srcOrd="0" destOrd="0" presId="urn:microsoft.com/office/officeart/2005/8/layout/cycle1"/>
    <dgm:cxn modelId="{A39974B6-B2FD-8A4E-AA8D-4C093658A553}" type="presOf" srcId="{245C3C60-0C85-42DD-AE81-981A0D62CCFD}" destId="{BF3786CF-C59C-D149-8EE5-A92C2AF4DBFD}" srcOrd="0" destOrd="0" presId="urn:microsoft.com/office/officeart/2005/8/layout/cycle1"/>
    <dgm:cxn modelId="{47357EC3-BF13-419A-8877-ED74A16D9328}" srcId="{BB642130-4DD6-4226-9603-15C2E4BFE296}" destId="{88B45FBE-FA17-4F81-9ED3-B3E0748E9401}" srcOrd="6" destOrd="0" parTransId="{5ED542FC-1D7E-4F17-876A-DA2274B7250A}" sibTransId="{245C3C60-0C85-42DD-AE81-981A0D62CCFD}"/>
    <dgm:cxn modelId="{5AB5A1D3-0A6C-594C-8857-B2B81269D48D}" type="presOf" srcId="{0B878545-CECD-4AD0-A8B6-28720D052E14}" destId="{E454C547-D647-744D-B69B-53B3C7FD3FDF}" srcOrd="0" destOrd="0" presId="urn:microsoft.com/office/officeart/2005/8/layout/cycle1"/>
    <dgm:cxn modelId="{B536DAD8-6021-4377-B1CD-8E1255C30876}" srcId="{BB642130-4DD6-4226-9603-15C2E4BFE296}" destId="{11063003-2DC5-4EA9-9E3A-D27B0F1F21EB}" srcOrd="0" destOrd="0" parTransId="{C2410A06-49B9-400C-BBB5-D1C4598CAA6B}" sibTransId="{568DB9F3-044E-4444-BE3E-D36C0AF8FEA6}"/>
    <dgm:cxn modelId="{79D788E6-C02C-5846-BEBB-73714E6EDFCB}" type="presOf" srcId="{BB642130-4DD6-4226-9603-15C2E4BFE296}" destId="{6F5D41D1-3C88-714B-936B-366261BFDCFE}" srcOrd="0" destOrd="0" presId="urn:microsoft.com/office/officeart/2005/8/layout/cycle1"/>
    <dgm:cxn modelId="{A055B1EB-FA17-DC46-9695-879AE152AD7C}" type="presOf" srcId="{5FC8600E-4E43-4C84-9703-AB75180D705A}" destId="{BD143848-5C48-324A-8F46-A0E2E7CF274B}" srcOrd="0" destOrd="0" presId="urn:microsoft.com/office/officeart/2005/8/layout/cycle1"/>
    <dgm:cxn modelId="{56E990ED-C624-47CB-AAB4-2CFD6B6C6DDB}" srcId="{BB642130-4DD6-4226-9603-15C2E4BFE296}" destId="{4820F0BA-610C-400C-BC77-173A478BF20D}" srcOrd="5" destOrd="0" parTransId="{A5405A8E-075A-48D5-8AE1-89111DA0E2B8}" sibTransId="{135C541C-224E-4DA9-A09B-6D42781A2169}"/>
    <dgm:cxn modelId="{41FAB341-D259-0C44-8084-341966079F77}" type="presParOf" srcId="{6F5D41D1-3C88-714B-936B-366261BFDCFE}" destId="{9DD1B94B-F1EC-1046-AB2C-1A56E801B983}" srcOrd="0" destOrd="0" presId="urn:microsoft.com/office/officeart/2005/8/layout/cycle1"/>
    <dgm:cxn modelId="{0A00C3E9-2FF6-D545-A891-3A2A94801644}" type="presParOf" srcId="{6F5D41D1-3C88-714B-936B-366261BFDCFE}" destId="{5A42C03A-DF74-C640-8303-92A0F870867E}" srcOrd="1" destOrd="0" presId="urn:microsoft.com/office/officeart/2005/8/layout/cycle1"/>
    <dgm:cxn modelId="{DF16F89F-93FB-3744-9931-A2071CE5E576}" type="presParOf" srcId="{6F5D41D1-3C88-714B-936B-366261BFDCFE}" destId="{F7CD66F0-41F4-3D48-9275-1316E1DFB7D6}" srcOrd="2" destOrd="0" presId="urn:microsoft.com/office/officeart/2005/8/layout/cycle1"/>
    <dgm:cxn modelId="{68C5F6BF-7379-004F-BEB0-9DE82C02B43B}" type="presParOf" srcId="{6F5D41D1-3C88-714B-936B-366261BFDCFE}" destId="{202CC9E1-C24F-6448-9A7E-2EEFF5BC3D80}" srcOrd="3" destOrd="0" presId="urn:microsoft.com/office/officeart/2005/8/layout/cycle1"/>
    <dgm:cxn modelId="{5408AB56-8FBC-0342-8025-DBEC6865E751}" type="presParOf" srcId="{6F5D41D1-3C88-714B-936B-366261BFDCFE}" destId="{271F2857-78CA-0E43-B197-4BFB32F4D6F5}" srcOrd="4" destOrd="0" presId="urn:microsoft.com/office/officeart/2005/8/layout/cycle1"/>
    <dgm:cxn modelId="{F4C08C55-47C3-D04E-810D-C661A5DFFCEF}" type="presParOf" srcId="{6F5D41D1-3C88-714B-936B-366261BFDCFE}" destId="{BD143848-5C48-324A-8F46-A0E2E7CF274B}" srcOrd="5" destOrd="0" presId="urn:microsoft.com/office/officeart/2005/8/layout/cycle1"/>
    <dgm:cxn modelId="{A836FEF3-1910-EB4A-B301-6637EBBDA511}" type="presParOf" srcId="{6F5D41D1-3C88-714B-936B-366261BFDCFE}" destId="{C974E2DD-6440-F543-938B-F236F51FC2CB}" srcOrd="6" destOrd="0" presId="urn:microsoft.com/office/officeart/2005/8/layout/cycle1"/>
    <dgm:cxn modelId="{79FB2614-9A46-7E46-A3F3-6A1D170CCF99}" type="presParOf" srcId="{6F5D41D1-3C88-714B-936B-366261BFDCFE}" destId="{DF22AE1A-B96C-DC4C-B882-E517A7946B6E}" srcOrd="7" destOrd="0" presId="urn:microsoft.com/office/officeart/2005/8/layout/cycle1"/>
    <dgm:cxn modelId="{BA60B840-6E53-AA45-B753-7A2B7E24027F}" type="presParOf" srcId="{6F5D41D1-3C88-714B-936B-366261BFDCFE}" destId="{E4748865-CABB-C34B-A37B-88BF5319FE18}" srcOrd="8" destOrd="0" presId="urn:microsoft.com/office/officeart/2005/8/layout/cycle1"/>
    <dgm:cxn modelId="{C0C82C21-880D-B946-A636-C3F115829BA1}" type="presParOf" srcId="{6F5D41D1-3C88-714B-936B-366261BFDCFE}" destId="{7E62A39F-26BC-544A-88CF-E0010688835D}" srcOrd="9" destOrd="0" presId="urn:microsoft.com/office/officeart/2005/8/layout/cycle1"/>
    <dgm:cxn modelId="{32F4101F-0779-BD47-A797-10CD58878408}" type="presParOf" srcId="{6F5D41D1-3C88-714B-936B-366261BFDCFE}" destId="{AD5FD45E-0BE1-0D46-BC0A-FF010BA41898}" srcOrd="10" destOrd="0" presId="urn:microsoft.com/office/officeart/2005/8/layout/cycle1"/>
    <dgm:cxn modelId="{2884187E-233A-8E44-880C-FD5C7A0F6205}" type="presParOf" srcId="{6F5D41D1-3C88-714B-936B-366261BFDCFE}" destId="{E454C547-D647-744D-B69B-53B3C7FD3FDF}" srcOrd="11" destOrd="0" presId="urn:microsoft.com/office/officeart/2005/8/layout/cycle1"/>
    <dgm:cxn modelId="{8AFA2B12-6BDD-0646-90D2-10D021F8E89F}" type="presParOf" srcId="{6F5D41D1-3C88-714B-936B-366261BFDCFE}" destId="{0061CF34-8559-454D-8402-088F8C266F00}" srcOrd="12" destOrd="0" presId="urn:microsoft.com/office/officeart/2005/8/layout/cycle1"/>
    <dgm:cxn modelId="{5C504391-0F68-DD4C-92BA-E000D5036816}" type="presParOf" srcId="{6F5D41D1-3C88-714B-936B-366261BFDCFE}" destId="{CB1F1E04-1FA2-0843-957F-26136944A8CF}" srcOrd="13" destOrd="0" presId="urn:microsoft.com/office/officeart/2005/8/layout/cycle1"/>
    <dgm:cxn modelId="{B29E160F-D6F1-3A48-B537-3C39B7FE9D83}" type="presParOf" srcId="{6F5D41D1-3C88-714B-936B-366261BFDCFE}" destId="{AEDC752C-16DB-CE4C-8E8A-A05534A0F0AB}" srcOrd="14" destOrd="0" presId="urn:microsoft.com/office/officeart/2005/8/layout/cycle1"/>
    <dgm:cxn modelId="{9DC9540D-9069-BE4D-ADBC-26B5EA8F4854}" type="presParOf" srcId="{6F5D41D1-3C88-714B-936B-366261BFDCFE}" destId="{221EE462-842C-B14C-8426-DE8FB0296B32}" srcOrd="15" destOrd="0" presId="urn:microsoft.com/office/officeart/2005/8/layout/cycle1"/>
    <dgm:cxn modelId="{CC5A3E9E-4360-4841-8F78-E9E4D601DF6B}" type="presParOf" srcId="{6F5D41D1-3C88-714B-936B-366261BFDCFE}" destId="{FD5016AE-CC05-BD4A-9D6A-6E5188C17D33}" srcOrd="16" destOrd="0" presId="urn:microsoft.com/office/officeart/2005/8/layout/cycle1"/>
    <dgm:cxn modelId="{D0C903D4-824A-824C-86CB-894855BFF1C9}" type="presParOf" srcId="{6F5D41D1-3C88-714B-936B-366261BFDCFE}" destId="{A4CA3CC4-147D-F843-84D6-B8B19063731F}" srcOrd="17" destOrd="0" presId="urn:microsoft.com/office/officeart/2005/8/layout/cycle1"/>
    <dgm:cxn modelId="{7E4C81FD-15C3-B049-9D71-F0D28C85AB56}" type="presParOf" srcId="{6F5D41D1-3C88-714B-936B-366261BFDCFE}" destId="{F3B54106-F149-F249-BB51-5544BBEB0D36}" srcOrd="18" destOrd="0" presId="urn:microsoft.com/office/officeart/2005/8/layout/cycle1"/>
    <dgm:cxn modelId="{38675EFA-64F2-A044-9E0E-3CC7DEB9C84B}" type="presParOf" srcId="{6F5D41D1-3C88-714B-936B-366261BFDCFE}" destId="{4E8E99EF-F553-334A-B735-BC8D17364F3F}" srcOrd="19" destOrd="0" presId="urn:microsoft.com/office/officeart/2005/8/layout/cycle1"/>
    <dgm:cxn modelId="{9B864175-379D-A14E-BB71-64329D25EA55}" type="presParOf" srcId="{6F5D41D1-3C88-714B-936B-366261BFDCFE}" destId="{BF3786CF-C59C-D149-8EE5-A92C2AF4DBFD}" srcOrd="20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CE3E56C-AF6E-4951-B4F9-5E09ACCA01AD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69E91A5-91B2-44EF-881E-3C79DE215A7B}">
      <dgm:prSet/>
      <dgm:spPr/>
      <dgm:t>
        <a:bodyPr/>
        <a:lstStyle/>
        <a:p>
          <a:r>
            <a:rPr lang="en-GB"/>
            <a:t>“To conclude — Green Haven Florists isn’t failing because of bad products or service. It’s struggling because the world around it has changed.</a:t>
          </a:r>
          <a:endParaRPr lang="en-US"/>
        </a:p>
      </dgm:t>
    </dgm:pt>
    <dgm:pt modelId="{21E4C116-A200-4413-B16B-39348F58D129}" type="parTrans" cxnId="{B7566E79-D126-45E9-AD49-05B4EAFAFC7B}">
      <dgm:prSet/>
      <dgm:spPr/>
      <dgm:t>
        <a:bodyPr/>
        <a:lstStyle/>
        <a:p>
          <a:endParaRPr lang="en-US"/>
        </a:p>
      </dgm:t>
    </dgm:pt>
    <dgm:pt modelId="{49B1A495-A217-43AB-9CD9-87ECC08B4523}" type="sibTrans" cxnId="{B7566E79-D126-45E9-AD49-05B4EAFAFC7B}">
      <dgm:prSet/>
      <dgm:spPr/>
      <dgm:t>
        <a:bodyPr/>
        <a:lstStyle/>
        <a:p>
          <a:endParaRPr lang="en-US"/>
        </a:p>
      </dgm:t>
    </dgm:pt>
    <dgm:pt modelId="{4D98D619-B171-433B-91C0-D206AB403B78}">
      <dgm:prSet/>
      <dgm:spPr/>
      <dgm:t>
        <a:bodyPr/>
        <a:lstStyle/>
        <a:p>
          <a:r>
            <a:rPr lang="en-GB"/>
            <a:t>By updating its digital presence, improving convenience for customers, and building on its strong sustainability brand, the shop can adapt and grow again in today’s retail environment.</a:t>
          </a:r>
          <a:endParaRPr lang="en-US"/>
        </a:p>
      </dgm:t>
    </dgm:pt>
    <dgm:pt modelId="{2041119B-04D6-4EB3-83C2-BDADAD7D3318}" type="parTrans" cxnId="{356EB978-4CF4-4D26-8D53-38782289B75B}">
      <dgm:prSet/>
      <dgm:spPr/>
      <dgm:t>
        <a:bodyPr/>
        <a:lstStyle/>
        <a:p>
          <a:endParaRPr lang="en-US"/>
        </a:p>
      </dgm:t>
    </dgm:pt>
    <dgm:pt modelId="{988D8C8F-D480-4A65-BCF9-FE7369BFF639}" type="sibTrans" cxnId="{356EB978-4CF4-4D26-8D53-38782289B75B}">
      <dgm:prSet/>
      <dgm:spPr/>
      <dgm:t>
        <a:bodyPr/>
        <a:lstStyle/>
        <a:p>
          <a:endParaRPr lang="en-US"/>
        </a:p>
      </dgm:t>
    </dgm:pt>
    <dgm:pt modelId="{BF93BC05-B8A3-4957-9441-5305E5D82346}">
      <dgm:prSet/>
      <dgm:spPr/>
      <dgm:t>
        <a:bodyPr/>
        <a:lstStyle/>
        <a:p>
          <a:r>
            <a:rPr lang="en-GB"/>
            <a:t>Thank you very much for listening.”</a:t>
          </a:r>
          <a:endParaRPr lang="en-US"/>
        </a:p>
      </dgm:t>
    </dgm:pt>
    <dgm:pt modelId="{20E336C5-6CF0-4B5D-8265-303890BF8201}" type="parTrans" cxnId="{E33F1ED6-182F-4B0D-966F-5C62079D30DD}">
      <dgm:prSet/>
      <dgm:spPr/>
      <dgm:t>
        <a:bodyPr/>
        <a:lstStyle/>
        <a:p>
          <a:endParaRPr lang="en-US"/>
        </a:p>
      </dgm:t>
    </dgm:pt>
    <dgm:pt modelId="{56AD5F53-D647-40BC-B824-902DE5C80447}" type="sibTrans" cxnId="{E33F1ED6-182F-4B0D-966F-5C62079D30DD}">
      <dgm:prSet/>
      <dgm:spPr/>
      <dgm:t>
        <a:bodyPr/>
        <a:lstStyle/>
        <a:p>
          <a:endParaRPr lang="en-US"/>
        </a:p>
      </dgm:t>
    </dgm:pt>
    <dgm:pt modelId="{3C074DA1-E3AB-D84B-A05F-573664F36B58}" type="pres">
      <dgm:prSet presAssocID="{8CE3E56C-AF6E-4951-B4F9-5E09ACCA01AD}" presName="Name0" presStyleCnt="0">
        <dgm:presLayoutVars>
          <dgm:dir/>
          <dgm:resizeHandles val="exact"/>
        </dgm:presLayoutVars>
      </dgm:prSet>
      <dgm:spPr/>
    </dgm:pt>
    <dgm:pt modelId="{68E8F6FE-2062-924A-9227-7729726690DA}" type="pres">
      <dgm:prSet presAssocID="{C69E91A5-91B2-44EF-881E-3C79DE215A7B}" presName="node" presStyleLbl="node1" presStyleIdx="0" presStyleCnt="3">
        <dgm:presLayoutVars>
          <dgm:bulletEnabled val="1"/>
        </dgm:presLayoutVars>
      </dgm:prSet>
      <dgm:spPr/>
    </dgm:pt>
    <dgm:pt modelId="{9603E67C-50B4-DD46-AAAF-DC853E34D885}" type="pres">
      <dgm:prSet presAssocID="{49B1A495-A217-43AB-9CD9-87ECC08B4523}" presName="sibTrans" presStyleLbl="sibTrans2D1" presStyleIdx="0" presStyleCnt="2"/>
      <dgm:spPr/>
    </dgm:pt>
    <dgm:pt modelId="{6E35F0DA-89AA-D042-B960-3C86F511EA6B}" type="pres">
      <dgm:prSet presAssocID="{49B1A495-A217-43AB-9CD9-87ECC08B4523}" presName="connectorText" presStyleLbl="sibTrans2D1" presStyleIdx="0" presStyleCnt="2"/>
      <dgm:spPr/>
    </dgm:pt>
    <dgm:pt modelId="{96803901-EB22-9D4F-BC89-3BC809845E25}" type="pres">
      <dgm:prSet presAssocID="{4D98D619-B171-433B-91C0-D206AB403B78}" presName="node" presStyleLbl="node1" presStyleIdx="1" presStyleCnt="3">
        <dgm:presLayoutVars>
          <dgm:bulletEnabled val="1"/>
        </dgm:presLayoutVars>
      </dgm:prSet>
      <dgm:spPr/>
    </dgm:pt>
    <dgm:pt modelId="{067AF8D4-F675-094A-9515-A7275BD4F398}" type="pres">
      <dgm:prSet presAssocID="{988D8C8F-D480-4A65-BCF9-FE7369BFF639}" presName="sibTrans" presStyleLbl="sibTrans2D1" presStyleIdx="1" presStyleCnt="2"/>
      <dgm:spPr/>
    </dgm:pt>
    <dgm:pt modelId="{13275AEE-80F0-DB4C-A60E-2AB30C7EEBE4}" type="pres">
      <dgm:prSet presAssocID="{988D8C8F-D480-4A65-BCF9-FE7369BFF639}" presName="connectorText" presStyleLbl="sibTrans2D1" presStyleIdx="1" presStyleCnt="2"/>
      <dgm:spPr/>
    </dgm:pt>
    <dgm:pt modelId="{13C1AFD9-A2E0-464C-982F-7F041CF7AEFF}" type="pres">
      <dgm:prSet presAssocID="{BF93BC05-B8A3-4957-9441-5305E5D82346}" presName="node" presStyleLbl="node1" presStyleIdx="2" presStyleCnt="3">
        <dgm:presLayoutVars>
          <dgm:bulletEnabled val="1"/>
        </dgm:presLayoutVars>
      </dgm:prSet>
      <dgm:spPr/>
    </dgm:pt>
  </dgm:ptLst>
  <dgm:cxnLst>
    <dgm:cxn modelId="{35C91C18-43EC-7449-A397-8D1EDD941EEF}" type="presOf" srcId="{C69E91A5-91B2-44EF-881E-3C79DE215A7B}" destId="{68E8F6FE-2062-924A-9227-7729726690DA}" srcOrd="0" destOrd="0" presId="urn:microsoft.com/office/officeart/2005/8/layout/process1"/>
    <dgm:cxn modelId="{1BD7572E-1C26-D042-8CAB-4369D27FCC7B}" type="presOf" srcId="{8CE3E56C-AF6E-4951-B4F9-5E09ACCA01AD}" destId="{3C074DA1-E3AB-D84B-A05F-573664F36B58}" srcOrd="0" destOrd="0" presId="urn:microsoft.com/office/officeart/2005/8/layout/process1"/>
    <dgm:cxn modelId="{35FCD232-B52C-B243-B3E2-2F15D3023810}" type="presOf" srcId="{988D8C8F-D480-4A65-BCF9-FE7369BFF639}" destId="{067AF8D4-F675-094A-9515-A7275BD4F398}" srcOrd="0" destOrd="0" presId="urn:microsoft.com/office/officeart/2005/8/layout/process1"/>
    <dgm:cxn modelId="{6ED93F62-D67F-FE40-9691-349EE0196CCD}" type="presOf" srcId="{988D8C8F-D480-4A65-BCF9-FE7369BFF639}" destId="{13275AEE-80F0-DB4C-A60E-2AB30C7EEBE4}" srcOrd="1" destOrd="0" presId="urn:microsoft.com/office/officeart/2005/8/layout/process1"/>
    <dgm:cxn modelId="{356EB978-4CF4-4D26-8D53-38782289B75B}" srcId="{8CE3E56C-AF6E-4951-B4F9-5E09ACCA01AD}" destId="{4D98D619-B171-433B-91C0-D206AB403B78}" srcOrd="1" destOrd="0" parTransId="{2041119B-04D6-4EB3-83C2-BDADAD7D3318}" sibTransId="{988D8C8F-D480-4A65-BCF9-FE7369BFF639}"/>
    <dgm:cxn modelId="{B7566E79-D126-45E9-AD49-05B4EAFAFC7B}" srcId="{8CE3E56C-AF6E-4951-B4F9-5E09ACCA01AD}" destId="{C69E91A5-91B2-44EF-881E-3C79DE215A7B}" srcOrd="0" destOrd="0" parTransId="{21E4C116-A200-4413-B16B-39348F58D129}" sibTransId="{49B1A495-A217-43AB-9CD9-87ECC08B4523}"/>
    <dgm:cxn modelId="{ED5CE084-7798-1541-AA4E-B0DA2120869B}" type="presOf" srcId="{BF93BC05-B8A3-4957-9441-5305E5D82346}" destId="{13C1AFD9-A2E0-464C-982F-7F041CF7AEFF}" srcOrd="0" destOrd="0" presId="urn:microsoft.com/office/officeart/2005/8/layout/process1"/>
    <dgm:cxn modelId="{401F1ECC-BFE1-1F45-ADEB-7ED99F23562E}" type="presOf" srcId="{4D98D619-B171-433B-91C0-D206AB403B78}" destId="{96803901-EB22-9D4F-BC89-3BC809845E25}" srcOrd="0" destOrd="0" presId="urn:microsoft.com/office/officeart/2005/8/layout/process1"/>
    <dgm:cxn modelId="{42DA68CC-B293-5D4B-BA94-94E21E88C8FB}" type="presOf" srcId="{49B1A495-A217-43AB-9CD9-87ECC08B4523}" destId="{6E35F0DA-89AA-D042-B960-3C86F511EA6B}" srcOrd="1" destOrd="0" presId="urn:microsoft.com/office/officeart/2005/8/layout/process1"/>
    <dgm:cxn modelId="{8ACA08D3-A449-8045-8C4C-1F86D8E6BDB3}" type="presOf" srcId="{49B1A495-A217-43AB-9CD9-87ECC08B4523}" destId="{9603E67C-50B4-DD46-AAAF-DC853E34D885}" srcOrd="0" destOrd="0" presId="urn:microsoft.com/office/officeart/2005/8/layout/process1"/>
    <dgm:cxn modelId="{E33F1ED6-182F-4B0D-966F-5C62079D30DD}" srcId="{8CE3E56C-AF6E-4951-B4F9-5E09ACCA01AD}" destId="{BF93BC05-B8A3-4957-9441-5305E5D82346}" srcOrd="2" destOrd="0" parTransId="{20E336C5-6CF0-4B5D-8265-303890BF8201}" sibTransId="{56AD5F53-D647-40BC-B824-902DE5C80447}"/>
    <dgm:cxn modelId="{380874D9-7AD4-3849-97AA-BA341F48B0F3}" type="presParOf" srcId="{3C074DA1-E3AB-D84B-A05F-573664F36B58}" destId="{68E8F6FE-2062-924A-9227-7729726690DA}" srcOrd="0" destOrd="0" presId="urn:microsoft.com/office/officeart/2005/8/layout/process1"/>
    <dgm:cxn modelId="{F0F3D901-F200-B147-B4B6-9889984118EA}" type="presParOf" srcId="{3C074DA1-E3AB-D84B-A05F-573664F36B58}" destId="{9603E67C-50B4-DD46-AAAF-DC853E34D885}" srcOrd="1" destOrd="0" presId="urn:microsoft.com/office/officeart/2005/8/layout/process1"/>
    <dgm:cxn modelId="{F9BF90FF-8CC1-2744-B87D-8652A14FF0FD}" type="presParOf" srcId="{9603E67C-50B4-DD46-AAAF-DC853E34D885}" destId="{6E35F0DA-89AA-D042-B960-3C86F511EA6B}" srcOrd="0" destOrd="0" presId="urn:microsoft.com/office/officeart/2005/8/layout/process1"/>
    <dgm:cxn modelId="{71795AAB-83FB-D145-A032-21E44AFD166B}" type="presParOf" srcId="{3C074DA1-E3AB-D84B-A05F-573664F36B58}" destId="{96803901-EB22-9D4F-BC89-3BC809845E25}" srcOrd="2" destOrd="0" presId="urn:microsoft.com/office/officeart/2005/8/layout/process1"/>
    <dgm:cxn modelId="{DE861FF1-37FA-4844-A3C5-DF41AA2774E1}" type="presParOf" srcId="{3C074DA1-E3AB-D84B-A05F-573664F36B58}" destId="{067AF8D4-F675-094A-9515-A7275BD4F398}" srcOrd="3" destOrd="0" presId="urn:microsoft.com/office/officeart/2005/8/layout/process1"/>
    <dgm:cxn modelId="{2596642F-491C-2844-A96D-966F9039C973}" type="presParOf" srcId="{067AF8D4-F675-094A-9515-A7275BD4F398}" destId="{13275AEE-80F0-DB4C-A60E-2AB30C7EEBE4}" srcOrd="0" destOrd="0" presId="urn:microsoft.com/office/officeart/2005/8/layout/process1"/>
    <dgm:cxn modelId="{6710273B-0361-464B-9427-E60145056E33}" type="presParOf" srcId="{3C074DA1-E3AB-D84B-A05F-573664F36B58}" destId="{13C1AFD9-A2E0-464C-982F-7F041CF7AEFF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73900D-AE75-41E7-8885-182E52209166}">
      <dsp:nvSpPr>
        <dsp:cNvPr id="0" name=""/>
        <dsp:cNvSpPr/>
      </dsp:nvSpPr>
      <dsp:spPr>
        <a:xfrm>
          <a:off x="82613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E59AD8-BF57-4BAC-B549-2D96A2AC886D}">
      <dsp:nvSpPr>
        <dsp:cNvPr id="0" name=""/>
        <dsp:cNvSpPr/>
      </dsp:nvSpPr>
      <dsp:spPr>
        <a:xfrm>
          <a:off x="271034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5C0069-2473-4414-9D9C-A79DCE1D7681}">
      <dsp:nvSpPr>
        <dsp:cNvPr id="0" name=""/>
        <dsp:cNvSpPr/>
      </dsp:nvSpPr>
      <dsp:spPr>
        <a:xfrm>
          <a:off x="1172126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Green Haven Florists was founded in 2016 by Liam and Priya Patel in Norwich.</a:t>
          </a:r>
          <a:endParaRPr lang="en-US" sz="1100" kern="1200"/>
        </a:p>
      </dsp:txBody>
      <dsp:txXfrm>
        <a:off x="1172126" y="908559"/>
        <a:ext cx="2114937" cy="897246"/>
      </dsp:txXfrm>
    </dsp:sp>
    <dsp:sp modelId="{CC68061F-5168-4928-83FC-AA33CD7CF40E}">
      <dsp:nvSpPr>
        <dsp:cNvPr id="0" name=""/>
        <dsp:cNvSpPr/>
      </dsp:nvSpPr>
      <dsp:spPr>
        <a:xfrm>
          <a:off x="3655575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F23F36-EB8D-40ED-A30D-62B3467C1FE1}">
      <dsp:nvSpPr>
        <dsp:cNvPr id="0" name=""/>
        <dsp:cNvSpPr/>
      </dsp:nvSpPr>
      <dsp:spPr>
        <a:xfrm>
          <a:off x="3843996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4E480E-8D3F-41CE-9DCF-D890FF75EE0A}">
      <dsp:nvSpPr>
        <dsp:cNvPr id="0" name=""/>
        <dsp:cNvSpPr/>
      </dsp:nvSpPr>
      <dsp:spPr>
        <a:xfrm>
          <a:off x="4745088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shop became well-known for its beautiful, bespoke flower arrangements and its eco-friendly approach — things like biodegradable packaging and locally sourced flowers.</a:t>
          </a:r>
          <a:endParaRPr lang="en-US" sz="1100" kern="1200"/>
        </a:p>
      </dsp:txBody>
      <dsp:txXfrm>
        <a:off x="4745088" y="908559"/>
        <a:ext cx="2114937" cy="897246"/>
      </dsp:txXfrm>
    </dsp:sp>
    <dsp:sp modelId="{B6C5891F-8943-4CC9-9487-1396A336BC20}">
      <dsp:nvSpPr>
        <dsp:cNvPr id="0" name=""/>
        <dsp:cNvSpPr/>
      </dsp:nvSpPr>
      <dsp:spPr>
        <a:xfrm>
          <a:off x="7228536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C1CC35-C423-401D-B7B0-3C6F942F90F9}">
      <dsp:nvSpPr>
        <dsp:cNvPr id="0" name=""/>
        <dsp:cNvSpPr/>
      </dsp:nvSpPr>
      <dsp:spPr>
        <a:xfrm>
          <a:off x="7416958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512491-9618-4A4E-8BAF-D444DA3777F2}">
      <dsp:nvSpPr>
        <dsp:cNvPr id="0" name=""/>
        <dsp:cNvSpPr/>
      </dsp:nvSpPr>
      <dsp:spPr>
        <a:xfrm>
          <a:off x="8318049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For several years, the business did really well, building strong community ties and loyal customers.</a:t>
          </a:r>
          <a:endParaRPr lang="en-US" sz="1100" kern="1200"/>
        </a:p>
      </dsp:txBody>
      <dsp:txXfrm>
        <a:off x="8318049" y="908559"/>
        <a:ext cx="2114937" cy="897246"/>
      </dsp:txXfrm>
    </dsp:sp>
    <dsp:sp modelId="{E3E4315A-1CE2-43D5-94A8-31DA681D6A6C}">
      <dsp:nvSpPr>
        <dsp:cNvPr id="0" name=""/>
        <dsp:cNvSpPr/>
      </dsp:nvSpPr>
      <dsp:spPr>
        <a:xfrm>
          <a:off x="82613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E49EA8-EFA2-43E5-B166-0421349C8476}">
      <dsp:nvSpPr>
        <dsp:cNvPr id="0" name=""/>
        <dsp:cNvSpPr/>
      </dsp:nvSpPr>
      <dsp:spPr>
        <a:xfrm>
          <a:off x="271034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A39C90-1ECE-47EC-96C6-A3DA2F19DA02}">
      <dsp:nvSpPr>
        <dsp:cNvPr id="0" name=""/>
        <dsp:cNvSpPr/>
      </dsp:nvSpPr>
      <dsp:spPr>
        <a:xfrm>
          <a:off x="1172126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However, in the past year, things have changed. Foot traffic has dropped, online competitors have increased, and rising costs have made it harder to stay profitable.</a:t>
          </a:r>
          <a:endParaRPr lang="en-US" sz="1100" kern="1200"/>
        </a:p>
      </dsp:txBody>
      <dsp:txXfrm>
        <a:off x="1172126" y="2545532"/>
        <a:ext cx="2114937" cy="897246"/>
      </dsp:txXfrm>
    </dsp:sp>
    <dsp:sp modelId="{02019CBD-348A-4A24-BDC3-E1005B400F60}">
      <dsp:nvSpPr>
        <dsp:cNvPr id="0" name=""/>
        <dsp:cNvSpPr/>
      </dsp:nvSpPr>
      <dsp:spPr>
        <a:xfrm>
          <a:off x="3655575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C13E4B-9465-47A6-802A-C2E16A742F9C}">
      <dsp:nvSpPr>
        <dsp:cNvPr id="0" name=""/>
        <dsp:cNvSpPr/>
      </dsp:nvSpPr>
      <dsp:spPr>
        <a:xfrm>
          <a:off x="3843996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797421-E30C-43A6-88AB-CBE52F74A322}">
      <dsp:nvSpPr>
        <dsp:cNvPr id="0" name=""/>
        <dsp:cNvSpPr/>
      </dsp:nvSpPr>
      <dsp:spPr>
        <a:xfrm>
          <a:off x="4745088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So today, I’ll be identifying the core problems, analysing the external environment, and exploring the root causes behind the business decline.</a:t>
          </a:r>
          <a:endParaRPr lang="en-US" sz="1100" kern="1200"/>
        </a:p>
      </dsp:txBody>
      <dsp:txXfrm>
        <a:off x="4745088" y="2545532"/>
        <a:ext cx="2114937" cy="8972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483342-E5E1-47DF-A803-22BDE2E1DD51}">
      <dsp:nvSpPr>
        <dsp:cNvPr id="0" name=""/>
        <dsp:cNvSpPr/>
      </dsp:nvSpPr>
      <dsp:spPr>
        <a:xfrm>
          <a:off x="317116" y="1287822"/>
          <a:ext cx="512578" cy="5125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CA1B99-9298-4D73-A7AB-310011929B70}">
      <dsp:nvSpPr>
        <dsp:cNvPr id="0" name=""/>
        <dsp:cNvSpPr/>
      </dsp:nvSpPr>
      <dsp:spPr>
        <a:xfrm>
          <a:off x="3874" y="2066835"/>
          <a:ext cx="1139062" cy="996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To understand what’s happening outside the business, I carried out a PESTEL analysis — looking at the political, economic, social, technological, environmental, and legal factors affecting Green Haven.</a:t>
          </a:r>
          <a:endParaRPr lang="en-US" sz="1100" kern="1200"/>
        </a:p>
      </dsp:txBody>
      <dsp:txXfrm>
        <a:off x="3874" y="2066835"/>
        <a:ext cx="1139062" cy="996679"/>
      </dsp:txXfrm>
    </dsp:sp>
    <dsp:sp modelId="{BB684B9A-1240-45F3-9835-B85CAADDAEDA}">
      <dsp:nvSpPr>
        <dsp:cNvPr id="0" name=""/>
        <dsp:cNvSpPr/>
      </dsp:nvSpPr>
      <dsp:spPr>
        <a:xfrm>
          <a:off x="1655514" y="1287822"/>
          <a:ext cx="512578" cy="5125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265BC7-E325-4BE1-8BC6-0ED2B6EFCA77}">
      <dsp:nvSpPr>
        <dsp:cNvPr id="0" name=""/>
        <dsp:cNvSpPr/>
      </dsp:nvSpPr>
      <dsp:spPr>
        <a:xfrm>
          <a:off x="1342272" y="2066835"/>
          <a:ext cx="1139062" cy="996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• </a:t>
          </a:r>
          <a:r>
            <a:rPr lang="en-GB" sz="1100" b="1" kern="1200"/>
            <a:t>Political:</a:t>
          </a:r>
          <a:r>
            <a:rPr lang="en-GB" sz="1100" kern="1200"/>
            <a:t> Import rules and post-Brexit changes have made imported flowers more expensive.</a:t>
          </a:r>
          <a:endParaRPr lang="en-US" sz="1100" kern="1200"/>
        </a:p>
      </dsp:txBody>
      <dsp:txXfrm>
        <a:off x="1342272" y="2066835"/>
        <a:ext cx="1139062" cy="996679"/>
      </dsp:txXfrm>
    </dsp:sp>
    <dsp:sp modelId="{9497EB2E-C459-4849-BAFD-53CE93579AED}">
      <dsp:nvSpPr>
        <dsp:cNvPr id="0" name=""/>
        <dsp:cNvSpPr/>
      </dsp:nvSpPr>
      <dsp:spPr>
        <a:xfrm>
          <a:off x="2993913" y="1287822"/>
          <a:ext cx="512578" cy="5125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D89549-A2CB-4E28-987D-69F9169E0961}">
      <dsp:nvSpPr>
        <dsp:cNvPr id="0" name=""/>
        <dsp:cNvSpPr/>
      </dsp:nvSpPr>
      <dsp:spPr>
        <a:xfrm>
          <a:off x="2680671" y="2066835"/>
          <a:ext cx="1139062" cy="996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• </a:t>
          </a:r>
          <a:r>
            <a:rPr lang="en-GB" sz="1100" b="1" kern="1200"/>
            <a:t>Economic:</a:t>
          </a:r>
          <a:r>
            <a:rPr lang="en-GB" sz="1100" kern="1200"/>
            <a:t> Inflation and higher energy costs are squeezing both the business and its customers.</a:t>
          </a:r>
          <a:endParaRPr lang="en-US" sz="1100" kern="1200"/>
        </a:p>
      </dsp:txBody>
      <dsp:txXfrm>
        <a:off x="2680671" y="2066835"/>
        <a:ext cx="1139062" cy="996679"/>
      </dsp:txXfrm>
    </dsp:sp>
    <dsp:sp modelId="{8306902C-02DC-4ABA-812B-5579262B01B5}">
      <dsp:nvSpPr>
        <dsp:cNvPr id="0" name=""/>
        <dsp:cNvSpPr/>
      </dsp:nvSpPr>
      <dsp:spPr>
        <a:xfrm>
          <a:off x="4332311" y="1287822"/>
          <a:ext cx="512578" cy="5125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BDA90B-82EA-45FF-8F63-8145C339F324}">
      <dsp:nvSpPr>
        <dsp:cNvPr id="0" name=""/>
        <dsp:cNvSpPr/>
      </dsp:nvSpPr>
      <dsp:spPr>
        <a:xfrm>
          <a:off x="4019069" y="2066835"/>
          <a:ext cx="1139062" cy="996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• </a:t>
          </a:r>
          <a:r>
            <a:rPr lang="en-GB" sz="1100" b="1" kern="1200"/>
            <a:t>Social:</a:t>
          </a:r>
          <a:r>
            <a:rPr lang="en-GB" sz="1100" kern="1200"/>
            <a:t> People now value convenience and online shopping — but sustainability still matters, which could be a strength for Green Haven.</a:t>
          </a:r>
          <a:endParaRPr lang="en-US" sz="1100" kern="1200"/>
        </a:p>
      </dsp:txBody>
      <dsp:txXfrm>
        <a:off x="4019069" y="2066835"/>
        <a:ext cx="1139062" cy="996679"/>
      </dsp:txXfrm>
    </dsp:sp>
    <dsp:sp modelId="{5B0AA80A-BF03-4961-81F9-8603CBE03158}">
      <dsp:nvSpPr>
        <dsp:cNvPr id="0" name=""/>
        <dsp:cNvSpPr/>
      </dsp:nvSpPr>
      <dsp:spPr>
        <a:xfrm>
          <a:off x="5670710" y="1287822"/>
          <a:ext cx="512578" cy="51257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593873-C416-4A06-A5F1-D33D574191C8}">
      <dsp:nvSpPr>
        <dsp:cNvPr id="0" name=""/>
        <dsp:cNvSpPr/>
      </dsp:nvSpPr>
      <dsp:spPr>
        <a:xfrm>
          <a:off x="5357467" y="2066835"/>
          <a:ext cx="1139062" cy="996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• </a:t>
          </a:r>
          <a:r>
            <a:rPr lang="en-GB" sz="1100" b="1" kern="1200"/>
            <a:t>Technological:</a:t>
          </a:r>
          <a:r>
            <a:rPr lang="en-GB" sz="1100" kern="1200"/>
            <a:t> The rise of e-commerce and social media marketing means businesses need a strong digital presence, which Green Haven currently lacks.</a:t>
          </a:r>
          <a:endParaRPr lang="en-US" sz="1100" kern="1200"/>
        </a:p>
      </dsp:txBody>
      <dsp:txXfrm>
        <a:off x="5357467" y="2066835"/>
        <a:ext cx="1139062" cy="996679"/>
      </dsp:txXfrm>
    </dsp:sp>
    <dsp:sp modelId="{A631EDD3-8CBC-4189-AC6E-0C9946EF9DE3}">
      <dsp:nvSpPr>
        <dsp:cNvPr id="0" name=""/>
        <dsp:cNvSpPr/>
      </dsp:nvSpPr>
      <dsp:spPr>
        <a:xfrm>
          <a:off x="7009108" y="1287822"/>
          <a:ext cx="512578" cy="51257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AD7E1B-27D0-408A-87B7-F5BECFCA7900}">
      <dsp:nvSpPr>
        <dsp:cNvPr id="0" name=""/>
        <dsp:cNvSpPr/>
      </dsp:nvSpPr>
      <dsp:spPr>
        <a:xfrm>
          <a:off x="6695866" y="2066835"/>
          <a:ext cx="1139062" cy="996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• </a:t>
          </a:r>
          <a:r>
            <a:rPr lang="en-GB" sz="1100" b="1" kern="1200"/>
            <a:t>Environmental:</a:t>
          </a:r>
          <a:r>
            <a:rPr lang="en-GB" sz="1100" kern="1200"/>
            <a:t> Their eco-friendly values align well with modern expectations — but sustainable materials are more costly.</a:t>
          </a:r>
          <a:endParaRPr lang="en-US" sz="1100" kern="1200"/>
        </a:p>
      </dsp:txBody>
      <dsp:txXfrm>
        <a:off x="6695866" y="2066835"/>
        <a:ext cx="1139062" cy="996679"/>
      </dsp:txXfrm>
    </dsp:sp>
    <dsp:sp modelId="{BC1F0757-3D0C-4F44-8452-17A68EC4D03E}">
      <dsp:nvSpPr>
        <dsp:cNvPr id="0" name=""/>
        <dsp:cNvSpPr/>
      </dsp:nvSpPr>
      <dsp:spPr>
        <a:xfrm>
          <a:off x="8347507" y="1287822"/>
          <a:ext cx="512578" cy="51257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3E005C-C36D-457A-B58A-523B8151F1EF}">
      <dsp:nvSpPr>
        <dsp:cNvPr id="0" name=""/>
        <dsp:cNvSpPr/>
      </dsp:nvSpPr>
      <dsp:spPr>
        <a:xfrm>
          <a:off x="8034264" y="2066835"/>
          <a:ext cx="1139062" cy="996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• </a:t>
          </a:r>
          <a:r>
            <a:rPr lang="en-GB" sz="1100" b="1" kern="1200"/>
            <a:t>Legal:</a:t>
          </a:r>
          <a:r>
            <a:rPr lang="en-GB" sz="1100" kern="1200"/>
            <a:t> Waste management and packaging regulations also increase costs.</a:t>
          </a:r>
          <a:endParaRPr lang="en-US" sz="1100" kern="1200"/>
        </a:p>
      </dsp:txBody>
      <dsp:txXfrm>
        <a:off x="8034264" y="2066835"/>
        <a:ext cx="1139062" cy="996679"/>
      </dsp:txXfrm>
    </dsp:sp>
    <dsp:sp modelId="{D31FBD0C-C51F-4BD8-B62A-A143EB94652E}">
      <dsp:nvSpPr>
        <dsp:cNvPr id="0" name=""/>
        <dsp:cNvSpPr/>
      </dsp:nvSpPr>
      <dsp:spPr>
        <a:xfrm>
          <a:off x="9685905" y="1287822"/>
          <a:ext cx="512578" cy="512578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832260-8B3B-4A1A-9FCE-A9820FD85E6B}">
      <dsp:nvSpPr>
        <dsp:cNvPr id="0" name=""/>
        <dsp:cNvSpPr/>
      </dsp:nvSpPr>
      <dsp:spPr>
        <a:xfrm>
          <a:off x="9372663" y="2066835"/>
          <a:ext cx="1139062" cy="996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Altogether, these factors show how external pressures — especially economic and technological — are heavily influencing their performance.”</a:t>
          </a:r>
          <a:endParaRPr lang="en-US" sz="1100" kern="1200"/>
        </a:p>
      </dsp:txBody>
      <dsp:txXfrm>
        <a:off x="9372663" y="2066835"/>
        <a:ext cx="1139062" cy="9966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06EEFF-94C9-F14E-AD77-429871EDF14E}">
      <dsp:nvSpPr>
        <dsp:cNvPr id="0" name=""/>
        <dsp:cNvSpPr/>
      </dsp:nvSpPr>
      <dsp:spPr>
        <a:xfrm>
          <a:off x="961120" y="2079"/>
          <a:ext cx="2094322" cy="12565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“To identify the deeper reasons behind the decline, I used a </a:t>
          </a:r>
          <a:r>
            <a:rPr lang="en-GB" sz="1300" b="1" kern="1200"/>
            <a:t>fishbone diagram</a:t>
          </a:r>
          <a:r>
            <a:rPr lang="en-GB" sz="1300" kern="1200"/>
            <a:t>, also known as a cause-and-effect analysis.</a:t>
          </a:r>
          <a:endParaRPr lang="en-US" sz="1300" kern="1200"/>
        </a:p>
      </dsp:txBody>
      <dsp:txXfrm>
        <a:off x="961120" y="2079"/>
        <a:ext cx="2094322" cy="1256593"/>
      </dsp:txXfrm>
    </dsp:sp>
    <dsp:sp modelId="{501227DE-B499-5D4B-881F-DCB293A5C0A0}">
      <dsp:nvSpPr>
        <dsp:cNvPr id="0" name=""/>
        <dsp:cNvSpPr/>
      </dsp:nvSpPr>
      <dsp:spPr>
        <a:xfrm>
          <a:off x="3264875" y="2079"/>
          <a:ext cx="2094322" cy="12565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Here’s what I found:</a:t>
          </a:r>
          <a:endParaRPr lang="en-US" sz="1300" kern="1200"/>
        </a:p>
      </dsp:txBody>
      <dsp:txXfrm>
        <a:off x="3264875" y="2079"/>
        <a:ext cx="2094322" cy="1256593"/>
      </dsp:txXfrm>
    </dsp:sp>
    <dsp:sp modelId="{251FC239-A3BD-A74C-AC79-F1CE8DB5526C}">
      <dsp:nvSpPr>
        <dsp:cNvPr id="0" name=""/>
        <dsp:cNvSpPr/>
      </dsp:nvSpPr>
      <dsp:spPr>
        <a:xfrm>
          <a:off x="5568630" y="2079"/>
          <a:ext cx="2094322" cy="12565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• Under </a:t>
          </a:r>
          <a:r>
            <a:rPr lang="en-GB" sz="1300" b="1" kern="1200"/>
            <a:t>People</a:t>
          </a:r>
          <a:r>
            <a:rPr lang="en-GB" sz="1300" kern="1200"/>
            <a:t>, Liam and Priya lack digital marketing expertise.</a:t>
          </a:r>
          <a:endParaRPr lang="en-US" sz="1300" kern="1200"/>
        </a:p>
      </dsp:txBody>
      <dsp:txXfrm>
        <a:off x="5568630" y="2079"/>
        <a:ext cx="2094322" cy="1256593"/>
      </dsp:txXfrm>
    </dsp:sp>
    <dsp:sp modelId="{E0E8CEE2-B52B-E246-B169-B32F7CA3E933}">
      <dsp:nvSpPr>
        <dsp:cNvPr id="0" name=""/>
        <dsp:cNvSpPr/>
      </dsp:nvSpPr>
      <dsp:spPr>
        <a:xfrm>
          <a:off x="7872385" y="2079"/>
          <a:ext cx="2094322" cy="12565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• </a:t>
          </a:r>
          <a:r>
            <a:rPr lang="en-GB" sz="1300" b="1" kern="1200"/>
            <a:t>Processes</a:t>
          </a:r>
          <a:r>
            <a:rPr lang="en-GB" sz="1300" kern="1200"/>
            <a:t> are outdated — like limited delivery options and no subscription service.</a:t>
          </a:r>
          <a:endParaRPr lang="en-US" sz="1300" kern="1200"/>
        </a:p>
      </dsp:txBody>
      <dsp:txXfrm>
        <a:off x="7872385" y="2079"/>
        <a:ext cx="2094322" cy="1256593"/>
      </dsp:txXfrm>
    </dsp:sp>
    <dsp:sp modelId="{51B91AD4-0889-5C43-A65B-B943BB6289C1}">
      <dsp:nvSpPr>
        <dsp:cNvPr id="0" name=""/>
        <dsp:cNvSpPr/>
      </dsp:nvSpPr>
      <dsp:spPr>
        <a:xfrm>
          <a:off x="961120" y="1468105"/>
          <a:ext cx="2094322" cy="125659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• </a:t>
          </a:r>
          <a:r>
            <a:rPr lang="en-GB" sz="1300" b="1" kern="1200"/>
            <a:t>Technology</a:t>
          </a:r>
          <a:r>
            <a:rPr lang="en-GB" sz="1300" kern="1200"/>
            <a:t> is weak — their website is hard to use and not optimised for mobile.</a:t>
          </a:r>
          <a:endParaRPr lang="en-US" sz="1300" kern="1200"/>
        </a:p>
      </dsp:txBody>
      <dsp:txXfrm>
        <a:off x="961120" y="1468105"/>
        <a:ext cx="2094322" cy="1256593"/>
      </dsp:txXfrm>
    </dsp:sp>
    <dsp:sp modelId="{AF8D9180-C58F-A14E-82E1-D8C3135CC6A3}">
      <dsp:nvSpPr>
        <dsp:cNvPr id="0" name=""/>
        <dsp:cNvSpPr/>
      </dsp:nvSpPr>
      <dsp:spPr>
        <a:xfrm>
          <a:off x="3264875" y="1468105"/>
          <a:ext cx="2094322" cy="12565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• </a:t>
          </a:r>
          <a:r>
            <a:rPr lang="en-GB" sz="1300" b="1" kern="1200"/>
            <a:t>Materials</a:t>
          </a:r>
          <a:r>
            <a:rPr lang="en-GB" sz="1300" kern="1200"/>
            <a:t> have become more expensive due to their eco commitments.</a:t>
          </a:r>
          <a:endParaRPr lang="en-US" sz="1300" kern="1200"/>
        </a:p>
      </dsp:txBody>
      <dsp:txXfrm>
        <a:off x="3264875" y="1468105"/>
        <a:ext cx="2094322" cy="1256593"/>
      </dsp:txXfrm>
    </dsp:sp>
    <dsp:sp modelId="{3D4AC3C0-03B4-1647-B397-F97B563C6D48}">
      <dsp:nvSpPr>
        <dsp:cNvPr id="0" name=""/>
        <dsp:cNvSpPr/>
      </dsp:nvSpPr>
      <dsp:spPr>
        <a:xfrm>
          <a:off x="5568630" y="1468105"/>
          <a:ext cx="2094322" cy="12565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• The </a:t>
          </a:r>
          <a:r>
            <a:rPr lang="en-GB" sz="1300" b="1" kern="1200"/>
            <a:t>Market</a:t>
          </a:r>
          <a:r>
            <a:rPr lang="en-GB" sz="1300" kern="1200"/>
            <a:t> is much more competitive, with both trendy local florists and large online retailers.</a:t>
          </a:r>
          <a:endParaRPr lang="en-US" sz="1300" kern="1200"/>
        </a:p>
      </dsp:txBody>
      <dsp:txXfrm>
        <a:off x="5568630" y="1468105"/>
        <a:ext cx="2094322" cy="1256593"/>
      </dsp:txXfrm>
    </dsp:sp>
    <dsp:sp modelId="{08FD8FF8-BA32-CF4B-B093-1EF67773BF5B}">
      <dsp:nvSpPr>
        <dsp:cNvPr id="0" name=""/>
        <dsp:cNvSpPr/>
      </dsp:nvSpPr>
      <dsp:spPr>
        <a:xfrm>
          <a:off x="7872385" y="1468105"/>
          <a:ext cx="2094322" cy="12565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• And finally, the </a:t>
          </a:r>
          <a:r>
            <a:rPr lang="en-GB" sz="1300" b="1" kern="1200"/>
            <a:t>Environment</a:t>
          </a:r>
          <a:r>
            <a:rPr lang="en-GB" sz="1300" kern="1200"/>
            <a:t> — fewer people visit the high street, which naturally reduces walk-in sales.</a:t>
          </a:r>
          <a:endParaRPr lang="en-US" sz="1300" kern="1200"/>
        </a:p>
      </dsp:txBody>
      <dsp:txXfrm>
        <a:off x="7872385" y="1468105"/>
        <a:ext cx="2094322" cy="1256593"/>
      </dsp:txXfrm>
    </dsp:sp>
    <dsp:sp modelId="{4F59E4DD-22AB-C446-B673-14DB3D48F349}">
      <dsp:nvSpPr>
        <dsp:cNvPr id="0" name=""/>
        <dsp:cNvSpPr/>
      </dsp:nvSpPr>
      <dsp:spPr>
        <a:xfrm>
          <a:off x="4416753" y="2934131"/>
          <a:ext cx="2094322" cy="12565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So the main cause isn’t poor quality or lack of effort — it’s that the business hasn’t adapted fast enough to changes in technology and consumer behaviour.”</a:t>
          </a:r>
          <a:endParaRPr lang="en-US" sz="1300" kern="1200"/>
        </a:p>
      </dsp:txBody>
      <dsp:txXfrm>
        <a:off x="4416753" y="2934131"/>
        <a:ext cx="2094322" cy="12565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7ADE98-40CA-44AF-AB98-1B4495E1B327}">
      <dsp:nvSpPr>
        <dsp:cNvPr id="0" name=""/>
        <dsp:cNvSpPr/>
      </dsp:nvSpPr>
      <dsp:spPr>
        <a:xfrm>
          <a:off x="752566" y="1005598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74E308-602C-4711-9F88-7AD639EF0674}">
      <dsp:nvSpPr>
        <dsp:cNvPr id="0" name=""/>
        <dsp:cNvSpPr/>
      </dsp:nvSpPr>
      <dsp:spPr>
        <a:xfrm>
          <a:off x="100682" y="2399706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To summarise what I found:</a:t>
          </a:r>
          <a:endParaRPr lang="en-US" sz="1100" kern="1200"/>
        </a:p>
      </dsp:txBody>
      <dsp:txXfrm>
        <a:off x="100682" y="2399706"/>
        <a:ext cx="2370489" cy="787500"/>
      </dsp:txXfrm>
    </dsp:sp>
    <dsp:sp modelId="{DEA4CE76-4567-4FA0-83F0-11C030799055}">
      <dsp:nvSpPr>
        <dsp:cNvPr id="0" name=""/>
        <dsp:cNvSpPr/>
      </dsp:nvSpPr>
      <dsp:spPr>
        <a:xfrm>
          <a:off x="3537891" y="1005598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AAEFE4-6D8B-4B8E-865E-66F461DDF7BF}">
      <dsp:nvSpPr>
        <dsp:cNvPr id="0" name=""/>
        <dsp:cNvSpPr/>
      </dsp:nvSpPr>
      <dsp:spPr>
        <a:xfrm>
          <a:off x="2886007" y="2399706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• The </a:t>
          </a:r>
          <a:r>
            <a:rPr lang="en-GB" sz="1100" b="1" kern="1200"/>
            <a:t>core problem</a:t>
          </a:r>
          <a:r>
            <a:rPr lang="en-GB" sz="1100" kern="1200"/>
            <a:t> is a mismatch between Green Haven’s traditional operations and today’s digital-first market.</a:t>
          </a:r>
          <a:endParaRPr lang="en-US" sz="1100" kern="1200"/>
        </a:p>
      </dsp:txBody>
      <dsp:txXfrm>
        <a:off x="2886007" y="2399706"/>
        <a:ext cx="2370489" cy="787500"/>
      </dsp:txXfrm>
    </dsp:sp>
    <dsp:sp modelId="{67668045-B0C7-427D-9ABD-5554C667DF61}">
      <dsp:nvSpPr>
        <dsp:cNvPr id="0" name=""/>
        <dsp:cNvSpPr/>
      </dsp:nvSpPr>
      <dsp:spPr>
        <a:xfrm>
          <a:off x="6323216" y="1005598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BD81DC-6852-438C-B573-5734297EAE87}">
      <dsp:nvSpPr>
        <dsp:cNvPr id="0" name=""/>
        <dsp:cNvSpPr/>
      </dsp:nvSpPr>
      <dsp:spPr>
        <a:xfrm>
          <a:off x="5671332" y="2399706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• </a:t>
          </a:r>
          <a:r>
            <a:rPr lang="en-GB" sz="1100" b="1" kern="1200"/>
            <a:t>External pressures</a:t>
          </a:r>
          <a:r>
            <a:rPr lang="en-GB" sz="1100" kern="1200"/>
            <a:t> like inflation and online competition are real, but the </a:t>
          </a:r>
          <a:r>
            <a:rPr lang="en-GB" sz="1100" b="1" kern="1200"/>
            <a:t>internal weakness</a:t>
          </a:r>
          <a:r>
            <a:rPr lang="en-GB" sz="1100" kern="1200"/>
            <a:t> lies in outdated digital tools.</a:t>
          </a:r>
          <a:endParaRPr lang="en-US" sz="1100" kern="1200"/>
        </a:p>
      </dsp:txBody>
      <dsp:txXfrm>
        <a:off x="5671332" y="2399706"/>
        <a:ext cx="2370489" cy="787500"/>
      </dsp:txXfrm>
    </dsp:sp>
    <dsp:sp modelId="{65C55861-37C8-4B34-954C-C2C267EF033E}">
      <dsp:nvSpPr>
        <dsp:cNvPr id="0" name=""/>
        <dsp:cNvSpPr/>
      </dsp:nvSpPr>
      <dsp:spPr>
        <a:xfrm>
          <a:off x="9108541" y="1005598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1BD5D1-4619-4509-9D17-EC9560E73BC3}">
      <dsp:nvSpPr>
        <dsp:cNvPr id="0" name=""/>
        <dsp:cNvSpPr/>
      </dsp:nvSpPr>
      <dsp:spPr>
        <a:xfrm>
          <a:off x="8456657" y="2399706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• Despite this, there’s a </a:t>
          </a:r>
          <a:r>
            <a:rPr lang="en-GB" sz="1100" b="1" kern="1200"/>
            <a:t>strong opportunity</a:t>
          </a:r>
          <a:r>
            <a:rPr lang="en-GB" sz="1100" kern="1200"/>
            <a:t>: the shop already has a great sustainable brand identity — something that could stand out online if marketed well.”</a:t>
          </a:r>
          <a:endParaRPr lang="en-US" sz="1100" kern="1200"/>
        </a:p>
      </dsp:txBody>
      <dsp:txXfrm>
        <a:off x="8456657" y="2399706"/>
        <a:ext cx="2370489" cy="7875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42C03A-DF74-C640-8303-92A0F870867E}">
      <dsp:nvSpPr>
        <dsp:cNvPr id="0" name=""/>
        <dsp:cNvSpPr/>
      </dsp:nvSpPr>
      <dsp:spPr>
        <a:xfrm>
          <a:off x="3438842" y="2666"/>
          <a:ext cx="900153" cy="900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recommendations:</a:t>
          </a:r>
          <a:endParaRPr lang="en-US" sz="700" kern="1200"/>
        </a:p>
      </dsp:txBody>
      <dsp:txXfrm>
        <a:off x="3438842" y="2666"/>
        <a:ext cx="900153" cy="900153"/>
      </dsp:txXfrm>
    </dsp:sp>
    <dsp:sp modelId="{F7CD66F0-41F4-3D48-9275-1316E1DFB7D6}">
      <dsp:nvSpPr>
        <dsp:cNvPr id="0" name=""/>
        <dsp:cNvSpPr/>
      </dsp:nvSpPr>
      <dsp:spPr>
        <a:xfrm>
          <a:off x="625902" y="50359"/>
          <a:ext cx="4666378" cy="4666378"/>
        </a:xfrm>
        <a:prstGeom prst="circularArrow">
          <a:avLst>
            <a:gd name="adj1" fmla="val 3762"/>
            <a:gd name="adj2" fmla="val 234693"/>
            <a:gd name="adj3" fmla="val 19827577"/>
            <a:gd name="adj4" fmla="val 18605006"/>
            <a:gd name="adj5" fmla="val 4389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1F2857-78CA-0E43-B197-4BFB32F4D6F5}">
      <dsp:nvSpPr>
        <dsp:cNvPr id="0" name=""/>
        <dsp:cNvSpPr/>
      </dsp:nvSpPr>
      <dsp:spPr>
        <a:xfrm>
          <a:off x="4598316" y="1456602"/>
          <a:ext cx="900153" cy="900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1. </a:t>
          </a:r>
          <a:r>
            <a:rPr lang="en-GB" sz="700" b="1" kern="1200"/>
            <a:t>Redesign the website</a:t>
          </a:r>
          <a:r>
            <a:rPr lang="en-GB" sz="700" kern="1200"/>
            <a:t> to make it easier for customers to order and subscribe to regular flower deliveries.</a:t>
          </a:r>
          <a:endParaRPr lang="en-US" sz="700" kern="1200"/>
        </a:p>
      </dsp:txBody>
      <dsp:txXfrm>
        <a:off x="4598316" y="1456602"/>
        <a:ext cx="900153" cy="900153"/>
      </dsp:txXfrm>
    </dsp:sp>
    <dsp:sp modelId="{BD143848-5C48-324A-8F46-A0E2E7CF274B}">
      <dsp:nvSpPr>
        <dsp:cNvPr id="0" name=""/>
        <dsp:cNvSpPr/>
      </dsp:nvSpPr>
      <dsp:spPr>
        <a:xfrm>
          <a:off x="625902" y="50359"/>
          <a:ext cx="4666378" cy="4666378"/>
        </a:xfrm>
        <a:prstGeom prst="circularArrow">
          <a:avLst>
            <a:gd name="adj1" fmla="val 3762"/>
            <a:gd name="adj2" fmla="val 234693"/>
            <a:gd name="adj3" fmla="val 1230692"/>
            <a:gd name="adj4" fmla="val 21557019"/>
            <a:gd name="adj5" fmla="val 4389"/>
          </a:avLst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22AE1A-B96C-DC4C-B882-E517A7946B6E}">
      <dsp:nvSpPr>
        <dsp:cNvPr id="0" name=""/>
        <dsp:cNvSpPr/>
      </dsp:nvSpPr>
      <dsp:spPr>
        <a:xfrm>
          <a:off x="4184505" y="3269630"/>
          <a:ext cx="900153" cy="900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2. </a:t>
          </a:r>
          <a:r>
            <a:rPr lang="en-GB" sz="700" b="1" kern="1200"/>
            <a:t>Invest in social media and SEO marketing</a:t>
          </a:r>
          <a:r>
            <a:rPr lang="en-GB" sz="700" kern="1200"/>
            <a:t>, focusing on Instagram and Facebook where florists perform well.</a:t>
          </a:r>
          <a:endParaRPr lang="en-US" sz="700" kern="1200"/>
        </a:p>
      </dsp:txBody>
      <dsp:txXfrm>
        <a:off x="4184505" y="3269630"/>
        <a:ext cx="900153" cy="900153"/>
      </dsp:txXfrm>
    </dsp:sp>
    <dsp:sp modelId="{E4748865-CABB-C34B-A37B-88BF5319FE18}">
      <dsp:nvSpPr>
        <dsp:cNvPr id="0" name=""/>
        <dsp:cNvSpPr/>
      </dsp:nvSpPr>
      <dsp:spPr>
        <a:xfrm>
          <a:off x="625902" y="50359"/>
          <a:ext cx="4666378" cy="4666378"/>
        </a:xfrm>
        <a:prstGeom prst="circularArrow">
          <a:avLst>
            <a:gd name="adj1" fmla="val 3762"/>
            <a:gd name="adj2" fmla="val 234693"/>
            <a:gd name="adj3" fmla="val 4437901"/>
            <a:gd name="adj4" fmla="val 3307396"/>
            <a:gd name="adj5" fmla="val 4389"/>
          </a:avLst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5FD45E-0BE1-0D46-BC0A-FF010BA41898}">
      <dsp:nvSpPr>
        <dsp:cNvPr id="0" name=""/>
        <dsp:cNvSpPr/>
      </dsp:nvSpPr>
      <dsp:spPr>
        <a:xfrm>
          <a:off x="2509015" y="4076503"/>
          <a:ext cx="900153" cy="900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3. </a:t>
          </a:r>
          <a:r>
            <a:rPr lang="en-GB" sz="700" b="1" kern="1200"/>
            <a:t>Promote their sustainability story</a:t>
          </a:r>
          <a:r>
            <a:rPr lang="en-GB" sz="700" kern="1200"/>
            <a:t> — people love buying from eco-conscious brands.</a:t>
          </a:r>
          <a:endParaRPr lang="en-US" sz="700" kern="1200"/>
        </a:p>
      </dsp:txBody>
      <dsp:txXfrm>
        <a:off x="2509015" y="4076503"/>
        <a:ext cx="900153" cy="900153"/>
      </dsp:txXfrm>
    </dsp:sp>
    <dsp:sp modelId="{E454C547-D647-744D-B69B-53B3C7FD3FDF}">
      <dsp:nvSpPr>
        <dsp:cNvPr id="0" name=""/>
        <dsp:cNvSpPr/>
      </dsp:nvSpPr>
      <dsp:spPr>
        <a:xfrm>
          <a:off x="625902" y="50359"/>
          <a:ext cx="4666378" cy="4666378"/>
        </a:xfrm>
        <a:prstGeom prst="circularArrow">
          <a:avLst>
            <a:gd name="adj1" fmla="val 3762"/>
            <a:gd name="adj2" fmla="val 234693"/>
            <a:gd name="adj3" fmla="val 7257911"/>
            <a:gd name="adj4" fmla="val 6127407"/>
            <a:gd name="adj5" fmla="val 4389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1F1E04-1FA2-0843-957F-26136944A8CF}">
      <dsp:nvSpPr>
        <dsp:cNvPr id="0" name=""/>
        <dsp:cNvSpPr/>
      </dsp:nvSpPr>
      <dsp:spPr>
        <a:xfrm>
          <a:off x="833525" y="3269630"/>
          <a:ext cx="900153" cy="900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4. </a:t>
          </a:r>
          <a:r>
            <a:rPr lang="en-GB" sz="700" b="1" kern="1200"/>
            <a:t>Offer flexible delivery options</a:t>
          </a:r>
          <a:r>
            <a:rPr lang="en-GB" sz="700" kern="1200"/>
            <a:t> and perhaps a ‘flower subscription’ model for regular customers.</a:t>
          </a:r>
          <a:endParaRPr lang="en-US" sz="700" kern="1200"/>
        </a:p>
      </dsp:txBody>
      <dsp:txXfrm>
        <a:off x="833525" y="3269630"/>
        <a:ext cx="900153" cy="900153"/>
      </dsp:txXfrm>
    </dsp:sp>
    <dsp:sp modelId="{AEDC752C-16DB-CE4C-8E8A-A05534A0F0AB}">
      <dsp:nvSpPr>
        <dsp:cNvPr id="0" name=""/>
        <dsp:cNvSpPr/>
      </dsp:nvSpPr>
      <dsp:spPr>
        <a:xfrm>
          <a:off x="625902" y="50359"/>
          <a:ext cx="4666378" cy="4666378"/>
        </a:xfrm>
        <a:prstGeom prst="circularArrow">
          <a:avLst>
            <a:gd name="adj1" fmla="val 3762"/>
            <a:gd name="adj2" fmla="val 234693"/>
            <a:gd name="adj3" fmla="val 10608288"/>
            <a:gd name="adj4" fmla="val 9334616"/>
            <a:gd name="adj5" fmla="val 4389"/>
          </a:avLst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5016AE-CC05-BD4A-9D6A-6E5188C17D33}">
      <dsp:nvSpPr>
        <dsp:cNvPr id="0" name=""/>
        <dsp:cNvSpPr/>
      </dsp:nvSpPr>
      <dsp:spPr>
        <a:xfrm>
          <a:off x="419713" y="1456602"/>
          <a:ext cx="900153" cy="900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5. </a:t>
          </a:r>
          <a:r>
            <a:rPr lang="en-GB" sz="700" b="1" kern="1200"/>
            <a:t>Collaborate locally</a:t>
          </a:r>
          <a:r>
            <a:rPr lang="en-GB" sz="700" kern="1200"/>
            <a:t>, for example with cafes or wedding venues to increase exposure.</a:t>
          </a:r>
          <a:endParaRPr lang="en-US" sz="700" kern="1200"/>
        </a:p>
      </dsp:txBody>
      <dsp:txXfrm>
        <a:off x="419713" y="1456602"/>
        <a:ext cx="900153" cy="900153"/>
      </dsp:txXfrm>
    </dsp:sp>
    <dsp:sp modelId="{A4CA3CC4-147D-F843-84D6-B8B19063731F}">
      <dsp:nvSpPr>
        <dsp:cNvPr id="0" name=""/>
        <dsp:cNvSpPr/>
      </dsp:nvSpPr>
      <dsp:spPr>
        <a:xfrm>
          <a:off x="625902" y="50359"/>
          <a:ext cx="4666378" cy="4666378"/>
        </a:xfrm>
        <a:prstGeom prst="circularArrow">
          <a:avLst>
            <a:gd name="adj1" fmla="val 3762"/>
            <a:gd name="adj2" fmla="val 234693"/>
            <a:gd name="adj3" fmla="val 13560301"/>
            <a:gd name="adj4" fmla="val 12337730"/>
            <a:gd name="adj5" fmla="val 4389"/>
          </a:avLst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8E99EF-F553-334A-B735-BC8D17364F3F}">
      <dsp:nvSpPr>
        <dsp:cNvPr id="0" name=""/>
        <dsp:cNvSpPr/>
      </dsp:nvSpPr>
      <dsp:spPr>
        <a:xfrm>
          <a:off x="1579188" y="2666"/>
          <a:ext cx="900153" cy="900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These steps would help Green Haven modernise while staying true to its eco-friendly values.”</a:t>
          </a:r>
          <a:endParaRPr lang="en-US" sz="700" kern="1200"/>
        </a:p>
      </dsp:txBody>
      <dsp:txXfrm>
        <a:off x="1579188" y="2666"/>
        <a:ext cx="900153" cy="900153"/>
      </dsp:txXfrm>
    </dsp:sp>
    <dsp:sp modelId="{BF3786CF-C59C-D149-8EE5-A92C2AF4DBFD}">
      <dsp:nvSpPr>
        <dsp:cNvPr id="0" name=""/>
        <dsp:cNvSpPr/>
      </dsp:nvSpPr>
      <dsp:spPr>
        <a:xfrm>
          <a:off x="625902" y="50359"/>
          <a:ext cx="4666378" cy="4666378"/>
        </a:xfrm>
        <a:prstGeom prst="circularArrow">
          <a:avLst>
            <a:gd name="adj1" fmla="val 3762"/>
            <a:gd name="adj2" fmla="val 234693"/>
            <a:gd name="adj3" fmla="val 16741476"/>
            <a:gd name="adj4" fmla="val 15423831"/>
            <a:gd name="adj5" fmla="val 4389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E8F6FE-2062-924A-9227-7729726690DA}">
      <dsp:nvSpPr>
        <dsp:cNvPr id="0" name=""/>
        <dsp:cNvSpPr/>
      </dsp:nvSpPr>
      <dsp:spPr>
        <a:xfrm>
          <a:off x="5201" y="1471225"/>
          <a:ext cx="1554679" cy="20368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“To conclude — Green Haven Florists isn’t failing because of bad products or service. It’s struggling because the world around it has changed.</a:t>
          </a:r>
          <a:endParaRPr lang="en-US" sz="1200" kern="1200"/>
        </a:p>
      </dsp:txBody>
      <dsp:txXfrm>
        <a:off x="50736" y="1516760"/>
        <a:ext cx="1463609" cy="1945802"/>
      </dsp:txXfrm>
    </dsp:sp>
    <dsp:sp modelId="{9603E67C-50B4-DD46-AAAF-DC853E34D885}">
      <dsp:nvSpPr>
        <dsp:cNvPr id="0" name=""/>
        <dsp:cNvSpPr/>
      </dsp:nvSpPr>
      <dsp:spPr>
        <a:xfrm>
          <a:off x="1715348" y="2296881"/>
          <a:ext cx="329591" cy="3855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1715348" y="2373993"/>
        <a:ext cx="230714" cy="231336"/>
      </dsp:txXfrm>
    </dsp:sp>
    <dsp:sp modelId="{96803901-EB22-9D4F-BC89-3BC809845E25}">
      <dsp:nvSpPr>
        <dsp:cNvPr id="0" name=""/>
        <dsp:cNvSpPr/>
      </dsp:nvSpPr>
      <dsp:spPr>
        <a:xfrm>
          <a:off x="2181752" y="1471225"/>
          <a:ext cx="1554679" cy="20368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By updating its digital presence, improving convenience for customers, and building on its strong sustainability brand, the shop can adapt and grow again in today’s retail environment.</a:t>
          </a:r>
          <a:endParaRPr lang="en-US" sz="1200" kern="1200"/>
        </a:p>
      </dsp:txBody>
      <dsp:txXfrm>
        <a:off x="2227287" y="1516760"/>
        <a:ext cx="1463609" cy="1945802"/>
      </dsp:txXfrm>
    </dsp:sp>
    <dsp:sp modelId="{067AF8D4-F675-094A-9515-A7275BD4F398}">
      <dsp:nvSpPr>
        <dsp:cNvPr id="0" name=""/>
        <dsp:cNvSpPr/>
      </dsp:nvSpPr>
      <dsp:spPr>
        <a:xfrm>
          <a:off x="3891899" y="2296881"/>
          <a:ext cx="329591" cy="3855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3891899" y="2373993"/>
        <a:ext cx="230714" cy="231336"/>
      </dsp:txXfrm>
    </dsp:sp>
    <dsp:sp modelId="{13C1AFD9-A2E0-464C-982F-7F041CF7AEFF}">
      <dsp:nvSpPr>
        <dsp:cNvPr id="0" name=""/>
        <dsp:cNvSpPr/>
      </dsp:nvSpPr>
      <dsp:spPr>
        <a:xfrm>
          <a:off x="4358303" y="1471225"/>
          <a:ext cx="1554679" cy="20368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Thank you very much for listening.”</a:t>
          </a:r>
          <a:endParaRPr lang="en-US" sz="1200" kern="1200"/>
        </a:p>
      </dsp:txBody>
      <dsp:txXfrm>
        <a:off x="4403838" y="1516760"/>
        <a:ext cx="1463609" cy="19458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1BA0E-C36C-9D3B-247A-77D5CFBA85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808798-4C78-94A4-9D1B-71300B1BFD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77C78C-182F-9268-8CCB-BBAD218E1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684AD-F82D-0A46-8D60-76215DF38173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A9243F-AF4D-4DCA-AD7E-31C836B8D1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D9C1C-D25A-4D29-74DC-E8423BB02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99FF9-4464-F54E-86EB-96AA18E22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890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4C0EA-DCC9-ED8F-B26F-621C45860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FD1C0-0912-27C3-4593-29F948CD0D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8476DD-790D-2DB6-0C88-D7D083A5B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684AD-F82D-0A46-8D60-76215DF38173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4D04A-889C-0CE4-1874-A23E59654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6366C0-0AB5-46CA-1069-0D2B10907F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99FF9-4464-F54E-86EB-96AA18E22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708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0D783-4C4D-E000-4FB1-D6A22EF56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754E97-D50D-4263-60A8-CC5D690615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DECEBF-C0F5-CB1B-FACA-D2C9AF44D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684AD-F82D-0A46-8D60-76215DF38173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73CF40-C6BE-FCB3-D80E-CD0FBC12D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5CA76E-122B-0420-7AA0-BEE3546C2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99FF9-4464-F54E-86EB-96AA18E22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420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69206-C8A8-0E59-1E93-BF015088B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E029D-8553-9B6E-6BAE-C586B97B22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666A24-433A-31C1-4114-EB2F9668E0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59AC1A-A1B0-6E5A-8CC2-8CCA38BF3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684AD-F82D-0A46-8D60-76215DF38173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601703-1D69-57BE-1BDF-0B861AA03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0A39BE-FA28-76F8-0174-B19FEBA59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99FF9-4464-F54E-86EB-96AA18E22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972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7AF4C-AD5A-B8A2-714B-5030E8535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1EA10A-24EC-E829-6869-EEA4279E65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89EF5F-53D2-7613-F996-E28B88235C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658170-876D-6C1F-DD66-DC4DFAB9D1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C4A401-6DA5-5B47-1337-956919F9D4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33D087-2FF8-CF10-BE7B-1C16B2BAD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684AD-F82D-0A46-8D60-76215DF38173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09299A-1B2B-9BEB-ED0D-50B474252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15B4FD-E6BF-EB71-1A2E-C74DAE541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99FF9-4464-F54E-86EB-96AA18E22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4146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38A8C-2F18-0F0D-BD8D-94E533590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90A8BC-23DE-B711-460C-EA7541CFF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684AD-F82D-0A46-8D60-76215DF38173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D19BA3-8021-BA40-47F5-0341B14A2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532517-A6CE-06C2-8EB8-362C961F7D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99FF9-4464-F54E-86EB-96AA18E22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542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D5527A-39C8-DAB6-B7A0-84F6935AA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684AD-F82D-0A46-8D60-76215DF38173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CECD81-8287-CFB9-D1F6-5B862C76C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3C5847-5676-A9AF-517A-EE8AB6A26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99FF9-4464-F54E-86EB-96AA18E22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4746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722C1-0BFC-DEE8-74A4-7DBD4788C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5A23D-6F05-C859-9DA4-A2ED70927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5A1DE4-8765-A2F4-DE4B-54233A9B41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B6CC58-0591-87DA-43E5-99626DBF74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684AD-F82D-0A46-8D60-76215DF38173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01A879-6301-3BD4-6F2D-523A44684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A69A0D-4997-58F9-8932-DD1064A02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99FF9-4464-F54E-86EB-96AA18E22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816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D4479-A3DE-63F7-2599-0D31163E0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3D2C69-CAA2-E199-E543-9AC8C1CDC3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253872-06E9-2F79-420A-E18C67FBE1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AEC089-9C4A-FC6C-521C-D779D390C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684AD-F82D-0A46-8D60-76215DF38173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52BF63-46E0-3005-EBA9-75E3B9EE6C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527EA8-CE36-4FAD-F160-FE9F4732B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99FF9-4464-F54E-86EB-96AA18E22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732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CBFCB-FC76-6DB1-845E-A9983939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0FBDB9-D502-0003-3D4A-0FA3680EB0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A2429-BB81-F453-E41E-A008EC65C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684AD-F82D-0A46-8D60-76215DF38173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BA272A-4222-0D49-A2A7-F7D3468AE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54A6B0-D58C-F1F8-E995-8E2EDC53A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99FF9-4464-F54E-86EB-96AA18E22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707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8261F4-8D92-245E-3EDE-2984837720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8BBFC4-8662-5A5C-245E-0C3338DF36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280055-24C3-795C-4608-D5E2EEC6C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684AD-F82D-0A46-8D60-76215DF38173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E82C8-CC4F-D53B-E090-8BF41B0B3F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518124-0F37-A902-71A7-47128A3B7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99FF9-4464-F54E-86EB-96AA18E22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816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55F9D8-D270-D7AA-9B41-F8B217A85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251D4F-C731-9898-9ACD-24C867FD7D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BE8CEC-14CD-E6AB-29D5-A48B210564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E684AD-F82D-0A46-8D60-76215DF38173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DFD3B7-6D42-AAAD-59C5-08B3370E52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DBD92B-F91B-4EBF-C04F-785F406D8D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B599FF9-4464-F54E-86EB-96AA18E22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010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2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169DBD-5D0E-6562-961B-9E308FDD6A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1412489"/>
            <a:ext cx="2871095" cy="21566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2931C3-78AC-3DCA-2F70-59CC7C1FD9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98993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Today, I’ll be presenting my analysis of </a:t>
            </a:r>
            <a:r>
              <a:rPr lang="en-US" sz="2000" i="1"/>
              <a:t>Green Haven Florists</a:t>
            </a:r>
            <a:r>
              <a:rPr lang="en-US" sz="2000"/>
              <a:t> — a small independent flower shop that’s facing a difficult period in a changing retail environment.”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454192-0AA6-BD53-1B2B-B5B87B905E1B}"/>
              </a:ext>
            </a:extLst>
          </p:cNvPr>
          <p:cNvSpPr txBox="1"/>
          <p:nvPr/>
        </p:nvSpPr>
        <p:spPr>
          <a:xfrm>
            <a:off x="8451604" y="1412489"/>
            <a:ext cx="2926080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“Good morning everyone.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 My name is  Ronia Yunis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 student number [2407684].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This presentation is for the module [problem solving}</a:t>
            </a:r>
          </a:p>
        </p:txBody>
      </p:sp>
    </p:spTree>
    <p:extLst>
      <p:ext uri="{BB962C8B-B14F-4D97-AF65-F5344CB8AC3E}">
        <p14:creationId xmlns:p14="http://schemas.microsoft.com/office/powerpoint/2010/main" val="371400026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0466D-FA0B-3C91-F911-C925D251D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Green Haven Florists was founded in 2016 by Liam and Priya Patel in Norwich.</a:t>
            </a:r>
            <a:br>
              <a:rPr lang="en-GB" dirty="0"/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4B6EE4-3496-9552-1057-05F7273F27D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17476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E09E9D-6F78-162D-F236-F977F2806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Identifying the Problem (Using the 5W2H Method)</a:t>
            </a:r>
            <a:br>
              <a:rPr lang="en-GB" sz="2800">
                <a:solidFill>
                  <a:schemeClr val="bg1"/>
                </a:solidFill>
              </a:rPr>
            </a:br>
            <a:endParaRPr lang="en-US" sz="280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79CDE54-07D9-6E3F-0F1D-33BCBD3D91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r>
              <a:rPr lang="en-GB" sz="1500"/>
              <a:t>To clearly understand what’s going wrong, I used the 5W2H tool — which looks at </a:t>
            </a:r>
            <a:r>
              <a:rPr lang="en-GB" sz="1500" i="1"/>
              <a:t>who, what, when, where, why, how,</a:t>
            </a:r>
            <a:r>
              <a:rPr lang="en-GB" sz="1500"/>
              <a:t> and </a:t>
            </a:r>
            <a:r>
              <a:rPr lang="en-GB" sz="1500" i="1"/>
              <a:t>how much</a:t>
            </a:r>
            <a:r>
              <a:rPr lang="en-GB" sz="1500"/>
              <a:t>.</a:t>
            </a:r>
          </a:p>
          <a:p>
            <a:r>
              <a:rPr lang="en-GB" sz="1500"/>
              <a:t> • </a:t>
            </a:r>
            <a:r>
              <a:rPr lang="en-GB" sz="1500" b="1"/>
              <a:t>Who:</a:t>
            </a:r>
            <a:r>
              <a:rPr lang="en-GB" sz="1500"/>
              <a:t> The problem affects Green Haven Florists — specifically Liam and Priya as the business owners.</a:t>
            </a:r>
          </a:p>
          <a:p>
            <a:r>
              <a:rPr lang="en-GB" sz="1500"/>
              <a:t> • </a:t>
            </a:r>
            <a:r>
              <a:rPr lang="en-GB" sz="1500" b="1"/>
              <a:t>What:</a:t>
            </a:r>
            <a:r>
              <a:rPr lang="en-GB" sz="1500"/>
              <a:t> They’ve seen around a </a:t>
            </a:r>
            <a:r>
              <a:rPr lang="en-GB" sz="1500" b="1"/>
              <a:t>30% decline in in-store sales</a:t>
            </a:r>
            <a:r>
              <a:rPr lang="en-GB" sz="1500"/>
              <a:t>.</a:t>
            </a:r>
          </a:p>
          <a:p>
            <a:r>
              <a:rPr lang="en-GB" sz="1500"/>
              <a:t> • </a:t>
            </a:r>
            <a:r>
              <a:rPr lang="en-GB" sz="1500" b="1"/>
              <a:t>When:</a:t>
            </a:r>
            <a:r>
              <a:rPr lang="en-GB" sz="1500"/>
              <a:t> This has happened over the last twelve months.</a:t>
            </a:r>
          </a:p>
          <a:p>
            <a:r>
              <a:rPr lang="en-GB" sz="1500"/>
              <a:t> • </a:t>
            </a:r>
            <a:r>
              <a:rPr lang="en-GB" sz="1500" b="1"/>
              <a:t>Where:</a:t>
            </a:r>
            <a:r>
              <a:rPr lang="en-GB" sz="1500"/>
              <a:t> Their Norwich high-street shop, which now has much less foot traffic.</a:t>
            </a:r>
          </a:p>
          <a:p>
            <a:r>
              <a:rPr lang="en-GB" sz="1500"/>
              <a:t> • </a:t>
            </a:r>
            <a:r>
              <a:rPr lang="en-GB" sz="1500" b="1"/>
              <a:t>Why:</a:t>
            </a:r>
            <a:r>
              <a:rPr lang="en-GB" sz="1500"/>
              <a:t> Customers are moving online, competitors are offering cheaper prices and faster delivery, and the website hasn’t kept up.</a:t>
            </a:r>
          </a:p>
          <a:p>
            <a:r>
              <a:rPr lang="en-GB" sz="1500"/>
              <a:t> • </a:t>
            </a:r>
            <a:r>
              <a:rPr lang="en-GB" sz="1500" b="1"/>
              <a:t>How:</a:t>
            </a:r>
            <a:r>
              <a:rPr lang="en-GB" sz="1500"/>
              <a:t> They’ve relied too heavily on traditional, in-person sales and limited digital marketing.</a:t>
            </a:r>
          </a:p>
          <a:p>
            <a:r>
              <a:rPr lang="en-GB" sz="1500"/>
              <a:t> • </a:t>
            </a:r>
            <a:r>
              <a:rPr lang="en-GB" sz="1500" b="1"/>
              <a:t>How much:</a:t>
            </a:r>
            <a:r>
              <a:rPr lang="en-GB" sz="1500"/>
              <a:t> The revenue loss is significant — enough to threaten the shop’s sustainability.</a:t>
            </a:r>
          </a:p>
          <a:p>
            <a:br>
              <a:rPr lang="en-GB" sz="1500"/>
            </a:br>
            <a:endParaRPr lang="en-GB" sz="1500"/>
          </a:p>
          <a:p>
            <a:r>
              <a:rPr lang="en-GB" sz="1500"/>
              <a:t>In short, the business model that once worked is now struggling to keep up with the modern market.”</a:t>
            </a:r>
          </a:p>
          <a:p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31162738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6FDFE-36D4-7C0A-C5E8-3C82E9F81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External Factors (PESTEL Analysis)</a:t>
            </a:r>
            <a:br>
              <a:rPr lang="en-GB"/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15894B-BB52-9AF1-890A-DEA6049C3B4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432746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4B3931-5742-B45A-3E87-7B92BC219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 b="1">
                <a:solidFill>
                  <a:srgbClr val="FFFFFF"/>
                </a:solidFill>
              </a:rPr>
              <a:t>Cause and Effect (Fishbone Diagram)</a:t>
            </a:r>
            <a:br>
              <a:rPr lang="en-GB" sz="2800">
                <a:solidFill>
                  <a:srgbClr val="FFFFFF"/>
                </a:solidFill>
              </a:rPr>
            </a:br>
            <a:endParaRPr lang="en-US" sz="28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5E9CF5-820C-1B1B-3D3E-20CAFDE0CD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769253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41825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BEC258-7F5E-68F0-2855-4C97900B1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 b="1">
                <a:solidFill>
                  <a:srgbClr val="FFFFFF"/>
                </a:solidFill>
              </a:rPr>
              <a:t>Key Findings</a:t>
            </a:r>
            <a:br>
              <a:rPr lang="en-GB" sz="2800">
                <a:solidFill>
                  <a:srgbClr val="FFFFFF"/>
                </a:solidFill>
              </a:rPr>
            </a:br>
            <a:endParaRPr lang="en-US" sz="28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D16D4E-5CA4-AE25-767D-BCE7BF2401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560365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24719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1F6BF70-C7D1-4AF9-8DB4-BEEB8A9C3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F34968-5D6E-E0F8-8996-8D70AE837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097280"/>
            <a:ext cx="3796306" cy="4666207"/>
          </a:xfrm>
        </p:spPr>
        <p:txBody>
          <a:bodyPr anchor="ctr">
            <a:normAutofit/>
          </a:bodyPr>
          <a:lstStyle/>
          <a:p>
            <a:r>
              <a:rPr lang="en-GB" sz="3400" b="1"/>
              <a:t>Recommendations (Optional but Effective)</a:t>
            </a:r>
            <a:br>
              <a:rPr lang="en-GB" sz="3400"/>
            </a:br>
            <a:endParaRPr lang="en-US" sz="340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C66A8B6-1F6E-4FCC-93B9-B9986B6FD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576" y="5945955"/>
            <a:ext cx="12109423" cy="525780"/>
            <a:chOff x="82576" y="5945955"/>
            <a:chExt cx="12109423" cy="52578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AF7C4FD-65AD-4BBE-886A-D2E923F9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103361" y="6131892"/>
              <a:ext cx="524256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BA8278B-6DF7-481F-B1FA-FFE7D6C3C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5998176" y="277912"/>
              <a:ext cx="524256" cy="1186339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73215C-C944-9063-0D97-2952701124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7296481"/>
              </p:ext>
            </p:extLst>
          </p:nvPr>
        </p:nvGraphicFramePr>
        <p:xfrm>
          <a:off x="5431536" y="1014153"/>
          <a:ext cx="5918184" cy="4979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252144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1F6BF70-C7D1-4AF9-8DB4-BEEB8A9C3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5366C6-D64F-93C8-8D71-7DDDBECA6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097280"/>
            <a:ext cx="3796306" cy="4666207"/>
          </a:xfrm>
        </p:spPr>
        <p:txBody>
          <a:bodyPr anchor="ctr">
            <a:normAutofit/>
          </a:bodyPr>
          <a:lstStyle/>
          <a:p>
            <a:r>
              <a:rPr lang="en-GB" sz="4800" b="1"/>
              <a:t>Conclusion</a:t>
            </a:r>
            <a:br>
              <a:rPr lang="en-GB" sz="4800"/>
            </a:br>
            <a:endParaRPr lang="en-US" sz="480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C66A8B6-1F6E-4FCC-93B9-B9986B6FD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576" y="5945955"/>
            <a:ext cx="12109423" cy="525780"/>
            <a:chOff x="82576" y="5945955"/>
            <a:chExt cx="12109423" cy="52578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AF7C4FD-65AD-4BBE-886A-D2E923F9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103361" y="6131892"/>
              <a:ext cx="524256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BA8278B-6DF7-481F-B1FA-FFE7D6C3C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5998176" y="277912"/>
              <a:ext cx="524256" cy="1186339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84D6C8-F883-CF8F-F826-DC5A850DA5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6638534"/>
              </p:ext>
            </p:extLst>
          </p:nvPr>
        </p:nvGraphicFramePr>
        <p:xfrm>
          <a:off x="5431536" y="1014153"/>
          <a:ext cx="5918184" cy="4979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877292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404ED6-C3D8-8982-FA72-C8E7BF3E0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3800" b="1"/>
              <a:t>References</a:t>
            </a:r>
            <a:br>
              <a:rPr lang="en-GB" sz="3800"/>
            </a:br>
            <a:endParaRPr lang="en-US" sz="38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5A781-82EE-7D84-C290-D94C3ECD7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000"/>
              <a:t>...Here’s a list of all the references I used for my research, including the case study itself and some supporting data from industry reports and academic sources.”</a:t>
            </a:r>
            <a:br>
              <a:rPr lang="en-GB" sz="2000"/>
            </a:br>
            <a:endParaRPr lang="en-GB" sz="2000"/>
          </a:p>
          <a:p>
            <a:r>
              <a:rPr lang="en-GB" sz="2000"/>
              <a:t>• Kotler, P. &amp; Keller, K. (2022). </a:t>
            </a:r>
            <a:r>
              <a:rPr lang="en-GB" sz="2000" i="1"/>
              <a:t>Marketing Management.</a:t>
            </a:r>
            <a:r>
              <a:rPr lang="en-GB" sz="2000"/>
              <a:t> Pearson Education.</a:t>
            </a:r>
          </a:p>
          <a:p>
            <a:r>
              <a:rPr lang="en-GB" sz="2000"/>
              <a:t> • Office for National Statistics (2024). </a:t>
            </a:r>
            <a:r>
              <a:rPr lang="en-GB" sz="2000" i="1"/>
              <a:t>UK Retail Sales Trends.</a:t>
            </a:r>
            <a:endParaRPr lang="en-GB" sz="2000"/>
          </a:p>
          <a:p>
            <a:r>
              <a:rPr lang="en-GB" sz="2000"/>
              <a:t> • IBISWorld (2024). </a:t>
            </a:r>
            <a:r>
              <a:rPr lang="en-GB" sz="2000" i="1"/>
              <a:t>Florists Industry Report – UK.</a:t>
            </a:r>
            <a:endParaRPr lang="en-GB" sz="2000"/>
          </a:p>
          <a:p>
            <a:r>
              <a:rPr lang="en-GB" sz="2000"/>
              <a:t> • Green Haven Case Study (2025).</a:t>
            </a:r>
          </a:p>
          <a:p>
            <a:r>
              <a:rPr lang="en-GB" sz="2000" i="1"/>
              <a:t>(Ensure citations match your in-slide references.</a:t>
            </a:r>
            <a:endParaRPr lang="en-GB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67072337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</TotalTime>
  <Words>1057</Words>
  <Application>Microsoft Macintosh PowerPoint</Application>
  <PresentationFormat>Widescreen</PresentationFormat>
  <Paragraphs>67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 </vt:lpstr>
      <vt:lpstr>Green Haven Florists was founded in 2016 by Liam and Priya Patel in Norwich. </vt:lpstr>
      <vt:lpstr>Identifying the Problem (Using the 5W2H Method) </vt:lpstr>
      <vt:lpstr>External Factors (PESTEL Analysis) </vt:lpstr>
      <vt:lpstr>Cause and Effect (Fishbone Diagram) </vt:lpstr>
      <vt:lpstr>Key Findings </vt:lpstr>
      <vt:lpstr>Recommendations (Optional but Effective)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Lania Yunis 286741</dc:creator>
  <cp:lastModifiedBy>Lania Yunis 286741</cp:lastModifiedBy>
  <cp:revision>1</cp:revision>
  <dcterms:created xsi:type="dcterms:W3CDTF">2025-10-22T00:08:24Z</dcterms:created>
  <dcterms:modified xsi:type="dcterms:W3CDTF">2025-10-22T00:23:07Z</dcterms:modified>
</cp:coreProperties>
</file>