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sldIdLst>
    <p:sldId id="274" r:id="rId3"/>
    <p:sldId id="277" r:id="rId4"/>
    <p:sldId id="278" r:id="rId5"/>
    <p:sldId id="273" r:id="rId6"/>
    <p:sldId id="272" r:id="rId7"/>
    <p:sldId id="258" r:id="rId8"/>
    <p:sldId id="259" r:id="rId9"/>
    <p:sldId id="257" r:id="rId10"/>
    <p:sldId id="260" r:id="rId11"/>
    <p:sldId id="261" r:id="rId12"/>
    <p:sldId id="262" r:id="rId13"/>
    <p:sldId id="263" r:id="rId14"/>
    <p:sldId id="264" r:id="rId15"/>
    <p:sldId id="265" r:id="rId16"/>
    <p:sldId id="266" r:id="rId17"/>
    <p:sldId id="268" r:id="rId18"/>
    <p:sldId id="267" r:id="rId19"/>
    <p:sldId id="269" r:id="rId20"/>
    <p:sldId id="27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71" autoAdjust="0"/>
    <p:restoredTop sz="94660"/>
  </p:normalViewPr>
  <p:slideViewPr>
    <p:cSldViewPr>
      <p:cViewPr varScale="1">
        <p:scale>
          <a:sx n="86" d="100"/>
          <a:sy n="86" d="100"/>
        </p:scale>
        <p:origin x="909" y="45"/>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6" d="100"/>
          <a:sy n="56" d="100"/>
        </p:scale>
        <p:origin x="-107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7C2373E-0BD9-4005-8481-B88C98EF88BB}" type="datetimeFigureOut">
              <a:rPr lang="en-GB" smtClean="0"/>
              <a:pPr/>
              <a:t>11/05/2020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B78D59F0-4C1E-408F-B0ED-53073DCC9BFE}" type="slidenum">
              <a:rPr lang="en-GB" smtClean="0"/>
              <a:pPr/>
              <a:t>‹#›</a:t>
            </a:fld>
            <a:endParaRPr lang="en-GB"/>
          </a:p>
        </p:txBody>
      </p:sp>
    </p:spTree>
    <p:extLst>
      <p:ext uri="{BB962C8B-B14F-4D97-AF65-F5344CB8AC3E}">
        <p14:creationId xmlns:p14="http://schemas.microsoft.com/office/powerpoint/2010/main" val="1262186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a:t>
            </a:fld>
            <a:endParaRPr lang="en-GB"/>
          </a:p>
        </p:txBody>
      </p:sp>
    </p:spTree>
    <p:extLst>
      <p:ext uri="{BB962C8B-B14F-4D97-AF65-F5344CB8AC3E}">
        <p14:creationId xmlns:p14="http://schemas.microsoft.com/office/powerpoint/2010/main" val="132502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102697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794566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Added this slide to note bad examples</a:t>
            </a:r>
            <a:r>
              <a:rPr lang="en-GB" baseline="0" dirty="0" smtClean="0"/>
              <a:t> of breaching ethics.</a:t>
            </a:r>
          </a:p>
          <a:p>
            <a:r>
              <a:rPr lang="en-GB" baseline="0" dirty="0" smtClean="0"/>
              <a:t>You tube clips of well known experiments, discuss the ethics. </a:t>
            </a:r>
          </a:p>
          <a:p>
            <a:endParaRPr lang="en-GB" baseline="0" dirty="0" smtClean="0"/>
          </a:p>
          <a:p>
            <a:r>
              <a:rPr lang="en-GB" baseline="0" dirty="0" smtClean="0"/>
              <a:t>Baby Albert was conditioned to be scared. Did Dr Watson have the right to this , despite psychology noting the good that has come  from such research.</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normAutofit/>
          </a:bodyPr>
          <a:lstStyle/>
          <a:p>
            <a:r>
              <a:rPr lang="en-GB" dirty="0" smtClean="0"/>
              <a:t>Discuss what harm could be . Not just physical</a:t>
            </a:r>
          </a:p>
          <a:p>
            <a:r>
              <a:rPr lang="en-GB" dirty="0" smtClean="0"/>
              <a:t>Emotional</a:t>
            </a:r>
            <a:r>
              <a:rPr lang="en-GB" baseline="0" dirty="0"/>
              <a:t> </a:t>
            </a:r>
            <a:r>
              <a:rPr lang="en-GB" baseline="0" dirty="0" smtClean="0"/>
              <a:t>harm</a:t>
            </a:r>
          </a:p>
          <a:p>
            <a:r>
              <a:rPr lang="en-GB" baseline="0" dirty="0" smtClean="0"/>
              <a:t>Causing distress</a:t>
            </a:r>
          </a:p>
          <a:p>
            <a:r>
              <a:rPr lang="en-GB" baseline="0" dirty="0" smtClean="0"/>
              <a:t>Causing offence</a:t>
            </a:r>
          </a:p>
          <a:p>
            <a:r>
              <a:rPr lang="en-GB" baseline="0" dirty="0" smtClean="0"/>
              <a:t>Causing doubt</a:t>
            </a:r>
          </a:p>
          <a:p>
            <a:endParaRPr lang="en-GB" baseline="0" dirty="0" smtClean="0"/>
          </a:p>
          <a:p>
            <a:r>
              <a:rPr lang="en-GB" baseline="0" dirty="0" smtClean="0"/>
              <a:t>Think of examples</a:t>
            </a:r>
          </a:p>
          <a:p>
            <a:r>
              <a:rPr lang="en-GB" baseline="0" dirty="0" smtClean="0"/>
              <a:t>Questionnaires  making parent’s question their child rearing skills</a:t>
            </a:r>
          </a:p>
          <a:p>
            <a:r>
              <a:rPr lang="en-GB" baseline="0" dirty="0" smtClean="0"/>
              <a:t>A new person observing in a nursery causing children to be shy and distressed</a:t>
            </a:r>
          </a:p>
          <a:p>
            <a:r>
              <a:rPr lang="en-GB" baseline="0" dirty="0" smtClean="0"/>
              <a:t>There are always risk , ethical research needs to consider and lessen  the risks or the consequences of risk  </a:t>
            </a:r>
          </a:p>
          <a:p>
            <a:r>
              <a:rPr lang="en-GB" baseline="0" dirty="0" err="1" smtClean="0"/>
              <a:t>Wailling</a:t>
            </a:r>
            <a:r>
              <a:rPr lang="en-GB" baseline="0" dirty="0" smtClean="0"/>
              <a:t>, (2005) handout to be shared with students – get them to identify the attention to detail, use of headings and links to ethical guidance and frameworks.</a:t>
            </a:r>
            <a:endParaRPr lang="en-GB" dirty="0" smtClean="0"/>
          </a:p>
        </p:txBody>
      </p:sp>
      <p:sp>
        <p:nvSpPr>
          <p:cNvPr id="4" name="Dalfan Rhif y Sleid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7395962" cy="4682939"/>
          </a:xfrm>
        </p:spPr>
        <p:txBody>
          <a:bodyPr/>
          <a:lstStyle/>
          <a:p>
            <a:r>
              <a:rPr lang="en-GB" sz="1100" dirty="0"/>
              <a:t>What is voluntary?</a:t>
            </a:r>
          </a:p>
          <a:p>
            <a:r>
              <a:rPr lang="en-GB" sz="1100" dirty="0"/>
              <a:t>What is informed?</a:t>
            </a:r>
          </a:p>
          <a:p>
            <a:r>
              <a:rPr lang="en-GB" sz="1100" dirty="0"/>
              <a:t>Get them to consider , can all children read, what about very young children and babies?</a:t>
            </a:r>
          </a:p>
          <a:p>
            <a:r>
              <a:rPr lang="en-GB" sz="1100" dirty="0"/>
              <a:t>Can children know consequences of what they are agreeing to?</a:t>
            </a:r>
          </a:p>
          <a:p>
            <a:r>
              <a:rPr lang="en-GB" sz="1100" dirty="0"/>
              <a:t>How can informed by </a:t>
            </a:r>
            <a:r>
              <a:rPr lang="en-GB" sz="1100" dirty="0" err="1"/>
              <a:t>guranted</a:t>
            </a:r>
            <a:r>
              <a:rPr lang="en-GB" sz="1100" dirty="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646374"/>
            <a:ext cx="5335270" cy="4389120"/>
          </a:xfrm>
        </p:spPr>
        <p:txBody>
          <a:bodyPr/>
          <a:lstStyle/>
          <a:p>
            <a:r>
              <a:rPr lang="en-GB" dirty="0" smtClean="0"/>
              <a:t>Is it right for</a:t>
            </a:r>
            <a:r>
              <a:rPr lang="en-GB" baseline="0" dirty="0" smtClean="0"/>
              <a:t> researcher to pretend they are a new teacher?</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a:t>
            </a:r>
            <a:r>
              <a:rPr lang="en-GB" baseline="0" dirty="0" smtClean="0"/>
              <a:t> children know they can not be involved?</a:t>
            </a:r>
          </a:p>
          <a:p>
            <a:r>
              <a:rPr lang="en-GB" baseline="0" dirty="0" smtClean="0"/>
              <a:t>How can this be reinforced during a longer study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6669088" cy="4682939"/>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3468" y="4632960"/>
            <a:ext cx="6232176" cy="4389120"/>
          </a:xfrm>
        </p:spPr>
        <p:txBody>
          <a:bodyPr/>
          <a:lstStyle/>
          <a:p>
            <a:r>
              <a:rPr lang="en-GB" dirty="0" smtClean="0"/>
              <a:t>How</a:t>
            </a:r>
            <a:r>
              <a:rPr lang="en-GB" baseline="0" dirty="0" smtClean="0"/>
              <a:t> can</a:t>
            </a:r>
            <a:r>
              <a:rPr lang="en-GB" dirty="0" smtClean="0"/>
              <a:t> this be ensured</a:t>
            </a:r>
          </a:p>
          <a:p>
            <a:r>
              <a:rPr lang="en-GB" dirty="0" smtClean="0"/>
              <a:t>Do you need to collect personal data? </a:t>
            </a:r>
          </a:p>
          <a:p>
            <a:r>
              <a:rPr lang="en-GB" dirty="0" smtClean="0"/>
              <a:t>If so where it is stored and how. Are your IT facilities safe ?</a:t>
            </a:r>
          </a:p>
          <a:p>
            <a:r>
              <a:rPr lang="en-GB" dirty="0" smtClean="0"/>
              <a:t>Why would this need to be explained to young children?</a:t>
            </a:r>
          </a:p>
          <a:p>
            <a:r>
              <a:rPr lang="en-GB" dirty="0" smtClean="0"/>
              <a:t>What about safeguarding?</a:t>
            </a:r>
          </a:p>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4"/>
            <a:ext cx="5335270" cy="4389120"/>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3"/>
            <a:ext cx="5335270" cy="4312312"/>
          </a:xfrm>
        </p:spPr>
        <p:txBody>
          <a:bodyPr/>
          <a:lstStyle/>
          <a:p>
            <a:r>
              <a:rPr lang="en-GB" dirty="0" smtClean="0"/>
              <a:t>Research should be valid, and honest. You should not set out to get the result you want or to fool those reading your research.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1103274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18</a:t>
            </a:fld>
            <a:endParaRPr lang="en-GB"/>
          </a:p>
        </p:txBody>
      </p:sp>
    </p:spTree>
    <p:extLst>
      <p:ext uri="{BB962C8B-B14F-4D97-AF65-F5344CB8AC3E}">
        <p14:creationId xmlns:p14="http://schemas.microsoft.com/office/powerpoint/2010/main" val="35569676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8788" y="960438"/>
            <a:ext cx="4873625" cy="36560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2560111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356581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2207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83108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71141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380079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778687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47378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84259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6196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697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011189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694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74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2890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2260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993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46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1304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1239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2622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95348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11/05/2020</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169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724CC-E3D7-43CD-9937-CC684ACD221A}" type="datetimeFigureOut">
              <a:rPr lang="en-GB" smtClean="0"/>
              <a:pPr/>
              <a:t>11/05/2020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A43BF-CF6F-49DE-BD9B-0A3362537AE7}" type="slidenum">
              <a:rPr lang="en-GB" smtClean="0"/>
              <a:pPr/>
              <a:t>‹#›</a:t>
            </a:fld>
            <a:endParaRPr lang="en-GB"/>
          </a:p>
        </p:txBody>
      </p:sp>
    </p:spTree>
    <p:extLst>
      <p:ext uri="{BB962C8B-B14F-4D97-AF65-F5344CB8AC3E}">
        <p14:creationId xmlns:p14="http://schemas.microsoft.com/office/powerpoint/2010/main" val="4119034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11/05/2020</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80201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oro.open.ac.uk/2720/2/"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Moeseg</a:t>
            </a:r>
            <a:r>
              <a:rPr lang="en-GB" dirty="0"/>
              <a:t/>
            </a:r>
            <a:br>
              <a:rPr lang="en-GB" dirty="0"/>
            </a:br>
            <a:r>
              <a:rPr lang="en-GB" dirty="0"/>
              <a:t>Ethics</a:t>
            </a:r>
          </a:p>
        </p:txBody>
      </p:sp>
      <p:sp>
        <p:nvSpPr>
          <p:cNvPr id="3" name="Subtitle 2"/>
          <p:cNvSpPr>
            <a:spLocks noGrp="1"/>
          </p:cNvSpPr>
          <p:nvPr>
            <p:ph type="subTitle" idx="1"/>
          </p:nvPr>
        </p:nvSpPr>
        <p:spPr/>
        <p:txBody>
          <a:bodyPr/>
          <a:lstStyle/>
          <a:p>
            <a:r>
              <a:rPr lang="en-US" dirty="0" err="1"/>
              <a:t>Darlith</a:t>
            </a:r>
            <a:r>
              <a:rPr lang="en-US" dirty="0"/>
              <a:t> 5</a:t>
            </a:r>
            <a:r>
              <a:rPr lang="en-US" dirty="0" smtClean="0"/>
              <a:t> </a:t>
            </a:r>
            <a:r>
              <a:rPr lang="en-US" dirty="0"/>
              <a:t>/ Lecture 5</a:t>
            </a:r>
          </a:p>
          <a:p>
            <a:r>
              <a:rPr lang="en-US" dirty="0" smtClean="0"/>
              <a:t>ECEY5001C</a:t>
            </a:r>
            <a:endParaRPr lang="en-US" dirty="0"/>
          </a:p>
          <a:p>
            <a:endParaRPr lang="en-GB" dirty="0"/>
          </a:p>
        </p:txBody>
      </p:sp>
    </p:spTree>
    <p:extLst>
      <p:ext uri="{BB962C8B-B14F-4D97-AF65-F5344CB8AC3E}">
        <p14:creationId xmlns:p14="http://schemas.microsoft.com/office/powerpoint/2010/main" val="280431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600" dirty="0"/>
              <a:t>Meini prawf y SGC sy’n cael sylw yn y ddarlith heddiw </a:t>
            </a:r>
            <a:r>
              <a:rPr lang="cy-GB" sz="3600" dirty="0" smtClean="0"/>
              <a:t>/ </a:t>
            </a:r>
            <a:r>
              <a:rPr lang="en-GB" sz="3600" dirty="0" err="1" smtClean="0"/>
              <a:t>Nos</a:t>
            </a:r>
            <a:r>
              <a:rPr lang="en-GB" sz="3600" dirty="0" smtClean="0"/>
              <a:t> criteria covered in todays lecture</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SCDCCLD0401 </a:t>
            </a:r>
          </a:p>
          <a:p>
            <a:r>
              <a:rPr lang="cy-GB" dirty="0" smtClean="0"/>
              <a:t>Cynnal systemau cyfathrebu ac arfer effeithiol</a:t>
            </a:r>
          </a:p>
          <a:p>
            <a:r>
              <a:rPr lang="cy-GB" dirty="0" smtClean="0"/>
              <a:t>P41</a:t>
            </a:r>
          </a:p>
          <a:p>
            <a:r>
              <a:rPr lang="cy-GB" dirty="0" smtClean="0"/>
              <a:t>SCDHSC0044 </a:t>
            </a:r>
          </a:p>
          <a:p>
            <a:r>
              <a:rPr lang="cy-GB" dirty="0" smtClean="0"/>
              <a:t>Arwain arfer sy’n hyrwyddo diogelu plant a phobl ifanc</a:t>
            </a:r>
          </a:p>
          <a:p>
            <a:r>
              <a:rPr lang="cy-GB" dirty="0" smtClean="0"/>
              <a:t>P31</a:t>
            </a:r>
          </a:p>
          <a:p>
            <a:endParaRPr lang="en-GB" dirty="0"/>
          </a:p>
        </p:txBody>
      </p:sp>
      <p:sp>
        <p:nvSpPr>
          <p:cNvPr id="4" name="Content Placeholder 3"/>
          <p:cNvSpPr>
            <a:spLocks noGrp="1"/>
          </p:cNvSpPr>
          <p:nvPr>
            <p:ph sz="half" idx="2"/>
          </p:nvPr>
        </p:nvSpPr>
        <p:spPr/>
        <p:txBody>
          <a:bodyPr>
            <a:normAutofit fontScale="85000" lnSpcReduction="20000"/>
          </a:bodyPr>
          <a:lstStyle/>
          <a:p>
            <a:pPr lvl="0"/>
            <a:r>
              <a:rPr lang="en-GB" dirty="0">
                <a:solidFill>
                  <a:prstClr val="black"/>
                </a:solidFill>
              </a:rPr>
              <a:t>SCDCCLD0401 </a:t>
            </a:r>
          </a:p>
          <a:p>
            <a:pPr lvl="0"/>
            <a:r>
              <a:rPr lang="en-GB" dirty="0">
                <a:solidFill>
                  <a:prstClr val="black"/>
                </a:solidFill>
              </a:rPr>
              <a:t>Maintain effective communication systems and practice </a:t>
            </a:r>
          </a:p>
          <a:p>
            <a:pPr lvl="0"/>
            <a:r>
              <a:rPr lang="en-GB" dirty="0">
                <a:solidFill>
                  <a:prstClr val="black"/>
                </a:solidFill>
              </a:rPr>
              <a:t>P41</a:t>
            </a:r>
          </a:p>
          <a:p>
            <a:pPr lvl="0"/>
            <a:r>
              <a:rPr lang="en-GB" dirty="0">
                <a:solidFill>
                  <a:prstClr val="black"/>
                </a:solidFill>
              </a:rPr>
              <a:t>SCDHSC0044 </a:t>
            </a:r>
          </a:p>
          <a:p>
            <a:pPr lvl="0"/>
            <a:r>
              <a:rPr lang="en-GB" dirty="0">
                <a:solidFill>
                  <a:prstClr val="black"/>
                </a:solidFill>
              </a:rPr>
              <a:t>Lead practice that promotes the safeguarding of children and young people</a:t>
            </a:r>
          </a:p>
          <a:p>
            <a:pPr lvl="0"/>
            <a:r>
              <a:rPr lang="en-GB" dirty="0">
                <a:solidFill>
                  <a:prstClr val="black"/>
                </a:solidFill>
              </a:rPr>
              <a:t>P31</a:t>
            </a:r>
          </a:p>
          <a:p>
            <a:endParaRPr lang="cy-GB" dirty="0"/>
          </a:p>
        </p:txBody>
      </p:sp>
    </p:spTree>
    <p:extLst>
      <p:ext uri="{BB962C8B-B14F-4D97-AF65-F5344CB8AC3E}">
        <p14:creationId xmlns:p14="http://schemas.microsoft.com/office/powerpoint/2010/main" val="336524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a:t>
            </a:r>
            <a:r>
              <a:rPr lang="en-GB" dirty="0" err="1" smtClean="0"/>
              <a:t>gwybodaeth</a:t>
            </a:r>
            <a:r>
              <a:rPr lang="en-GB" dirty="0" smtClean="0"/>
              <a:t/>
            </a:r>
            <a:br>
              <a:rPr lang="en-GB" dirty="0" smtClean="0"/>
            </a:br>
            <a:r>
              <a:rPr lang="en-GB" dirty="0" smtClean="0"/>
              <a:t>Knowledge criteria</a:t>
            </a:r>
            <a:endParaRPr lang="en-GB" dirty="0"/>
          </a:p>
        </p:txBody>
      </p:sp>
      <p:sp>
        <p:nvSpPr>
          <p:cNvPr id="3" name="Content Placeholder 2"/>
          <p:cNvSpPr>
            <a:spLocks noGrp="1"/>
          </p:cNvSpPr>
          <p:nvPr>
            <p:ph idx="1"/>
          </p:nvPr>
        </p:nvSpPr>
        <p:spPr/>
        <p:txBody>
          <a:bodyPr/>
          <a:lstStyle/>
          <a:p>
            <a:r>
              <a:rPr lang="en-GB" dirty="0" smtClean="0"/>
              <a:t>K16</a:t>
            </a:r>
          </a:p>
          <a:p>
            <a:r>
              <a:rPr lang="en-GB" dirty="0" smtClean="0"/>
              <a:t>K17</a:t>
            </a:r>
          </a:p>
          <a:p>
            <a:r>
              <a:rPr lang="en-GB" smtClean="0"/>
              <a:t>K19</a:t>
            </a:r>
            <a:endParaRPr lang="en-GB"/>
          </a:p>
        </p:txBody>
      </p:sp>
    </p:spTree>
    <p:extLst>
      <p:ext uri="{BB962C8B-B14F-4D97-AF65-F5344CB8AC3E}">
        <p14:creationId xmlns:p14="http://schemas.microsoft.com/office/powerpoint/2010/main" val="41571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mtClean="0"/>
              <a:t>Pam meddwl am moeseg?</a:t>
            </a:r>
            <a:br>
              <a:rPr lang="en-GB" smtClean="0"/>
            </a:br>
            <a:r>
              <a:rPr lang="en-GB" smtClean="0"/>
              <a:t>Why think about ethics? </a:t>
            </a:r>
            <a:endParaRPr lang="en-GB" dirty="0"/>
          </a:p>
        </p:txBody>
      </p:sp>
      <p:sp>
        <p:nvSpPr>
          <p:cNvPr id="5" name="Content Placeholder 4"/>
          <p:cNvSpPr>
            <a:spLocks noGrp="1"/>
          </p:cNvSpPr>
          <p:nvPr>
            <p:ph sz="half" idx="1"/>
          </p:nvPr>
        </p:nvSpPr>
        <p:spPr/>
        <p:txBody>
          <a:bodyPr>
            <a:normAutofit fontScale="92500" lnSpcReduction="20000"/>
          </a:bodyPr>
          <a:lstStyle/>
          <a:p>
            <a:r>
              <a:rPr lang="cy-GB" dirty="0" smtClean="0"/>
              <a:t>Beth yw moeseg?</a:t>
            </a:r>
          </a:p>
          <a:p>
            <a:r>
              <a:rPr lang="cy-GB" dirty="0" smtClean="0"/>
              <a:t>Pam mae moeseg mor bwysig mewn ymchwil plentyndod cynnar?</a:t>
            </a:r>
          </a:p>
          <a:p>
            <a:endParaRPr lang="cy-GB" dirty="0" smtClean="0"/>
          </a:p>
          <a:p>
            <a:endParaRPr lang="cy-GB" dirty="0" smtClean="0"/>
          </a:p>
          <a:p>
            <a:r>
              <a:rPr lang="cy-GB" dirty="0" smtClean="0"/>
              <a:t>Meddyliwch am enghreifftiau lle gallai plant a theuluoedd gael cam gan fod ymchwilwyr yn anwybyddu ystyriaethau moesegol</a:t>
            </a:r>
            <a:endParaRPr lang="cy-GB" dirty="0"/>
          </a:p>
        </p:txBody>
      </p:sp>
      <p:sp>
        <p:nvSpPr>
          <p:cNvPr id="6" name="Content Placeholder 5"/>
          <p:cNvSpPr>
            <a:spLocks noGrp="1"/>
          </p:cNvSpPr>
          <p:nvPr>
            <p:ph sz="half" idx="2"/>
          </p:nvPr>
        </p:nvSpPr>
        <p:spPr/>
        <p:txBody>
          <a:bodyPr>
            <a:normAutofit fontScale="92500" lnSpcReduction="20000"/>
          </a:bodyPr>
          <a:lstStyle/>
          <a:p>
            <a:r>
              <a:rPr lang="en-GB" smtClean="0"/>
              <a:t>What are ethics?</a:t>
            </a:r>
          </a:p>
          <a:p>
            <a:r>
              <a:rPr lang="en-GB" smtClean="0"/>
              <a:t>Why are ethics so important in early childhood research?</a:t>
            </a:r>
          </a:p>
          <a:p>
            <a:endParaRPr lang="en-GB" smtClean="0"/>
          </a:p>
          <a:p>
            <a:r>
              <a:rPr lang="en-GB" smtClean="0"/>
              <a:t>Think about examples where children and families could come to harm when researchers ignore ethical considerations?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288032"/>
          </a:xfrm>
        </p:spPr>
        <p:txBody>
          <a:bodyPr>
            <a:normAutofit fontScale="90000"/>
          </a:bodyPr>
          <a:lstStyle/>
          <a:p>
            <a:r>
              <a:rPr lang="en-GB" dirty="0"/>
              <a:t>Pam </a:t>
            </a:r>
            <a:r>
              <a:rPr lang="en-GB" dirty="0" err="1"/>
              <a:t>trafod</a:t>
            </a:r>
            <a:r>
              <a:rPr lang="en-GB" dirty="0"/>
              <a:t> </a:t>
            </a:r>
            <a:r>
              <a:rPr lang="en-GB" dirty="0" err="1"/>
              <a:t>moeseg</a:t>
            </a:r>
            <a:r>
              <a:rPr lang="en-GB" dirty="0"/>
              <a:t>?</a:t>
            </a:r>
            <a:br>
              <a:rPr lang="en-GB" dirty="0"/>
            </a:br>
            <a:r>
              <a:rPr lang="en-GB" i="1" dirty="0">
                <a:solidFill>
                  <a:schemeClr val="accent1"/>
                </a:solidFill>
              </a:rPr>
              <a:t>Why discuss ethics?</a:t>
            </a:r>
            <a:r>
              <a:rPr lang="en-GB" dirty="0"/>
              <a:t/>
            </a:r>
            <a:br>
              <a:rPr lang="en-GB" dirty="0"/>
            </a:br>
            <a:r>
              <a:rPr lang="en-GB" dirty="0"/>
              <a:t/>
            </a:r>
            <a:br>
              <a:rPr lang="en-GB" dirty="0"/>
            </a:br>
            <a:endParaRPr lang="en-GB" dirty="0"/>
          </a:p>
        </p:txBody>
      </p:sp>
      <p:sp>
        <p:nvSpPr>
          <p:cNvPr id="3" name="Content Placeholder 2"/>
          <p:cNvSpPr>
            <a:spLocks noGrp="1"/>
          </p:cNvSpPr>
          <p:nvPr>
            <p:ph sz="half" idx="1"/>
          </p:nvPr>
        </p:nvSpPr>
        <p:spPr/>
        <p:txBody>
          <a:bodyPr>
            <a:normAutofit fontScale="55000" lnSpcReduction="20000"/>
          </a:bodyPr>
          <a:lstStyle/>
          <a:p>
            <a:pPr lvl="0"/>
            <a:r>
              <a:rPr lang="cy-GB" dirty="0" smtClean="0"/>
              <a:t>Cyfrifoldeb at eraill</a:t>
            </a:r>
          </a:p>
          <a:p>
            <a:pPr lvl="0"/>
            <a:r>
              <a:rPr lang="cy-GB" dirty="0" smtClean="0"/>
              <a:t>Gwneud dim niwed</a:t>
            </a:r>
          </a:p>
          <a:p>
            <a:pPr lvl="0"/>
            <a:r>
              <a:rPr lang="cy-GB" dirty="0" smtClean="0"/>
              <a:t>Hawliau Plant </a:t>
            </a:r>
          </a:p>
          <a:p>
            <a:pPr lvl="0"/>
            <a:endParaRPr lang="cy-GB" dirty="0" smtClean="0"/>
          </a:p>
          <a:p>
            <a:r>
              <a:rPr lang="cy-GB" dirty="0" smtClean="0"/>
              <a:t>Enghreifftiau lle mae plant wedi cael niwed </a:t>
            </a:r>
          </a:p>
          <a:p>
            <a:endParaRPr lang="cy-GB" dirty="0" smtClean="0"/>
          </a:p>
          <a:p>
            <a:endParaRPr lang="cy-GB" dirty="0" smtClean="0"/>
          </a:p>
          <a:p>
            <a:r>
              <a:rPr lang="cy-GB" dirty="0" smtClean="0"/>
              <a:t>Dol Bobo</a:t>
            </a:r>
          </a:p>
          <a:p>
            <a:pPr marL="0" indent="0">
              <a:buNone/>
            </a:pPr>
            <a:r>
              <a:rPr lang="cy-GB" dirty="0" smtClean="0">
                <a:hlinkClick r:id="rId3"/>
              </a:rPr>
              <a:t>https://www.youtube.com/watch?v=NjTxQy_U3ac</a:t>
            </a:r>
            <a:endParaRPr lang="cy-GB" dirty="0" smtClean="0"/>
          </a:p>
          <a:p>
            <a:pPr marL="0" indent="0">
              <a:buNone/>
            </a:pPr>
            <a:endParaRPr lang="cy-GB" dirty="0" smtClean="0"/>
          </a:p>
          <a:p>
            <a:r>
              <a:rPr lang="cy-GB" dirty="0" smtClean="0"/>
              <a:t>Arbrofion ‘</a:t>
            </a:r>
            <a:r>
              <a:rPr lang="cy-GB" dirty="0" err="1" smtClean="0"/>
              <a:t>Little</a:t>
            </a:r>
            <a:r>
              <a:rPr lang="cy-GB" dirty="0" smtClean="0"/>
              <a:t> </a:t>
            </a:r>
            <a:r>
              <a:rPr lang="cy-GB" dirty="0" err="1" smtClean="0"/>
              <a:t>Albert</a:t>
            </a:r>
            <a:r>
              <a:rPr lang="cy-GB" dirty="0" smtClean="0"/>
              <a:t>’</a:t>
            </a:r>
          </a:p>
          <a:p>
            <a:pPr lvl="0"/>
            <a:r>
              <a:rPr lang="cy-GB" dirty="0" smtClean="0">
                <a:hlinkClick r:id="rId4"/>
              </a:rPr>
              <a:t>https://www.youtube.com/watch?v=9hBfnXACsOI</a:t>
            </a:r>
            <a:endParaRPr lang="cy-GB" dirty="0" smtClean="0"/>
          </a:p>
          <a:p>
            <a:pPr lvl="0"/>
            <a:endParaRPr lang="cy-GB" dirty="0" smtClean="0"/>
          </a:p>
          <a:p>
            <a:pPr lvl="0"/>
            <a:r>
              <a:rPr lang="cy-GB" dirty="0" smtClean="0">
                <a:solidFill>
                  <a:prstClr val="black"/>
                </a:solidFill>
              </a:rPr>
              <a:t>Heb bolisi a chanllawiau  moesegol </a:t>
            </a:r>
            <a:r>
              <a:rPr lang="cy-GB" dirty="0" err="1" smtClean="0">
                <a:solidFill>
                  <a:prstClr val="black"/>
                </a:solidFill>
              </a:rPr>
              <a:t>cryf</a:t>
            </a:r>
            <a:r>
              <a:rPr lang="cy-GB" dirty="0" smtClean="0">
                <a:solidFill>
                  <a:prstClr val="black"/>
                </a:solidFill>
              </a:rPr>
              <a:t> gall ymchwilwyr wneud niwed </a:t>
            </a:r>
          </a:p>
          <a:p>
            <a:endParaRPr lang="en-GB" dirty="0"/>
          </a:p>
        </p:txBody>
      </p:sp>
      <p:sp>
        <p:nvSpPr>
          <p:cNvPr id="4" name="Content Placeholder 3"/>
          <p:cNvSpPr>
            <a:spLocks noGrp="1"/>
          </p:cNvSpPr>
          <p:nvPr>
            <p:ph sz="half" idx="2"/>
          </p:nvPr>
        </p:nvSpPr>
        <p:spPr/>
        <p:txBody>
          <a:bodyPr>
            <a:normAutofit fontScale="55000" lnSpcReduction="20000"/>
          </a:bodyPr>
          <a:lstStyle/>
          <a:p>
            <a:r>
              <a:rPr lang="en-GB" dirty="0">
                <a:solidFill>
                  <a:schemeClr val="accent1"/>
                </a:solidFill>
              </a:rPr>
              <a:t>Responsibility to </a:t>
            </a:r>
            <a:r>
              <a:rPr lang="en-GB" dirty="0" smtClean="0">
                <a:solidFill>
                  <a:schemeClr val="accent1"/>
                </a:solidFill>
              </a:rPr>
              <a:t>others</a:t>
            </a:r>
          </a:p>
          <a:p>
            <a:r>
              <a:rPr lang="en-GB" dirty="0" smtClean="0">
                <a:solidFill>
                  <a:schemeClr val="accent1"/>
                </a:solidFill>
              </a:rPr>
              <a:t>Do no harm</a:t>
            </a:r>
          </a:p>
          <a:p>
            <a:r>
              <a:rPr lang="en-GB" dirty="0" smtClean="0">
                <a:solidFill>
                  <a:schemeClr val="accent1"/>
                </a:solidFill>
              </a:rPr>
              <a:t>Children's Rights</a:t>
            </a:r>
          </a:p>
          <a:p>
            <a:pPr marL="0" indent="0">
              <a:buNone/>
            </a:pPr>
            <a:endParaRPr lang="en-GB" dirty="0" smtClean="0">
              <a:solidFill>
                <a:schemeClr val="accent1"/>
              </a:solidFill>
            </a:endParaRPr>
          </a:p>
          <a:p>
            <a:r>
              <a:rPr lang="en-GB" dirty="0" smtClean="0">
                <a:solidFill>
                  <a:schemeClr val="accent1"/>
                </a:solidFill>
              </a:rPr>
              <a:t>Several examples where children have been harmed</a:t>
            </a:r>
          </a:p>
          <a:p>
            <a:endParaRPr lang="en-GB" dirty="0">
              <a:solidFill>
                <a:schemeClr val="accent1"/>
              </a:solidFill>
            </a:endParaRPr>
          </a:p>
          <a:p>
            <a:pPr lvl="0"/>
            <a:r>
              <a:rPr lang="en-GB" dirty="0" err="1" smtClean="0">
                <a:solidFill>
                  <a:schemeClr val="accent1"/>
                </a:solidFill>
              </a:rPr>
              <a:t>Bobo</a:t>
            </a:r>
            <a:r>
              <a:rPr lang="en-GB" dirty="0" smtClean="0">
                <a:solidFill>
                  <a:schemeClr val="accent1"/>
                </a:solidFill>
              </a:rPr>
              <a:t> Doll</a:t>
            </a:r>
          </a:p>
          <a:p>
            <a:pPr lvl="0">
              <a:buNone/>
            </a:pPr>
            <a:r>
              <a:rPr lang="en-GB" dirty="0" smtClean="0">
                <a:solidFill>
                  <a:schemeClr val="accent1"/>
                </a:solidFill>
                <a:hlinkClick r:id="rId3"/>
              </a:rPr>
              <a:t>https://www.youtube.com/watch?v=NjTxQy_U3ac</a:t>
            </a:r>
            <a:endParaRPr lang="en-GB" dirty="0" smtClean="0">
              <a:solidFill>
                <a:schemeClr val="accent1"/>
              </a:solidFill>
            </a:endParaRPr>
          </a:p>
          <a:p>
            <a:pPr lvl="0">
              <a:buNone/>
            </a:pPr>
            <a:endParaRPr lang="en-GB" dirty="0" smtClean="0">
              <a:solidFill>
                <a:schemeClr val="accent1"/>
              </a:solidFill>
            </a:endParaRPr>
          </a:p>
          <a:p>
            <a:r>
              <a:rPr lang="en-GB" dirty="0" smtClean="0">
                <a:solidFill>
                  <a:schemeClr val="accent1"/>
                </a:solidFill>
              </a:rPr>
              <a:t>‘Little Albert’ </a:t>
            </a:r>
            <a:r>
              <a:rPr lang="en-GB" dirty="0">
                <a:solidFill>
                  <a:schemeClr val="accent1"/>
                </a:solidFill>
              </a:rPr>
              <a:t>Experiment</a:t>
            </a:r>
          </a:p>
          <a:p>
            <a:pPr lvl="0"/>
            <a:r>
              <a:rPr lang="en-GB" dirty="0">
                <a:solidFill>
                  <a:schemeClr val="accent1"/>
                </a:solidFill>
                <a:hlinkClick r:id="rId4"/>
              </a:rPr>
              <a:t>https://</a:t>
            </a:r>
            <a:r>
              <a:rPr lang="en-GB" dirty="0" smtClean="0">
                <a:solidFill>
                  <a:schemeClr val="accent1"/>
                </a:solidFill>
                <a:hlinkClick r:id="rId4"/>
              </a:rPr>
              <a:t>www.youtube.com/watch?v=9hBfnXACsOI</a:t>
            </a:r>
            <a:endParaRPr lang="en-GB" dirty="0" smtClean="0">
              <a:solidFill>
                <a:schemeClr val="accent1"/>
              </a:solidFill>
            </a:endParaRPr>
          </a:p>
          <a:p>
            <a:pPr lvl="0"/>
            <a:endParaRPr lang="en-GB" dirty="0">
              <a:solidFill>
                <a:schemeClr val="accent1"/>
              </a:solidFill>
            </a:endParaRPr>
          </a:p>
          <a:p>
            <a:r>
              <a:rPr lang="en-GB" dirty="0">
                <a:solidFill>
                  <a:schemeClr val="accent1"/>
                </a:solidFill>
              </a:rPr>
              <a:t>Without robust ethical policy and guidance researchers can do harm </a:t>
            </a:r>
            <a:r>
              <a:rPr lang="en-GB" dirty="0"/>
              <a:t/>
            </a:r>
            <a:br>
              <a:rPr lang="en-GB" dirty="0"/>
            </a:br>
            <a:r>
              <a:rPr lang="en-GB" dirty="0"/>
              <a:t/>
            </a:r>
            <a:br>
              <a:rPr lang="en-GB" dirty="0"/>
            </a:br>
            <a:endParaRPr lang="en-GB" dirty="0"/>
          </a:p>
          <a:p>
            <a:pPr lvl="0"/>
            <a:endParaRPr lang="en-GB" dirty="0"/>
          </a:p>
          <a:p>
            <a:endParaRPr lang="en-GB" dirty="0">
              <a:solidFill>
                <a:schemeClr val="accent1"/>
              </a:solidFill>
            </a:endParaRPr>
          </a:p>
          <a:p>
            <a:endParaRPr lang="en-GB" dirty="0"/>
          </a:p>
        </p:txBody>
      </p:sp>
    </p:spTree>
    <p:extLst>
      <p:ext uri="{BB962C8B-B14F-4D97-AF65-F5344CB8AC3E}">
        <p14:creationId xmlns:p14="http://schemas.microsoft.com/office/powerpoint/2010/main" val="527007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Cynllunio ymchwil moesegol</a:t>
            </a:r>
            <a:br>
              <a:rPr lang="cy-GB" dirty="0" smtClean="0"/>
            </a:br>
            <a:r>
              <a:rPr lang="en-US" i="1" dirty="0" smtClean="0">
                <a:solidFill>
                  <a:schemeClr val="tx2"/>
                </a:solidFill>
              </a:rPr>
              <a:t>Designing ethical research</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Wrth gynllunio mae angen sicrhau nad ydym yn gwneud niwed i’r rheini sy’n rhan o’r ymchwil. </a:t>
            </a:r>
          </a:p>
          <a:p>
            <a:pPr lvl="0"/>
            <a:r>
              <a:rPr lang="cy-GB" dirty="0" smtClean="0">
                <a:solidFill>
                  <a:prstClr val="black"/>
                </a:solidFill>
              </a:rPr>
              <a:t>Edrych ar </a:t>
            </a:r>
            <a:r>
              <a:rPr lang="cy-GB" dirty="0" err="1" smtClean="0">
                <a:solidFill>
                  <a:prstClr val="black"/>
                </a:solidFill>
              </a:rPr>
              <a:t>Wailling</a:t>
            </a:r>
            <a:r>
              <a:rPr lang="cy-GB" dirty="0" smtClean="0">
                <a:solidFill>
                  <a:prstClr val="black"/>
                </a:solidFill>
              </a:rPr>
              <a:t> (2005: 42-4) a’r modd mae </a:t>
            </a:r>
            <a:r>
              <a:rPr lang="cy-GB" dirty="0" err="1" smtClean="0">
                <a:solidFill>
                  <a:prstClr val="black"/>
                </a:solidFill>
              </a:rPr>
              <a:t>hi’n</a:t>
            </a:r>
            <a:r>
              <a:rPr lang="cy-GB" dirty="0" smtClean="0">
                <a:solidFill>
                  <a:prstClr val="black"/>
                </a:solidFill>
              </a:rPr>
              <a:t> disgrifio’i hymagwedd moesegol.</a:t>
            </a:r>
          </a:p>
          <a:p>
            <a:endParaRPr lang="cy-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When designing we must ensure that we do not cause harm to those who are part of the research</a:t>
            </a:r>
            <a:r>
              <a:rPr lang="en-US" dirty="0" smtClean="0"/>
              <a:t>.</a:t>
            </a:r>
          </a:p>
          <a:p>
            <a:r>
              <a:rPr lang="en-US" dirty="0" smtClean="0"/>
              <a:t>Look at </a:t>
            </a:r>
            <a:r>
              <a:rPr lang="en-US" dirty="0" err="1" smtClean="0"/>
              <a:t>Wailling</a:t>
            </a:r>
            <a:r>
              <a:rPr lang="en-US" dirty="0" smtClean="0"/>
              <a:t> (2005: 42-4) and how she describes her ethical approach</a:t>
            </a:r>
            <a:r>
              <a:rPr lang="en-US" dirty="0" smtClean="0"/>
              <a:t>.</a:t>
            </a:r>
          </a:p>
          <a:p>
            <a:r>
              <a:rPr lang="en-US" sz="1200" dirty="0" smtClean="0"/>
              <a:t>Nutbrown, C. Page J. Clare , A. ( 2013)Working with Babies and Children : From Birth to Three 2</a:t>
            </a:r>
            <a:r>
              <a:rPr lang="en-US" sz="1200" baseline="30000" dirty="0" smtClean="0"/>
              <a:t>nd</a:t>
            </a:r>
            <a:r>
              <a:rPr lang="en-US" sz="1200" dirty="0" smtClean="0"/>
              <a:t> Ed. London: sage</a:t>
            </a:r>
            <a:endParaRPr lang="en-GB" sz="1200" dirty="0"/>
          </a:p>
        </p:txBody>
      </p:sp>
    </p:spTree>
    <p:extLst>
      <p:ext uri="{BB962C8B-B14F-4D97-AF65-F5344CB8AC3E}">
        <p14:creationId xmlns:p14="http://schemas.microsoft.com/office/powerpoint/2010/main" val="20847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Canllawiau </a:t>
            </a:r>
            <a:r>
              <a:rPr lang="en-GB" dirty="0" smtClean="0"/>
              <a:t>BERA</a:t>
            </a:r>
            <a:endParaRPr lang="en-GB" dirty="0"/>
          </a:p>
        </p:txBody>
      </p:sp>
      <p:sp>
        <p:nvSpPr>
          <p:cNvPr id="3" name="Content Placeholder 2"/>
          <p:cNvSpPr>
            <a:spLocks noGrp="1"/>
          </p:cNvSpPr>
          <p:nvPr>
            <p:ph sz="half" idx="1"/>
          </p:nvPr>
        </p:nvSpPr>
        <p:spPr>
          <a:xfrm>
            <a:off x="467544" y="1484784"/>
            <a:ext cx="8075240" cy="4525963"/>
          </a:xfrm>
        </p:spPr>
        <p:txBody>
          <a:bodyPr>
            <a:normAutofit/>
          </a:bodyPr>
          <a:lstStyle/>
          <a:p>
            <a:r>
              <a:rPr lang="en-US" dirty="0" smtClean="0"/>
              <a:t>‘</a:t>
            </a:r>
            <a:r>
              <a:rPr lang="cy-GB" dirty="0" smtClean="0"/>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smtClean="0"/>
              <a:t>(BERA, 2011, 5)</a:t>
            </a:r>
            <a:endParaRPr lang="en-GB" dirty="0"/>
          </a:p>
        </p:txBody>
      </p:sp>
    </p:spTree>
    <p:extLst>
      <p:ext uri="{BB962C8B-B14F-4D97-AF65-F5344CB8AC3E}">
        <p14:creationId xmlns:p14="http://schemas.microsoft.com/office/powerpoint/2010/main" val="327499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solidFill>
                  <a:schemeClr val="tx2"/>
                </a:solidFill>
              </a:rPr>
              <a:t>BERA Guidelines</a:t>
            </a:r>
            <a:endParaRPr lang="en-GB" i="1" dirty="0">
              <a:solidFill>
                <a:schemeClr val="tx2"/>
              </a:solidFill>
            </a:endParaRPr>
          </a:p>
        </p:txBody>
      </p:sp>
      <p:sp>
        <p:nvSpPr>
          <p:cNvPr id="3" name="Content Placeholder 2"/>
          <p:cNvSpPr>
            <a:spLocks noGrp="1"/>
          </p:cNvSpPr>
          <p:nvPr>
            <p:ph sz="half" idx="1"/>
          </p:nvPr>
        </p:nvSpPr>
        <p:spPr>
          <a:xfrm>
            <a:off x="457200" y="1600200"/>
            <a:ext cx="8435280" cy="4525963"/>
          </a:xfrm>
        </p:spPr>
        <p:txBody>
          <a:bodyPr>
            <a:normAutofit/>
          </a:bodyPr>
          <a:lstStyle/>
          <a:p>
            <a:pPr marL="0" indent="0">
              <a:buNone/>
            </a:pPr>
            <a:r>
              <a:rPr lang="en-US" i="1" dirty="0" smtClean="0">
                <a:solidFill>
                  <a:schemeClr val="tx2"/>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5)</a:t>
            </a:r>
            <a:endParaRPr lang="en-GB" i="1" dirty="0">
              <a:solidFill>
                <a:schemeClr val="tx2"/>
              </a:solidFill>
            </a:endParaRPr>
          </a:p>
        </p:txBody>
      </p:sp>
    </p:spTree>
    <p:extLst>
      <p:ext uri="{BB962C8B-B14F-4D97-AF65-F5344CB8AC3E}">
        <p14:creationId xmlns:p14="http://schemas.microsoft.com/office/powerpoint/2010/main" val="125865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Cydsyniad Gwybodus Gwirfoddol </a:t>
            </a:r>
            <a:r>
              <a:rPr lang="en-US" i="1" dirty="0" smtClean="0">
                <a:solidFill>
                  <a:schemeClr val="tx2"/>
                </a:solidFill>
              </a:rPr>
              <a:t>Voluntary Informed Consent</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Cael cydsyniad gwybodus gwirfoddol gan y cyfranogwyr</a:t>
            </a:r>
          </a:p>
          <a:p>
            <a:r>
              <a:rPr lang="cy-GB" dirty="0" smtClean="0"/>
              <a:t>Ni ddylent deimlo bod unrhyw bwysau arnynt neu fod rhaid iddynt gymryd rhan</a:t>
            </a:r>
          </a:p>
          <a:p>
            <a:r>
              <a:rPr lang="cy-GB" dirty="0" smtClean="0"/>
              <a:t>Rhaid iddynt ddeall  beth maent yn cydsynio iddo.</a:t>
            </a:r>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Obtain voluntary consent from participants</a:t>
            </a:r>
          </a:p>
          <a:p>
            <a:r>
              <a:rPr lang="en-US" i="1" dirty="0" smtClean="0">
                <a:solidFill>
                  <a:schemeClr val="tx2"/>
                </a:solidFill>
              </a:rPr>
              <a:t>They should not feel pressurized or that they have to take part</a:t>
            </a:r>
          </a:p>
          <a:p>
            <a:r>
              <a:rPr lang="en-US" i="1" dirty="0" smtClean="0">
                <a:solidFill>
                  <a:schemeClr val="tx2"/>
                </a:solidFill>
              </a:rPr>
              <a:t>They must understand what they are going to consent to do.</a:t>
            </a:r>
            <a:endParaRPr lang="en-GB" i="1" dirty="0">
              <a:solidFill>
                <a:schemeClr val="tx2"/>
              </a:solidFill>
            </a:endParaRPr>
          </a:p>
        </p:txBody>
      </p:sp>
    </p:spTree>
    <p:extLst>
      <p:ext uri="{BB962C8B-B14F-4D97-AF65-F5344CB8AC3E}">
        <p14:creationId xmlns:p14="http://schemas.microsoft.com/office/powerpoint/2010/main" val="337025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Bod yn Agored a Datgelu</a:t>
            </a:r>
            <a:br>
              <a:rPr lang="cy-GB" dirty="0" smtClean="0"/>
            </a:br>
            <a:r>
              <a:rPr lang="en-US" i="1" dirty="0" smtClean="0">
                <a:solidFill>
                  <a:schemeClr val="tx2"/>
                </a:solidFill>
              </a:rPr>
              <a:t>Openness and 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Osgoi twyll neu beidio â rhoi gwybod i gyfranogwyr eu bod yn destun ymchwil</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Avoid deception or not informing participants that they are being researched</a:t>
            </a:r>
            <a:endParaRPr lang="en-GB" i="1" dirty="0">
              <a:solidFill>
                <a:schemeClr val="tx2"/>
              </a:solidFill>
            </a:endParaRPr>
          </a:p>
        </p:txBody>
      </p:sp>
    </p:spTree>
    <p:extLst>
      <p:ext uri="{BB962C8B-B14F-4D97-AF65-F5344CB8AC3E}">
        <p14:creationId xmlns:p14="http://schemas.microsoft.com/office/powerpoint/2010/main" val="415169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cy-GB" dirty="0" smtClean="0"/>
              <a:t>Hawl i Dynnu yn ôl</a:t>
            </a:r>
            <a:br>
              <a:rPr lang="cy-GB" dirty="0" smtClean="0"/>
            </a:br>
            <a:r>
              <a:rPr lang="en-US" i="1" dirty="0" smtClean="0">
                <a:solidFill>
                  <a:schemeClr val="tx2"/>
                </a:solidFill>
              </a:rPr>
              <a:t>Right to Withdraw</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Mae gan gyfranogwyr hawl i dynnu yn ôl ar unrhyw adeg. </a:t>
            </a:r>
          </a:p>
          <a:p>
            <a:r>
              <a:rPr lang="cy-GB" dirty="0" smtClean="0"/>
              <a:t>Rhaid eu hysbysu am eu hawl i dynnu yn ôl fel rhan o’r broses i gael cydsyniad gwybodus </a:t>
            </a:r>
          </a:p>
          <a:p>
            <a:r>
              <a:rPr lang="cy-GB" dirty="0" smtClean="0"/>
              <a:t>Ni ddylai’r ymchwilydd eu gorfodi i aros yn y prosiect. </a:t>
            </a:r>
            <a:endParaRPr lang="cy-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Participants have the right to withdraw at any time.</a:t>
            </a:r>
          </a:p>
          <a:p>
            <a:r>
              <a:rPr lang="en-US" i="1" dirty="0" smtClean="0">
                <a:solidFill>
                  <a:schemeClr val="tx2"/>
                </a:solidFill>
              </a:rPr>
              <a:t>They must be informed of their right to withdraw as part of obtaining informed consent</a:t>
            </a:r>
          </a:p>
          <a:p>
            <a:r>
              <a:rPr lang="en-US" i="1" dirty="0" smtClean="0">
                <a:solidFill>
                  <a:schemeClr val="tx2"/>
                </a:solidFill>
              </a:rPr>
              <a:t>The researcher should not coerce them to remain in the project.</a:t>
            </a:r>
          </a:p>
          <a:p>
            <a:endParaRPr lang="en-GB" i="1" dirty="0">
              <a:solidFill>
                <a:schemeClr val="tx2"/>
              </a:solidFill>
            </a:endParaRPr>
          </a:p>
        </p:txBody>
      </p:sp>
    </p:spTree>
    <p:extLst>
      <p:ext uri="{BB962C8B-B14F-4D97-AF65-F5344CB8AC3E}">
        <p14:creationId xmlns:p14="http://schemas.microsoft.com/office/powerpoint/2010/main" val="344515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000" dirty="0" smtClean="0"/>
              <a:t>Plant a Phobl Ifanc ac Oedolion sy’n agored i Niwed</a:t>
            </a:r>
            <a:r>
              <a:rPr lang="en-US" sz="3000" i="1" dirty="0" smtClean="0">
                <a:solidFill>
                  <a:schemeClr val="tx2"/>
                </a:solidFill>
              </a:rPr>
              <a:t/>
            </a:r>
            <a:br>
              <a:rPr lang="en-US" sz="3000" i="1" dirty="0" smtClean="0">
                <a:solidFill>
                  <a:schemeClr val="tx2"/>
                </a:solidFill>
              </a:rPr>
            </a:br>
            <a:r>
              <a:rPr lang="en-US" sz="2700" i="1" dirty="0" smtClean="0">
                <a:solidFill>
                  <a:schemeClr val="tx2"/>
                </a:solidFill>
              </a:rPr>
              <a:t>Children</a:t>
            </a:r>
            <a:r>
              <a:rPr lang="en-US" sz="2700" i="1" dirty="0">
                <a:solidFill>
                  <a:schemeClr val="tx2"/>
                </a:solidFill>
              </a:rPr>
              <a:t>, Vulnerable Young People and </a:t>
            </a:r>
            <a:r>
              <a:rPr lang="en-US" sz="2700" i="1" dirty="0" smtClean="0">
                <a:solidFill>
                  <a:schemeClr val="tx2"/>
                </a:solidFill>
              </a:rPr>
              <a:t>Vulnerable Adults</a:t>
            </a:r>
            <a:endParaRPr lang="en-GB" sz="2700"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Erthyglau 3 a 12 Confensiwn y Cenhedloedd Unedig ar Hawliau’r Plentyn.</a:t>
            </a:r>
          </a:p>
          <a:p>
            <a:r>
              <a:rPr lang="cy-GB" dirty="0" smtClean="0"/>
              <a:t>Erthygl 3 – ymhob gweithred yn gysylltiedig â phlant, rhaid mai budd y plentyn yw’r ystyriaeth bennaf</a:t>
            </a:r>
          </a:p>
          <a:p>
            <a:r>
              <a:rPr lang="cy-GB" dirty="0" smtClean="0"/>
              <a:t>Mae Erthygl 12 yn gofyn bod plant sy’n gallu llunio’u barn eu hun yn cael yr hawl i fynegi’u barn yn rhydd ymhob mater sy’n effeithio arnynt, yn ôl eu hoed a’u haeddfedrwydd</a:t>
            </a:r>
            <a:endParaRPr lang="cy-GB" dirty="0"/>
          </a:p>
        </p:txBody>
      </p:sp>
      <p:sp>
        <p:nvSpPr>
          <p:cNvPr id="4" name="Content Placeholder 3"/>
          <p:cNvSpPr>
            <a:spLocks noGrp="1"/>
          </p:cNvSpPr>
          <p:nvPr>
            <p:ph sz="half" idx="2"/>
          </p:nvPr>
        </p:nvSpPr>
        <p:spPr/>
        <p:txBody>
          <a:bodyPr>
            <a:normAutofit fontScale="77500" lnSpcReduction="20000"/>
          </a:bodyPr>
          <a:lstStyle/>
          <a:p>
            <a:r>
              <a:rPr lang="en-US" i="1" dirty="0">
                <a:solidFill>
                  <a:schemeClr val="tx2"/>
                </a:solidFill>
              </a:rPr>
              <a:t>Articles 3 and 12 of the United </a:t>
            </a:r>
            <a:r>
              <a:rPr lang="en-US" i="1" dirty="0" smtClean="0">
                <a:solidFill>
                  <a:schemeClr val="tx2"/>
                </a:solidFill>
              </a:rPr>
              <a:t>Nations Convention </a:t>
            </a:r>
            <a:r>
              <a:rPr lang="en-US" i="1" dirty="0">
                <a:solidFill>
                  <a:schemeClr val="tx2"/>
                </a:solidFill>
              </a:rPr>
              <a:t>on the Rights of the Child</a:t>
            </a:r>
            <a:r>
              <a:rPr lang="en-US" i="1" dirty="0" smtClean="0">
                <a:solidFill>
                  <a:schemeClr val="tx2"/>
                </a:solidFill>
              </a:rPr>
              <a:t>.</a:t>
            </a:r>
          </a:p>
          <a:p>
            <a:r>
              <a:rPr lang="en-US" i="1" dirty="0" smtClean="0">
                <a:solidFill>
                  <a:schemeClr val="tx2"/>
                </a:solidFill>
              </a:rPr>
              <a:t>Article 3-</a:t>
            </a:r>
            <a:r>
              <a:rPr lang="en-GB" i="1" dirty="0" smtClean="0">
                <a:solidFill>
                  <a:schemeClr val="tx2"/>
                </a:solidFill>
              </a:rPr>
              <a:t>in all actions concerning </a:t>
            </a:r>
            <a:r>
              <a:rPr lang="en-US" i="1" dirty="0" smtClean="0">
                <a:solidFill>
                  <a:schemeClr val="tx2"/>
                </a:solidFill>
              </a:rPr>
              <a:t>children, the best interests of the child must be the primary consideration</a:t>
            </a:r>
          </a:p>
          <a:p>
            <a:r>
              <a:rPr lang="en-GB" i="1" dirty="0">
                <a:solidFill>
                  <a:schemeClr val="tx2"/>
                </a:solidFill>
              </a:rPr>
              <a:t>Article </a:t>
            </a:r>
            <a:r>
              <a:rPr lang="en-GB" i="1" dirty="0" smtClean="0">
                <a:solidFill>
                  <a:schemeClr val="tx2"/>
                </a:solidFill>
              </a:rPr>
              <a:t>12 </a:t>
            </a:r>
            <a:r>
              <a:rPr lang="en-US" i="1" dirty="0" smtClean="0">
                <a:solidFill>
                  <a:schemeClr val="tx2"/>
                </a:solidFill>
              </a:rPr>
              <a:t>requires </a:t>
            </a:r>
            <a:r>
              <a:rPr lang="en-US" i="1" dirty="0">
                <a:solidFill>
                  <a:schemeClr val="tx2"/>
                </a:solidFill>
              </a:rPr>
              <a:t>that children who are capable of forming their own views should be granted </a:t>
            </a:r>
            <a:r>
              <a:rPr lang="en-US" i="1" dirty="0" smtClean="0">
                <a:solidFill>
                  <a:schemeClr val="tx2"/>
                </a:solidFill>
              </a:rPr>
              <a:t>the right </a:t>
            </a:r>
            <a:r>
              <a:rPr lang="en-US" i="1" dirty="0">
                <a:solidFill>
                  <a:schemeClr val="tx2"/>
                </a:solidFill>
              </a:rPr>
              <a:t>to express their views freely in all matters </a:t>
            </a:r>
            <a:r>
              <a:rPr lang="en-US" i="1" dirty="0" smtClean="0">
                <a:solidFill>
                  <a:schemeClr val="tx2"/>
                </a:solidFill>
              </a:rPr>
              <a:t>affecting </a:t>
            </a:r>
            <a:r>
              <a:rPr lang="en-US" i="1" dirty="0">
                <a:solidFill>
                  <a:schemeClr val="tx2"/>
                </a:solidFill>
              </a:rPr>
              <a:t>them, commensurate with </a:t>
            </a:r>
            <a:r>
              <a:rPr lang="en-US" i="1" dirty="0" smtClean="0">
                <a:solidFill>
                  <a:schemeClr val="tx2"/>
                </a:solidFill>
              </a:rPr>
              <a:t>their</a:t>
            </a:r>
            <a:r>
              <a:rPr lang="en-GB" i="1" dirty="0" smtClean="0">
                <a:solidFill>
                  <a:schemeClr val="tx2"/>
                </a:solidFill>
              </a:rPr>
              <a:t>age </a:t>
            </a:r>
            <a:r>
              <a:rPr lang="en-GB" i="1" dirty="0">
                <a:solidFill>
                  <a:schemeClr val="tx2"/>
                </a:solidFill>
              </a:rPr>
              <a:t>and maturity</a:t>
            </a:r>
            <a:endParaRPr lang="en-GB" i="1" dirty="0" smtClean="0">
              <a:solidFill>
                <a:schemeClr val="tx2"/>
              </a:solidFill>
            </a:endParaRPr>
          </a:p>
          <a:p>
            <a:endParaRPr lang="en-GB" dirty="0"/>
          </a:p>
        </p:txBody>
      </p:sp>
    </p:spTree>
    <p:extLst>
      <p:ext uri="{BB962C8B-B14F-4D97-AF65-F5344CB8AC3E}">
        <p14:creationId xmlns:p14="http://schemas.microsoft.com/office/powerpoint/2010/main" val="400223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Cymhellion</a:t>
            </a:r>
            <a:br>
              <a:rPr lang="cy-GB" dirty="0" smtClean="0"/>
            </a:br>
            <a:r>
              <a:rPr lang="en-GB" i="1" dirty="0" smtClean="0">
                <a:solidFill>
                  <a:schemeClr val="tx2"/>
                </a:solidFill>
              </a:rPr>
              <a:t>Incentives</a:t>
            </a:r>
            <a:endParaRPr lang="en-GB" dirty="0">
              <a:solidFill>
                <a:schemeClr val="tx2"/>
              </a:solidFill>
            </a:endParaRPr>
          </a:p>
        </p:txBody>
      </p:sp>
      <p:sp>
        <p:nvSpPr>
          <p:cNvPr id="3" name="Content Placeholder 2"/>
          <p:cNvSpPr>
            <a:spLocks noGrp="1"/>
          </p:cNvSpPr>
          <p:nvPr>
            <p:ph sz="half" idx="1"/>
          </p:nvPr>
        </p:nvSpPr>
        <p:spPr/>
        <p:txBody>
          <a:bodyPr>
            <a:normAutofit fontScale="92500" lnSpcReduction="20000"/>
          </a:bodyPr>
          <a:lstStyle/>
          <a:p>
            <a:r>
              <a:rPr lang="cy-GB" dirty="0" smtClean="0"/>
              <a:t>Os byddwch yn defnyddio cymhellion i annog pobl i ddychwelyd holiaduron neu i gymryd rhan, dewiswch yn ofalus.</a:t>
            </a:r>
          </a:p>
          <a:p>
            <a:r>
              <a:rPr lang="cy-GB" dirty="0" smtClean="0"/>
              <a:t>Peidiwch â defnyddio losin neu lwgrwobrwyon a fyddai’n niweidiol i iechyd/lles.</a:t>
            </a:r>
          </a:p>
          <a:p>
            <a:r>
              <a:rPr lang="cy-GB" dirty="0" smtClean="0"/>
              <a:t>A ellid ystyried y cymhelliad yn llwgrwobr?</a:t>
            </a:r>
          </a:p>
          <a:p>
            <a:r>
              <a:rPr lang="cy-GB" dirty="0" smtClean="0"/>
              <a:t>A allai achosi tuedd yn y sampl sy’n cymryd rhan?</a:t>
            </a:r>
            <a:endParaRPr lang="cy-GB" dirty="0"/>
          </a:p>
        </p:txBody>
      </p:sp>
      <p:sp>
        <p:nvSpPr>
          <p:cNvPr id="4" name="Content Placeholder 3"/>
          <p:cNvSpPr>
            <a:spLocks noGrp="1"/>
          </p:cNvSpPr>
          <p:nvPr>
            <p:ph sz="half" idx="2"/>
          </p:nvPr>
        </p:nvSpPr>
        <p:spPr/>
        <p:txBody>
          <a:bodyPr>
            <a:normAutofit fontScale="92500" lnSpcReduction="20000"/>
          </a:bodyPr>
          <a:lstStyle/>
          <a:p>
            <a:r>
              <a:rPr lang="en-US" i="1" dirty="0" smtClean="0">
                <a:solidFill>
                  <a:schemeClr val="tx2"/>
                </a:solidFill>
              </a:rPr>
              <a:t>If you use incentives to encourage people to return questionnaires or to be involved, choose carefully.</a:t>
            </a:r>
          </a:p>
          <a:p>
            <a:r>
              <a:rPr lang="en-US" i="1" dirty="0" smtClean="0">
                <a:solidFill>
                  <a:schemeClr val="tx2"/>
                </a:solidFill>
              </a:rPr>
              <a:t>Do not use sweets or bribes that would impact on health/ wellbeing.</a:t>
            </a:r>
          </a:p>
          <a:p>
            <a:r>
              <a:rPr lang="en-US" i="1" dirty="0" smtClean="0">
                <a:solidFill>
                  <a:schemeClr val="tx2"/>
                </a:solidFill>
              </a:rPr>
              <a:t>Could the incentive be seen as a bribe?</a:t>
            </a:r>
          </a:p>
          <a:p>
            <a:r>
              <a:rPr lang="en-US" i="1" dirty="0" smtClean="0">
                <a:solidFill>
                  <a:schemeClr val="tx2"/>
                </a:solidFill>
              </a:rPr>
              <a:t>Could it bias the sample that takes part?</a:t>
            </a:r>
          </a:p>
          <a:p>
            <a:endParaRPr lang="en-GB" dirty="0"/>
          </a:p>
        </p:txBody>
      </p:sp>
    </p:spTree>
    <p:extLst>
      <p:ext uri="{BB962C8B-B14F-4D97-AF65-F5344CB8AC3E}">
        <p14:creationId xmlns:p14="http://schemas.microsoft.com/office/powerpoint/2010/main" val="55689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dirty="0" smtClean="0"/>
              <a:t>Anfantais yn Deillio o Gymryd Rhan mewn Ymchwil</a:t>
            </a:r>
            <a:br>
              <a:rPr lang="cy-GB" sz="3200" dirty="0" smtClean="0"/>
            </a:br>
            <a:r>
              <a:rPr lang="en-US" sz="3200" i="1" dirty="0" smtClean="0">
                <a:solidFill>
                  <a:schemeClr val="tx2"/>
                </a:solidFill>
              </a:rPr>
              <a:t>Detriment </a:t>
            </a:r>
            <a:r>
              <a:rPr lang="en-US" sz="3200" i="1" dirty="0">
                <a:solidFill>
                  <a:schemeClr val="tx2"/>
                </a:solidFill>
              </a:rPr>
              <a:t>Arising from Participation in Research</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Sicrhau na ddaw unrhyw niwed i’r rheini sy’n rhan o’r prosiect ymchwil.</a:t>
            </a:r>
          </a:p>
          <a:p>
            <a:r>
              <a:rPr lang="cy-GB" dirty="0" smtClean="0"/>
              <a:t>Dod â’r niwed i sylw’r rheini sy’n gysylltiedig â’r cyfranogwyr.</a:t>
            </a:r>
          </a:p>
          <a:p>
            <a:r>
              <a:rPr lang="cy-GB" dirty="0" smtClean="0"/>
              <a:t>Rhoi stop ar y cyfranogiad.</a:t>
            </a:r>
          </a:p>
          <a:p>
            <a:endParaRPr lang="en-GB" dirty="0"/>
          </a:p>
        </p:txBody>
      </p:sp>
      <p:sp>
        <p:nvSpPr>
          <p:cNvPr id="4" name="Content Placeholder 3"/>
          <p:cNvSpPr>
            <a:spLocks noGrp="1"/>
          </p:cNvSpPr>
          <p:nvPr>
            <p:ph sz="half" idx="2"/>
          </p:nvPr>
        </p:nvSpPr>
        <p:spPr/>
        <p:txBody>
          <a:bodyPr/>
          <a:lstStyle/>
          <a:p>
            <a:r>
              <a:rPr lang="en-US" i="1" dirty="0" smtClean="0">
                <a:solidFill>
                  <a:schemeClr val="tx2"/>
                </a:solidFill>
              </a:rPr>
              <a:t>Ensure no harm occurs to those who are part of the research project.</a:t>
            </a:r>
          </a:p>
          <a:p>
            <a:r>
              <a:rPr lang="en-US" i="1" dirty="0">
                <a:solidFill>
                  <a:schemeClr val="tx2"/>
                </a:solidFill>
              </a:rPr>
              <a:t>B</a:t>
            </a:r>
            <a:r>
              <a:rPr lang="en-US" i="1" dirty="0" smtClean="0">
                <a:solidFill>
                  <a:schemeClr val="tx2"/>
                </a:solidFill>
              </a:rPr>
              <a:t>ring the harm to the attention of those involved.</a:t>
            </a:r>
          </a:p>
          <a:p>
            <a:r>
              <a:rPr lang="en-US" i="1" dirty="0" smtClean="0">
                <a:solidFill>
                  <a:schemeClr val="tx2"/>
                </a:solidFill>
              </a:rPr>
              <a:t>Stop participation.</a:t>
            </a:r>
          </a:p>
          <a:p>
            <a:endParaRPr lang="en-GB" dirty="0"/>
          </a:p>
        </p:txBody>
      </p:sp>
    </p:spTree>
    <p:extLst>
      <p:ext uri="{BB962C8B-B14F-4D97-AF65-F5344CB8AC3E}">
        <p14:creationId xmlns:p14="http://schemas.microsoft.com/office/powerpoint/2010/main" val="346834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Preifatrwydd</a:t>
            </a:r>
            <a:br>
              <a:rPr lang="cy-GB" dirty="0" smtClean="0"/>
            </a:br>
            <a:r>
              <a:rPr lang="en-GB" i="1" dirty="0" smtClean="0">
                <a:solidFill>
                  <a:schemeClr val="tx2"/>
                </a:solidFill>
              </a:rPr>
              <a:t>Privacy</a:t>
            </a:r>
            <a:endParaRPr lang="en-GB"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Yn gyfrinachol</a:t>
            </a:r>
          </a:p>
          <a:p>
            <a:r>
              <a:rPr lang="cy-GB" dirty="0" smtClean="0"/>
              <a:t>Yn ddienw</a:t>
            </a:r>
          </a:p>
          <a:p>
            <a:r>
              <a:rPr lang="cy-GB" dirty="0" smtClean="0"/>
              <a:t>Caniatâd i ddatgelu enw</a:t>
            </a:r>
          </a:p>
          <a:p>
            <a:r>
              <a:rPr lang="cy-GB" dirty="0" smtClean="0"/>
              <a:t>Hawl gan gyfranogwyr i weld y data a’r cofnodion</a:t>
            </a:r>
          </a:p>
          <a:p>
            <a:r>
              <a:rPr lang="cy-GB" dirty="0" smtClean="0"/>
              <a:t>Deddf Diogelu Data 1998 yn berthnasol o ran storio data a’u defnyddio. </a:t>
            </a:r>
            <a:endParaRPr lang="cy-GB" dirty="0"/>
          </a:p>
        </p:txBody>
      </p:sp>
      <p:sp>
        <p:nvSpPr>
          <p:cNvPr id="4" name="Content Placeholder 3"/>
          <p:cNvSpPr>
            <a:spLocks noGrp="1"/>
          </p:cNvSpPr>
          <p:nvPr>
            <p:ph sz="half" idx="2"/>
          </p:nvPr>
        </p:nvSpPr>
        <p:spPr>
          <a:xfrm>
            <a:off x="4644008" y="1556792"/>
            <a:ext cx="4038600" cy="4785395"/>
          </a:xfrm>
        </p:spPr>
        <p:txBody>
          <a:bodyPr>
            <a:normAutofit lnSpcReduction="10000"/>
          </a:bodyPr>
          <a:lstStyle/>
          <a:p>
            <a:r>
              <a:rPr lang="en-US" i="1" dirty="0" smtClean="0">
                <a:solidFill>
                  <a:schemeClr val="tx2"/>
                </a:solidFill>
              </a:rPr>
              <a:t>Confidential</a:t>
            </a:r>
          </a:p>
          <a:p>
            <a:r>
              <a:rPr lang="en-US" i="1" dirty="0" smtClean="0">
                <a:solidFill>
                  <a:schemeClr val="tx2"/>
                </a:solidFill>
              </a:rPr>
              <a:t>Anonymous</a:t>
            </a:r>
            <a:endParaRPr lang="en-US" i="1" dirty="0">
              <a:solidFill>
                <a:schemeClr val="tx2"/>
              </a:solidFill>
            </a:endParaRPr>
          </a:p>
          <a:p>
            <a:r>
              <a:rPr lang="en-US" i="1" dirty="0" smtClean="0">
                <a:solidFill>
                  <a:schemeClr val="tx2"/>
                </a:solidFill>
              </a:rPr>
              <a:t>Permission to disclose identity</a:t>
            </a:r>
          </a:p>
          <a:p>
            <a:r>
              <a:rPr lang="en-US" i="1" dirty="0" smtClean="0">
                <a:solidFill>
                  <a:schemeClr val="tx2"/>
                </a:solidFill>
              </a:rPr>
              <a:t>Participants have right to see the data and records </a:t>
            </a:r>
          </a:p>
          <a:p>
            <a:r>
              <a:rPr lang="en-US" i="1" dirty="0" smtClean="0">
                <a:solidFill>
                  <a:schemeClr val="tx2"/>
                </a:solidFill>
              </a:rPr>
              <a:t>Data Protection Act 1988 law applies in terms of storage and use of data.</a:t>
            </a:r>
          </a:p>
          <a:p>
            <a:endParaRPr lang="en-US"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920824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Datgeliad</a:t>
            </a:r>
            <a:br>
              <a:rPr lang="cy-GB" dirty="0" smtClean="0"/>
            </a:br>
            <a:r>
              <a:rPr lang="en-US" i="1" dirty="0" smtClean="0">
                <a:solidFill>
                  <a:schemeClr val="tx2"/>
                </a:solidFill>
              </a:rPr>
              <a:t>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 ydy’r ymchwilydd yn dyst i ymddygiad anghyfreithlon neu niweidiol, gall fod rhaid hysbysu’r awdurdodau a thorri anhysbysrwydd / cyfrinachedd. </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If researcher witnesses illegal or harmful behavior may be necessary to inform authorities and break anonymity / confidentiality.</a:t>
            </a:r>
            <a:endParaRPr lang="en-GB" i="1" dirty="0">
              <a:solidFill>
                <a:schemeClr val="tx2"/>
              </a:solidFill>
            </a:endParaRPr>
          </a:p>
        </p:txBody>
      </p:sp>
    </p:spTree>
    <p:extLst>
      <p:ext uri="{BB962C8B-B14F-4D97-AF65-F5344CB8AC3E}">
        <p14:creationId xmlns:p14="http://schemas.microsoft.com/office/powerpoint/2010/main" val="273696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Ymchwil</a:t>
            </a:r>
            <a:r>
              <a:rPr lang="en-GB" dirty="0" smtClean="0"/>
              <a:t> </a:t>
            </a:r>
            <a:r>
              <a:rPr lang="en-GB" dirty="0" err="1" smtClean="0"/>
              <a:t>Teg</a:t>
            </a:r>
            <a:r>
              <a:rPr lang="en-GB" dirty="0" smtClean="0"/>
              <a:t> / </a:t>
            </a:r>
            <a:r>
              <a:rPr lang="en-GB" i="1" dirty="0" smtClean="0">
                <a:solidFill>
                  <a:schemeClr val="tx2"/>
                </a:solidFill>
              </a:rPr>
              <a:t>Fair Research </a:t>
            </a:r>
            <a:endParaRPr lang="en-GB" i="1"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Dylid cynnig i noddwyr </a:t>
            </a:r>
            <a:r>
              <a:rPr lang="cy-GB" b="1" u="sng" dirty="0" smtClean="0"/>
              <a:t>gyfiawnhad llawn, gonest a chyfrifol ar y dewis terfynol o ran dulliau</a:t>
            </a:r>
            <a:r>
              <a:rPr lang="cy-GB" dirty="0" smtClean="0"/>
              <a:t>. Rhaid i ymchwilwyr, o fewn cyd-destun a ffiniau’r dulliau, y damcaniaethau a’r athroniaethau ymchwil a ddewisir ganddynt, gyfathrebu i ba raddau y mae’u technegau casglu a dadansoddi data ynghyd â’r goblygiadau sy’n deillio o’u canfyddiadau, </a:t>
            </a:r>
            <a:r>
              <a:rPr lang="cy-GB" b="1" u="sng" dirty="0" smtClean="0"/>
              <a:t>yn ddibynadwy, yn ddilys ac y mae modd eu cyffredinoli </a:t>
            </a:r>
            <a:r>
              <a:rPr lang="cy-GB" b="1" dirty="0" smtClean="0"/>
              <a:t>(BERA, 2001:9)</a:t>
            </a:r>
            <a:endParaRPr lang="cy-GB" b="1" u="sng" dirty="0" smtClean="0"/>
          </a:p>
          <a:p>
            <a:endParaRPr lang="cy-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smtClean="0">
                <a:solidFill>
                  <a:schemeClr val="tx2"/>
                </a:solidFill>
              </a:rPr>
              <a:t>Sponsors </a:t>
            </a:r>
            <a:r>
              <a:rPr lang="en-US" i="1" dirty="0" smtClean="0">
                <a:solidFill>
                  <a:schemeClr val="tx2"/>
                </a:solidFill>
              </a:rPr>
              <a:t>should </a:t>
            </a:r>
            <a:r>
              <a:rPr lang="en-US" i="1" dirty="0">
                <a:solidFill>
                  <a:schemeClr val="tx2"/>
                </a:solidFill>
              </a:rPr>
              <a:t>be </a:t>
            </a:r>
            <a:r>
              <a:rPr lang="en-US" i="1" dirty="0" smtClean="0">
                <a:solidFill>
                  <a:schemeClr val="tx2"/>
                </a:solidFill>
              </a:rPr>
              <a:t>offered </a:t>
            </a:r>
            <a:r>
              <a:rPr lang="en-US" i="1" dirty="0">
                <a:solidFill>
                  <a:schemeClr val="tx2"/>
                </a:solidFill>
              </a:rPr>
              <a:t>a </a:t>
            </a:r>
            <a:r>
              <a:rPr lang="en-US" b="1" i="1" u="sng" dirty="0">
                <a:solidFill>
                  <a:schemeClr val="tx2"/>
                </a:solidFill>
              </a:rPr>
              <a:t>full, honest and amenable </a:t>
            </a:r>
            <a:r>
              <a:rPr lang="en-US" b="1" i="1" u="sng" dirty="0" smtClean="0">
                <a:solidFill>
                  <a:schemeClr val="tx2"/>
                </a:solidFill>
              </a:rPr>
              <a:t>justification </a:t>
            </a:r>
            <a:r>
              <a:rPr lang="en-US" b="1" i="1" u="sng" dirty="0">
                <a:solidFill>
                  <a:schemeClr val="tx2"/>
                </a:solidFill>
              </a:rPr>
              <a:t>on the </a:t>
            </a:r>
            <a:r>
              <a:rPr lang="en-US" b="1" i="1" u="sng" dirty="0" smtClean="0">
                <a:solidFill>
                  <a:schemeClr val="tx2"/>
                </a:solidFill>
              </a:rPr>
              <a:t>final </a:t>
            </a:r>
            <a:r>
              <a:rPr lang="en-US" b="1" i="1" u="sng" dirty="0">
                <a:solidFill>
                  <a:schemeClr val="tx2"/>
                </a:solidFill>
              </a:rPr>
              <a:t>choice of methods</a:t>
            </a:r>
            <a:r>
              <a:rPr lang="en-US" i="1" dirty="0" smtClean="0">
                <a:solidFill>
                  <a:schemeClr val="tx2"/>
                </a:solidFill>
              </a:rPr>
              <a:t>. Researchers </a:t>
            </a:r>
            <a:r>
              <a:rPr lang="en-US" i="1" dirty="0">
                <a:solidFill>
                  <a:schemeClr val="tx2"/>
                </a:solidFill>
              </a:rPr>
              <a:t>must, within the context and boundaries of their chosen methods, theories </a:t>
            </a:r>
            <a:r>
              <a:rPr lang="en-US" i="1" dirty="0" smtClean="0">
                <a:solidFill>
                  <a:schemeClr val="tx2"/>
                </a:solidFill>
              </a:rPr>
              <a:t>and philosophies </a:t>
            </a:r>
            <a:r>
              <a:rPr lang="en-US" i="1" dirty="0">
                <a:solidFill>
                  <a:schemeClr val="tx2"/>
                </a:solidFill>
              </a:rPr>
              <a:t>of research, communicate the extent to which their data collection and </a:t>
            </a:r>
            <a:r>
              <a:rPr lang="en-US" i="1" dirty="0" smtClean="0">
                <a:solidFill>
                  <a:schemeClr val="tx2"/>
                </a:solidFill>
              </a:rPr>
              <a:t>analysis techniques</a:t>
            </a:r>
            <a:r>
              <a:rPr lang="en-US" i="1" dirty="0">
                <a:solidFill>
                  <a:schemeClr val="tx2"/>
                </a:solidFill>
              </a:rPr>
              <a:t>, and the inferences to be drawn from their </a:t>
            </a:r>
            <a:r>
              <a:rPr lang="en-US" i="1" dirty="0" smtClean="0">
                <a:solidFill>
                  <a:schemeClr val="tx2"/>
                </a:solidFill>
              </a:rPr>
              <a:t>findings</a:t>
            </a:r>
            <a:r>
              <a:rPr lang="en-US" i="1" dirty="0">
                <a:solidFill>
                  <a:schemeClr val="tx2"/>
                </a:solidFill>
              </a:rPr>
              <a:t>, </a:t>
            </a:r>
            <a:r>
              <a:rPr lang="en-US" b="1" i="1" u="sng" dirty="0">
                <a:solidFill>
                  <a:schemeClr val="tx2"/>
                </a:solidFill>
              </a:rPr>
              <a:t>are reliable, valid and </a:t>
            </a:r>
            <a:r>
              <a:rPr lang="en-US" b="1" i="1" u="sng" dirty="0" smtClean="0">
                <a:solidFill>
                  <a:schemeClr val="tx2"/>
                </a:solidFill>
              </a:rPr>
              <a:t>generalizable</a:t>
            </a:r>
            <a:r>
              <a:rPr lang="en-US" b="1" u="sng" dirty="0"/>
              <a:t> </a:t>
            </a:r>
            <a:r>
              <a:rPr lang="en-US" b="1" u="sng" dirty="0" smtClean="0"/>
              <a:t> </a:t>
            </a:r>
            <a:r>
              <a:rPr lang="en-US" b="1" dirty="0" smtClean="0"/>
              <a:t>(BERA, 2001: 9)</a:t>
            </a:r>
            <a:endParaRPr lang="en-GB" b="1" dirty="0"/>
          </a:p>
        </p:txBody>
      </p:sp>
    </p:spTree>
    <p:extLst>
      <p:ext uri="{BB962C8B-B14F-4D97-AF65-F5344CB8AC3E}">
        <p14:creationId xmlns:p14="http://schemas.microsoft.com/office/powerpoint/2010/main" val="228427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Cyfeirnodau</a:t>
            </a:r>
            <a:r>
              <a:rPr lang="en-GB" dirty="0" smtClean="0"/>
              <a:t> / </a:t>
            </a:r>
            <a:r>
              <a:rPr lang="en-GB" i="1" dirty="0" smtClean="0">
                <a:solidFill>
                  <a:schemeClr val="tx2"/>
                </a:solidFill>
              </a:rPr>
              <a:t>References </a:t>
            </a:r>
            <a:endParaRPr lang="en-GB" i="1" dirty="0">
              <a:solidFill>
                <a:schemeClr val="tx2"/>
              </a:solidFill>
            </a:endParaRPr>
          </a:p>
        </p:txBody>
      </p:sp>
      <p:sp>
        <p:nvSpPr>
          <p:cNvPr id="3" name="Content Placeholder 2"/>
          <p:cNvSpPr>
            <a:spLocks noGrp="1"/>
          </p:cNvSpPr>
          <p:nvPr>
            <p:ph idx="1"/>
          </p:nvPr>
        </p:nvSpPr>
        <p:spPr/>
        <p:txBody>
          <a:bodyPr>
            <a:normAutofit fontScale="70000" lnSpcReduction="20000"/>
          </a:bodyPr>
          <a:lstStyle/>
          <a:p>
            <a:pPr fontAlgn="base" hangingPunct="0"/>
            <a:r>
              <a:rPr lang="en-GB" dirty="0"/>
              <a:t>Bell, J. (2005) </a:t>
            </a:r>
            <a:r>
              <a:rPr lang="en-GB" i="1" dirty="0"/>
              <a:t>Doing Your Research Project: a guide for first time researchers in education and social science</a:t>
            </a:r>
            <a:r>
              <a:rPr lang="en-GB" dirty="0"/>
              <a:t>, (4th </a:t>
            </a:r>
            <a:r>
              <a:rPr lang="en-GB" dirty="0" err="1"/>
              <a:t>ed</a:t>
            </a:r>
            <a:r>
              <a:rPr lang="en-GB" dirty="0"/>
              <a:t>) Buckingham: Open University Press. </a:t>
            </a:r>
          </a:p>
          <a:p>
            <a:pPr fontAlgn="base" hangingPunct="0"/>
            <a:r>
              <a:rPr lang="cy-GB" dirty="0"/>
              <a:t>BPS. (2009)  </a:t>
            </a:r>
            <a:r>
              <a:rPr lang="cy-GB" i="1" dirty="0" err="1"/>
              <a:t>Code</a:t>
            </a:r>
            <a:r>
              <a:rPr lang="cy-GB" i="1" dirty="0"/>
              <a:t> of </a:t>
            </a:r>
            <a:r>
              <a:rPr lang="cy-GB" i="1" dirty="0" err="1"/>
              <a:t>Ethics</a:t>
            </a:r>
            <a:r>
              <a:rPr lang="cy-GB" i="1" dirty="0"/>
              <a:t> </a:t>
            </a:r>
            <a:r>
              <a:rPr lang="cy-GB" i="1" dirty="0" err="1"/>
              <a:t>and</a:t>
            </a:r>
            <a:r>
              <a:rPr lang="cy-GB" i="1" dirty="0"/>
              <a:t> </a:t>
            </a:r>
            <a:r>
              <a:rPr lang="cy-GB" i="1" dirty="0" err="1"/>
              <a:t>Conduct</a:t>
            </a:r>
            <a:r>
              <a:rPr lang="cy-GB" dirty="0"/>
              <a:t>.  </a:t>
            </a:r>
            <a:r>
              <a:rPr lang="cy-GB" dirty="0" err="1"/>
              <a:t>Leicester</a:t>
            </a:r>
            <a:r>
              <a:rPr lang="cy-GB" dirty="0"/>
              <a:t>: British </a:t>
            </a:r>
            <a:r>
              <a:rPr lang="cy-GB" dirty="0" err="1"/>
              <a:t>Psychological</a:t>
            </a:r>
            <a:r>
              <a:rPr lang="cy-GB" dirty="0"/>
              <a:t> Society.</a:t>
            </a:r>
            <a:endParaRPr lang="en-GB" dirty="0"/>
          </a:p>
          <a:p>
            <a:pPr fontAlgn="base" hangingPunct="0"/>
            <a:r>
              <a:rPr lang="en-GB" dirty="0"/>
              <a:t>Cohen, L. and </a:t>
            </a:r>
            <a:r>
              <a:rPr lang="en-GB" dirty="0" err="1"/>
              <a:t>Manion</a:t>
            </a:r>
            <a:r>
              <a:rPr lang="en-GB" dirty="0"/>
              <a:t>, L. (2007) </a:t>
            </a:r>
            <a:r>
              <a:rPr lang="en-GB" i="1" dirty="0"/>
              <a:t>Research Methods in Education,</a:t>
            </a:r>
            <a:r>
              <a:rPr lang="en-GB" dirty="0"/>
              <a:t> 6</a:t>
            </a:r>
            <a:r>
              <a:rPr lang="en-GB" baseline="30000" dirty="0"/>
              <a:t>th</a:t>
            </a:r>
            <a:r>
              <a:rPr lang="en-GB" dirty="0"/>
              <a:t> edition. London: </a:t>
            </a:r>
            <a:r>
              <a:rPr lang="en-GB" dirty="0" err="1"/>
              <a:t>Routledge</a:t>
            </a:r>
            <a:r>
              <a:rPr lang="en-GB" dirty="0"/>
              <a:t>.</a:t>
            </a:r>
          </a:p>
          <a:p>
            <a:pPr fontAlgn="base" hangingPunct="0"/>
            <a:r>
              <a:rPr lang="cy-GB" dirty="0" err="1"/>
              <a:t>Dahlberg</a:t>
            </a:r>
            <a:r>
              <a:rPr lang="cy-GB" dirty="0"/>
              <a:t>, G. &amp; Moss, P. (2006) </a:t>
            </a:r>
            <a:r>
              <a:rPr lang="cy-GB" i="1" dirty="0" err="1"/>
              <a:t>Ethics</a:t>
            </a:r>
            <a:r>
              <a:rPr lang="cy-GB" i="1" dirty="0"/>
              <a:t> </a:t>
            </a:r>
            <a:r>
              <a:rPr lang="cy-GB" i="1" dirty="0" err="1"/>
              <a:t>and</a:t>
            </a:r>
            <a:r>
              <a:rPr lang="cy-GB" i="1" dirty="0"/>
              <a:t> </a:t>
            </a:r>
            <a:r>
              <a:rPr lang="cy-GB" i="1" dirty="0" err="1"/>
              <a:t>politics</a:t>
            </a:r>
            <a:r>
              <a:rPr lang="cy-GB" i="1" dirty="0"/>
              <a:t> </a:t>
            </a:r>
            <a:r>
              <a:rPr lang="cy-GB" i="1" dirty="0" err="1"/>
              <a:t>in</a:t>
            </a:r>
            <a:r>
              <a:rPr lang="cy-GB" i="1" dirty="0"/>
              <a:t> </a:t>
            </a:r>
            <a:r>
              <a:rPr lang="cy-GB" i="1" dirty="0" err="1"/>
              <a:t>early</a:t>
            </a:r>
            <a:r>
              <a:rPr lang="cy-GB" i="1" dirty="0"/>
              <a:t> </a:t>
            </a:r>
            <a:r>
              <a:rPr lang="cy-GB" i="1" dirty="0" err="1"/>
              <a:t>childhood</a:t>
            </a:r>
            <a:r>
              <a:rPr lang="cy-GB" i="1" dirty="0"/>
              <a:t> </a:t>
            </a:r>
            <a:r>
              <a:rPr lang="cy-GB" i="1" dirty="0" err="1"/>
              <a:t>education</a:t>
            </a:r>
            <a:r>
              <a:rPr lang="cy-GB" i="1" dirty="0"/>
              <a:t>,</a:t>
            </a:r>
            <a:r>
              <a:rPr lang="cy-GB" dirty="0"/>
              <a:t> </a:t>
            </a:r>
            <a:r>
              <a:rPr lang="cy-GB" dirty="0" err="1"/>
              <a:t>Abingdon</a:t>
            </a:r>
            <a:r>
              <a:rPr lang="cy-GB" dirty="0"/>
              <a:t>: Routledge </a:t>
            </a:r>
            <a:r>
              <a:rPr lang="cy-GB" dirty="0" err="1"/>
              <a:t>Falmer</a:t>
            </a:r>
            <a:r>
              <a:rPr lang="cy-GB" dirty="0"/>
              <a:t>.</a:t>
            </a:r>
            <a:endParaRPr lang="en-GB" dirty="0"/>
          </a:p>
          <a:p>
            <a:pPr fontAlgn="base" hangingPunct="0"/>
            <a:r>
              <a:rPr lang="en-GB" dirty="0"/>
              <a:t>Harcourt, D, Perry, B. and Waller, T. (</a:t>
            </a:r>
            <a:r>
              <a:rPr lang="en-GB" dirty="0" err="1"/>
              <a:t>Eds</a:t>
            </a:r>
            <a:r>
              <a:rPr lang="en-GB" dirty="0"/>
              <a:t>) (2011). </a:t>
            </a:r>
            <a:r>
              <a:rPr lang="en-GB" i="1" dirty="0"/>
              <a:t>Young children's perspectives: Ethics, theory and research</a:t>
            </a:r>
            <a:r>
              <a:rPr lang="en-GB" dirty="0"/>
              <a:t>. Abingdon: </a:t>
            </a:r>
            <a:r>
              <a:rPr lang="en-GB" dirty="0" err="1"/>
              <a:t>Routledge</a:t>
            </a:r>
            <a:r>
              <a:rPr lang="en-GB" dirty="0"/>
              <a:t> </a:t>
            </a:r>
            <a:r>
              <a:rPr lang="en-GB" dirty="0" err="1"/>
              <a:t>Falmer</a:t>
            </a:r>
            <a:r>
              <a:rPr lang="en-GB" dirty="0"/>
              <a:t>.</a:t>
            </a:r>
          </a:p>
          <a:p>
            <a:pPr fontAlgn="base" hangingPunct="0"/>
            <a:r>
              <a:rPr lang="en-GB" dirty="0"/>
              <a:t>McNamee, M. &amp; Bridges, D. (2002) </a:t>
            </a:r>
            <a:r>
              <a:rPr lang="en-GB" i="1" dirty="0"/>
              <a:t>The Ethics of Educational Research,</a:t>
            </a:r>
            <a:r>
              <a:rPr lang="en-GB" dirty="0"/>
              <a:t> Oxford: </a:t>
            </a:r>
            <a:r>
              <a:rPr lang="en-GB" dirty="0" err="1"/>
              <a:t>Blackwells</a:t>
            </a:r>
            <a:r>
              <a:rPr lang="en-GB" dirty="0"/>
              <a:t>.</a:t>
            </a:r>
          </a:p>
          <a:p>
            <a:endParaRPr lang="en-GB" dirty="0"/>
          </a:p>
        </p:txBody>
      </p:sp>
    </p:spTree>
    <p:extLst>
      <p:ext uri="{BB962C8B-B14F-4D97-AF65-F5344CB8AC3E}">
        <p14:creationId xmlns:p14="http://schemas.microsoft.com/office/powerpoint/2010/main" val="2046804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Gwaith</a:t>
            </a:r>
            <a:r>
              <a:rPr lang="en-GB" dirty="0" smtClean="0"/>
              <a:t> </a:t>
            </a:r>
            <a:r>
              <a:rPr lang="en-GB" dirty="0" err="1" smtClean="0"/>
              <a:t>Cartref</a:t>
            </a:r>
            <a:r>
              <a:rPr lang="en-GB" dirty="0" smtClean="0"/>
              <a:t> / Homework</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Gweler ar Moodle y canllawiau a fframweithiau </a:t>
            </a:r>
            <a:r>
              <a:rPr lang="cy-GB" smtClean="0"/>
              <a:t>Moesegol gwahanol.</a:t>
            </a:r>
            <a:endParaRPr lang="cy-GB" dirty="0" smtClean="0"/>
          </a:p>
          <a:p>
            <a:r>
              <a:rPr lang="cy-GB" dirty="0" smtClean="0"/>
              <a:t>Gweler y themâu tebyg ym mhob fframwaith</a:t>
            </a:r>
          </a:p>
          <a:p>
            <a:r>
              <a:rPr lang="cy-GB" dirty="0" smtClean="0"/>
              <a:t>Darllenwch erbyn Dydd Llun</a:t>
            </a:r>
          </a:p>
          <a:p>
            <a:pPr marL="0" indent="0">
              <a:buNone/>
            </a:pPr>
            <a:r>
              <a:rPr lang="en-US" dirty="0" err="1" smtClean="0"/>
              <a:t>Flewitt</a:t>
            </a:r>
            <a:r>
              <a:rPr lang="en-US" dirty="0"/>
              <a:t>, Rosie (2005). Conducting research with young children: some ethical considerations. </a:t>
            </a:r>
            <a:r>
              <a:rPr lang="en-US" dirty="0" smtClean="0"/>
              <a:t>Early Child </a:t>
            </a:r>
            <a:r>
              <a:rPr lang="en-US" dirty="0"/>
              <a:t>Development and Care, 175(6), pp. 553–565 (URL on Moodle </a:t>
            </a:r>
            <a:r>
              <a:rPr lang="en-GB" u="sng" dirty="0">
                <a:hlinkClick r:id="rId3"/>
              </a:rPr>
              <a:t>http://oro.open.ac.uk/2720/2/</a:t>
            </a:r>
            <a:endParaRPr lang="en-GB" dirty="0"/>
          </a:p>
          <a:p>
            <a:endParaRPr lang="en-GB" dirty="0" smtClean="0"/>
          </a:p>
          <a:p>
            <a:endParaRPr lang="en-GB" dirty="0"/>
          </a:p>
        </p:txBody>
      </p:sp>
      <p:sp>
        <p:nvSpPr>
          <p:cNvPr id="4" name="Content Placeholder 3"/>
          <p:cNvSpPr>
            <a:spLocks noGrp="1"/>
          </p:cNvSpPr>
          <p:nvPr>
            <p:ph sz="half" idx="2"/>
          </p:nvPr>
        </p:nvSpPr>
        <p:spPr>
          <a:xfrm>
            <a:off x="4860032" y="1628800"/>
            <a:ext cx="3826768" cy="4497363"/>
          </a:xfrm>
        </p:spPr>
        <p:txBody>
          <a:bodyPr>
            <a:normAutofit fontScale="77500" lnSpcReduction="20000"/>
          </a:bodyPr>
          <a:lstStyle/>
          <a:p>
            <a:r>
              <a:rPr lang="en-GB" i="1" dirty="0" smtClean="0">
                <a:solidFill>
                  <a:schemeClr val="tx2"/>
                </a:solidFill>
              </a:rPr>
              <a:t>Note on Moodle the range of Ethical Guidelines and frameworks </a:t>
            </a:r>
            <a:r>
              <a:rPr lang="en-GB" i="1" dirty="0">
                <a:solidFill>
                  <a:schemeClr val="tx2"/>
                </a:solidFill>
              </a:rPr>
              <a:t>.</a:t>
            </a:r>
            <a:endParaRPr lang="en-GB" i="1" dirty="0" smtClean="0">
              <a:solidFill>
                <a:schemeClr val="tx2"/>
              </a:solidFill>
            </a:endParaRPr>
          </a:p>
          <a:p>
            <a:r>
              <a:rPr lang="en-GB" i="1" dirty="0" smtClean="0">
                <a:solidFill>
                  <a:schemeClr val="tx2"/>
                </a:solidFill>
              </a:rPr>
              <a:t>See the common themes in all frameworks</a:t>
            </a:r>
          </a:p>
          <a:p>
            <a:r>
              <a:rPr lang="en-GB" i="1" dirty="0" smtClean="0">
                <a:solidFill>
                  <a:schemeClr val="tx2"/>
                </a:solidFill>
              </a:rPr>
              <a:t>Read the article</a:t>
            </a:r>
          </a:p>
          <a:p>
            <a:pPr marL="0" indent="0">
              <a:buNone/>
            </a:pPr>
            <a:r>
              <a:rPr lang="en-US" i="1" dirty="0" err="1" smtClean="0">
                <a:solidFill>
                  <a:schemeClr val="tx2"/>
                </a:solidFill>
              </a:rPr>
              <a:t>Flewitt</a:t>
            </a:r>
            <a:r>
              <a:rPr lang="en-US" i="1" dirty="0">
                <a:solidFill>
                  <a:schemeClr val="tx2"/>
                </a:solidFill>
              </a:rPr>
              <a:t>, Rosie (2005). </a:t>
            </a:r>
            <a:r>
              <a:rPr lang="en-US" i="1" dirty="0" smtClean="0">
                <a:solidFill>
                  <a:schemeClr val="tx2"/>
                </a:solidFill>
              </a:rPr>
              <a:t>Read by Tuesday Conducting </a:t>
            </a:r>
            <a:r>
              <a:rPr lang="en-US" i="1" dirty="0">
                <a:solidFill>
                  <a:schemeClr val="tx2"/>
                </a:solidFill>
              </a:rPr>
              <a:t>research with young children: some ethical considerations. </a:t>
            </a:r>
            <a:r>
              <a:rPr lang="en-US" i="1" dirty="0" smtClean="0">
                <a:solidFill>
                  <a:schemeClr val="tx2"/>
                </a:solidFill>
              </a:rPr>
              <a:t>Early Child </a:t>
            </a:r>
            <a:r>
              <a:rPr lang="en-US" i="1" dirty="0">
                <a:solidFill>
                  <a:schemeClr val="tx2"/>
                </a:solidFill>
              </a:rPr>
              <a:t>Development and Care, 175(6), pp. </a:t>
            </a:r>
            <a:r>
              <a:rPr lang="en-US" i="1" dirty="0" smtClean="0">
                <a:solidFill>
                  <a:schemeClr val="tx2"/>
                </a:solidFill>
              </a:rPr>
              <a:t>553–565 (URL on Moodle </a:t>
            </a:r>
            <a:r>
              <a:rPr lang="en-GB" i="1" u="sng" dirty="0">
                <a:solidFill>
                  <a:schemeClr val="tx2"/>
                </a:solidFill>
                <a:hlinkClick r:id="rId3"/>
              </a:rPr>
              <a:t>http://oro.open.ac.uk/2720/2/</a:t>
            </a:r>
            <a:endParaRPr lang="en-GB" i="1" dirty="0">
              <a:solidFill>
                <a:schemeClr val="tx2"/>
              </a:solidFill>
            </a:endParaRPr>
          </a:p>
          <a:p>
            <a:endParaRPr lang="en-GB" dirty="0"/>
          </a:p>
          <a:p>
            <a:endParaRPr lang="en-GB" dirty="0"/>
          </a:p>
        </p:txBody>
      </p:sp>
    </p:spTree>
    <p:extLst>
      <p:ext uri="{BB962C8B-B14F-4D97-AF65-F5344CB8AC3E}">
        <p14:creationId xmlns:p14="http://schemas.microsoft.com/office/powerpoint/2010/main" val="1356247855"/>
      </p:ext>
    </p:extLst>
  </p:cSld>
  <p:clrMapOvr>
    <a:masterClrMapping/>
  </p:clrMapOvr>
</p:sld>
</file>

<file path=ppt/theme/theme1.xml><?xml version="1.0" encoding="utf-8"?>
<a:theme xmlns:a="http://schemas.openxmlformats.org/drawingml/2006/main" name="Office Theme">
  <a:themeElements>
    <a:clrScheme name="Custom 9">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440</TotalTime>
  <Words>1894</Words>
  <Application>Microsoft Office PowerPoint</Application>
  <PresentationFormat>On-screen Show (4:3)</PresentationFormat>
  <Paragraphs>190</Paragraphs>
  <Slides>19</Slides>
  <Notes>19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Arial</vt:lpstr>
      <vt:lpstr>Calibri</vt:lpstr>
      <vt:lpstr>Myriad Pro</vt:lpstr>
      <vt:lpstr>Office Theme</vt:lpstr>
      <vt:lpstr>20140311PresentationUWTSDTemplate</vt:lpstr>
      <vt:lpstr>Moeseg Ethics</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Children, Vulnerable Young People and Vulnerable Adults</vt:lpstr>
      <vt:lpstr>Cymhellion Incentives</vt:lpstr>
      <vt:lpstr>Anfantais yn Deillio o Gymryd Rhan mewn Ymchwil Detriment Arising from Participation in Research</vt:lpstr>
      <vt:lpstr>Preifatrwydd Privacy</vt:lpstr>
      <vt:lpstr>Datgeliad Disclosure</vt:lpstr>
      <vt:lpstr>Ymchwil Teg / Fair Research </vt:lpstr>
      <vt:lpstr>Cyfeirnodau / References </vt:lpstr>
      <vt:lpstr>Gwaith Cartref / 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Moeseg Ethics</dc:title>
  <dc:creator>standalone</dc:creator>
  <cp:lastModifiedBy>Dawn Jones</cp:lastModifiedBy>
  <cp:revision>68</cp:revision>
  <dcterms:created xsi:type="dcterms:W3CDTF">2013-10-30T08:07:51Z</dcterms:created>
  <dcterms:modified xsi:type="dcterms:W3CDTF">2020-05-11T14:50:26Z</dcterms:modified>
</cp:coreProperties>
</file>