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319" r:id="rId5"/>
    <p:sldId id="320" r:id="rId6"/>
    <p:sldId id="321" r:id="rId7"/>
    <p:sldId id="322" r:id="rId8"/>
    <p:sldId id="323" r:id="rId9"/>
    <p:sldId id="324" r:id="rId10"/>
    <p:sldId id="325" r:id="rId11"/>
    <p:sldId id="326" r:id="rId12"/>
    <p:sldId id="327" r:id="rId13"/>
    <p:sldId id="328" r:id="rId14"/>
    <p:sldId id="329" r:id="rId15"/>
    <p:sldId id="330" r:id="rId16"/>
    <p:sldId id="331" r:id="rId17"/>
    <p:sldId id="332" r:id="rId18"/>
    <p:sldId id="333" r:id="rId19"/>
    <p:sldId id="334" r:id="rId20"/>
    <p:sldId id="335" r:id="rId21"/>
    <p:sldId id="336" r:id="rId22"/>
    <p:sldId id="337" r:id="rId23"/>
    <p:sldId id="338" r:id="rId24"/>
    <p:sldId id="339" r:id="rId25"/>
    <p:sldId id="340" r:id="rId26"/>
    <p:sldId id="341" r:id="rId27"/>
    <p:sldId id="342" r:id="rId28"/>
    <p:sldId id="343" r:id="rId29"/>
    <p:sldId id="344" r:id="rId30"/>
    <p:sldId id="345" r:id="rId31"/>
    <p:sldId id="346" r:id="rId32"/>
    <p:sldId id="347" r:id="rId33"/>
    <p:sldId id="348" r:id="rId34"/>
    <p:sldId id="349" r:id="rId35"/>
    <p:sldId id="350" r:id="rId36"/>
    <p:sldId id="351" r:id="rId37"/>
    <p:sldId id="352" r:id="rId38"/>
    <p:sldId id="353" r:id="rId39"/>
    <p:sldId id="354" r:id="rId40"/>
    <p:sldId id="355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6A58"/>
    <a:srgbClr val="505A47"/>
    <a:srgbClr val="D1D8B7"/>
    <a:srgbClr val="A09D79"/>
    <a:srgbClr val="AD5C4D"/>
    <a:srgbClr val="543E35"/>
    <a:srgbClr val="637700"/>
    <a:srgbClr val="FFF4ED"/>
    <a:srgbClr val="5E6A76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5405" autoAdjust="0"/>
  </p:normalViewPr>
  <p:slideViewPr>
    <p:cSldViewPr snapToGrid="0">
      <p:cViewPr varScale="1">
        <p:scale>
          <a:sx n="55" d="100"/>
          <a:sy n="55" d="100"/>
        </p:scale>
        <p:origin x="52" y="428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FB044B-4C36-4B0F-8E65-34CF0CD97FE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3F2F61-0DF1-434B-AD93-39DBA2D826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Better mood regulation – improves patience, empathy and emotional stability , making interactions smoother. 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(NHS 2023a).</a:t>
          </a:r>
        </a:p>
      </dgm:t>
    </dgm:pt>
    <dgm:pt modelId="{D45F6274-9539-45DE-A0C1-44CD3FBCBCED}" type="parTrans" cxnId="{8E63643A-ADA8-419A-A6A4-843E224515B1}">
      <dgm:prSet/>
      <dgm:spPr/>
      <dgm:t>
        <a:bodyPr/>
        <a:lstStyle/>
        <a:p>
          <a:endParaRPr lang="en-US"/>
        </a:p>
      </dgm:t>
    </dgm:pt>
    <dgm:pt modelId="{8C8F81E1-23D7-4155-A635-D4A702064411}" type="sibTrans" cxnId="{8E63643A-ADA8-419A-A6A4-843E224515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53B2BFA-B185-429E-95D1-E1F871CDBA0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Improved communication- enhances  focus and clarity , reducing  misunderstandings 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2023b)</a:t>
          </a:r>
        </a:p>
      </dgm:t>
    </dgm:pt>
    <dgm:pt modelId="{0979122A-5450-4226-BE3E-C96DC3D35DA5}" type="parTrans" cxnId="{AA43DF18-2226-4A25-ADBC-EA6681EC764B}">
      <dgm:prSet/>
      <dgm:spPr/>
      <dgm:t>
        <a:bodyPr/>
        <a:lstStyle/>
        <a:p>
          <a:endParaRPr lang="en-US"/>
        </a:p>
      </dgm:t>
    </dgm:pt>
    <dgm:pt modelId="{59F22C9C-45C8-4D91-B97A-AD8209C10C7F}" type="sibTrans" cxnId="{AA43DF18-2226-4A25-ADBC-EA6681EC76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A7DACC-7689-457E-A1F9-3259D5504C0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Stronger relationships- better-rested individuals are more supportive and less irritable, strengthening bonds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2023a</a:t>
          </a:r>
          <a:r>
            <a:rPr lang="en-US" sz="1400" dirty="0">
              <a:solidFill>
                <a:srgbClr val="000000"/>
              </a:solidFill>
            </a:rPr>
            <a:t>).</a:t>
          </a:r>
        </a:p>
      </dgm:t>
    </dgm:pt>
    <dgm:pt modelId="{4B7ACD91-FA26-4DF6-A53B-5B5DB6A26D06}" type="parTrans" cxnId="{A18E96F6-55B5-4543-8826-480946026F24}">
      <dgm:prSet/>
      <dgm:spPr/>
      <dgm:t>
        <a:bodyPr/>
        <a:lstStyle/>
        <a:p>
          <a:endParaRPr lang="en-US"/>
        </a:p>
      </dgm:t>
    </dgm:pt>
    <dgm:pt modelId="{48FBDC63-FFEC-46A8-8205-3EECC5311F71}" type="sibTrans" cxnId="{A18E96F6-55B5-4543-8826-480946026F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D931AC2-2879-4830-A998-138937D337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productivity/great social participation – adequate sleep increases motivation  to engage in social and community activities ,employees with good sleep are more productive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2023c). </a:t>
          </a:r>
        </a:p>
      </dgm:t>
    </dgm:pt>
    <dgm:pt modelId="{E6E440A9-9A89-466E-872F-B25AA5162019}" type="parTrans" cxnId="{CA9CABC7-8B21-4421-82D0-E52EB27453A4}">
      <dgm:prSet/>
      <dgm:spPr/>
      <dgm:t>
        <a:bodyPr/>
        <a:lstStyle/>
        <a:p>
          <a:endParaRPr lang="en-US"/>
        </a:p>
      </dgm:t>
    </dgm:pt>
    <dgm:pt modelId="{7C9F1087-E8AF-4936-A8FA-9F0D43330502}" type="sibTrans" cxnId="{CA9CABC7-8B21-4421-82D0-E52EB27453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2270C15-7B31-4F54-8618-AA2585B58A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Reduced conflict- good sleep lowers stress reactivity ,helping  prevent arguments or tension 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2023d)</a:t>
          </a:r>
        </a:p>
      </dgm:t>
    </dgm:pt>
    <dgm:pt modelId="{788985E6-B109-44A8-9930-F721792BBE86}" type="parTrans" cxnId="{0F086318-C2A6-4086-BBC2-1F8A85AF1C5E}">
      <dgm:prSet/>
      <dgm:spPr/>
      <dgm:t>
        <a:bodyPr/>
        <a:lstStyle/>
        <a:p>
          <a:endParaRPr lang="en-US"/>
        </a:p>
      </dgm:t>
    </dgm:pt>
    <dgm:pt modelId="{AD55D576-3007-4AD8-B27C-D5934D2A0B85}" type="sibTrans" cxnId="{0F086318-C2A6-4086-BBC2-1F8A85AF1C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9BCE55-3D88-43EC-A0F7-914EC6D243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Positive social perception – people who appear well-rested are often seen as  more approachable, competent and trustworthy</a:t>
          </a:r>
          <a:r>
            <a: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.(NHS,2023a).</a:t>
          </a:r>
        </a:p>
      </dgm:t>
    </dgm:pt>
    <dgm:pt modelId="{EBF1663B-A7F7-4844-8C24-588E5096B4C5}" type="parTrans" cxnId="{56387112-0896-4BFA-978E-63FECEE66DC0}">
      <dgm:prSet/>
      <dgm:spPr/>
      <dgm:t>
        <a:bodyPr/>
        <a:lstStyle/>
        <a:p>
          <a:endParaRPr lang="en-US"/>
        </a:p>
      </dgm:t>
    </dgm:pt>
    <dgm:pt modelId="{1671070C-DB2C-428D-98A7-9CA34F0223E0}" type="sibTrans" cxnId="{56387112-0896-4BFA-978E-63FECEE66DC0}">
      <dgm:prSet/>
      <dgm:spPr/>
      <dgm:t>
        <a:bodyPr/>
        <a:lstStyle/>
        <a:p>
          <a:endParaRPr lang="en-US"/>
        </a:p>
      </dgm:t>
    </dgm:pt>
    <dgm:pt modelId="{F5C28104-F116-456D-961D-5D20C21AA069}" type="pres">
      <dgm:prSet presAssocID="{C5FB044B-4C36-4B0F-8E65-34CF0CD97FE4}" presName="root" presStyleCnt="0">
        <dgm:presLayoutVars>
          <dgm:dir/>
          <dgm:resizeHandles val="exact"/>
        </dgm:presLayoutVars>
      </dgm:prSet>
      <dgm:spPr/>
    </dgm:pt>
    <dgm:pt modelId="{8D83BD93-1291-4D92-AD1F-CCBE67001368}" type="pres">
      <dgm:prSet presAssocID="{C5FB044B-4C36-4B0F-8E65-34CF0CD97FE4}" presName="container" presStyleCnt="0">
        <dgm:presLayoutVars>
          <dgm:dir/>
          <dgm:resizeHandles val="exact"/>
        </dgm:presLayoutVars>
      </dgm:prSet>
      <dgm:spPr/>
    </dgm:pt>
    <dgm:pt modelId="{40A9721F-A6ED-4C41-BC5A-180EB27E5912}" type="pres">
      <dgm:prSet presAssocID="{9A3F2F61-0DF1-434B-AD93-39DBA2D82610}" presName="compNode" presStyleCnt="0"/>
      <dgm:spPr/>
    </dgm:pt>
    <dgm:pt modelId="{36747F28-803E-4129-BEAE-0F8007908A3E}" type="pres">
      <dgm:prSet presAssocID="{9A3F2F61-0DF1-434B-AD93-39DBA2D82610}" presName="iconBgRect" presStyleLbl="bgShp" presStyleIdx="0" presStyleCnt="6" custLinFactNeighborX="-25927" custLinFactNeighborY="6297"/>
      <dgm:spPr>
        <a:solidFill>
          <a:schemeClr val="tx1">
            <a:lumMod val="40000"/>
            <a:lumOff val="60000"/>
          </a:schemeClr>
        </a:solidFill>
      </dgm:spPr>
    </dgm:pt>
    <dgm:pt modelId="{9851CF5E-822A-45F2-8D80-2EA8A1CBB84C}" type="pres">
      <dgm:prSet presAssocID="{9A3F2F61-0DF1-434B-AD93-39DBA2D82610}" presName="iconRect" presStyleLbl="node1" presStyleIdx="0" presStyleCnt="6" custLinFactNeighborX="-15760" custLinFactNeighborY="635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ngue Face with Solid Fill"/>
        </a:ext>
      </dgm:extLst>
    </dgm:pt>
    <dgm:pt modelId="{10E371AE-9349-47F9-B091-7ACC9B30726B}" type="pres">
      <dgm:prSet presAssocID="{9A3F2F61-0DF1-434B-AD93-39DBA2D82610}" presName="spaceRect" presStyleCnt="0"/>
      <dgm:spPr/>
    </dgm:pt>
    <dgm:pt modelId="{A38411C6-5913-4AF3-A04F-BEF86D30FDB6}" type="pres">
      <dgm:prSet presAssocID="{9A3F2F61-0DF1-434B-AD93-39DBA2D82610}" presName="textRect" presStyleLbl="revTx" presStyleIdx="0" presStyleCnt="6" custScaleX="171943" custLinFactNeighborX="25045" custLinFactNeighborY="10408">
        <dgm:presLayoutVars>
          <dgm:chMax val="1"/>
          <dgm:chPref val="1"/>
        </dgm:presLayoutVars>
      </dgm:prSet>
      <dgm:spPr/>
    </dgm:pt>
    <dgm:pt modelId="{44379B09-2045-4FBF-81C8-1F091731A204}" type="pres">
      <dgm:prSet presAssocID="{8C8F81E1-23D7-4155-A635-D4A702064411}" presName="sibTrans" presStyleLbl="sibTrans2D1" presStyleIdx="0" presStyleCnt="0"/>
      <dgm:spPr/>
    </dgm:pt>
    <dgm:pt modelId="{AD26B05F-C8B9-4884-92B7-EFC7EE60439D}" type="pres">
      <dgm:prSet presAssocID="{253B2BFA-B185-429E-95D1-E1F871CDBA03}" presName="compNode" presStyleCnt="0"/>
      <dgm:spPr/>
    </dgm:pt>
    <dgm:pt modelId="{AF3BD038-5187-4093-943B-066C811E94AD}" type="pres">
      <dgm:prSet presAssocID="{253B2BFA-B185-429E-95D1-E1F871CDBA03}" presName="iconBgRect" presStyleLbl="bgShp" presStyleIdx="1" presStyleCnt="6" custLinFactNeighborX="51286" custLinFactNeighborY="39371"/>
      <dgm:spPr>
        <a:solidFill>
          <a:schemeClr val="tx1">
            <a:lumMod val="40000"/>
            <a:lumOff val="60000"/>
          </a:schemeClr>
        </a:solidFill>
      </dgm:spPr>
    </dgm:pt>
    <dgm:pt modelId="{C984126D-A41C-437A-A5B4-237D24F5D006}" type="pres">
      <dgm:prSet presAssocID="{253B2BFA-B185-429E-95D1-E1F871CDBA03}" presName="iconRect" presStyleLbl="node1" presStyleIdx="1" presStyleCnt="6" custLinFactNeighborX="87148" custLinFactNeighborY="5805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716951-DF4A-4091-828D-FB91194F6EBE}" type="pres">
      <dgm:prSet presAssocID="{253B2BFA-B185-429E-95D1-E1F871CDBA03}" presName="spaceRect" presStyleCnt="0"/>
      <dgm:spPr/>
    </dgm:pt>
    <dgm:pt modelId="{D225F02E-7FCC-4097-8C21-7B6E04BB39B5}" type="pres">
      <dgm:prSet presAssocID="{253B2BFA-B185-429E-95D1-E1F871CDBA03}" presName="textRect" presStyleLbl="revTx" presStyleIdx="1" presStyleCnt="6" custScaleX="164039" custLinFactNeighborX="48225" custLinFactNeighborY="28492">
        <dgm:presLayoutVars>
          <dgm:chMax val="1"/>
          <dgm:chPref val="1"/>
        </dgm:presLayoutVars>
      </dgm:prSet>
      <dgm:spPr/>
    </dgm:pt>
    <dgm:pt modelId="{633D24CA-577A-47EE-BDA4-397D97DF5BC2}" type="pres">
      <dgm:prSet presAssocID="{59F22C9C-45C8-4D91-B97A-AD8209C10C7F}" presName="sibTrans" presStyleLbl="sibTrans2D1" presStyleIdx="0" presStyleCnt="0"/>
      <dgm:spPr/>
    </dgm:pt>
    <dgm:pt modelId="{F464FE8F-E382-4405-B9B1-99F99D95AFB1}" type="pres">
      <dgm:prSet presAssocID="{14A7DACC-7689-457E-A1F9-3259D5504C09}" presName="compNode" presStyleCnt="0"/>
      <dgm:spPr/>
    </dgm:pt>
    <dgm:pt modelId="{4C83FF84-E178-45A8-ACAB-6D8D0E3ECB52}" type="pres">
      <dgm:prSet presAssocID="{14A7DACC-7689-457E-A1F9-3259D5504C09}" presName="iconBgRect" presStyleLbl="bgShp" presStyleIdx="2" presStyleCnt="6" custLinFactNeighborX="-26776" custLinFactNeighborY="-49977"/>
      <dgm:spPr>
        <a:solidFill>
          <a:schemeClr val="tx1">
            <a:lumMod val="40000"/>
            <a:lumOff val="60000"/>
          </a:schemeClr>
        </a:solidFill>
      </dgm:spPr>
    </dgm:pt>
    <dgm:pt modelId="{980E95AF-ADF7-45FD-9388-591ED09FE5C6}" type="pres">
      <dgm:prSet presAssocID="{14A7DACC-7689-457E-A1F9-3259D5504C09}" presName="iconRect" presStyleLbl="node1" presStyleIdx="2" presStyleCnt="6" custLinFactNeighborX="-23350" custLinFactNeighborY="-8616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ED0B74C-3843-4F64-B9EC-161A18DFE426}" type="pres">
      <dgm:prSet presAssocID="{14A7DACC-7689-457E-A1F9-3259D5504C09}" presName="spaceRect" presStyleCnt="0"/>
      <dgm:spPr/>
    </dgm:pt>
    <dgm:pt modelId="{314CF506-4063-4DBC-B879-E40567825CC4}" type="pres">
      <dgm:prSet presAssocID="{14A7DACC-7689-457E-A1F9-3259D5504C09}" presName="textRect" presStyleLbl="revTx" presStyleIdx="2" presStyleCnt="6" custScaleX="203751" custLinFactNeighborX="41025" custLinFactNeighborY="-52097">
        <dgm:presLayoutVars>
          <dgm:chMax val="1"/>
          <dgm:chPref val="1"/>
        </dgm:presLayoutVars>
      </dgm:prSet>
      <dgm:spPr/>
    </dgm:pt>
    <dgm:pt modelId="{AD26144C-2ABF-4B27-8AB6-FA13744BF8F8}" type="pres">
      <dgm:prSet presAssocID="{48FBDC63-FFEC-46A8-8205-3EECC5311F71}" presName="sibTrans" presStyleLbl="sibTrans2D1" presStyleIdx="0" presStyleCnt="0"/>
      <dgm:spPr/>
    </dgm:pt>
    <dgm:pt modelId="{BF9F3030-36E6-4C3C-A5DC-560CB1C7E79B}" type="pres">
      <dgm:prSet presAssocID="{FD931AC2-2879-4830-A998-138937D337E9}" presName="compNode" presStyleCnt="0"/>
      <dgm:spPr/>
    </dgm:pt>
    <dgm:pt modelId="{9E6BE210-D761-43EF-B30A-7AAD18A6FCA1}" type="pres">
      <dgm:prSet presAssocID="{FD931AC2-2879-4830-A998-138937D337E9}" presName="iconBgRect" presStyleLbl="bgShp" presStyleIdx="3" presStyleCnt="6" custLinFactNeighborX="14632" custLinFactNeighborY="-165"/>
      <dgm:spPr>
        <a:solidFill>
          <a:schemeClr val="tx1">
            <a:lumMod val="40000"/>
            <a:lumOff val="60000"/>
          </a:schemeClr>
        </a:solidFill>
      </dgm:spPr>
    </dgm:pt>
    <dgm:pt modelId="{FD9FA59E-B831-44AA-ADD2-2629D41E87D5}" type="pres">
      <dgm:prSet presAssocID="{FD931AC2-2879-4830-A998-138937D337E9}" presName="iconRect" presStyleLbl="node1" presStyleIdx="3" presStyleCnt="6" custLinFactNeighborX="26835" custLinFactNeighborY="-507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2D94736-57C7-41C7-86D3-E90F2AAD1C29}" type="pres">
      <dgm:prSet presAssocID="{FD931AC2-2879-4830-A998-138937D337E9}" presName="spaceRect" presStyleCnt="0"/>
      <dgm:spPr/>
    </dgm:pt>
    <dgm:pt modelId="{FCCD8D03-0E2F-42BD-B2D8-F81C58B96984}" type="pres">
      <dgm:prSet presAssocID="{FD931AC2-2879-4830-A998-138937D337E9}" presName="textRect" presStyleLbl="revTx" presStyleIdx="3" presStyleCnt="6" custScaleX="179055" custLinFactNeighborX="46835" custLinFactNeighborY="7727">
        <dgm:presLayoutVars>
          <dgm:chMax val="1"/>
          <dgm:chPref val="1"/>
        </dgm:presLayoutVars>
      </dgm:prSet>
      <dgm:spPr/>
    </dgm:pt>
    <dgm:pt modelId="{356E3654-661A-45AA-B3B1-300D84370469}" type="pres">
      <dgm:prSet presAssocID="{7C9F1087-E8AF-4936-A8FA-9F0D43330502}" presName="sibTrans" presStyleLbl="sibTrans2D1" presStyleIdx="0" presStyleCnt="0"/>
      <dgm:spPr/>
    </dgm:pt>
    <dgm:pt modelId="{B3888AA8-1985-492F-8CB5-AB1CCB1F6EE2}" type="pres">
      <dgm:prSet presAssocID="{D2270C15-7B31-4F54-8618-AA2585B58AFB}" presName="compNode" presStyleCnt="0"/>
      <dgm:spPr/>
    </dgm:pt>
    <dgm:pt modelId="{3C2028AA-975D-4A7B-99FF-02C0BBD3D669}" type="pres">
      <dgm:prSet presAssocID="{D2270C15-7B31-4F54-8618-AA2585B58AFB}" presName="iconBgRect" presStyleLbl="bgShp" presStyleIdx="4" presStyleCnt="6" custLinFactY="-2095" custLinFactNeighborX="-12119" custLinFactNeighborY="-100000"/>
      <dgm:spPr>
        <a:solidFill>
          <a:schemeClr val="tx1">
            <a:lumMod val="40000"/>
            <a:lumOff val="60000"/>
          </a:schemeClr>
        </a:solidFill>
      </dgm:spPr>
    </dgm:pt>
    <dgm:pt modelId="{C1310456-3292-4205-A511-DB1C2DDCD5ED}" type="pres">
      <dgm:prSet presAssocID="{D2270C15-7B31-4F54-8618-AA2585B58AFB}" presName="iconRect" presStyleLbl="node1" presStyleIdx="4" presStyleCnt="6" custLinFactY="-86070" custLinFactNeighborX="-10146" custLinFactNeighborY="-10000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17CB9941-3228-4245-9841-8E4112CA76E0}" type="pres">
      <dgm:prSet presAssocID="{D2270C15-7B31-4F54-8618-AA2585B58AFB}" presName="spaceRect" presStyleCnt="0"/>
      <dgm:spPr/>
    </dgm:pt>
    <dgm:pt modelId="{AADF6C0E-7601-42CF-9F17-4F863F7267A8}" type="pres">
      <dgm:prSet presAssocID="{D2270C15-7B31-4F54-8618-AA2585B58AFB}" presName="textRect" presStyleLbl="revTx" presStyleIdx="4" presStyleCnt="6" custScaleX="181425" custLinFactNeighborX="31479" custLinFactNeighborY="-98698">
        <dgm:presLayoutVars>
          <dgm:chMax val="1"/>
          <dgm:chPref val="1"/>
        </dgm:presLayoutVars>
      </dgm:prSet>
      <dgm:spPr/>
    </dgm:pt>
    <dgm:pt modelId="{54C46A27-84A5-4741-A940-416D4B9BCE51}" type="pres">
      <dgm:prSet presAssocID="{AD55D576-3007-4AD8-B27C-D5934D2A0B85}" presName="sibTrans" presStyleLbl="sibTrans2D1" presStyleIdx="0" presStyleCnt="0"/>
      <dgm:spPr/>
    </dgm:pt>
    <dgm:pt modelId="{4F0AAD68-EF26-4199-925D-0BD9F1C2E658}" type="pres">
      <dgm:prSet presAssocID="{399BCE55-3D88-43EC-A0F7-914EC6D243EB}" presName="compNode" presStyleCnt="0"/>
      <dgm:spPr/>
    </dgm:pt>
    <dgm:pt modelId="{448F16C3-7DE4-4613-92DF-F8D108AEA5C6}" type="pres">
      <dgm:prSet presAssocID="{399BCE55-3D88-43EC-A0F7-914EC6D243EB}" presName="iconBgRect" presStyleLbl="bgShp" presStyleIdx="5" presStyleCnt="6" custLinFactX="-244579" custLinFactNeighborX="-300000" custLinFactNeighborY="11668"/>
      <dgm:spPr>
        <a:solidFill>
          <a:schemeClr val="tx1">
            <a:lumMod val="40000"/>
            <a:lumOff val="60000"/>
          </a:schemeClr>
        </a:solidFill>
      </dgm:spPr>
    </dgm:pt>
    <dgm:pt modelId="{364D7CE1-FFB0-4D0B-82A4-C5613BE7C093}" type="pres">
      <dgm:prSet presAssocID="{399BCE55-3D88-43EC-A0F7-914EC6D243EB}" presName="iconRect" presStyleLbl="node1" presStyleIdx="5" presStyleCnt="6" custLinFactX="-438928" custLinFactNeighborX="-500000" custLinFactNeighborY="2825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C96CF7B-49C2-4FFD-BFB0-1447127A54CD}" type="pres">
      <dgm:prSet presAssocID="{399BCE55-3D88-43EC-A0F7-914EC6D243EB}" presName="spaceRect" presStyleCnt="0"/>
      <dgm:spPr/>
    </dgm:pt>
    <dgm:pt modelId="{17D7C630-0346-4430-8A10-1330A065CB23}" type="pres">
      <dgm:prSet presAssocID="{399BCE55-3D88-43EC-A0F7-914EC6D243EB}" presName="textRect" presStyleLbl="revTx" presStyleIdx="5" presStyleCnt="6" custScaleX="237198" custLinFactX="-66403" custLinFactNeighborX="-100000" custLinFactNeighborY="-12197">
        <dgm:presLayoutVars>
          <dgm:chMax val="1"/>
          <dgm:chPref val="1"/>
        </dgm:presLayoutVars>
      </dgm:prSet>
      <dgm:spPr/>
    </dgm:pt>
  </dgm:ptLst>
  <dgm:cxnLst>
    <dgm:cxn modelId="{56387112-0896-4BFA-978E-63FECEE66DC0}" srcId="{C5FB044B-4C36-4B0F-8E65-34CF0CD97FE4}" destId="{399BCE55-3D88-43EC-A0F7-914EC6D243EB}" srcOrd="5" destOrd="0" parTransId="{EBF1663B-A7F7-4844-8C24-588E5096B4C5}" sibTransId="{1671070C-DB2C-428D-98A7-9CA34F0223E0}"/>
    <dgm:cxn modelId="{0B1EEC15-5205-481F-8234-A08201110ECD}" type="presOf" srcId="{9A3F2F61-0DF1-434B-AD93-39DBA2D82610}" destId="{A38411C6-5913-4AF3-A04F-BEF86D30FDB6}" srcOrd="0" destOrd="0" presId="urn:microsoft.com/office/officeart/2018/2/layout/IconCircleList"/>
    <dgm:cxn modelId="{0F086318-C2A6-4086-BBC2-1F8A85AF1C5E}" srcId="{C5FB044B-4C36-4B0F-8E65-34CF0CD97FE4}" destId="{D2270C15-7B31-4F54-8618-AA2585B58AFB}" srcOrd="4" destOrd="0" parTransId="{788985E6-B109-44A8-9930-F721792BBE86}" sibTransId="{AD55D576-3007-4AD8-B27C-D5934D2A0B85}"/>
    <dgm:cxn modelId="{AA43DF18-2226-4A25-ADBC-EA6681EC764B}" srcId="{C5FB044B-4C36-4B0F-8E65-34CF0CD97FE4}" destId="{253B2BFA-B185-429E-95D1-E1F871CDBA03}" srcOrd="1" destOrd="0" parTransId="{0979122A-5450-4226-BE3E-C96DC3D35DA5}" sibTransId="{59F22C9C-45C8-4D91-B97A-AD8209C10C7F}"/>
    <dgm:cxn modelId="{2FC89219-954E-4081-8C11-C3BCAFA9AC7B}" type="presOf" srcId="{399BCE55-3D88-43EC-A0F7-914EC6D243EB}" destId="{17D7C630-0346-4430-8A10-1330A065CB23}" srcOrd="0" destOrd="0" presId="urn:microsoft.com/office/officeart/2018/2/layout/IconCircleList"/>
    <dgm:cxn modelId="{B6F6682F-FEF5-4D6E-9215-7CF06A2EC6DB}" type="presOf" srcId="{14A7DACC-7689-457E-A1F9-3259D5504C09}" destId="{314CF506-4063-4DBC-B879-E40567825CC4}" srcOrd="0" destOrd="0" presId="urn:microsoft.com/office/officeart/2018/2/layout/IconCircleList"/>
    <dgm:cxn modelId="{8E63643A-ADA8-419A-A6A4-843E224515B1}" srcId="{C5FB044B-4C36-4B0F-8E65-34CF0CD97FE4}" destId="{9A3F2F61-0DF1-434B-AD93-39DBA2D82610}" srcOrd="0" destOrd="0" parTransId="{D45F6274-9539-45DE-A0C1-44CD3FBCBCED}" sibTransId="{8C8F81E1-23D7-4155-A635-D4A702064411}"/>
    <dgm:cxn modelId="{F1FDE43C-305A-4846-909E-D2C2301C9013}" type="presOf" srcId="{7C9F1087-E8AF-4936-A8FA-9F0D43330502}" destId="{356E3654-661A-45AA-B3B1-300D84370469}" srcOrd="0" destOrd="0" presId="urn:microsoft.com/office/officeart/2018/2/layout/IconCircleList"/>
    <dgm:cxn modelId="{2B3BC461-BE2A-43B5-A42C-F908AFB3F112}" type="presOf" srcId="{253B2BFA-B185-429E-95D1-E1F871CDBA03}" destId="{D225F02E-7FCC-4097-8C21-7B6E04BB39B5}" srcOrd="0" destOrd="0" presId="urn:microsoft.com/office/officeart/2018/2/layout/IconCircleList"/>
    <dgm:cxn modelId="{46815E47-58EB-4EF2-ABBC-E52E4460CA7A}" type="presOf" srcId="{FD931AC2-2879-4830-A998-138937D337E9}" destId="{FCCD8D03-0E2F-42BD-B2D8-F81C58B96984}" srcOrd="0" destOrd="0" presId="urn:microsoft.com/office/officeart/2018/2/layout/IconCircleList"/>
    <dgm:cxn modelId="{05E8218C-87AD-44D4-912B-10D22373215E}" type="presOf" srcId="{AD55D576-3007-4AD8-B27C-D5934D2A0B85}" destId="{54C46A27-84A5-4741-A940-416D4B9BCE51}" srcOrd="0" destOrd="0" presId="urn:microsoft.com/office/officeart/2018/2/layout/IconCircleList"/>
    <dgm:cxn modelId="{16CB6391-AE21-4472-87A0-9078AFD51E54}" type="presOf" srcId="{C5FB044B-4C36-4B0F-8E65-34CF0CD97FE4}" destId="{F5C28104-F116-456D-961D-5D20C21AA069}" srcOrd="0" destOrd="0" presId="urn:microsoft.com/office/officeart/2018/2/layout/IconCircleList"/>
    <dgm:cxn modelId="{A0AD59A7-5656-436A-BF80-AF1716EF5E99}" type="presOf" srcId="{8C8F81E1-23D7-4155-A635-D4A702064411}" destId="{44379B09-2045-4FBF-81C8-1F091731A204}" srcOrd="0" destOrd="0" presId="urn:microsoft.com/office/officeart/2018/2/layout/IconCircleList"/>
    <dgm:cxn modelId="{CA9CABC7-8B21-4421-82D0-E52EB27453A4}" srcId="{C5FB044B-4C36-4B0F-8E65-34CF0CD97FE4}" destId="{FD931AC2-2879-4830-A998-138937D337E9}" srcOrd="3" destOrd="0" parTransId="{E6E440A9-9A89-466E-872F-B25AA5162019}" sibTransId="{7C9F1087-E8AF-4936-A8FA-9F0D43330502}"/>
    <dgm:cxn modelId="{531AC7E3-8AA1-4C5C-AA74-D1B609CCEC51}" type="presOf" srcId="{D2270C15-7B31-4F54-8618-AA2585B58AFB}" destId="{AADF6C0E-7601-42CF-9F17-4F863F7267A8}" srcOrd="0" destOrd="0" presId="urn:microsoft.com/office/officeart/2018/2/layout/IconCircleList"/>
    <dgm:cxn modelId="{AA0B6FE4-38BD-4578-B8F2-94BBDFE9F0F9}" type="presOf" srcId="{59F22C9C-45C8-4D91-B97A-AD8209C10C7F}" destId="{633D24CA-577A-47EE-BDA4-397D97DF5BC2}" srcOrd="0" destOrd="0" presId="urn:microsoft.com/office/officeart/2018/2/layout/IconCircleList"/>
    <dgm:cxn modelId="{EA4435F2-2C38-4B38-A66E-FD2F4191A63F}" type="presOf" srcId="{48FBDC63-FFEC-46A8-8205-3EECC5311F71}" destId="{AD26144C-2ABF-4B27-8AB6-FA13744BF8F8}" srcOrd="0" destOrd="0" presId="urn:microsoft.com/office/officeart/2018/2/layout/IconCircleList"/>
    <dgm:cxn modelId="{A18E96F6-55B5-4543-8826-480946026F24}" srcId="{C5FB044B-4C36-4B0F-8E65-34CF0CD97FE4}" destId="{14A7DACC-7689-457E-A1F9-3259D5504C09}" srcOrd="2" destOrd="0" parTransId="{4B7ACD91-FA26-4DF6-A53B-5B5DB6A26D06}" sibTransId="{48FBDC63-FFEC-46A8-8205-3EECC5311F71}"/>
    <dgm:cxn modelId="{4B0A2D03-A470-4E98-B0A2-8CF4027099FE}" type="presParOf" srcId="{F5C28104-F116-456D-961D-5D20C21AA069}" destId="{8D83BD93-1291-4D92-AD1F-CCBE67001368}" srcOrd="0" destOrd="0" presId="urn:microsoft.com/office/officeart/2018/2/layout/IconCircleList"/>
    <dgm:cxn modelId="{6DF088DA-9564-4173-8716-72B5F190CF92}" type="presParOf" srcId="{8D83BD93-1291-4D92-AD1F-CCBE67001368}" destId="{40A9721F-A6ED-4C41-BC5A-180EB27E5912}" srcOrd="0" destOrd="0" presId="urn:microsoft.com/office/officeart/2018/2/layout/IconCircleList"/>
    <dgm:cxn modelId="{112DA23C-A2D3-4D1C-9737-0E72A1E7FC34}" type="presParOf" srcId="{40A9721F-A6ED-4C41-BC5A-180EB27E5912}" destId="{36747F28-803E-4129-BEAE-0F8007908A3E}" srcOrd="0" destOrd="0" presId="urn:microsoft.com/office/officeart/2018/2/layout/IconCircleList"/>
    <dgm:cxn modelId="{490A4B09-9453-4E5B-82BA-C5D69C41B3FD}" type="presParOf" srcId="{40A9721F-A6ED-4C41-BC5A-180EB27E5912}" destId="{9851CF5E-822A-45F2-8D80-2EA8A1CBB84C}" srcOrd="1" destOrd="0" presId="urn:microsoft.com/office/officeart/2018/2/layout/IconCircleList"/>
    <dgm:cxn modelId="{30031DFA-9404-46CD-8901-AD5901E6AB8F}" type="presParOf" srcId="{40A9721F-A6ED-4C41-BC5A-180EB27E5912}" destId="{10E371AE-9349-47F9-B091-7ACC9B30726B}" srcOrd="2" destOrd="0" presId="urn:microsoft.com/office/officeart/2018/2/layout/IconCircleList"/>
    <dgm:cxn modelId="{34959DD8-0A59-4E54-8550-604D59EB930E}" type="presParOf" srcId="{40A9721F-A6ED-4C41-BC5A-180EB27E5912}" destId="{A38411C6-5913-4AF3-A04F-BEF86D30FDB6}" srcOrd="3" destOrd="0" presId="urn:microsoft.com/office/officeart/2018/2/layout/IconCircleList"/>
    <dgm:cxn modelId="{6658C0CB-AD87-495D-99D3-D9D5C530C08C}" type="presParOf" srcId="{8D83BD93-1291-4D92-AD1F-CCBE67001368}" destId="{44379B09-2045-4FBF-81C8-1F091731A204}" srcOrd="1" destOrd="0" presId="urn:microsoft.com/office/officeart/2018/2/layout/IconCircleList"/>
    <dgm:cxn modelId="{14F0EBAA-DE2F-4D68-92BC-D05B9DEF4775}" type="presParOf" srcId="{8D83BD93-1291-4D92-AD1F-CCBE67001368}" destId="{AD26B05F-C8B9-4884-92B7-EFC7EE60439D}" srcOrd="2" destOrd="0" presId="urn:microsoft.com/office/officeart/2018/2/layout/IconCircleList"/>
    <dgm:cxn modelId="{61B202D1-4A7E-45DF-B11C-89320CEB1FBC}" type="presParOf" srcId="{AD26B05F-C8B9-4884-92B7-EFC7EE60439D}" destId="{AF3BD038-5187-4093-943B-066C811E94AD}" srcOrd="0" destOrd="0" presId="urn:microsoft.com/office/officeart/2018/2/layout/IconCircleList"/>
    <dgm:cxn modelId="{15124C75-5F98-46B8-BD09-E9DB755A5AD3}" type="presParOf" srcId="{AD26B05F-C8B9-4884-92B7-EFC7EE60439D}" destId="{C984126D-A41C-437A-A5B4-237D24F5D006}" srcOrd="1" destOrd="0" presId="urn:microsoft.com/office/officeart/2018/2/layout/IconCircleList"/>
    <dgm:cxn modelId="{3C890A52-0EE7-494C-9DB4-11039CCFBD5E}" type="presParOf" srcId="{AD26B05F-C8B9-4884-92B7-EFC7EE60439D}" destId="{F7716951-DF4A-4091-828D-FB91194F6EBE}" srcOrd="2" destOrd="0" presId="urn:microsoft.com/office/officeart/2018/2/layout/IconCircleList"/>
    <dgm:cxn modelId="{6F09A8B1-8166-4311-A9F6-130D0DD3199A}" type="presParOf" srcId="{AD26B05F-C8B9-4884-92B7-EFC7EE60439D}" destId="{D225F02E-7FCC-4097-8C21-7B6E04BB39B5}" srcOrd="3" destOrd="0" presId="urn:microsoft.com/office/officeart/2018/2/layout/IconCircleList"/>
    <dgm:cxn modelId="{4C715939-B844-409A-A87A-94BCD066009F}" type="presParOf" srcId="{8D83BD93-1291-4D92-AD1F-CCBE67001368}" destId="{633D24CA-577A-47EE-BDA4-397D97DF5BC2}" srcOrd="3" destOrd="0" presId="urn:microsoft.com/office/officeart/2018/2/layout/IconCircleList"/>
    <dgm:cxn modelId="{B0AC56F8-079E-4801-A779-927061E4B878}" type="presParOf" srcId="{8D83BD93-1291-4D92-AD1F-CCBE67001368}" destId="{F464FE8F-E382-4405-B9B1-99F99D95AFB1}" srcOrd="4" destOrd="0" presId="urn:microsoft.com/office/officeart/2018/2/layout/IconCircleList"/>
    <dgm:cxn modelId="{92FF0756-330B-4B18-8E28-CAB6BF7046A8}" type="presParOf" srcId="{F464FE8F-E382-4405-B9B1-99F99D95AFB1}" destId="{4C83FF84-E178-45A8-ACAB-6D8D0E3ECB52}" srcOrd="0" destOrd="0" presId="urn:microsoft.com/office/officeart/2018/2/layout/IconCircleList"/>
    <dgm:cxn modelId="{0CF6390D-0110-41A6-A8E9-6B120E06C72E}" type="presParOf" srcId="{F464FE8F-E382-4405-B9B1-99F99D95AFB1}" destId="{980E95AF-ADF7-45FD-9388-591ED09FE5C6}" srcOrd="1" destOrd="0" presId="urn:microsoft.com/office/officeart/2018/2/layout/IconCircleList"/>
    <dgm:cxn modelId="{FC2372C2-D7B1-409F-BB57-69187D731F5D}" type="presParOf" srcId="{F464FE8F-E382-4405-B9B1-99F99D95AFB1}" destId="{0ED0B74C-3843-4F64-B9EC-161A18DFE426}" srcOrd="2" destOrd="0" presId="urn:microsoft.com/office/officeart/2018/2/layout/IconCircleList"/>
    <dgm:cxn modelId="{2D0F3895-AC04-4ADF-8D4C-E946D5722B76}" type="presParOf" srcId="{F464FE8F-E382-4405-B9B1-99F99D95AFB1}" destId="{314CF506-4063-4DBC-B879-E40567825CC4}" srcOrd="3" destOrd="0" presId="urn:microsoft.com/office/officeart/2018/2/layout/IconCircleList"/>
    <dgm:cxn modelId="{8DF17E0B-118C-456A-A859-BD1B99CDE4A9}" type="presParOf" srcId="{8D83BD93-1291-4D92-AD1F-CCBE67001368}" destId="{AD26144C-2ABF-4B27-8AB6-FA13744BF8F8}" srcOrd="5" destOrd="0" presId="urn:microsoft.com/office/officeart/2018/2/layout/IconCircleList"/>
    <dgm:cxn modelId="{1CFD4183-6D52-417C-AF46-52FECEB518F4}" type="presParOf" srcId="{8D83BD93-1291-4D92-AD1F-CCBE67001368}" destId="{BF9F3030-36E6-4C3C-A5DC-560CB1C7E79B}" srcOrd="6" destOrd="0" presId="urn:microsoft.com/office/officeart/2018/2/layout/IconCircleList"/>
    <dgm:cxn modelId="{5D3CFB4D-942B-49A4-A1FD-3E5D1E7656C1}" type="presParOf" srcId="{BF9F3030-36E6-4C3C-A5DC-560CB1C7E79B}" destId="{9E6BE210-D761-43EF-B30A-7AAD18A6FCA1}" srcOrd="0" destOrd="0" presId="urn:microsoft.com/office/officeart/2018/2/layout/IconCircleList"/>
    <dgm:cxn modelId="{ACF2AD26-FD30-4D33-B5E7-A0CB54B1C1A3}" type="presParOf" srcId="{BF9F3030-36E6-4C3C-A5DC-560CB1C7E79B}" destId="{FD9FA59E-B831-44AA-ADD2-2629D41E87D5}" srcOrd="1" destOrd="0" presId="urn:microsoft.com/office/officeart/2018/2/layout/IconCircleList"/>
    <dgm:cxn modelId="{C439C25C-8366-4866-8B06-71B9189028CB}" type="presParOf" srcId="{BF9F3030-36E6-4C3C-A5DC-560CB1C7E79B}" destId="{A2D94736-57C7-41C7-86D3-E90F2AAD1C29}" srcOrd="2" destOrd="0" presId="urn:microsoft.com/office/officeart/2018/2/layout/IconCircleList"/>
    <dgm:cxn modelId="{43FA27B4-2189-4966-9922-3F2EA5F6ABB2}" type="presParOf" srcId="{BF9F3030-36E6-4C3C-A5DC-560CB1C7E79B}" destId="{FCCD8D03-0E2F-42BD-B2D8-F81C58B96984}" srcOrd="3" destOrd="0" presId="urn:microsoft.com/office/officeart/2018/2/layout/IconCircleList"/>
    <dgm:cxn modelId="{EFC28D3D-F117-4DEC-9F65-FB62CF5CF039}" type="presParOf" srcId="{8D83BD93-1291-4D92-AD1F-CCBE67001368}" destId="{356E3654-661A-45AA-B3B1-300D84370469}" srcOrd="7" destOrd="0" presId="urn:microsoft.com/office/officeart/2018/2/layout/IconCircleList"/>
    <dgm:cxn modelId="{BC03EEA9-40FF-46C4-9168-3DF6FC79A874}" type="presParOf" srcId="{8D83BD93-1291-4D92-AD1F-CCBE67001368}" destId="{B3888AA8-1985-492F-8CB5-AB1CCB1F6EE2}" srcOrd="8" destOrd="0" presId="urn:microsoft.com/office/officeart/2018/2/layout/IconCircleList"/>
    <dgm:cxn modelId="{805BBB80-55A8-46C5-9647-5179B049BFFB}" type="presParOf" srcId="{B3888AA8-1985-492F-8CB5-AB1CCB1F6EE2}" destId="{3C2028AA-975D-4A7B-99FF-02C0BBD3D669}" srcOrd="0" destOrd="0" presId="urn:microsoft.com/office/officeart/2018/2/layout/IconCircleList"/>
    <dgm:cxn modelId="{F37FB08C-CD5D-4021-A4B1-9BBC82F30DD1}" type="presParOf" srcId="{B3888AA8-1985-492F-8CB5-AB1CCB1F6EE2}" destId="{C1310456-3292-4205-A511-DB1C2DDCD5ED}" srcOrd="1" destOrd="0" presId="urn:microsoft.com/office/officeart/2018/2/layout/IconCircleList"/>
    <dgm:cxn modelId="{509B40E1-0A98-4638-B791-79A36667AE49}" type="presParOf" srcId="{B3888AA8-1985-492F-8CB5-AB1CCB1F6EE2}" destId="{17CB9941-3228-4245-9841-8E4112CA76E0}" srcOrd="2" destOrd="0" presId="urn:microsoft.com/office/officeart/2018/2/layout/IconCircleList"/>
    <dgm:cxn modelId="{DB30F5AF-307E-4293-AFF5-AECE3AB4617A}" type="presParOf" srcId="{B3888AA8-1985-492F-8CB5-AB1CCB1F6EE2}" destId="{AADF6C0E-7601-42CF-9F17-4F863F7267A8}" srcOrd="3" destOrd="0" presId="urn:microsoft.com/office/officeart/2018/2/layout/IconCircleList"/>
    <dgm:cxn modelId="{8844A19B-6580-40F3-884D-BB6CF6C37312}" type="presParOf" srcId="{8D83BD93-1291-4D92-AD1F-CCBE67001368}" destId="{54C46A27-84A5-4741-A940-416D4B9BCE51}" srcOrd="9" destOrd="0" presId="urn:microsoft.com/office/officeart/2018/2/layout/IconCircleList"/>
    <dgm:cxn modelId="{3B7FE30D-98CF-4BCB-BCEE-76EB94F81CEC}" type="presParOf" srcId="{8D83BD93-1291-4D92-AD1F-CCBE67001368}" destId="{4F0AAD68-EF26-4199-925D-0BD9F1C2E658}" srcOrd="10" destOrd="0" presId="urn:microsoft.com/office/officeart/2018/2/layout/IconCircleList"/>
    <dgm:cxn modelId="{6D8FA4E4-F33A-40E7-AC3F-4107D315963B}" type="presParOf" srcId="{4F0AAD68-EF26-4199-925D-0BD9F1C2E658}" destId="{448F16C3-7DE4-4613-92DF-F8D108AEA5C6}" srcOrd="0" destOrd="0" presId="urn:microsoft.com/office/officeart/2018/2/layout/IconCircleList"/>
    <dgm:cxn modelId="{0169B9D1-75D3-47D4-A070-358A5CED0679}" type="presParOf" srcId="{4F0AAD68-EF26-4199-925D-0BD9F1C2E658}" destId="{364D7CE1-FFB0-4D0B-82A4-C5613BE7C093}" srcOrd="1" destOrd="0" presId="urn:microsoft.com/office/officeart/2018/2/layout/IconCircleList"/>
    <dgm:cxn modelId="{41CB85D4-B171-4EBF-ADCA-2B8648EB47E2}" type="presParOf" srcId="{4F0AAD68-EF26-4199-925D-0BD9F1C2E658}" destId="{1C96CF7B-49C2-4FFD-BFB0-1447127A54CD}" srcOrd="2" destOrd="0" presId="urn:microsoft.com/office/officeart/2018/2/layout/IconCircleList"/>
    <dgm:cxn modelId="{25DE7B92-C037-47B9-B800-622AA3BCDB98}" type="presParOf" srcId="{4F0AAD68-EF26-4199-925D-0BD9F1C2E658}" destId="{17D7C630-0346-4430-8A10-1330A065CB2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20D779-D008-4B8F-81E6-CF1C0FC758BE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F0303E-D4D8-4E03-95BB-4FEEB60505AB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Public education campaigns on sleep importance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B549A2-D8BC-48B9-B3D6-B6328A5E13E9}" type="parTrans" cxnId="{1F688982-FB26-457C-A3D6-A3F683F560E9}">
      <dgm:prSet/>
      <dgm:spPr/>
      <dgm:t>
        <a:bodyPr/>
        <a:lstStyle/>
        <a:p>
          <a:endParaRPr lang="en-US"/>
        </a:p>
      </dgm:t>
    </dgm:pt>
    <dgm:pt modelId="{10DD75E6-94D8-4B9B-9D57-14139074E8BC}" type="sibTrans" cxnId="{1F688982-FB26-457C-A3D6-A3F683F560E9}">
      <dgm:prSet/>
      <dgm:spPr/>
      <dgm:t>
        <a:bodyPr/>
        <a:lstStyle/>
        <a:p>
          <a:endParaRPr lang="en-US"/>
        </a:p>
      </dgm:t>
    </dgm:pt>
    <dgm:pt modelId="{6B35DD3B-C935-4243-9B91-7ED0390F9556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Promoting 'digital detox' before bedtime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BF1D5D-B1A3-4902-83AF-6550E403B7F8}" type="parTrans" cxnId="{BC290AD6-B0C6-4A8A-9666-8B21F10FAC34}">
      <dgm:prSet/>
      <dgm:spPr/>
      <dgm:t>
        <a:bodyPr/>
        <a:lstStyle/>
        <a:p>
          <a:endParaRPr lang="en-US"/>
        </a:p>
      </dgm:t>
    </dgm:pt>
    <dgm:pt modelId="{E7151CE6-A4C7-436C-8DDA-F0675210AA58}" type="sibTrans" cxnId="{BC290AD6-B0C6-4A8A-9666-8B21F10FAC34}">
      <dgm:prSet/>
      <dgm:spPr/>
      <dgm:t>
        <a:bodyPr/>
        <a:lstStyle/>
        <a:p>
          <a:endParaRPr lang="en-US"/>
        </a:p>
      </dgm:t>
    </dgm:pt>
    <dgm:pt modelId="{54049611-7043-408B-AF69-8A1C21F3E462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policies supporting wellbeing and flexible hours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3DED5E-1818-4E99-9DC6-97FDC8D4F448}" type="parTrans" cxnId="{4366CE2B-6A2E-4928-9F7C-72B034BC037A}">
      <dgm:prSet/>
      <dgm:spPr/>
      <dgm:t>
        <a:bodyPr/>
        <a:lstStyle/>
        <a:p>
          <a:endParaRPr lang="en-US"/>
        </a:p>
      </dgm:t>
    </dgm:pt>
    <dgm:pt modelId="{32E1FE7A-66B1-49F9-9A5A-834F3D51AA86}" type="sibTrans" cxnId="{4366CE2B-6A2E-4928-9F7C-72B034BC037A}">
      <dgm:prSet/>
      <dgm:spPr/>
      <dgm:t>
        <a:bodyPr/>
        <a:lstStyle/>
        <a:p>
          <a:endParaRPr lang="en-US"/>
        </a:p>
      </dgm:t>
    </dgm:pt>
    <dgm:pt modelId="{6914B0EC-03B7-43B7-8204-5E1282BAA8DD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Encouraging consistent sleep schedules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811938-BDB1-4D90-BECC-C9E828364525}" type="parTrans" cxnId="{5FE77555-97E6-4E93-B0FA-4278459AA697}">
      <dgm:prSet/>
      <dgm:spPr/>
      <dgm:t>
        <a:bodyPr/>
        <a:lstStyle/>
        <a:p>
          <a:endParaRPr lang="en-US"/>
        </a:p>
      </dgm:t>
    </dgm:pt>
    <dgm:pt modelId="{7BA17080-A439-42A5-8094-60CB8F5E8BA8}" type="sibTrans" cxnId="{5FE77555-97E6-4E93-B0FA-4278459AA697}">
      <dgm:prSet/>
      <dgm:spPr/>
      <dgm:t>
        <a:bodyPr/>
        <a:lstStyle/>
        <a:p>
          <a:endParaRPr lang="en-US"/>
        </a:p>
      </dgm:t>
    </dgm:pt>
    <dgm:pt modelId="{DFEFDE30-7EF2-442D-9021-92637D90256D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programmes to raise awareness</a:t>
          </a:r>
          <a:endParaRPr lang="en-US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28E1DE-AC29-4FED-97EE-75B5254BFAE3}" type="parTrans" cxnId="{D54949E0-8588-46C8-B150-3CA7B428DAFB}">
      <dgm:prSet/>
      <dgm:spPr/>
      <dgm:t>
        <a:bodyPr/>
        <a:lstStyle/>
        <a:p>
          <a:endParaRPr lang="en-US"/>
        </a:p>
      </dgm:t>
    </dgm:pt>
    <dgm:pt modelId="{CF369D90-85B7-48CC-9A8F-B8D89CE846F5}" type="sibTrans" cxnId="{D54949E0-8588-46C8-B150-3CA7B428DAFB}">
      <dgm:prSet/>
      <dgm:spPr/>
      <dgm:t>
        <a:bodyPr/>
        <a:lstStyle/>
        <a:p>
          <a:endParaRPr lang="en-US"/>
        </a:p>
      </dgm:t>
    </dgm:pt>
    <dgm:pt modelId="{0E696FB3-1830-462C-874B-19136C8218E2}" type="pres">
      <dgm:prSet presAssocID="{7B20D779-D008-4B8F-81E6-CF1C0FC758BE}" presName="Name0" presStyleCnt="0">
        <dgm:presLayoutVars>
          <dgm:dir/>
          <dgm:animLvl val="lvl"/>
          <dgm:resizeHandles val="exact"/>
        </dgm:presLayoutVars>
      </dgm:prSet>
      <dgm:spPr/>
    </dgm:pt>
    <dgm:pt modelId="{D9956CD7-66BA-4471-A250-D8A90B53DDC5}" type="pres">
      <dgm:prSet presAssocID="{32F0303E-D4D8-4E03-95BB-4FEEB60505AB}" presName="linNode" presStyleCnt="0"/>
      <dgm:spPr/>
    </dgm:pt>
    <dgm:pt modelId="{03465786-B3AC-4F4D-8852-AEA5B7B17093}" type="pres">
      <dgm:prSet presAssocID="{32F0303E-D4D8-4E03-95BB-4FEEB60505AB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0B8F9EC3-964F-4BF9-BD08-2BE3DBF41627}" type="pres">
      <dgm:prSet presAssocID="{10DD75E6-94D8-4B9B-9D57-14139074E8BC}" presName="sp" presStyleCnt="0"/>
      <dgm:spPr/>
    </dgm:pt>
    <dgm:pt modelId="{552067DE-15B9-400A-A261-615136EFEC80}" type="pres">
      <dgm:prSet presAssocID="{6B35DD3B-C935-4243-9B91-7ED0390F9556}" presName="linNode" presStyleCnt="0"/>
      <dgm:spPr/>
    </dgm:pt>
    <dgm:pt modelId="{5344776B-C4EF-462A-BECF-567E47944264}" type="pres">
      <dgm:prSet presAssocID="{6B35DD3B-C935-4243-9B91-7ED0390F9556}" presName="parentText" presStyleLbl="node1" presStyleIdx="1" presStyleCnt="5" custLinFactNeighborX="-794" custLinFactNeighborY="1099">
        <dgm:presLayoutVars>
          <dgm:chMax val="1"/>
          <dgm:bulletEnabled val="1"/>
        </dgm:presLayoutVars>
      </dgm:prSet>
      <dgm:spPr/>
    </dgm:pt>
    <dgm:pt modelId="{B89C5CF4-A956-4DF8-BAD8-50F96017FF02}" type="pres">
      <dgm:prSet presAssocID="{E7151CE6-A4C7-436C-8DDA-F0675210AA58}" presName="sp" presStyleCnt="0"/>
      <dgm:spPr/>
    </dgm:pt>
    <dgm:pt modelId="{07D09C72-4397-4541-8A1D-657146DF0E06}" type="pres">
      <dgm:prSet presAssocID="{54049611-7043-408B-AF69-8A1C21F3E462}" presName="linNode" presStyleCnt="0"/>
      <dgm:spPr/>
    </dgm:pt>
    <dgm:pt modelId="{D133A164-0EBC-4970-AC46-6892EE50AEBB}" type="pres">
      <dgm:prSet presAssocID="{54049611-7043-408B-AF69-8A1C21F3E46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93EC8554-9734-40C2-97BD-6A75E75EB536}" type="pres">
      <dgm:prSet presAssocID="{32E1FE7A-66B1-49F9-9A5A-834F3D51AA86}" presName="sp" presStyleCnt="0"/>
      <dgm:spPr/>
    </dgm:pt>
    <dgm:pt modelId="{AD57FBCF-7063-40DC-AD7A-5443E44B46FA}" type="pres">
      <dgm:prSet presAssocID="{6914B0EC-03B7-43B7-8204-5E1282BAA8DD}" presName="linNode" presStyleCnt="0"/>
      <dgm:spPr/>
    </dgm:pt>
    <dgm:pt modelId="{9851FFA8-85FE-4D89-AA10-287FEECEDCED}" type="pres">
      <dgm:prSet presAssocID="{6914B0EC-03B7-43B7-8204-5E1282BAA8DD}" presName="parentText" presStyleLbl="node1" presStyleIdx="3" presStyleCnt="5" custLinFactNeighborX="1190" custLinFactNeighborY="-2198">
        <dgm:presLayoutVars>
          <dgm:chMax val="1"/>
          <dgm:bulletEnabled val="1"/>
        </dgm:presLayoutVars>
      </dgm:prSet>
      <dgm:spPr/>
    </dgm:pt>
    <dgm:pt modelId="{E8875F19-5EA8-4EDB-9522-F6D0C9B32238}" type="pres">
      <dgm:prSet presAssocID="{7BA17080-A439-42A5-8094-60CB8F5E8BA8}" presName="sp" presStyleCnt="0"/>
      <dgm:spPr/>
    </dgm:pt>
    <dgm:pt modelId="{DD91C484-E211-4435-B06B-DF087BF12D2B}" type="pres">
      <dgm:prSet presAssocID="{DFEFDE30-7EF2-442D-9021-92637D90256D}" presName="linNode" presStyleCnt="0"/>
      <dgm:spPr/>
    </dgm:pt>
    <dgm:pt modelId="{149D06B1-4276-4F61-984B-7102C559A2C1}" type="pres">
      <dgm:prSet presAssocID="{DFEFDE30-7EF2-442D-9021-92637D90256D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AA6C5528-4437-4B78-BAEE-3F467E91C1A3}" type="presOf" srcId="{6B35DD3B-C935-4243-9B91-7ED0390F9556}" destId="{5344776B-C4EF-462A-BECF-567E47944264}" srcOrd="0" destOrd="0" presId="urn:microsoft.com/office/officeart/2005/8/layout/vList5"/>
    <dgm:cxn modelId="{4366CE2B-6A2E-4928-9F7C-72B034BC037A}" srcId="{7B20D779-D008-4B8F-81E6-CF1C0FC758BE}" destId="{54049611-7043-408B-AF69-8A1C21F3E462}" srcOrd="2" destOrd="0" parTransId="{043DED5E-1818-4E99-9DC6-97FDC8D4F448}" sibTransId="{32E1FE7A-66B1-49F9-9A5A-834F3D51AA86}"/>
    <dgm:cxn modelId="{354FB032-CBD3-44B6-B243-B855A42A0E48}" type="presOf" srcId="{32F0303E-D4D8-4E03-95BB-4FEEB60505AB}" destId="{03465786-B3AC-4F4D-8852-AEA5B7B17093}" srcOrd="0" destOrd="0" presId="urn:microsoft.com/office/officeart/2005/8/layout/vList5"/>
    <dgm:cxn modelId="{493A8D36-002A-49C8-B895-3DBEB284731C}" type="presOf" srcId="{54049611-7043-408B-AF69-8A1C21F3E462}" destId="{D133A164-0EBC-4970-AC46-6892EE50AEBB}" srcOrd="0" destOrd="0" presId="urn:microsoft.com/office/officeart/2005/8/layout/vList5"/>
    <dgm:cxn modelId="{5FE77555-97E6-4E93-B0FA-4278459AA697}" srcId="{7B20D779-D008-4B8F-81E6-CF1C0FC758BE}" destId="{6914B0EC-03B7-43B7-8204-5E1282BAA8DD}" srcOrd="3" destOrd="0" parTransId="{34811938-BDB1-4D90-BECC-C9E828364525}" sibTransId="{7BA17080-A439-42A5-8094-60CB8F5E8BA8}"/>
    <dgm:cxn modelId="{1F688982-FB26-457C-A3D6-A3F683F560E9}" srcId="{7B20D779-D008-4B8F-81E6-CF1C0FC758BE}" destId="{32F0303E-D4D8-4E03-95BB-4FEEB60505AB}" srcOrd="0" destOrd="0" parTransId="{6EB549A2-D8BC-48B9-B3D6-B6328A5E13E9}" sibTransId="{10DD75E6-94D8-4B9B-9D57-14139074E8BC}"/>
    <dgm:cxn modelId="{5B3A4F9B-4017-4676-9792-B07AA003ABB1}" type="presOf" srcId="{7B20D779-D008-4B8F-81E6-CF1C0FC758BE}" destId="{0E696FB3-1830-462C-874B-19136C8218E2}" srcOrd="0" destOrd="0" presId="urn:microsoft.com/office/officeart/2005/8/layout/vList5"/>
    <dgm:cxn modelId="{64EA1DAC-4BB1-48AE-B29F-26BDCEE2509C}" type="presOf" srcId="{DFEFDE30-7EF2-442D-9021-92637D90256D}" destId="{149D06B1-4276-4F61-984B-7102C559A2C1}" srcOrd="0" destOrd="0" presId="urn:microsoft.com/office/officeart/2005/8/layout/vList5"/>
    <dgm:cxn modelId="{52C6F2CB-912F-4162-863F-1F4554692923}" type="presOf" srcId="{6914B0EC-03B7-43B7-8204-5E1282BAA8DD}" destId="{9851FFA8-85FE-4D89-AA10-287FEECEDCED}" srcOrd="0" destOrd="0" presId="urn:microsoft.com/office/officeart/2005/8/layout/vList5"/>
    <dgm:cxn modelId="{BC290AD6-B0C6-4A8A-9666-8B21F10FAC34}" srcId="{7B20D779-D008-4B8F-81E6-CF1C0FC758BE}" destId="{6B35DD3B-C935-4243-9B91-7ED0390F9556}" srcOrd="1" destOrd="0" parTransId="{E6BF1D5D-B1A3-4902-83AF-6550E403B7F8}" sibTransId="{E7151CE6-A4C7-436C-8DDA-F0675210AA58}"/>
    <dgm:cxn modelId="{D54949E0-8588-46C8-B150-3CA7B428DAFB}" srcId="{7B20D779-D008-4B8F-81E6-CF1C0FC758BE}" destId="{DFEFDE30-7EF2-442D-9021-92637D90256D}" srcOrd="4" destOrd="0" parTransId="{0628E1DE-AC29-4FED-97EE-75B5254BFAE3}" sibTransId="{CF369D90-85B7-48CC-9A8F-B8D89CE846F5}"/>
    <dgm:cxn modelId="{BC214DD0-422E-4033-9EA6-C14148946182}" type="presParOf" srcId="{0E696FB3-1830-462C-874B-19136C8218E2}" destId="{D9956CD7-66BA-4471-A250-D8A90B53DDC5}" srcOrd="0" destOrd="0" presId="urn:microsoft.com/office/officeart/2005/8/layout/vList5"/>
    <dgm:cxn modelId="{278C4232-B76D-410C-B30F-55931603B22F}" type="presParOf" srcId="{D9956CD7-66BA-4471-A250-D8A90B53DDC5}" destId="{03465786-B3AC-4F4D-8852-AEA5B7B17093}" srcOrd="0" destOrd="0" presId="urn:microsoft.com/office/officeart/2005/8/layout/vList5"/>
    <dgm:cxn modelId="{2F4E3EAB-DEB1-45DA-A374-2475B8E4B6A2}" type="presParOf" srcId="{0E696FB3-1830-462C-874B-19136C8218E2}" destId="{0B8F9EC3-964F-4BF9-BD08-2BE3DBF41627}" srcOrd="1" destOrd="0" presId="urn:microsoft.com/office/officeart/2005/8/layout/vList5"/>
    <dgm:cxn modelId="{092F4F45-C5EA-436C-849C-BE30E7453066}" type="presParOf" srcId="{0E696FB3-1830-462C-874B-19136C8218E2}" destId="{552067DE-15B9-400A-A261-615136EFEC80}" srcOrd="2" destOrd="0" presId="urn:microsoft.com/office/officeart/2005/8/layout/vList5"/>
    <dgm:cxn modelId="{0EA1B815-A6D6-4A0A-B8B7-E7CBE1B96AC3}" type="presParOf" srcId="{552067DE-15B9-400A-A261-615136EFEC80}" destId="{5344776B-C4EF-462A-BECF-567E47944264}" srcOrd="0" destOrd="0" presId="urn:microsoft.com/office/officeart/2005/8/layout/vList5"/>
    <dgm:cxn modelId="{18689208-BB56-497D-BB9B-FE9B1F6BAA6B}" type="presParOf" srcId="{0E696FB3-1830-462C-874B-19136C8218E2}" destId="{B89C5CF4-A956-4DF8-BAD8-50F96017FF02}" srcOrd="3" destOrd="0" presId="urn:microsoft.com/office/officeart/2005/8/layout/vList5"/>
    <dgm:cxn modelId="{22270B6D-B790-486F-8419-1133CC997D1E}" type="presParOf" srcId="{0E696FB3-1830-462C-874B-19136C8218E2}" destId="{07D09C72-4397-4541-8A1D-657146DF0E06}" srcOrd="4" destOrd="0" presId="urn:microsoft.com/office/officeart/2005/8/layout/vList5"/>
    <dgm:cxn modelId="{CE2BF0DA-EC2B-4E3C-BE5D-E5EFB5D2BCC8}" type="presParOf" srcId="{07D09C72-4397-4541-8A1D-657146DF0E06}" destId="{D133A164-0EBC-4970-AC46-6892EE50AEBB}" srcOrd="0" destOrd="0" presId="urn:microsoft.com/office/officeart/2005/8/layout/vList5"/>
    <dgm:cxn modelId="{208C6F4E-22EF-40F1-B16D-C4A5545B072C}" type="presParOf" srcId="{0E696FB3-1830-462C-874B-19136C8218E2}" destId="{93EC8554-9734-40C2-97BD-6A75E75EB536}" srcOrd="5" destOrd="0" presId="urn:microsoft.com/office/officeart/2005/8/layout/vList5"/>
    <dgm:cxn modelId="{2EAB65EF-2808-4C96-8FB2-FE3ACC4E2237}" type="presParOf" srcId="{0E696FB3-1830-462C-874B-19136C8218E2}" destId="{AD57FBCF-7063-40DC-AD7A-5443E44B46FA}" srcOrd="6" destOrd="0" presId="urn:microsoft.com/office/officeart/2005/8/layout/vList5"/>
    <dgm:cxn modelId="{FDB1D5B6-12A4-49CB-B56D-2D4D30E3EECD}" type="presParOf" srcId="{AD57FBCF-7063-40DC-AD7A-5443E44B46FA}" destId="{9851FFA8-85FE-4D89-AA10-287FEECEDCED}" srcOrd="0" destOrd="0" presId="urn:microsoft.com/office/officeart/2005/8/layout/vList5"/>
    <dgm:cxn modelId="{65AF596F-79BD-4474-8B82-66B878D43053}" type="presParOf" srcId="{0E696FB3-1830-462C-874B-19136C8218E2}" destId="{E8875F19-5EA8-4EDB-9522-F6D0C9B32238}" srcOrd="7" destOrd="0" presId="urn:microsoft.com/office/officeart/2005/8/layout/vList5"/>
    <dgm:cxn modelId="{F85414C9-CBD7-4CD9-AF44-46E0E8DAD441}" type="presParOf" srcId="{0E696FB3-1830-462C-874B-19136C8218E2}" destId="{DD91C484-E211-4435-B06B-DF087BF12D2B}" srcOrd="8" destOrd="0" presId="urn:microsoft.com/office/officeart/2005/8/layout/vList5"/>
    <dgm:cxn modelId="{DB0CEAA9-EB2F-49C8-B8B8-DEA284FDB0C0}" type="presParOf" srcId="{DD91C484-E211-4435-B06B-DF087BF12D2B}" destId="{149D06B1-4276-4F61-984B-7102C559A2C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747F28-803E-4129-BEAE-0F8007908A3E}">
      <dsp:nvSpPr>
        <dsp:cNvPr id="0" name=""/>
        <dsp:cNvSpPr/>
      </dsp:nvSpPr>
      <dsp:spPr>
        <a:xfrm>
          <a:off x="0" y="270519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51CF5E-822A-45F2-8D80-2EA8A1CBB84C}">
      <dsp:nvSpPr>
        <dsp:cNvPr id="0" name=""/>
        <dsp:cNvSpPr/>
      </dsp:nvSpPr>
      <dsp:spPr>
        <a:xfrm>
          <a:off x="251573" y="477750"/>
          <a:ext cx="653642" cy="6536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411C6-5913-4AF3-A04F-BEF86D30FDB6}">
      <dsp:nvSpPr>
        <dsp:cNvPr id="0" name=""/>
        <dsp:cNvSpPr/>
      </dsp:nvSpPr>
      <dsp:spPr>
        <a:xfrm>
          <a:off x="1196133" y="316849"/>
          <a:ext cx="4567546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Better mood regulation – improves patience, empathy and emotional stability , making interactions smoother. 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(NHS 2023a).</a:t>
          </a:r>
        </a:p>
      </dsp:txBody>
      <dsp:txXfrm>
        <a:off x="1196133" y="316849"/>
        <a:ext cx="4567546" cy="1126970"/>
      </dsp:txXfrm>
    </dsp:sp>
    <dsp:sp modelId="{AF3BD038-5187-4093-943B-066C811E94AD}">
      <dsp:nvSpPr>
        <dsp:cNvPr id="0" name=""/>
        <dsp:cNvSpPr/>
      </dsp:nvSpPr>
      <dsp:spPr>
        <a:xfrm>
          <a:off x="6139217" y="643254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4126D-A41C-437A-A5B4-237D24F5D006}">
      <dsp:nvSpPr>
        <dsp:cNvPr id="0" name=""/>
        <dsp:cNvSpPr/>
      </dsp:nvSpPr>
      <dsp:spPr>
        <a:xfrm>
          <a:off x="6367539" y="815697"/>
          <a:ext cx="653642" cy="6536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5F02E-7FCC-4097-8C21-7B6E04BB39B5}">
      <dsp:nvSpPr>
        <dsp:cNvPr id="0" name=""/>
        <dsp:cNvSpPr/>
      </dsp:nvSpPr>
      <dsp:spPr>
        <a:xfrm>
          <a:off x="7360191" y="520651"/>
          <a:ext cx="4357581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Improved communication- enhances  focus and clarity , reducing  misunderstandings 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2023b)</a:t>
          </a:r>
        </a:p>
      </dsp:txBody>
      <dsp:txXfrm>
        <a:off x="7360191" y="520651"/>
        <a:ext cx="4357581" cy="1126970"/>
      </dsp:txXfrm>
    </dsp:sp>
    <dsp:sp modelId="{4C83FF84-E178-45A8-ACAB-6D8D0E3ECB52}">
      <dsp:nvSpPr>
        <dsp:cNvPr id="0" name=""/>
        <dsp:cNvSpPr/>
      </dsp:nvSpPr>
      <dsp:spPr>
        <a:xfrm>
          <a:off x="0" y="1736940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E95AF-ADF7-45FD-9388-591ED09FE5C6}">
      <dsp:nvSpPr>
        <dsp:cNvPr id="0" name=""/>
        <dsp:cNvSpPr/>
      </dsp:nvSpPr>
      <dsp:spPr>
        <a:xfrm>
          <a:off x="211534" y="1973606"/>
          <a:ext cx="653642" cy="6536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CF506-4063-4DBC-B879-E40567825CC4}">
      <dsp:nvSpPr>
        <dsp:cNvPr id="0" name=""/>
        <dsp:cNvSpPr/>
      </dsp:nvSpPr>
      <dsp:spPr>
        <a:xfrm>
          <a:off x="1207724" y="1713048"/>
          <a:ext cx="5412503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Stronger relationships- better-rested individuals are more supportive and less irritable, strengthening bonds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 2023a</a:t>
          </a:r>
          <a:r>
            <a:rPr lang="en-US" sz="1400" kern="1200" dirty="0">
              <a:solidFill>
                <a:srgbClr val="000000"/>
              </a:solidFill>
            </a:rPr>
            <a:t>).</a:t>
          </a:r>
        </a:p>
      </dsp:txBody>
      <dsp:txXfrm>
        <a:off x="1207724" y="1713048"/>
        <a:ext cx="5412503" cy="1126970"/>
      </dsp:txXfrm>
    </dsp:sp>
    <dsp:sp modelId="{9E6BE210-D761-43EF-B30A-7AAD18A6FCA1}">
      <dsp:nvSpPr>
        <dsp:cNvPr id="0" name=""/>
        <dsp:cNvSpPr/>
      </dsp:nvSpPr>
      <dsp:spPr>
        <a:xfrm>
          <a:off x="6158188" y="2298307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FA59E-B831-44AA-ADD2-2629D41E87D5}">
      <dsp:nvSpPr>
        <dsp:cNvPr id="0" name=""/>
        <dsp:cNvSpPr/>
      </dsp:nvSpPr>
      <dsp:spPr>
        <a:xfrm>
          <a:off x="6405359" y="2503658"/>
          <a:ext cx="653642" cy="6536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D8D03-0E2F-42BD-B2D8-F81C58B96984}">
      <dsp:nvSpPr>
        <dsp:cNvPr id="0" name=""/>
        <dsp:cNvSpPr/>
      </dsp:nvSpPr>
      <dsp:spPr>
        <a:xfrm>
          <a:off x="7349632" y="2387247"/>
          <a:ext cx="4756471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productivity/great social participation – adequate sleep increases motivation  to engage in social and community activities ,employees with good sleep are more productive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2023c). </a:t>
          </a:r>
        </a:p>
      </dsp:txBody>
      <dsp:txXfrm>
        <a:off x="7349632" y="2387247"/>
        <a:ext cx="4756471" cy="1126970"/>
      </dsp:txXfrm>
    </dsp:sp>
    <dsp:sp modelId="{3C2028AA-975D-4A7B-99FF-02C0BBD3D669}">
      <dsp:nvSpPr>
        <dsp:cNvPr id="0" name=""/>
        <dsp:cNvSpPr/>
      </dsp:nvSpPr>
      <dsp:spPr>
        <a:xfrm>
          <a:off x="0" y="3250198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10456-3292-4205-A511-DB1C2DDCD5ED}">
      <dsp:nvSpPr>
        <dsp:cNvPr id="0" name=""/>
        <dsp:cNvSpPr/>
      </dsp:nvSpPr>
      <dsp:spPr>
        <a:xfrm>
          <a:off x="288269" y="3421209"/>
          <a:ext cx="653642" cy="6536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F6C0E-7601-42CF-9F17-4F863F7267A8}">
      <dsp:nvSpPr>
        <dsp:cNvPr id="0" name=""/>
        <dsp:cNvSpPr/>
      </dsp:nvSpPr>
      <dsp:spPr>
        <a:xfrm>
          <a:off x="1241106" y="3288481"/>
          <a:ext cx="4819428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Reduced conflict- good sleep lowers stress reactivity ,helping  prevent arguments or tension 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 2023d)</a:t>
          </a:r>
        </a:p>
      </dsp:txBody>
      <dsp:txXfrm>
        <a:off x="1241106" y="3288481"/>
        <a:ext cx="4819428" cy="1126970"/>
      </dsp:txXfrm>
    </dsp:sp>
    <dsp:sp modelId="{448F16C3-7DE4-4613-92DF-F8D108AEA5C6}">
      <dsp:nvSpPr>
        <dsp:cNvPr id="0" name=""/>
        <dsp:cNvSpPr/>
      </dsp:nvSpPr>
      <dsp:spPr>
        <a:xfrm>
          <a:off x="3756" y="4532273"/>
          <a:ext cx="1126970" cy="1126970"/>
        </a:xfrm>
        <a:prstGeom prst="ellipse">
          <a:avLst/>
        </a:prstGeom>
        <a:solidFill>
          <a:schemeClr val="tx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D7CE1-FFB0-4D0B-82A4-C5613BE7C093}">
      <dsp:nvSpPr>
        <dsp:cNvPr id="0" name=""/>
        <dsp:cNvSpPr/>
      </dsp:nvSpPr>
      <dsp:spPr>
        <a:xfrm>
          <a:off x="240428" y="4822122"/>
          <a:ext cx="653642" cy="65364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7C630-0346-4430-8A10-1330A065CB23}">
      <dsp:nvSpPr>
        <dsp:cNvPr id="0" name=""/>
        <dsp:cNvSpPr/>
      </dsp:nvSpPr>
      <dsp:spPr>
        <a:xfrm>
          <a:off x="1266800" y="4263322"/>
          <a:ext cx="6300999" cy="1126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Positive social perception – people who appear well-rested are often seen as  more approachable, competent and trustworthy</a:t>
          </a:r>
          <a:r>
            <a:rPr lang="en-US" sz="14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.(NHS,2023a).</a:t>
          </a:r>
        </a:p>
      </dsp:txBody>
      <dsp:txXfrm>
        <a:off x="1266800" y="4263322"/>
        <a:ext cx="6300999" cy="11269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65786-B3AC-4F4D-8852-AEA5B7B17093}">
      <dsp:nvSpPr>
        <dsp:cNvPr id="0" name=""/>
        <dsp:cNvSpPr/>
      </dsp:nvSpPr>
      <dsp:spPr>
        <a:xfrm>
          <a:off x="2438399" y="2265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Public education campaigns on sleep importance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6743" y="50609"/>
        <a:ext cx="2646512" cy="893651"/>
      </dsp:txXfrm>
    </dsp:sp>
    <dsp:sp modelId="{5344776B-C4EF-462A-BECF-567E47944264}">
      <dsp:nvSpPr>
        <dsp:cNvPr id="0" name=""/>
        <dsp:cNvSpPr/>
      </dsp:nvSpPr>
      <dsp:spPr>
        <a:xfrm>
          <a:off x="2416618" y="1053005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Promoting 'digital detox' before bedtime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4962" y="1101349"/>
        <a:ext cx="2646512" cy="893651"/>
      </dsp:txXfrm>
    </dsp:sp>
    <dsp:sp modelId="{D133A164-0EBC-4970-AC46-6892EE50AEBB}">
      <dsp:nvSpPr>
        <dsp:cNvPr id="0" name=""/>
        <dsp:cNvSpPr/>
      </dsp:nvSpPr>
      <dsp:spPr>
        <a:xfrm>
          <a:off x="2438399" y="2081977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Workplace policies supporting wellbeing and flexible hours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6743" y="2130321"/>
        <a:ext cx="2646512" cy="893651"/>
      </dsp:txXfrm>
    </dsp:sp>
    <dsp:sp modelId="{9851FFA8-85FE-4D89-AA10-287FEECEDCED}">
      <dsp:nvSpPr>
        <dsp:cNvPr id="0" name=""/>
        <dsp:cNvSpPr/>
      </dsp:nvSpPr>
      <dsp:spPr>
        <a:xfrm>
          <a:off x="2471044" y="3100066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Encouraging consistent sleep schedules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19388" y="3148410"/>
        <a:ext cx="2646512" cy="893651"/>
      </dsp:txXfrm>
    </dsp:sp>
    <dsp:sp modelId="{149D06B1-4276-4F61-984B-7102C559A2C1}">
      <dsp:nvSpPr>
        <dsp:cNvPr id="0" name=""/>
        <dsp:cNvSpPr/>
      </dsp:nvSpPr>
      <dsp:spPr>
        <a:xfrm>
          <a:off x="2438399" y="4161690"/>
          <a:ext cx="2743200" cy="9903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programmes to raise awareness</a:t>
          </a:r>
          <a:endParaRPr lang="en-US" sz="2000" kern="1200" dirty="0">
            <a:solidFill>
              <a:srgbClr val="00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6743" y="4210034"/>
        <a:ext cx="2646512" cy="893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10/12/2025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A2F8E7-2E0A-46B4-9E6A-00EAF82978DE}" type="slidenum">
              <a:rPr lang="en-IN" smtClean="0"/>
              <a:t>16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45222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AC17C-2458-4AE9-BC40-002CD2A75D5D}" type="slidenum">
              <a:rPr lang="en-IN" smtClean="0"/>
              <a:t>21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85672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AC17C-2458-4AE9-BC40-002CD2A75D5D}" type="slidenum">
              <a:rPr lang="en-IN" smtClean="0"/>
              <a:t>22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41356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r>
              <a:rPr lang="en-US"/>
              <a:t>Click icon to add table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D2316-CE84-33AA-1BF7-435B3DF652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66FDE5-878D-4931-9DA1-A83E4105E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9E8B4-5F7D-2DD3-0837-D337AC6DA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8E4E8-A71A-4047-B5D1-0A1FE49619C5}" type="datetimeFigureOut">
              <a:rPr lang="en-IN" smtClean="0"/>
              <a:t>12-10-2025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F148A-8322-21B8-CAC9-AE05FBB13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4643B-28DE-4844-8371-BC255FC57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60DCE-9AB5-40A6-8335-405DCCD265FF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91924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7C4A3-E271-2B4C-8CE4-7AC959C0A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2D2DD-CDAA-05AA-4E07-D70C3ABB5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8E4E8-A71A-4047-B5D1-0A1FE49619C5}" type="datetimeFigureOut">
              <a:rPr lang="en-IN" smtClean="0"/>
              <a:t>12-10-2025</a:t>
            </a:fld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CB547D-4996-6D15-1EB0-DBD601E6A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545EE-5FF8-727E-7BBB-544FD0122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60DCE-9AB5-40A6-8335-405DCCD265FF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51331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3" r:id="rId15"/>
    <p:sldLayoutId id="2147483684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en/news/2017/03/08/1349703/sound-waves-boost-older-adult-memory-deep-sleep" TargetMode="Externa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outreach.org/articles/benefits-of-exercise-on-mind/" TargetMode="External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3633410@N07/7658284016/" TargetMode="External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cristinacabal.com/?p=13544" TargetMode="External"/><Relationship Id="rId4" Type="http://schemas.openxmlformats.org/officeDocument/2006/relationships/image" Target="../media/image6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14767058.2020.1854718" TargetMode="External"/><Relationship Id="rId7" Type="http://schemas.openxmlformats.org/officeDocument/2006/relationships/hyperlink" Target="https://jphasc.com/index.php/Journal/article/view/90" TargetMode="External"/><Relationship Id="rId2" Type="http://schemas.openxmlformats.org/officeDocument/2006/relationships/hyperlink" Target="https://inlibrary.uz/index.php/science-research/article/view/79592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bmjopen.bmj.com/content/14/5/e080479.abstract" TargetMode="External"/><Relationship Id="rId5" Type="http://schemas.openxmlformats.org/officeDocument/2006/relationships/hyperlink" Target="https://www.doi.org/10.56726/IRJMETS62817" TargetMode="External"/><Relationship Id="rId4" Type="http://schemas.openxmlformats.org/officeDocument/2006/relationships/hyperlink" Target="http://rcphn.org/journal/view.php?doi=10.12799/jkachn.2021.32.4.497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mierscience.com/wp-content/uploads/2025/08/5-pjss-25-954.pdf" TargetMode="External"/><Relationship Id="rId2" Type="http://schemas.openxmlformats.org/officeDocument/2006/relationships/hyperlink" Target="https://nsj.org.sa/content/28/2/91.short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journals.sagepub.com/doi/abs/10.1177/15598276251346752" TargetMode="External"/><Relationship Id="rId5" Type="http://schemas.openxmlformats.org/officeDocument/2006/relationships/hyperlink" Target="https://digital.nhs.uk/data-and-information/publications/statistical/mental-health-of-children-and-young-people-in-england/2022-follow-up-to-the-2017-survey/part-2-sleep-loneliness-and-health-behaviours" TargetMode="External"/><Relationship Id="rId4" Type="http://schemas.openxmlformats.org/officeDocument/2006/relationships/hyperlink" Target="https://www.nhs.uk/every-mind-matters/mental-health-issues/sleep/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selfdeterminationtheory.org/SDT/documents/2000_RyanDeci_SDT.pdf" TargetMode="Externa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psych.ac.uk/" TargetMode="External"/><Relationship Id="rId13" Type="http://schemas.openxmlformats.org/officeDocument/2006/relationships/hyperlink" Target="https://clinicaltrials.gov/" TargetMode="External"/><Relationship Id="rId3" Type="http://schemas.openxmlformats.org/officeDocument/2006/relationships/hyperlink" Target="https://london.hee.nhs.uk/personal-and-professional-effectiveness-communication" TargetMode="External"/><Relationship Id="rId7" Type="http://schemas.openxmlformats.org/officeDocument/2006/relationships/hyperlink" Target="https://www.oxfordhealth.nhs.uk/" TargetMode="External"/><Relationship Id="rId12" Type="http://schemas.openxmlformats.org/officeDocument/2006/relationships/hyperlink" Target="https://link.springer.com/" TargetMode="External"/><Relationship Id="rId2" Type="http://schemas.openxmlformats.org/officeDocument/2006/relationships/hyperlink" Target="https://www.nhs.uk/every-mind-matters/mental-health-issues/sleep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staffwellbeing.kingstonandrichmond.nhs.uk/" TargetMode="External"/><Relationship Id="rId11" Type="http://schemas.openxmlformats.org/officeDocument/2006/relationships/hyperlink" Target="https://digital.nhs.uk/" TargetMode="External"/><Relationship Id="rId5" Type="http://schemas.openxmlformats.org/officeDocument/2006/relationships/hyperlink" Target="https://www.nhs.uk/mental-health/feelings-symptoms-behaviours/feelings-and-symptoms/stress/" TargetMode="External"/><Relationship Id="rId10" Type="http://schemas.openxmlformats.org/officeDocument/2006/relationships/hyperlink" Target="https://uknowledge.uky.edu/" TargetMode="External"/><Relationship Id="rId4" Type="http://schemas.openxmlformats.org/officeDocument/2006/relationships/hyperlink" Target="https://www.nhs.uk/every-mind-matters/mental-wellbeing-tips/simple-tips-to-tackle-working-from-home/" TargetMode="External"/><Relationship Id="rId9" Type="http://schemas.openxmlformats.org/officeDocument/2006/relationships/hyperlink" Target="https://www.mentallyhealthyschools.org.uk/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rbyshirehealthcareft.nhs.uk/" TargetMode="External"/><Relationship Id="rId3" Type="http://schemas.openxmlformats.org/officeDocument/2006/relationships/hyperlink" Target="https://www.sheffieldchildrens.nhs.uk/" TargetMode="External"/><Relationship Id="rId7" Type="http://schemas.openxmlformats.org/officeDocument/2006/relationships/hyperlink" Target="https://www.southtees.nhs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gpathand.nhs.uk/" TargetMode="External"/><Relationship Id="rId5" Type="http://schemas.openxmlformats.org/officeDocument/2006/relationships/hyperlink" Target="https://howdenmedicalcentre.nhs.uk/" TargetMode="External"/><Relationship Id="rId4" Type="http://schemas.openxmlformats.org/officeDocument/2006/relationships/hyperlink" Target="https://www.midandsouthessex.ics.nhs.uk/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DC6794-2DB7-A2B9-97B5-DD024D616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258658-D869-1C09-1798-3C89AAC98E93}"/>
              </a:ext>
            </a:extLst>
          </p:cNvPr>
          <p:cNvSpPr txBox="1"/>
          <p:nvPr/>
        </p:nvSpPr>
        <p:spPr>
          <a:xfrm>
            <a:off x="375557" y="256205"/>
            <a:ext cx="1144088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Smart: Building Healthy Sleep Patterns for Ages 20–24”</a:t>
            </a:r>
            <a:endParaRPr lang="en-US" sz="2000" b="1" u="sng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ctr"/>
            <a:endParaRPr lang="en-IN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E55A8-2C09-F5CC-6877-3E0BA792B4F2}"/>
              </a:ext>
            </a:extLst>
          </p:cNvPr>
          <p:cNvSpPr txBox="1"/>
          <p:nvPr/>
        </p:nvSpPr>
        <p:spPr>
          <a:xfrm>
            <a:off x="703490" y="1876813"/>
            <a:ext cx="6101442" cy="43213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LCHS7000</a:t>
            </a:r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HAMDI HUSAIN</a:t>
            </a:r>
          </a:p>
          <a:p>
            <a:pPr algn="l"/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GROUP PRESENTATION</a:t>
            </a:r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NAMES: </a:t>
            </a:r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45720" algn="l">
              <a:lnSpc>
                <a:spcPct val="150000"/>
              </a:lnSpc>
              <a:spcBef>
                <a:spcPts val="0"/>
              </a:spcBef>
            </a:pPr>
            <a:r>
              <a:rPr lang="en-US" sz="2800" b="1" cap="all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Drashti patel (2439716)</a:t>
            </a:r>
            <a:endParaRPr lang="en-US" sz="2800" b="1" cap="all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45720" algn="l">
              <a:lnSpc>
                <a:spcPct val="150000"/>
              </a:lnSpc>
              <a:spcBef>
                <a:spcPts val="0"/>
              </a:spcBef>
            </a:pPr>
            <a:r>
              <a:rPr lang="en-US" sz="2800" b="1" cap="all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Riddhi patel (2506528)</a:t>
            </a:r>
          </a:p>
          <a:p>
            <a:pPr marL="45720" algn="l">
              <a:lnSpc>
                <a:spcPct val="150000"/>
              </a:lnSpc>
              <a:spcBef>
                <a:spcPts val="0"/>
              </a:spcBef>
            </a:pPr>
            <a:r>
              <a:rPr lang="en-US" sz="2800" b="1" cap="all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Melvita DA SILVA (2436452)</a:t>
            </a:r>
            <a:endParaRPr lang="en-US" sz="2800" b="1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FCC5CF7-F728-1667-6799-058AC378E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3705" y="1690938"/>
            <a:ext cx="5011511" cy="501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22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077900F-F33F-CF68-9411-9550EBE5D3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3FBD85-0332-0651-69D8-E3A9611C60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14102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E3B4E3-8EFD-1F5A-EAFE-13F72836BA00}"/>
              </a:ext>
            </a:extLst>
          </p:cNvPr>
          <p:cNvSpPr txBox="1"/>
          <p:nvPr/>
        </p:nvSpPr>
        <p:spPr>
          <a:xfrm>
            <a:off x="1164771" y="1850571"/>
            <a:ext cx="44654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Sleep.</a:t>
            </a:r>
          </a:p>
          <a:p>
            <a:r>
              <a:rPr lang="en-US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Better Focus.</a:t>
            </a:r>
          </a:p>
          <a:p>
            <a:r>
              <a:rPr lang="en-US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Better Health</a:t>
            </a:r>
            <a:endParaRPr lang="en-IN" sz="48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5672E5-A13F-62FD-B0CB-5A8E351884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1029" y="0"/>
            <a:ext cx="5050971" cy="26093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BFAE2F-59C6-D3E7-8629-532E494379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1029" y="2609017"/>
            <a:ext cx="5050971" cy="42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59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CA7FE47-3494-BFEC-54C8-FB8431F8F5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9059A3-73F8-C184-875F-B5C1EC171FED}"/>
              </a:ext>
            </a:extLst>
          </p:cNvPr>
          <p:cNvSpPr txBox="1"/>
          <p:nvPr/>
        </p:nvSpPr>
        <p:spPr>
          <a:xfrm>
            <a:off x="253093" y="147348"/>
            <a:ext cx="7715249" cy="6518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is an essential biological process that allows the body and mind to rest, recover, and function effectively (Alimova et al, 2025).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young adults aged 20–24, sleep plays a vital role in supporting physical health, emotional well-being, learning, and productivity (Alimova et al, 2025).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many in this age group experience poor sleep quality due to late-night screen use, stress, irregular routines, and lifestyle factors (Khan and Mushtaq, 2025).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“sleep smart” campaign aims to promote better sleep hygiene habits to improve overall health, focus, and daily performance.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C306BC-E642-0C7C-6C7B-C1A3F2155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8342" y="-22298"/>
            <a:ext cx="422365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BCB2BC-AE29-C0B1-4A6C-524B00C3F428}"/>
              </a:ext>
            </a:extLst>
          </p:cNvPr>
          <p:cNvSpPr txBox="1"/>
          <p:nvPr/>
        </p:nvSpPr>
        <p:spPr>
          <a:xfrm>
            <a:off x="253093" y="635535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172931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AB23AD-52DA-FF67-1B94-04E2FC8679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DC46B2-3348-04B3-8E4D-AECA4B3C0523}"/>
              </a:ext>
            </a:extLst>
          </p:cNvPr>
          <p:cNvSpPr txBox="1"/>
          <p:nvPr/>
        </p:nvSpPr>
        <p:spPr>
          <a:xfrm>
            <a:off x="4139293" y="310634"/>
            <a:ext cx="610144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IN" sz="48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093B7E-6BDA-4C72-9F25-11E1C2681989}"/>
              </a:ext>
            </a:extLst>
          </p:cNvPr>
          <p:cNvSpPr txBox="1"/>
          <p:nvPr/>
        </p:nvSpPr>
        <p:spPr>
          <a:xfrm>
            <a:off x="164592" y="2180113"/>
            <a:ext cx="1186281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36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“sleep smart” programme runs for 8 weeks and uses interactive, evidence-based sessions to help young adults aged 20–24 improve their sleep routines. Each session combines education, group reflection, and practical challenges to build lasting, healthy habits.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AE709B-CC24-DDA3-C064-5302BBBACB9F}"/>
              </a:ext>
            </a:extLst>
          </p:cNvPr>
          <p:cNvSpPr txBox="1"/>
          <p:nvPr/>
        </p:nvSpPr>
        <p:spPr>
          <a:xfrm>
            <a:off x="500743" y="615042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3451888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7C0D73-A9A6-AC07-FC07-D39B735444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DC004C-EA07-17EC-5342-6049A99E60F3}"/>
              </a:ext>
            </a:extLst>
          </p:cNvPr>
          <p:cNvSpPr txBox="1"/>
          <p:nvPr/>
        </p:nvSpPr>
        <p:spPr>
          <a:xfrm>
            <a:off x="612322" y="-15830"/>
            <a:ext cx="61014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Weekly Session Outline</a:t>
            </a:r>
            <a:endParaRPr lang="en-IN" sz="40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7365EA-CC65-3E17-E856-20D82FE74A21}"/>
              </a:ext>
            </a:extLst>
          </p:cNvPr>
          <p:cNvSpPr txBox="1"/>
          <p:nvPr/>
        </p:nvSpPr>
        <p:spPr>
          <a:xfrm>
            <a:off x="176785" y="887135"/>
            <a:ext cx="781333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 – why sleep matters</a:t>
            </a:r>
            <a:br>
              <a:rPr lang="en-GB" sz="2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Interactive quiz: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“How well do you really sleep?”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Learn about sleep stages and daily performance impact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2 – spot the sleep stealers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audit: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caffeine, stress, screen time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Identify individual barriers to quality sleep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 – creating a sleep sanctuary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Evaluate bedroom environment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Practical tips: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light, noise, temperature, comfort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4 – routine reset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Build a personal bedtime schedule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Learn habit formation and consistency strategies</a:t>
            </a:r>
          </a:p>
          <a:p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DDF389-B3AC-4095-B70E-EE11DCC0B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686" y="-15830"/>
            <a:ext cx="3875314" cy="679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843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DE1894-920D-C424-836D-C85453018E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601889-A0E8-312C-A428-B07014A0F3BA}"/>
              </a:ext>
            </a:extLst>
          </p:cNvPr>
          <p:cNvSpPr txBox="1"/>
          <p:nvPr/>
        </p:nvSpPr>
        <p:spPr>
          <a:xfrm>
            <a:off x="176784" y="396672"/>
            <a:ext cx="1219200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5 – mind and body connection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Guided breathing and relaxation techniques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Explore how stress affects sleep</a:t>
            </a:r>
          </a:p>
          <a:p>
            <a:pPr>
              <a:lnSpc>
                <a:spcPct val="90000"/>
              </a:lnSpc>
            </a:pP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 – digital detox challenge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“No screens before bed” 48-hour challenge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Discover the benefits of reducing blue light exposure</a:t>
            </a:r>
          </a:p>
          <a:p>
            <a:pPr>
              <a:lnSpc>
                <a:spcPct val="90000"/>
              </a:lnSpc>
            </a:pP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 – sleep &amp; mental health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Guest talk: </a:t>
            </a: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links between sleep, anxiety, and focus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Promote well-being and emotional balance</a:t>
            </a:r>
          </a:p>
          <a:p>
            <a:pPr>
              <a:lnSpc>
                <a:spcPct val="90000"/>
              </a:lnSpc>
            </a:pP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b="1" cap="none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 – reflection and action plan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roup sharing and success stories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• Set personal 4-week sleep improvement goals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D79E3A-5E77-17AB-FF17-BC5D99168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3886" y="-82297"/>
            <a:ext cx="341811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DAB3AF-1CA6-856E-6FDE-E7BE71D77D7F}"/>
              </a:ext>
            </a:extLst>
          </p:cNvPr>
          <p:cNvSpPr txBox="1"/>
          <p:nvPr/>
        </p:nvSpPr>
        <p:spPr>
          <a:xfrm>
            <a:off x="176784" y="6406371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2058307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CE07047-FCD1-E785-2221-12D469AD0D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2D5263-C136-AA35-FE5C-4A5D46B113BD}"/>
              </a:ext>
            </a:extLst>
          </p:cNvPr>
          <p:cNvSpPr txBox="1"/>
          <p:nvPr/>
        </p:nvSpPr>
        <p:spPr>
          <a:xfrm>
            <a:off x="895351" y="256205"/>
            <a:ext cx="61014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Aims</a:t>
            </a:r>
            <a:endParaRPr lang="en-IN" sz="44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C7E22C-4858-6E51-645F-96631544352D}"/>
              </a:ext>
            </a:extLst>
          </p:cNvPr>
          <p:cNvSpPr txBox="1"/>
          <p:nvPr/>
        </p:nvSpPr>
        <p:spPr>
          <a:xfrm>
            <a:off x="195943" y="1838359"/>
            <a:ext cx="805707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improve sleep hygiene among 20–24-year-olds by increasing awareness of healthy sleep behaviours, promoting consistent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bedtime routines, and supporting overall mental and physical wellbeing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5FBB3D-FA19-771E-26B2-ED2A0FDAC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7074" y="944664"/>
            <a:ext cx="3627434" cy="49686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0882C0-03A7-26E1-1F15-CAA91B352D61}"/>
              </a:ext>
            </a:extLst>
          </p:cNvPr>
          <p:cNvSpPr txBox="1"/>
          <p:nvPr/>
        </p:nvSpPr>
        <p:spPr>
          <a:xfrm>
            <a:off x="195943" y="6344391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140807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8DB76-CF7C-D4D5-650A-0D387AA241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AE6F46-CD09-984E-C6D8-06A9D888223D}"/>
              </a:ext>
            </a:extLst>
          </p:cNvPr>
          <p:cNvSpPr txBox="1"/>
          <p:nvPr/>
        </p:nvSpPr>
        <p:spPr>
          <a:xfrm>
            <a:off x="1868261" y="114691"/>
            <a:ext cx="906507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for the “Sleep Smart” Campaign</a:t>
            </a:r>
            <a:endParaRPr lang="en-IN" sz="32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AE71BB-E220-6B50-DCD3-467AD467E92E}"/>
              </a:ext>
            </a:extLst>
          </p:cNvPr>
          <p:cNvSpPr txBox="1"/>
          <p:nvPr/>
        </p:nvSpPr>
        <p:spPr>
          <a:xfrm>
            <a:off x="91443" y="699466"/>
            <a:ext cx="12100557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young adults aged 20–24 report poor sleep quality due to academic, work, and social pressures (Chang et al, 2021).</a:t>
            </a:r>
          </a:p>
          <a:p>
            <a:pPr algn="just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the NHS guidelines (2025), adults should aim for 7–9 hours of sleep per night for optimal health.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sleep hygiene in this age group leads to reduced concentration, low mood, and increased stress in daily life (Chang et al, 2021).</a:t>
            </a:r>
          </a:p>
          <a:p>
            <a:pPr algn="just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sleep deprivation increases risks of mental health disorders, obesity, heart disease, and weakened immunity (Shah et al,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healthy sleep at this stage encourages preventive behaviour and supports lifelong wellbeing (Shah et al, 2025)</a:t>
            </a:r>
          </a:p>
          <a:p>
            <a:pPr algn="just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campaign supports Public Health England’s prevention and wellbeing priorities, focusing on lifestyle improvement and resilience (Kamene, 2025).</a:t>
            </a:r>
          </a:p>
          <a:p>
            <a:pPr algn="just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“Sleep smart” aims to empower 20–24-year-olds to develop consistent, healthy sleep routines through education and practical habit-building activities.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82392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A3CF12-9DEC-083A-B678-B36A42396F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FE1C6D-22D8-03F8-AE6E-B49086F1A79B}"/>
              </a:ext>
            </a:extLst>
          </p:cNvPr>
          <p:cNvSpPr txBox="1"/>
          <p:nvPr/>
        </p:nvSpPr>
        <p:spPr>
          <a:xfrm>
            <a:off x="1415142" y="82034"/>
            <a:ext cx="972094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Sleep Guidelines &amp; Current Statistics </a:t>
            </a:r>
            <a:endParaRPr lang="en-IN" sz="36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C5BDBC-FBDE-13AB-7045-B15013DF26E8}"/>
              </a:ext>
            </a:extLst>
          </p:cNvPr>
          <p:cNvSpPr txBox="1"/>
          <p:nvPr/>
        </p:nvSpPr>
        <p:spPr>
          <a:xfrm>
            <a:off x="0" y="1282363"/>
            <a:ext cx="8662307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and Public Health England recommend adults (including 20–24-year-olds) get 7–9 hours of sleep per night for optimal health (NHS,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half of young people aged 17–23 report having sleep problems (e.g., trouble falling asleep, waking at night, waking early) in a NHS Digital survey  (2022).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in three UK adults suffers from insomnia symptoms weekly (difficulty falling asleep, waking in the night, early awakenings) according to sleep-related survey data (Lange et al, 2024).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in this age group also report irregular sleep patterns, staying up late for study, work, or social activities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(Lange et al, 2024)</a:t>
            </a: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sleep contributes to impaired concentration, memory issues, mood disturbances, and reduced productivity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(Darku and Diyaolu, 2025)</a:t>
            </a: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800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poor sleep habits are linked to increased risk of mental health disorders, obesity, and cardiovascular disease (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Darku and Diyaolu, 2025)</a:t>
            </a:r>
            <a:r>
              <a:rPr lang="en-GB" sz="1800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17C39F-2238-B130-EDBB-DDA13AEC2F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0200" y="1393371"/>
            <a:ext cx="2568674" cy="4567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142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FB0817E-A2D8-DA11-2F76-41D6DA461A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C55732-6098-4413-1FFA-63A9BB0453DE}"/>
              </a:ext>
            </a:extLst>
          </p:cNvPr>
          <p:cNvSpPr txBox="1"/>
          <p:nvPr/>
        </p:nvSpPr>
        <p:spPr>
          <a:xfrm>
            <a:off x="947057" y="332405"/>
            <a:ext cx="119851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Short-Term and Long-Term Consequences of Poor Sleep</a:t>
            </a:r>
            <a:endParaRPr lang="en-IN" sz="28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E98E66-647A-C9FB-6663-6E23C1BCF4DD}"/>
              </a:ext>
            </a:extLst>
          </p:cNvPr>
          <p:cNvSpPr txBox="1"/>
          <p:nvPr/>
        </p:nvSpPr>
        <p:spPr>
          <a:xfrm>
            <a:off x="3100373" y="1035087"/>
            <a:ext cx="8993656" cy="55769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cap="none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Short-term consequences (daily life):</a:t>
            </a:r>
          </a:p>
          <a:p>
            <a:pPr algn="just">
              <a:lnSpc>
                <a:spcPct val="90000"/>
              </a:lnSpc>
            </a:pPr>
            <a:endParaRPr lang="en-GB" b="1" cap="none" dirty="0">
              <a:solidFill>
                <a:srgbClr val="000000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concentration and focus in studies or work (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Baglioni et al, 2022)</a:t>
            </a: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Irritability, mood swings, and increased stress levels (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 and Al-Jahdali, 2023)</a:t>
            </a: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Daytime fatigue and lower motivation for physical activity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(Baglioni et al, 2022).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decision-making and increased risk of accidents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(Khan and Al-Jahdali, 2023).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cap="none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Long-term consequences (future health):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b="1" cap="none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risk of mental health disorders (anxiety, depression)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(Khan and Al-Jahdali, 2023).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likelihood of obesity, diabetes, and cardiovascular disease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(Baglioni et al, 2022).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Weakened immune system and slower recovery from illness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(Baglioni et al, 2022).</a:t>
            </a: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cap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cap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cognitive decline and decreased overall quality of life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(Khan and Al-Jahdali, 2023).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A8CA58A-F89F-9EEF-0628-4E222DB936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70" y="1490304"/>
            <a:ext cx="2804403" cy="38773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D51A23-6759-AAEF-360B-A2468FBC4658}"/>
              </a:ext>
            </a:extLst>
          </p:cNvPr>
          <p:cNvSpPr txBox="1"/>
          <p:nvPr/>
        </p:nvSpPr>
        <p:spPr>
          <a:xfrm>
            <a:off x="295970" y="634092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-Drashti</a:t>
            </a:r>
          </a:p>
        </p:txBody>
      </p:sp>
    </p:spTree>
    <p:extLst>
      <p:ext uri="{BB962C8B-B14F-4D97-AF65-F5344CB8AC3E}">
        <p14:creationId xmlns:p14="http://schemas.microsoft.com/office/powerpoint/2010/main" val="247070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3AD7572-3870-EFCA-F84A-4A04DF612A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4C5590-C774-ABF7-2B78-D7E6D63D593F}"/>
              </a:ext>
            </a:extLst>
          </p:cNvPr>
          <p:cNvSpPr txBox="1"/>
          <p:nvPr/>
        </p:nvSpPr>
        <p:spPr>
          <a:xfrm>
            <a:off x="696686" y="82297"/>
            <a:ext cx="116259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Key Aims of the “Sleep Smart” Campaign</a:t>
            </a:r>
            <a:endParaRPr lang="en-IN" sz="36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0522F6-D884-B154-B0A2-2E6F0B5E76CE}"/>
              </a:ext>
            </a:extLst>
          </p:cNvPr>
          <p:cNvSpPr txBox="1"/>
          <p:nvPr/>
        </p:nvSpPr>
        <p:spPr>
          <a:xfrm>
            <a:off x="315686" y="1109678"/>
            <a:ext cx="1169953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u="sng" cap="none" dirty="0">
                <a:latin typeface="Arial" panose="020B0604020202020204" pitchFamily="34" charset="0"/>
                <a:cs typeface="Arial" panose="020B0604020202020204" pitchFamily="34" charset="0"/>
              </a:rPr>
              <a:t>Increase awareness of healthy sleep habits</a:t>
            </a:r>
          </a:p>
          <a:p>
            <a:pPr algn="just">
              <a:lnSpc>
                <a:spcPct val="90000"/>
              </a:lnSpc>
            </a:pPr>
            <a:endParaRPr lang="en-GB" sz="2000" u="sng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Benefit: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Young adults understand the importance of sleep for well-being and productivity.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Measurement: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Pre/post-campaign quiz showing at least 50% improvement in knowledge.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u="sng" cap="none" dirty="0">
                <a:latin typeface="Arial" panose="020B0604020202020204" pitchFamily="34" charset="0"/>
                <a:cs typeface="Arial" panose="020B0604020202020204" pitchFamily="34" charset="0"/>
              </a:rPr>
              <a:t>Promote consistent sleep routines</a:t>
            </a:r>
          </a:p>
          <a:p>
            <a:pPr algn="just">
              <a:lnSpc>
                <a:spcPct val="90000"/>
              </a:lnSpc>
            </a:pPr>
            <a:endParaRPr lang="en-GB" sz="2000" u="sng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Benefit: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Establishing regular bedtime/wake-up patterns improves daily focus and energy.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Measurement: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Self-reported tracking logs showing 75% of participants maintain a regular schedule by week 8.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b="1" u="sng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i="1" u="sng" cap="none" dirty="0">
                <a:latin typeface="Arial" panose="020B0604020202020204" pitchFamily="34" charset="0"/>
                <a:cs typeface="Arial" panose="020B0604020202020204" pitchFamily="34" charset="0"/>
              </a:rPr>
              <a:t>Improve overall well-being and mental health</a:t>
            </a:r>
          </a:p>
          <a:p>
            <a:pPr algn="just">
              <a:lnSpc>
                <a:spcPct val="90000"/>
              </a:lnSpc>
            </a:pPr>
            <a:endParaRPr lang="en-GB" sz="2000" i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Benefit: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 Better sleep supports mood, stress management, and long-term health outcomes.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000" b="1" cap="none" dirty="0">
                <a:latin typeface="Arial" panose="020B0604020202020204" pitchFamily="34" charset="0"/>
                <a:cs typeface="Arial" panose="020B0604020202020204" pitchFamily="34" charset="0"/>
              </a:rPr>
              <a:t>Measurement: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Participant surveys showing an increase in energy, focus, and mood scores post-programme</a:t>
            </a:r>
            <a:r>
              <a:rPr lang="en-GB" sz="1800" cap="none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5637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DDA35E-039A-D344-0716-C654987C1B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94E5D1-8776-33BC-01B4-949BAD857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0"/>
            <a:ext cx="74676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5A67A8-5311-E855-B43B-6B78FD129D62}"/>
              </a:ext>
            </a:extLst>
          </p:cNvPr>
          <p:cNvSpPr txBox="1"/>
          <p:nvPr/>
        </p:nvSpPr>
        <p:spPr>
          <a:xfrm>
            <a:off x="631371" y="2667000"/>
            <a:ext cx="29071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TASK-2</a:t>
            </a:r>
          </a:p>
        </p:txBody>
      </p:sp>
    </p:spTree>
    <p:extLst>
      <p:ext uri="{BB962C8B-B14F-4D97-AF65-F5344CB8AC3E}">
        <p14:creationId xmlns:p14="http://schemas.microsoft.com/office/powerpoint/2010/main" val="2876646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06FF1B-62A1-990F-B7DD-E7212B2B5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886" y="0"/>
            <a:ext cx="532311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E49ACB-DA87-7C55-F395-9D5B2418866B}"/>
              </a:ext>
            </a:extLst>
          </p:cNvPr>
          <p:cNvSpPr txBox="1"/>
          <p:nvPr/>
        </p:nvSpPr>
        <p:spPr>
          <a:xfrm>
            <a:off x="1545772" y="123578"/>
            <a:ext cx="43671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8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EVALUATION</a:t>
            </a:r>
          </a:p>
          <a:p>
            <a:endParaRPr lang="en-IN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2828C5-B966-6CCB-0068-0871723C34CD}"/>
              </a:ext>
            </a:extLst>
          </p:cNvPr>
          <p:cNvSpPr txBox="1"/>
          <p:nvPr/>
        </p:nvSpPr>
        <p:spPr>
          <a:xfrm>
            <a:off x="217716" y="903514"/>
            <a:ext cx="665117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FORMATIVE EVALUATION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assess the planning and design design phase of the sleep hygiene campaign before it is fully implemented .</a:t>
            </a:r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  		-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(Stufflebeam, 2001)</a:t>
            </a:r>
            <a:endParaRPr lang="en-US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EVALUATION: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evaluate the campaigns execution and ascertain whether the intended audience was reached .</a:t>
            </a:r>
          </a:p>
          <a:p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-</a:t>
            </a: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(Kotler, Roberto and Lee, 2002)</a:t>
            </a:r>
            <a:endParaRPr lang="en-IN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 EVALUATION :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assess the campaigns immediate effects well as shifts in knowledge , attitudes,, or behaviour linked to sleep hygiene.</a:t>
            </a:r>
          </a:p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	-</a:t>
            </a:r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(Larson, 2000)</a:t>
            </a:r>
            <a:endParaRPr lang="en-IN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</a:p>
          <a:p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r>
              <a:rPr lang="en-US" dirty="0"/>
              <a:t>                                                                  	 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79880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F4D678-96B1-2303-02A0-5932D3C93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3114" y="0"/>
            <a:ext cx="3058886" cy="33419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AE29DEA-B69B-451B-CDE6-B5BC72640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3114" y="3341914"/>
            <a:ext cx="3058886" cy="35047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B35C77-53C0-1DFF-7298-22A3F9B4B8F1}"/>
              </a:ext>
            </a:extLst>
          </p:cNvPr>
          <p:cNvSpPr txBox="1"/>
          <p:nvPr/>
        </p:nvSpPr>
        <p:spPr>
          <a:xfrm>
            <a:off x="1709059" y="0"/>
            <a:ext cx="655980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3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Measurements of aim achievement</a:t>
            </a:r>
          </a:p>
          <a:p>
            <a:endParaRPr lang="en-IN" sz="32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8BB471-F4B0-9913-43F8-D82782D207B1}"/>
              </a:ext>
            </a:extLst>
          </p:cNvPr>
          <p:cNvSpPr txBox="1"/>
          <p:nvPr/>
        </p:nvSpPr>
        <p:spPr>
          <a:xfrm>
            <a:off x="0" y="543523"/>
            <a:ext cx="916926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diaries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participants can collect objective data on how their</a:t>
            </a:r>
          </a:p>
          <a:p>
            <a:pPr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children's Bedtime routine, sleep duration , and screen time have changed</a:t>
            </a:r>
          </a:p>
          <a:p>
            <a:pPr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recording .Their children's sleeping patterns both before and after the</a:t>
            </a:r>
          </a:p>
          <a:p>
            <a:pPr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campaign .</a:t>
            </a:r>
          </a:p>
          <a:p>
            <a:pPr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 &amp; Feedback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Parents and educators can provide qualitative</a:t>
            </a:r>
          </a:p>
          <a:p>
            <a:pPr lvl="8"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to determine whether the campaign</a:t>
            </a:r>
          </a:p>
          <a:p>
            <a:pPr lvl="8"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 beneficial to them and whether they have </a:t>
            </a:r>
          </a:p>
          <a:p>
            <a:pPr lvl="8" algn="just"/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Noticed changes in their kids sleeping patterns </a:t>
            </a:r>
          </a:p>
          <a:p>
            <a:pPr lvl="8"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outcomes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applicable , tracking improvements in academic perfor-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mance or decrease in sleep related health issues 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such as fewer trips to the doctor for sleep disorder )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provide concrete evidence of the programs 				efficacy.</a:t>
            </a:r>
          </a:p>
          <a:p>
            <a:pPr algn="just"/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metrics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quantity of engagement ( likes , shares, and comments ) on social media platforms like facebook , twitter , or Instagram </a:t>
            </a:r>
          </a:p>
          <a:p>
            <a:pPr algn="just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used to measure the campaigns reach and involvement .</a:t>
            </a:r>
            <a:endParaRPr lang="en-IN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79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8D3F7B3-71CA-F995-C0E1-4059AC6F4B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32F7C-E727-DC98-EE99-27E7A3263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24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D19C14-7CF5-D6F9-F838-936059D3AA10}"/>
              </a:ext>
            </a:extLst>
          </p:cNvPr>
          <p:cNvSpPr txBox="1"/>
          <p:nvPr/>
        </p:nvSpPr>
        <p:spPr>
          <a:xfrm>
            <a:off x="1873551" y="160617"/>
            <a:ext cx="61014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1" u="sng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Slogan</a:t>
            </a:r>
            <a:r>
              <a:rPr lang="en-IN" sz="3200" b="1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  <a:endParaRPr lang="en-IN" sz="3200" dirty="0">
              <a:solidFill>
                <a:srgbClr val="FFF4E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80E332-1F71-008F-82A0-F31660BD4794}"/>
              </a:ext>
            </a:extLst>
          </p:cNvPr>
          <p:cNvSpPr txBox="1"/>
          <p:nvPr/>
        </p:nvSpPr>
        <p:spPr>
          <a:xfrm>
            <a:off x="3494316" y="186452"/>
            <a:ext cx="62048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3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IN" sz="3200" b="1" u="sng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Recharge your night , Refresh your life</a:t>
            </a:r>
            <a:r>
              <a:rPr lang="en-IN" sz="3200" b="1" dirty="0">
                <a:solidFill>
                  <a:srgbClr val="FFF4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  <a:endParaRPr lang="en-IN" sz="3200" dirty="0">
              <a:solidFill>
                <a:srgbClr val="FFF4E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03A04B-427C-38C7-515B-B412C51C9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219" y="725061"/>
            <a:ext cx="1672662" cy="16726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2A6F5EC-9269-88B2-259F-2D4B77371031}"/>
              </a:ext>
            </a:extLst>
          </p:cNvPr>
          <p:cNvSpPr txBox="1"/>
          <p:nvPr/>
        </p:nvSpPr>
        <p:spPr>
          <a:xfrm>
            <a:off x="1727217" y="1359850"/>
            <a:ext cx="202491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FFF4ED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Reading books</a:t>
            </a:r>
          </a:p>
          <a:p>
            <a:endParaRPr lang="en-IN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DAC2472-F364-892F-84D1-06FF71CED5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5229" y="1371505"/>
            <a:ext cx="1383244" cy="154538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E85994C-54D5-550D-6751-E8394D95DD32}"/>
              </a:ext>
            </a:extLst>
          </p:cNvPr>
          <p:cNvSpPr txBox="1"/>
          <p:nvPr/>
        </p:nvSpPr>
        <p:spPr>
          <a:xfrm>
            <a:off x="5514954" y="1891055"/>
            <a:ext cx="180850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Evening walk</a:t>
            </a:r>
          </a:p>
          <a:p>
            <a:endParaRPr lang="en-IN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CD6AEA8-3C48-415F-D7A4-E5C0FDEA3B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1859" y="1232121"/>
            <a:ext cx="1550124" cy="154538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A4A5758-CFDE-A20C-48D0-AD5540E33E58}"/>
              </a:ext>
            </a:extLst>
          </p:cNvPr>
          <p:cNvSpPr txBox="1"/>
          <p:nvPr/>
        </p:nvSpPr>
        <p:spPr>
          <a:xfrm>
            <a:off x="9179075" y="1689287"/>
            <a:ext cx="1465466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Meditation</a:t>
            </a:r>
          </a:p>
          <a:p>
            <a:endParaRPr lang="en-IN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9722C47-2864-6B52-9467-FCCB870E80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907" y="2493903"/>
            <a:ext cx="1672662" cy="101177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387D553-64BF-AC3F-004C-3F8781AEFC2B}"/>
              </a:ext>
            </a:extLst>
          </p:cNvPr>
          <p:cNvSpPr txBox="1"/>
          <p:nvPr/>
        </p:nvSpPr>
        <p:spPr>
          <a:xfrm>
            <a:off x="2215904" y="2820736"/>
            <a:ext cx="9136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Yoga</a:t>
            </a:r>
          </a:p>
          <a:p>
            <a:endParaRPr lang="en-IN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E11457F-EB6F-8C95-2F45-7508FE50E2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31215" y="2820736"/>
            <a:ext cx="1575985" cy="157107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EC278EC-5F37-BB38-905E-42803DECB8DA}"/>
              </a:ext>
            </a:extLst>
          </p:cNvPr>
          <p:cNvSpPr txBox="1"/>
          <p:nvPr/>
        </p:nvSpPr>
        <p:spPr>
          <a:xfrm>
            <a:off x="7207200" y="3142064"/>
            <a:ext cx="226613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Listening relaxing</a:t>
            </a:r>
          </a:p>
          <a:p>
            <a:pPr algn="ctr"/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music</a:t>
            </a:r>
          </a:p>
          <a:p>
            <a:endParaRPr lang="en-IN" sz="20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232BAA1-68F2-00D8-33D3-6D3B0700EF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90686" y="2063814"/>
            <a:ext cx="1571074" cy="157107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59AE40-3576-5233-AAEB-8F4550F5725F}"/>
              </a:ext>
            </a:extLst>
          </p:cNvPr>
          <p:cNvSpPr txBox="1"/>
          <p:nvPr/>
        </p:nvSpPr>
        <p:spPr>
          <a:xfrm>
            <a:off x="10532645" y="3655095"/>
            <a:ext cx="16423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Taking warm </a:t>
            </a:r>
          </a:p>
          <a:p>
            <a:pPr algn="ctr"/>
            <a:r>
              <a:rPr lang="en-IN" b="1" dirty="0">
                <a:solidFill>
                  <a:schemeClr val="bg1"/>
                </a:solidFill>
                <a:highlight>
                  <a:srgbClr val="8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bath</a:t>
            </a:r>
          </a:p>
          <a:p>
            <a:endParaRPr lang="en-IN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8DD745E-E741-FB6B-0249-A5C988AD6A6C}"/>
              </a:ext>
            </a:extLst>
          </p:cNvPr>
          <p:cNvSpPr/>
          <p:nvPr/>
        </p:nvSpPr>
        <p:spPr>
          <a:xfrm>
            <a:off x="620486" y="3820886"/>
            <a:ext cx="4528457" cy="2876497"/>
          </a:xfrm>
          <a:prstGeom prst="roundRect">
            <a:avLst/>
          </a:prstGeom>
          <a:solidFill>
            <a:schemeClr val="accent6">
              <a:lumMod val="90000"/>
            </a:schemeClr>
          </a:solidFill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Boosted energy level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Enhanced mood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Increase focus and productivity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Support overall wellbeing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Better physical health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Feel motivated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Positive mindset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Healthy sleep </a:t>
            </a:r>
          </a:p>
          <a:p>
            <a:pPr algn="ctr"/>
            <a:endParaRPr lang="en-IN" dirty="0"/>
          </a:p>
        </p:txBody>
      </p:sp>
      <p:sp>
        <p:nvSpPr>
          <p:cNvPr id="23" name="Arrow: Pentagon 22">
            <a:extLst>
              <a:ext uri="{FF2B5EF4-FFF2-40B4-BE49-F238E27FC236}">
                <a16:creationId xmlns:a16="http://schemas.microsoft.com/office/drawing/2014/main" id="{A43E79D8-1775-E45C-13A6-6A275DB275F6}"/>
              </a:ext>
            </a:extLst>
          </p:cNvPr>
          <p:cNvSpPr/>
          <p:nvPr/>
        </p:nvSpPr>
        <p:spPr>
          <a:xfrm>
            <a:off x="7974993" y="4331720"/>
            <a:ext cx="3608979" cy="2297014"/>
          </a:xfrm>
          <a:prstGeom prst="homePlate">
            <a:avLst/>
          </a:prstGeom>
          <a:solidFill>
            <a:schemeClr val="accent6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Objectives:</a:t>
            </a: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•Promote better sleep habits</a:t>
            </a: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•Improve academic performance</a:t>
            </a: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•Raise awareness of the benefits of good sleep</a:t>
            </a:r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90742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7FB1B5-E90E-9DA2-F815-A088B827BF93}"/>
              </a:ext>
            </a:extLst>
          </p:cNvPr>
          <p:cNvSpPr txBox="1"/>
          <p:nvPr/>
        </p:nvSpPr>
        <p:spPr>
          <a:xfrm>
            <a:off x="2993572" y="1045029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3DF3D3-E20D-FEBB-1171-F4BA7E9A8B9D}"/>
              </a:ext>
            </a:extLst>
          </p:cNvPr>
          <p:cNvSpPr txBox="1"/>
          <p:nvPr/>
        </p:nvSpPr>
        <p:spPr>
          <a:xfrm>
            <a:off x="2220686" y="370114"/>
            <a:ext cx="708078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partners and organisation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A5BC2E-BB12-A2EC-F9E3-7F2FE1736761}"/>
              </a:ext>
            </a:extLst>
          </p:cNvPr>
          <p:cNvSpPr txBox="1"/>
          <p:nvPr/>
        </p:nvSpPr>
        <p:spPr>
          <a:xfrm>
            <a:off x="685800" y="1148715"/>
            <a:ext cx="265168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partners</a:t>
            </a:r>
          </a:p>
          <a:p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62319A-C3D4-9242-4BA6-87E2AF9995BC}"/>
              </a:ext>
            </a:extLst>
          </p:cNvPr>
          <p:cNvSpPr txBox="1"/>
          <p:nvPr/>
        </p:nvSpPr>
        <p:spPr>
          <a:xfrm>
            <a:off x="284473" y="1856316"/>
            <a:ext cx="901699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centers: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provide educational lectures on a variety of health-related topics and to support local  wellness initiatives.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clinics: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services and information to patients in order to promote general health, chronic illness management, and mental wellness.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educational institute and school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a variety of programme ,local educational institute And school  hope to support students physical and emotional well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IN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Fitness and wellness studios : </a:t>
            </a:r>
            <a:r>
              <a:rPr lang="en-IN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is to promote both physical and mental wellness in order to promote a healthy lifestyle</a:t>
            </a:r>
            <a:endParaRPr lang="en-IN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C196ED-9D45-87EF-F111-DDD93E216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9899" y="2213138"/>
            <a:ext cx="2315985" cy="15289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7A47F5-F159-7CFE-4BD8-3792FCF3F7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9683" y="182746"/>
            <a:ext cx="2396202" cy="19319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3529E5-8114-53E4-C8B4-490B4DB258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9764" y="3840520"/>
            <a:ext cx="2315985" cy="16592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9C4D596-1305-5663-2649-61F20FCD62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49764" y="5593068"/>
            <a:ext cx="2315985" cy="11716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22ED58-1229-1D0D-AEB5-94515BC6C074}"/>
              </a:ext>
            </a:extLst>
          </p:cNvPr>
          <p:cNvSpPr txBox="1"/>
          <p:nvPr/>
        </p:nvSpPr>
        <p:spPr>
          <a:xfrm>
            <a:off x="226251" y="6395345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1543304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5D0C62-27CC-9B6A-E825-DA3EB1ABF234}"/>
              </a:ext>
            </a:extLst>
          </p:cNvPr>
          <p:cNvSpPr txBox="1"/>
          <p:nvPr/>
        </p:nvSpPr>
        <p:spPr>
          <a:xfrm>
            <a:off x="2852057" y="206829"/>
            <a:ext cx="52373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Organisations</a:t>
            </a:r>
          </a:p>
          <a:p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603511-1A49-958B-F16B-B28BEDC5FB6F}"/>
              </a:ext>
            </a:extLst>
          </p:cNvPr>
          <p:cNvSpPr txBox="1"/>
          <p:nvPr/>
        </p:nvSpPr>
        <p:spPr>
          <a:xfrm>
            <a:off x="0" y="1037751"/>
            <a:ext cx="45946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National Sleep Foundation’s :</a:t>
            </a:r>
            <a:endParaRPr lang="en-IN" sz="2000" b="1" dirty="0">
              <a:solidFill>
                <a:srgbClr val="000000"/>
              </a:solidFill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A8FEFB5-63F7-1A69-2C46-D76E5205C2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374" y="899252"/>
            <a:ext cx="430117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 goal is to improve people's health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and well-being by spreading awareness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over sleep 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C237D-9E70-161A-B41F-71B9FC49879A}"/>
              </a:ext>
            </a:extLst>
          </p:cNvPr>
          <p:cNvSpPr txBox="1"/>
          <p:nvPr/>
        </p:nvSpPr>
        <p:spPr>
          <a:xfrm>
            <a:off x="0" y="2268783"/>
            <a:ext cx="4098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American Academy of Sleep </a:t>
            </a: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Medicine's (AASM) :  </a:t>
            </a: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A1D5435-90E5-5E79-DA56-7D464F54F0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045" y="2241424"/>
            <a:ext cx="468589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 goal is to improve public health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and progress sleep medicine by advancing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sleep research and education.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CA8609-355A-B6F2-EEB0-9828BAE7C0E7}"/>
              </a:ext>
            </a:extLst>
          </p:cNvPr>
          <p:cNvSpPr txBox="1"/>
          <p:nvPr/>
        </p:nvSpPr>
        <p:spPr>
          <a:xfrm>
            <a:off x="7181" y="3398185"/>
            <a:ext cx="8776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Sleep Research Society 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Our goal is to advance sleep and circadian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            science through lobbying, outreach, and research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D77714-D10D-17A3-FEC4-C332CEBF6A12}"/>
              </a:ext>
            </a:extLst>
          </p:cNvPr>
          <p:cNvSpPr txBox="1"/>
          <p:nvPr/>
        </p:nvSpPr>
        <p:spPr>
          <a:xfrm>
            <a:off x="0" y="4277947"/>
            <a:ext cx="896271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Centres for Disease Control and Prevention (CDC) :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intends to stop chronic 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		diseases, particularly those caused by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					sleep deprivation, by promoting health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		education and prevention initiatives.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1BBCAF-8BB2-0524-2031-7F2ED5C626AF}"/>
              </a:ext>
            </a:extLst>
          </p:cNvPr>
          <p:cNvSpPr txBox="1"/>
          <p:nvPr/>
        </p:nvSpPr>
        <p:spPr>
          <a:xfrm>
            <a:off x="0" y="5664923"/>
            <a:ext cx="1031564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American Psychological Association (APA): 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intends to stop chronic diseases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			, particularly those caused by sleep deprivation, by</a:t>
            </a:r>
          </a:p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					promoting health education and prevention initiatives. </a:t>
            </a:r>
            <a:b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dirty="0">
              <a:solidFill>
                <a:schemeClr val="bg1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7659EE9-4F19-342C-2574-81E482B59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6485" y="328771"/>
            <a:ext cx="1881255" cy="105820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830DFA2-78CF-A083-803E-619AD0559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7025" y="1657963"/>
            <a:ext cx="2183788" cy="12971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4BF8B54-001A-E536-03C0-90FC4ECD62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3368" y="3256935"/>
            <a:ext cx="1714500" cy="17145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1FE12EB-F3B2-8D50-561C-CA91DAA30B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5371" y="5003950"/>
            <a:ext cx="2338210" cy="183744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A56AE6C-8824-6C5A-93D8-A84EA26EFFD9}"/>
              </a:ext>
            </a:extLst>
          </p:cNvPr>
          <p:cNvSpPr txBox="1"/>
          <p:nvPr/>
        </p:nvSpPr>
        <p:spPr>
          <a:xfrm>
            <a:off x="152400" y="638203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2565205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919D3E-A0C5-D4F7-B9C7-5E0EF1D84A62}"/>
              </a:ext>
            </a:extLst>
          </p:cNvPr>
          <p:cNvSpPr txBox="1"/>
          <p:nvPr/>
        </p:nvSpPr>
        <p:spPr>
          <a:xfrm>
            <a:off x="2335996" y="239486"/>
            <a:ext cx="7520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 from other campaigns</a:t>
            </a:r>
            <a:endParaRPr lang="en-IN" sz="3600" b="1" u="sng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6D38FB-ABB0-B98E-E098-72AABA8953D9}"/>
              </a:ext>
            </a:extLst>
          </p:cNvPr>
          <p:cNvSpPr txBox="1"/>
          <p:nvPr/>
        </p:nvSpPr>
        <p:spPr>
          <a:xfrm>
            <a:off x="237288" y="1228397"/>
            <a:ext cx="1171742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Informational Materials: Pamphlets, posters, and internet sites that support restful sleeping habits and surroundings.</a:t>
            </a:r>
          </a:p>
          <a:p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Workshops and Seminars: Engaging sessions that provide actionable advice on bedtime routines and sleep hygiene for adults, parents, and kids.</a:t>
            </a:r>
          </a:p>
          <a:p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activities: Local gatherings where people can talk about the value of good sleep hygiene, like wellness fairs, sporting activities, and sleep challenge seminars. </a:t>
            </a:r>
            <a:endParaRPr lang="en-IN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07C435-ECE7-F3E1-4D6B-FC1D9AA5B2B0}"/>
              </a:ext>
            </a:extLst>
          </p:cNvPr>
          <p:cNvSpPr txBox="1"/>
          <p:nvPr/>
        </p:nvSpPr>
        <p:spPr>
          <a:xfrm>
            <a:off x="348343" y="6368143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3169732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165E3B2-7C84-3759-659D-836E4227680E}"/>
              </a:ext>
            </a:extLst>
          </p:cNvPr>
          <p:cNvSpPr/>
          <p:nvPr/>
        </p:nvSpPr>
        <p:spPr>
          <a:xfrm>
            <a:off x="544286" y="2514600"/>
            <a:ext cx="3004457" cy="139337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62A5C7C-6C9B-3F61-65C5-F4E2B5F20901}"/>
              </a:ext>
            </a:extLst>
          </p:cNvPr>
          <p:cNvCxnSpPr>
            <a:cxnSpLocks/>
          </p:cNvCxnSpPr>
          <p:nvPr/>
        </p:nvCxnSpPr>
        <p:spPr>
          <a:xfrm flipV="1">
            <a:off x="3548743" y="1728167"/>
            <a:ext cx="2188028" cy="14831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610FEC5-C6EF-BB38-47C3-48620986B0FE}"/>
              </a:ext>
            </a:extLst>
          </p:cNvPr>
          <p:cNvSpPr txBox="1"/>
          <p:nvPr/>
        </p:nvSpPr>
        <p:spPr>
          <a:xfrm>
            <a:off x="5736771" y="1328057"/>
            <a:ext cx="1455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HELPLINE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EE629DF-F42B-BC74-CD94-200EF8706E53}"/>
              </a:ext>
            </a:extLst>
          </p:cNvPr>
          <p:cNvCxnSpPr>
            <a:stCxn id="2" idx="3"/>
          </p:cNvCxnSpPr>
          <p:nvPr/>
        </p:nvCxnSpPr>
        <p:spPr>
          <a:xfrm flipV="1">
            <a:off x="3548743" y="1528112"/>
            <a:ext cx="4539343" cy="168317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CCB07E9-4A7B-1089-5AA2-7839D3894871}"/>
              </a:ext>
            </a:extLst>
          </p:cNvPr>
          <p:cNvCxnSpPr>
            <a:cxnSpLocks/>
            <a:stCxn id="2" idx="3"/>
          </p:cNvCxnSpPr>
          <p:nvPr/>
        </p:nvCxnSpPr>
        <p:spPr>
          <a:xfrm flipV="1">
            <a:off x="3548743" y="2418933"/>
            <a:ext cx="3995057" cy="79235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03AD904-AAFA-DD4D-0DC7-4BD50ED1ED10}"/>
              </a:ext>
            </a:extLst>
          </p:cNvPr>
          <p:cNvCxnSpPr>
            <a:cxnSpLocks/>
            <a:stCxn id="2" idx="3"/>
          </p:cNvCxnSpPr>
          <p:nvPr/>
        </p:nvCxnSpPr>
        <p:spPr>
          <a:xfrm flipV="1">
            <a:off x="3548743" y="3211285"/>
            <a:ext cx="4430486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E69C933-80E3-E1F5-FD46-EC71C8524E3E}"/>
              </a:ext>
            </a:extLst>
          </p:cNvPr>
          <p:cNvCxnSpPr>
            <a:stCxn id="2" idx="3"/>
          </p:cNvCxnSpPr>
          <p:nvPr/>
        </p:nvCxnSpPr>
        <p:spPr>
          <a:xfrm>
            <a:off x="3548743" y="3211286"/>
            <a:ext cx="4778828" cy="69668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3BA3222-0CCA-542C-5E26-3FA091528051}"/>
              </a:ext>
            </a:extLst>
          </p:cNvPr>
          <p:cNvCxnSpPr>
            <a:cxnSpLocks/>
          </p:cNvCxnSpPr>
          <p:nvPr/>
        </p:nvCxnSpPr>
        <p:spPr>
          <a:xfrm>
            <a:off x="3603174" y="3228147"/>
            <a:ext cx="5127169" cy="125185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ED9A689-D14E-FA35-7375-B414BD73CDB6}"/>
              </a:ext>
            </a:extLst>
          </p:cNvPr>
          <p:cNvCxnSpPr>
            <a:cxnSpLocks/>
          </p:cNvCxnSpPr>
          <p:nvPr/>
        </p:nvCxnSpPr>
        <p:spPr>
          <a:xfrm>
            <a:off x="3559628" y="3211285"/>
            <a:ext cx="5181600" cy="20078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A6427914-B34E-5C7C-61EE-4BEE3BFF3850}"/>
              </a:ext>
            </a:extLst>
          </p:cNvPr>
          <p:cNvSpPr txBox="1"/>
          <p:nvPr/>
        </p:nvSpPr>
        <p:spPr>
          <a:xfrm>
            <a:off x="8088086" y="1300843"/>
            <a:ext cx="41604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&amp; INFLUENCERS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EA4CBBC-1A37-E9E1-ECEB-86AE52549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3752" y="259393"/>
            <a:ext cx="1766324" cy="176632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70CF4E0-45EB-8AD9-6967-BF68BFD385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730"/>
          <a:stretch>
            <a:fillRect/>
          </a:stretch>
        </p:blipFill>
        <p:spPr>
          <a:xfrm>
            <a:off x="174727" y="347836"/>
            <a:ext cx="2573594" cy="196044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B982699-7631-1A70-32F2-B57642A4B40E}"/>
              </a:ext>
            </a:extLst>
          </p:cNvPr>
          <p:cNvSpPr txBox="1"/>
          <p:nvPr/>
        </p:nvSpPr>
        <p:spPr>
          <a:xfrm>
            <a:off x="7140345" y="2049429"/>
            <a:ext cx="51054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MOBILE APPLICATION FOR PROGESS &amp; TRACKING PROGRESS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DB878F7-A83B-EDEA-BD28-7E9C7E753A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6508"/>
          <a:stretch>
            <a:fillRect/>
          </a:stretch>
        </p:blipFill>
        <p:spPr>
          <a:xfrm>
            <a:off x="-1" y="3936298"/>
            <a:ext cx="1639436" cy="163885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28E00966-FF47-ECC1-2E5A-2FF0210A3EDC}"/>
              </a:ext>
            </a:extLst>
          </p:cNvPr>
          <p:cNvSpPr txBox="1"/>
          <p:nvPr/>
        </p:nvSpPr>
        <p:spPr>
          <a:xfrm>
            <a:off x="8088086" y="3011230"/>
            <a:ext cx="3881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AND ADVERTISEMENT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9290371-CB17-C29D-E631-514FD951F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46427" y="5219145"/>
            <a:ext cx="2198387" cy="1546886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66A65D60-5F24-B1B3-F5C2-A76DC02A887D}"/>
              </a:ext>
            </a:extLst>
          </p:cNvPr>
          <p:cNvSpPr txBox="1"/>
          <p:nvPr/>
        </p:nvSpPr>
        <p:spPr>
          <a:xfrm>
            <a:off x="8545285" y="3707916"/>
            <a:ext cx="2544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TRANSPORTATION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CC7F61C9-290A-EB79-9956-3F6679E61B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4018" y="4253985"/>
            <a:ext cx="1930320" cy="193032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CF3452BF-5E9B-913D-5807-6133E4C7BCE6}"/>
              </a:ext>
            </a:extLst>
          </p:cNvPr>
          <p:cNvSpPr txBox="1"/>
          <p:nvPr/>
        </p:nvSpPr>
        <p:spPr>
          <a:xfrm>
            <a:off x="8822190" y="4355616"/>
            <a:ext cx="3353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 &amp; RESOURCES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CA14295-C822-6DFF-19A2-6D844FFC99BA}"/>
              </a:ext>
            </a:extLst>
          </p:cNvPr>
          <p:cNvSpPr txBox="1"/>
          <p:nvPr/>
        </p:nvSpPr>
        <p:spPr>
          <a:xfrm>
            <a:off x="8822190" y="5219145"/>
            <a:ext cx="3408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WORKSHOPS &amp; SEMINAR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09995302-B59A-6A98-C7E7-7D835A6087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78728" y="5341795"/>
            <a:ext cx="2448843" cy="15464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736743-0AD7-F8A4-ACA3-22C0DCB9306A}"/>
              </a:ext>
            </a:extLst>
          </p:cNvPr>
          <p:cNvSpPr txBox="1"/>
          <p:nvPr/>
        </p:nvSpPr>
        <p:spPr>
          <a:xfrm>
            <a:off x="164397" y="632549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-Riddhi</a:t>
            </a:r>
          </a:p>
        </p:txBody>
      </p:sp>
    </p:spTree>
    <p:extLst>
      <p:ext uri="{BB962C8B-B14F-4D97-AF65-F5344CB8AC3E}">
        <p14:creationId xmlns:p14="http://schemas.microsoft.com/office/powerpoint/2010/main" val="290982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01FAF-B7ED-B77A-3E70-D21B6C8CC8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020" y="1376770"/>
            <a:ext cx="9144000" cy="87251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>
                <a:solidFill>
                  <a:srgbClr val="000000"/>
                </a:solidFill>
              </a:rPr>
              <a:t>TASK 3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rgbClr val="000000"/>
                </a:solidFill>
              </a:rPr>
              <a:t>SLEEP HYGIENE</a:t>
            </a: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7F37F6-B154-94DD-D47D-501934FBDF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..</a:t>
            </a:r>
            <a:endParaRPr lang="en-IN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F2523CA9-80E9-4DE0-9A4D-0AB5C56F2D8A}"/>
              </a:ext>
            </a:extLst>
          </p:cNvPr>
          <p:cNvSpPr/>
          <p:nvPr/>
        </p:nvSpPr>
        <p:spPr>
          <a:xfrm flipV="1">
            <a:off x="11461897" y="1297385"/>
            <a:ext cx="463367" cy="524163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272A066-5695-598A-406E-B251ED53530E}"/>
              </a:ext>
            </a:extLst>
          </p:cNvPr>
          <p:cNvSpPr/>
          <p:nvPr/>
        </p:nvSpPr>
        <p:spPr>
          <a:xfrm>
            <a:off x="723014" y="1297385"/>
            <a:ext cx="372139" cy="524163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30E6049-BD62-EBE7-4E6A-05DFE939357C}"/>
              </a:ext>
            </a:extLst>
          </p:cNvPr>
          <p:cNvCxnSpPr>
            <a:cxnSpLocks/>
          </p:cNvCxnSpPr>
          <p:nvPr/>
        </p:nvCxnSpPr>
        <p:spPr>
          <a:xfrm rot="10800000" flipV="1">
            <a:off x="2481788" y="763864"/>
            <a:ext cx="4199859" cy="531841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D58B0AF9-BA39-AD63-14D5-FB9357971C34}"/>
              </a:ext>
            </a:extLst>
          </p:cNvPr>
          <p:cNvCxnSpPr>
            <a:cxnSpLocks/>
          </p:cNvCxnSpPr>
          <p:nvPr/>
        </p:nvCxnSpPr>
        <p:spPr>
          <a:xfrm>
            <a:off x="5582094" y="883238"/>
            <a:ext cx="4752753" cy="512469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sleeping in a bed&#10;&#10;AI-generated content may be incorrect.">
            <a:extLst>
              <a:ext uri="{FF2B5EF4-FFF2-40B4-BE49-F238E27FC236}">
                <a16:creationId xmlns:a16="http://schemas.microsoft.com/office/drawing/2014/main" id="{731168E3-A81E-EAA4-1B7E-7BEC9DB60B8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3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81788" y="2355911"/>
            <a:ext cx="6954853" cy="4505603"/>
          </a:xfrm>
          <a:prstGeom prst="rect">
            <a:avLst/>
          </a:prstGeom>
          <a:effectLst>
            <a:softEdge rad="3048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229869-840D-6EC4-563C-258678DB6B85}"/>
              </a:ext>
            </a:extLst>
          </p:cNvPr>
          <p:cNvSpPr txBox="1"/>
          <p:nvPr/>
        </p:nvSpPr>
        <p:spPr>
          <a:xfrm>
            <a:off x="3253971" y="2115043"/>
            <a:ext cx="6049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u="sng" dirty="0">
                <a:solidFill>
                  <a:srgbClr val="000000"/>
                </a:solidFill>
                <a:latin typeface="Amasis MT Pro Black" panose="02040A04050005020304" pitchFamily="18" charset="0"/>
              </a:rPr>
              <a:t>Benefits and challenges</a:t>
            </a:r>
            <a:endParaRPr lang="en-IN" sz="3600" u="sng" dirty="0">
              <a:solidFill>
                <a:srgbClr val="000000"/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328682-167F-2017-A368-685899F5AC3A}"/>
              </a:ext>
            </a:extLst>
          </p:cNvPr>
          <p:cNvSpPr txBox="1"/>
          <p:nvPr/>
        </p:nvSpPr>
        <p:spPr>
          <a:xfrm>
            <a:off x="1524000" y="2895619"/>
            <a:ext cx="892628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 the physiological, sociological and psychological BENEFITS of making the change in behavior you are encouraging, supported with a relevant image. </a:t>
            </a:r>
            <a:b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•Identify 2-3 health behavioral theories/model that explain barriers to changing behaviour and ensure the models images are included </a:t>
            </a:r>
            <a:b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•Identify solutions in the campaign to overcome individual challenges. </a:t>
            </a:r>
            <a:b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B7287A-BC54-6760-5029-4F722F96F95A}"/>
              </a:ext>
            </a:extLst>
          </p:cNvPr>
          <p:cNvSpPr txBox="1"/>
          <p:nvPr/>
        </p:nvSpPr>
        <p:spPr>
          <a:xfrm>
            <a:off x="1177355" y="6224120"/>
            <a:ext cx="2061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5113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F8424C-ACF6-58F4-18D4-B28BE0618B60}"/>
              </a:ext>
            </a:extLst>
          </p:cNvPr>
          <p:cNvSpPr/>
          <p:nvPr/>
        </p:nvSpPr>
        <p:spPr>
          <a:xfrm>
            <a:off x="1044418" y="4335270"/>
            <a:ext cx="2823584" cy="6355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F58EB4-2F87-98DE-7557-043CA253B804}"/>
              </a:ext>
            </a:extLst>
          </p:cNvPr>
          <p:cNvSpPr/>
          <p:nvPr/>
        </p:nvSpPr>
        <p:spPr>
          <a:xfrm>
            <a:off x="1070232" y="3429000"/>
            <a:ext cx="2823584" cy="6355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35073E-42D1-DD38-DACF-AAABCA6F3DB9}"/>
              </a:ext>
            </a:extLst>
          </p:cNvPr>
          <p:cNvSpPr/>
          <p:nvPr/>
        </p:nvSpPr>
        <p:spPr>
          <a:xfrm>
            <a:off x="1083728" y="2650549"/>
            <a:ext cx="2823585" cy="64309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ED46F0-5292-8AA3-8FD1-8A91C4B53762}"/>
              </a:ext>
            </a:extLst>
          </p:cNvPr>
          <p:cNvSpPr txBox="1"/>
          <p:nvPr/>
        </p:nvSpPr>
        <p:spPr>
          <a:xfrm>
            <a:off x="1129152" y="2826294"/>
            <a:ext cx="65816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Physiological  benefits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Sociological benefits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D10FF41-3DE7-0D09-92B9-FDC5616ECBB7}"/>
              </a:ext>
            </a:extLst>
          </p:cNvPr>
          <p:cNvCxnSpPr>
            <a:cxnSpLocks/>
          </p:cNvCxnSpPr>
          <p:nvPr/>
        </p:nvCxnSpPr>
        <p:spPr>
          <a:xfrm>
            <a:off x="3992047" y="2774615"/>
            <a:ext cx="4431323" cy="10156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D8D053C-D8FC-9026-66A2-6D8BA23240E0}"/>
              </a:ext>
            </a:extLst>
          </p:cNvPr>
          <p:cNvCxnSpPr>
            <a:cxnSpLocks/>
          </p:cNvCxnSpPr>
          <p:nvPr/>
        </p:nvCxnSpPr>
        <p:spPr>
          <a:xfrm>
            <a:off x="4028387" y="3791248"/>
            <a:ext cx="4397827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C15C2F3-7A61-D82E-73A2-66EECAC63D0B}"/>
              </a:ext>
            </a:extLst>
          </p:cNvPr>
          <p:cNvCxnSpPr>
            <a:cxnSpLocks/>
          </p:cNvCxnSpPr>
          <p:nvPr/>
        </p:nvCxnSpPr>
        <p:spPr>
          <a:xfrm flipV="1">
            <a:off x="3994891" y="3798327"/>
            <a:ext cx="4431323" cy="10156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980DD7F-0C95-7EB7-7094-644388A52628}"/>
              </a:ext>
            </a:extLst>
          </p:cNvPr>
          <p:cNvSpPr txBox="1"/>
          <p:nvPr/>
        </p:nvSpPr>
        <p:spPr>
          <a:xfrm>
            <a:off x="8426214" y="3540445"/>
            <a:ext cx="1595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masis MT Pro Black" panose="02040A04050005020304" pitchFamily="18" charset="0"/>
              </a:rPr>
              <a:t>SLEEP </a:t>
            </a:r>
            <a:endParaRPr lang="en-IN" sz="2800" dirty="0">
              <a:latin typeface="Amasis MT Pro Black" panose="02040A04050005020304" pitchFamily="18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A882C73-483D-87D5-7187-106E39D0F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250669">
            <a:off x="4153803" y="4514911"/>
            <a:ext cx="2883658" cy="3127519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0CF6919-C296-74DA-7799-02202EBED6C6}"/>
              </a:ext>
            </a:extLst>
          </p:cNvPr>
          <p:cNvSpPr txBox="1"/>
          <p:nvPr/>
        </p:nvSpPr>
        <p:spPr>
          <a:xfrm>
            <a:off x="247997" y="1361368"/>
            <a:ext cx="46523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>
              <a:latin typeface="Arial Black" panose="020B0A04020102020204" pitchFamily="34" charset="0"/>
            </a:endParaRPr>
          </a:p>
          <a:p>
            <a:endParaRPr lang="en-US" sz="2400" dirty="0">
              <a:latin typeface="Arial Black" panose="020B0A04020102020204" pitchFamily="34" charset="0"/>
            </a:endParaRPr>
          </a:p>
          <a:p>
            <a:r>
              <a:rPr lang="en-US" sz="2400" dirty="0">
                <a:latin typeface="Arial Black" panose="020B0A04020102020204" pitchFamily="34" charset="0"/>
              </a:rPr>
              <a:t>What are the  :</a:t>
            </a:r>
            <a:endParaRPr lang="en-IN" sz="2400" dirty="0">
              <a:latin typeface="Arial Black" panose="020B0A04020102020204" pitchFamily="34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4D5A111E-428D-991A-8BC7-99DF41B49F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0264" y="4257173"/>
            <a:ext cx="1091279" cy="133514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FAF7234-5F7D-18F0-F5D8-3B76B0D56A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4411" y="1419061"/>
            <a:ext cx="944962" cy="98154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A9CCB18-1C76-C33B-5641-4C4FE86F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0278" r="1"/>
          <a:stretch>
            <a:fillRect/>
          </a:stretch>
        </p:blipFill>
        <p:spPr>
          <a:xfrm>
            <a:off x="9659028" y="287549"/>
            <a:ext cx="2532972" cy="394558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6CB95FF6-341B-F3CE-A38C-FB855CFDEA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700973">
            <a:off x="8147225" y="5062567"/>
            <a:ext cx="1926503" cy="194479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BD9866DD-6851-7254-3787-83E3344AB62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306275">
            <a:off x="115986" y="3415722"/>
            <a:ext cx="1060796" cy="107908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B9956A35-D78B-8ED8-FC5B-0450A1098A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8589" y="1593082"/>
            <a:ext cx="676715" cy="7498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2D02BF-DB89-1506-EAC3-B53BC2EBCC72}"/>
              </a:ext>
            </a:extLst>
          </p:cNvPr>
          <p:cNvSpPr txBox="1"/>
          <p:nvPr/>
        </p:nvSpPr>
        <p:spPr>
          <a:xfrm>
            <a:off x="462844" y="428978"/>
            <a:ext cx="93810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hygiene refers to a set of practices and habits that support good quality sleep.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Adequate and consistent sleep has significant physiological, sociological, and psychological benefits.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2F51BB-48B6-B47E-C0DA-36D300598199}"/>
              </a:ext>
            </a:extLst>
          </p:cNvPr>
          <p:cNvSpPr txBox="1"/>
          <p:nvPr/>
        </p:nvSpPr>
        <p:spPr>
          <a:xfrm>
            <a:off x="609600" y="6281057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34560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D8493B-BE60-EFB0-BA9B-5D9F20F06BA3}"/>
              </a:ext>
            </a:extLst>
          </p:cNvPr>
          <p:cNvSpPr txBox="1"/>
          <p:nvPr/>
        </p:nvSpPr>
        <p:spPr>
          <a:xfrm>
            <a:off x="8576441" y="117499"/>
            <a:ext cx="3762703" cy="1247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u="sng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Physiological 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u="sng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benef</a:t>
            </a:r>
            <a:r>
              <a:rPr lang="en-US" sz="4400" b="1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CA0FF4-63DF-4578-CEB8-63481F21D8A3}"/>
              </a:ext>
            </a:extLst>
          </p:cNvPr>
          <p:cNvSpPr txBox="1"/>
          <p:nvPr/>
        </p:nvSpPr>
        <p:spPr>
          <a:xfrm>
            <a:off x="-1" y="623029"/>
            <a:ext cx="9133490" cy="15315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enough quality sleep is essential for both mental and physical health. (NHS, 2024; WHO,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Repair &amp; restore your body cells, tissues &amp; muscles. (sleep supports cellular repair, growth hormone release, and tissue restoration) . (Mid and South Essex NHS, 2024; Howden Medical Centre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Facial changes, glowing skin &amp; weight management (adequate sleep is linked to hormonal balance, skin health, and weight regulation). (Mid and South Essex NHS, 2024; Howden Medical Centre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memory, focus, and learning. (sleep plays a key role in memory consolidation and cognitive performance) . Increased energy and daytime alertness (well-rested individuals exhibit higher daytime alertness and energy) (Oxford Health, NHS , South Tees NHS, 2023). NHS, 2025b; GP at Hand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Stronger immune response. (sleep enhances both innate and adaptive immunity) . (South Tees NHS, 2023; Kingston and Richmond NHS, 2023)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Balanced appetite and metabolism. (sleep influences hormones involved in appetite and metabolic regulation).(Derbyshire Healthcare NHS, 2023).</a:t>
            </a:r>
          </a:p>
          <a:p>
            <a:pPr marL="4000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risk for illness and health problems. (chronic insufficient sleep is associated with higher risk for cardiovascular, metabolic, and inflammatory disease) .(Sheffield Children’s NHS, 2023; Kingston and Richmond NHS, 2023).</a:t>
            </a:r>
          </a:p>
          <a:p>
            <a:pPr marL="342900" indent="-2286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479A28-9B86-8449-37A1-08FBF0D50C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88" r="2696" b="-2"/>
          <a:stretch>
            <a:fillRect/>
          </a:stretch>
        </p:blipFill>
        <p:spPr>
          <a:xfrm rot="21600000">
            <a:off x="9133489" y="1626879"/>
            <a:ext cx="2839277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944D52-B7CF-4608-12E7-A4F48FA9977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454" r="9791" b="-1"/>
          <a:stretch>
            <a:fillRect/>
          </a:stretch>
        </p:blipFill>
        <p:spPr>
          <a:xfrm>
            <a:off x="9133489" y="3843640"/>
            <a:ext cx="2843021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60042B-FE6F-82C9-FD50-7D293202482E}"/>
              </a:ext>
            </a:extLst>
          </p:cNvPr>
          <p:cNvSpPr txBox="1"/>
          <p:nvPr/>
        </p:nvSpPr>
        <p:spPr>
          <a:xfrm>
            <a:off x="283029" y="6379029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68251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5E0C3-8137-5A06-564F-692AA46A5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0809" y="46294"/>
            <a:ext cx="3525781" cy="1084402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</a:t>
            </a:r>
            <a:r>
              <a:rPr lang="en-US" sz="3600" dirty="0">
                <a:latin typeface="Arial Black" panose="020B0A04020102020204" pitchFamily="34" charset="0"/>
              </a:rPr>
              <a:t>Sociological benefits </a:t>
            </a:r>
            <a:endParaRPr lang="en-IN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D5605B-3FD7-4463-40EC-86987D9548C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5896" y="1152467"/>
          <a:ext cx="12106104" cy="5727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4735F34-6814-168C-043C-22478A11E268}"/>
              </a:ext>
            </a:extLst>
          </p:cNvPr>
          <p:cNvSpPr txBox="1"/>
          <p:nvPr/>
        </p:nvSpPr>
        <p:spPr>
          <a:xfrm>
            <a:off x="653143" y="6534834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568541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087FE-4F56-2806-CB83-BF3F8A800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4903" y="-159395"/>
            <a:ext cx="3286171" cy="1449977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         </a:t>
            </a:r>
            <a:r>
              <a:rPr lang="en-US" sz="3600" u="sng" dirty="0">
                <a:solidFill>
                  <a:srgbClr val="000000"/>
                </a:solidFill>
                <a:latin typeface="Arial Black" panose="020B0A04020102020204" pitchFamily="34" charset="0"/>
              </a:rPr>
              <a:t>Psychological benefits </a:t>
            </a:r>
            <a:endParaRPr lang="en-IN" sz="3600" u="sng" dirty="0">
              <a:solidFill>
                <a:srgbClr val="00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5B665-FD3F-968A-998B-E1298694C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1" y="1766889"/>
            <a:ext cx="10870324" cy="4594498"/>
          </a:xfrm>
        </p:spPr>
        <p:txBody>
          <a:bodyPr>
            <a:noAutofit/>
          </a:bodyPr>
          <a:lstStyle/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mood &amp; emotional regulation –sleep hygiene helps with emotional regulation- better ability to manage feelings, less irritability , reducing risk of low mood or feeling “down”. (Royal college of psychiatrist, 2023).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concentration , memory &amp; learning –helps improve concentration and memory, aids learning and retaining information .(Kingston and Richmond NHS Foundation Trust , 2023)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risk of anxiety and depression –better sleep (or treating insomnia)is associated with  reductions in symptoms of anxiety and depression .(oxford health NHS foundation trust, 2022) 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Greater ability to cope with stress- good sleep enables better coping with daily stressors, poor sleep makes managing stress and emotions harder.(Mentally Healthy Schools,2023)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mental wellbeing overall-includes waking up feeling refreshed , alert, more balanced psychological . (Kingston and Richmond NHS Foundation Trust , 2023)</a:t>
            </a:r>
          </a:p>
          <a:p>
            <a:pPr algn="l">
              <a:buFont typeface="Wingdings" panose="05000000000000000000" pitchFamily="2" charset="2"/>
              <a:buChar char="ü"/>
            </a:pP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risk of psychotic experiences in vulnerable group –in young people at high risk of psychosis, improving  sleep , reduces psychotic symptoms along with anxiety  and depression.(Oxford Health NHS Foundation Trust, 2023) </a:t>
            </a:r>
            <a:endParaRPr lang="en-IN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A cartoon of a brain lifting weights&#10;&#10;AI-generated content may be incorrect.">
            <a:extLst>
              <a:ext uri="{FF2B5EF4-FFF2-40B4-BE49-F238E27FC236}">
                <a16:creationId xmlns:a16="http://schemas.microsoft.com/office/drawing/2014/main" id="{D7258ED8-B132-8C7A-4D01-A2C912FEF7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8468" y="172708"/>
            <a:ext cx="2196435" cy="1517980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29977180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C6007-8BF0-5F44-1F49-02F255FF0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to Sleep Hygiene </a:t>
            </a:r>
            <a:endParaRPr lang="en-US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261C5-3F8D-C9EF-5422-9281C6411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levels of stress and workload.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Excessive screen time before bed.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attitudes towards sleep (e.g., glorification of 'burnout’).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Irregular work shifts and lifestyle patterns.</a:t>
            </a:r>
          </a:p>
          <a:p>
            <a:endParaRPr lang="en-US" sz="2000" dirty="0"/>
          </a:p>
        </p:txBody>
      </p:sp>
      <p:pic>
        <p:nvPicPr>
          <p:cNvPr id="8" name="Picture 7" descr="A person with her hand on her face&#10;&#10;AI-generated content may be incorrect.">
            <a:extLst>
              <a:ext uri="{FF2B5EF4-FFF2-40B4-BE49-F238E27FC236}">
                <a16:creationId xmlns:a16="http://schemas.microsoft.com/office/drawing/2014/main" id="{D7D8C76A-2C66-A2C1-66D0-F052A1C1C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18001" y="643468"/>
            <a:ext cx="3812741" cy="2545005"/>
          </a:xfrm>
          <a:prstGeom prst="rect">
            <a:avLst/>
          </a:prstGeom>
        </p:spPr>
      </p:pic>
      <p:pic>
        <p:nvPicPr>
          <p:cNvPr id="5" name="Picture 4" descr="Cartoon a person sitting at a desk with a pile of papers&#10;&#10;AI-generated content may be incorrect.">
            <a:extLst>
              <a:ext uri="{FF2B5EF4-FFF2-40B4-BE49-F238E27FC236}">
                <a16:creationId xmlns:a16="http://schemas.microsoft.com/office/drawing/2014/main" id="{FBCED85F-0C60-7817-087F-EDF7DCD87C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63578" y="3657600"/>
            <a:ext cx="2721588" cy="25855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E9003E-C120-D666-A3EA-515D9FF374E5}"/>
              </a:ext>
            </a:extLst>
          </p:cNvPr>
          <p:cNvSpPr txBox="1"/>
          <p:nvPr/>
        </p:nvSpPr>
        <p:spPr>
          <a:xfrm>
            <a:off x="9098666" y="2988418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IN" sz="700" dirty="0">
                <a:solidFill>
                  <a:srgbClr val="FFFFFF"/>
                </a:solidFill>
                <a:hlinkClick r:id="rId3" tooltip="https://www.flickr.com/photos/83633410@N07/765828401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I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IN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IN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D62586-C8C6-5529-0076-8AB6C5ECD49A}"/>
              </a:ext>
            </a:extLst>
          </p:cNvPr>
          <p:cNvSpPr txBox="1"/>
          <p:nvPr/>
        </p:nvSpPr>
        <p:spPr>
          <a:xfrm>
            <a:off x="216285" y="6391057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157518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4C852BD-7398-A7CC-2B26-6ECF314A825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279" b="104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E73C7-EAC9-756B-1E26-360640C74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 in Campaigns to Overcome Challenges</a:t>
            </a:r>
            <a:endParaRPr lang="en-US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FE700C-ED80-ED2D-D3CF-D457DCC545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397760" y="1581784"/>
          <a:ext cx="7620000" cy="5154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5F559E9-7D22-39A2-A2C7-3F73965FFD35}"/>
              </a:ext>
            </a:extLst>
          </p:cNvPr>
          <p:cNvSpPr txBox="1"/>
          <p:nvPr/>
        </p:nvSpPr>
        <p:spPr>
          <a:xfrm>
            <a:off x="336683" y="6412913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392237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C2F1AF-653E-D6B1-DA56-A4183E48F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" y="91440"/>
            <a:ext cx="11901713" cy="669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0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94B4B-4CE1-3161-9CFD-5501B3C54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– NHS Sleep Campaigns</a:t>
            </a:r>
            <a:endParaRPr lang="en-US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C51AF-EDCA-50E7-F930-86024F13B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152" y="1143000"/>
            <a:ext cx="5641848" cy="4679830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'Every Mind Matters' campaign provides tools, apps, and personalised action plans to improve sleep hygiene.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 reducing screen time, managing stress, and encouraging consistent sleep routines.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Raises awareness of the link between sleep and mental health, targeting high-risk groups such as students and shift workers.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9020A7-FBE5-062B-227A-4CF3F7991E37}"/>
              </a:ext>
            </a:extLst>
          </p:cNvPr>
          <p:cNvSpPr txBox="1"/>
          <p:nvPr/>
        </p:nvSpPr>
        <p:spPr>
          <a:xfrm>
            <a:off x="489857" y="6357257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869582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9A5D67-83B9-B9C8-1E8A-58DD9E311C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453" b="9227"/>
          <a:stretch>
            <a:fillRect/>
          </a:stretch>
        </p:blipFill>
        <p:spPr>
          <a:xfrm>
            <a:off x="2721143" y="32153"/>
            <a:ext cx="5316835" cy="67274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3C316C-59FD-EA15-9D50-73C4A6B42A03}"/>
              </a:ext>
            </a:extLst>
          </p:cNvPr>
          <p:cNvSpPr txBox="1"/>
          <p:nvPr/>
        </p:nvSpPr>
        <p:spPr>
          <a:xfrm>
            <a:off x="283029" y="6453143"/>
            <a:ext cx="2061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cap="all" dirty="0">
                <a:latin typeface="Arial" panose="020B0604020202020204" pitchFamily="34" charset="0"/>
                <a:cs typeface="Arial" panose="020B0604020202020204" pitchFamily="34" charset="0"/>
              </a:rPr>
              <a:t> Melvita SILVA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64389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A1B02D1-C2A4-C627-EE6E-23E73A25A6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57282-C26C-C6F5-6ADB-2D19E0352288}"/>
              </a:ext>
            </a:extLst>
          </p:cNvPr>
          <p:cNvSpPr txBox="1"/>
          <p:nvPr/>
        </p:nvSpPr>
        <p:spPr>
          <a:xfrm>
            <a:off x="3551465" y="0"/>
            <a:ext cx="61014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IN" sz="3200" b="1" u="sng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50A181-24F6-9D47-5D22-0241A150F735}"/>
              </a:ext>
            </a:extLst>
          </p:cNvPr>
          <p:cNvSpPr txBox="1"/>
          <p:nvPr/>
        </p:nvSpPr>
        <p:spPr>
          <a:xfrm>
            <a:off x="304800" y="1153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776287-4EE2-B1A5-01F0-57C837CF020F}"/>
              </a:ext>
            </a:extLst>
          </p:cNvPr>
          <p:cNvSpPr txBox="1"/>
          <p:nvPr/>
        </p:nvSpPr>
        <p:spPr>
          <a:xfrm>
            <a:off x="0" y="703720"/>
            <a:ext cx="12192000" cy="78483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Alimova, M., Djyanbekova, F., Meliboyeva, D. and Safarova, D., (2025). BENEFITS OF SLEEP.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Science and Research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pp.780-789.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https://inlibrary.uz/index.php/science-research/article/view/79592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Baglioni, C., Tang, N.K., Johann, A.F., Altena, E., Bramante, A., Riemann, D. and Palagini, L., (2022). Insomnia and poor sleep quality during peripartum: a family issue with potential long term consequences on mental health.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Journal of Maternal-Fetal &amp; Neonatal Medicine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(23), pp.4534-4542.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https://www.tandfonline.com/doi/abs/10.1080/14767058.2020.1854718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Chang, A.K., Lee, K.H., Chang, C.M. and Choi, J.Y., (2021). Factors affecting the quality of sleep in young adults.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in Community and Public Health Nursing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pp.497-505.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http://rcphn.org/journal/view.php?doi=10.12799/jkachn.2021.32.4.497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Darku, E.D. and Diyaolu, C.O., (2025). The role of stress, sleep, and mental health in obesity and weight gain.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Int. Res. J. Mod. Educ. Technol. Soc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pp.3216-3235.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https://www.doi.org/10.56726/IRJMETS62817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Lange, M.A., Richmond, R.C., Eastwood, S.V. and Davies, N.M., (2024). Insomnia symptom prevalence in England: a comparison of cross-sectional self-reported data and primary care records in the UK Biobank.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(5), p.e080479.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https://bmjopen.bmj.com/content/14/5/e080479.abstract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B.Y. and Mushtaq, H., (2025). Sleep in the Digital Age: Exploring the Effects of Media Habits on Sleep Quality in a Semi-Urban Context.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Psychology, Health And Social Challenges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(01).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https://jphasc.com/index.php/Journal/article/view/90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0577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1EFF73-440D-F986-7987-F5A07F243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561911-A3ED-A7EF-3D0B-0E87125D8057}"/>
              </a:ext>
            </a:extLst>
          </p:cNvPr>
          <p:cNvSpPr txBox="1"/>
          <p:nvPr/>
        </p:nvSpPr>
        <p:spPr>
          <a:xfrm>
            <a:off x="0" y="195640"/>
            <a:ext cx="122809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M.A. and Al-Jahdali, H., (2023). The consequences of sleep deprivation on cognitive performance.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Neurosciences Journal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pp.91-99.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https://nsj.org.sa/content/28/2/91.short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Kamene, K., (2025). Insomnia Epidemic: How Poor Sleeping Habits Are Undermining Mental Wellness.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p.100012.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https://premierscience.com/wp-content/uploads/2025/08/5-pjss-25-954.pdf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BEC489-3E9D-1CE4-4F85-4BD769880867}"/>
              </a:ext>
            </a:extLst>
          </p:cNvPr>
          <p:cNvSpPr txBox="1"/>
          <p:nvPr/>
        </p:nvSpPr>
        <p:spPr>
          <a:xfrm>
            <a:off x="-838200" y="1949966"/>
            <a:ext cx="13030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850" lvl="2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UK (2025), Sleep problems - Every Mind Matters.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https://www.nhs.uk/every-mind-matters/mental-health-issues/sleep/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146126-37CD-DA26-7359-E10019FE4B31}"/>
              </a:ext>
            </a:extLst>
          </p:cNvPr>
          <p:cNvSpPr txBox="1"/>
          <p:nvPr/>
        </p:nvSpPr>
        <p:spPr>
          <a:xfrm>
            <a:off x="0" y="2925149"/>
            <a:ext cx="12192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Digital survey  (2022),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https://digital.nhs.uk/data-and-information/publications/statistical/mental-health-of-children-and-young-people-in-england/2022-follow-up-to-the-2017-survey/part-2-sleep-loneliness-and-health-behaviours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Shah, A.S., Pant, M.R., Bommasamudram, T., Nayak, K.R., Roberts, S.S., Gallagher, C., Vaishali, K., Edwards, B.J., Tod, D., Davis, F. and Pullinger, S.A., (2025). Effects of Sleep Deprivation on Physical and Mental Health Outcomes: An Umbrella Review. </a:t>
            </a:r>
            <a:r>
              <a:rPr lang="en-GB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Journal of Lifestyle Medicine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p.15598276251346752.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https://journals.sagepub.com/doi/abs/10.1177/15598276251346752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1217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E7B3A4-7E67-A33F-E5AB-F2984F3BD5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C85D65-96F9-A323-6B5A-F0218465D72C}"/>
              </a:ext>
            </a:extLst>
          </p:cNvPr>
          <p:cNvSpPr txBox="1"/>
          <p:nvPr/>
        </p:nvSpPr>
        <p:spPr>
          <a:xfrm>
            <a:off x="0" y="0"/>
            <a:ext cx="12191999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Stufflebeam, D.L. (2001). Evaluation Checklists: Practical Tools for Guiding and Judging Evaluations.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Journal</a:t>
            </a:r>
          </a:p>
          <a:p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Evaluation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22(1), pp.71–79. Doi: HTTPs://doi.org/10.1177/109821400102200107.</a:t>
            </a:r>
          </a:p>
          <a:p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Roberto, N. and Lee, N. (2002).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Marketing: Improving the Quality of Life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800" i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Larson, R.W. (2000). Toward a psychology of positive youth development.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55(1), pp.170–183. </a:t>
            </a:r>
          </a:p>
          <a:p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 HTTPs://doi.org/10.1037//0003-066x.55.1.170.</a:t>
            </a:r>
          </a:p>
          <a:p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Ellithorpe, M.E., Ulusoy, E., Eden, A., Hahn, L., Yang, C. and Tucker, R.M. (2022). The Complicated Impact of Media Use before Bed on sleep: Results from a Combination of Objective EEG Sleep Measurement and Media Diaries. </a:t>
            </a:r>
            <a:r>
              <a:rPr lang="en-IN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Sleep Research</a:t>
            </a: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31(5). Doi: HTTPs://doi.org/10.1111/jsr.13551.</a:t>
            </a:r>
          </a:p>
          <a:p>
            <a:endParaRPr lang="en-IN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Ryan, R.M. and Deci, E.L. (2000). Self-determination theory and the facilitation of intrinsic motivation, social development, and well-being.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55(1), pp.68–78. Available at: 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https://selfdeterminationtheory.org/SDT/documents/2000_RyanDeci_SDT.pdf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Kohl, H.W., Craig, C.L., Lambert, E.V., Inoue, S., Alkandari, J.R., Leetongin, G. and Kahlmeier, S. (2012). The Pandemic of Physical inactivity: Global Action for Public Health. </a:t>
            </a:r>
            <a:r>
              <a:rPr lang="en-IN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380(9838), pp.294–305.</a:t>
            </a:r>
          </a:p>
          <a:p>
            <a:endParaRPr lang="en-IN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Influence of Social Media on Teen Consumer Behavior: Analyzing the Effects of Engagement through Likes, Shares, and Purchases. (2024). </a:t>
            </a:r>
            <a:r>
              <a:rPr lang="en-US" sz="1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Trends in Finance and Economics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2(4), pp.25–35. doi:https://doi.org/10.46632/tfe/2/4/3.</a:t>
            </a:r>
            <a:endParaRPr lang="en-IN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14979290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8DB349-8124-FE5C-155C-46F374D00E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0BCBF3-99F9-C3AA-AAD9-2102AE2DA635}"/>
              </a:ext>
            </a:extLst>
          </p:cNvPr>
          <p:cNvSpPr txBox="1"/>
          <p:nvPr/>
        </p:nvSpPr>
        <p:spPr>
          <a:xfrm>
            <a:off x="0" y="0"/>
            <a:ext cx="1219199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Greenberg, M.T., Weissberg, R.P., O’Brien, M.U., Zins, J.E., Fredericks, L., Resnik, H. and Elias, M.J. (2003). 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school-based prevention and youth development through coordinated social, emotional, and academic 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learning. 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58(6-7), pp.466–474. doi:https://doi.org/10.1037/0003-066x.58.6-7.466.</a:t>
            </a: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Lobstein, T., Baur, L. and Uauy, R. (2022). Obesity in Children and Young people: a Crisis in Public Health.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Obesity Reviews : an Official Journal of the International Association for the Study of Obesity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 Suppl 1(5), pp.4–104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Frenk, J., Chen, L. and Bhutta, Z.A. (2020). Health Professionals for a New century: Transforming Education to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Strengthen Health Systems in an Interdependent World.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376(9756), pp.1923–1958.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GHR, R. (2018). Fitness, Lifestyle Changes, and Wellness: Cardiometabolic Health.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Access Journal of </a:t>
            </a:r>
          </a:p>
          <a:p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Cardiology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2(4). doi:https://doi.org/10.23880/oajc-16000132.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Wong, A.H., Pacella-LaBarbara, M.L., Ray, J.M., Ranney, M.L. and Chang, B.P. (2020). Healing the Healer: Protecting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Emergency Health Care Workers’ Mental Health During COVID-19.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Annals of Emergency Medicine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76(4), pp.379–384.</a:t>
            </a: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doi:https://doi.org/10.1016/j.annemergmed.2020.04.041.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Kirk, V., Baughn, J., D’Andrea, L., Friedman, N., Galion, A., Garetz, S., Hassan, F., Wrede, J., Harrod, C.G. and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Malhotra, R.K. (2017). American Academy of Sleep Medicine Position Paper for the Use of a Home Sleep Apnea Test 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Diagnosis of OSA in Children. 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Clinical Sleep Medicine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13(10), pp.1199–1203.</a:t>
            </a:r>
          </a:p>
          <a:p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doi:https://doi.org/10.5664/jcsm.6772.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9715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C1CCA3-2B09-93AF-5F3D-F67E1D7F4D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2571E1-046A-C3A0-429F-32440486CADD}"/>
              </a:ext>
            </a:extLst>
          </p:cNvPr>
          <p:cNvSpPr txBox="1"/>
          <p:nvPr/>
        </p:nvSpPr>
        <p:spPr>
          <a:xfrm>
            <a:off x="0" y="82297"/>
            <a:ext cx="121920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Restrepo, B., Angkustsiri, K., Taylor, S.L., Rogers, S.J., Cabral, J., Heath, B., Hechtman, A., Solomon, M., Ashwood, P., Amaral, D.G. and Nordahl, C.W. (2020). Developmental–behavioral profiles in children with autism spectrum disorder and co‐occurring gastrointestinal symptoms. </a:t>
            </a:r>
            <a:r>
              <a:rPr lang="en-IN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Autism Research</a:t>
            </a:r>
            <a:r>
              <a:rPr lang="en-IN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13(10), pp.1778–1789. doi:https://doi.org/10.1002/aur.2354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African Yearbook of International L, E. (2019). Statute of the Africa Centres for Disease Control and Prevention (Africa CDC).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African Yearbook of International Law Online / Annuaire Africain de droit international Online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24(1), pp.363–379. doi:https://doi.org/10.1163/22116176_02401017.</a:t>
            </a:r>
            <a:r>
              <a:rPr lang="en-IN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Editors of APA Primary Journals: 1982 Address List. (1982).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37(6), pp.708–708. doi:https://doi.org/10.1037/0003-066x.37.6.708.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Gordon, R., McDermott, L., Stead, M. and Angus, K. (2006). The effectiveness of social marketing interventions for health improvement: What’s the evidence?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120(12), pp.1133–1139. doi:https://doi.org/10.1016/j.puhe.2006.10.008.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Wagstaff, C.R.D., Hanton, S. and Fletcher, D. (2013). Developing emotion abilities and regulation strategies in a sport organization: An action research intervention.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of Sport and Exercise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14(4), pp.476–487. doi:https://doi.org/10.1016/j.psychsport.2013.01.006.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Epstein, J.L. (2010). School/Family/Community Partnerships: Caring for the Children We Share. 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Phi Delta Kappan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92(3), pp.81–96. doi:https://doi.org/10.1177/003172171009200326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892155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783F77-9824-A9A6-298C-77AB39EE30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EEE2FA-E1F1-7DE9-2A97-60C7BA11106F}"/>
              </a:ext>
            </a:extLst>
          </p:cNvPr>
          <p:cNvSpPr txBox="1"/>
          <p:nvPr/>
        </p:nvSpPr>
        <p:spPr>
          <a:xfrm>
            <a:off x="176784" y="0"/>
            <a:ext cx="122809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(2023a). Sleep and mental health. NHS.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https://www.nhs.uk/every-mind-matters/mental-health-issues/sleep/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NHS.(2023b). Personal and professional effectiveness: Communication. Health Education England.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https://london.hee.nhs.uk/personal-and-professional-effectiveness-communication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(2023c). Simple tips to tackle working from home. NHS.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https://www.nhs.uk/every-mind-matters/mental-wellbeing-tips/simple-tips-to-tackle-working-from-home/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(2023d). Stress: Symptoms and causes. NHS.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https://www.nhs.uk/mental-health/feelings-symptoms-behaviours/feelings-and-symptoms/stress/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Kingston and Richmond NHS. (2023). Sleep and immunity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https://staffwellbeing.kingstonandrichmond.nhs.uk/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Oxford Health NHS Foundation Trust, 2023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https://www.oxfordhealth.nhs.uk/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(Royal college of psychiatrist, 2023).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https://www.rcpsych.ac.uk/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Mentally Healthy Schools,2023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https://www.mentallyhealthyschools.org.uk/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belief model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https://uknowledge.uky.edu/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Digital, 2022)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of planned behavior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Transtheoretical model (stages of change)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https://clinicaltrials.gov/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2745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F4A350-AA66-E87E-F35C-31075C1600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1ECE82-405A-16DC-B24A-C73C679DC91A}"/>
              </a:ext>
            </a:extLst>
          </p:cNvPr>
          <p:cNvSpPr txBox="1"/>
          <p:nvPr/>
        </p:nvSpPr>
        <p:spPr>
          <a:xfrm>
            <a:off x="176784" y="210552"/>
            <a:ext cx="1229360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(2025a). Why sleep matters: How sleep helps your body.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website for England – NHS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 (2025b). Sleep and memory: How sleep helps your brain.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website for England – NHS</a:t>
            </a:r>
            <a:endParaRPr lang="en-IN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Sheffield Children’s NHS. (2023). Science of Sleep.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- Sheffield Children’s NHS Foundation Trust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 and South Essex NHS. (2024). Healthy weight and sleep.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Mid and South Essex Integrated Care System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Howden Medical Centre NHS. (2023). Healthy living: Sleep and weight management.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Welcome to Howden Medical Centre - Your Local GP Surgery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 at Hand NHS. (2023). Importance of a good night’s sleep.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Online GP – Fast 24/7 Doctor Appointments London - GP at hand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Tees NHS. (2023). Optimise prehabilitation: Sleep and energy.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South Tees Hospitals NHS Foundation Trust - Together we do the amazing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Kingston and Richmond NHS. (2023). Sleep and immunity.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https://staffwellbeing.kingstonandrichmond.nhs.uk/t 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Derbyshire Healthcare NHS. (2023). Sleep and appetite regulation.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Home :: Derbyshire Healthcare NHS Foundation Trust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512232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B760D1D-5976-EF95-0003-FDEA363C40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11115B-F5BA-3712-7183-7FD900CC9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65109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1" ma:contentTypeDescription="Create a new document." ma:contentTypeScope="" ma:versionID="999604a5394042dac9109581e618b66e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1726e10f5b0d735fe79bae0aaa31cd3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DF9CEC-52C2-4D14-B2F5-11176002A8B6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http://purl.org/dc/dcmitype/"/>
    <ds:schemaRef ds:uri="3ef5847a-e696-4fee-a2c0-6c3f87568321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C35F5DE2-83AD-44C8-8A88-5E1B0414F2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{225B93C4-3467-45A4-B953-5A5C21F844FA}tf11964407_win32</Template>
  <TotalTime>5</TotalTime>
  <Words>4844</Words>
  <Application>Microsoft Office PowerPoint</Application>
  <PresentationFormat>Widescreen</PresentationFormat>
  <Paragraphs>421</Paragraphs>
  <Slides>37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7" baseType="lpstr">
      <vt:lpstr>Amasis MT Pro Black</vt:lpstr>
      <vt:lpstr>Arial</vt:lpstr>
      <vt:lpstr>Arial Black</vt:lpstr>
      <vt:lpstr>Calibri</vt:lpstr>
      <vt:lpstr>Courier New</vt:lpstr>
      <vt:lpstr>Gill Sans Nova Light</vt:lpstr>
      <vt:lpstr>Sagona Book</vt:lpstr>
      <vt:lpstr>Times New Roman</vt:lpstr>
      <vt:lpstr>Wingdings</vt:lpstr>
      <vt:lpstr>Custom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TASK 3  SLEEP HYGIENE</vt:lpstr>
      <vt:lpstr>PowerPoint Presentation</vt:lpstr>
      <vt:lpstr>PowerPoint Presentation</vt:lpstr>
      <vt:lpstr>          Sociological benefits </vt:lpstr>
      <vt:lpstr>                   Psychological benefits </vt:lpstr>
      <vt:lpstr>Barriers to Sleep Hygiene </vt:lpstr>
      <vt:lpstr>Solutions in Campaigns to Overcome Challenges</vt:lpstr>
      <vt:lpstr>PowerPoint Presentation</vt:lpstr>
      <vt:lpstr>Case Study – NHS Sleep Campaigns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Riddhi Hitesh Patel (2506528)</dc:creator>
  <cp:lastModifiedBy>Riddhi Hitesh Patel (2506528)</cp:lastModifiedBy>
  <cp:revision>1</cp:revision>
  <dcterms:created xsi:type="dcterms:W3CDTF">2025-10-12T21:32:07Z</dcterms:created>
  <dcterms:modified xsi:type="dcterms:W3CDTF">2025-10-12T21:37:48Z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  <property fmtid="{D5CDD505-2E9C-101B-9397-08002B2CF9AE}" pid="3" name="MediaServiceImageTags">
    <vt:lpwstr/>
  </property>
</Properties>
</file>