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3"/>
  </p:notesMasterIdLst>
  <p:sldIdLst>
    <p:sldId id="256" r:id="rId5"/>
    <p:sldId id="258" r:id="rId6"/>
    <p:sldId id="259" r:id="rId7"/>
    <p:sldId id="260" r:id="rId8"/>
    <p:sldId id="261" r:id="rId9"/>
    <p:sldId id="262" r:id="rId10"/>
    <p:sldId id="263" r:id="rId11"/>
    <p:sldId id="25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947491-0A0C-CE65-7308-9D09D12EA766}" v="44" dt="2020-03-14T10:39:23.941"/>
    <p1510:client id="{5C5626DB-9BD3-93A4-B210-BB8D88F75E59}" v="382" dt="2020-03-24T09:39:34.967"/>
    <p1510:client id="{723EA3BD-0F92-EA7B-601F-1679E28BEE40}" v="520" dt="2020-03-26T10:32:28.038"/>
    <p1510:client id="{B37E19E1-EF29-4A49-AD37-4893ACC374C5}" v="1996" dt="2020-03-10T21:48:37.549"/>
    <p1510:client id="{F6388328-6780-BE29-0AB7-B221193DBB9C}" v="1940" dt="2020-03-23T18:56:22.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120"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BAB286-4ABD-490A-8AE2-E78B1B161CC7}" type="datetimeFigureOut">
              <a:rPr lang="en-GB"/>
              <a:t>26/03/2020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983A9F-5940-4159-AFBA-54C17C0BBEF2}" type="slidenum">
              <a:rPr lang="en-GB"/>
              <a:t>‹#›</a:t>
            </a:fld>
            <a:endParaRPr lang="en-GB"/>
          </a:p>
        </p:txBody>
      </p:sp>
    </p:spTree>
    <p:extLst>
      <p:ext uri="{BB962C8B-B14F-4D97-AF65-F5344CB8AC3E}">
        <p14:creationId xmlns:p14="http://schemas.microsoft.com/office/powerpoint/2010/main" val="34290809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1</a:t>
            </a:fld>
            <a:endParaRPr lang="en-GB"/>
          </a:p>
        </p:txBody>
      </p:sp>
    </p:spTree>
    <p:extLst>
      <p:ext uri="{BB962C8B-B14F-4D97-AF65-F5344CB8AC3E}">
        <p14:creationId xmlns:p14="http://schemas.microsoft.com/office/powerpoint/2010/main" val="1388753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2</a:t>
            </a:fld>
            <a:endParaRPr lang="en-GB"/>
          </a:p>
        </p:txBody>
      </p:sp>
    </p:spTree>
    <p:extLst>
      <p:ext uri="{BB962C8B-B14F-4D97-AF65-F5344CB8AC3E}">
        <p14:creationId xmlns:p14="http://schemas.microsoft.com/office/powerpoint/2010/main" val="531071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3</a:t>
            </a:fld>
            <a:endParaRPr lang="en-GB"/>
          </a:p>
        </p:txBody>
      </p:sp>
    </p:spTree>
    <p:extLst>
      <p:ext uri="{BB962C8B-B14F-4D97-AF65-F5344CB8AC3E}">
        <p14:creationId xmlns:p14="http://schemas.microsoft.com/office/powerpoint/2010/main" val="1745167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4</a:t>
            </a:fld>
            <a:endParaRPr lang="en-GB"/>
          </a:p>
        </p:txBody>
      </p:sp>
    </p:spTree>
    <p:extLst>
      <p:ext uri="{BB962C8B-B14F-4D97-AF65-F5344CB8AC3E}">
        <p14:creationId xmlns:p14="http://schemas.microsoft.com/office/powerpoint/2010/main" val="956887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5</a:t>
            </a:fld>
            <a:endParaRPr lang="en-GB"/>
          </a:p>
        </p:txBody>
      </p:sp>
    </p:spTree>
    <p:extLst>
      <p:ext uri="{BB962C8B-B14F-4D97-AF65-F5344CB8AC3E}">
        <p14:creationId xmlns:p14="http://schemas.microsoft.com/office/powerpoint/2010/main" val="1152854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6</a:t>
            </a:fld>
            <a:endParaRPr lang="en-GB"/>
          </a:p>
        </p:txBody>
      </p:sp>
    </p:spTree>
    <p:extLst>
      <p:ext uri="{BB962C8B-B14F-4D97-AF65-F5344CB8AC3E}">
        <p14:creationId xmlns:p14="http://schemas.microsoft.com/office/powerpoint/2010/main" val="2781401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7</a:t>
            </a:fld>
            <a:endParaRPr lang="en-GB"/>
          </a:p>
        </p:txBody>
      </p:sp>
    </p:spTree>
    <p:extLst>
      <p:ext uri="{BB962C8B-B14F-4D97-AF65-F5344CB8AC3E}">
        <p14:creationId xmlns:p14="http://schemas.microsoft.com/office/powerpoint/2010/main" val="1072315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E983A9F-5940-4159-AFBA-54C17C0BBEF2}" type="slidenum">
              <a:rPr lang="en-GB"/>
              <a:t>8</a:t>
            </a:fld>
            <a:endParaRPr lang="en-GB"/>
          </a:p>
        </p:txBody>
      </p:sp>
    </p:spTree>
    <p:extLst>
      <p:ext uri="{BB962C8B-B14F-4D97-AF65-F5344CB8AC3E}">
        <p14:creationId xmlns:p14="http://schemas.microsoft.com/office/powerpoint/2010/main" val="3877704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794934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69744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129356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39EFED-A1A2-4BAD-AC91-A566B3534FF1}"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4280750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C39EFED-A1A2-4BAD-AC91-A566B3534FF1}" type="datetimeFigureOut">
              <a:rPr lang="en-GB" smtClean="0"/>
              <a:t>26/03/2020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39889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C39EFED-A1A2-4BAD-AC91-A566B3534FF1}" type="datetimeFigureOut">
              <a:rPr lang="en-GB" smtClean="0"/>
              <a:t>26/03/2020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297771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39EFED-A1A2-4BAD-AC91-A566B3534FF1}" type="datetimeFigureOut">
              <a:rPr lang="en-GB" smtClean="0"/>
              <a:t>26/03/2020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07557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C39EFED-A1A2-4BAD-AC91-A566B3534FF1}"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419456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C39EFED-A1A2-4BAD-AC91-A566B3534FF1}"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03227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525706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63263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2943329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332061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3933374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11554985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39EFED-A1A2-4BAD-AC91-A566B3534FF1}"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8D267-CAEF-4CB3-9ED6-BD6BC46C45D8}" type="slidenum">
              <a:rPr lang="en-GB" smtClean="0"/>
              <a:t>‹#›</a:t>
            </a:fld>
            <a:endParaRPr lang="en-GB"/>
          </a:p>
        </p:txBody>
      </p:sp>
    </p:spTree>
    <p:extLst>
      <p:ext uri="{BB962C8B-B14F-4D97-AF65-F5344CB8AC3E}">
        <p14:creationId xmlns:p14="http://schemas.microsoft.com/office/powerpoint/2010/main" val="1483798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C39EFED-A1A2-4BAD-AC91-A566B3534FF1}" type="datetimeFigureOut">
              <a:rPr lang="en-GB" smtClean="0"/>
              <a:t>26/03/2020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338D267-CAEF-4CB3-9ED6-BD6BC46C45D8}" type="slidenum">
              <a:rPr lang="en-GB" smtClean="0"/>
              <a:t>‹#›</a:t>
            </a:fld>
            <a:endParaRPr lang="en-GB"/>
          </a:p>
        </p:txBody>
      </p:sp>
    </p:spTree>
    <p:extLst>
      <p:ext uri="{BB962C8B-B14F-4D97-AF65-F5344CB8AC3E}">
        <p14:creationId xmlns:p14="http://schemas.microsoft.com/office/powerpoint/2010/main" val="134785976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canyonranchinstitute.org/aromatherapy-courses-uk/" TargetMode="External"/><Relationship Id="rId7" Type="http://schemas.openxmlformats.org/officeDocument/2006/relationships/hyperlink" Target="https://www.hippocratesmedicine.com/hom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cnhc.org.uk/" TargetMode="External"/><Relationship Id="rId5" Type="http://schemas.openxmlformats.org/officeDocument/2006/relationships/hyperlink" Target="https://ifsroma.org/en_GB/home" TargetMode="External"/><Relationship Id="rId4" Type="http://schemas.openxmlformats.org/officeDocument/2006/relationships/hyperlink" Target="https://i2.wp.com/human-memory.net/wp-content/uploads/2019/12/olfactory-bulb.png?w=743&amp;ssl=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58E8C99-909D-4DE5-9F9E-A9C2E9A6B579}"/>
              </a:ext>
            </a:extLst>
          </p:cNvPr>
          <p:cNvSpPr/>
          <p:nvPr/>
        </p:nvSpPr>
        <p:spPr>
          <a:xfrm>
            <a:off x="3140793" y="2661787"/>
            <a:ext cx="492910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AROMATHERAPY</a:t>
            </a:r>
          </a:p>
        </p:txBody>
      </p:sp>
      <p:sp>
        <p:nvSpPr>
          <p:cNvPr id="2" name="TextBox 1">
            <a:extLst>
              <a:ext uri="{FF2B5EF4-FFF2-40B4-BE49-F238E27FC236}">
                <a16:creationId xmlns:a16="http://schemas.microsoft.com/office/drawing/2014/main" id="{A6C51F7C-561C-4442-B6C6-89C8A2214F1D}"/>
              </a:ext>
            </a:extLst>
          </p:cNvPr>
          <p:cNvSpPr txBox="1"/>
          <p:nvPr/>
        </p:nvSpPr>
        <p:spPr>
          <a:xfrm>
            <a:off x="3387306" y="5198853"/>
            <a:ext cx="3505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Presented by- </a:t>
            </a:r>
            <a:r>
              <a:rPr lang="en-GB" dirty="0" err="1"/>
              <a:t>Siriol</a:t>
            </a:r>
            <a:r>
              <a:rPr lang="en-GB" dirty="0"/>
              <a:t> Thomas</a:t>
            </a:r>
          </a:p>
          <a:p>
            <a:r>
              <a:rPr lang="en-GB" dirty="0"/>
              <a:t>Student number- 1810030</a:t>
            </a:r>
          </a:p>
        </p:txBody>
      </p:sp>
    </p:spTree>
    <p:extLst>
      <p:ext uri="{BB962C8B-B14F-4D97-AF65-F5344CB8AC3E}">
        <p14:creationId xmlns:p14="http://schemas.microsoft.com/office/powerpoint/2010/main" val="850149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AF883F-3F9A-4ED3-B024-50C88D11848F}"/>
              </a:ext>
            </a:extLst>
          </p:cNvPr>
          <p:cNvSpPr txBox="1"/>
          <p:nvPr/>
        </p:nvSpPr>
        <p:spPr>
          <a:xfrm>
            <a:off x="360584" y="1255311"/>
            <a:ext cx="11166753" cy="3939540"/>
          </a:xfrm>
          <a:prstGeom prst="rect">
            <a:avLst/>
          </a:prstGeom>
          <a:noFill/>
        </p:spPr>
        <p:txBody>
          <a:bodyPr wrap="square" rtlCol="0" anchor="t">
            <a:spAutoFit/>
          </a:bodyPr>
          <a:lstStyle/>
          <a:p>
            <a:r>
              <a:rPr lang="en-GB" sz="1600" b="1" dirty="0"/>
              <a:t>Aromatherapy History-</a:t>
            </a:r>
          </a:p>
          <a:p>
            <a:endParaRPr lang="en-GB" sz="1600" dirty="0"/>
          </a:p>
          <a:p>
            <a:r>
              <a:rPr lang="en-GB" sz="1600" dirty="0">
                <a:latin typeface="Calibri"/>
                <a:cs typeface="Calibri"/>
              </a:rPr>
              <a:t>According to (Davies, P, 1995) Aromatherapy dates back to the most ancient roots of healing practices of humankind. Essential oils have been used for thousands of years before the technique of distilling oils was discovered. </a:t>
            </a:r>
          </a:p>
          <a:p>
            <a:endParaRPr lang="en-GB" sz="1600" dirty="0">
              <a:latin typeface="Calibri" panose="020F0502020204030204" pitchFamily="34" charset="0"/>
              <a:cs typeface="Calibri" panose="020F0502020204030204" pitchFamily="34" charset="0"/>
            </a:endParaRPr>
          </a:p>
          <a:p>
            <a:r>
              <a:rPr lang="en-GB" sz="1600" dirty="0" err="1">
                <a:latin typeface="Calibri"/>
                <a:cs typeface="Calibri"/>
              </a:rPr>
              <a:t>Archeologists</a:t>
            </a:r>
            <a:r>
              <a:rPr lang="en-GB" sz="1600" dirty="0">
                <a:latin typeface="Calibri"/>
                <a:cs typeface="Calibri"/>
              </a:rPr>
              <a:t> had found traces of many plants known of medicinal value in the burial places and living sites of early humans. The earliest discovery of the oils were found in leaves, berries and roots that were gathered for food which made sick people feel better and it was noticed to heal wounds.</a:t>
            </a:r>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dirty="0">
                <a:latin typeface="Calibri"/>
                <a:cs typeface="Calibri"/>
              </a:rPr>
              <a:t>A physician known as Hippocrates, from the island of Kos in Greece ‘ The father of medicine’ states that ‘ The way to health is to have an aromatic bath and scented massage every day’. He studied logic, geometry, metaphysics, philosophy, astronomy and medicine and created important written records describing over 800 plants and their effects on the human body as his legacy.</a:t>
            </a:r>
          </a:p>
          <a:p>
            <a:endParaRPr lang="en-GB" sz="1400" dirty="0"/>
          </a:p>
          <a:p>
            <a:r>
              <a:rPr lang="en-GB" sz="1400" dirty="0"/>
              <a:t>                                                                                                                                                                                                                                           ( DAVIES, P, 1995)</a:t>
            </a:r>
          </a:p>
        </p:txBody>
      </p:sp>
    </p:spTree>
    <p:extLst>
      <p:ext uri="{BB962C8B-B14F-4D97-AF65-F5344CB8AC3E}">
        <p14:creationId xmlns:p14="http://schemas.microsoft.com/office/powerpoint/2010/main" val="2637680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A450766-0A1F-4866-B562-FC5F57F9E293}"/>
              </a:ext>
            </a:extLst>
          </p:cNvPr>
          <p:cNvSpPr txBox="1"/>
          <p:nvPr/>
        </p:nvSpPr>
        <p:spPr>
          <a:xfrm>
            <a:off x="285226" y="327171"/>
            <a:ext cx="10888910" cy="4093428"/>
          </a:xfrm>
          <a:prstGeom prst="rect">
            <a:avLst/>
          </a:prstGeom>
          <a:noFill/>
        </p:spPr>
        <p:txBody>
          <a:bodyPr wrap="square" rtlCol="0" anchor="t">
            <a:spAutoFit/>
          </a:bodyPr>
          <a:lstStyle/>
          <a:p>
            <a:r>
              <a:rPr lang="en-GB" sz="1600" b="1" dirty="0"/>
              <a:t>How the essential oils are used-</a:t>
            </a:r>
          </a:p>
          <a:p>
            <a:endParaRPr lang="en-GB" sz="1600" dirty="0">
              <a:latin typeface="Calibri" panose="020F0502020204030204" pitchFamily="34" charset="0"/>
              <a:cs typeface="Calibri" panose="020F0502020204030204" pitchFamily="34" charset="0"/>
            </a:endParaRPr>
          </a:p>
          <a:p>
            <a:r>
              <a:rPr lang="en-GB" sz="1600" dirty="0">
                <a:latin typeface="Calibri"/>
                <a:cs typeface="Calibri"/>
              </a:rPr>
              <a:t>According to (Thomas, B, 1995) the most common way to use essential oils is to inhale them, both for their scent and therapeutic properties. They are also used in diffusers and humidifiers as well as on the skin. </a:t>
            </a:r>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Oils can be used for skin care and massage in a variety of ways. The essential oils are diluted with a carrier oil, then the blend can be applied to the skin. The areas of concentration would be muscular pain, tightness and tension areas on the body. </a:t>
            </a:r>
          </a:p>
          <a:p>
            <a:endParaRPr lang="en-GB" sz="1600" dirty="0">
              <a:latin typeface="Calibri" panose="020F0502020204030204" pitchFamily="34" charset="0"/>
              <a:cs typeface="Calibri" panose="020F0502020204030204" pitchFamily="34" charset="0"/>
            </a:endParaRPr>
          </a:p>
          <a:p>
            <a:r>
              <a:rPr lang="en-GB" sz="1600" dirty="0">
                <a:latin typeface="Calibri"/>
                <a:cs typeface="Calibri"/>
              </a:rPr>
              <a:t>Oils are said to be beneficial on pressure points such as temples, wrists, stomach, feet and the third eye. Essential oil molecules are so small that when they are applied to the skin, they are able to pass through the </a:t>
            </a:r>
            <a:r>
              <a:rPr lang="en-GB" sz="1600" dirty="0" err="1">
                <a:latin typeface="Calibri"/>
                <a:cs typeface="Calibri"/>
              </a:rPr>
              <a:t>strateum</a:t>
            </a:r>
            <a:r>
              <a:rPr lang="en-GB" sz="1600" dirty="0">
                <a:latin typeface="Calibri"/>
                <a:cs typeface="Calibri"/>
              </a:rPr>
              <a:t> corneum ( the outer layer of the epidermis), from there the oil molecule passes through the dermis, into the capillaries and then in to the bloodstream.</a:t>
            </a: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Inhaling the oils also has a direct effect on the body as some part of the oil is absorbed by inhaling through to the lungs and then will enter the bloodstream.</a:t>
            </a:r>
          </a:p>
          <a:p>
            <a:r>
              <a:rPr lang="en-GB" dirty="0"/>
              <a:t>                                                                                                                                                                                                                       (Thomas, B, 1995)</a:t>
            </a:r>
          </a:p>
        </p:txBody>
      </p:sp>
    </p:spTree>
    <p:extLst>
      <p:ext uri="{BB962C8B-B14F-4D97-AF65-F5344CB8AC3E}">
        <p14:creationId xmlns:p14="http://schemas.microsoft.com/office/powerpoint/2010/main" val="108072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F495692-5591-4A25-B443-02CFAFF47CDD}"/>
              </a:ext>
            </a:extLst>
          </p:cNvPr>
          <p:cNvSpPr txBox="1"/>
          <p:nvPr/>
        </p:nvSpPr>
        <p:spPr>
          <a:xfrm>
            <a:off x="387292" y="691756"/>
            <a:ext cx="11417416" cy="4401205"/>
          </a:xfrm>
          <a:prstGeom prst="rect">
            <a:avLst/>
          </a:prstGeom>
          <a:noFill/>
        </p:spPr>
        <p:txBody>
          <a:bodyPr wrap="square" rtlCol="0" anchor="t">
            <a:spAutoFit/>
          </a:bodyPr>
          <a:lstStyle/>
          <a:p>
            <a:r>
              <a:rPr lang="en-GB" b="1" dirty="0"/>
              <a:t>Therapies using essential oils according to Cancer Research UK-</a:t>
            </a:r>
          </a:p>
          <a:p>
            <a:endParaRPr lang="en-GB" sz="1600" dirty="0"/>
          </a:p>
          <a:p>
            <a:r>
              <a:rPr lang="en-GB" sz="1600" b="1" dirty="0">
                <a:latin typeface="Calibri" panose="020F0502020204030204" pitchFamily="34" charset="0"/>
                <a:cs typeface="Calibri" panose="020F0502020204030204" pitchFamily="34" charset="0"/>
              </a:rPr>
              <a:t>Holistic Aromatherapy- </a:t>
            </a:r>
            <a:r>
              <a:rPr lang="en-GB" sz="1600" dirty="0">
                <a:latin typeface="Calibri" panose="020F0502020204030204" pitchFamily="34" charset="0"/>
                <a:cs typeface="Calibri" panose="020F0502020204030204" pitchFamily="34" charset="0"/>
              </a:rPr>
              <a:t>Aromatherapy massage is an important form of application using different techniques incorporating several essential oils that are blended with carrier oils.</a:t>
            </a:r>
          </a:p>
          <a:p>
            <a:endParaRPr lang="en-GB" sz="1600" dirty="0">
              <a:latin typeface="Calibri" panose="020F0502020204030204" pitchFamily="34" charset="0"/>
              <a:cs typeface="Calibri" panose="020F0502020204030204" pitchFamily="34" charset="0"/>
            </a:endParaRPr>
          </a:p>
          <a:p>
            <a:r>
              <a:rPr lang="en-GB" sz="1600" b="1" dirty="0">
                <a:latin typeface="Calibri" panose="020F0502020204030204" pitchFamily="34" charset="0"/>
                <a:cs typeface="Calibri" panose="020F0502020204030204" pitchFamily="34" charset="0"/>
              </a:rPr>
              <a:t>Medical Aromatherapy- </a:t>
            </a:r>
            <a:r>
              <a:rPr lang="en-GB" sz="1600" dirty="0">
                <a:latin typeface="Calibri" panose="020F0502020204030204" pitchFamily="34" charset="0"/>
                <a:cs typeface="Calibri" panose="020F0502020204030204" pitchFamily="34" charset="0"/>
              </a:rPr>
              <a:t>is the second largest form of aromatherapy which originates in herbal medicine and is mostly practiced in Germany and France. It is growing popularity in the United Kingdom. Internal use of oils is more common in medical aromatherapy.</a:t>
            </a:r>
          </a:p>
          <a:p>
            <a:endParaRPr lang="en-GB" sz="1600" b="1" dirty="0">
              <a:latin typeface="Calibri" panose="020F0502020204030204" pitchFamily="34" charset="0"/>
              <a:cs typeface="Calibri" panose="020F0502020204030204" pitchFamily="34" charset="0"/>
            </a:endParaRPr>
          </a:p>
          <a:p>
            <a:r>
              <a:rPr lang="en-GB" sz="1600" b="1" dirty="0">
                <a:latin typeface="Calibri"/>
                <a:cs typeface="Calibri"/>
              </a:rPr>
              <a:t>Olfactory Aromatherapy- </a:t>
            </a:r>
            <a:r>
              <a:rPr lang="en-GB" sz="1600" dirty="0">
                <a:latin typeface="Calibri"/>
                <a:cs typeface="Calibri"/>
              </a:rPr>
              <a:t> This treatment involves inhaling essential oils. Cancer research states that a simple inhalation has resulted in increased emotional wellness, calmness, relaxation and rejuvenation of the body.</a:t>
            </a:r>
          </a:p>
          <a:p>
            <a:endParaRPr lang="en-GB" sz="1600" b="1" dirty="0">
              <a:latin typeface="Calibri" panose="020F0502020204030204" pitchFamily="34" charset="0"/>
              <a:cs typeface="Calibri" panose="020F0502020204030204" pitchFamily="34" charset="0"/>
            </a:endParaRPr>
          </a:p>
          <a:p>
            <a:r>
              <a:rPr lang="en-GB" sz="1600" b="1" dirty="0">
                <a:latin typeface="Calibri"/>
                <a:cs typeface="Calibri"/>
              </a:rPr>
              <a:t>Psycho-aromatherapy- </a:t>
            </a:r>
            <a:r>
              <a:rPr lang="en-GB" sz="1600" dirty="0">
                <a:latin typeface="Calibri"/>
                <a:cs typeface="Calibri"/>
              </a:rPr>
              <a:t>In this treatment, certain types of moods and emotions can be created through the use of oils, promoting relaxation, invigoration or a memory.  Inhaling the oils with this therapy is done through the infusion in a room  with the patient.</a:t>
            </a:r>
          </a:p>
          <a:p>
            <a:endParaRPr lang="en-GB" b="1" dirty="0"/>
          </a:p>
          <a:p>
            <a:r>
              <a:rPr lang="en-GB" b="1" dirty="0"/>
              <a:t>                                                                                                                                                                                                                                  </a:t>
            </a:r>
            <a:r>
              <a:rPr lang="en-GB" dirty="0"/>
              <a:t>(Cancer Research, 2018)</a:t>
            </a:r>
            <a:endParaRPr lang="en-GB" b="1" dirty="0"/>
          </a:p>
        </p:txBody>
      </p:sp>
    </p:spTree>
    <p:extLst>
      <p:ext uri="{BB962C8B-B14F-4D97-AF65-F5344CB8AC3E}">
        <p14:creationId xmlns:p14="http://schemas.microsoft.com/office/powerpoint/2010/main" val="4015012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DA7236-DD4D-49E7-98AE-241F829CAB46}"/>
              </a:ext>
            </a:extLst>
          </p:cNvPr>
          <p:cNvSpPr txBox="1"/>
          <p:nvPr/>
        </p:nvSpPr>
        <p:spPr>
          <a:xfrm>
            <a:off x="394283" y="478172"/>
            <a:ext cx="10662407" cy="3600986"/>
          </a:xfrm>
          <a:prstGeom prst="rect">
            <a:avLst/>
          </a:prstGeom>
          <a:noFill/>
        </p:spPr>
        <p:txBody>
          <a:bodyPr wrap="square" rtlCol="0" anchor="t">
            <a:spAutoFit/>
          </a:bodyPr>
          <a:lstStyle/>
          <a:p>
            <a:r>
              <a:rPr lang="en-GB" b="1" dirty="0"/>
              <a:t>Aromatherapy</a:t>
            </a:r>
            <a:r>
              <a:rPr lang="en-GB" dirty="0"/>
              <a:t>-</a:t>
            </a:r>
          </a:p>
          <a:p>
            <a:endParaRPr lang="en-GB" dirty="0"/>
          </a:p>
          <a:p>
            <a:r>
              <a:rPr lang="en-GB" sz="1600" dirty="0">
                <a:latin typeface="Calibri" panose="020F0502020204030204" pitchFamily="34" charset="0"/>
                <a:cs typeface="Calibri" panose="020F0502020204030204" pitchFamily="34" charset="0"/>
              </a:rPr>
              <a:t>According to (Thomas, B, 1995), Many people go to have aromatherapy massage to help with relaxation and to de-stress. Cancer research has found that aromatherapists can also use oils for patients with cancer, the belief is that aromatherapy can boost well-being. It can also relieve stress and help to refresh the body.</a:t>
            </a:r>
          </a:p>
          <a:p>
            <a:endParaRPr lang="en-GB" sz="1600" dirty="0">
              <a:latin typeface="Calibri" panose="020F0502020204030204" pitchFamily="34" charset="0"/>
              <a:cs typeface="Calibri" panose="020F0502020204030204" pitchFamily="34" charset="0"/>
            </a:endParaRPr>
          </a:p>
          <a:p>
            <a:r>
              <a:rPr lang="en-GB" sz="1600" dirty="0">
                <a:latin typeface="Calibri"/>
                <a:cs typeface="Calibri"/>
              </a:rPr>
              <a:t>Aromatherapists believe that essential oils work because of the chemicals in the oils. These bind with receptors in the part of the brain that links to smell (the Olfactory bulb located in the nasal </a:t>
            </a:r>
            <a:r>
              <a:rPr lang="en-GB" sz="1600" dirty="0" err="1">
                <a:latin typeface="Calibri"/>
                <a:cs typeface="Calibri"/>
              </a:rPr>
              <a:t>cativity</a:t>
            </a:r>
            <a:r>
              <a:rPr lang="en-GB" sz="1600" dirty="0">
                <a:latin typeface="Calibri"/>
                <a:cs typeface="Calibri"/>
              </a:rPr>
              <a:t>), which in turn has a effect on the emotional centre of the brain called the ( limbic system ) ( Thomas, B, 1995).</a:t>
            </a: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dirty="0">
                <a:latin typeface="Calibri"/>
                <a:cs typeface="Calibri"/>
              </a:rPr>
              <a:t>According to (</a:t>
            </a:r>
            <a:r>
              <a:rPr lang="en-GB" sz="1600" dirty="0" err="1">
                <a:latin typeface="Calibri"/>
                <a:cs typeface="Calibri"/>
              </a:rPr>
              <a:t>Worwood</a:t>
            </a:r>
            <a:r>
              <a:rPr lang="en-GB" sz="1600" dirty="0">
                <a:latin typeface="Calibri"/>
                <a:cs typeface="Calibri"/>
              </a:rPr>
              <a:t>, V A. 1990), Regularly used oils are Lavender, Rosemary, Eucalyptus, Camomile, Peppermint, </a:t>
            </a:r>
            <a:r>
              <a:rPr lang="en-GB" sz="1600" dirty="0" err="1">
                <a:latin typeface="Calibri"/>
                <a:cs typeface="Calibri"/>
              </a:rPr>
              <a:t>Ylang</a:t>
            </a:r>
            <a:r>
              <a:rPr lang="en-GB" sz="1600" dirty="0">
                <a:latin typeface="Calibri"/>
                <a:cs typeface="Calibri"/>
              </a:rPr>
              <a:t> </a:t>
            </a:r>
            <a:r>
              <a:rPr lang="en-GB" sz="1600" dirty="0" err="1">
                <a:latin typeface="Calibri"/>
                <a:cs typeface="Calibri"/>
              </a:rPr>
              <a:t>Ylang</a:t>
            </a:r>
            <a:r>
              <a:rPr lang="en-GB" sz="1600" dirty="0">
                <a:latin typeface="Calibri"/>
                <a:cs typeface="Calibri"/>
              </a:rPr>
              <a:t>, Jasmine, Lemon and Geranium. Through the medium of massage, the oils absorb through the skin and then go through to the bloodstream. </a:t>
            </a:r>
            <a:endParaRPr lang="en-GB" sz="1600" dirty="0">
              <a:latin typeface="Calibri" panose="020F0502020204030204" pitchFamily="34" charset="0"/>
              <a:cs typeface="Calibri" panose="020F0502020204030204" pitchFamily="34" charset="0"/>
            </a:endParaRPr>
          </a:p>
        </p:txBody>
      </p:sp>
      <p:pic>
        <p:nvPicPr>
          <p:cNvPr id="3078" name="Picture 6" descr="https://i2.wp.com/human-memory.net/wp-content/uploads/2019/12/olfactory-bulb.png?resize=343%2C381&amp;ssl=1">
            <a:extLst>
              <a:ext uri="{FF2B5EF4-FFF2-40B4-BE49-F238E27FC236}">
                <a16:creationId xmlns:a16="http://schemas.microsoft.com/office/drawing/2014/main" id="{6630DBC3-DD9C-427D-B918-A34E8323C9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6966" y="4288536"/>
            <a:ext cx="1969044" cy="218718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F9D1DB3-F191-4D5F-99D5-46BC2A124DE8}"/>
              </a:ext>
            </a:extLst>
          </p:cNvPr>
          <p:cNvPicPr>
            <a:picLocks noChangeAspect="1"/>
          </p:cNvPicPr>
          <p:nvPr/>
        </p:nvPicPr>
        <p:blipFill>
          <a:blip r:embed="rId4"/>
          <a:stretch>
            <a:fillRect/>
          </a:stretch>
        </p:blipFill>
        <p:spPr>
          <a:xfrm>
            <a:off x="394283" y="4139330"/>
            <a:ext cx="3096169" cy="2051158"/>
          </a:xfrm>
          <a:prstGeom prst="rect">
            <a:avLst/>
          </a:prstGeom>
        </p:spPr>
      </p:pic>
    </p:spTree>
    <p:extLst>
      <p:ext uri="{BB962C8B-B14F-4D97-AF65-F5344CB8AC3E}">
        <p14:creationId xmlns:p14="http://schemas.microsoft.com/office/powerpoint/2010/main" val="1076855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9A459E5-B1F6-4D25-B95D-53CCEA58DF75}"/>
              </a:ext>
            </a:extLst>
          </p:cNvPr>
          <p:cNvSpPr txBox="1"/>
          <p:nvPr/>
        </p:nvSpPr>
        <p:spPr>
          <a:xfrm>
            <a:off x="630936" y="630936"/>
            <a:ext cx="11109960" cy="4339650"/>
          </a:xfrm>
          <a:prstGeom prst="rect">
            <a:avLst/>
          </a:prstGeom>
          <a:noFill/>
        </p:spPr>
        <p:txBody>
          <a:bodyPr wrap="square" rtlCol="0" anchor="t">
            <a:spAutoFit/>
          </a:bodyPr>
          <a:lstStyle/>
          <a:p>
            <a:r>
              <a:rPr lang="en-GB" b="1" dirty="0"/>
              <a:t>Governing bodies of Aromatherapy-</a:t>
            </a:r>
          </a:p>
          <a:p>
            <a:endParaRPr lang="en-GB" b="1" dirty="0"/>
          </a:p>
          <a:p>
            <a:r>
              <a:rPr lang="en-GB" sz="1600" b="1" dirty="0">
                <a:latin typeface="Calibri"/>
                <a:cs typeface="Calibri"/>
              </a:rPr>
              <a:t>International Federation of Aromatherapists ( IFA, 1985 </a:t>
            </a:r>
            <a:r>
              <a:rPr lang="en-GB" sz="1600" dirty="0">
                <a:latin typeface="Calibri"/>
                <a:cs typeface="Calibri"/>
              </a:rPr>
              <a:t>)- The IFA are a governing body that provide a register for qualified and regulated aromatherapists who are involved  in evidence-based practice for the safety of the public.</a:t>
            </a:r>
          </a:p>
          <a:p>
            <a:endParaRPr lang="en-GB" sz="1600" dirty="0">
              <a:solidFill>
                <a:srgbClr val="222222"/>
              </a:solidFill>
              <a:latin typeface="Calibri" panose="020F0502020204030204" pitchFamily="34" charset="0"/>
              <a:cs typeface="Calibri" panose="020F0502020204030204" pitchFamily="34" charset="0"/>
            </a:endParaRPr>
          </a:p>
          <a:p>
            <a:r>
              <a:rPr lang="en-GB" sz="1600" b="1" dirty="0">
                <a:solidFill>
                  <a:srgbClr val="222222"/>
                </a:solidFill>
                <a:latin typeface="Calibri"/>
                <a:cs typeface="Calibri"/>
              </a:rPr>
              <a:t>Complementary &amp; Natural Healthcare Council (CNHC, 2018)- </a:t>
            </a:r>
            <a:r>
              <a:rPr lang="en-GB" sz="1600" dirty="0">
                <a:latin typeface="Calibri"/>
                <a:cs typeface="Calibri"/>
              </a:rPr>
              <a:t> This governing body was set up to protect the public by providing a UK voluntary register of health practitioners with support from the government. CNCH state that their register has been approved as an Accredited Register by the Professional Standards Authority for Health and Social Care.</a:t>
            </a:r>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b="1" dirty="0">
                <a:latin typeface="Calibri" panose="020F0502020204030204" pitchFamily="34" charset="0"/>
                <a:cs typeface="Calibri" panose="020F0502020204030204" pitchFamily="34" charset="0"/>
              </a:rPr>
              <a:t>Certified Oil suppliers-</a:t>
            </a:r>
          </a:p>
          <a:p>
            <a:endParaRPr lang="en-GB" sz="1600" dirty="0">
              <a:latin typeface="Calibri" panose="020F0502020204030204" pitchFamily="34" charset="0"/>
              <a:cs typeface="Calibri" panose="020F0502020204030204" pitchFamily="34" charset="0"/>
            </a:endParaRPr>
          </a:p>
          <a:p>
            <a:r>
              <a:rPr lang="en-GB" sz="1600" dirty="0">
                <a:latin typeface="Calibri"/>
                <a:cs typeface="Calibri"/>
              </a:rPr>
              <a:t>Neil’s Yard Remedies (1981) are the UK's first certified natural health and beauty company, as well as the first sellers of certified essential oils.</a:t>
            </a:r>
          </a:p>
          <a:p>
            <a:endParaRPr lang="en-GB" sz="1600" dirty="0">
              <a:latin typeface="Calibri" panose="020F0502020204030204" pitchFamily="34" charset="0"/>
              <a:cs typeface="Calibri" panose="020F0502020204030204" pitchFamily="34" charset="0"/>
            </a:endParaRPr>
          </a:p>
          <a:p>
            <a:r>
              <a:rPr lang="en-GB" sz="1600" b="1" dirty="0">
                <a:latin typeface="Calibri"/>
                <a:cs typeface="Calibri"/>
              </a:rPr>
              <a:t>Aromatherapy Training</a:t>
            </a:r>
            <a:endParaRPr lang="en-GB" sz="1600" dirty="0">
              <a:latin typeface="Calibri"/>
              <a:cs typeface="Calibri"/>
            </a:endParaRPr>
          </a:p>
          <a:p>
            <a:r>
              <a:rPr lang="en-GB" sz="1600" dirty="0">
                <a:latin typeface="Calibri"/>
                <a:cs typeface="Calibri"/>
              </a:rPr>
              <a:t>According to National Careers Service, training to become an aromatherapist involves completing a Level 2 or Level 3 Diploma in  Complementary Therapies course that usually takes around 9 months to complete including practical experience.</a:t>
            </a:r>
            <a:endParaRPr lang="en-GB" sz="16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95070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4AD577-C513-4ACB-81D5-72A0D6504F5B}"/>
              </a:ext>
            </a:extLst>
          </p:cNvPr>
          <p:cNvSpPr txBox="1"/>
          <p:nvPr/>
        </p:nvSpPr>
        <p:spPr>
          <a:xfrm>
            <a:off x="1072551" y="856891"/>
            <a:ext cx="10780142"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Calibri"/>
                <a:cs typeface="Calibri"/>
              </a:rPr>
              <a:t>Research carried out by MCS Labs</a:t>
            </a:r>
          </a:p>
          <a:p>
            <a:endParaRPr lang="en-GB" dirty="0">
              <a:latin typeface="Calibri"/>
              <a:cs typeface="Calibri"/>
            </a:endParaRPr>
          </a:p>
          <a:p>
            <a:r>
              <a:rPr lang="en-GB" dirty="0">
                <a:latin typeface="Calibri"/>
                <a:cs typeface="Calibri"/>
              </a:rPr>
              <a:t>Research carried out by MCS Labs has shown that the essential oil blend produced by the Chuckling Goat company in Ceredigion has lab tested the oil and found that it kills all MRSA ( Methicillin- resistant Staphylococcus Aureus) which is a bacterium that causes infections in different parts of the body, and the oil is also effective against </a:t>
            </a:r>
            <a:r>
              <a:rPr lang="en-GB" dirty="0" err="1">
                <a:latin typeface="Calibri"/>
                <a:cs typeface="Calibri"/>
              </a:rPr>
              <a:t>ecoli</a:t>
            </a:r>
            <a:r>
              <a:rPr lang="en-GB" dirty="0">
                <a:latin typeface="Calibri"/>
                <a:cs typeface="Calibri"/>
              </a:rPr>
              <a:t> and salmonella at a dilution of 0.5%, (MCS Laboratories Limited).</a:t>
            </a:r>
          </a:p>
          <a:p>
            <a:endParaRPr lang="en-GB" dirty="0">
              <a:latin typeface="Calibri"/>
              <a:cs typeface="Calibri"/>
            </a:endParaRPr>
          </a:p>
          <a:p>
            <a:r>
              <a:rPr lang="en-GB" dirty="0">
                <a:latin typeface="Calibri"/>
                <a:cs typeface="Calibri"/>
              </a:rPr>
              <a:t>The active ingredients of this blend of essential oils are lemongrass, clove, rosemary, eucalyptus, cinnamon and lemon, (Jones S N, 2015).</a:t>
            </a:r>
          </a:p>
          <a:p>
            <a:endParaRPr lang="en-GB" dirty="0">
              <a:latin typeface="Calibri"/>
              <a:cs typeface="Calibri"/>
            </a:endParaRPr>
          </a:p>
          <a:p>
            <a:r>
              <a:rPr lang="en-GB" dirty="0">
                <a:latin typeface="Calibri"/>
                <a:cs typeface="Calibri"/>
              </a:rPr>
              <a:t>The blend was developed by the owner of the Chuckling Goat when her husband became seriously ill with MRSA. Two weeks after starting  using the essential oil blend her husband was swabbed completely clear of MRSA, (Jones S N, 2015).</a:t>
            </a:r>
          </a:p>
          <a:p>
            <a:endParaRPr lang="en-GB" dirty="0">
              <a:latin typeface="Calibri"/>
              <a:cs typeface="Calibri"/>
            </a:endParaRPr>
          </a:p>
          <a:p>
            <a:r>
              <a:rPr lang="en-GB" dirty="0">
                <a:latin typeface="Calibri"/>
                <a:cs typeface="Calibri"/>
              </a:rPr>
              <a:t>(Mayo Clinic Staff, 1998-2020)</a:t>
            </a:r>
          </a:p>
        </p:txBody>
      </p:sp>
    </p:spTree>
    <p:extLst>
      <p:ext uri="{BB962C8B-B14F-4D97-AF65-F5344CB8AC3E}">
        <p14:creationId xmlns:p14="http://schemas.microsoft.com/office/powerpoint/2010/main" val="855299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91C33-5FB5-4D6E-8BBB-702ABD133920}"/>
              </a:ext>
            </a:extLst>
          </p:cNvPr>
          <p:cNvSpPr>
            <a:spLocks noGrp="1"/>
          </p:cNvSpPr>
          <p:nvPr>
            <p:ph type="title"/>
          </p:nvPr>
        </p:nvSpPr>
        <p:spPr>
          <a:xfrm>
            <a:off x="838200" y="365126"/>
            <a:ext cx="10515600" cy="540886"/>
          </a:xfrm>
        </p:spPr>
        <p:txBody>
          <a:bodyPr>
            <a:normAutofit/>
          </a:bodyPr>
          <a:lstStyle/>
          <a:p>
            <a:r>
              <a:rPr lang="en-GB" sz="1800" dirty="0">
                <a:latin typeface="+mn-lt"/>
              </a:rPr>
              <a:t>References</a:t>
            </a:r>
          </a:p>
        </p:txBody>
      </p:sp>
      <p:sp>
        <p:nvSpPr>
          <p:cNvPr id="3" name="Content Placeholder 2">
            <a:extLst>
              <a:ext uri="{FF2B5EF4-FFF2-40B4-BE49-F238E27FC236}">
                <a16:creationId xmlns:a16="http://schemas.microsoft.com/office/drawing/2014/main" id="{CEC7E2A7-2733-47E6-A88E-2DAD4B006CEA}"/>
              </a:ext>
            </a:extLst>
          </p:cNvPr>
          <p:cNvSpPr>
            <a:spLocks noGrp="1"/>
          </p:cNvSpPr>
          <p:nvPr>
            <p:ph idx="1"/>
          </p:nvPr>
        </p:nvSpPr>
        <p:spPr>
          <a:xfrm>
            <a:off x="838200" y="1149292"/>
            <a:ext cx="10515600" cy="5027671"/>
          </a:xfrm>
        </p:spPr>
        <p:txBody>
          <a:bodyPr vert="horz" lIns="91440" tIns="45720" rIns="91440" bIns="45720" rtlCol="0" anchor="t">
            <a:normAutofit lnSpcReduction="10000"/>
          </a:bodyPr>
          <a:lstStyle/>
          <a:p>
            <a:r>
              <a:rPr lang="en-GB" sz="1200" dirty="0">
                <a:hlinkClick r:id="rId3"/>
              </a:rPr>
              <a:t>https://canyonranchinstitute.org/aromatherapy-courses-uk/</a:t>
            </a:r>
            <a:r>
              <a:rPr lang="en-GB" sz="1200"/>
              <a:t> - Aromatherapy bottles. Image page 5</a:t>
            </a:r>
          </a:p>
          <a:p>
            <a:r>
              <a:rPr lang="en-GB" sz="1200" dirty="0">
                <a:hlinkClick r:id="rId4"/>
              </a:rPr>
              <a:t>https://i2.wp.com/human-memory.net/wp-content/uploads/2019/12/olfactory-bulb.png?w=743&amp;ssl=1</a:t>
            </a:r>
            <a:r>
              <a:rPr lang="en-GB" sz="1200"/>
              <a:t> – Olfactory bulb. Image page 5</a:t>
            </a:r>
          </a:p>
          <a:p>
            <a:r>
              <a:rPr lang="en-GB" sz="1200" dirty="0"/>
              <a:t>Neil’s yard remedies (1981). Aromatherapy essential oils.[online] Available at: https://www.nealsyardremedies.com/ .[Accessed 4/03/2020]</a:t>
            </a:r>
          </a:p>
          <a:p>
            <a:r>
              <a:rPr lang="en-GB" sz="1200" dirty="0"/>
              <a:t>The Chuckling Goat.(2008). The Gut Health Experts.[online] Available at: https://www.chucklinggoat.co.uk/</a:t>
            </a:r>
          </a:p>
          <a:p>
            <a:r>
              <a:rPr lang="en-GB" sz="1200" dirty="0"/>
              <a:t>International Federation of Aromatherapists.(1985) Professional Body for Aromatherapists. [online] Available at: </a:t>
            </a:r>
            <a:r>
              <a:rPr lang="en-GB" sz="1200" dirty="0">
                <a:hlinkClick r:id="rId5"/>
              </a:rPr>
              <a:t>https://ifsroma.org/en_GB/home</a:t>
            </a:r>
            <a:r>
              <a:rPr lang="en-GB" sz="1200" dirty="0"/>
              <a:t> </a:t>
            </a:r>
          </a:p>
          <a:p>
            <a:r>
              <a:rPr lang="en-GB" sz="1200" dirty="0"/>
              <a:t>Complementary &amp; Natural Healthcare Council. (2018). CNHC Register. [online] Available at: </a:t>
            </a:r>
            <a:r>
              <a:rPr lang="en-GB" sz="1200" dirty="0">
                <a:hlinkClick r:id="rId6"/>
              </a:rPr>
              <a:t>https://www.cnhc.org.uk/</a:t>
            </a:r>
          </a:p>
          <a:p>
            <a:r>
              <a:rPr lang="en-GB" sz="1200" dirty="0"/>
              <a:t>Jones S N (2015). Secrets from chuckling </a:t>
            </a:r>
            <a:r>
              <a:rPr lang="en-GB" sz="1200" dirty="0" err="1"/>
              <a:t>goat:How</a:t>
            </a:r>
            <a:r>
              <a:rPr lang="en-GB" sz="1200" dirty="0"/>
              <a:t> a heard of goats saved my family and started a business that became a natural health phenomenon. Paperback. Publisher: Hay House.</a:t>
            </a:r>
          </a:p>
          <a:p>
            <a:r>
              <a:rPr lang="en-GB" sz="1200" dirty="0" err="1"/>
              <a:t>Worwood</a:t>
            </a:r>
            <a:r>
              <a:rPr lang="en-GB" sz="1200" dirty="0"/>
              <a:t>, V A.(1990). The Fragrant </a:t>
            </a:r>
            <a:r>
              <a:rPr lang="en-GB" sz="1200" dirty="0" err="1"/>
              <a:t>Parmacy</a:t>
            </a:r>
            <a:r>
              <a:rPr lang="en-GB" sz="1200" dirty="0"/>
              <a:t>. A complete guide to Aromatherapy &amp; Essential oils. Publisher: Macmillan London Ltd edition published 1990.</a:t>
            </a:r>
          </a:p>
          <a:p>
            <a:r>
              <a:rPr lang="en-GB" sz="1200" dirty="0"/>
              <a:t>Cancer Research.(2018). Aromatherapy.[Accessed 31/01/2020] [online] </a:t>
            </a:r>
            <a:r>
              <a:rPr lang="en-GB" sz="1200" dirty="0" err="1"/>
              <a:t>at:Cancerresearchuk.org</a:t>
            </a:r>
            <a:endParaRPr lang="en-GB" sz="1200" dirty="0"/>
          </a:p>
          <a:p>
            <a:r>
              <a:rPr lang="en-GB" sz="1200" dirty="0"/>
              <a:t>Davies, P.(1995). Aromatherapy AN A-Z. New Revised and Enlarged Edition. Publisher- The C.W. Daniel Company LTD. Essex.</a:t>
            </a:r>
          </a:p>
          <a:p>
            <a:r>
              <a:rPr lang="en-GB" sz="1200" dirty="0" err="1"/>
              <a:t>Fisk,C</a:t>
            </a:r>
            <a:r>
              <a:rPr lang="en-GB" sz="1200" dirty="0"/>
              <a:t> (2017). Hippocrates Medicine, Herbal Medicine used by Hippocrates.[online] Available at: </a:t>
            </a:r>
            <a:r>
              <a:rPr lang="en-GB" sz="1200" dirty="0">
                <a:hlinkClick r:id="rId7"/>
              </a:rPr>
              <a:t>https://www.hippocratesmedicine.com/home</a:t>
            </a:r>
            <a:r>
              <a:rPr lang="en-GB" sz="1200" dirty="0"/>
              <a:t> [Accessed 19/3/20]</a:t>
            </a:r>
          </a:p>
          <a:p>
            <a:r>
              <a:rPr lang="en-GB" sz="1200"/>
              <a:t>Thomas B (1995). Bartram's Encyclopedia of Herbal Medicine. Robinson London. Publisher: Constable publishers</a:t>
            </a:r>
          </a:p>
          <a:p>
            <a:r>
              <a:rPr lang="en-GB" sz="1200"/>
              <a:t>Mayo clinic staff.(1998-2020). MRSA.[Accessed 31/01/2020] [online] at: mayoclinic.org</a:t>
            </a:r>
          </a:p>
          <a:p>
            <a:r>
              <a:rPr lang="en-GB" sz="1200"/>
              <a:t>National careers service. Aromatherapist.[online] Available at: nationalcareers.gov.uk/job-profiles/aromatherapist [Accessed 19/3/20]</a:t>
            </a:r>
            <a:endParaRPr lang="en-GB" sz="1200" dirty="0"/>
          </a:p>
        </p:txBody>
      </p:sp>
    </p:spTree>
    <p:extLst>
      <p:ext uri="{BB962C8B-B14F-4D97-AF65-F5344CB8AC3E}">
        <p14:creationId xmlns:p14="http://schemas.microsoft.com/office/powerpoint/2010/main" val="154507168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0CA3375182714BA54DFFDDF394CB66" ma:contentTypeVersion="5" ma:contentTypeDescription="Create a new document." ma:contentTypeScope="" ma:versionID="dd06c2ad5531889dbaf2e32d5929de3f">
  <xsd:schema xmlns:xsd="http://www.w3.org/2001/XMLSchema" xmlns:xs="http://www.w3.org/2001/XMLSchema" xmlns:p="http://schemas.microsoft.com/office/2006/metadata/properties" xmlns:ns3="f97f4f8e-1500-458e-b175-1daa41144396" xmlns:ns4="016e731e-1cc7-4f6a-b7d3-07864f8c4f2a" targetNamespace="http://schemas.microsoft.com/office/2006/metadata/properties" ma:root="true" ma:fieldsID="ca4d4c5e2cdd5ba933cba3783db0df12" ns3:_="" ns4:_="">
    <xsd:import namespace="f97f4f8e-1500-458e-b175-1daa41144396"/>
    <xsd:import namespace="016e731e-1cc7-4f6a-b7d3-07864f8c4f2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7f4f8e-1500-458e-b175-1daa4114439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16e731e-1cc7-4f6a-b7d3-07864f8c4f2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B504DE7-50EE-49DA-BC67-77DC14D402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7f4f8e-1500-458e-b175-1daa41144396"/>
    <ds:schemaRef ds:uri="016e731e-1cc7-4f6a-b7d3-07864f8c4f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24AD48-6121-4BDA-A964-5C133F0D93FB}">
  <ds:schemaRefs>
    <ds:schemaRef ds:uri="http://schemas.microsoft.com/sharepoint/v3/contenttype/forms"/>
  </ds:schemaRefs>
</ds:datastoreItem>
</file>

<file path=customXml/itemProps3.xml><?xml version="1.0" encoding="utf-8"?>
<ds:datastoreItem xmlns:ds="http://schemas.openxmlformats.org/officeDocument/2006/customXml" ds:itemID="{ED07B494-BE8E-46FC-8E16-E14AD1F055D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Facet</Template>
  <TotalTime>148</TotalTime>
  <Words>1141</Words>
  <Application>Microsoft Office PowerPoint</Application>
  <PresentationFormat>Widescreen</PresentationFormat>
  <Paragraphs>61</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Siriol Thomas (1810030)</dc:creator>
  <cp:lastModifiedBy>Siriol Thomas (1810030)</cp:lastModifiedBy>
  <cp:revision>753</cp:revision>
  <dcterms:created xsi:type="dcterms:W3CDTF">2020-03-04T13:07:39Z</dcterms:created>
  <dcterms:modified xsi:type="dcterms:W3CDTF">2020-03-26T10:33:37Z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0x010100370CA3375182714BA54DFFDDF394CB66</vt:lpwstr>
  </property>
</Properties>
</file>