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3"/>
  </p:notesMasterIdLst>
  <p:handoutMasterIdLst>
    <p:handoutMasterId r:id="rId44"/>
  </p:handoutMasterIdLst>
  <p:sldIdLst>
    <p:sldId id="256" r:id="rId5"/>
    <p:sldId id="275" r:id="rId6"/>
    <p:sldId id="307" r:id="rId7"/>
    <p:sldId id="335" r:id="rId8"/>
    <p:sldId id="284" r:id="rId9"/>
    <p:sldId id="336" r:id="rId10"/>
    <p:sldId id="337" r:id="rId11"/>
    <p:sldId id="308" r:id="rId12"/>
    <p:sldId id="338" r:id="rId13"/>
    <p:sldId id="339" r:id="rId14"/>
    <p:sldId id="340" r:id="rId15"/>
    <p:sldId id="309" r:id="rId16"/>
    <p:sldId id="341" r:id="rId17"/>
    <p:sldId id="342" r:id="rId18"/>
    <p:sldId id="344" r:id="rId19"/>
    <p:sldId id="345" r:id="rId20"/>
    <p:sldId id="346" r:id="rId21"/>
    <p:sldId id="347" r:id="rId22"/>
    <p:sldId id="348" r:id="rId23"/>
    <p:sldId id="349" r:id="rId24"/>
    <p:sldId id="350" r:id="rId25"/>
    <p:sldId id="351" r:id="rId26"/>
    <p:sldId id="352" r:id="rId27"/>
    <p:sldId id="353" r:id="rId28"/>
    <p:sldId id="354" r:id="rId29"/>
    <p:sldId id="355" r:id="rId30"/>
    <p:sldId id="356" r:id="rId31"/>
    <p:sldId id="357" r:id="rId32"/>
    <p:sldId id="358" r:id="rId33"/>
    <p:sldId id="359" r:id="rId34"/>
    <p:sldId id="360" r:id="rId35"/>
    <p:sldId id="361" r:id="rId36"/>
    <p:sldId id="362" r:id="rId37"/>
    <p:sldId id="363" r:id="rId38"/>
    <p:sldId id="343" r:id="rId39"/>
    <p:sldId id="310" r:id="rId40"/>
    <p:sldId id="364" r:id="rId41"/>
    <p:sldId id="27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p:cViewPr varScale="1">
        <p:scale>
          <a:sx n="100" d="100"/>
          <a:sy n="100" d="100"/>
        </p:scale>
        <p:origin x="687"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15/10/2020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a:t>
            </a:r>
            <a:r>
              <a:rPr lang="en-GB" baseline="0" dirty="0"/>
              <a:t> </a:t>
            </a:r>
            <a:r>
              <a:rPr lang="en-GB" dirty="0"/>
              <a:t>–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753904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468750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464468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1981008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255574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8507614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1816549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3251454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537256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100451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4038262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3906409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735409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702176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13345356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921742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0790696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148005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317724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16244619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40152984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8157350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1430653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6689599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4186797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a:t>12.1.8 – </a:t>
            </a:r>
            <a:r>
              <a:rPr lang="en-US" sz="1200" b="0" i="0" u="none" strike="noStrike" kern="1200" dirty="0">
                <a:solidFill>
                  <a:schemeClr val="tx1"/>
                </a:solidFill>
                <a:effectLst/>
                <a:latin typeface="+mn-lt"/>
                <a:ea typeface="+mn-ea"/>
                <a:cs typeface="+mn-cs"/>
              </a:rPr>
              <a:t>Check your Understanding - Identify the Network Topology</a:t>
            </a:r>
          </a:p>
          <a:p>
            <a:endParaRPr lang="en-US" altLang="en-US" dirty="0"/>
          </a:p>
        </p:txBody>
      </p:sp>
    </p:spTree>
    <p:extLst>
      <p:ext uri="{BB962C8B-B14F-4D97-AF65-F5344CB8AC3E}">
        <p14:creationId xmlns:p14="http://schemas.microsoft.com/office/powerpoint/2010/main" val="11772017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a:t>12.1.8 – </a:t>
            </a:r>
            <a:r>
              <a:rPr lang="en-US" sz="1200" b="0" i="0" u="none" strike="noStrike" kern="1200" dirty="0">
                <a:solidFill>
                  <a:schemeClr val="tx1"/>
                </a:solidFill>
                <a:effectLst/>
                <a:latin typeface="+mn-lt"/>
                <a:ea typeface="+mn-ea"/>
                <a:cs typeface="+mn-cs"/>
              </a:rPr>
              <a:t>Check your Understanding - Identify the Network Topology</a:t>
            </a:r>
          </a:p>
          <a:p>
            <a:endParaRPr lang="en-US" altLang="en-US" dirty="0"/>
          </a:p>
        </p:txBody>
      </p:sp>
    </p:spTree>
    <p:extLst>
      <p:ext uri="{BB962C8B-B14F-4D97-AF65-F5344CB8AC3E}">
        <p14:creationId xmlns:p14="http://schemas.microsoft.com/office/powerpoint/2010/main" val="17683753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16.png"/><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3.xml"/><Relationship Id="rId4" Type="http://schemas.openxmlformats.org/officeDocument/2006/relationships/image" Target="../media/image20.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7.xml"/><Relationship Id="rId5" Type="http://schemas.openxmlformats.org/officeDocument/2006/relationships/image" Target="../media/image21.jpeg"/><Relationship Id="rId4" Type="http://schemas.openxmlformats.org/officeDocument/2006/relationships/hyperlink" Target="https://eur01.safelinks.protection.outlook.com/?url=https%3A%2F%2Fprismcreate.typeform.com%2Fto%2FL5XAQGIy&amp;data=02%7C01%7C%7Cc16a4eda4c9742ab166608d86dd12d59%7C4e0f11f9046e45059cb8db2152311e21%7C0%7C0%7C637380092456993587&amp;sdata=nC7I3Pl0mAskqBEjYpWYVMHjKP5aPTLfzDYBpGA9%2B%2BU%3D&amp;reserved=0"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youtu.be/F78UdORll-Q"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a:bodyPr>
          <a:lstStyle/>
          <a:p>
            <a:pPr algn="r"/>
            <a:r>
              <a:rPr lang="en-GB" sz="4000" b="1" dirty="0" smtClean="0">
                <a:solidFill>
                  <a:schemeClr val="accent2"/>
                </a:solidFill>
              </a:rPr>
              <a:t>Advanced Cybersecurity</a:t>
            </a:r>
            <a:r>
              <a:rPr lang="en-GB" sz="5300" dirty="0">
                <a:solidFill>
                  <a:schemeClr val="bg1"/>
                </a:solidFill>
              </a:rPr>
              <a:t/>
            </a:r>
            <a:br>
              <a:rPr lang="en-GB" sz="5300" dirty="0">
                <a:solidFill>
                  <a:schemeClr val="bg1"/>
                </a:solidFill>
              </a:rPr>
            </a:br>
            <a:r>
              <a:rPr lang="en-GB" sz="2200" i="1" dirty="0" smtClean="0">
                <a:solidFill>
                  <a:schemeClr val="bg1"/>
                </a:solidFill>
              </a:rPr>
              <a:t>(ACCB6000)</a:t>
            </a:r>
            <a:r>
              <a:rPr lang="en-GB" sz="2200" i="1" dirty="0">
                <a:solidFill>
                  <a:schemeClr val="bg1"/>
                </a:solidFill>
              </a:rPr>
              <a:t/>
            </a:r>
            <a:br>
              <a:rPr lang="en-GB" sz="2200" i="1" dirty="0">
                <a:solidFill>
                  <a:schemeClr val="bg1"/>
                </a:solidFill>
              </a:rPr>
            </a:br>
            <a:r>
              <a:rPr lang="en-GB" sz="2200" i="1" dirty="0" smtClean="0">
                <a:solidFill>
                  <a:schemeClr val="bg1"/>
                </a:solidFill>
              </a:rPr>
              <a:t>Tools and Attacks</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srcRect l="6332" t="14654" r="5651" b="16630"/>
          <a:stretch/>
        </p:blipFill>
        <p:spPr>
          <a:xfrm>
            <a:off x="5831074" y="3533493"/>
            <a:ext cx="3084326" cy="1935509"/>
          </a:xfrm>
          <a:prstGeom prst="rect">
            <a:avLst/>
          </a:prstGeom>
        </p:spPr>
      </p:pic>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a:solidFill>
                  <a:schemeClr val="accent1">
                    <a:lumMod val="50000"/>
                  </a:schemeClr>
                </a:solidFill>
              </a:rPr>
              <a:t>From our previous class… (recap)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sz="2800" dirty="0" smtClean="0"/>
              <a:t>Real cyber world…</a:t>
            </a:r>
          </a:p>
          <a:p>
            <a:pPr lvl="1"/>
            <a:r>
              <a:rPr lang="en-GB" sz="2400" dirty="0" smtClean="0"/>
              <a:t>Threats…</a:t>
            </a:r>
          </a:p>
          <a:p>
            <a:pPr lvl="1"/>
            <a:r>
              <a:rPr lang="en-GB" sz="2400" dirty="0" smtClean="0"/>
              <a:t>Threat Actors…</a:t>
            </a:r>
          </a:p>
          <a:p>
            <a:pPr lvl="1"/>
            <a:r>
              <a:rPr lang="en-GB" sz="2400" dirty="0" smtClean="0"/>
              <a:t>Defending Threats…</a:t>
            </a:r>
          </a:p>
          <a:p>
            <a:r>
              <a:rPr lang="en-GB" sz="2800" dirty="0" smtClean="0"/>
              <a:t>Network Infrastructure…</a:t>
            </a:r>
            <a:endParaRPr lang="en-GB" sz="2800" dirty="0"/>
          </a:p>
          <a:p>
            <a:pPr lvl="1"/>
            <a:r>
              <a:rPr lang="en-GB" sz="2400" dirty="0" smtClean="0"/>
              <a:t>Network Hierarchy</a:t>
            </a:r>
          </a:p>
          <a:p>
            <a:pPr lvl="1"/>
            <a:r>
              <a:rPr lang="en-GB" sz="2400" dirty="0" smtClean="0"/>
              <a:t>Security Architectures</a:t>
            </a:r>
          </a:p>
          <a:p>
            <a:pPr lvl="1"/>
            <a:r>
              <a:rPr lang="en-GB" sz="2400" dirty="0" smtClean="0"/>
              <a:t>Firewalls and other security Services</a:t>
            </a:r>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0152" y="1502313"/>
            <a:ext cx="2899940" cy="1933293"/>
          </a:xfrm>
          <a:prstGeom prst="rect">
            <a:avLst/>
          </a:prstGeom>
        </p:spPr>
      </p:pic>
      <p:sp>
        <p:nvSpPr>
          <p:cNvPr id="7" name="TextBox 6"/>
          <p:cNvSpPr txBox="1"/>
          <p:nvPr/>
        </p:nvSpPr>
        <p:spPr>
          <a:xfrm>
            <a:off x="3912205" y="1127052"/>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83376" t="13942" r="-798" b="67765"/>
          <a:stretch/>
        </p:blipFill>
        <p:spPr>
          <a:xfrm>
            <a:off x="1187624" y="1056337"/>
            <a:ext cx="6372708" cy="4460896"/>
          </a:xfrm>
          <a:prstGeom prst="rect">
            <a:avLst/>
          </a:prstGeom>
        </p:spPr>
      </p:pic>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a:solidFill>
                  <a:schemeClr val="accent1">
                    <a:lumMod val="50000"/>
                  </a:schemeClr>
                </a:solidFill>
              </a:rPr>
              <a:t>From our previous class… (recap)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771800" y="1988840"/>
            <a:ext cx="3672408" cy="2520280"/>
          </a:xfrm>
        </p:spPr>
        <p:txBody>
          <a:bodyPr>
            <a:normAutofit fontScale="92500"/>
          </a:bodyPr>
          <a:lstStyle/>
          <a:p>
            <a:r>
              <a:rPr lang="en-GB" dirty="0" smtClean="0">
                <a:solidFill>
                  <a:schemeClr val="bg1"/>
                </a:solidFill>
              </a:rPr>
              <a:t>Warm Up Lab</a:t>
            </a:r>
          </a:p>
          <a:p>
            <a:pPr lvl="1"/>
            <a:r>
              <a:rPr lang="en-GB" b="1" dirty="0" smtClean="0">
                <a:solidFill>
                  <a:schemeClr val="bg1"/>
                </a:solidFill>
              </a:rPr>
              <a:t>Attacks &amp; Defence</a:t>
            </a:r>
          </a:p>
          <a:p>
            <a:r>
              <a:rPr lang="en-GB" dirty="0" smtClean="0">
                <a:solidFill>
                  <a:schemeClr val="bg1"/>
                </a:solidFill>
              </a:rPr>
              <a:t>Security Lab Setup</a:t>
            </a:r>
            <a:endParaRPr lang="en-GB" dirty="0">
              <a:solidFill>
                <a:schemeClr val="bg1"/>
              </a:solidFill>
            </a:endParaRPr>
          </a:p>
          <a:p>
            <a:pPr lvl="1"/>
            <a:r>
              <a:rPr lang="en-GB" b="1" dirty="0" smtClean="0">
                <a:solidFill>
                  <a:schemeClr val="bg1"/>
                </a:solidFill>
              </a:rPr>
              <a:t>Feel the Analyst!!!</a:t>
            </a:r>
            <a:endParaRPr lang="en-GB" b="1" dirty="0">
              <a:solidFill>
                <a:schemeClr val="bg1"/>
              </a:solidFill>
            </a:endParaRPr>
          </a:p>
          <a:p>
            <a:pPr lvl="1"/>
            <a:endParaRPr lang="en-GB" b="1" dirty="0" smtClean="0">
              <a:solidFill>
                <a:schemeClr val="bg1"/>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1834172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755576" y="1484784"/>
            <a:ext cx="7632848" cy="3024336"/>
          </a:xfrm>
        </p:spPr>
        <p:txBody>
          <a:bodyPr>
            <a:normAutofit fontScale="85000" lnSpcReduction="20000"/>
          </a:bodyPr>
          <a:lstStyle/>
          <a:p>
            <a:r>
              <a:rPr lang="en-GB" dirty="0" smtClean="0"/>
              <a:t>Who is attacking ?</a:t>
            </a:r>
          </a:p>
          <a:p>
            <a:r>
              <a:rPr lang="en-GB" dirty="0" smtClean="0"/>
              <a:t>what are their tools ?</a:t>
            </a:r>
          </a:p>
          <a:p>
            <a:r>
              <a:rPr lang="en-GB" dirty="0" smtClean="0"/>
              <a:t>How they attack ?</a:t>
            </a:r>
          </a:p>
          <a:p>
            <a:pPr marL="0" indent="0">
              <a:buNone/>
            </a:pPr>
            <a:endParaRPr lang="en-GB" dirty="0" smtClean="0"/>
          </a:p>
          <a:p>
            <a:r>
              <a:rPr lang="en-GB" b="1" i="1" dirty="0" smtClean="0">
                <a:effectLst>
                  <a:outerShdw blurRad="38100" dist="38100" dir="2700000" algn="tl">
                    <a:srgbClr val="000000">
                      <a:alpha val="43137"/>
                    </a:srgbClr>
                  </a:outerShdw>
                </a:effectLst>
              </a:rPr>
              <a:t>Malwares, </a:t>
            </a:r>
          </a:p>
          <a:p>
            <a:r>
              <a:rPr lang="en-US" b="1" i="1" dirty="0" smtClean="0">
                <a:effectLst>
                  <a:outerShdw blurRad="38100" dist="38100" dir="2700000" algn="tl">
                    <a:srgbClr val="000000">
                      <a:alpha val="43137"/>
                    </a:srgbClr>
                  </a:outerShdw>
                </a:effectLst>
              </a:rPr>
              <a:t>Reconnaissance</a:t>
            </a:r>
            <a:r>
              <a:rPr lang="en-US" b="1" i="1" dirty="0">
                <a:effectLst>
                  <a:outerShdw blurRad="38100" dist="38100" dir="2700000" algn="tl">
                    <a:srgbClr val="000000">
                      <a:alpha val="43137"/>
                    </a:srgbClr>
                  </a:outerShdw>
                </a:effectLst>
              </a:rPr>
              <a:t>, Access, and Social Engineering</a:t>
            </a:r>
            <a:endParaRPr lang="en-GB" i="1" dirty="0">
              <a:effectLst>
                <a:outerShdw blurRad="38100" dist="38100" dir="2700000" algn="tl">
                  <a:srgbClr val="000000">
                    <a:alpha val="43137"/>
                  </a:srgbClr>
                </a:outerShdw>
              </a:effectLst>
            </a:endParaRPr>
          </a:p>
          <a:p>
            <a:pPr fontAlgn="ctr"/>
            <a:r>
              <a:rPr lang="en-US" b="1" i="1" dirty="0" smtClean="0">
                <a:effectLst>
                  <a:outerShdw blurRad="38100" dist="38100" dir="2700000" algn="tl">
                    <a:srgbClr val="000000">
                      <a:alpha val="43137"/>
                    </a:srgbClr>
                  </a:outerShdw>
                </a:effectLst>
              </a:rPr>
              <a:t>Denial </a:t>
            </a:r>
            <a:r>
              <a:rPr lang="en-US" b="1" i="1" dirty="0">
                <a:effectLst>
                  <a:outerShdw blurRad="38100" dist="38100" dir="2700000" algn="tl">
                    <a:srgbClr val="000000">
                      <a:alpha val="43137"/>
                    </a:srgbClr>
                  </a:outerShdw>
                </a:effectLst>
              </a:rPr>
              <a:t>of Service, Buffer Overflows, and Evasion</a:t>
            </a:r>
            <a:endParaRPr lang="en-GB" i="1" dirty="0">
              <a:effectLst>
                <a:outerShdw blurRad="38100" dist="38100" dir="2700000" algn="tl">
                  <a:srgbClr val="000000">
                    <a:alpha val="43137"/>
                  </a:srgbClr>
                </a:outerShdw>
              </a:effectLst>
            </a:endParaRPr>
          </a:p>
          <a:p>
            <a:endParaRPr lang="en-GB" b="1" dirty="0"/>
          </a:p>
          <a:p>
            <a:pPr lvl="1"/>
            <a:endParaRPr lang="en-GB" b="1" dirty="0" smtClean="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3881279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Threats, Vulnerability and Risks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2339752" y="1404281"/>
            <a:ext cx="6552728" cy="3139321"/>
          </a:xfrm>
          <a:prstGeom prst="rect">
            <a:avLst/>
          </a:prstGeom>
        </p:spPr>
        <p:txBody>
          <a:bodyPr wrap="square">
            <a:spAutoFit/>
          </a:bodyPr>
          <a:lstStyle/>
          <a:p>
            <a:pPr fontAlgn="t"/>
            <a:r>
              <a:rPr lang="en-US" b="1" dirty="0">
                <a:effectLst>
                  <a:outerShdw blurRad="38100" dist="38100" dir="2700000" algn="tl">
                    <a:srgbClr val="000000">
                      <a:alpha val="43137"/>
                    </a:srgbClr>
                  </a:outerShdw>
                </a:effectLst>
              </a:rPr>
              <a:t>A potential danger to an asset such as data or the network itself</a:t>
            </a:r>
            <a:r>
              <a:rPr lang="en-US" b="1" dirty="0">
                <a:effectLst>
                  <a:outerShdw blurRad="38100" dist="38100" dir="2700000" algn="tl">
                    <a:srgbClr val="000000">
                      <a:alpha val="43137"/>
                    </a:srgbClr>
                  </a:outerShdw>
                </a:effectLst>
              </a:rPr>
              <a:t>.</a:t>
            </a:r>
          </a:p>
          <a:p>
            <a:pPr algn="just"/>
            <a:endParaRPr lang="en-US" dirty="0">
              <a:solidFill>
                <a:schemeClr val="dk1"/>
              </a:solidFill>
              <a:effectLst>
                <a:outerShdw blurRad="38100" dist="38100" dir="2700000" algn="tl">
                  <a:srgbClr val="000000">
                    <a:alpha val="43137"/>
                  </a:srgbClr>
                </a:outerShdw>
              </a:effectLst>
            </a:endParaRPr>
          </a:p>
          <a:p>
            <a:pPr fontAlgn="t"/>
            <a:endParaRPr lang="en-GB" dirty="0">
              <a:effectLst>
                <a:outerShdw blurRad="38100" dist="38100" dir="2700000" algn="tl">
                  <a:srgbClr val="000000">
                    <a:alpha val="43137"/>
                  </a:srgbClr>
                </a:outerShdw>
              </a:effectLst>
            </a:endParaRPr>
          </a:p>
          <a:p>
            <a:pPr fontAlgn="t"/>
            <a:r>
              <a:rPr lang="en-US" b="1" dirty="0">
                <a:effectLst>
                  <a:outerShdw blurRad="38100" dist="38100" dir="2700000" algn="tl">
                    <a:srgbClr val="000000">
                      <a:alpha val="43137"/>
                    </a:srgbClr>
                  </a:outerShdw>
                </a:effectLst>
              </a:rPr>
              <a:t>A weakness in a system or its design that could be exploited by a threat</a:t>
            </a:r>
            <a:r>
              <a:rPr lang="en-US" b="1" dirty="0" smtClean="0">
                <a:effectLst>
                  <a:outerShdw blurRad="38100" dist="38100" dir="2700000" algn="tl">
                    <a:srgbClr val="000000">
                      <a:alpha val="43137"/>
                    </a:srgbClr>
                  </a:outerShdw>
                </a:effectLst>
              </a:rPr>
              <a:t>.</a:t>
            </a:r>
          </a:p>
          <a:p>
            <a:pPr fontAlgn="t"/>
            <a:endParaRPr lang="en-GB" b="1" dirty="0">
              <a:effectLst>
                <a:outerShdw blurRad="38100" dist="38100" dir="2700000" algn="tl">
                  <a:srgbClr val="000000">
                    <a:alpha val="43137"/>
                  </a:srgbClr>
                </a:outerShdw>
              </a:effectLst>
            </a:endParaRPr>
          </a:p>
          <a:p>
            <a:pPr fontAlgn="t"/>
            <a:r>
              <a:rPr lang="en-US" b="1" dirty="0">
                <a:effectLst>
                  <a:outerShdw blurRad="38100" dist="38100" dir="2700000" algn="tl">
                    <a:srgbClr val="000000">
                      <a:alpha val="43137"/>
                    </a:srgbClr>
                  </a:outerShdw>
                </a:effectLst>
              </a:rPr>
              <a:t>The </a:t>
            </a:r>
            <a:r>
              <a:rPr lang="en-US" b="1" dirty="0">
                <a:effectLst>
                  <a:outerShdw blurRad="38100" dist="38100" dir="2700000" algn="tl">
                    <a:srgbClr val="000000">
                      <a:alpha val="43137"/>
                    </a:srgbClr>
                  </a:outerShdw>
                </a:effectLst>
              </a:rPr>
              <a:t>likelihood that a particular threat will exploit </a:t>
            </a:r>
            <a:r>
              <a:rPr lang="en-US" b="1" dirty="0" smtClean="0">
                <a:effectLst>
                  <a:outerShdw blurRad="38100" dist="38100" dir="2700000" algn="tl">
                    <a:srgbClr val="000000">
                      <a:alpha val="43137"/>
                    </a:srgbClr>
                  </a:outerShdw>
                </a:effectLst>
              </a:rPr>
              <a:t>a particular </a:t>
            </a:r>
            <a:r>
              <a:rPr lang="en-US" b="1" dirty="0">
                <a:effectLst>
                  <a:outerShdw blurRad="38100" dist="38100" dir="2700000" algn="tl">
                    <a:srgbClr val="000000">
                      <a:alpha val="43137"/>
                    </a:srgbClr>
                  </a:outerShdw>
                </a:effectLst>
              </a:rPr>
              <a:t>vulnerability of an asset and result in an undesirable consequence.</a:t>
            </a:r>
            <a:endParaRPr lang="en-GB" b="1" dirty="0">
              <a:effectLst>
                <a:outerShdw blurRad="38100" dist="38100" dir="2700000" algn="tl">
                  <a:srgbClr val="000000">
                    <a:alpha val="43137"/>
                  </a:srgbClr>
                </a:outerShdw>
              </a:effectLst>
            </a:endParaRPr>
          </a:p>
          <a:p>
            <a:pPr algn="just"/>
            <a:endParaRPr lang="en-US" dirty="0">
              <a:effectLst>
                <a:outerShdw blurRad="38100" dist="38100" dir="2700000" algn="tl">
                  <a:srgbClr val="000000">
                    <a:alpha val="43137"/>
                  </a:srgbClr>
                </a:outerShdw>
              </a:effectLst>
            </a:endParaRPr>
          </a:p>
        </p:txBody>
      </p:sp>
      <p:pic>
        <p:nvPicPr>
          <p:cNvPr id="11"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777" t="21625" r="59341" b="58747"/>
          <a:stretch/>
        </p:blipFill>
        <p:spPr bwMode="auto">
          <a:xfrm>
            <a:off x="899592" y="1347837"/>
            <a:ext cx="864096" cy="648072"/>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186" t="67084" r="50010" b="19831"/>
          <a:stretch/>
        </p:blipFill>
        <p:spPr bwMode="auto">
          <a:xfrm>
            <a:off x="647564" y="2529826"/>
            <a:ext cx="1440160" cy="432048"/>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63402" t="4811" r="20206" b="79923"/>
          <a:stretch/>
        </p:blipFill>
        <p:spPr bwMode="auto">
          <a:xfrm>
            <a:off x="1045078" y="3338819"/>
            <a:ext cx="792088" cy="504056"/>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186" t="6580" r="6357"/>
          <a:stretch/>
        </p:blipFill>
        <p:spPr bwMode="auto">
          <a:xfrm>
            <a:off x="7164288" y="4117059"/>
            <a:ext cx="1821316" cy="1582737"/>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13692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Threats, Vulnerability and Risks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2060848"/>
            <a:ext cx="8064896" cy="1754326"/>
          </a:xfrm>
          <a:prstGeom prst="rect">
            <a:avLst/>
          </a:prstGeom>
        </p:spPr>
        <p:txBody>
          <a:bodyPr wrap="square">
            <a:spAutoFit/>
          </a:bodyPr>
          <a:lstStyle/>
          <a:p>
            <a:pPr algn="just" fontAlgn="t"/>
            <a:r>
              <a:rPr lang="en-US" b="1" dirty="0"/>
              <a:t>Attack Surface</a:t>
            </a:r>
            <a:endParaRPr lang="en-GB" dirty="0"/>
          </a:p>
          <a:p>
            <a:pPr algn="just" fontAlgn="ctr"/>
            <a:r>
              <a:rPr lang="en-US" dirty="0"/>
              <a:t>An attack surface is the </a:t>
            </a:r>
            <a:r>
              <a:rPr lang="en-US" b="1" dirty="0"/>
              <a:t>total sum of the vulnerabilities </a:t>
            </a:r>
            <a:r>
              <a:rPr lang="en-US" dirty="0"/>
              <a:t>in a given system that are </a:t>
            </a:r>
            <a:r>
              <a:rPr lang="en-US" b="1" dirty="0"/>
              <a:t>accessible to an attacker</a:t>
            </a:r>
            <a:r>
              <a:rPr lang="en-US" dirty="0"/>
              <a:t>. </a:t>
            </a:r>
            <a:endParaRPr lang="en-US" dirty="0" smtClean="0"/>
          </a:p>
          <a:p>
            <a:pPr algn="just" fontAlgn="ctr"/>
            <a:endParaRPr lang="en-US" dirty="0"/>
          </a:p>
          <a:p>
            <a:pPr algn="just" fontAlgn="ctr"/>
            <a:r>
              <a:rPr lang="en-US" i="1" dirty="0" smtClean="0">
                <a:effectLst>
                  <a:outerShdw blurRad="38100" dist="38100" dir="2700000" algn="tl">
                    <a:srgbClr val="000000">
                      <a:alpha val="43137"/>
                    </a:srgbClr>
                  </a:outerShdw>
                </a:effectLst>
              </a:rPr>
              <a:t>The </a:t>
            </a:r>
            <a:r>
              <a:rPr lang="en-US" i="1" dirty="0">
                <a:effectLst>
                  <a:outerShdw blurRad="38100" dist="38100" dir="2700000" algn="tl">
                    <a:srgbClr val="000000">
                      <a:alpha val="43137"/>
                    </a:srgbClr>
                  </a:outerShdw>
                </a:effectLst>
              </a:rPr>
              <a:t>attack surface describes different points where an attacker could get into a system, and where they could get data out of the system</a:t>
            </a:r>
            <a:r>
              <a:rPr lang="en-US" i="1" dirty="0" smtClean="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13663726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Threats, Vulnerability and Risks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611560" y="1556792"/>
            <a:ext cx="8064896" cy="3693319"/>
          </a:xfrm>
          <a:prstGeom prst="rect">
            <a:avLst/>
          </a:prstGeom>
        </p:spPr>
        <p:txBody>
          <a:bodyPr wrap="square">
            <a:spAutoFit/>
          </a:bodyPr>
          <a:lstStyle/>
          <a:p>
            <a:pPr algn="just" fontAlgn="t"/>
            <a:r>
              <a:rPr lang="en-US" b="1" dirty="0"/>
              <a:t>Exploit</a:t>
            </a:r>
            <a:endParaRPr lang="en-GB" b="1" dirty="0"/>
          </a:p>
          <a:p>
            <a:pPr algn="just" fontAlgn="t"/>
            <a:r>
              <a:rPr lang="en-US" dirty="0"/>
              <a:t>The mechanism that is used to </a:t>
            </a:r>
            <a:r>
              <a:rPr lang="en-US" b="1" dirty="0"/>
              <a:t>leverage a vulnerability to compromise an asset</a:t>
            </a:r>
            <a:r>
              <a:rPr lang="en-US" dirty="0"/>
              <a:t>.</a:t>
            </a:r>
          </a:p>
          <a:p>
            <a:pPr algn="just" fontAlgn="t"/>
            <a:endParaRPr lang="en-US" dirty="0"/>
          </a:p>
          <a:p>
            <a:pPr algn="just" fontAlgn="t"/>
            <a:r>
              <a:rPr lang="en-US" dirty="0"/>
              <a:t>Exploits may be </a:t>
            </a:r>
            <a:r>
              <a:rPr lang="en-US" b="1" i="1" dirty="0">
                <a:solidFill>
                  <a:srgbClr val="FF0000"/>
                </a:solidFill>
                <a:effectLst>
                  <a:outerShdw blurRad="38100" dist="38100" dir="2700000" algn="tl">
                    <a:srgbClr val="000000">
                      <a:alpha val="43137"/>
                    </a:srgbClr>
                  </a:outerShdw>
                </a:effectLst>
              </a:rPr>
              <a:t>remote or local</a:t>
            </a:r>
            <a:r>
              <a:rPr lang="en-US" dirty="0"/>
              <a:t>. </a:t>
            </a:r>
          </a:p>
          <a:p>
            <a:pPr algn="just" fontAlgn="t"/>
            <a:endParaRPr lang="en-US" dirty="0"/>
          </a:p>
          <a:p>
            <a:pPr algn="just" fontAlgn="t"/>
            <a:r>
              <a:rPr lang="en-US" dirty="0"/>
              <a:t>A remote exploit is one that works over the network </a:t>
            </a:r>
            <a:r>
              <a:rPr lang="en-US" b="1" dirty="0"/>
              <a:t>without any prior access </a:t>
            </a:r>
            <a:r>
              <a:rPr lang="en-US" dirty="0"/>
              <a:t>to the target system. </a:t>
            </a:r>
          </a:p>
          <a:p>
            <a:pPr algn="just" fontAlgn="t"/>
            <a:endParaRPr lang="en-US" dirty="0"/>
          </a:p>
          <a:p>
            <a:pPr algn="just" fontAlgn="t"/>
            <a:r>
              <a:rPr lang="en-US" dirty="0"/>
              <a:t>In a local exploit, the threat actor has </a:t>
            </a:r>
            <a:r>
              <a:rPr lang="en-US" b="1" dirty="0"/>
              <a:t>some type of user or administrative access to the end system</a:t>
            </a:r>
            <a:r>
              <a:rPr lang="en-US" dirty="0"/>
              <a:t>. </a:t>
            </a:r>
            <a:endParaRPr lang="en-US" dirty="0" smtClean="0"/>
          </a:p>
          <a:p>
            <a:pPr algn="just" fontAlgn="t"/>
            <a:endParaRPr lang="en-US" dirty="0"/>
          </a:p>
          <a:p>
            <a:pPr algn="just" fontAlgn="t"/>
            <a:r>
              <a:rPr lang="en-US" dirty="0" smtClean="0"/>
              <a:t>It </a:t>
            </a:r>
            <a:r>
              <a:rPr lang="en-US" dirty="0"/>
              <a:t>does not necessarily mean that the attacker has physical access to the end system.</a:t>
            </a:r>
            <a:endParaRPr lang="en-GB" dirty="0"/>
          </a:p>
        </p:txBody>
      </p:sp>
    </p:spTree>
    <p:extLst>
      <p:ext uri="{BB962C8B-B14F-4D97-AF65-F5344CB8AC3E}">
        <p14:creationId xmlns:p14="http://schemas.microsoft.com/office/powerpoint/2010/main" val="15835862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151823" y="260648"/>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altLang="en-US" sz="3600" dirty="0" smtClean="0">
                <a:solidFill>
                  <a:schemeClr val="accent1">
                    <a:lumMod val="50000"/>
                  </a:schemeClr>
                </a:solidFill>
                <a:ea typeface="+mj-ea"/>
                <a:cs typeface="+mj-cs"/>
              </a:rPr>
              <a:t>TVR: Risk Management</a:t>
            </a:r>
            <a:endParaRPr lang="en-US" altLang="en-US" sz="3600" dirty="0">
              <a:solidFill>
                <a:schemeClr val="accent1">
                  <a:lumMod val="50000"/>
                </a:schemeClr>
              </a:solidFill>
              <a:ea typeface="+mj-ea"/>
              <a:cs typeface="+mj-cs"/>
            </a:endParaRPr>
          </a:p>
        </p:txBody>
      </p:sp>
      <p:graphicFrame>
        <p:nvGraphicFramePr>
          <p:cNvPr id="7" name="Table 6"/>
          <p:cNvGraphicFramePr>
            <a:graphicFrameLocks noGrp="1"/>
          </p:cNvGraphicFramePr>
          <p:nvPr>
            <p:extLst>
              <p:ext uri="{D42A27DB-BD31-4B8C-83A1-F6EECF244321}">
                <p14:modId xmlns:p14="http://schemas.microsoft.com/office/powerpoint/2010/main" val="232536283"/>
              </p:ext>
            </p:extLst>
          </p:nvPr>
        </p:nvGraphicFramePr>
        <p:xfrm>
          <a:off x="251520" y="1124744"/>
          <a:ext cx="8610600" cy="2827351"/>
        </p:xfrm>
        <a:graphic>
          <a:graphicData uri="http://schemas.openxmlformats.org/drawingml/2006/table">
            <a:tbl>
              <a:tblPr firstRow="1" bandRow="1">
                <a:tableStyleId>{5C22544A-7EE6-4342-B048-85BDC9FD1C3A}</a:tableStyleId>
              </a:tblPr>
              <a:tblGrid>
                <a:gridCol w="2415300">
                  <a:extLst>
                    <a:ext uri="{9D8B030D-6E8A-4147-A177-3AD203B41FA5}">
                      <a16:colId xmlns:a16="http://schemas.microsoft.com/office/drawing/2014/main" val="20000"/>
                    </a:ext>
                  </a:extLst>
                </a:gridCol>
                <a:gridCol w="6195300">
                  <a:extLst>
                    <a:ext uri="{9D8B030D-6E8A-4147-A177-3AD203B41FA5}">
                      <a16:colId xmlns:a16="http://schemas.microsoft.com/office/drawing/2014/main" val="20001"/>
                    </a:ext>
                  </a:extLst>
                </a:gridCol>
              </a:tblGrid>
              <a:tr h="327991">
                <a:tc>
                  <a:txBody>
                    <a:bodyPr/>
                    <a:lstStyle/>
                    <a:p>
                      <a:pPr algn="ctr" fontAlgn="ctr"/>
                      <a:r>
                        <a:rPr lang="en-US" sz="1400" b="1" dirty="0">
                          <a:effectLst/>
                        </a:rPr>
                        <a:t>Risk Management Strategy</a:t>
                      </a:r>
                      <a:endParaRPr lang="en-US" sz="1400" dirty="0">
                        <a:effectLst/>
                      </a:endParaRPr>
                    </a:p>
                  </a:txBody>
                  <a:tcPr marL="47625" marR="47625" marT="47625" marB="47625" anchor="ctr"/>
                </a:tc>
                <a:tc>
                  <a:txBody>
                    <a:bodyPr/>
                    <a:lstStyle/>
                    <a:p>
                      <a:pPr algn="ctr" fontAlgn="ctr"/>
                      <a:r>
                        <a:rPr lang="en-US" sz="1400" b="1" dirty="0">
                          <a:effectLst/>
                        </a:rPr>
                        <a:t>Explanation</a:t>
                      </a:r>
                      <a:endParaRPr lang="en-US" sz="1400" dirty="0">
                        <a:effectLst/>
                      </a:endParaRPr>
                    </a:p>
                  </a:txBody>
                  <a:tcPr marL="47625" marR="47625" marT="47625" marB="47625" anchor="ctr"/>
                </a:tc>
                <a:extLst>
                  <a:ext uri="{0D108BD9-81ED-4DB2-BD59-A6C34878D82A}">
                    <a16:rowId xmlns:a16="http://schemas.microsoft.com/office/drawing/2014/main" val="10000"/>
                  </a:ext>
                </a:extLst>
              </a:tr>
              <a:tr h="334755">
                <a:tc>
                  <a:txBody>
                    <a:bodyPr/>
                    <a:lstStyle/>
                    <a:p>
                      <a:r>
                        <a:rPr lang="en-US" sz="1400" dirty="0"/>
                        <a:t>Risk acceptance</a:t>
                      </a:r>
                    </a:p>
                  </a:txBody>
                  <a:tcPr/>
                </a:tc>
                <a:tc>
                  <a:txBody>
                    <a:bodyPr/>
                    <a:lstStyle/>
                    <a:p>
                      <a:r>
                        <a:rPr lang="en-US" sz="1400" b="0" i="0" kern="1200" dirty="0">
                          <a:solidFill>
                            <a:schemeClr val="dk1"/>
                          </a:solidFill>
                          <a:effectLst/>
                          <a:latin typeface="+mn-lt"/>
                          <a:ea typeface="+mn-ea"/>
                          <a:cs typeface="+mn-cs"/>
                        </a:rPr>
                        <a:t>When the cost of risk management options outweighs the cost of risk, the risk is accepted, and no action is taken.</a:t>
                      </a:r>
                      <a:endParaRPr lang="en-US" sz="1400" dirty="0"/>
                    </a:p>
                  </a:txBody>
                  <a:tcPr/>
                </a:tc>
                <a:extLst>
                  <a:ext uri="{0D108BD9-81ED-4DB2-BD59-A6C34878D82A}">
                    <a16:rowId xmlns:a16="http://schemas.microsoft.com/office/drawing/2014/main" val="10001"/>
                  </a:ext>
                </a:extLst>
              </a:tr>
              <a:tr h="327466">
                <a:tc>
                  <a:txBody>
                    <a:bodyPr/>
                    <a:lstStyle/>
                    <a:p>
                      <a:r>
                        <a:rPr lang="en-US" sz="1400" dirty="0"/>
                        <a:t>Risk avoidance</a:t>
                      </a:r>
                    </a:p>
                  </a:txBody>
                  <a:tcPr/>
                </a:tc>
                <a:tc>
                  <a:txBody>
                    <a:bodyPr/>
                    <a:lstStyle/>
                    <a:p>
                      <a:r>
                        <a:rPr lang="en-US" sz="1400" b="0" i="0" kern="1200" dirty="0">
                          <a:solidFill>
                            <a:schemeClr val="dk1"/>
                          </a:solidFill>
                          <a:effectLst/>
                          <a:latin typeface="+mn-lt"/>
                          <a:ea typeface="+mn-ea"/>
                          <a:cs typeface="+mn-cs"/>
                        </a:rPr>
                        <a:t>This means avoiding any exposure to risk by eliminating the activity,</a:t>
                      </a:r>
                      <a:r>
                        <a:rPr lang="en-US" sz="1400" b="0" i="0" kern="1200" baseline="0" dirty="0">
                          <a:solidFill>
                            <a:schemeClr val="dk1"/>
                          </a:solidFill>
                          <a:effectLst/>
                          <a:latin typeface="+mn-lt"/>
                          <a:ea typeface="+mn-ea"/>
                          <a:cs typeface="+mn-cs"/>
                        </a:rPr>
                        <a:t> thus resulting in losing any benefits from the activity.</a:t>
                      </a:r>
                      <a:endParaRPr lang="en-US" sz="1400" dirty="0"/>
                    </a:p>
                  </a:txBody>
                  <a:tcPr/>
                </a:tc>
                <a:extLst>
                  <a:ext uri="{0D108BD9-81ED-4DB2-BD59-A6C34878D82A}">
                    <a16:rowId xmlns:a16="http://schemas.microsoft.com/office/drawing/2014/main" val="10002"/>
                  </a:ext>
                </a:extLst>
              </a:tr>
              <a:tr h="270482">
                <a:tc>
                  <a:txBody>
                    <a:bodyPr/>
                    <a:lstStyle/>
                    <a:p>
                      <a:r>
                        <a:rPr lang="en-US" sz="1400" dirty="0"/>
                        <a:t>Risk reduction </a:t>
                      </a:r>
                    </a:p>
                  </a:txBody>
                  <a:tcPr/>
                </a:tc>
                <a:tc>
                  <a:txBody>
                    <a:bodyPr/>
                    <a:lstStyle/>
                    <a:p>
                      <a:r>
                        <a:rPr lang="en-US" sz="1400" b="0" i="0" kern="1200" dirty="0">
                          <a:solidFill>
                            <a:schemeClr val="dk1"/>
                          </a:solidFill>
                          <a:effectLst/>
                          <a:latin typeface="+mn-lt"/>
                          <a:ea typeface="+mn-ea"/>
                          <a:cs typeface="+mn-cs"/>
                        </a:rPr>
                        <a:t>This</a:t>
                      </a:r>
                      <a:r>
                        <a:rPr lang="en-US" sz="1400" b="0" i="0" kern="1200" baseline="0" dirty="0">
                          <a:solidFill>
                            <a:schemeClr val="dk1"/>
                          </a:solidFill>
                          <a:effectLst/>
                          <a:latin typeface="+mn-lt"/>
                          <a:ea typeface="+mn-ea"/>
                          <a:cs typeface="+mn-cs"/>
                        </a:rPr>
                        <a:t> reduces the exposure to risk. It is the most commonly used risk mitigation strategy. This strategy requires careful evaluation of the costs of loss, the mitigation strategy, and the benefits gained from the operation or activity that is at risk.</a:t>
                      </a:r>
                      <a:endParaRPr lang="en-US" sz="1400" dirty="0"/>
                    </a:p>
                  </a:txBody>
                  <a:tcPr/>
                </a:tc>
                <a:extLst>
                  <a:ext uri="{0D108BD9-81ED-4DB2-BD59-A6C34878D82A}">
                    <a16:rowId xmlns:a16="http://schemas.microsoft.com/office/drawing/2014/main" val="10003"/>
                  </a:ext>
                </a:extLst>
              </a:tr>
              <a:tr h="338878">
                <a:tc>
                  <a:txBody>
                    <a:bodyPr/>
                    <a:lstStyle/>
                    <a:p>
                      <a:r>
                        <a:rPr lang="en-US" sz="1400" dirty="0"/>
                        <a:t>Risk transfer</a:t>
                      </a:r>
                    </a:p>
                  </a:txBody>
                  <a:tcPr/>
                </a:tc>
                <a:tc>
                  <a:txBody>
                    <a:bodyPr/>
                    <a:lstStyle/>
                    <a:p>
                      <a:r>
                        <a:rPr lang="en-US" sz="1400" b="0" i="0" kern="1200" dirty="0">
                          <a:solidFill>
                            <a:schemeClr val="dk1"/>
                          </a:solidFill>
                          <a:effectLst/>
                          <a:latin typeface="+mn-lt"/>
                          <a:ea typeface="+mn-ea"/>
                          <a:cs typeface="+mn-cs"/>
                        </a:rPr>
                        <a:t>Some</a:t>
                      </a:r>
                      <a:r>
                        <a:rPr lang="en-US" sz="1400" b="0" i="0" kern="1200" baseline="0" dirty="0">
                          <a:solidFill>
                            <a:schemeClr val="dk1"/>
                          </a:solidFill>
                          <a:effectLst/>
                          <a:latin typeface="+mn-lt"/>
                          <a:ea typeface="+mn-ea"/>
                          <a:cs typeface="+mn-cs"/>
                        </a:rPr>
                        <a:t> or all of the </a:t>
                      </a:r>
                      <a:r>
                        <a:rPr lang="en-US" sz="1400" b="0" i="0" kern="1200" dirty="0">
                          <a:solidFill>
                            <a:schemeClr val="dk1"/>
                          </a:solidFill>
                          <a:effectLst/>
                          <a:latin typeface="+mn-lt"/>
                          <a:ea typeface="+mn-ea"/>
                          <a:cs typeface="+mn-cs"/>
                        </a:rPr>
                        <a:t>risk is transferred to a willing third party</a:t>
                      </a:r>
                      <a:r>
                        <a:rPr lang="en-US" sz="1400" b="0" i="0" kern="1200" baseline="0" dirty="0">
                          <a:solidFill>
                            <a:schemeClr val="dk1"/>
                          </a:solidFill>
                          <a:effectLst/>
                          <a:latin typeface="+mn-lt"/>
                          <a:ea typeface="+mn-ea"/>
                          <a:cs typeface="+mn-cs"/>
                        </a:rPr>
                        <a:t> such as insurance company.</a:t>
                      </a:r>
                      <a:endParaRPr lang="en-US" sz="1400" dirty="0"/>
                    </a:p>
                  </a:txBody>
                  <a:tcPr/>
                </a:tc>
                <a:extLst>
                  <a:ext uri="{0D108BD9-81ED-4DB2-BD59-A6C34878D82A}">
                    <a16:rowId xmlns:a16="http://schemas.microsoft.com/office/drawing/2014/main" val="10004"/>
                  </a:ext>
                </a:extLst>
              </a:tr>
            </a:tbl>
          </a:graphicData>
        </a:graphic>
      </p:graphicFrame>
      <p:sp>
        <p:nvSpPr>
          <p:cNvPr id="4" name="Rectangle 3"/>
          <p:cNvSpPr/>
          <p:nvPr/>
        </p:nvSpPr>
        <p:spPr>
          <a:xfrm>
            <a:off x="251520" y="4005064"/>
            <a:ext cx="8610600" cy="1643527"/>
          </a:xfrm>
          <a:prstGeom prst="rect">
            <a:avLst/>
          </a:prstGeom>
        </p:spPr>
        <p:txBody>
          <a:bodyPr wrap="square">
            <a:spAutoFit/>
          </a:bodyPr>
          <a:lstStyle/>
          <a:p>
            <a:r>
              <a:rPr lang="en-US" sz="1600" b="1" dirty="0"/>
              <a:t>Common network security </a:t>
            </a:r>
            <a:r>
              <a:rPr lang="en-US" sz="1600" b="1" dirty="0" smtClean="0"/>
              <a:t>terms:</a:t>
            </a:r>
          </a:p>
          <a:p>
            <a:r>
              <a:rPr lang="en-US" sz="1600" dirty="0" smtClean="0"/>
              <a:t>Countermeasure</a:t>
            </a:r>
            <a:r>
              <a:rPr lang="en-US" sz="1600" dirty="0"/>
              <a:t> – Actions taken to protect assets by mitigating a threat or reducing </a:t>
            </a:r>
            <a:r>
              <a:rPr lang="en-US" sz="1600" dirty="0" smtClean="0"/>
              <a:t>risk.</a:t>
            </a:r>
          </a:p>
          <a:p>
            <a:r>
              <a:rPr lang="en-US" sz="1600" dirty="0" smtClean="0"/>
              <a:t>Impact</a:t>
            </a:r>
            <a:r>
              <a:rPr lang="en-US" sz="1600" dirty="0"/>
              <a:t> - The potential damage to the organization that is caused by the threat</a:t>
            </a:r>
          </a:p>
          <a:p>
            <a:pPr>
              <a:lnSpc>
                <a:spcPct val="110000"/>
              </a:lnSpc>
            </a:pPr>
            <a:endParaRPr lang="en-US" sz="1600" b="1" dirty="0" smtClean="0"/>
          </a:p>
          <a:p>
            <a:pPr>
              <a:lnSpc>
                <a:spcPct val="110000"/>
              </a:lnSpc>
            </a:pPr>
            <a:r>
              <a:rPr lang="en-US" sz="1600" i="1" dirty="0" smtClean="0">
                <a:solidFill>
                  <a:srgbClr val="FF0000"/>
                </a:solidFill>
                <a:effectLst>
                  <a:outerShdw blurRad="38100" dist="38100" dir="2700000" algn="tl">
                    <a:srgbClr val="000000">
                      <a:alpha val="43137"/>
                    </a:srgbClr>
                  </a:outerShdw>
                </a:effectLst>
              </a:rPr>
              <a:t>Note</a:t>
            </a:r>
            <a:r>
              <a:rPr lang="en-US" sz="1600" i="1" dirty="0">
                <a:solidFill>
                  <a:srgbClr val="FF0000"/>
                </a:solidFill>
                <a:effectLst>
                  <a:outerShdw blurRad="38100" dist="38100" dir="2700000" algn="tl">
                    <a:srgbClr val="000000">
                      <a:alpha val="43137"/>
                    </a:srgbClr>
                  </a:outerShdw>
                </a:effectLst>
              </a:rPr>
              <a:t>: A local exploit requires inside network access such as a user with an account on the network. It does not require an account on the network to exploit that network’s vulnerability.</a:t>
            </a:r>
            <a:endParaRPr lang="en-US" sz="1600" i="1" dirty="0">
              <a:solidFill>
                <a:srgbClr val="FF0000"/>
              </a:solidFill>
              <a:effectLst>
                <a:outerShdw blurRad="38100" dist="38100" dir="2700000" algn="tl">
                  <a:srgbClr val="000000">
                    <a:alpha val="43137"/>
                  </a:srgbClr>
                </a:outerShdw>
              </a:effectLst>
            </a:endParaRPr>
          </a:p>
        </p:txBody>
      </p:sp>
    </p:spTree>
    <p:custDataLst>
      <p:tags r:id="rId1"/>
    </p:custDataLst>
    <p:extLst>
      <p:ext uri="{BB962C8B-B14F-4D97-AF65-F5344CB8AC3E}">
        <p14:creationId xmlns:p14="http://schemas.microsoft.com/office/powerpoint/2010/main" val="3618003987"/>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Attacker</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124744"/>
            <a:ext cx="4680520" cy="4524315"/>
          </a:xfrm>
          <a:prstGeom prst="rect">
            <a:avLst/>
          </a:prstGeom>
        </p:spPr>
        <p:txBody>
          <a:bodyPr wrap="square">
            <a:spAutoFit/>
          </a:bodyPr>
          <a:lstStyle/>
          <a:p>
            <a:pPr algn="just"/>
            <a:r>
              <a:rPr lang="en-US" sz="1600" dirty="0"/>
              <a:t>‘Hacker’ is a common term used to describe a threat actor. Hacker has a variety of meanings that are as </a:t>
            </a:r>
            <a:r>
              <a:rPr lang="en-US" sz="1600" dirty="0" smtClean="0"/>
              <a:t>follows:</a:t>
            </a:r>
          </a:p>
          <a:p>
            <a:pPr algn="just"/>
            <a:r>
              <a:rPr lang="en-US" sz="1600" dirty="0" smtClean="0"/>
              <a:t>A </a:t>
            </a:r>
            <a:r>
              <a:rPr lang="en-US" sz="1600" dirty="0"/>
              <a:t>clever programmer capable of developing new programs and making coding changes to existing programs to make them more </a:t>
            </a:r>
            <a:r>
              <a:rPr lang="en-US" sz="1600" dirty="0" smtClean="0"/>
              <a:t>efficient.</a:t>
            </a:r>
          </a:p>
          <a:p>
            <a:pPr algn="just"/>
            <a:endParaRPr lang="en-US" sz="1600" dirty="0"/>
          </a:p>
          <a:p>
            <a:pPr algn="just"/>
            <a:r>
              <a:rPr lang="en-US" sz="1600" dirty="0" smtClean="0"/>
              <a:t>A </a:t>
            </a:r>
            <a:r>
              <a:rPr lang="en-US" sz="1600" dirty="0"/>
              <a:t>network professional that uses sophisticated programming skills to ensure that networks are not vulnerable to </a:t>
            </a:r>
            <a:r>
              <a:rPr lang="en-US" sz="1600" dirty="0" smtClean="0"/>
              <a:t>attack.</a:t>
            </a:r>
          </a:p>
          <a:p>
            <a:pPr algn="just"/>
            <a:endParaRPr lang="en-US" sz="1600" dirty="0"/>
          </a:p>
          <a:p>
            <a:pPr algn="just"/>
            <a:r>
              <a:rPr lang="en-US" sz="1600" dirty="0" smtClean="0"/>
              <a:t>An </a:t>
            </a:r>
            <a:r>
              <a:rPr lang="en-US" sz="1600" dirty="0"/>
              <a:t>individual who run programs to prevent or corrupt data on servers.</a:t>
            </a:r>
          </a:p>
          <a:p>
            <a:pPr algn="just"/>
            <a:endParaRPr lang="en-US" sz="1600" b="1" dirty="0" smtClean="0"/>
          </a:p>
          <a:p>
            <a:pPr algn="just"/>
            <a:r>
              <a:rPr lang="en-US" sz="1600" b="1" dirty="0" smtClean="0"/>
              <a:t>Types </a:t>
            </a:r>
            <a:r>
              <a:rPr lang="en-US" sz="1600" b="1" dirty="0"/>
              <a:t>of </a:t>
            </a:r>
            <a:r>
              <a:rPr lang="en-US" sz="1600" b="1" dirty="0" smtClean="0"/>
              <a:t>hackers:</a:t>
            </a:r>
          </a:p>
          <a:p>
            <a:pPr algn="just"/>
            <a:r>
              <a:rPr lang="en-US" sz="1600" i="1" dirty="0" smtClean="0">
                <a:solidFill>
                  <a:srgbClr val="FF0000"/>
                </a:solidFill>
                <a:effectLst>
                  <a:outerShdw blurRad="38100" dist="38100" dir="2700000" algn="tl">
                    <a:srgbClr val="000000">
                      <a:alpha val="43137"/>
                    </a:srgbClr>
                  </a:outerShdw>
                </a:effectLst>
              </a:rPr>
              <a:t>White </a:t>
            </a:r>
            <a:r>
              <a:rPr lang="en-US" sz="1600" i="1" dirty="0">
                <a:solidFill>
                  <a:srgbClr val="FF0000"/>
                </a:solidFill>
                <a:effectLst>
                  <a:outerShdw blurRad="38100" dist="38100" dir="2700000" algn="tl">
                    <a:srgbClr val="000000">
                      <a:alpha val="43137"/>
                    </a:srgbClr>
                  </a:outerShdw>
                </a:effectLst>
              </a:rPr>
              <a:t>Hat </a:t>
            </a:r>
            <a:r>
              <a:rPr lang="en-US" sz="1600" i="1" dirty="0" smtClean="0">
                <a:solidFill>
                  <a:srgbClr val="FF0000"/>
                </a:solidFill>
                <a:effectLst>
                  <a:outerShdw blurRad="38100" dist="38100" dir="2700000" algn="tl">
                    <a:srgbClr val="000000">
                      <a:alpha val="43137"/>
                    </a:srgbClr>
                  </a:outerShdw>
                </a:effectLst>
              </a:rPr>
              <a:t>hackers</a:t>
            </a:r>
          </a:p>
          <a:p>
            <a:pPr algn="just"/>
            <a:r>
              <a:rPr lang="en-US" sz="1600" i="1" dirty="0" smtClean="0">
                <a:solidFill>
                  <a:srgbClr val="FF0000"/>
                </a:solidFill>
                <a:effectLst>
                  <a:outerShdw blurRad="38100" dist="38100" dir="2700000" algn="tl">
                    <a:srgbClr val="000000">
                      <a:alpha val="43137"/>
                    </a:srgbClr>
                  </a:outerShdw>
                </a:effectLst>
              </a:rPr>
              <a:t>Gray </a:t>
            </a:r>
            <a:r>
              <a:rPr lang="en-US" sz="1600" i="1" dirty="0">
                <a:solidFill>
                  <a:srgbClr val="FF0000"/>
                </a:solidFill>
                <a:effectLst>
                  <a:outerShdw blurRad="38100" dist="38100" dir="2700000" algn="tl">
                    <a:srgbClr val="000000">
                      <a:alpha val="43137"/>
                    </a:srgbClr>
                  </a:outerShdw>
                </a:effectLst>
              </a:rPr>
              <a:t>Hat </a:t>
            </a:r>
            <a:r>
              <a:rPr lang="en-US" sz="1600" i="1" dirty="0" smtClean="0">
                <a:solidFill>
                  <a:srgbClr val="FF0000"/>
                </a:solidFill>
                <a:effectLst>
                  <a:outerShdw blurRad="38100" dist="38100" dir="2700000" algn="tl">
                    <a:srgbClr val="000000">
                      <a:alpha val="43137"/>
                    </a:srgbClr>
                  </a:outerShdw>
                </a:effectLst>
              </a:rPr>
              <a:t>hackers</a:t>
            </a:r>
          </a:p>
          <a:p>
            <a:pPr algn="just"/>
            <a:r>
              <a:rPr lang="en-US" sz="1600" i="1" dirty="0" smtClean="0">
                <a:solidFill>
                  <a:srgbClr val="FF0000"/>
                </a:solidFill>
                <a:effectLst>
                  <a:outerShdw blurRad="38100" dist="38100" dir="2700000" algn="tl">
                    <a:srgbClr val="000000">
                      <a:alpha val="43137"/>
                    </a:srgbClr>
                  </a:outerShdw>
                </a:effectLst>
              </a:rPr>
              <a:t>Black </a:t>
            </a:r>
            <a:r>
              <a:rPr lang="en-US" sz="1600" i="1" dirty="0">
                <a:solidFill>
                  <a:srgbClr val="FF0000"/>
                </a:solidFill>
                <a:effectLst>
                  <a:outerShdw blurRad="38100" dist="38100" dir="2700000" algn="tl">
                    <a:srgbClr val="000000">
                      <a:alpha val="43137"/>
                    </a:srgbClr>
                  </a:outerShdw>
                </a:effectLst>
              </a:rPr>
              <a:t>Hat hackers</a:t>
            </a:r>
            <a:endParaRPr lang="en-US" sz="1600" i="1" dirty="0">
              <a:solidFill>
                <a:srgbClr val="FF0000"/>
              </a:solidFill>
              <a:effectLst>
                <a:outerShdw blurRad="38100" dist="38100" dir="2700000" algn="tl">
                  <a:srgbClr val="000000">
                    <a:alpha val="43137"/>
                  </a:srgbClr>
                </a:outerShdw>
              </a:effectLst>
            </a:endParaRPr>
          </a:p>
        </p:txBody>
      </p:sp>
      <p:pic>
        <p:nvPicPr>
          <p:cNvPr id="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6966" t="4218" r="8490" b="5096"/>
          <a:stretch/>
        </p:blipFill>
        <p:spPr bwMode="auto">
          <a:xfrm>
            <a:off x="5718867" y="1484784"/>
            <a:ext cx="3058868" cy="3406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95860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Attacker – It is not a recent trend…</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124744"/>
            <a:ext cx="4680520" cy="3785652"/>
          </a:xfrm>
          <a:prstGeom prst="rect">
            <a:avLst/>
          </a:prstGeom>
        </p:spPr>
        <p:txBody>
          <a:bodyPr wrap="square">
            <a:spAutoFit/>
          </a:bodyPr>
          <a:lstStyle/>
          <a:p>
            <a:pPr algn="just"/>
            <a:r>
              <a:rPr lang="en-US" sz="1600" dirty="0"/>
              <a:t>Hacking started in the 1960s with </a:t>
            </a:r>
            <a:r>
              <a:rPr lang="en-US" sz="1600" i="1" dirty="0">
                <a:solidFill>
                  <a:schemeClr val="tx2"/>
                </a:solidFill>
                <a:effectLst>
                  <a:outerShdw blurRad="38100" dist="38100" dir="2700000" algn="tl">
                    <a:srgbClr val="000000">
                      <a:alpha val="43137"/>
                    </a:srgbClr>
                  </a:outerShdw>
                </a:effectLst>
              </a:rPr>
              <a:t>phone freaking</a:t>
            </a:r>
            <a:r>
              <a:rPr lang="en-US" sz="1600" dirty="0"/>
              <a:t>, which refers to using various audio frequencies to manipulate phone systems. </a:t>
            </a:r>
            <a:endParaRPr lang="en-US" sz="1600" dirty="0" smtClean="0"/>
          </a:p>
          <a:p>
            <a:pPr algn="just"/>
            <a:endParaRPr lang="en-US" sz="1600" dirty="0"/>
          </a:p>
          <a:p>
            <a:pPr algn="just"/>
            <a:r>
              <a:rPr lang="en-US" sz="1600" dirty="0"/>
              <a:t>In the early 1960’s, threat actors realized that by </a:t>
            </a:r>
            <a:r>
              <a:rPr lang="en-US" sz="1600" i="1" dirty="0">
                <a:solidFill>
                  <a:schemeClr val="tx2"/>
                </a:solidFill>
                <a:effectLst>
                  <a:outerShdw blurRad="38100" dist="38100" dir="2700000" algn="tl">
                    <a:srgbClr val="000000">
                      <a:alpha val="43137"/>
                    </a:srgbClr>
                  </a:outerShdw>
                </a:effectLst>
              </a:rPr>
              <a:t>mimicking a tone using a whistle</a:t>
            </a:r>
            <a:r>
              <a:rPr lang="en-US" sz="1600" dirty="0"/>
              <a:t>, they could exploit the phone switches to make free long-distance calls.</a:t>
            </a:r>
          </a:p>
          <a:p>
            <a:pPr algn="just"/>
            <a:endParaRPr lang="en-US" sz="1600" dirty="0" smtClean="0"/>
          </a:p>
          <a:p>
            <a:pPr algn="just"/>
            <a:r>
              <a:rPr lang="en-US" sz="1600" dirty="0" smtClean="0"/>
              <a:t>In </a:t>
            </a:r>
            <a:r>
              <a:rPr lang="en-US" sz="1600" dirty="0"/>
              <a:t>the mid-1980’s, threat actors wrote </a:t>
            </a:r>
            <a:r>
              <a:rPr lang="en-US" sz="1600" b="1" i="1" dirty="0">
                <a:solidFill>
                  <a:schemeClr val="tx2"/>
                </a:solidFill>
                <a:effectLst>
                  <a:outerShdw blurRad="38100" dist="38100" dir="2700000" algn="tl">
                    <a:srgbClr val="000000">
                      <a:alpha val="43137"/>
                    </a:srgbClr>
                  </a:outerShdw>
                </a:effectLst>
              </a:rPr>
              <a:t>‘war dialing’</a:t>
            </a:r>
            <a:r>
              <a:rPr lang="en-US" sz="1600" dirty="0"/>
              <a:t> programs which dialed each telephone number in a given area in search of computers, bulletin board systems, and fax machines</a:t>
            </a:r>
            <a:r>
              <a:rPr lang="en-US" sz="1600" dirty="0" smtClean="0"/>
              <a:t>.</a:t>
            </a:r>
          </a:p>
          <a:p>
            <a:pPr algn="just"/>
            <a:endParaRPr lang="en-US" sz="1600" dirty="0"/>
          </a:p>
          <a:p>
            <a:pPr algn="just"/>
            <a:r>
              <a:rPr lang="en-US" sz="1600" dirty="0"/>
              <a:t>When a phone number was found, password-cracking programs were used to gain access. </a:t>
            </a:r>
            <a:endParaRPr lang="en-US" sz="1600" dirty="0"/>
          </a:p>
        </p:txBody>
      </p:sp>
      <p:pic>
        <p:nvPicPr>
          <p:cNvPr id="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6966" t="4218" r="8490" b="5096"/>
          <a:stretch/>
        </p:blipFill>
        <p:spPr bwMode="auto">
          <a:xfrm>
            <a:off x="5718867" y="1484784"/>
            <a:ext cx="3058868" cy="3406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34605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Types of threat actors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124744"/>
            <a:ext cx="4968552" cy="4031873"/>
          </a:xfrm>
          <a:prstGeom prst="rect">
            <a:avLst/>
          </a:prstGeom>
        </p:spPr>
        <p:txBody>
          <a:bodyPr wrap="square">
            <a:spAutoFit/>
          </a:bodyPr>
          <a:lstStyle/>
          <a:p>
            <a:pPr algn="just"/>
            <a:r>
              <a:rPr lang="en-US" sz="1600" b="1" dirty="0" smtClean="0"/>
              <a:t>Script </a:t>
            </a:r>
            <a:r>
              <a:rPr lang="en-US" sz="1600" b="1" dirty="0"/>
              <a:t>kiddies </a:t>
            </a:r>
            <a:r>
              <a:rPr lang="en-US" sz="1600" dirty="0"/>
              <a:t>- It refers to teenagers or inexperienced threat actors running existing scripts, tools, and exploits, to cause harm, but typically not for profit.</a:t>
            </a:r>
          </a:p>
          <a:p>
            <a:pPr algn="just"/>
            <a:r>
              <a:rPr lang="en-US" sz="1600" b="1" dirty="0"/>
              <a:t>Vulnerability brokers </a:t>
            </a:r>
            <a:r>
              <a:rPr lang="en-US" sz="1600" dirty="0"/>
              <a:t>- It refers to grey hat hackers who attempt to discover exploits and report them to vendors, for prizes or rewards.</a:t>
            </a:r>
          </a:p>
          <a:p>
            <a:pPr algn="just"/>
            <a:r>
              <a:rPr lang="en-US" sz="1600" b="1" dirty="0"/>
              <a:t>Hacktivists</a:t>
            </a:r>
            <a:r>
              <a:rPr lang="en-US" sz="1600" dirty="0"/>
              <a:t> - It refers to grey hat hackers who rally and protest against different political and social ideas. </a:t>
            </a:r>
          </a:p>
          <a:p>
            <a:pPr algn="just"/>
            <a:r>
              <a:rPr lang="en-US" sz="1600" b="1" dirty="0"/>
              <a:t>Cybercriminals</a:t>
            </a:r>
            <a:r>
              <a:rPr lang="en-US" sz="1600" dirty="0"/>
              <a:t> -  It refers to black hat hackers who are either self-employed or working for large cybercrime organizations. </a:t>
            </a:r>
          </a:p>
          <a:p>
            <a:pPr algn="just"/>
            <a:r>
              <a:rPr lang="en-US" sz="1600" b="1" dirty="0"/>
              <a:t>State-sponsored</a:t>
            </a:r>
            <a:r>
              <a:rPr lang="en-US" sz="1600" dirty="0"/>
              <a:t> - State-Sponsored hackers are threat actors who steal government secrets, gather intelligence, and sabotage networks of foreign governments, terrorist groups, and corporations. </a:t>
            </a:r>
            <a:br>
              <a:rPr lang="en-US" sz="1600" dirty="0"/>
            </a:br>
            <a:endParaRPr lang="en-US" sz="1600" dirty="0"/>
          </a:p>
        </p:txBody>
      </p:sp>
      <p:pic>
        <p:nvPicPr>
          <p:cNvPr id="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6966" t="4218" r="8490" b="5096"/>
          <a:stretch/>
        </p:blipFill>
        <p:spPr bwMode="auto">
          <a:xfrm>
            <a:off x="5718867" y="1484784"/>
            <a:ext cx="3058868" cy="3406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08990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Checklist for you!!!</a:t>
            </a:r>
            <a:endParaRPr lang="en-US" altLang="en-US" sz="3600" dirty="0">
              <a:solidFill>
                <a:schemeClr val="accent1">
                  <a:lumMod val="50000"/>
                </a:schemeClr>
              </a:solidFill>
            </a:endParaRPr>
          </a:p>
        </p:txBody>
      </p:sp>
      <p:sp>
        <p:nvSpPr>
          <p:cNvPr id="2" name="Content Placeholder 1"/>
          <p:cNvSpPr>
            <a:spLocks noGrp="1"/>
          </p:cNvSpPr>
          <p:nvPr>
            <p:ph idx="1"/>
          </p:nvPr>
        </p:nvSpPr>
        <p:spPr>
          <a:xfrm>
            <a:off x="17323" y="1656195"/>
            <a:ext cx="4050621" cy="3428989"/>
          </a:xfrm>
        </p:spPr>
        <p:txBody>
          <a:bodyPr>
            <a:normAutofit lnSpcReduction="10000"/>
          </a:bodyPr>
          <a:lstStyle/>
          <a:p>
            <a:pPr marL="0" indent="0" algn="just">
              <a:buNone/>
            </a:pPr>
            <a:r>
              <a:rPr lang="en-US" sz="1600" dirty="0"/>
              <a:t>Threat actors target the </a:t>
            </a:r>
            <a:r>
              <a:rPr lang="en-US" sz="1600" b="1" dirty="0">
                <a:solidFill>
                  <a:schemeClr val="tx2"/>
                </a:solidFill>
                <a:effectLst>
                  <a:outerShdw blurRad="38100" dist="38100" dir="2700000" algn="tl">
                    <a:srgbClr val="000000">
                      <a:alpha val="43137"/>
                    </a:srgbClr>
                  </a:outerShdw>
                </a:effectLst>
              </a:rPr>
              <a:t>home users, small-to-medium sized businesses, as well as large public and private organizations</a:t>
            </a:r>
            <a:r>
              <a:rPr lang="en-US" sz="1600" dirty="0" smtClean="0"/>
              <a:t>. </a:t>
            </a:r>
            <a:r>
              <a:rPr lang="en-US" sz="1600" b="1" dirty="0" smtClean="0"/>
              <a:t>Like literally, ALL!!!</a:t>
            </a:r>
          </a:p>
          <a:p>
            <a:pPr marL="0" indent="0" algn="just">
              <a:buNone/>
            </a:pPr>
            <a:endParaRPr lang="en-US" sz="1600" dirty="0"/>
          </a:p>
          <a:p>
            <a:pPr marL="0" indent="0" algn="just">
              <a:buNone/>
            </a:pPr>
            <a:r>
              <a:rPr lang="en-US" sz="1600" dirty="0"/>
              <a:t>Hence, Cybersecurity is a shared responsibility which all users must practice to make the internet and networks safer and more secure.</a:t>
            </a:r>
          </a:p>
          <a:p>
            <a:pPr marL="0" indent="0" algn="just">
              <a:buNone/>
            </a:pPr>
            <a:endParaRPr lang="en-US" sz="1600" dirty="0" smtClean="0"/>
          </a:p>
          <a:p>
            <a:pPr marL="0" indent="0" algn="just">
              <a:buNone/>
            </a:pPr>
            <a:r>
              <a:rPr lang="en-US" sz="1600" dirty="0" smtClean="0"/>
              <a:t>Organizations </a:t>
            </a:r>
            <a:r>
              <a:rPr lang="en-US" sz="1600" dirty="0"/>
              <a:t>must take action and protect their assets, users, and customers. They must develop and practice cybersecurity tasks such as those mentioned in the figure.</a:t>
            </a:r>
          </a:p>
          <a:p>
            <a:pPr marL="0" indent="0" algn="just">
              <a:buNone/>
            </a:pPr>
            <a:endParaRPr lang="en-US" sz="1600" dirty="0"/>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5936" y="1700808"/>
            <a:ext cx="4301734" cy="3110782"/>
          </a:xfrm>
          <a:prstGeom prst="rect">
            <a:avLst/>
          </a:prstGeom>
          <a:noFill/>
          <a:ln w="3175">
            <a:solidFill>
              <a:schemeClr val="bg1">
                <a:lumMod val="9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296083067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3600" dirty="0" smtClean="0"/>
              <a:t>Indicators </a:t>
            </a:r>
            <a:r>
              <a:rPr lang="en-US" sz="3600" dirty="0"/>
              <a:t>Of Compromise (IOC</a:t>
            </a:r>
            <a:r>
              <a:rPr lang="en-US" sz="3600" dirty="0" smtClean="0"/>
              <a:t>)</a:t>
            </a:r>
            <a:endParaRPr lang="en-US" sz="3600" dirty="0"/>
          </a:p>
        </p:txBody>
      </p:sp>
      <p:sp>
        <p:nvSpPr>
          <p:cNvPr id="2" name="Content Placeholder 1"/>
          <p:cNvSpPr>
            <a:spLocks noGrp="1"/>
          </p:cNvSpPr>
          <p:nvPr>
            <p:ph idx="1"/>
          </p:nvPr>
        </p:nvSpPr>
        <p:spPr>
          <a:xfrm>
            <a:off x="179512" y="1628800"/>
            <a:ext cx="4050621" cy="3428989"/>
          </a:xfrm>
        </p:spPr>
        <p:txBody>
          <a:bodyPr>
            <a:normAutofit lnSpcReduction="10000"/>
          </a:bodyPr>
          <a:lstStyle/>
          <a:p>
            <a:pPr marL="0" indent="0" algn="just">
              <a:spcBef>
                <a:spcPts val="300"/>
              </a:spcBef>
              <a:spcAft>
                <a:spcPts val="300"/>
              </a:spcAft>
              <a:buNone/>
            </a:pPr>
            <a:r>
              <a:rPr lang="en-US" sz="1600" dirty="0" smtClean="0"/>
              <a:t>IOCs </a:t>
            </a:r>
            <a:r>
              <a:rPr lang="en-US" sz="1600" dirty="0"/>
              <a:t>are the </a:t>
            </a:r>
            <a:r>
              <a:rPr lang="en-US" sz="1600" b="1" dirty="0">
                <a:solidFill>
                  <a:schemeClr val="tx2"/>
                </a:solidFill>
                <a:effectLst>
                  <a:outerShdw blurRad="38100" dist="38100" dir="2700000" algn="tl">
                    <a:srgbClr val="000000">
                      <a:alpha val="43137"/>
                    </a:srgbClr>
                  </a:outerShdw>
                </a:effectLst>
              </a:rPr>
              <a:t>evidence</a:t>
            </a:r>
            <a:r>
              <a:rPr lang="en-US" sz="1600" dirty="0"/>
              <a:t> that an attack has occurred and </a:t>
            </a:r>
            <a:r>
              <a:rPr lang="en-US" sz="1600" b="1" i="1" dirty="0">
                <a:solidFill>
                  <a:schemeClr val="tx2"/>
                </a:solidFill>
                <a:effectLst>
                  <a:outerShdw blurRad="38100" dist="38100" dir="2700000" algn="tl">
                    <a:srgbClr val="000000">
                      <a:alpha val="43137"/>
                    </a:srgbClr>
                  </a:outerShdw>
                </a:effectLst>
              </a:rPr>
              <a:t>each attack has unique identifiable attributes. </a:t>
            </a:r>
          </a:p>
          <a:p>
            <a:pPr marL="0" indent="0" algn="just">
              <a:spcBef>
                <a:spcPts val="300"/>
              </a:spcBef>
              <a:spcAft>
                <a:spcPts val="300"/>
              </a:spcAft>
              <a:buNone/>
            </a:pPr>
            <a:endParaRPr lang="en-US" sz="1600" dirty="0" smtClean="0"/>
          </a:p>
          <a:p>
            <a:pPr marL="0" indent="0" algn="just">
              <a:spcBef>
                <a:spcPts val="300"/>
              </a:spcBef>
              <a:spcAft>
                <a:spcPts val="300"/>
              </a:spcAft>
              <a:buNone/>
            </a:pPr>
            <a:r>
              <a:rPr lang="en-US" sz="1600" dirty="0" smtClean="0"/>
              <a:t>IOCs </a:t>
            </a:r>
            <a:r>
              <a:rPr lang="en-US" sz="1600" dirty="0"/>
              <a:t>can be features that </a:t>
            </a:r>
            <a:r>
              <a:rPr lang="en-US" sz="1600" b="1" i="1" dirty="0">
                <a:solidFill>
                  <a:schemeClr val="tx2"/>
                </a:solidFill>
                <a:effectLst>
                  <a:outerShdw blurRad="38100" dist="38100" dir="2700000" algn="tl">
                    <a:srgbClr val="000000">
                      <a:alpha val="43137"/>
                    </a:srgbClr>
                  </a:outerShdw>
                </a:effectLst>
              </a:rPr>
              <a:t>identify malware files, IP addresses of servers </a:t>
            </a:r>
            <a:r>
              <a:rPr lang="en-US" sz="1600" dirty="0"/>
              <a:t>that are used in attacks, </a:t>
            </a:r>
            <a:r>
              <a:rPr lang="en-US" sz="1600" b="1" i="1" dirty="0">
                <a:solidFill>
                  <a:schemeClr val="tx2"/>
                </a:solidFill>
                <a:effectLst>
                  <a:outerShdw blurRad="38100" dist="38100" dir="2700000" algn="tl">
                    <a:srgbClr val="000000">
                      <a:alpha val="43137"/>
                    </a:srgbClr>
                  </a:outerShdw>
                </a:effectLst>
              </a:rPr>
              <a:t>filenames, and characteristic changes made to end system software, among others</a:t>
            </a:r>
            <a:r>
              <a:rPr lang="en-US" sz="1600" dirty="0"/>
              <a:t>. </a:t>
            </a:r>
          </a:p>
          <a:p>
            <a:pPr marL="0" indent="0" algn="just">
              <a:spcBef>
                <a:spcPts val="300"/>
              </a:spcBef>
              <a:spcAft>
                <a:spcPts val="300"/>
              </a:spcAft>
              <a:buNone/>
            </a:pPr>
            <a:endParaRPr lang="en-US" sz="1600" dirty="0" smtClean="0"/>
          </a:p>
          <a:p>
            <a:pPr marL="0" indent="0" algn="just">
              <a:spcBef>
                <a:spcPts val="300"/>
              </a:spcBef>
              <a:spcAft>
                <a:spcPts val="300"/>
              </a:spcAft>
              <a:buNone/>
            </a:pPr>
            <a:r>
              <a:rPr lang="en-US" sz="1600" dirty="0" smtClean="0"/>
              <a:t>IOCs </a:t>
            </a:r>
            <a:r>
              <a:rPr lang="en-US" sz="1600" dirty="0"/>
              <a:t>help cybersecurity personnel identify what has happened in an attack and develop defenses against the attack. </a:t>
            </a:r>
          </a:p>
          <a:p>
            <a:pPr marL="0" indent="0" algn="just">
              <a:buNone/>
            </a:pPr>
            <a:endParaRPr lang="en-US" sz="1600" dirty="0"/>
          </a:p>
          <a:p>
            <a:pPr marL="0" indent="0" algn="just">
              <a:buNone/>
            </a:pPr>
            <a:endParaRPr lang="en-US" sz="1600" dirty="0"/>
          </a:p>
          <a:p>
            <a:pPr marL="0" indent="0" algn="just">
              <a:buNone/>
            </a:pPr>
            <a:endParaRPr lang="en-US" sz="1600" b="1" dirty="0"/>
          </a:p>
          <a:p>
            <a:pPr marL="0" indent="0" algn="just">
              <a:buNone/>
            </a:pPr>
            <a:endParaRPr lang="en-US" sz="1600" b="1" dirty="0"/>
          </a:p>
          <a:p>
            <a:pPr marL="0" indent="0" algn="just">
              <a:buNone/>
            </a:pPr>
            <a:endParaRPr lang="en-US" sz="1600" b="1" dirty="0"/>
          </a:p>
        </p:txBody>
      </p:sp>
      <p:pic>
        <p:nvPicPr>
          <p:cNvPr id="7"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11558"/>
          <a:stretch/>
        </p:blipFill>
        <p:spPr bwMode="auto">
          <a:xfrm>
            <a:off x="4355976" y="1700808"/>
            <a:ext cx="4631632" cy="1821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4716016" y="3645024"/>
            <a:ext cx="4512362" cy="338554"/>
          </a:xfrm>
          <a:prstGeom prst="rect">
            <a:avLst/>
          </a:prstGeom>
          <a:noFill/>
        </p:spPr>
        <p:txBody>
          <a:bodyPr wrap="square" rtlCol="0">
            <a:spAutoFit/>
          </a:bodyPr>
          <a:lstStyle/>
          <a:p>
            <a:r>
              <a:rPr lang="en-US" sz="1600" dirty="0">
                <a:solidFill>
                  <a:srgbClr val="000000"/>
                </a:solidFill>
              </a:rPr>
              <a:t>Summary of the IOC for a piece of malware </a:t>
            </a:r>
          </a:p>
        </p:txBody>
      </p:sp>
    </p:spTree>
    <p:custDataLst>
      <p:tags r:id="rId1"/>
    </p:custDataLst>
    <p:extLst>
      <p:ext uri="{BB962C8B-B14F-4D97-AF65-F5344CB8AC3E}">
        <p14:creationId xmlns:p14="http://schemas.microsoft.com/office/powerpoint/2010/main" val="3719761399"/>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3600" dirty="0" smtClean="0"/>
              <a:t>Indicators </a:t>
            </a:r>
            <a:r>
              <a:rPr lang="en-US" sz="3600" dirty="0"/>
              <a:t>of Attack (IOA</a:t>
            </a:r>
            <a:r>
              <a:rPr lang="en-US" sz="3600" dirty="0" smtClean="0"/>
              <a:t>)</a:t>
            </a:r>
            <a:endParaRPr lang="en-US" sz="3600" dirty="0"/>
          </a:p>
        </p:txBody>
      </p:sp>
      <p:sp>
        <p:nvSpPr>
          <p:cNvPr id="2" name="Content Placeholder 1"/>
          <p:cNvSpPr>
            <a:spLocks noGrp="1"/>
          </p:cNvSpPr>
          <p:nvPr>
            <p:ph idx="1"/>
          </p:nvPr>
        </p:nvSpPr>
        <p:spPr>
          <a:xfrm>
            <a:off x="467544" y="1484784"/>
            <a:ext cx="8443109" cy="3428989"/>
          </a:xfrm>
        </p:spPr>
        <p:txBody>
          <a:bodyPr>
            <a:normAutofit/>
          </a:bodyPr>
          <a:lstStyle/>
          <a:p>
            <a:pPr marL="0" indent="0" algn="just">
              <a:buNone/>
            </a:pPr>
            <a:r>
              <a:rPr lang="en-US" sz="1600" dirty="0" smtClean="0"/>
              <a:t>IOA</a:t>
            </a:r>
            <a:r>
              <a:rPr lang="en-US" sz="1600" b="1" dirty="0" smtClean="0"/>
              <a:t> </a:t>
            </a:r>
            <a:r>
              <a:rPr lang="en-US" sz="1600" dirty="0"/>
              <a:t>focus more on the </a:t>
            </a:r>
            <a:r>
              <a:rPr lang="en-US" sz="1600" b="1" dirty="0">
                <a:solidFill>
                  <a:schemeClr val="tx2"/>
                </a:solidFill>
                <a:effectLst>
                  <a:outerShdw blurRad="38100" dist="38100" dir="2700000" algn="tl">
                    <a:srgbClr val="000000">
                      <a:alpha val="43137"/>
                    </a:srgbClr>
                  </a:outerShdw>
                </a:effectLst>
              </a:rPr>
              <a:t>motivation and strategies behind an attack </a:t>
            </a:r>
            <a:r>
              <a:rPr lang="en-US" sz="1600" dirty="0"/>
              <a:t>and the attackers to gain access to assets. </a:t>
            </a:r>
            <a:endParaRPr lang="en-US" sz="1600" dirty="0" smtClean="0"/>
          </a:p>
          <a:p>
            <a:pPr marL="0" indent="0" algn="just">
              <a:buNone/>
            </a:pPr>
            <a:endParaRPr lang="en-US" sz="1600" dirty="0"/>
          </a:p>
          <a:p>
            <a:pPr marL="0" indent="0" algn="just">
              <a:buNone/>
            </a:pPr>
            <a:r>
              <a:rPr lang="en-US" sz="1600" dirty="0"/>
              <a:t>IOAs helps to </a:t>
            </a:r>
            <a:r>
              <a:rPr lang="en-US" sz="1600" b="1" i="1" dirty="0">
                <a:solidFill>
                  <a:schemeClr val="tx2"/>
                </a:solidFill>
                <a:effectLst>
                  <a:outerShdw blurRad="38100" dist="38100" dir="2700000" algn="tl">
                    <a:srgbClr val="000000">
                      <a:alpha val="43137"/>
                    </a:srgbClr>
                  </a:outerShdw>
                </a:effectLst>
              </a:rPr>
              <a:t>generate a proactive security approach</a:t>
            </a:r>
            <a:r>
              <a:rPr lang="en-US" sz="1600" dirty="0"/>
              <a:t> that can be reused in multiple contexts and multiple attacks. Defending against a strategy can therefore prevent future attacks.</a:t>
            </a:r>
            <a:endParaRPr lang="en-US" sz="1600" b="1" dirty="0"/>
          </a:p>
          <a:p>
            <a:pPr marL="0" indent="0" algn="just">
              <a:buNone/>
            </a:pPr>
            <a:endParaRPr lang="en-US" sz="1600" b="1" dirty="0"/>
          </a:p>
          <a:p>
            <a:pPr marL="0" indent="0" algn="just">
              <a:buNone/>
            </a:pPr>
            <a:endParaRPr lang="en-US" sz="1600" dirty="0"/>
          </a:p>
          <a:p>
            <a:pPr marL="0" indent="0" algn="just">
              <a:buNone/>
            </a:pPr>
            <a:endParaRPr lang="en-US" sz="1600" dirty="0"/>
          </a:p>
          <a:p>
            <a:pPr marL="0" indent="0" algn="just">
              <a:buNone/>
            </a:pPr>
            <a:endParaRPr lang="en-US" sz="1600" b="1" dirty="0"/>
          </a:p>
          <a:p>
            <a:pPr marL="0" indent="0" algn="just">
              <a:buNone/>
            </a:pPr>
            <a:endParaRPr lang="en-US" sz="1600" b="1" dirty="0"/>
          </a:p>
          <a:p>
            <a:pPr marL="0" indent="0" algn="just">
              <a:buNone/>
            </a:pPr>
            <a:endParaRPr lang="en-US" sz="1600" b="1" dirty="0"/>
          </a:p>
        </p:txBody>
      </p:sp>
    </p:spTree>
    <p:custDataLst>
      <p:tags r:id="rId1"/>
    </p:custDataLst>
    <p:extLst>
      <p:ext uri="{BB962C8B-B14F-4D97-AF65-F5344CB8AC3E}">
        <p14:creationId xmlns:p14="http://schemas.microsoft.com/office/powerpoint/2010/main" val="3394426295"/>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3600" dirty="0" smtClean="0"/>
              <a:t>Tools</a:t>
            </a:r>
            <a:endParaRPr lang="en-US" sz="3600" dirty="0"/>
          </a:p>
        </p:txBody>
      </p:sp>
      <p:graphicFrame>
        <p:nvGraphicFramePr>
          <p:cNvPr id="5" name="Table 4"/>
          <p:cNvGraphicFramePr>
            <a:graphicFrameLocks noGrp="1"/>
          </p:cNvGraphicFramePr>
          <p:nvPr>
            <p:extLst>
              <p:ext uri="{D42A27DB-BD31-4B8C-83A1-F6EECF244321}">
                <p14:modId xmlns:p14="http://schemas.microsoft.com/office/powerpoint/2010/main" val="306110200"/>
              </p:ext>
            </p:extLst>
          </p:nvPr>
        </p:nvGraphicFramePr>
        <p:xfrm>
          <a:off x="386771" y="1188045"/>
          <a:ext cx="8514522" cy="3516630"/>
        </p:xfrm>
        <a:graphic>
          <a:graphicData uri="http://schemas.openxmlformats.org/drawingml/2006/table">
            <a:tbl>
              <a:tblPr firstRow="1" bandRow="1">
                <a:tableStyleId>{5C22544A-7EE6-4342-B048-85BDC9FD1C3A}</a:tableStyleId>
              </a:tblPr>
              <a:tblGrid>
                <a:gridCol w="2090211">
                  <a:extLst>
                    <a:ext uri="{9D8B030D-6E8A-4147-A177-3AD203B41FA5}">
                      <a16:colId xmlns:a16="http://schemas.microsoft.com/office/drawing/2014/main" val="20000"/>
                    </a:ext>
                  </a:extLst>
                </a:gridCol>
                <a:gridCol w="6424311">
                  <a:extLst>
                    <a:ext uri="{9D8B030D-6E8A-4147-A177-3AD203B41FA5}">
                      <a16:colId xmlns:a16="http://schemas.microsoft.com/office/drawing/2014/main" val="20001"/>
                    </a:ext>
                  </a:extLst>
                </a:gridCol>
              </a:tblGrid>
              <a:tr h="269025">
                <a:tc>
                  <a:txBody>
                    <a:bodyPr/>
                    <a:lstStyle/>
                    <a:p>
                      <a:pPr algn="just" fontAlgn="ctr"/>
                      <a:r>
                        <a:rPr lang="en-US" sz="1400" dirty="0">
                          <a:effectLst/>
                        </a:rPr>
                        <a:t>Categories of Tools</a:t>
                      </a:r>
                    </a:p>
                  </a:txBody>
                  <a:tcPr marL="47625" marR="47625" marT="47625" marB="47625" anchor="ctr"/>
                </a:tc>
                <a:tc>
                  <a:txBody>
                    <a:bodyPr/>
                    <a:lstStyle/>
                    <a:p>
                      <a:pPr algn="just" fontAlgn="ctr"/>
                      <a:r>
                        <a:rPr lang="en-US" sz="1400" dirty="0">
                          <a:effectLst/>
                        </a:rPr>
                        <a:t>Description</a:t>
                      </a:r>
                    </a:p>
                  </a:txBody>
                  <a:tcPr marL="47625" marR="47625" marT="47625" marB="47625" anchor="ctr"/>
                </a:tc>
                <a:extLst>
                  <a:ext uri="{0D108BD9-81ED-4DB2-BD59-A6C34878D82A}">
                    <a16:rowId xmlns:a16="http://schemas.microsoft.com/office/drawing/2014/main" val="10000"/>
                  </a:ext>
                </a:extLst>
              </a:tr>
              <a:tr h="269025">
                <a:tc>
                  <a:txBody>
                    <a:bodyPr/>
                    <a:lstStyle/>
                    <a:p>
                      <a:pPr algn="just"/>
                      <a:r>
                        <a:rPr lang="en-US" sz="1400" b="0" i="0" kern="1200" dirty="0">
                          <a:solidFill>
                            <a:schemeClr val="dk1"/>
                          </a:solidFill>
                          <a:effectLst/>
                          <a:latin typeface="+mn-lt"/>
                          <a:ea typeface="+mn-ea"/>
                          <a:cs typeface="+mn-cs"/>
                        </a:rPr>
                        <a:t>Password crackers</a:t>
                      </a:r>
                      <a:endParaRPr lang="en-US" sz="1400" dirty="0"/>
                    </a:p>
                  </a:txBody>
                  <a:tcPr/>
                </a:tc>
                <a:tc>
                  <a:txBody>
                    <a:bodyPr/>
                    <a:lstStyle/>
                    <a:p>
                      <a:pPr algn="just"/>
                      <a:r>
                        <a:rPr lang="en-US" sz="1400" b="0" i="0" kern="1200" dirty="0">
                          <a:solidFill>
                            <a:schemeClr val="dk1"/>
                          </a:solidFill>
                          <a:effectLst/>
                          <a:latin typeface="+mn-lt"/>
                          <a:ea typeface="+mn-ea"/>
                          <a:cs typeface="+mn-cs"/>
                        </a:rPr>
                        <a:t>Used to crack or recover the password. Eg:John the Ripper, Ophcrack</a:t>
                      </a:r>
                      <a:endParaRPr lang="en-US" sz="1400" dirty="0"/>
                    </a:p>
                  </a:txBody>
                  <a:tcPr/>
                </a:tc>
                <a:extLst>
                  <a:ext uri="{0D108BD9-81ED-4DB2-BD59-A6C34878D82A}">
                    <a16:rowId xmlns:a16="http://schemas.microsoft.com/office/drawing/2014/main" val="10001"/>
                  </a:ext>
                </a:extLst>
              </a:tr>
              <a:tr h="450757">
                <a:tc>
                  <a:txBody>
                    <a:bodyPr/>
                    <a:lstStyle/>
                    <a:p>
                      <a:pPr algn="just"/>
                      <a:r>
                        <a:rPr lang="en-US" sz="1400" b="0" i="0" kern="1200" dirty="0">
                          <a:solidFill>
                            <a:schemeClr val="dk1"/>
                          </a:solidFill>
                          <a:effectLst/>
                          <a:latin typeface="+mn-lt"/>
                          <a:ea typeface="+mn-ea"/>
                          <a:cs typeface="+mn-cs"/>
                        </a:rPr>
                        <a:t>Wireless hacking tools</a:t>
                      </a:r>
                      <a:endParaRPr lang="en-US" sz="1400" dirty="0"/>
                    </a:p>
                  </a:txBody>
                  <a:tcPr/>
                </a:tc>
                <a:tc>
                  <a:txBody>
                    <a:bodyPr/>
                    <a:lstStyle/>
                    <a:p>
                      <a:pPr algn="just"/>
                      <a:r>
                        <a:rPr lang="en-US" sz="1400" b="0" i="0" kern="1200" dirty="0">
                          <a:solidFill>
                            <a:schemeClr val="dk1"/>
                          </a:solidFill>
                          <a:effectLst/>
                          <a:latin typeface="+mn-lt"/>
                          <a:ea typeface="+mn-ea"/>
                          <a:cs typeface="+mn-cs"/>
                        </a:rPr>
                        <a:t>Used to intentionally hack into a wireless network to detect security vulnerabilities. Eg:Aircrack-ng, Kismet</a:t>
                      </a:r>
                      <a:endParaRPr lang="en-US" sz="1400" dirty="0"/>
                    </a:p>
                  </a:txBody>
                  <a:tcPr/>
                </a:tc>
                <a:extLst>
                  <a:ext uri="{0D108BD9-81ED-4DB2-BD59-A6C34878D82A}">
                    <a16:rowId xmlns:a16="http://schemas.microsoft.com/office/drawing/2014/main" val="10002"/>
                  </a:ext>
                </a:extLst>
              </a:tr>
              <a:tr h="450757">
                <a:tc>
                  <a:txBody>
                    <a:bodyPr/>
                    <a:lstStyle/>
                    <a:p>
                      <a:pPr algn="just"/>
                      <a:r>
                        <a:rPr lang="en-US" sz="1400" b="0" i="0" kern="1200" dirty="0">
                          <a:solidFill>
                            <a:schemeClr val="dk1"/>
                          </a:solidFill>
                          <a:effectLst/>
                          <a:latin typeface="+mn-lt"/>
                          <a:ea typeface="+mn-ea"/>
                          <a:cs typeface="+mn-cs"/>
                        </a:rPr>
                        <a:t>Network scanning and hacking tools</a:t>
                      </a:r>
                      <a:endParaRPr lang="en-US" sz="1400" dirty="0"/>
                    </a:p>
                  </a:txBody>
                  <a:tcPr/>
                </a:tc>
                <a:tc>
                  <a:txBody>
                    <a:bodyPr/>
                    <a:lstStyle/>
                    <a:p>
                      <a:pPr algn="just"/>
                      <a:r>
                        <a:rPr lang="en-US" sz="1400" b="0" i="0" kern="1200" dirty="0">
                          <a:solidFill>
                            <a:schemeClr val="dk1"/>
                          </a:solidFill>
                          <a:effectLst/>
                          <a:latin typeface="+mn-lt"/>
                          <a:ea typeface="+mn-ea"/>
                          <a:cs typeface="+mn-cs"/>
                        </a:rPr>
                        <a:t>Used to probe network devices, servers, and hosts for open TCP or UDP ports. Eg: Nmap, SuperScan</a:t>
                      </a:r>
                      <a:endParaRPr lang="en-US" sz="1400" dirty="0"/>
                    </a:p>
                  </a:txBody>
                  <a:tcPr/>
                </a:tc>
                <a:extLst>
                  <a:ext uri="{0D108BD9-81ED-4DB2-BD59-A6C34878D82A}">
                    <a16:rowId xmlns:a16="http://schemas.microsoft.com/office/drawing/2014/main" val="10003"/>
                  </a:ext>
                </a:extLst>
              </a:tr>
              <a:tr h="269025">
                <a:tc>
                  <a:txBody>
                    <a:bodyPr/>
                    <a:lstStyle/>
                    <a:p>
                      <a:pPr algn="just"/>
                      <a:r>
                        <a:rPr lang="en-US" sz="1400" b="0" i="0" kern="1200" dirty="0">
                          <a:solidFill>
                            <a:schemeClr val="dk1"/>
                          </a:solidFill>
                          <a:effectLst/>
                          <a:latin typeface="+mn-lt"/>
                          <a:ea typeface="+mn-ea"/>
                          <a:cs typeface="+mn-cs"/>
                        </a:rPr>
                        <a:t>Packet crafting tools</a:t>
                      </a:r>
                      <a:endParaRPr lang="en-US" sz="1400" dirty="0"/>
                    </a:p>
                  </a:txBody>
                  <a:tcPr/>
                </a:tc>
                <a:tc>
                  <a:txBody>
                    <a:bodyPr/>
                    <a:lstStyle/>
                    <a:p>
                      <a:pPr algn="just"/>
                      <a:r>
                        <a:rPr lang="en-US" sz="1400" b="0" i="0" kern="1200" dirty="0">
                          <a:solidFill>
                            <a:schemeClr val="dk1"/>
                          </a:solidFill>
                          <a:effectLst/>
                          <a:latin typeface="+mn-lt"/>
                          <a:ea typeface="+mn-ea"/>
                          <a:cs typeface="+mn-cs"/>
                        </a:rPr>
                        <a:t>Used to probe and test a firewall’s robustness. Eg: Hping, Scapy</a:t>
                      </a:r>
                      <a:endParaRPr lang="en-US" sz="1400" dirty="0"/>
                    </a:p>
                  </a:txBody>
                  <a:tcPr/>
                </a:tc>
                <a:extLst>
                  <a:ext uri="{0D108BD9-81ED-4DB2-BD59-A6C34878D82A}">
                    <a16:rowId xmlns:a16="http://schemas.microsoft.com/office/drawing/2014/main" val="10004"/>
                  </a:ext>
                </a:extLst>
              </a:tr>
              <a:tr h="454071">
                <a:tc>
                  <a:txBody>
                    <a:bodyPr/>
                    <a:lstStyle/>
                    <a:p>
                      <a:pPr algn="just" fontAlgn="ctr"/>
                      <a:r>
                        <a:rPr lang="en-US" sz="1400" b="0" dirty="0">
                          <a:effectLst/>
                        </a:rPr>
                        <a:t>Packet sniffers</a:t>
                      </a:r>
                    </a:p>
                  </a:txBody>
                  <a:tcPr marL="47625" marR="47625" marT="47625" marB="47625" anchor="ctr"/>
                </a:tc>
                <a:tc>
                  <a:txBody>
                    <a:bodyPr/>
                    <a:lstStyle/>
                    <a:p>
                      <a:pPr marL="0" marR="0" lvl="0" indent="0" algn="just" defTabSz="685777" rtl="0" eaLnBrk="1" fontAlgn="ctr"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Used to capture and analyze packets within traditional Ethernet LANs or WLANs. </a:t>
                      </a:r>
                      <a:r>
                        <a:rPr lang="en-US" sz="1400" b="0" i="0" kern="1200" dirty="0" err="1">
                          <a:solidFill>
                            <a:schemeClr val="dk1"/>
                          </a:solidFill>
                          <a:effectLst/>
                          <a:latin typeface="+mn-lt"/>
                          <a:ea typeface="+mn-ea"/>
                          <a:cs typeface="+mn-cs"/>
                        </a:rPr>
                        <a:t>Eg</a:t>
                      </a:r>
                      <a:r>
                        <a:rPr lang="en-US" sz="1400" b="0" i="0" kern="1200" dirty="0">
                          <a:solidFill>
                            <a:schemeClr val="dk1"/>
                          </a:solidFill>
                          <a:effectLst/>
                          <a:latin typeface="+mn-lt"/>
                          <a:ea typeface="+mn-ea"/>
                          <a:cs typeface="+mn-cs"/>
                        </a:rPr>
                        <a:t>: Wireshark, </a:t>
                      </a:r>
                      <a:r>
                        <a:rPr lang="en-US" sz="1400" b="0" i="0" kern="1200" dirty="0" err="1">
                          <a:solidFill>
                            <a:schemeClr val="dk1"/>
                          </a:solidFill>
                          <a:effectLst/>
                          <a:latin typeface="+mn-lt"/>
                          <a:ea typeface="+mn-ea"/>
                          <a:cs typeface="+mn-cs"/>
                        </a:rPr>
                        <a:t>Tcpdump</a:t>
                      </a:r>
                      <a:endParaRPr lang="en-US" sz="1400" b="0" dirty="0">
                        <a:effectLst/>
                      </a:endParaRPr>
                    </a:p>
                  </a:txBody>
                  <a:tcPr marL="47625" marR="47625" marT="47625" marB="47625" anchor="ctr"/>
                </a:tc>
                <a:extLst>
                  <a:ext uri="{0D108BD9-81ED-4DB2-BD59-A6C34878D82A}">
                    <a16:rowId xmlns:a16="http://schemas.microsoft.com/office/drawing/2014/main" val="10005"/>
                  </a:ext>
                </a:extLst>
              </a:tr>
              <a:tr h="454071">
                <a:tc>
                  <a:txBody>
                    <a:bodyPr/>
                    <a:lstStyle/>
                    <a:p>
                      <a:pPr algn="just" fontAlgn="ctr"/>
                      <a:r>
                        <a:rPr lang="en-US" sz="1400" b="0" dirty="0">
                          <a:effectLst/>
                        </a:rPr>
                        <a:t>Rootkit detectors</a:t>
                      </a:r>
                    </a:p>
                  </a:txBody>
                  <a:tcPr marL="47625" marR="47625" marT="47625" marB="47625" anchor="ctr"/>
                </a:tc>
                <a:tc>
                  <a:txBody>
                    <a:bodyPr/>
                    <a:lstStyle/>
                    <a:p>
                      <a:pPr algn="just" fontAlgn="ctr"/>
                      <a:r>
                        <a:rPr lang="en-US" sz="1400" b="0" i="0" kern="1200" dirty="0">
                          <a:solidFill>
                            <a:schemeClr val="dk1"/>
                          </a:solidFill>
                          <a:effectLst/>
                          <a:latin typeface="+mn-lt"/>
                          <a:ea typeface="+mn-ea"/>
                          <a:cs typeface="+mn-cs"/>
                        </a:rPr>
                        <a:t>It</a:t>
                      </a:r>
                      <a:r>
                        <a:rPr lang="en-US" sz="1400" b="0" i="0" kern="1200" baseline="0" dirty="0">
                          <a:solidFill>
                            <a:schemeClr val="dk1"/>
                          </a:solidFill>
                          <a:effectLst/>
                          <a:latin typeface="+mn-lt"/>
                          <a:ea typeface="+mn-ea"/>
                          <a:cs typeface="+mn-cs"/>
                        </a:rPr>
                        <a:t> is </a:t>
                      </a:r>
                      <a:r>
                        <a:rPr lang="en-US" sz="1400" b="0" i="0" kern="1200" dirty="0">
                          <a:solidFill>
                            <a:schemeClr val="dk1"/>
                          </a:solidFill>
                          <a:effectLst/>
                          <a:latin typeface="+mn-lt"/>
                          <a:ea typeface="+mn-ea"/>
                          <a:cs typeface="+mn-cs"/>
                        </a:rPr>
                        <a:t>a directory and file integrity checker used by white hats to detect installed root kits. Eg: AIDE, Netfilter</a:t>
                      </a:r>
                      <a:endParaRPr lang="en-US" sz="1400" b="0" dirty="0">
                        <a:effectLst/>
                      </a:endParaRPr>
                    </a:p>
                  </a:txBody>
                  <a:tcPr marL="47625" marR="47625" marT="47625" marB="47625" anchor="ctr"/>
                </a:tc>
                <a:extLst>
                  <a:ext uri="{0D108BD9-81ED-4DB2-BD59-A6C34878D82A}">
                    <a16:rowId xmlns:a16="http://schemas.microsoft.com/office/drawing/2014/main" val="10006"/>
                  </a:ext>
                </a:extLst>
              </a:tr>
              <a:tr h="450757">
                <a:tc>
                  <a:txBody>
                    <a:bodyPr/>
                    <a:lstStyle/>
                    <a:p>
                      <a:pPr algn="just"/>
                      <a:r>
                        <a:rPr lang="en-US" sz="1400" b="0" i="0" kern="1200" dirty="0">
                          <a:solidFill>
                            <a:schemeClr val="dk1"/>
                          </a:solidFill>
                          <a:effectLst/>
                          <a:latin typeface="+mn-lt"/>
                          <a:ea typeface="+mn-ea"/>
                          <a:cs typeface="+mn-cs"/>
                        </a:rPr>
                        <a:t>Fuzzers to search vulnerabilities</a:t>
                      </a:r>
                      <a:endParaRPr lang="en-US" sz="1400" dirty="0"/>
                    </a:p>
                  </a:txBody>
                  <a:tcPr/>
                </a:tc>
                <a:tc>
                  <a:txBody>
                    <a:bodyPr/>
                    <a:lstStyle/>
                    <a:p>
                      <a:pPr algn="just"/>
                      <a:r>
                        <a:rPr lang="en-US" sz="1400" b="0" i="0" kern="1200" dirty="0">
                          <a:solidFill>
                            <a:schemeClr val="dk1"/>
                          </a:solidFill>
                          <a:effectLst/>
                          <a:latin typeface="+mn-lt"/>
                          <a:ea typeface="+mn-ea"/>
                          <a:cs typeface="+mn-cs"/>
                        </a:rPr>
                        <a:t>Used by threat actors when attempting to discover a computer system’s security vulnerabilities. Eg: Skipfish, Wapiti</a:t>
                      </a:r>
                      <a:endParaRPr lang="en-US" sz="1400" dirty="0"/>
                    </a:p>
                  </a:txBody>
                  <a:tcPr/>
                </a:tc>
                <a:extLst>
                  <a:ext uri="{0D108BD9-81ED-4DB2-BD59-A6C34878D82A}">
                    <a16:rowId xmlns:a16="http://schemas.microsoft.com/office/drawing/2014/main" val="10007"/>
                  </a:ext>
                </a:extLst>
              </a:tr>
            </a:tbl>
          </a:graphicData>
        </a:graphic>
      </p:graphicFrame>
    </p:spTree>
    <p:custDataLst>
      <p:tags r:id="rId1"/>
    </p:custDataLst>
    <p:extLst>
      <p:ext uri="{BB962C8B-B14F-4D97-AF65-F5344CB8AC3E}">
        <p14:creationId xmlns:p14="http://schemas.microsoft.com/office/powerpoint/2010/main" val="4106474019"/>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3600" dirty="0" smtClean="0"/>
              <a:t>Tools</a:t>
            </a:r>
            <a:endParaRPr lang="en-US" sz="3600" dirty="0"/>
          </a:p>
        </p:txBody>
      </p:sp>
      <p:graphicFrame>
        <p:nvGraphicFramePr>
          <p:cNvPr id="4" name="Table 3"/>
          <p:cNvGraphicFramePr>
            <a:graphicFrameLocks noGrp="1"/>
          </p:cNvGraphicFramePr>
          <p:nvPr>
            <p:extLst>
              <p:ext uri="{D42A27DB-BD31-4B8C-83A1-F6EECF244321}">
                <p14:modId xmlns:p14="http://schemas.microsoft.com/office/powerpoint/2010/main" val="2577823266"/>
              </p:ext>
            </p:extLst>
          </p:nvPr>
        </p:nvGraphicFramePr>
        <p:xfrm>
          <a:off x="278202" y="1090207"/>
          <a:ext cx="8514522" cy="4324350"/>
        </p:xfrm>
        <a:graphic>
          <a:graphicData uri="http://schemas.openxmlformats.org/drawingml/2006/table">
            <a:tbl>
              <a:tblPr firstRow="1" bandRow="1">
                <a:tableStyleId>{5C22544A-7EE6-4342-B048-85BDC9FD1C3A}</a:tableStyleId>
              </a:tblPr>
              <a:tblGrid>
                <a:gridCol w="2242931">
                  <a:extLst>
                    <a:ext uri="{9D8B030D-6E8A-4147-A177-3AD203B41FA5}">
                      <a16:colId xmlns:a16="http://schemas.microsoft.com/office/drawing/2014/main" val="20000"/>
                    </a:ext>
                  </a:extLst>
                </a:gridCol>
                <a:gridCol w="6271591">
                  <a:extLst>
                    <a:ext uri="{9D8B030D-6E8A-4147-A177-3AD203B41FA5}">
                      <a16:colId xmlns:a16="http://schemas.microsoft.com/office/drawing/2014/main" val="20001"/>
                    </a:ext>
                  </a:extLst>
                </a:gridCol>
              </a:tblGrid>
              <a:tr h="269025">
                <a:tc>
                  <a:txBody>
                    <a:bodyPr/>
                    <a:lstStyle/>
                    <a:p>
                      <a:pPr algn="just" fontAlgn="ctr"/>
                      <a:r>
                        <a:rPr lang="en-US" sz="1600" dirty="0">
                          <a:effectLst/>
                        </a:rPr>
                        <a:t>Categories of Tools</a:t>
                      </a:r>
                    </a:p>
                  </a:txBody>
                  <a:tcPr marL="47625" marR="47625" marT="47625" marB="47625" anchor="ctr"/>
                </a:tc>
                <a:tc>
                  <a:txBody>
                    <a:bodyPr/>
                    <a:lstStyle/>
                    <a:p>
                      <a:pPr algn="just" fontAlgn="ctr"/>
                      <a:r>
                        <a:rPr lang="en-US" sz="1600" dirty="0">
                          <a:effectLst/>
                        </a:rPr>
                        <a:t>Description</a:t>
                      </a:r>
                    </a:p>
                  </a:txBody>
                  <a:tcPr marL="47625" marR="47625" marT="47625" marB="47625" anchor="ctr"/>
                </a:tc>
                <a:extLst>
                  <a:ext uri="{0D108BD9-81ED-4DB2-BD59-A6C34878D82A}">
                    <a16:rowId xmlns:a16="http://schemas.microsoft.com/office/drawing/2014/main" val="10000"/>
                  </a:ext>
                </a:extLst>
              </a:tr>
              <a:tr h="269025">
                <a:tc>
                  <a:txBody>
                    <a:bodyPr/>
                    <a:lstStyle/>
                    <a:p>
                      <a:pPr algn="just" fontAlgn="ctr"/>
                      <a:r>
                        <a:rPr lang="en-US" sz="1600" b="0" dirty="0">
                          <a:effectLst/>
                        </a:rPr>
                        <a:t>Forensic tools</a:t>
                      </a:r>
                    </a:p>
                  </a:txBody>
                  <a:tcPr marL="47625" marR="47625" marT="47625" marB="47625" anchor="ctr"/>
                </a:tc>
                <a:tc>
                  <a:txBody>
                    <a:bodyPr/>
                    <a:lstStyle/>
                    <a:p>
                      <a:pPr algn="just" fontAlgn="ctr"/>
                      <a:r>
                        <a:rPr lang="en-US" sz="1600" b="0" dirty="0">
                          <a:effectLst/>
                        </a:rPr>
                        <a:t>White hat hackers use these tools to sniff out any trace of evidence existing in a particular computer system. Eg: Sleuth Kit, Helix</a:t>
                      </a:r>
                    </a:p>
                  </a:txBody>
                  <a:tcPr marL="47625" marR="47625" marT="47625" marB="47625" anchor="ctr"/>
                </a:tc>
                <a:extLst>
                  <a:ext uri="{0D108BD9-81ED-4DB2-BD59-A6C34878D82A}">
                    <a16:rowId xmlns:a16="http://schemas.microsoft.com/office/drawing/2014/main" val="10001"/>
                  </a:ext>
                </a:extLst>
              </a:tr>
              <a:tr h="450757">
                <a:tc>
                  <a:txBody>
                    <a:bodyPr/>
                    <a:lstStyle/>
                    <a:p>
                      <a:pPr algn="just" fontAlgn="ctr"/>
                      <a:r>
                        <a:rPr lang="en-US" sz="1600" b="0" dirty="0">
                          <a:effectLst/>
                        </a:rPr>
                        <a:t>Debuggers</a:t>
                      </a:r>
                    </a:p>
                  </a:txBody>
                  <a:tcPr marL="47625" marR="47625" marT="47625" marB="47625" anchor="ctr"/>
                </a:tc>
                <a:tc>
                  <a:txBody>
                    <a:bodyPr/>
                    <a:lstStyle/>
                    <a:p>
                      <a:pPr algn="just" fontAlgn="ctr"/>
                      <a:r>
                        <a:rPr lang="en-US" sz="1600" b="0" dirty="0">
                          <a:effectLst/>
                        </a:rPr>
                        <a:t>Used by black hats to reverse engineer binary files when writing exploits</a:t>
                      </a:r>
                      <a:r>
                        <a:rPr lang="en-US" sz="1600" b="0" baseline="0" dirty="0">
                          <a:effectLst/>
                        </a:rPr>
                        <a:t> and u</a:t>
                      </a:r>
                      <a:r>
                        <a:rPr lang="en-US" sz="1600" b="0" dirty="0">
                          <a:effectLst/>
                        </a:rPr>
                        <a:t>sed by white hats when analyzing malware. Eg:GDB, WinDbg</a:t>
                      </a:r>
                    </a:p>
                  </a:txBody>
                  <a:tcPr marL="47625" marR="47625" marT="47625" marB="47625" anchor="ctr"/>
                </a:tc>
                <a:extLst>
                  <a:ext uri="{0D108BD9-81ED-4DB2-BD59-A6C34878D82A}">
                    <a16:rowId xmlns:a16="http://schemas.microsoft.com/office/drawing/2014/main" val="10002"/>
                  </a:ext>
                </a:extLst>
              </a:tr>
              <a:tr h="450757">
                <a:tc>
                  <a:txBody>
                    <a:bodyPr/>
                    <a:lstStyle/>
                    <a:p>
                      <a:pPr algn="just" fontAlgn="ctr"/>
                      <a:r>
                        <a:rPr lang="en-US" sz="1600" b="0" dirty="0">
                          <a:effectLst/>
                        </a:rPr>
                        <a:t>Hacking operating systems</a:t>
                      </a:r>
                    </a:p>
                  </a:txBody>
                  <a:tcPr marL="47625" marR="47625" marT="47625" marB="47625" anchor="ctr"/>
                </a:tc>
                <a:tc>
                  <a:txBody>
                    <a:bodyPr/>
                    <a:lstStyle/>
                    <a:p>
                      <a:pPr algn="just" fontAlgn="ctr"/>
                      <a:r>
                        <a:rPr lang="en-US" sz="1600" b="0" baseline="0" dirty="0">
                          <a:effectLst/>
                        </a:rPr>
                        <a:t>These are </a:t>
                      </a:r>
                      <a:r>
                        <a:rPr lang="en-US" sz="1600" b="0" dirty="0">
                          <a:effectLst/>
                        </a:rPr>
                        <a:t>preloaded with tools and technologies optimized for hacking. Eg: Kali Linux, SELinux</a:t>
                      </a:r>
                    </a:p>
                  </a:txBody>
                  <a:tcPr marL="47625" marR="47625" marT="47625" marB="47625" anchor="ctr"/>
                </a:tc>
                <a:extLst>
                  <a:ext uri="{0D108BD9-81ED-4DB2-BD59-A6C34878D82A}">
                    <a16:rowId xmlns:a16="http://schemas.microsoft.com/office/drawing/2014/main" val="10003"/>
                  </a:ext>
                </a:extLst>
              </a:tr>
              <a:tr h="269025">
                <a:tc>
                  <a:txBody>
                    <a:bodyPr/>
                    <a:lstStyle/>
                    <a:p>
                      <a:pPr algn="just" fontAlgn="ctr"/>
                      <a:r>
                        <a:rPr lang="en-US" sz="1600" b="0" dirty="0">
                          <a:effectLst/>
                        </a:rPr>
                        <a:t>Encryption tools</a:t>
                      </a:r>
                    </a:p>
                  </a:txBody>
                  <a:tcPr marL="47625" marR="47625" marT="47625" marB="47625" anchor="ctr"/>
                </a:tc>
                <a:tc>
                  <a:txBody>
                    <a:bodyPr/>
                    <a:lstStyle/>
                    <a:p>
                      <a:pPr algn="just" fontAlgn="ctr"/>
                      <a:r>
                        <a:rPr lang="en-US" sz="1600" b="0" baseline="0" dirty="0">
                          <a:effectLst/>
                        </a:rPr>
                        <a:t>These tools </a:t>
                      </a:r>
                      <a:r>
                        <a:rPr lang="en-US" sz="1600" b="0" dirty="0">
                          <a:effectLst/>
                        </a:rPr>
                        <a:t>use algorithm schemes to encode the data to prevent unauthorized access to the data. Eg: VeraCrypt, CipherShed</a:t>
                      </a:r>
                    </a:p>
                  </a:txBody>
                  <a:tcPr marL="47625" marR="47625" marT="47625" marB="47625" anchor="ctr"/>
                </a:tc>
                <a:extLst>
                  <a:ext uri="{0D108BD9-81ED-4DB2-BD59-A6C34878D82A}">
                    <a16:rowId xmlns:a16="http://schemas.microsoft.com/office/drawing/2014/main" val="10004"/>
                  </a:ext>
                </a:extLst>
              </a:tr>
              <a:tr h="454071">
                <a:tc>
                  <a:txBody>
                    <a:bodyPr/>
                    <a:lstStyle/>
                    <a:p>
                      <a:pPr algn="just" fontAlgn="ctr"/>
                      <a:r>
                        <a:rPr lang="en-US" sz="1600" b="0" dirty="0">
                          <a:effectLst/>
                        </a:rPr>
                        <a:t>Vulnerability exploitation tools</a:t>
                      </a:r>
                    </a:p>
                  </a:txBody>
                  <a:tcPr marL="47625" marR="47625" marT="47625" marB="47625" anchor="ctr"/>
                </a:tc>
                <a:tc>
                  <a:txBody>
                    <a:bodyPr/>
                    <a:lstStyle/>
                    <a:p>
                      <a:pPr algn="just" fontAlgn="ctr"/>
                      <a:r>
                        <a:rPr lang="en-US" sz="1600" b="0" dirty="0">
                          <a:effectLst/>
                        </a:rPr>
                        <a:t>These tools identify whether a remote host is vulnerable to a security attack.</a:t>
                      </a:r>
                    </a:p>
                    <a:p>
                      <a:pPr algn="just" fontAlgn="ctr"/>
                      <a:r>
                        <a:rPr lang="en-US" sz="1600" b="0" dirty="0">
                          <a:effectLst/>
                        </a:rPr>
                        <a:t> Eg: Metasploit, Core Impact</a:t>
                      </a:r>
                    </a:p>
                  </a:txBody>
                  <a:tcPr marL="47625" marR="47625" marT="47625" marB="47625" anchor="ctr"/>
                </a:tc>
                <a:extLst>
                  <a:ext uri="{0D108BD9-81ED-4DB2-BD59-A6C34878D82A}">
                    <a16:rowId xmlns:a16="http://schemas.microsoft.com/office/drawing/2014/main" val="10005"/>
                  </a:ext>
                </a:extLst>
              </a:tr>
              <a:tr h="454071">
                <a:tc>
                  <a:txBody>
                    <a:bodyPr/>
                    <a:lstStyle/>
                    <a:p>
                      <a:pPr algn="just" fontAlgn="ctr"/>
                      <a:r>
                        <a:rPr lang="en-US" sz="1600" b="0" dirty="0">
                          <a:effectLst/>
                        </a:rPr>
                        <a:t>Vulnerability scanners</a:t>
                      </a:r>
                    </a:p>
                  </a:txBody>
                  <a:tcPr marL="47625" marR="47625" marT="47625" marB="47625" anchor="ctr"/>
                </a:tc>
                <a:tc>
                  <a:txBody>
                    <a:bodyPr/>
                    <a:lstStyle/>
                    <a:p>
                      <a:pPr algn="just" fontAlgn="ctr"/>
                      <a:r>
                        <a:rPr lang="en-US" sz="1600" b="0" dirty="0">
                          <a:effectLst/>
                        </a:rPr>
                        <a:t>These tools scan a network or system to identify open ports. They can also be used to scan for known vulnerabilities and scan VMs, BYOD devices, and client databases. Eg:Nipper, Securia PSI</a:t>
                      </a:r>
                    </a:p>
                  </a:txBody>
                  <a:tcPr marL="47625" marR="47625" marT="47625" marB="47625" anchor="ctr"/>
                </a:tc>
                <a:extLst>
                  <a:ext uri="{0D108BD9-81ED-4DB2-BD59-A6C34878D82A}">
                    <a16:rowId xmlns:a16="http://schemas.microsoft.com/office/drawing/2014/main" val="10006"/>
                  </a:ext>
                </a:extLst>
              </a:tr>
            </a:tbl>
          </a:graphicData>
        </a:graphic>
      </p:graphicFrame>
    </p:spTree>
    <p:custDataLst>
      <p:tags r:id="rId1"/>
    </p:custDataLst>
    <p:extLst>
      <p:ext uri="{BB962C8B-B14F-4D97-AF65-F5344CB8AC3E}">
        <p14:creationId xmlns:p14="http://schemas.microsoft.com/office/powerpoint/2010/main" val="1843551959"/>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3600" dirty="0" smtClean="0"/>
              <a:t>Attacks</a:t>
            </a:r>
            <a:endParaRPr lang="en-US" sz="3600" dirty="0"/>
          </a:p>
        </p:txBody>
      </p:sp>
      <p:graphicFrame>
        <p:nvGraphicFramePr>
          <p:cNvPr id="5" name="Table 4"/>
          <p:cNvGraphicFramePr>
            <a:graphicFrameLocks noGrp="1"/>
          </p:cNvGraphicFramePr>
          <p:nvPr>
            <p:extLst>
              <p:ext uri="{D42A27DB-BD31-4B8C-83A1-F6EECF244321}">
                <p14:modId xmlns:p14="http://schemas.microsoft.com/office/powerpoint/2010/main" val="4018464155"/>
              </p:ext>
            </p:extLst>
          </p:nvPr>
        </p:nvGraphicFramePr>
        <p:xfrm>
          <a:off x="539552" y="1340768"/>
          <a:ext cx="8236226" cy="3124200"/>
        </p:xfrm>
        <a:graphic>
          <a:graphicData uri="http://schemas.openxmlformats.org/drawingml/2006/table">
            <a:tbl>
              <a:tblPr firstRow="1" bandRow="1">
                <a:tableStyleId>{5C22544A-7EE6-4342-B048-85BDC9FD1C3A}</a:tableStyleId>
              </a:tblPr>
              <a:tblGrid>
                <a:gridCol w="2054088">
                  <a:extLst>
                    <a:ext uri="{9D8B030D-6E8A-4147-A177-3AD203B41FA5}">
                      <a16:colId xmlns:a16="http://schemas.microsoft.com/office/drawing/2014/main" val="20000"/>
                    </a:ext>
                  </a:extLst>
                </a:gridCol>
                <a:gridCol w="6182138">
                  <a:extLst>
                    <a:ext uri="{9D8B030D-6E8A-4147-A177-3AD203B41FA5}">
                      <a16:colId xmlns:a16="http://schemas.microsoft.com/office/drawing/2014/main" val="20001"/>
                    </a:ext>
                  </a:extLst>
                </a:gridCol>
              </a:tblGrid>
              <a:tr h="352481">
                <a:tc>
                  <a:txBody>
                    <a:bodyPr/>
                    <a:lstStyle/>
                    <a:p>
                      <a:pPr algn="just" fontAlgn="ctr"/>
                      <a:r>
                        <a:rPr lang="en-US" sz="1800" b="1" dirty="0">
                          <a:effectLst/>
                        </a:rPr>
                        <a:t>Category of Attack</a:t>
                      </a:r>
                      <a:endParaRPr lang="en-US" sz="1800" dirty="0">
                        <a:effectLst/>
                      </a:endParaRPr>
                    </a:p>
                  </a:txBody>
                  <a:tcPr marL="47625" marR="47625" marT="47625" marB="47625" anchor="ctr"/>
                </a:tc>
                <a:tc>
                  <a:txBody>
                    <a:bodyPr/>
                    <a:lstStyle/>
                    <a:p>
                      <a:pPr algn="just" fontAlgn="ctr"/>
                      <a:r>
                        <a:rPr lang="en-US" sz="1800" b="1" dirty="0">
                          <a:effectLst/>
                        </a:rPr>
                        <a:t>Description</a:t>
                      </a:r>
                      <a:endParaRPr lang="en-US" sz="1800" dirty="0">
                        <a:effectLst/>
                      </a:endParaRPr>
                    </a:p>
                  </a:txBody>
                  <a:tcPr marL="47625" marR="47625" marT="47625" marB="47625" anchor="ctr"/>
                </a:tc>
                <a:extLst>
                  <a:ext uri="{0D108BD9-81ED-4DB2-BD59-A6C34878D82A}">
                    <a16:rowId xmlns:a16="http://schemas.microsoft.com/office/drawing/2014/main" val="10000"/>
                  </a:ext>
                </a:extLst>
              </a:tr>
              <a:tr h="533546">
                <a:tc>
                  <a:txBody>
                    <a:bodyPr/>
                    <a:lstStyle/>
                    <a:p>
                      <a:pPr algn="just" fontAlgn="ctr"/>
                      <a:r>
                        <a:rPr lang="en-US" sz="1800" b="0" dirty="0">
                          <a:effectLst/>
                        </a:rPr>
                        <a:t>Eavesdropping attack</a:t>
                      </a:r>
                    </a:p>
                  </a:txBody>
                  <a:tcPr marL="47625" marR="47625" marT="47625" marB="47625" anchor="ctr"/>
                </a:tc>
                <a:tc>
                  <a:txBody>
                    <a:bodyPr/>
                    <a:lstStyle/>
                    <a:p>
                      <a:pPr algn="just" fontAlgn="ctr"/>
                      <a:r>
                        <a:rPr lang="en-IN" sz="1800" b="0" i="0" kern="1200" dirty="0">
                          <a:solidFill>
                            <a:schemeClr val="dk1"/>
                          </a:solidFill>
                          <a:effectLst/>
                          <a:latin typeface="+mn-lt"/>
                          <a:ea typeface="+mn-ea"/>
                          <a:cs typeface="+mn-cs"/>
                        </a:rPr>
                        <a:t>An eavesdropping attack is w</a:t>
                      </a:r>
                      <a:r>
                        <a:rPr lang="en-US" sz="1800" b="0" dirty="0">
                          <a:effectLst/>
                        </a:rPr>
                        <a:t>hen a threat actor captures and listens to network traffic. This is also called as sniffing or snooping.</a:t>
                      </a:r>
                    </a:p>
                  </a:txBody>
                  <a:tcPr marL="47625" marR="47625" marT="47625" marB="47625" anchor="ctr"/>
                </a:tc>
                <a:extLst>
                  <a:ext uri="{0D108BD9-81ED-4DB2-BD59-A6C34878D82A}">
                    <a16:rowId xmlns:a16="http://schemas.microsoft.com/office/drawing/2014/main" val="10001"/>
                  </a:ext>
                </a:extLst>
              </a:tr>
              <a:tr h="751638">
                <a:tc>
                  <a:txBody>
                    <a:bodyPr/>
                    <a:lstStyle/>
                    <a:p>
                      <a:pPr algn="just" fontAlgn="ctr"/>
                      <a:r>
                        <a:rPr lang="en-US" sz="1800" b="0" dirty="0">
                          <a:effectLst/>
                        </a:rPr>
                        <a:t>Data modification attack</a:t>
                      </a:r>
                    </a:p>
                  </a:txBody>
                  <a:tcPr marL="47625" marR="47625" marT="47625" marB="47625" anchor="ctr"/>
                </a:tc>
                <a:tc>
                  <a:txBody>
                    <a:bodyPr/>
                    <a:lstStyle/>
                    <a:p>
                      <a:pPr algn="just" fontAlgn="ctr"/>
                      <a:r>
                        <a:rPr lang="en-IN" sz="1800" b="0" i="0" kern="1200" dirty="0">
                          <a:solidFill>
                            <a:schemeClr val="dk1"/>
                          </a:solidFill>
                          <a:effectLst/>
                          <a:latin typeface="+mn-lt"/>
                          <a:ea typeface="+mn-ea"/>
                          <a:cs typeface="+mn-cs"/>
                        </a:rPr>
                        <a:t>Data modification attacks occur w</a:t>
                      </a:r>
                      <a:r>
                        <a:rPr lang="en-US" sz="1800" b="0" dirty="0">
                          <a:effectLst/>
                        </a:rPr>
                        <a:t>hen a threat actor has captured enterprise traffic and has altered the data in the packets without the knowledge of the sender or receiver.</a:t>
                      </a:r>
                    </a:p>
                  </a:txBody>
                  <a:tcPr marL="47625" marR="47625" marT="47625" marB="47625" anchor="ctr"/>
                </a:tc>
                <a:extLst>
                  <a:ext uri="{0D108BD9-81ED-4DB2-BD59-A6C34878D82A}">
                    <a16:rowId xmlns:a16="http://schemas.microsoft.com/office/drawing/2014/main" val="10002"/>
                  </a:ext>
                </a:extLst>
              </a:tr>
              <a:tr h="534036">
                <a:tc>
                  <a:txBody>
                    <a:bodyPr/>
                    <a:lstStyle/>
                    <a:p>
                      <a:pPr algn="just" fontAlgn="ctr"/>
                      <a:r>
                        <a:rPr lang="en-US" sz="1800" b="0" dirty="0">
                          <a:effectLst/>
                        </a:rPr>
                        <a:t>IP address spoofing attack</a:t>
                      </a:r>
                    </a:p>
                  </a:txBody>
                  <a:tcPr marL="47625" marR="47625" marT="47625" marB="47625" anchor="ctr"/>
                </a:tc>
                <a:tc>
                  <a:txBody>
                    <a:bodyPr/>
                    <a:lstStyle/>
                    <a:p>
                      <a:pPr algn="just" fontAlgn="ctr"/>
                      <a:r>
                        <a:rPr lang="en-US" sz="1800" b="0" i="0" kern="1200" dirty="0">
                          <a:solidFill>
                            <a:schemeClr val="dk1"/>
                          </a:solidFill>
                          <a:effectLst/>
                          <a:latin typeface="+mn-lt"/>
                          <a:ea typeface="+mn-ea"/>
                          <a:cs typeface="+mn-cs"/>
                        </a:rPr>
                        <a:t>An IP address spoofing attack is w</a:t>
                      </a:r>
                      <a:r>
                        <a:rPr lang="en-US" sz="1800" b="0" dirty="0">
                          <a:effectLst/>
                        </a:rPr>
                        <a:t>hen a threat actor constructs an IP packet that appears to originate from a valid address inside the corporate intranet.</a:t>
                      </a:r>
                    </a:p>
                  </a:txBody>
                  <a:tcPr marL="47625" marR="47625" marT="47625" marB="47625" anchor="ctr"/>
                </a:tc>
                <a:extLst>
                  <a:ext uri="{0D108BD9-81ED-4DB2-BD59-A6C34878D82A}">
                    <a16:rowId xmlns:a16="http://schemas.microsoft.com/office/drawing/2014/main" val="3637749343"/>
                  </a:ext>
                </a:extLst>
              </a:tr>
            </a:tbl>
          </a:graphicData>
        </a:graphic>
      </p:graphicFrame>
    </p:spTree>
    <p:custDataLst>
      <p:tags r:id="rId1"/>
    </p:custDataLst>
    <p:extLst>
      <p:ext uri="{BB962C8B-B14F-4D97-AF65-F5344CB8AC3E}">
        <p14:creationId xmlns:p14="http://schemas.microsoft.com/office/powerpoint/2010/main" val="2373316691"/>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3600" dirty="0" smtClean="0"/>
              <a:t>Attacks</a:t>
            </a:r>
            <a:endParaRPr lang="en-US" sz="3600" dirty="0"/>
          </a:p>
        </p:txBody>
      </p:sp>
      <p:graphicFrame>
        <p:nvGraphicFramePr>
          <p:cNvPr id="5" name="Table 4"/>
          <p:cNvGraphicFramePr>
            <a:graphicFrameLocks noGrp="1"/>
          </p:cNvGraphicFramePr>
          <p:nvPr>
            <p:extLst>
              <p:ext uri="{D42A27DB-BD31-4B8C-83A1-F6EECF244321}">
                <p14:modId xmlns:p14="http://schemas.microsoft.com/office/powerpoint/2010/main" val="2797636064"/>
              </p:ext>
            </p:extLst>
          </p:nvPr>
        </p:nvGraphicFramePr>
        <p:xfrm>
          <a:off x="539552" y="1340768"/>
          <a:ext cx="8236226" cy="2188790"/>
        </p:xfrm>
        <a:graphic>
          <a:graphicData uri="http://schemas.openxmlformats.org/drawingml/2006/table">
            <a:tbl>
              <a:tblPr firstRow="1" bandRow="1">
                <a:tableStyleId>{5C22544A-7EE6-4342-B048-85BDC9FD1C3A}</a:tableStyleId>
              </a:tblPr>
              <a:tblGrid>
                <a:gridCol w="2054088">
                  <a:extLst>
                    <a:ext uri="{9D8B030D-6E8A-4147-A177-3AD203B41FA5}">
                      <a16:colId xmlns:a16="http://schemas.microsoft.com/office/drawing/2014/main" val="20000"/>
                    </a:ext>
                  </a:extLst>
                </a:gridCol>
                <a:gridCol w="6182138">
                  <a:extLst>
                    <a:ext uri="{9D8B030D-6E8A-4147-A177-3AD203B41FA5}">
                      <a16:colId xmlns:a16="http://schemas.microsoft.com/office/drawing/2014/main" val="20001"/>
                    </a:ext>
                  </a:extLst>
                </a:gridCol>
              </a:tblGrid>
              <a:tr h="352481">
                <a:tc>
                  <a:txBody>
                    <a:bodyPr/>
                    <a:lstStyle/>
                    <a:p>
                      <a:pPr algn="ctr" fontAlgn="ctr"/>
                      <a:r>
                        <a:rPr lang="en-US" b="1" dirty="0">
                          <a:effectLst/>
                        </a:rPr>
                        <a:t>Category of Attack</a:t>
                      </a:r>
                      <a:endParaRPr lang="en-US" dirty="0">
                        <a:effectLst/>
                      </a:endParaRPr>
                    </a:p>
                  </a:txBody>
                  <a:tcPr marL="47625" marR="47625" marT="47625" marB="47625" anchor="ctr"/>
                </a:tc>
                <a:tc>
                  <a:txBody>
                    <a:bodyPr/>
                    <a:lstStyle/>
                    <a:p>
                      <a:pPr algn="ctr" fontAlgn="ctr"/>
                      <a:r>
                        <a:rPr lang="en-US" b="1" dirty="0">
                          <a:effectLst/>
                        </a:rPr>
                        <a:t>Description</a:t>
                      </a:r>
                      <a:endParaRPr lang="en-US" dirty="0">
                        <a:effectLst/>
                      </a:endParaRPr>
                    </a:p>
                  </a:txBody>
                  <a:tcPr marL="47625" marR="47625" marT="47625" marB="47625" anchor="ctr"/>
                </a:tc>
                <a:extLst>
                  <a:ext uri="{0D108BD9-81ED-4DB2-BD59-A6C34878D82A}">
                    <a16:rowId xmlns:a16="http://schemas.microsoft.com/office/drawing/2014/main" val="10000"/>
                  </a:ext>
                </a:extLst>
              </a:tr>
              <a:tr h="533546">
                <a:tc>
                  <a:txBody>
                    <a:bodyPr/>
                    <a:lstStyle/>
                    <a:p>
                      <a:pPr fontAlgn="ctr"/>
                      <a:r>
                        <a:rPr lang="en-US" sz="1400" b="0" dirty="0">
                          <a:effectLst/>
                        </a:rPr>
                        <a:t>Eavesdropping attack</a:t>
                      </a:r>
                    </a:p>
                  </a:txBody>
                  <a:tcPr marL="47625" marR="47625" marT="47625" marB="47625" anchor="ctr"/>
                </a:tc>
                <a:tc>
                  <a:txBody>
                    <a:bodyPr/>
                    <a:lstStyle/>
                    <a:p>
                      <a:pPr fontAlgn="ctr"/>
                      <a:r>
                        <a:rPr lang="en-IN" sz="1400" b="0" i="0" kern="1200" dirty="0">
                          <a:solidFill>
                            <a:schemeClr val="dk1"/>
                          </a:solidFill>
                          <a:effectLst/>
                          <a:latin typeface="+mn-lt"/>
                          <a:ea typeface="+mn-ea"/>
                          <a:cs typeface="+mn-cs"/>
                        </a:rPr>
                        <a:t>An eavesdropping attack is w</a:t>
                      </a:r>
                      <a:r>
                        <a:rPr lang="en-US" sz="1400" b="0" dirty="0">
                          <a:effectLst/>
                        </a:rPr>
                        <a:t>hen a threat actor captures and listens to network traffic. This is also called as sniffing or snooping.</a:t>
                      </a:r>
                    </a:p>
                  </a:txBody>
                  <a:tcPr marL="47625" marR="47625" marT="47625" marB="47625" anchor="ctr"/>
                </a:tc>
                <a:extLst>
                  <a:ext uri="{0D108BD9-81ED-4DB2-BD59-A6C34878D82A}">
                    <a16:rowId xmlns:a16="http://schemas.microsoft.com/office/drawing/2014/main" val="10001"/>
                  </a:ext>
                </a:extLst>
              </a:tr>
              <a:tr h="751638">
                <a:tc>
                  <a:txBody>
                    <a:bodyPr/>
                    <a:lstStyle/>
                    <a:p>
                      <a:pPr fontAlgn="ctr"/>
                      <a:r>
                        <a:rPr lang="en-US" sz="1400" b="0" dirty="0">
                          <a:effectLst/>
                        </a:rPr>
                        <a:t>Data modification attack</a:t>
                      </a:r>
                    </a:p>
                  </a:txBody>
                  <a:tcPr marL="47625" marR="47625" marT="47625" marB="47625" anchor="ctr"/>
                </a:tc>
                <a:tc>
                  <a:txBody>
                    <a:bodyPr/>
                    <a:lstStyle/>
                    <a:p>
                      <a:pPr fontAlgn="ctr"/>
                      <a:r>
                        <a:rPr lang="en-IN" sz="1400" b="0" i="0" kern="1200" dirty="0">
                          <a:solidFill>
                            <a:schemeClr val="dk1"/>
                          </a:solidFill>
                          <a:effectLst/>
                          <a:latin typeface="+mn-lt"/>
                          <a:ea typeface="+mn-ea"/>
                          <a:cs typeface="+mn-cs"/>
                        </a:rPr>
                        <a:t>Data modification attacks occur w</a:t>
                      </a:r>
                      <a:r>
                        <a:rPr lang="en-US" sz="1400" b="0" dirty="0">
                          <a:effectLst/>
                        </a:rPr>
                        <a:t>hen a threat actor has captured enterprise traffic and has altered the data in the packets without the knowledge of the sender or receiver.</a:t>
                      </a:r>
                    </a:p>
                  </a:txBody>
                  <a:tcPr marL="47625" marR="47625" marT="47625" marB="47625" anchor="ctr"/>
                </a:tc>
                <a:extLst>
                  <a:ext uri="{0D108BD9-81ED-4DB2-BD59-A6C34878D82A}">
                    <a16:rowId xmlns:a16="http://schemas.microsoft.com/office/drawing/2014/main" val="10002"/>
                  </a:ext>
                </a:extLst>
              </a:tr>
              <a:tr h="534036">
                <a:tc>
                  <a:txBody>
                    <a:bodyPr/>
                    <a:lstStyle/>
                    <a:p>
                      <a:pPr fontAlgn="ctr"/>
                      <a:r>
                        <a:rPr lang="en-US" sz="1400" b="0" dirty="0">
                          <a:effectLst/>
                        </a:rPr>
                        <a:t>IP address spoofing attack</a:t>
                      </a:r>
                    </a:p>
                  </a:txBody>
                  <a:tcPr marL="47625" marR="47625" marT="47625" marB="47625" anchor="ctr"/>
                </a:tc>
                <a:tc>
                  <a:txBody>
                    <a:bodyPr/>
                    <a:lstStyle/>
                    <a:p>
                      <a:pPr fontAlgn="ctr"/>
                      <a:r>
                        <a:rPr lang="en-US" sz="1400" b="0" i="0" kern="1200" dirty="0">
                          <a:solidFill>
                            <a:schemeClr val="dk1"/>
                          </a:solidFill>
                          <a:effectLst/>
                          <a:latin typeface="+mn-lt"/>
                          <a:ea typeface="+mn-ea"/>
                          <a:cs typeface="+mn-cs"/>
                        </a:rPr>
                        <a:t>An IP address spoofing attack is w</a:t>
                      </a:r>
                      <a:r>
                        <a:rPr lang="en-US" sz="1400" b="0" dirty="0">
                          <a:effectLst/>
                        </a:rPr>
                        <a:t>hen a threat actor constructs an IP packet that appears to originate from a valid address inside the corporate intranet.</a:t>
                      </a:r>
                    </a:p>
                  </a:txBody>
                  <a:tcPr marL="47625" marR="47625" marT="47625" marB="47625" anchor="ctr"/>
                </a:tc>
                <a:extLst>
                  <a:ext uri="{0D108BD9-81ED-4DB2-BD59-A6C34878D82A}">
                    <a16:rowId xmlns:a16="http://schemas.microsoft.com/office/drawing/2014/main" val="3637749343"/>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1174485307"/>
              </p:ext>
            </p:extLst>
          </p:nvPr>
        </p:nvGraphicFramePr>
        <p:xfrm>
          <a:off x="332370" y="970127"/>
          <a:ext cx="8479260" cy="4694173"/>
        </p:xfrm>
        <a:graphic>
          <a:graphicData uri="http://schemas.openxmlformats.org/drawingml/2006/table">
            <a:tbl>
              <a:tblPr firstRow="1" bandRow="1">
                <a:tableStyleId>{5C22544A-7EE6-4342-B048-85BDC9FD1C3A}</a:tableStyleId>
              </a:tblPr>
              <a:tblGrid>
                <a:gridCol w="2114700">
                  <a:extLst>
                    <a:ext uri="{9D8B030D-6E8A-4147-A177-3AD203B41FA5}">
                      <a16:colId xmlns:a16="http://schemas.microsoft.com/office/drawing/2014/main" val="20000"/>
                    </a:ext>
                  </a:extLst>
                </a:gridCol>
                <a:gridCol w="6364560">
                  <a:extLst>
                    <a:ext uri="{9D8B030D-6E8A-4147-A177-3AD203B41FA5}">
                      <a16:colId xmlns:a16="http://schemas.microsoft.com/office/drawing/2014/main" val="20001"/>
                    </a:ext>
                  </a:extLst>
                </a:gridCol>
              </a:tblGrid>
              <a:tr h="305159">
                <a:tc>
                  <a:txBody>
                    <a:bodyPr/>
                    <a:lstStyle/>
                    <a:p>
                      <a:pPr algn="just" fontAlgn="ctr"/>
                      <a:r>
                        <a:rPr lang="en-US" sz="1800" b="1" dirty="0">
                          <a:effectLst/>
                        </a:rPr>
                        <a:t>Category of Attack</a:t>
                      </a:r>
                      <a:endParaRPr lang="en-US" sz="1800" dirty="0">
                        <a:effectLst/>
                      </a:endParaRPr>
                    </a:p>
                  </a:txBody>
                  <a:tcPr marL="47625" marR="47625" marT="47625" marB="47625" anchor="ctr"/>
                </a:tc>
                <a:tc>
                  <a:txBody>
                    <a:bodyPr/>
                    <a:lstStyle/>
                    <a:p>
                      <a:pPr algn="just" fontAlgn="ctr"/>
                      <a:r>
                        <a:rPr lang="en-US" sz="1800" b="1" dirty="0">
                          <a:effectLst/>
                        </a:rPr>
                        <a:t>Description</a:t>
                      </a:r>
                      <a:endParaRPr lang="en-US" sz="1800" dirty="0">
                        <a:effectLst/>
                      </a:endParaRPr>
                    </a:p>
                  </a:txBody>
                  <a:tcPr marL="47625" marR="47625" marT="47625" marB="47625" anchor="ctr"/>
                </a:tc>
                <a:extLst>
                  <a:ext uri="{0D108BD9-81ED-4DB2-BD59-A6C34878D82A}">
                    <a16:rowId xmlns:a16="http://schemas.microsoft.com/office/drawing/2014/main" val="10000"/>
                  </a:ext>
                </a:extLst>
              </a:tr>
              <a:tr h="651763">
                <a:tc>
                  <a:txBody>
                    <a:bodyPr/>
                    <a:lstStyle/>
                    <a:p>
                      <a:pPr algn="just" fontAlgn="ctr"/>
                      <a:r>
                        <a:rPr lang="en-US" sz="1800" b="0" dirty="0">
                          <a:effectLst/>
                        </a:rPr>
                        <a:t>Password-based attacks</a:t>
                      </a:r>
                    </a:p>
                  </a:txBody>
                  <a:tcPr marL="47625" marR="47625" marT="47625" marB="47625" anchor="ctr"/>
                </a:tc>
                <a:tc>
                  <a:txBody>
                    <a:bodyPr/>
                    <a:lstStyle/>
                    <a:p>
                      <a:pPr algn="just" fontAlgn="ctr"/>
                      <a:r>
                        <a:rPr lang="en-IN" sz="1800" b="0" i="0" kern="1200" dirty="0">
                          <a:solidFill>
                            <a:schemeClr val="dk1"/>
                          </a:solidFill>
                          <a:effectLst/>
                          <a:latin typeface="+mn-lt"/>
                          <a:ea typeface="+mn-ea"/>
                          <a:cs typeface="+mn-cs"/>
                        </a:rPr>
                        <a:t>Password-based attacks occur w</a:t>
                      </a:r>
                      <a:r>
                        <a:rPr lang="en-US" sz="1800" b="0" dirty="0">
                          <a:effectLst/>
                        </a:rPr>
                        <a:t>hen a threat actor obtains the credentials for a valid user account. </a:t>
                      </a:r>
                    </a:p>
                  </a:txBody>
                  <a:tcPr marL="47625" marR="47625" marT="47625" marB="47625" anchor="ctr"/>
                </a:tc>
                <a:extLst>
                  <a:ext uri="{0D108BD9-81ED-4DB2-BD59-A6C34878D82A}">
                    <a16:rowId xmlns:a16="http://schemas.microsoft.com/office/drawing/2014/main" val="10002"/>
                  </a:ext>
                </a:extLst>
              </a:tr>
              <a:tr h="579265">
                <a:tc>
                  <a:txBody>
                    <a:bodyPr/>
                    <a:lstStyle/>
                    <a:p>
                      <a:pPr algn="just" fontAlgn="ctr"/>
                      <a:r>
                        <a:rPr lang="en-US" sz="1800" b="0" dirty="0">
                          <a:effectLst/>
                        </a:rPr>
                        <a:t>Denial-of-service (DoS) attack</a:t>
                      </a:r>
                    </a:p>
                  </a:txBody>
                  <a:tcPr marL="47625" marR="47625" marT="47625" marB="47625" anchor="ctr"/>
                </a:tc>
                <a:tc>
                  <a:txBody>
                    <a:bodyPr/>
                    <a:lstStyle/>
                    <a:p>
                      <a:pPr algn="just" fontAlgn="ctr"/>
                      <a:r>
                        <a:rPr lang="en-US" sz="1800" b="0" dirty="0">
                          <a:effectLst/>
                        </a:rPr>
                        <a:t>A DoS attack prevents normal use of a computer or network by valid users. This attack can block traffic, which results in a loss of access to network resources.</a:t>
                      </a:r>
                    </a:p>
                  </a:txBody>
                  <a:tcPr marL="47625" marR="47625" marT="47625" marB="47625" anchor="ctr"/>
                </a:tc>
                <a:extLst>
                  <a:ext uri="{0D108BD9-81ED-4DB2-BD59-A6C34878D82A}">
                    <a16:rowId xmlns:a16="http://schemas.microsoft.com/office/drawing/2014/main" val="10003"/>
                  </a:ext>
                </a:extLst>
              </a:tr>
              <a:tr h="516132">
                <a:tc>
                  <a:txBody>
                    <a:bodyPr/>
                    <a:lstStyle/>
                    <a:p>
                      <a:pPr algn="just" fontAlgn="ctr"/>
                      <a:r>
                        <a:rPr lang="en-US" sz="1800" b="0" dirty="0">
                          <a:effectLst/>
                        </a:rPr>
                        <a:t>Man-in-the-middle attack (</a:t>
                      </a:r>
                      <a:r>
                        <a:rPr lang="en-US" sz="1800" b="0" dirty="0" err="1">
                          <a:effectLst/>
                        </a:rPr>
                        <a:t>MiTM</a:t>
                      </a:r>
                      <a:r>
                        <a:rPr lang="en-US" sz="1800" b="0" dirty="0">
                          <a:effectLst/>
                        </a:rPr>
                        <a:t>)</a:t>
                      </a:r>
                    </a:p>
                  </a:txBody>
                  <a:tcPr marL="47625" marR="47625" marT="47625" marB="47625" anchor="ctr"/>
                </a:tc>
                <a:tc>
                  <a:txBody>
                    <a:bodyPr/>
                    <a:lstStyle/>
                    <a:p>
                      <a:pPr algn="just" fontAlgn="ctr"/>
                      <a:r>
                        <a:rPr lang="en-IN" sz="1800" b="0" i="0" kern="1200" dirty="0">
                          <a:solidFill>
                            <a:schemeClr val="dk1"/>
                          </a:solidFill>
                          <a:effectLst/>
                          <a:latin typeface="+mn-lt"/>
                          <a:ea typeface="+mn-ea"/>
                          <a:cs typeface="+mn-cs"/>
                        </a:rPr>
                        <a:t>A </a:t>
                      </a:r>
                      <a:r>
                        <a:rPr lang="en-IN" sz="1800" b="0" i="0" kern="1200" dirty="0" err="1">
                          <a:solidFill>
                            <a:schemeClr val="dk1"/>
                          </a:solidFill>
                          <a:effectLst/>
                          <a:latin typeface="+mn-lt"/>
                          <a:ea typeface="+mn-ea"/>
                          <a:cs typeface="+mn-cs"/>
                        </a:rPr>
                        <a:t>MiTM</a:t>
                      </a:r>
                      <a:r>
                        <a:rPr lang="en-IN" sz="1800" b="0" i="0" kern="1200" dirty="0">
                          <a:solidFill>
                            <a:schemeClr val="dk1"/>
                          </a:solidFill>
                          <a:effectLst/>
                          <a:latin typeface="+mn-lt"/>
                          <a:ea typeface="+mn-ea"/>
                          <a:cs typeface="+mn-cs"/>
                        </a:rPr>
                        <a:t> attack occurs w</a:t>
                      </a:r>
                      <a:r>
                        <a:rPr lang="en-US" sz="1800" b="0" dirty="0">
                          <a:effectLst/>
                        </a:rPr>
                        <a:t>hen threat actors have positioned themselves between a source and destination. </a:t>
                      </a:r>
                    </a:p>
                  </a:txBody>
                  <a:tcPr marL="47625" marR="47625" marT="47625" marB="47625" anchor="ctr"/>
                </a:tc>
                <a:extLst>
                  <a:ext uri="{0D108BD9-81ED-4DB2-BD59-A6C34878D82A}">
                    <a16:rowId xmlns:a16="http://schemas.microsoft.com/office/drawing/2014/main" val="10004"/>
                  </a:ext>
                </a:extLst>
              </a:tr>
              <a:tr h="764690">
                <a:tc>
                  <a:txBody>
                    <a:bodyPr/>
                    <a:lstStyle/>
                    <a:p>
                      <a:pPr algn="just" fontAlgn="ctr"/>
                      <a:r>
                        <a:rPr lang="en-US" sz="1800" b="0" dirty="0">
                          <a:effectLst/>
                        </a:rPr>
                        <a:t>Compromised key attack</a:t>
                      </a:r>
                    </a:p>
                  </a:txBody>
                  <a:tcPr marL="47625" marR="47625" marT="47625" marB="47625" anchor="ctr"/>
                </a:tc>
                <a:tc>
                  <a:txBody>
                    <a:bodyPr/>
                    <a:lstStyle/>
                    <a:p>
                      <a:pPr algn="just" fontAlgn="ctr"/>
                      <a:r>
                        <a:rPr lang="en-IN" sz="1800" b="0" i="0" kern="1200" dirty="0">
                          <a:solidFill>
                            <a:schemeClr val="dk1"/>
                          </a:solidFill>
                          <a:effectLst/>
                          <a:latin typeface="+mn-lt"/>
                          <a:ea typeface="+mn-ea"/>
                          <a:cs typeface="+mn-cs"/>
                        </a:rPr>
                        <a:t>A compromised-key attack occurs w</a:t>
                      </a:r>
                      <a:r>
                        <a:rPr lang="en-US" sz="1800" b="0" dirty="0">
                          <a:effectLst/>
                        </a:rPr>
                        <a:t>hen a threat actor obtains a secret key. A compromised key can be used to gain access to a secured communication without the sender or receiver.</a:t>
                      </a:r>
                    </a:p>
                  </a:txBody>
                  <a:tcPr marL="47625" marR="47625" marT="47625" marB="47625" anchor="ctr"/>
                </a:tc>
                <a:extLst>
                  <a:ext uri="{0D108BD9-81ED-4DB2-BD59-A6C34878D82A}">
                    <a16:rowId xmlns:a16="http://schemas.microsoft.com/office/drawing/2014/main" val="10005"/>
                  </a:ext>
                </a:extLst>
              </a:tr>
              <a:tr h="759811">
                <a:tc>
                  <a:txBody>
                    <a:bodyPr/>
                    <a:lstStyle/>
                    <a:p>
                      <a:pPr algn="just" fontAlgn="ctr"/>
                      <a:r>
                        <a:rPr lang="en-US" sz="1800" b="0" dirty="0">
                          <a:effectLst/>
                        </a:rPr>
                        <a:t>Sniffer attack</a:t>
                      </a:r>
                    </a:p>
                  </a:txBody>
                  <a:tcPr marL="47625" marR="47625" marT="47625" marB="47625" anchor="ctr"/>
                </a:tc>
                <a:tc>
                  <a:txBody>
                    <a:bodyPr/>
                    <a:lstStyle/>
                    <a:p>
                      <a:pPr algn="just" fontAlgn="ctr"/>
                      <a:r>
                        <a:rPr lang="en-US" sz="1800" b="0" i="0" kern="1200" dirty="0">
                          <a:solidFill>
                            <a:schemeClr val="dk1"/>
                          </a:solidFill>
                          <a:effectLst/>
                          <a:latin typeface="+mn-lt"/>
                          <a:ea typeface="+mn-ea"/>
                          <a:cs typeface="+mn-cs"/>
                        </a:rPr>
                        <a:t>A sniffer is an application or device that can read, monitor, and capture network data exchanges and read network packets. If the packets are not encrypted, a sniffer provides a full view of the data inside the packet.</a:t>
                      </a:r>
                      <a:endParaRPr lang="en-US" sz="1800" b="0" dirty="0">
                        <a:effectLst/>
                      </a:endParaRPr>
                    </a:p>
                  </a:txBody>
                  <a:tcPr marL="47625" marR="47625" marT="47625" marB="47625" anchor="ctr"/>
                </a:tc>
                <a:extLst>
                  <a:ext uri="{0D108BD9-81ED-4DB2-BD59-A6C34878D82A}">
                    <a16:rowId xmlns:a16="http://schemas.microsoft.com/office/drawing/2014/main" val="10006"/>
                  </a:ext>
                </a:extLst>
              </a:tr>
            </a:tbl>
          </a:graphicData>
        </a:graphic>
      </p:graphicFrame>
    </p:spTree>
    <p:custDataLst>
      <p:tags r:id="rId1"/>
    </p:custDataLst>
    <p:extLst>
      <p:ext uri="{BB962C8B-B14F-4D97-AF65-F5344CB8AC3E}">
        <p14:creationId xmlns:p14="http://schemas.microsoft.com/office/powerpoint/2010/main" val="3839614550"/>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a:t>
            </a:r>
            <a:endParaRPr lang="en-US" altLang="en-US" sz="3600" dirty="0">
              <a:solidFill>
                <a:schemeClr val="accent1">
                  <a:lumMod val="50000"/>
                </a:schemeClr>
              </a:solidFill>
            </a:endParaRPr>
          </a:p>
        </p:txBody>
      </p:sp>
      <p:sp>
        <p:nvSpPr>
          <p:cNvPr id="5" name="Content Placeholder 4"/>
          <p:cNvSpPr>
            <a:spLocks noGrp="1"/>
          </p:cNvSpPr>
          <p:nvPr>
            <p:ph idx="1"/>
          </p:nvPr>
        </p:nvSpPr>
        <p:spPr>
          <a:xfrm>
            <a:off x="420663" y="1177880"/>
            <a:ext cx="8229600" cy="3917032"/>
          </a:xfrm>
        </p:spPr>
        <p:txBody>
          <a:bodyPr>
            <a:normAutofit/>
          </a:bodyPr>
          <a:lstStyle/>
          <a:p>
            <a:pPr marL="0" indent="0" algn="just">
              <a:buNone/>
            </a:pPr>
            <a:r>
              <a:rPr lang="en-US" dirty="0"/>
              <a:t>Malware is a code or software designed to damage, disrupt, steal, or inflict some other ‘bad’ or illegitimate action on data, hosts, or networks</a:t>
            </a:r>
            <a:r>
              <a:rPr lang="en-US" dirty="0" smtClean="0"/>
              <a:t>.</a:t>
            </a:r>
          </a:p>
          <a:p>
            <a:pPr marL="0" indent="0" algn="just">
              <a:buNone/>
            </a:pPr>
            <a:endParaRPr lang="en-US" dirty="0"/>
          </a:p>
          <a:p>
            <a:pPr marL="0" indent="0" algn="just">
              <a:buNone/>
            </a:pPr>
            <a:r>
              <a:rPr lang="en-US" dirty="0"/>
              <a:t>The three most common types of malware are </a:t>
            </a:r>
            <a:r>
              <a:rPr lang="en-US" b="1" i="1" dirty="0"/>
              <a:t>Virus, Worm, and Trojan horse</a:t>
            </a:r>
            <a:r>
              <a:rPr lang="en-US" dirty="0"/>
              <a:t>.</a:t>
            </a:r>
          </a:p>
          <a:p>
            <a:pPr marL="0" indent="0" algn="just">
              <a:buNone/>
            </a:pPr>
            <a:endParaRPr lang="en-US" dirty="0" smtClean="0"/>
          </a:p>
          <a:p>
            <a:pPr marL="0" indent="0" algn="just">
              <a:buNone/>
            </a:pPr>
            <a:endParaRPr lang="en-GB" dirty="0"/>
          </a:p>
        </p:txBody>
      </p:sp>
    </p:spTree>
    <p:custDataLst>
      <p:tags r:id="rId1"/>
    </p:custDataLst>
    <p:extLst>
      <p:ext uri="{BB962C8B-B14F-4D97-AF65-F5344CB8AC3E}">
        <p14:creationId xmlns:p14="http://schemas.microsoft.com/office/powerpoint/2010/main" val="2512608074"/>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Virus</a:t>
            </a:r>
            <a:endParaRPr lang="en-US" altLang="en-US" sz="3600" dirty="0">
              <a:solidFill>
                <a:schemeClr val="accent1">
                  <a:lumMod val="50000"/>
                </a:schemeClr>
              </a:solidFill>
            </a:endParaRPr>
          </a:p>
        </p:txBody>
      </p:sp>
      <p:sp>
        <p:nvSpPr>
          <p:cNvPr id="5" name="Content Placeholder 4"/>
          <p:cNvSpPr>
            <a:spLocks noGrp="1"/>
          </p:cNvSpPr>
          <p:nvPr>
            <p:ph idx="1"/>
          </p:nvPr>
        </p:nvSpPr>
        <p:spPr>
          <a:xfrm>
            <a:off x="420663" y="1177880"/>
            <a:ext cx="8229600" cy="3917032"/>
          </a:xfrm>
        </p:spPr>
        <p:txBody>
          <a:bodyPr>
            <a:normAutofit fontScale="85000" lnSpcReduction="10000"/>
          </a:bodyPr>
          <a:lstStyle/>
          <a:p>
            <a:pPr marL="0" indent="0" algn="just">
              <a:buNone/>
            </a:pPr>
            <a:r>
              <a:rPr lang="en-US" dirty="0"/>
              <a:t>A virus is a type of malware that </a:t>
            </a:r>
            <a:r>
              <a:rPr lang="en-US" b="1" dirty="0">
                <a:solidFill>
                  <a:schemeClr val="tx2"/>
                </a:solidFill>
                <a:effectLst>
                  <a:outerShdw blurRad="38100" dist="38100" dir="2700000" algn="tl">
                    <a:srgbClr val="000000">
                      <a:alpha val="43137"/>
                    </a:srgbClr>
                  </a:outerShdw>
                </a:effectLst>
              </a:rPr>
              <a:t>spreads by inserting a copy of itself into another program</a:t>
            </a:r>
            <a:r>
              <a:rPr lang="en-US" b="1" dirty="0">
                <a:effectLst>
                  <a:outerShdw blurRad="38100" dist="38100" dir="2700000" algn="tl">
                    <a:srgbClr val="000000">
                      <a:alpha val="43137"/>
                    </a:srgbClr>
                  </a:outerShdw>
                </a:effectLst>
              </a:rPr>
              <a:t>.</a:t>
            </a:r>
          </a:p>
          <a:p>
            <a:pPr marL="0" indent="0" algn="just">
              <a:buNone/>
            </a:pPr>
            <a:endParaRPr lang="en-US" dirty="0" smtClean="0"/>
          </a:p>
          <a:p>
            <a:pPr marL="0" indent="0" algn="just">
              <a:buNone/>
            </a:pPr>
            <a:r>
              <a:rPr lang="en-US" dirty="0" smtClean="0"/>
              <a:t>After </a:t>
            </a:r>
            <a:r>
              <a:rPr lang="en-US" dirty="0"/>
              <a:t>the program is run, viruses </a:t>
            </a:r>
            <a:r>
              <a:rPr lang="en-US" b="1" dirty="0">
                <a:solidFill>
                  <a:schemeClr val="tx2"/>
                </a:solidFill>
                <a:effectLst>
                  <a:outerShdw blurRad="38100" dist="38100" dir="2700000" algn="tl">
                    <a:srgbClr val="000000">
                      <a:alpha val="43137"/>
                    </a:srgbClr>
                  </a:outerShdw>
                </a:effectLst>
              </a:rPr>
              <a:t>spread from one computer to another</a:t>
            </a:r>
            <a:r>
              <a:rPr lang="en-US" dirty="0"/>
              <a:t>, thus infecting the computers. </a:t>
            </a:r>
            <a:endParaRPr lang="en-US" dirty="0" smtClean="0"/>
          </a:p>
          <a:p>
            <a:pPr marL="0" indent="0" algn="just">
              <a:buNone/>
            </a:pPr>
            <a:endParaRPr lang="en-US" dirty="0"/>
          </a:p>
          <a:p>
            <a:pPr marL="0" indent="0" algn="just">
              <a:buNone/>
            </a:pPr>
            <a:r>
              <a:rPr lang="en-US" dirty="0" smtClean="0"/>
              <a:t>Most </a:t>
            </a:r>
            <a:r>
              <a:rPr lang="en-US" dirty="0"/>
              <a:t>viruses spread by USB memory drives, CDs, DVDs, network shares, and email. Email viruses are a common type of virus.</a:t>
            </a:r>
            <a:endParaRPr lang="en-US" dirty="0"/>
          </a:p>
        </p:txBody>
      </p:sp>
    </p:spTree>
    <p:custDataLst>
      <p:tags r:id="rId1"/>
    </p:custDataLst>
    <p:extLst>
      <p:ext uri="{BB962C8B-B14F-4D97-AF65-F5344CB8AC3E}">
        <p14:creationId xmlns:p14="http://schemas.microsoft.com/office/powerpoint/2010/main" val="282927982"/>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Trojans</a:t>
            </a:r>
            <a:endParaRPr lang="en-US" altLang="en-US" sz="3600" dirty="0">
              <a:solidFill>
                <a:schemeClr val="accent1">
                  <a:lumMod val="50000"/>
                </a:schemeClr>
              </a:solidFill>
            </a:endParaRPr>
          </a:p>
        </p:txBody>
      </p:sp>
      <p:sp>
        <p:nvSpPr>
          <p:cNvPr id="5" name="Content Placeholder 4"/>
          <p:cNvSpPr>
            <a:spLocks noGrp="1"/>
          </p:cNvSpPr>
          <p:nvPr>
            <p:ph idx="1"/>
          </p:nvPr>
        </p:nvSpPr>
        <p:spPr>
          <a:xfrm>
            <a:off x="395536" y="1844824"/>
            <a:ext cx="8229600" cy="3917032"/>
          </a:xfrm>
        </p:spPr>
        <p:txBody>
          <a:bodyPr>
            <a:normAutofit fontScale="55000" lnSpcReduction="20000"/>
          </a:bodyPr>
          <a:lstStyle/>
          <a:p>
            <a:pPr marL="0" indent="0" algn="just">
              <a:buNone/>
            </a:pPr>
            <a:r>
              <a:rPr lang="en-US" dirty="0"/>
              <a:t>Trojan horse malware is a </a:t>
            </a:r>
            <a:r>
              <a:rPr lang="en-US" b="1" dirty="0">
                <a:solidFill>
                  <a:schemeClr val="tx2"/>
                </a:solidFill>
                <a:effectLst>
                  <a:outerShdw blurRad="38100" dist="38100" dir="2700000" algn="tl">
                    <a:srgbClr val="000000">
                      <a:alpha val="43137"/>
                    </a:srgbClr>
                  </a:outerShdw>
                </a:effectLst>
              </a:rPr>
              <a:t>software that appears to be legitimate</a:t>
            </a:r>
            <a:r>
              <a:rPr lang="en-US" dirty="0"/>
              <a:t>, but it </a:t>
            </a:r>
            <a:r>
              <a:rPr lang="en-US" b="1" dirty="0">
                <a:solidFill>
                  <a:schemeClr val="tx2"/>
                </a:solidFill>
                <a:effectLst>
                  <a:outerShdw blurRad="38100" dist="38100" dir="2700000" algn="tl">
                    <a:srgbClr val="000000">
                      <a:alpha val="43137"/>
                    </a:srgbClr>
                  </a:outerShdw>
                </a:effectLst>
              </a:rPr>
              <a:t>contains malicious code which exploits the privileges of the user</a:t>
            </a:r>
            <a:r>
              <a:rPr lang="en-US" dirty="0"/>
              <a:t> that runs it</a:t>
            </a:r>
            <a:r>
              <a:rPr lang="en-US" dirty="0" smtClean="0"/>
              <a:t>.</a:t>
            </a:r>
          </a:p>
          <a:p>
            <a:pPr marL="0" indent="0" algn="just">
              <a:buNone/>
            </a:pPr>
            <a:endParaRPr lang="en-US" dirty="0"/>
          </a:p>
          <a:p>
            <a:pPr marL="0" indent="0" algn="just">
              <a:buNone/>
            </a:pPr>
            <a:r>
              <a:rPr lang="en-US" b="1" dirty="0">
                <a:solidFill>
                  <a:srgbClr val="FF0000"/>
                </a:solidFill>
                <a:effectLst>
                  <a:outerShdw blurRad="38100" dist="38100" dir="2700000" algn="tl">
                    <a:srgbClr val="000000">
                      <a:alpha val="43137"/>
                    </a:srgbClr>
                  </a:outerShdw>
                </a:effectLst>
              </a:rPr>
              <a:t>Trojans are found attached to online games.</a:t>
            </a:r>
          </a:p>
          <a:p>
            <a:pPr marL="0" indent="0" algn="just">
              <a:buNone/>
            </a:pPr>
            <a:endParaRPr lang="en-US" dirty="0" smtClean="0"/>
          </a:p>
          <a:p>
            <a:pPr marL="0" indent="0" algn="just">
              <a:buNone/>
            </a:pPr>
            <a:r>
              <a:rPr lang="en-US" dirty="0" smtClean="0"/>
              <a:t>Users </a:t>
            </a:r>
            <a:r>
              <a:rPr lang="en-US" dirty="0"/>
              <a:t>are commonly tricked into loading and executing the Trojan horse on their systems </a:t>
            </a:r>
          </a:p>
          <a:p>
            <a:pPr marL="0" indent="0" algn="just">
              <a:buNone/>
            </a:pPr>
            <a:endParaRPr lang="en-US" dirty="0" smtClean="0"/>
          </a:p>
          <a:p>
            <a:pPr marL="0" indent="0" algn="just">
              <a:buNone/>
            </a:pPr>
            <a:r>
              <a:rPr lang="en-US" dirty="0" smtClean="0"/>
              <a:t>The </a:t>
            </a:r>
            <a:r>
              <a:rPr lang="en-US" dirty="0"/>
              <a:t>Trojan horse concept is flexible. </a:t>
            </a:r>
          </a:p>
          <a:p>
            <a:pPr marL="0" indent="0" algn="just">
              <a:buNone/>
            </a:pPr>
            <a:endParaRPr lang="en-US" dirty="0" smtClean="0"/>
          </a:p>
          <a:p>
            <a:pPr marL="0" indent="0" algn="just">
              <a:buNone/>
            </a:pPr>
            <a:r>
              <a:rPr lang="en-US" dirty="0" smtClean="0"/>
              <a:t>It </a:t>
            </a:r>
            <a:r>
              <a:rPr lang="en-US" dirty="0"/>
              <a:t>can cause immediate damage, provide remote access to the system, or access through a back door.</a:t>
            </a:r>
          </a:p>
          <a:p>
            <a:pPr marL="0" indent="0" algn="just">
              <a:buNone/>
            </a:pPr>
            <a:endParaRPr lang="en-US" dirty="0" smtClean="0"/>
          </a:p>
          <a:p>
            <a:pPr marL="0" indent="0" algn="just">
              <a:buNone/>
            </a:pPr>
            <a:r>
              <a:rPr lang="en-US" dirty="0" smtClean="0"/>
              <a:t>Custom-written </a:t>
            </a:r>
            <a:r>
              <a:rPr lang="en-US" dirty="0"/>
              <a:t>Trojan horses with a specific target are difficult to detect.</a:t>
            </a:r>
          </a:p>
          <a:p>
            <a:pPr marL="0" indent="0" algn="just">
              <a:buNone/>
            </a:pPr>
            <a:endParaRPr lang="en-US" dirty="0"/>
          </a:p>
          <a:p>
            <a:pPr marL="0" indent="0" algn="just">
              <a:buNone/>
            </a:pPr>
            <a:endParaRPr lang="en-US" dirty="0"/>
          </a:p>
        </p:txBody>
      </p:sp>
      <p:pic>
        <p:nvPicPr>
          <p:cNvPr id="4" name="Picture 3">
            <a:extLst>
              <a:ext uri="{FF2B5EF4-FFF2-40B4-BE49-F238E27FC236}">
                <a16:creationId xmlns:a16="http://schemas.microsoft.com/office/drawing/2014/main" id="{89006C4B-8DC9-47E1-BAAB-4AC46F9B7D98}"/>
              </a:ext>
            </a:extLst>
          </p:cNvPr>
          <p:cNvPicPr>
            <a:picLocks noChangeAspect="1"/>
          </p:cNvPicPr>
          <p:nvPr/>
        </p:nvPicPr>
        <p:blipFill rotWithShape="1">
          <a:blip r:embed="rId4"/>
          <a:srcRect l="26004" t="23730" r="24221" b="14849"/>
          <a:stretch/>
        </p:blipFill>
        <p:spPr>
          <a:xfrm>
            <a:off x="6663456" y="44624"/>
            <a:ext cx="2397077" cy="1662972"/>
          </a:xfrm>
          <a:prstGeom prst="rect">
            <a:avLst/>
          </a:prstGeom>
        </p:spPr>
      </p:pic>
    </p:spTree>
    <p:custDataLst>
      <p:tags r:id="rId1"/>
    </p:custDataLst>
    <p:extLst>
      <p:ext uri="{BB962C8B-B14F-4D97-AF65-F5344CB8AC3E}">
        <p14:creationId xmlns:p14="http://schemas.microsoft.com/office/powerpoint/2010/main" val="4073284580"/>
      </p:ext>
    </p:extLst>
  </p:cSld>
  <p:clrMapOvr>
    <a:masterClrMapping/>
  </p:clrMapOvr>
  <p:transition spd="slow">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Trojans</a:t>
            </a:r>
            <a:endParaRPr lang="en-US" altLang="en-US" sz="3600" dirty="0">
              <a:solidFill>
                <a:schemeClr val="accent1">
                  <a:lumMod val="50000"/>
                </a:schemeClr>
              </a:solidFill>
            </a:endParaRPr>
          </a:p>
        </p:txBody>
      </p:sp>
      <p:pic>
        <p:nvPicPr>
          <p:cNvPr id="4" name="Picture 3">
            <a:extLst>
              <a:ext uri="{FF2B5EF4-FFF2-40B4-BE49-F238E27FC236}">
                <a16:creationId xmlns:a16="http://schemas.microsoft.com/office/drawing/2014/main" id="{89006C4B-8DC9-47E1-BAAB-4AC46F9B7D98}"/>
              </a:ext>
            </a:extLst>
          </p:cNvPr>
          <p:cNvPicPr>
            <a:picLocks noChangeAspect="1"/>
          </p:cNvPicPr>
          <p:nvPr/>
        </p:nvPicPr>
        <p:blipFill rotWithShape="1">
          <a:blip r:embed="rId4"/>
          <a:srcRect l="26004" t="23730" r="24221" b="14849"/>
          <a:stretch/>
        </p:blipFill>
        <p:spPr>
          <a:xfrm>
            <a:off x="6663456" y="44624"/>
            <a:ext cx="2397077" cy="1662972"/>
          </a:xfrm>
          <a:prstGeom prst="rect">
            <a:avLst/>
          </a:prstGeom>
        </p:spPr>
      </p:pic>
      <p:graphicFrame>
        <p:nvGraphicFramePr>
          <p:cNvPr id="7" name="Content Placeholder 3">
            <a:extLst>
              <a:ext uri="{FF2B5EF4-FFF2-40B4-BE49-F238E27FC236}">
                <a16:creationId xmlns:a16="http://schemas.microsoft.com/office/drawing/2014/main" id="{9465F1DF-436D-409B-B789-5010E363679C}"/>
              </a:ext>
            </a:extLst>
          </p:cNvPr>
          <p:cNvGraphicFramePr>
            <a:graphicFrameLocks/>
          </p:cNvGraphicFramePr>
          <p:nvPr>
            <p:extLst>
              <p:ext uri="{D42A27DB-BD31-4B8C-83A1-F6EECF244321}">
                <p14:modId xmlns:p14="http://schemas.microsoft.com/office/powerpoint/2010/main" val="1112621409"/>
              </p:ext>
            </p:extLst>
          </p:nvPr>
        </p:nvGraphicFramePr>
        <p:xfrm>
          <a:off x="342921" y="1916832"/>
          <a:ext cx="8385084" cy="3327449"/>
        </p:xfrm>
        <a:graphic>
          <a:graphicData uri="http://schemas.openxmlformats.org/drawingml/2006/table">
            <a:tbl>
              <a:tblPr firstRow="1" bandRow="1">
                <a:tableStyleId>{5C22544A-7EE6-4342-B048-85BDC9FD1C3A}</a:tableStyleId>
              </a:tblPr>
              <a:tblGrid>
                <a:gridCol w="2194121">
                  <a:extLst>
                    <a:ext uri="{9D8B030D-6E8A-4147-A177-3AD203B41FA5}">
                      <a16:colId xmlns:a16="http://schemas.microsoft.com/office/drawing/2014/main" val="3215831619"/>
                    </a:ext>
                  </a:extLst>
                </a:gridCol>
                <a:gridCol w="6190963">
                  <a:extLst>
                    <a:ext uri="{9D8B030D-6E8A-4147-A177-3AD203B41FA5}">
                      <a16:colId xmlns:a16="http://schemas.microsoft.com/office/drawing/2014/main" val="276475465"/>
                    </a:ext>
                  </a:extLst>
                </a:gridCol>
              </a:tblGrid>
              <a:tr h="347375">
                <a:tc>
                  <a:txBody>
                    <a:bodyPr/>
                    <a:lstStyle/>
                    <a:p>
                      <a:pPr algn="ctr" fontAlgn="b"/>
                      <a:r>
                        <a:rPr lang="en-US" sz="1400" b="1" i="0" kern="1200" dirty="0">
                          <a:solidFill>
                            <a:schemeClr val="lt1"/>
                          </a:solidFill>
                          <a:effectLst/>
                          <a:latin typeface="+mn-lt"/>
                          <a:ea typeface="+mn-ea"/>
                          <a:cs typeface="+mn-cs"/>
                        </a:rPr>
                        <a:t>Type of Trojan Horse</a:t>
                      </a:r>
                      <a:endParaRPr lang="en-US" sz="1400" b="1" i="0" u="none" strike="noStrike" dirty="0">
                        <a:solidFill>
                          <a:schemeClr val="bg1"/>
                        </a:solidFill>
                        <a:effectLst/>
                        <a:latin typeface="+mn-lt"/>
                      </a:endParaRPr>
                    </a:p>
                  </a:txBody>
                  <a:tcPr marL="9525" marR="9525" marT="9525" marB="0" anchor="ctr"/>
                </a:tc>
                <a:tc>
                  <a:txBody>
                    <a:bodyPr/>
                    <a:lstStyle/>
                    <a:p>
                      <a:pPr algn="ctr"/>
                      <a:r>
                        <a:rPr lang="en-US" sz="1400" dirty="0">
                          <a:latin typeface="+mn-lt"/>
                        </a:rPr>
                        <a:t>Description</a:t>
                      </a:r>
                    </a:p>
                  </a:txBody>
                  <a:tcPr anchor="ctr"/>
                </a:tc>
                <a:extLst>
                  <a:ext uri="{0D108BD9-81ED-4DB2-BD59-A6C34878D82A}">
                    <a16:rowId xmlns:a16="http://schemas.microsoft.com/office/drawing/2014/main" val="3768427975"/>
                  </a:ext>
                </a:extLst>
              </a:tr>
              <a:tr h="303629">
                <a:tc>
                  <a:txBody>
                    <a:bodyPr/>
                    <a:lstStyle/>
                    <a:p>
                      <a:pPr algn="l" fontAlgn="b"/>
                      <a:r>
                        <a:rPr lang="en-US" sz="1400" b="0" i="0" kern="1200" dirty="0">
                          <a:solidFill>
                            <a:schemeClr val="dk1"/>
                          </a:solidFill>
                          <a:effectLst/>
                          <a:latin typeface="+mn-lt"/>
                          <a:ea typeface="+mn-ea"/>
                          <a:cs typeface="+mn-cs"/>
                        </a:rPr>
                        <a:t>Remote-access</a:t>
                      </a:r>
                    </a:p>
                  </a:txBody>
                  <a:tcPr marL="9525" marR="9525" marT="9525" marB="0" anchor="ctr"/>
                </a:tc>
                <a:tc>
                  <a:txBody>
                    <a:bodyPr/>
                    <a:lstStyle/>
                    <a:p>
                      <a:pPr algn="l"/>
                      <a:r>
                        <a:rPr lang="en-US" sz="1400" b="0" i="0" kern="1200" dirty="0">
                          <a:solidFill>
                            <a:schemeClr val="dk1"/>
                          </a:solidFill>
                          <a:effectLst/>
                          <a:latin typeface="+mn-lt"/>
                          <a:ea typeface="+mn-ea"/>
                          <a:cs typeface="+mn-cs"/>
                        </a:rPr>
                        <a:t>Enables unauthorized remote access.</a:t>
                      </a:r>
                      <a:endParaRPr lang="en-US" sz="1400" dirty="0">
                        <a:latin typeface="+mn-lt"/>
                      </a:endParaRPr>
                    </a:p>
                  </a:txBody>
                  <a:tcPr anchor="ctr"/>
                </a:tc>
                <a:extLst>
                  <a:ext uri="{0D108BD9-81ED-4DB2-BD59-A6C34878D82A}">
                    <a16:rowId xmlns:a16="http://schemas.microsoft.com/office/drawing/2014/main" val="2258594367"/>
                  </a:ext>
                </a:extLst>
              </a:tr>
              <a:tr h="272368">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Data-sending</a:t>
                      </a:r>
                    </a:p>
                  </a:txBody>
                  <a:tcPr marL="9525" marR="9525" marT="9525" marB="0" anchor="ctr"/>
                </a:tc>
                <a:tc>
                  <a:txBody>
                    <a:bodyPr/>
                    <a:lstStyle/>
                    <a:p>
                      <a:pPr algn="l"/>
                      <a:r>
                        <a:rPr lang="en-US" sz="1400" b="0" i="0" kern="1200" dirty="0">
                          <a:solidFill>
                            <a:schemeClr val="dk1"/>
                          </a:solidFill>
                          <a:effectLst/>
                          <a:latin typeface="+mn-lt"/>
                          <a:ea typeface="+mn-ea"/>
                          <a:cs typeface="+mn-cs"/>
                        </a:rPr>
                        <a:t>Provides the threat actor with sensitive data, such as passwords.</a:t>
                      </a:r>
                      <a:endParaRPr lang="en-US" sz="1400" dirty="0">
                        <a:latin typeface="+mn-lt"/>
                      </a:endParaRPr>
                    </a:p>
                  </a:txBody>
                  <a:tcPr anchor="ctr"/>
                </a:tc>
                <a:extLst>
                  <a:ext uri="{0D108BD9-81ED-4DB2-BD59-A6C34878D82A}">
                    <a16:rowId xmlns:a16="http://schemas.microsoft.com/office/drawing/2014/main" val="1125566603"/>
                  </a:ext>
                </a:extLst>
              </a:tr>
              <a:tr h="303629">
                <a:tc>
                  <a:txBody>
                    <a:bodyPr/>
                    <a:lstStyle/>
                    <a:p>
                      <a:pPr algn="l" fontAlgn="b"/>
                      <a:r>
                        <a:rPr lang="en-US" sz="1400" b="0" i="0" kern="1200" dirty="0">
                          <a:solidFill>
                            <a:schemeClr val="dk1"/>
                          </a:solidFill>
                          <a:effectLst/>
                          <a:latin typeface="+mn-lt"/>
                          <a:ea typeface="+mn-ea"/>
                          <a:cs typeface="+mn-cs"/>
                        </a:rPr>
                        <a:t>Destructive</a:t>
                      </a:r>
                    </a:p>
                  </a:txBody>
                  <a:tcPr marL="9525" marR="9525" marT="9525" marB="0" anchor="ctr"/>
                </a:tc>
                <a:tc>
                  <a:txBody>
                    <a:bodyPr/>
                    <a:lstStyle/>
                    <a:p>
                      <a:pPr algn="l"/>
                      <a:r>
                        <a:rPr lang="en-US" sz="1400" b="0" i="0" kern="1200" dirty="0">
                          <a:solidFill>
                            <a:schemeClr val="dk1"/>
                          </a:solidFill>
                          <a:effectLst/>
                          <a:latin typeface="+mn-lt"/>
                          <a:ea typeface="+mn-ea"/>
                          <a:cs typeface="+mn-cs"/>
                        </a:rPr>
                        <a:t>Corrupts or deletes files.</a:t>
                      </a:r>
                      <a:endParaRPr lang="en-US" sz="1400" dirty="0">
                        <a:latin typeface="+mn-lt"/>
                      </a:endParaRPr>
                    </a:p>
                  </a:txBody>
                  <a:tcPr anchor="ctr"/>
                </a:tc>
                <a:extLst>
                  <a:ext uri="{0D108BD9-81ED-4DB2-BD59-A6C34878D82A}">
                    <a16:rowId xmlns:a16="http://schemas.microsoft.com/office/drawing/2014/main" val="831502776"/>
                  </a:ext>
                </a:extLst>
              </a:tr>
              <a:tr h="491199">
                <a:tc>
                  <a:txBody>
                    <a:bodyPr/>
                    <a:lstStyle/>
                    <a:p>
                      <a:pPr algn="l" fontAlgn="b"/>
                      <a:r>
                        <a:rPr lang="en-US" sz="1400" b="0" i="0" kern="1200" dirty="0">
                          <a:solidFill>
                            <a:schemeClr val="dk1"/>
                          </a:solidFill>
                          <a:effectLst/>
                          <a:latin typeface="+mn-lt"/>
                          <a:ea typeface="+mn-ea"/>
                          <a:cs typeface="+mn-cs"/>
                        </a:rPr>
                        <a:t>Proxy</a:t>
                      </a:r>
                    </a:p>
                  </a:txBody>
                  <a:tcPr marL="9525" marR="9525" marT="9525" marB="0" anchor="ctr"/>
                </a:tc>
                <a:tc>
                  <a:txBody>
                    <a:bodyPr/>
                    <a:lstStyle/>
                    <a:p>
                      <a:pPr algn="l"/>
                      <a:r>
                        <a:rPr lang="en-US" sz="1400" b="0" i="0" kern="1200" dirty="0">
                          <a:solidFill>
                            <a:schemeClr val="dk1"/>
                          </a:solidFill>
                          <a:effectLst/>
                          <a:latin typeface="+mn-lt"/>
                          <a:ea typeface="+mn-ea"/>
                          <a:cs typeface="+mn-cs"/>
                        </a:rPr>
                        <a:t>Uses the victim's computer as the source device to launch attacks and perform other illegal activities.</a:t>
                      </a:r>
                      <a:endParaRPr lang="en-US" sz="1400" dirty="0">
                        <a:latin typeface="+mn-lt"/>
                      </a:endParaRPr>
                    </a:p>
                  </a:txBody>
                  <a:tcPr anchor="ctr"/>
                </a:tc>
                <a:extLst>
                  <a:ext uri="{0D108BD9-81ED-4DB2-BD59-A6C34878D82A}">
                    <a16:rowId xmlns:a16="http://schemas.microsoft.com/office/drawing/2014/main" val="2267046280"/>
                  </a:ext>
                </a:extLst>
              </a:tr>
              <a:tr h="347375">
                <a:tc>
                  <a:txBody>
                    <a:bodyPr/>
                    <a:lstStyle/>
                    <a:p>
                      <a:pPr algn="l" fontAlgn="b"/>
                      <a:r>
                        <a:rPr lang="en-US" sz="1400" b="0" i="0" kern="1200" dirty="0">
                          <a:solidFill>
                            <a:schemeClr val="dk1"/>
                          </a:solidFill>
                          <a:effectLst/>
                          <a:latin typeface="+mn-lt"/>
                          <a:ea typeface="+mn-ea"/>
                          <a:cs typeface="+mn-cs"/>
                        </a:rPr>
                        <a:t>FTP</a:t>
                      </a:r>
                    </a:p>
                  </a:txBody>
                  <a:tcPr marL="9525" marR="9525" marT="9525" marB="0" anchor="ctr"/>
                </a:tc>
                <a:tc>
                  <a:txBody>
                    <a:bodyPr/>
                    <a:lstStyle/>
                    <a:p>
                      <a:pPr algn="l"/>
                      <a:r>
                        <a:rPr lang="en-US" sz="1400" b="0" i="0" kern="1200" dirty="0">
                          <a:solidFill>
                            <a:schemeClr val="dk1"/>
                          </a:solidFill>
                          <a:effectLst/>
                          <a:latin typeface="+mn-lt"/>
                          <a:ea typeface="+mn-ea"/>
                          <a:cs typeface="+mn-cs"/>
                        </a:rPr>
                        <a:t>Enables unauthorized file transfer services on end devices.</a:t>
                      </a:r>
                      <a:endParaRPr lang="en-US" sz="1400" dirty="0">
                        <a:latin typeface="+mn-lt"/>
                      </a:endParaRPr>
                    </a:p>
                  </a:txBody>
                  <a:tcPr anchor="ctr"/>
                </a:tc>
                <a:extLst>
                  <a:ext uri="{0D108BD9-81ED-4DB2-BD59-A6C34878D82A}">
                    <a16:rowId xmlns:a16="http://schemas.microsoft.com/office/drawing/2014/main" val="1140985899"/>
                  </a:ext>
                </a:extLst>
              </a:tr>
              <a:tr h="289971">
                <a:tc>
                  <a:txBody>
                    <a:bodyPr/>
                    <a:lstStyle/>
                    <a:p>
                      <a:pPr algn="l" fontAlgn="b"/>
                      <a:r>
                        <a:rPr lang="en-US" sz="1400" b="0" i="0" kern="1200" dirty="0">
                          <a:solidFill>
                            <a:schemeClr val="dk1"/>
                          </a:solidFill>
                          <a:effectLst/>
                          <a:latin typeface="+mn-lt"/>
                          <a:ea typeface="+mn-ea"/>
                          <a:cs typeface="+mn-cs"/>
                        </a:rPr>
                        <a:t>Security software disabler</a:t>
                      </a:r>
                    </a:p>
                  </a:txBody>
                  <a:tcPr marL="9525" marR="9525" marT="9525" marB="0" anchor="ctr"/>
                </a:tc>
                <a:tc>
                  <a:txBody>
                    <a:bodyPr/>
                    <a:lstStyle/>
                    <a:p>
                      <a:pPr algn="l"/>
                      <a:r>
                        <a:rPr lang="en-US" sz="1400" b="0" i="0" kern="1200" dirty="0">
                          <a:solidFill>
                            <a:schemeClr val="dk1"/>
                          </a:solidFill>
                          <a:effectLst/>
                          <a:latin typeface="+mn-lt"/>
                          <a:ea typeface="+mn-ea"/>
                          <a:cs typeface="+mn-cs"/>
                        </a:rPr>
                        <a:t>Stops antivirus programs or firewalls from functioning.</a:t>
                      </a:r>
                      <a:endParaRPr lang="en-US" sz="1400" dirty="0">
                        <a:latin typeface="+mn-lt"/>
                      </a:endParaRPr>
                    </a:p>
                  </a:txBody>
                  <a:tcPr anchor="ctr"/>
                </a:tc>
                <a:extLst>
                  <a:ext uri="{0D108BD9-81ED-4DB2-BD59-A6C34878D82A}">
                    <a16:rowId xmlns:a16="http://schemas.microsoft.com/office/drawing/2014/main" val="3027172258"/>
                  </a:ext>
                </a:extLst>
              </a:tr>
              <a:tr h="296985">
                <a:tc>
                  <a:txBody>
                    <a:bodyPr/>
                    <a:lstStyle/>
                    <a:p>
                      <a:pPr algn="l" fontAlgn="b"/>
                      <a:r>
                        <a:rPr lang="en-US" sz="1400" b="0" i="0" kern="1200" dirty="0">
                          <a:solidFill>
                            <a:schemeClr val="dk1"/>
                          </a:solidFill>
                          <a:effectLst/>
                          <a:latin typeface="+mn-lt"/>
                          <a:ea typeface="+mn-ea"/>
                          <a:cs typeface="+mn-cs"/>
                        </a:rPr>
                        <a:t>Denial of Service (DoS)</a:t>
                      </a:r>
                    </a:p>
                  </a:txBody>
                  <a:tcPr marL="9525" marR="9525" marT="9525" marB="0" anchor="ctr"/>
                </a:tc>
                <a:tc>
                  <a:txBody>
                    <a:bodyPr/>
                    <a:lstStyle/>
                    <a:p>
                      <a:pPr algn="l"/>
                      <a:r>
                        <a:rPr lang="en-US" sz="1400" b="0" i="0" kern="1200" dirty="0">
                          <a:solidFill>
                            <a:schemeClr val="dk1"/>
                          </a:solidFill>
                          <a:effectLst/>
                          <a:latin typeface="+mn-lt"/>
                          <a:ea typeface="+mn-ea"/>
                          <a:cs typeface="+mn-cs"/>
                        </a:rPr>
                        <a:t>Slows or halts network activity.</a:t>
                      </a:r>
                      <a:endParaRPr lang="en-US" sz="1400" dirty="0">
                        <a:latin typeface="+mn-lt"/>
                      </a:endParaRPr>
                    </a:p>
                  </a:txBody>
                  <a:tcPr anchor="ctr"/>
                </a:tc>
                <a:extLst>
                  <a:ext uri="{0D108BD9-81ED-4DB2-BD59-A6C34878D82A}">
                    <a16:rowId xmlns:a16="http://schemas.microsoft.com/office/drawing/2014/main" val="3744120384"/>
                  </a:ext>
                </a:extLst>
              </a:tr>
              <a:tr h="590539">
                <a:tc>
                  <a:txBody>
                    <a:bodyPr/>
                    <a:lstStyle/>
                    <a:p>
                      <a:pPr algn="l" fontAlgn="b"/>
                      <a:r>
                        <a:rPr lang="en-US" sz="1400" b="0" i="0" kern="1200" dirty="0">
                          <a:solidFill>
                            <a:schemeClr val="dk1"/>
                          </a:solidFill>
                          <a:effectLst/>
                          <a:latin typeface="+mn-lt"/>
                          <a:ea typeface="+mn-ea"/>
                          <a:cs typeface="+mn-cs"/>
                        </a:rPr>
                        <a:t>Keylogger</a:t>
                      </a:r>
                    </a:p>
                  </a:txBody>
                  <a:tcPr marL="9525" marR="9525" marT="9525" marB="0" anchor="ctr"/>
                </a:tc>
                <a:tc>
                  <a:txBody>
                    <a:bodyPr/>
                    <a:lstStyle/>
                    <a:p>
                      <a:pPr algn="l"/>
                      <a:r>
                        <a:rPr lang="en-US" sz="1400" b="0" i="0" kern="1200" dirty="0">
                          <a:solidFill>
                            <a:schemeClr val="dk1"/>
                          </a:solidFill>
                          <a:effectLst/>
                          <a:latin typeface="+mn-lt"/>
                          <a:ea typeface="+mn-ea"/>
                          <a:cs typeface="+mn-cs"/>
                        </a:rPr>
                        <a:t>Actively attempts to steal confidential information, such as credit card numbers, by recording keystrokes entered into a web form.</a:t>
                      </a:r>
                      <a:endParaRPr lang="en-US" sz="1400" dirty="0">
                        <a:latin typeface="+mn-lt"/>
                      </a:endParaRPr>
                    </a:p>
                  </a:txBody>
                  <a:tcPr anchor="ctr"/>
                </a:tc>
                <a:extLst>
                  <a:ext uri="{0D108BD9-81ED-4DB2-BD59-A6C34878D82A}">
                    <a16:rowId xmlns:a16="http://schemas.microsoft.com/office/drawing/2014/main" val="2028929381"/>
                  </a:ext>
                </a:extLst>
              </a:tr>
            </a:tbl>
          </a:graphicData>
        </a:graphic>
      </p:graphicFrame>
    </p:spTree>
    <p:custDataLst>
      <p:tags r:id="rId1"/>
    </p:custDataLst>
    <p:extLst>
      <p:ext uri="{BB962C8B-B14F-4D97-AF65-F5344CB8AC3E}">
        <p14:creationId xmlns:p14="http://schemas.microsoft.com/office/powerpoint/2010/main" val="3201580353"/>
      </p:ext>
    </p:extLst>
  </p:cSld>
  <p:clrMapOvr>
    <a:masterClrMapping/>
  </p:clrMapOvr>
  <p:transition spd="slow">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Worms</a:t>
            </a:r>
            <a:endParaRPr lang="en-US" altLang="en-US" sz="3600" dirty="0">
              <a:solidFill>
                <a:schemeClr val="accent1">
                  <a:lumMod val="50000"/>
                </a:schemeClr>
              </a:solidFill>
            </a:endParaRPr>
          </a:p>
        </p:txBody>
      </p:sp>
      <p:pic>
        <p:nvPicPr>
          <p:cNvPr id="5" name="Picture 4"/>
          <p:cNvPicPr>
            <a:picLocks noChangeAspect="1"/>
          </p:cNvPicPr>
          <p:nvPr/>
        </p:nvPicPr>
        <p:blipFill>
          <a:blip r:embed="rId4"/>
          <a:stretch>
            <a:fillRect/>
          </a:stretch>
        </p:blipFill>
        <p:spPr>
          <a:xfrm>
            <a:off x="179512" y="1472875"/>
            <a:ext cx="3598274" cy="3676964"/>
          </a:xfrm>
          <a:prstGeom prst="rect">
            <a:avLst/>
          </a:prstGeom>
        </p:spPr>
      </p:pic>
      <p:pic>
        <p:nvPicPr>
          <p:cNvPr id="8" name="Picture 7"/>
          <p:cNvPicPr>
            <a:picLocks noChangeAspect="1"/>
          </p:cNvPicPr>
          <p:nvPr/>
        </p:nvPicPr>
        <p:blipFill rotWithShape="1">
          <a:blip r:embed="rId5"/>
          <a:srcRect t="12956" b="17900"/>
          <a:stretch/>
        </p:blipFill>
        <p:spPr>
          <a:xfrm>
            <a:off x="6732240" y="260648"/>
            <a:ext cx="2015159" cy="1212227"/>
          </a:xfrm>
          <a:prstGeom prst="rect">
            <a:avLst/>
          </a:prstGeom>
          <a:ln>
            <a:solidFill>
              <a:schemeClr val="bg1">
                <a:lumMod val="85000"/>
              </a:schemeClr>
            </a:solidFill>
          </a:ln>
        </p:spPr>
      </p:pic>
      <p:sp>
        <p:nvSpPr>
          <p:cNvPr id="2" name="Rectangle 1"/>
          <p:cNvSpPr/>
          <p:nvPr/>
        </p:nvSpPr>
        <p:spPr>
          <a:xfrm>
            <a:off x="3995936" y="1472875"/>
            <a:ext cx="4932040" cy="3693319"/>
          </a:xfrm>
          <a:prstGeom prst="rect">
            <a:avLst/>
          </a:prstGeom>
        </p:spPr>
        <p:txBody>
          <a:bodyPr wrap="square">
            <a:spAutoFit/>
          </a:bodyPr>
          <a:lstStyle/>
          <a:p>
            <a:pPr algn="just"/>
            <a:r>
              <a:rPr lang="en-US" b="1" dirty="0" smtClean="0"/>
              <a:t>Enabling </a:t>
            </a:r>
            <a:r>
              <a:rPr lang="en-US" b="1" dirty="0"/>
              <a:t>vulnerability</a:t>
            </a:r>
            <a:r>
              <a:rPr lang="en-US" dirty="0"/>
              <a:t> - A worm installs itself using an exploit mechanism, such as an email attachment, an executable file, or a Trojan horse, on a vulnerable system</a:t>
            </a:r>
            <a:r>
              <a:rPr lang="en-US" dirty="0" smtClean="0"/>
              <a:t>.</a:t>
            </a:r>
          </a:p>
          <a:p>
            <a:pPr algn="just"/>
            <a:endParaRPr lang="en-US" dirty="0"/>
          </a:p>
          <a:p>
            <a:pPr algn="just"/>
            <a:r>
              <a:rPr lang="en-US" b="1" dirty="0"/>
              <a:t>Propagation mechanism</a:t>
            </a:r>
            <a:r>
              <a:rPr lang="en-US" dirty="0"/>
              <a:t> - After gaining access to a device, the worm replicates itself and locates new targets.</a:t>
            </a:r>
          </a:p>
          <a:p>
            <a:pPr algn="just"/>
            <a:endParaRPr lang="en-US" b="1" dirty="0" smtClean="0"/>
          </a:p>
          <a:p>
            <a:pPr algn="just"/>
            <a:r>
              <a:rPr lang="en-US" b="1" dirty="0" smtClean="0"/>
              <a:t>Payload</a:t>
            </a:r>
            <a:r>
              <a:rPr lang="en-US" dirty="0"/>
              <a:t> - Any malicious code that results in some action is a payload. Most often this is used to create a backdoor that allows a threat actor to access the infected host or to create a </a:t>
            </a:r>
            <a:r>
              <a:rPr lang="en-US" dirty="0" err="1"/>
              <a:t>DoS</a:t>
            </a:r>
            <a:r>
              <a:rPr lang="en-US" dirty="0"/>
              <a:t> attack.</a:t>
            </a:r>
            <a:endParaRPr lang="en-US" dirty="0"/>
          </a:p>
        </p:txBody>
      </p:sp>
    </p:spTree>
    <p:custDataLst>
      <p:tags r:id="rId1"/>
    </p:custDataLst>
    <p:extLst>
      <p:ext uri="{BB962C8B-B14F-4D97-AF65-F5344CB8AC3E}">
        <p14:creationId xmlns:p14="http://schemas.microsoft.com/office/powerpoint/2010/main" val="3309923667"/>
      </p:ext>
    </p:extLst>
  </p:cSld>
  <p:clrMapOvr>
    <a:masterClrMapping/>
  </p:clrMapOvr>
  <p:transition spd="slow">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Ransomware</a:t>
            </a:r>
            <a:endParaRPr lang="en-US" altLang="en-US" sz="3600" dirty="0">
              <a:solidFill>
                <a:schemeClr val="accent1">
                  <a:lumMod val="50000"/>
                </a:schemeClr>
              </a:solidFill>
            </a:endParaRPr>
          </a:p>
        </p:txBody>
      </p:sp>
      <p:sp>
        <p:nvSpPr>
          <p:cNvPr id="2" name="Rectangle 1"/>
          <p:cNvSpPr/>
          <p:nvPr/>
        </p:nvSpPr>
        <p:spPr>
          <a:xfrm>
            <a:off x="413259" y="1124744"/>
            <a:ext cx="8244408" cy="3785652"/>
          </a:xfrm>
          <a:prstGeom prst="rect">
            <a:avLst/>
          </a:prstGeom>
        </p:spPr>
        <p:txBody>
          <a:bodyPr wrap="square">
            <a:spAutoFit/>
          </a:bodyPr>
          <a:lstStyle/>
          <a:p>
            <a:pPr algn="just"/>
            <a:r>
              <a:rPr lang="en-US" sz="2000" dirty="0"/>
              <a:t>Ransomware is a malware that denies access to the infected computer system or its data. </a:t>
            </a:r>
            <a:endParaRPr lang="en-US" sz="2000" dirty="0" smtClean="0"/>
          </a:p>
          <a:p>
            <a:pPr algn="just"/>
            <a:endParaRPr lang="en-US" sz="2000" dirty="0"/>
          </a:p>
          <a:p>
            <a:pPr algn="just"/>
            <a:r>
              <a:rPr lang="en-US" sz="2000" dirty="0"/>
              <a:t>Ransomware frequently uses an encryption algorithm to encrypt system files and data. </a:t>
            </a:r>
            <a:endParaRPr lang="en-US" sz="2000" dirty="0" smtClean="0"/>
          </a:p>
          <a:p>
            <a:pPr algn="just"/>
            <a:endParaRPr lang="en-US" sz="2000" dirty="0"/>
          </a:p>
          <a:p>
            <a:pPr algn="just"/>
            <a:r>
              <a:rPr lang="en-US" sz="2000" dirty="0"/>
              <a:t>Email and malicious advertising, also known as </a:t>
            </a:r>
            <a:r>
              <a:rPr lang="en-US" sz="2000" dirty="0" err="1"/>
              <a:t>malvertising</a:t>
            </a:r>
            <a:r>
              <a:rPr lang="en-US" sz="2000" dirty="0"/>
              <a:t>, are vectors for ransomware campaigns.</a:t>
            </a:r>
          </a:p>
          <a:p>
            <a:pPr algn="just"/>
            <a:endParaRPr lang="en-US" sz="2000" dirty="0" smtClean="0"/>
          </a:p>
          <a:p>
            <a:pPr algn="just"/>
            <a:r>
              <a:rPr lang="en-US" sz="2000" dirty="0" smtClean="0"/>
              <a:t>Social </a:t>
            </a:r>
            <a:r>
              <a:rPr lang="en-US" sz="2000" dirty="0"/>
              <a:t>engineering is also used, when cybercriminals pretending to be security technicians make random calls at homes and persuade users to connect to a website that downloads ransomware to the user’s computer.</a:t>
            </a:r>
            <a:endParaRPr lang="en-US" sz="2000" dirty="0"/>
          </a:p>
        </p:txBody>
      </p:sp>
    </p:spTree>
    <p:custDataLst>
      <p:tags r:id="rId1"/>
    </p:custDataLst>
    <p:extLst>
      <p:ext uri="{BB962C8B-B14F-4D97-AF65-F5344CB8AC3E}">
        <p14:creationId xmlns:p14="http://schemas.microsoft.com/office/powerpoint/2010/main" val="1237152527"/>
      </p:ext>
    </p:extLst>
  </p:cSld>
  <p:clrMapOvr>
    <a:masterClrMapping/>
  </p:clrMapOvr>
  <p:transition spd="slow">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a:t>
            </a:r>
            <a:endParaRPr lang="en-US" altLang="en-US" sz="3600" dirty="0">
              <a:solidFill>
                <a:schemeClr val="accent1">
                  <a:lumMod val="50000"/>
                </a:schemeClr>
              </a:solidFill>
            </a:endParaRPr>
          </a:p>
        </p:txBody>
      </p:sp>
      <p:graphicFrame>
        <p:nvGraphicFramePr>
          <p:cNvPr id="4" name="Content Placeholder 3">
            <a:extLst>
              <a:ext uri="{FF2B5EF4-FFF2-40B4-BE49-F238E27FC236}">
                <a16:creationId xmlns:a16="http://schemas.microsoft.com/office/drawing/2014/main" id="{B4913EEA-B1C5-4174-930D-969D8CF80106}"/>
              </a:ext>
            </a:extLst>
          </p:cNvPr>
          <p:cNvGraphicFramePr>
            <a:graphicFrameLocks/>
          </p:cNvGraphicFramePr>
          <p:nvPr>
            <p:extLst>
              <p:ext uri="{D42A27DB-BD31-4B8C-83A1-F6EECF244321}">
                <p14:modId xmlns:p14="http://schemas.microsoft.com/office/powerpoint/2010/main" val="4268946763"/>
              </p:ext>
            </p:extLst>
          </p:nvPr>
        </p:nvGraphicFramePr>
        <p:xfrm>
          <a:off x="182919" y="1484784"/>
          <a:ext cx="8705088" cy="3535680"/>
        </p:xfrm>
        <a:graphic>
          <a:graphicData uri="http://schemas.openxmlformats.org/drawingml/2006/table">
            <a:tbl>
              <a:tblPr firstRow="1" bandRow="1">
                <a:tableStyleId>{5C22544A-7EE6-4342-B048-85BDC9FD1C3A}</a:tableStyleId>
              </a:tblPr>
              <a:tblGrid>
                <a:gridCol w="1425129">
                  <a:extLst>
                    <a:ext uri="{9D8B030D-6E8A-4147-A177-3AD203B41FA5}">
                      <a16:colId xmlns:a16="http://schemas.microsoft.com/office/drawing/2014/main" val="3215831619"/>
                    </a:ext>
                  </a:extLst>
                </a:gridCol>
                <a:gridCol w="7279959">
                  <a:extLst>
                    <a:ext uri="{9D8B030D-6E8A-4147-A177-3AD203B41FA5}">
                      <a16:colId xmlns:a16="http://schemas.microsoft.com/office/drawing/2014/main" val="276475465"/>
                    </a:ext>
                  </a:extLst>
                </a:gridCol>
              </a:tblGrid>
              <a:tr h="0">
                <a:tc>
                  <a:txBody>
                    <a:bodyPr/>
                    <a:lstStyle/>
                    <a:p>
                      <a:pPr algn="ctr" fontAlgn="b"/>
                      <a:r>
                        <a:rPr lang="en-US" sz="1400" b="1" i="0" kern="1200" dirty="0">
                          <a:solidFill>
                            <a:schemeClr val="lt1"/>
                          </a:solidFill>
                          <a:effectLst/>
                          <a:latin typeface="+mn-lt"/>
                          <a:ea typeface="+mn-ea"/>
                          <a:cs typeface="+mn-cs"/>
                        </a:rPr>
                        <a:t>Type of Malware</a:t>
                      </a:r>
                      <a:endParaRPr lang="en-US" sz="1400" b="1" i="0" u="none" strike="noStrike" dirty="0">
                        <a:solidFill>
                          <a:schemeClr val="bg1"/>
                        </a:solidFill>
                        <a:effectLst/>
                        <a:latin typeface="+mn-lt"/>
                      </a:endParaRPr>
                    </a:p>
                  </a:txBody>
                  <a:tcPr marL="9525" marR="9525" marT="9525" marB="0" anchor="ctr"/>
                </a:tc>
                <a:tc>
                  <a:txBody>
                    <a:bodyPr/>
                    <a:lstStyle/>
                    <a:p>
                      <a:pPr algn="ctr"/>
                      <a:r>
                        <a:rPr lang="en-US" sz="1400" dirty="0"/>
                        <a:t>Description</a:t>
                      </a:r>
                    </a:p>
                  </a:txBody>
                  <a:tcPr anchor="ctr"/>
                </a:tc>
                <a:extLst>
                  <a:ext uri="{0D108BD9-81ED-4DB2-BD59-A6C34878D82A}">
                    <a16:rowId xmlns:a16="http://schemas.microsoft.com/office/drawing/2014/main" val="3768427975"/>
                  </a:ext>
                </a:extLst>
              </a:tr>
              <a:tr h="708311">
                <a:tc>
                  <a:txBody>
                    <a:bodyPr/>
                    <a:lstStyle/>
                    <a:p>
                      <a:pPr algn="l" fontAlgn="b"/>
                      <a:r>
                        <a:rPr lang="en-US" sz="1400" b="0" i="0" kern="1200" dirty="0">
                          <a:solidFill>
                            <a:schemeClr val="dk1"/>
                          </a:solidFill>
                          <a:effectLst/>
                          <a:latin typeface="+mn-lt"/>
                          <a:ea typeface="+mn-ea"/>
                          <a:cs typeface="+mn-cs"/>
                        </a:rPr>
                        <a:t>Scareware</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Includes scam software which uses social engineering to shock or induce anxiety by creating the perception of a threat. It is generally directed at an unsuspecting user and attempts to persuade the user to infect a computer by taking action to address the bogus threat.</a:t>
                      </a:r>
                    </a:p>
                  </a:txBody>
                  <a:tcPr anchor="ctr"/>
                </a:tc>
                <a:extLst>
                  <a:ext uri="{0D108BD9-81ED-4DB2-BD59-A6C34878D82A}">
                    <a16:rowId xmlns:a16="http://schemas.microsoft.com/office/drawing/2014/main" val="831502776"/>
                  </a:ext>
                </a:extLst>
              </a:tr>
              <a:tr h="393506">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Phishing</a:t>
                      </a:r>
                    </a:p>
                  </a:txBody>
                  <a:tcPr marL="9525" marR="9525" marT="9525" marB="0" anchor="ctr"/>
                </a:tc>
                <a:tc>
                  <a:txBody>
                    <a:bodyPr/>
                    <a:lstStyle/>
                    <a:p>
                      <a:pPr fontAlgn="ctr"/>
                      <a:r>
                        <a:rPr lang="en-US" sz="1400" b="0" i="0" kern="1200" dirty="0">
                          <a:solidFill>
                            <a:schemeClr val="dk1"/>
                          </a:solidFill>
                          <a:effectLst/>
                          <a:latin typeface="+mn-lt"/>
                          <a:ea typeface="+mn-ea"/>
                          <a:cs typeface="+mn-cs"/>
                        </a:rPr>
                        <a:t>Attempts to convince people to divulge sensitive information. Examples include receiving an email from their bank asking users to divulge their account and PIN numbers.</a:t>
                      </a:r>
                    </a:p>
                  </a:txBody>
                  <a:tcPr anchor="ctr"/>
                </a:tc>
                <a:extLst>
                  <a:ext uri="{0D108BD9-81ED-4DB2-BD59-A6C34878D82A}">
                    <a16:rowId xmlns:a16="http://schemas.microsoft.com/office/drawing/2014/main" val="2267046280"/>
                  </a:ext>
                </a:extLst>
              </a:tr>
              <a:tr h="393506">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Rootkits</a:t>
                      </a:r>
                    </a:p>
                  </a:txBody>
                  <a:tcPr marL="9525" marR="9525" marT="9525" marB="0" anchor="ctr"/>
                </a:tc>
                <a:tc>
                  <a:txBody>
                    <a:bodyPr/>
                    <a:lstStyle/>
                    <a:p>
                      <a:pPr fontAlgn="ctr"/>
                      <a:r>
                        <a:rPr lang="en-US" sz="1400" b="0" i="0" kern="1200" dirty="0">
                          <a:solidFill>
                            <a:schemeClr val="dk1"/>
                          </a:solidFill>
                          <a:effectLst/>
                          <a:latin typeface="+mn-lt"/>
                          <a:ea typeface="+mn-ea"/>
                          <a:cs typeface="+mn-cs"/>
                        </a:rPr>
                        <a:t>Installed on a compromised system. After it is installed, it continues to hide its intrusion and provide privileged access to the threat actor.</a:t>
                      </a:r>
                    </a:p>
                  </a:txBody>
                  <a:tcPr anchor="ctr"/>
                </a:tc>
                <a:extLst>
                  <a:ext uri="{0D108BD9-81ED-4DB2-BD59-A6C34878D82A}">
                    <a16:rowId xmlns:a16="http://schemas.microsoft.com/office/drawing/2014/main" val="1140985899"/>
                  </a:ext>
                </a:extLst>
              </a:tr>
              <a:tr h="393506">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Spyware</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Used to gather information about a user and send the information to another entity without the user’s consent. Spyware can be a system monitor, Trojan horse, Adware, tracking cookies, and key loggers.</a:t>
                      </a:r>
                    </a:p>
                  </a:txBody>
                  <a:tcPr anchor="ctr"/>
                </a:tc>
                <a:extLst>
                  <a:ext uri="{0D108BD9-81ED-4DB2-BD59-A6C34878D82A}">
                    <a16:rowId xmlns:a16="http://schemas.microsoft.com/office/drawing/2014/main" val="754020288"/>
                  </a:ext>
                </a:extLst>
              </a:tr>
              <a:tr h="393506">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Adware</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Displays annoying pop-ups to generate revenue for its author. The malware may analyze user interests by tracking the websites visited. It can then send pop-up advertising pertinent to those sites.</a:t>
                      </a:r>
                    </a:p>
                  </a:txBody>
                  <a:tcPr anchor="ctr"/>
                </a:tc>
                <a:extLst>
                  <a:ext uri="{0D108BD9-81ED-4DB2-BD59-A6C34878D82A}">
                    <a16:rowId xmlns:a16="http://schemas.microsoft.com/office/drawing/2014/main" val="654386223"/>
                  </a:ext>
                </a:extLst>
              </a:tr>
            </a:tbl>
          </a:graphicData>
        </a:graphic>
      </p:graphicFrame>
    </p:spTree>
    <p:custDataLst>
      <p:tags r:id="rId1"/>
    </p:custDataLst>
    <p:extLst>
      <p:ext uri="{BB962C8B-B14F-4D97-AF65-F5344CB8AC3E}">
        <p14:creationId xmlns:p14="http://schemas.microsoft.com/office/powerpoint/2010/main" val="1239561042"/>
      </p:ext>
    </p:extLst>
  </p:cSld>
  <p:clrMapOvr>
    <a:masterClrMapping/>
  </p:clrMapOvr>
  <p:transition spd="slow">
    <p:wip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What happens?</a:t>
            </a:r>
            <a:endParaRPr lang="en-US" altLang="en-US" sz="3600" dirty="0">
              <a:solidFill>
                <a:schemeClr val="accent1">
                  <a:lumMod val="50000"/>
                </a:schemeClr>
              </a:solidFill>
            </a:endParaRPr>
          </a:p>
        </p:txBody>
      </p:sp>
      <p:sp>
        <p:nvSpPr>
          <p:cNvPr id="2" name="Rectangle 1"/>
          <p:cNvSpPr/>
          <p:nvPr/>
        </p:nvSpPr>
        <p:spPr>
          <a:xfrm>
            <a:off x="413259" y="1124744"/>
            <a:ext cx="8244408" cy="4376583"/>
          </a:xfrm>
          <a:prstGeom prst="rect">
            <a:avLst/>
          </a:prstGeom>
        </p:spPr>
        <p:txBody>
          <a:bodyPr wrap="square">
            <a:spAutoFit/>
          </a:bodyPr>
          <a:lstStyle/>
          <a:p>
            <a:r>
              <a:rPr lang="en-US" sz="1600" dirty="0"/>
              <a:t>Computers infected with malware often exhibit one or more of the following symptoms:</a:t>
            </a:r>
          </a:p>
          <a:p>
            <a:pPr marL="0" lvl="1">
              <a:lnSpc>
                <a:spcPct val="110000"/>
              </a:lnSpc>
              <a:spcBef>
                <a:spcPts val="0"/>
              </a:spcBef>
              <a:spcAft>
                <a:spcPts val="0"/>
              </a:spcAft>
            </a:pPr>
            <a:endParaRPr lang="en-US" sz="1600" dirty="0" smtClean="0"/>
          </a:p>
          <a:p>
            <a:pPr marL="285750" lvl="1" indent="-285750">
              <a:lnSpc>
                <a:spcPct val="110000"/>
              </a:lnSpc>
              <a:spcBef>
                <a:spcPts val="0"/>
              </a:spcBef>
              <a:spcAft>
                <a:spcPts val="0"/>
              </a:spcAft>
              <a:buFont typeface="Wingdings" panose="05000000000000000000" pitchFamily="2" charset="2"/>
              <a:buChar char="ü"/>
            </a:pPr>
            <a:r>
              <a:rPr lang="en-US" sz="1600" dirty="0" smtClean="0"/>
              <a:t>Appearance </a:t>
            </a:r>
            <a:r>
              <a:rPr lang="en-US" sz="1600" dirty="0"/>
              <a:t>of strange files, programs, or desktop icons</a:t>
            </a:r>
          </a:p>
          <a:p>
            <a:pPr marL="285750" lvl="1" indent="-285750">
              <a:lnSpc>
                <a:spcPct val="110000"/>
              </a:lnSpc>
              <a:spcBef>
                <a:spcPts val="0"/>
              </a:spcBef>
              <a:spcAft>
                <a:spcPts val="0"/>
              </a:spcAft>
              <a:buFont typeface="Wingdings" panose="05000000000000000000" pitchFamily="2" charset="2"/>
              <a:buChar char="ü"/>
            </a:pPr>
            <a:r>
              <a:rPr lang="en-US" sz="1600" dirty="0"/>
              <a:t>Antivirus and firewall programs are turning off or reconfiguring settings</a:t>
            </a:r>
          </a:p>
          <a:p>
            <a:pPr marL="285750" lvl="1" indent="-285750">
              <a:lnSpc>
                <a:spcPct val="110000"/>
              </a:lnSpc>
              <a:spcBef>
                <a:spcPts val="0"/>
              </a:spcBef>
              <a:spcAft>
                <a:spcPts val="0"/>
              </a:spcAft>
              <a:buFont typeface="Wingdings" panose="05000000000000000000" pitchFamily="2" charset="2"/>
              <a:buChar char="ü"/>
            </a:pPr>
            <a:r>
              <a:rPr lang="en-US" sz="1600" dirty="0"/>
              <a:t>Computer screen is freezing or system is crashing</a:t>
            </a:r>
          </a:p>
          <a:p>
            <a:pPr marL="285750" lvl="1" indent="-285750">
              <a:lnSpc>
                <a:spcPct val="110000"/>
              </a:lnSpc>
              <a:spcBef>
                <a:spcPts val="0"/>
              </a:spcBef>
              <a:spcAft>
                <a:spcPts val="0"/>
              </a:spcAft>
              <a:buFont typeface="Wingdings" panose="05000000000000000000" pitchFamily="2" charset="2"/>
              <a:buChar char="ü"/>
            </a:pPr>
            <a:r>
              <a:rPr lang="en-US" sz="1600" dirty="0"/>
              <a:t>Emails are spontaneously being sent without your knowledge to your contact list</a:t>
            </a:r>
          </a:p>
          <a:p>
            <a:pPr marL="285750" lvl="1" indent="-285750">
              <a:lnSpc>
                <a:spcPct val="110000"/>
              </a:lnSpc>
              <a:spcBef>
                <a:spcPts val="0"/>
              </a:spcBef>
              <a:spcAft>
                <a:spcPts val="0"/>
              </a:spcAft>
              <a:buFont typeface="Wingdings" panose="05000000000000000000" pitchFamily="2" charset="2"/>
              <a:buChar char="ü"/>
            </a:pPr>
            <a:r>
              <a:rPr lang="en-US" sz="1600" dirty="0"/>
              <a:t>Files have been modified or deleted</a:t>
            </a:r>
          </a:p>
          <a:p>
            <a:pPr marL="285750" lvl="1" indent="-285750">
              <a:lnSpc>
                <a:spcPct val="110000"/>
              </a:lnSpc>
              <a:spcBef>
                <a:spcPts val="0"/>
              </a:spcBef>
              <a:spcAft>
                <a:spcPts val="0"/>
              </a:spcAft>
              <a:buFont typeface="Wingdings" panose="05000000000000000000" pitchFamily="2" charset="2"/>
              <a:buChar char="ü"/>
            </a:pPr>
            <a:r>
              <a:rPr lang="en-US" sz="1600" dirty="0"/>
              <a:t>Increased CPU and/or memory usage</a:t>
            </a:r>
          </a:p>
          <a:p>
            <a:pPr marL="285750" lvl="1" indent="-285750">
              <a:lnSpc>
                <a:spcPct val="110000"/>
              </a:lnSpc>
              <a:spcBef>
                <a:spcPts val="0"/>
              </a:spcBef>
              <a:spcAft>
                <a:spcPts val="0"/>
              </a:spcAft>
              <a:buFont typeface="Wingdings" panose="05000000000000000000" pitchFamily="2" charset="2"/>
              <a:buChar char="ü"/>
            </a:pPr>
            <a:r>
              <a:rPr lang="en-US" sz="1600" dirty="0"/>
              <a:t>Problems connecting to networks</a:t>
            </a:r>
          </a:p>
          <a:p>
            <a:pPr marL="285750" lvl="1" indent="-285750">
              <a:lnSpc>
                <a:spcPct val="110000"/>
              </a:lnSpc>
              <a:spcBef>
                <a:spcPts val="0"/>
              </a:spcBef>
              <a:spcAft>
                <a:spcPts val="0"/>
              </a:spcAft>
              <a:buFont typeface="Wingdings" panose="05000000000000000000" pitchFamily="2" charset="2"/>
              <a:buChar char="ü"/>
            </a:pPr>
            <a:r>
              <a:rPr lang="en-US" sz="1600" dirty="0"/>
              <a:t>Slow computer or web browser speeds</a:t>
            </a:r>
          </a:p>
          <a:p>
            <a:pPr marL="285750" lvl="1" indent="-285750">
              <a:lnSpc>
                <a:spcPct val="110000"/>
              </a:lnSpc>
              <a:spcBef>
                <a:spcPts val="0"/>
              </a:spcBef>
              <a:spcAft>
                <a:spcPts val="0"/>
              </a:spcAft>
              <a:buFont typeface="Wingdings" panose="05000000000000000000" pitchFamily="2" charset="2"/>
              <a:buChar char="ü"/>
            </a:pPr>
            <a:r>
              <a:rPr lang="en-US" sz="1600" dirty="0"/>
              <a:t>Unknown processes or services running</a:t>
            </a:r>
          </a:p>
          <a:p>
            <a:pPr marL="285750" lvl="1" indent="-285750">
              <a:lnSpc>
                <a:spcPct val="110000"/>
              </a:lnSpc>
              <a:spcBef>
                <a:spcPts val="0"/>
              </a:spcBef>
              <a:spcAft>
                <a:spcPts val="0"/>
              </a:spcAft>
              <a:buFont typeface="Wingdings" panose="05000000000000000000" pitchFamily="2" charset="2"/>
              <a:buChar char="ü"/>
            </a:pPr>
            <a:r>
              <a:rPr lang="en-US" sz="1600" dirty="0"/>
              <a:t>Unknown TCP or UDP ports open</a:t>
            </a:r>
          </a:p>
          <a:p>
            <a:pPr marL="285750" lvl="1" indent="-285750">
              <a:lnSpc>
                <a:spcPct val="110000"/>
              </a:lnSpc>
              <a:spcBef>
                <a:spcPts val="0"/>
              </a:spcBef>
              <a:spcAft>
                <a:spcPts val="0"/>
              </a:spcAft>
              <a:buFont typeface="Wingdings" panose="05000000000000000000" pitchFamily="2" charset="2"/>
              <a:buChar char="ü"/>
            </a:pPr>
            <a:r>
              <a:rPr lang="en-US" sz="1600" dirty="0"/>
              <a:t>Connections are made to hosts on the Internet without user action</a:t>
            </a:r>
          </a:p>
          <a:p>
            <a:pPr marL="285750" lvl="1" indent="-285750">
              <a:lnSpc>
                <a:spcPct val="110000"/>
              </a:lnSpc>
              <a:spcBef>
                <a:spcPts val="0"/>
              </a:spcBef>
              <a:spcAft>
                <a:spcPts val="0"/>
              </a:spcAft>
              <a:buFont typeface="Wingdings" panose="05000000000000000000" pitchFamily="2" charset="2"/>
              <a:buChar char="ü"/>
            </a:pPr>
            <a:r>
              <a:rPr lang="en-US" sz="1600" dirty="0"/>
              <a:t>Strange computer </a:t>
            </a:r>
            <a:r>
              <a:rPr lang="en-US" sz="1600" dirty="0" smtClean="0"/>
              <a:t>behavior</a:t>
            </a:r>
          </a:p>
          <a:p>
            <a:pPr marL="285750" lvl="1" indent="-285750">
              <a:lnSpc>
                <a:spcPct val="110000"/>
              </a:lnSpc>
              <a:spcBef>
                <a:spcPts val="0"/>
              </a:spcBef>
              <a:spcAft>
                <a:spcPts val="0"/>
              </a:spcAft>
              <a:buFont typeface="Wingdings" panose="05000000000000000000" pitchFamily="2" charset="2"/>
              <a:buChar char="ü"/>
            </a:pPr>
            <a:endParaRPr lang="en-US" sz="1600" dirty="0"/>
          </a:p>
          <a:p>
            <a:r>
              <a:rPr lang="en-US" sz="1600" b="1" dirty="0"/>
              <a:t>Note:</a:t>
            </a:r>
            <a:r>
              <a:rPr lang="en-US" sz="1600" dirty="0"/>
              <a:t> Malware behavior is not limited to the above list.</a:t>
            </a:r>
            <a:endParaRPr lang="en-US" sz="1600" dirty="0"/>
          </a:p>
        </p:txBody>
      </p:sp>
    </p:spTree>
    <p:custDataLst>
      <p:tags r:id="rId1"/>
    </p:custDataLst>
    <p:extLst>
      <p:ext uri="{BB962C8B-B14F-4D97-AF65-F5344CB8AC3E}">
        <p14:creationId xmlns:p14="http://schemas.microsoft.com/office/powerpoint/2010/main" val="1016118151"/>
      </p:ext>
    </p:extLst>
  </p:cSld>
  <p:clrMapOvr>
    <a:masterClrMapping/>
  </p:clrMapOvr>
  <p:transition spd="slow">
    <p:wip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What </a:t>
            </a:r>
            <a:r>
              <a:rPr lang="en-IN" sz="3600" dirty="0">
                <a:solidFill>
                  <a:schemeClr val="accent1">
                    <a:lumMod val="50000"/>
                  </a:schemeClr>
                </a:solidFill>
              </a:rPr>
              <a:t>happens after </a:t>
            </a:r>
            <a:r>
              <a:rPr lang="en-IN" sz="3600" dirty="0" smtClean="0">
                <a:solidFill>
                  <a:schemeClr val="accent1">
                    <a:lumMod val="50000"/>
                  </a:schemeClr>
                </a:solidFill>
              </a:rPr>
              <a:t>Malwares</a:t>
            </a:r>
            <a:r>
              <a:rPr lang="en-IN" sz="3600" dirty="0">
                <a:solidFill>
                  <a:schemeClr val="accent1">
                    <a:lumMod val="50000"/>
                  </a:schemeClr>
                </a:solidFill>
              </a:rPr>
              <a:t>?</a:t>
            </a:r>
            <a:endParaRPr lang="en-US" altLang="en-US" sz="3600" dirty="0">
              <a:solidFill>
                <a:schemeClr val="accent1">
                  <a:lumMod val="50000"/>
                </a:schemeClr>
              </a:solidFill>
            </a:endParaRPr>
          </a:p>
        </p:txBody>
      </p:sp>
      <p:sp>
        <p:nvSpPr>
          <p:cNvPr id="2" name="Rectangle 1"/>
          <p:cNvSpPr/>
          <p:nvPr/>
        </p:nvSpPr>
        <p:spPr>
          <a:xfrm>
            <a:off x="413259" y="1124744"/>
            <a:ext cx="8244408" cy="3477875"/>
          </a:xfrm>
          <a:prstGeom prst="rect">
            <a:avLst/>
          </a:prstGeom>
        </p:spPr>
        <p:txBody>
          <a:bodyPr wrap="square">
            <a:spAutoFit/>
          </a:bodyPr>
          <a:lstStyle/>
          <a:p>
            <a:pPr algn="just"/>
            <a:r>
              <a:rPr lang="en-US" sz="2000" dirty="0"/>
              <a:t>Malware is a means to get a payload delivered </a:t>
            </a:r>
            <a:r>
              <a:rPr lang="en-US" sz="2000" dirty="0" smtClean="0"/>
              <a:t>.</a:t>
            </a:r>
          </a:p>
          <a:p>
            <a:pPr algn="just"/>
            <a:endParaRPr lang="en-US" sz="2000" dirty="0"/>
          </a:p>
          <a:p>
            <a:pPr algn="just"/>
            <a:r>
              <a:rPr lang="en-US" sz="2000" dirty="0"/>
              <a:t>When a payload is delivered and installed, it can be used to cause a variety of network-related attacks from the inside as well as from the outside.</a:t>
            </a:r>
          </a:p>
          <a:p>
            <a:pPr algn="just"/>
            <a:endParaRPr lang="en-US" sz="2000" dirty="0" smtClean="0"/>
          </a:p>
          <a:p>
            <a:pPr algn="just"/>
            <a:r>
              <a:rPr lang="en-US" sz="2000" dirty="0" smtClean="0"/>
              <a:t>Network </a:t>
            </a:r>
            <a:r>
              <a:rPr lang="en-US" sz="2000" dirty="0"/>
              <a:t>attacks are classified into three </a:t>
            </a:r>
            <a:r>
              <a:rPr lang="en-US" sz="2000" dirty="0" smtClean="0"/>
              <a:t>categories:</a:t>
            </a:r>
          </a:p>
          <a:p>
            <a:pPr algn="just"/>
            <a:endParaRPr lang="en-US" sz="2000" dirty="0" smtClean="0"/>
          </a:p>
          <a:p>
            <a:pPr algn="just"/>
            <a:r>
              <a:rPr lang="en-US" sz="2000" b="1" i="1" dirty="0" smtClean="0">
                <a:solidFill>
                  <a:srgbClr val="FF0000"/>
                </a:solidFill>
                <a:effectLst>
                  <a:outerShdw blurRad="38100" dist="38100" dir="2700000" algn="tl">
                    <a:srgbClr val="000000">
                      <a:alpha val="43137"/>
                    </a:srgbClr>
                  </a:outerShdw>
                </a:effectLst>
              </a:rPr>
              <a:t>Reconnaissance Attacks</a:t>
            </a:r>
          </a:p>
          <a:p>
            <a:pPr algn="just"/>
            <a:r>
              <a:rPr lang="en-US" sz="2000" b="1" i="1" dirty="0" smtClean="0">
                <a:solidFill>
                  <a:srgbClr val="FF0000"/>
                </a:solidFill>
                <a:effectLst>
                  <a:outerShdw blurRad="38100" dist="38100" dir="2700000" algn="tl">
                    <a:srgbClr val="000000">
                      <a:alpha val="43137"/>
                    </a:srgbClr>
                  </a:outerShdw>
                </a:effectLst>
              </a:rPr>
              <a:t>Access Attacks</a:t>
            </a:r>
          </a:p>
          <a:p>
            <a:pPr algn="just"/>
            <a:r>
              <a:rPr lang="en-US" sz="2000" b="1" i="1" dirty="0" err="1" smtClean="0">
                <a:solidFill>
                  <a:srgbClr val="FF0000"/>
                </a:solidFill>
                <a:effectLst>
                  <a:outerShdw blurRad="38100" dist="38100" dir="2700000" algn="tl">
                    <a:srgbClr val="000000">
                      <a:alpha val="43137"/>
                    </a:srgbClr>
                  </a:outerShdw>
                </a:effectLst>
              </a:rPr>
              <a:t>DoS</a:t>
            </a:r>
            <a:r>
              <a:rPr lang="en-US" sz="2000" b="1" i="1" dirty="0" smtClean="0">
                <a:solidFill>
                  <a:srgbClr val="FF0000"/>
                </a:solidFill>
                <a:effectLst>
                  <a:outerShdw blurRad="38100" dist="38100" dir="2700000" algn="tl">
                    <a:srgbClr val="000000">
                      <a:alpha val="43137"/>
                    </a:srgbClr>
                  </a:outerShdw>
                </a:effectLst>
              </a:rPr>
              <a:t> </a:t>
            </a:r>
            <a:r>
              <a:rPr lang="en-US" sz="2000" b="1" i="1" dirty="0">
                <a:solidFill>
                  <a:srgbClr val="FF0000"/>
                </a:solidFill>
                <a:effectLst>
                  <a:outerShdw blurRad="38100" dist="38100" dir="2700000" algn="tl">
                    <a:srgbClr val="000000">
                      <a:alpha val="43137"/>
                    </a:srgbClr>
                  </a:outerShdw>
                </a:effectLst>
              </a:rPr>
              <a:t>Attacks</a:t>
            </a:r>
          </a:p>
          <a:p>
            <a:pPr lvl="1" algn="just"/>
            <a:endParaRPr lang="en-US" sz="2000" dirty="0"/>
          </a:p>
        </p:txBody>
      </p:sp>
    </p:spTree>
    <p:custDataLst>
      <p:tags r:id="rId1"/>
    </p:custDataLst>
    <p:extLst>
      <p:ext uri="{BB962C8B-B14F-4D97-AF65-F5344CB8AC3E}">
        <p14:creationId xmlns:p14="http://schemas.microsoft.com/office/powerpoint/2010/main" val="2021983111"/>
      </p:ext>
    </p:extLst>
  </p:cSld>
  <p:clrMapOvr>
    <a:masterClrMapping/>
  </p:clrMapOvr>
  <p:transition spd="slow">
    <p:wip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Reconnaissance</a:t>
            </a:r>
            <a:endParaRPr lang="en-US" altLang="en-US" sz="3600" dirty="0">
              <a:solidFill>
                <a:schemeClr val="accent1">
                  <a:lumMod val="50000"/>
                </a:schemeClr>
              </a:solidFill>
            </a:endParaRPr>
          </a:p>
        </p:txBody>
      </p:sp>
      <p:sp>
        <p:nvSpPr>
          <p:cNvPr id="2" name="Rectangle 1"/>
          <p:cNvSpPr/>
          <p:nvPr/>
        </p:nvSpPr>
        <p:spPr>
          <a:xfrm>
            <a:off x="413259" y="1052736"/>
            <a:ext cx="8244408" cy="830997"/>
          </a:xfrm>
          <a:prstGeom prst="rect">
            <a:avLst/>
          </a:prstGeom>
        </p:spPr>
        <p:txBody>
          <a:bodyPr wrap="square">
            <a:spAutoFit/>
          </a:bodyPr>
          <a:lstStyle/>
          <a:p>
            <a:pPr algn="ctr"/>
            <a:r>
              <a:rPr lang="en-US" sz="1600" i="1" dirty="0"/>
              <a:t>Reconnaissance is information </a:t>
            </a:r>
            <a:r>
              <a:rPr lang="en-US" sz="1600" i="1" dirty="0" smtClean="0"/>
              <a:t>gathering. Threat </a:t>
            </a:r>
            <a:r>
              <a:rPr lang="en-US" sz="1600" i="1" dirty="0"/>
              <a:t>actors use reconnaissance (or recon) attacks to do unauthorized discovery and mapping of systems, services, or </a:t>
            </a:r>
            <a:r>
              <a:rPr lang="en-US" sz="1600" i="1" dirty="0" smtClean="0"/>
              <a:t>vulnerabilities. Recon </a:t>
            </a:r>
            <a:r>
              <a:rPr lang="en-US" sz="1600" i="1" dirty="0"/>
              <a:t>attacks precede access attacks or </a:t>
            </a:r>
            <a:r>
              <a:rPr lang="en-US" sz="1600" i="1" dirty="0" err="1"/>
              <a:t>DoS</a:t>
            </a:r>
            <a:r>
              <a:rPr lang="en-US" sz="1600" i="1" dirty="0"/>
              <a:t> attacks.</a:t>
            </a:r>
            <a:endParaRPr lang="en-US" sz="1600" i="1" dirty="0"/>
          </a:p>
        </p:txBody>
      </p:sp>
      <p:graphicFrame>
        <p:nvGraphicFramePr>
          <p:cNvPr id="5" name="Table 4">
            <a:extLst>
              <a:ext uri="{FF2B5EF4-FFF2-40B4-BE49-F238E27FC236}">
                <a16:creationId xmlns:a16="http://schemas.microsoft.com/office/drawing/2014/main" id="{ED557BBA-B0E7-42A0-860D-9EB0C9F50462}"/>
              </a:ext>
            </a:extLst>
          </p:cNvPr>
          <p:cNvGraphicFramePr>
            <a:graphicFrameLocks noGrp="1"/>
          </p:cNvGraphicFramePr>
          <p:nvPr>
            <p:extLst>
              <p:ext uri="{D42A27DB-BD31-4B8C-83A1-F6EECF244321}">
                <p14:modId xmlns:p14="http://schemas.microsoft.com/office/powerpoint/2010/main" val="2084721632"/>
              </p:ext>
            </p:extLst>
          </p:nvPr>
        </p:nvGraphicFramePr>
        <p:xfrm>
          <a:off x="194244" y="1988840"/>
          <a:ext cx="8855871" cy="3602031"/>
        </p:xfrm>
        <a:graphic>
          <a:graphicData uri="http://schemas.openxmlformats.org/drawingml/2006/table">
            <a:tbl>
              <a:tblPr firstRow="1" bandRow="1">
                <a:tableStyleId>{5C22544A-7EE6-4342-B048-85BDC9FD1C3A}</a:tableStyleId>
              </a:tblPr>
              <a:tblGrid>
                <a:gridCol w="1940768">
                  <a:extLst>
                    <a:ext uri="{9D8B030D-6E8A-4147-A177-3AD203B41FA5}">
                      <a16:colId xmlns:a16="http://schemas.microsoft.com/office/drawing/2014/main" val="178963783"/>
                    </a:ext>
                  </a:extLst>
                </a:gridCol>
                <a:gridCol w="6915103">
                  <a:extLst>
                    <a:ext uri="{9D8B030D-6E8A-4147-A177-3AD203B41FA5}">
                      <a16:colId xmlns:a16="http://schemas.microsoft.com/office/drawing/2014/main" val="1328920685"/>
                    </a:ext>
                  </a:extLst>
                </a:gridCol>
              </a:tblGrid>
              <a:tr h="286947">
                <a:tc>
                  <a:txBody>
                    <a:bodyPr/>
                    <a:lstStyle/>
                    <a:p>
                      <a:pPr algn="ctr" fontAlgn="b"/>
                      <a:r>
                        <a:rPr lang="en-US" sz="1400" b="1" i="0" kern="1200" dirty="0">
                          <a:solidFill>
                            <a:schemeClr val="lt1"/>
                          </a:solidFill>
                          <a:effectLst/>
                          <a:latin typeface="+mn-lt"/>
                          <a:ea typeface="+mn-ea"/>
                          <a:cs typeface="+mn-cs"/>
                        </a:rPr>
                        <a:t>Technique </a:t>
                      </a:r>
                    </a:p>
                  </a:txBody>
                  <a:tcPr marL="9525" marR="9525" marT="9525" marB="0" anchor="ctr"/>
                </a:tc>
                <a:tc>
                  <a:txBody>
                    <a:bodyPr/>
                    <a:lstStyle/>
                    <a:p>
                      <a:pPr algn="ctr"/>
                      <a:r>
                        <a:rPr lang="en-US" sz="1400" dirty="0"/>
                        <a:t>Description</a:t>
                      </a:r>
                    </a:p>
                  </a:txBody>
                  <a:tcPr anchor="ctr"/>
                </a:tc>
                <a:extLst>
                  <a:ext uri="{0D108BD9-81ED-4DB2-BD59-A6C34878D82A}">
                    <a16:rowId xmlns:a16="http://schemas.microsoft.com/office/drawing/2014/main" val="3826270340"/>
                  </a:ext>
                </a:extLst>
              </a:tr>
              <a:tr h="487810">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Perform an information query of a target</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The threat actor is looking for initial information about a target. Various tools can be used, including the Google search, organizations website, </a:t>
                      </a:r>
                      <a:r>
                        <a:rPr lang="en-US" sz="1400" b="0" dirty="0" err="1">
                          <a:effectLst/>
                        </a:rPr>
                        <a:t>whois</a:t>
                      </a:r>
                      <a:r>
                        <a:rPr lang="en-US" sz="1400" b="0" dirty="0">
                          <a:effectLst/>
                        </a:rPr>
                        <a:t>, and more.</a:t>
                      </a:r>
                    </a:p>
                  </a:txBody>
                  <a:tcPr anchor="ctr"/>
                </a:tc>
                <a:extLst>
                  <a:ext uri="{0D108BD9-81ED-4DB2-BD59-A6C34878D82A}">
                    <a16:rowId xmlns:a16="http://schemas.microsoft.com/office/drawing/2014/main" val="3845751893"/>
                  </a:ext>
                </a:extLst>
              </a:tr>
              <a:tr h="502385">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Initiate a ping sweep of the target network</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The information query usually reveals the target’s network address. The threat actor can now initiate a ping sweep to determine which IP addresses are active.</a:t>
                      </a:r>
                    </a:p>
                  </a:txBody>
                  <a:tcPr anchor="ctr"/>
                </a:tc>
                <a:extLst>
                  <a:ext uri="{0D108BD9-81ED-4DB2-BD59-A6C34878D82A}">
                    <a16:rowId xmlns:a16="http://schemas.microsoft.com/office/drawing/2014/main" val="3665263990"/>
                  </a:ext>
                </a:extLst>
              </a:tr>
              <a:tr h="753637">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Initiate a port scan of active IP addresses</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This is used to determine which ports or services are available. Examples of port scanners include Nmap, </a:t>
                      </a:r>
                      <a:r>
                        <a:rPr lang="en-US" sz="1400" b="0" dirty="0" err="1">
                          <a:effectLst/>
                        </a:rPr>
                        <a:t>SuperScan</a:t>
                      </a:r>
                      <a:r>
                        <a:rPr lang="en-US" sz="1400" b="0" dirty="0">
                          <a:effectLst/>
                        </a:rPr>
                        <a:t>, Angry IP Scanner, and </a:t>
                      </a:r>
                      <a:r>
                        <a:rPr lang="en-US" sz="1400" b="0" dirty="0" err="1">
                          <a:effectLst/>
                        </a:rPr>
                        <a:t>NetScanTools</a:t>
                      </a:r>
                      <a:r>
                        <a:rPr lang="en-US" sz="1400" b="0" dirty="0">
                          <a:effectLst/>
                        </a:rPr>
                        <a:t>.</a:t>
                      </a:r>
                    </a:p>
                  </a:txBody>
                  <a:tcPr anchor="ctr"/>
                </a:tc>
                <a:extLst>
                  <a:ext uri="{0D108BD9-81ED-4DB2-BD59-A6C34878D82A}">
                    <a16:rowId xmlns:a16="http://schemas.microsoft.com/office/drawing/2014/main" val="582500254"/>
                  </a:ext>
                </a:extLst>
              </a:tr>
              <a:tr h="753637">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Run vulnerability scanners</a:t>
                      </a:r>
                    </a:p>
                  </a:txBody>
                  <a:tcPr marL="9525" marR="9525" marT="9525" marB="0" anchor="ctr"/>
                </a:tc>
                <a:tc>
                  <a:txBody>
                    <a:bodyPr/>
                    <a:lstStyle/>
                    <a:p>
                      <a:pPr marL="0" marR="0" lvl="0" indent="0" algn="l" defTabSz="685777" rtl="0" eaLnBrk="1" fontAlgn="ctr" latinLnBrk="0" hangingPunct="1">
                        <a:lnSpc>
                          <a:spcPct val="100000"/>
                        </a:lnSpc>
                        <a:spcBef>
                          <a:spcPts val="0"/>
                        </a:spcBef>
                        <a:spcAft>
                          <a:spcPts val="0"/>
                        </a:spcAft>
                        <a:buClrTx/>
                        <a:buSzTx/>
                        <a:buFontTx/>
                        <a:buNone/>
                        <a:tabLst/>
                        <a:defRPr/>
                      </a:pPr>
                      <a:r>
                        <a:rPr lang="en-US" sz="1400" b="0" dirty="0">
                          <a:effectLst/>
                        </a:rPr>
                        <a:t>This is to query the identified ports to determine the type and version of the application and operating system that is running on the host. Examples of tools include Nipper, </a:t>
                      </a:r>
                      <a:r>
                        <a:rPr lang="en-US" sz="1400" b="0" dirty="0" err="1">
                          <a:effectLst/>
                        </a:rPr>
                        <a:t>Secuna</a:t>
                      </a:r>
                      <a:r>
                        <a:rPr lang="en-US" sz="1400" b="0" dirty="0">
                          <a:effectLst/>
                        </a:rPr>
                        <a:t> PSI, Core Impact, Nessus v6, SAINT, and Open VAS.</a:t>
                      </a:r>
                      <a:endParaRPr lang="en-US" sz="1400" b="0" i="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3743874048"/>
                  </a:ext>
                </a:extLst>
              </a:tr>
              <a:tr h="753637">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Run exploitation tools</a:t>
                      </a:r>
                    </a:p>
                  </a:txBody>
                  <a:tcPr marL="9525" marR="9525" marT="9525" marB="0" anchor="ctr"/>
                </a:tc>
                <a:tc>
                  <a:txBody>
                    <a:bodyPr/>
                    <a:lstStyle/>
                    <a:p>
                      <a:pPr marL="0" marR="0" lvl="0" indent="0" algn="l" defTabSz="685777" rtl="0" eaLnBrk="1" fontAlgn="ctr" latinLnBrk="0" hangingPunct="1">
                        <a:lnSpc>
                          <a:spcPct val="100000"/>
                        </a:lnSpc>
                        <a:spcBef>
                          <a:spcPts val="0"/>
                        </a:spcBef>
                        <a:spcAft>
                          <a:spcPts val="0"/>
                        </a:spcAft>
                        <a:buClrTx/>
                        <a:buSzTx/>
                        <a:buFontTx/>
                        <a:buNone/>
                        <a:tabLst/>
                        <a:defRPr/>
                      </a:pPr>
                      <a:r>
                        <a:rPr lang="en-US" sz="1400" b="0" dirty="0">
                          <a:effectLst/>
                        </a:rPr>
                        <a:t>The threat actor now attempts to discover vulnerable services that can be exploited. A variety of vulnerability exploitation tools exist including Metasploit, Core Impact, </a:t>
                      </a:r>
                      <a:r>
                        <a:rPr lang="en-US" sz="1400" b="0" dirty="0" err="1">
                          <a:effectLst/>
                        </a:rPr>
                        <a:t>Sqlmap</a:t>
                      </a:r>
                      <a:r>
                        <a:rPr lang="en-US" sz="1400" b="0" dirty="0">
                          <a:effectLst/>
                        </a:rPr>
                        <a:t>, Social Engineer Toolkit, and </a:t>
                      </a:r>
                      <a:r>
                        <a:rPr lang="en-US" sz="1400" b="0" dirty="0" err="1">
                          <a:effectLst/>
                        </a:rPr>
                        <a:t>Netsparker</a:t>
                      </a:r>
                      <a:r>
                        <a:rPr lang="en-US" sz="1400" b="0" dirty="0">
                          <a:effectLst/>
                        </a:rPr>
                        <a:t>.</a:t>
                      </a:r>
                    </a:p>
                  </a:txBody>
                  <a:tcPr anchor="ctr"/>
                </a:tc>
                <a:extLst>
                  <a:ext uri="{0D108BD9-81ED-4DB2-BD59-A6C34878D82A}">
                    <a16:rowId xmlns:a16="http://schemas.microsoft.com/office/drawing/2014/main" val="381351761"/>
                  </a:ext>
                </a:extLst>
              </a:tr>
            </a:tbl>
          </a:graphicData>
        </a:graphic>
      </p:graphicFrame>
    </p:spTree>
    <p:custDataLst>
      <p:tags r:id="rId1"/>
    </p:custDataLst>
    <p:extLst>
      <p:ext uri="{BB962C8B-B14F-4D97-AF65-F5344CB8AC3E}">
        <p14:creationId xmlns:p14="http://schemas.microsoft.com/office/powerpoint/2010/main" val="3646405656"/>
      </p:ext>
    </p:extLst>
  </p:cSld>
  <p:clrMapOvr>
    <a:masterClrMapping/>
  </p:clrMapOvr>
  <p:transition spd="slow">
    <p:wip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Reconnaissance</a:t>
            </a:r>
            <a:endParaRPr lang="en-US" altLang="en-US" sz="3600" dirty="0">
              <a:solidFill>
                <a:schemeClr val="accent1">
                  <a:lumMod val="50000"/>
                </a:schemeClr>
              </a:solidFill>
            </a:endParaRPr>
          </a:p>
        </p:txBody>
      </p:sp>
      <p:pic>
        <p:nvPicPr>
          <p:cNvPr id="4" name="Content Placeholder 4">
            <a:extLst>
              <a:ext uri="{FF2B5EF4-FFF2-40B4-BE49-F238E27FC236}">
                <a16:creationId xmlns:a16="http://schemas.microsoft.com/office/drawing/2014/main" id="{9C3428BA-7A98-4579-A80F-86869C17DBEC}"/>
              </a:ext>
            </a:extLst>
          </p:cNvPr>
          <p:cNvPicPr>
            <a:picLocks noGrp="1" noChangeAspect="1"/>
          </p:cNvPicPr>
          <p:nvPr>
            <p:ph idx="1"/>
          </p:nvPr>
        </p:nvPicPr>
        <p:blipFill rotWithShape="1">
          <a:blip r:embed="rId4"/>
          <a:srcRect l="45154" t="33271" r="8714" b="13820"/>
          <a:stretch/>
        </p:blipFill>
        <p:spPr>
          <a:xfrm>
            <a:off x="251520" y="2060848"/>
            <a:ext cx="2490368" cy="1440160"/>
          </a:xfrm>
          <a:ln>
            <a:solidFill>
              <a:schemeClr val="tx1">
                <a:lumMod val="60000"/>
                <a:lumOff val="40000"/>
              </a:schemeClr>
            </a:solidFill>
          </a:ln>
        </p:spPr>
      </p:pic>
      <p:pic>
        <p:nvPicPr>
          <p:cNvPr id="5" name="Picture 4">
            <a:extLst>
              <a:ext uri="{FF2B5EF4-FFF2-40B4-BE49-F238E27FC236}">
                <a16:creationId xmlns:a16="http://schemas.microsoft.com/office/drawing/2014/main" id="{F828E825-CF0B-431B-BC3B-0B4273CF550C}"/>
              </a:ext>
            </a:extLst>
          </p:cNvPr>
          <p:cNvPicPr>
            <a:picLocks noChangeAspect="1"/>
          </p:cNvPicPr>
          <p:nvPr/>
        </p:nvPicPr>
        <p:blipFill rotWithShape="1">
          <a:blip r:embed="rId5"/>
          <a:srcRect l="45584" t="38360" r="8240" b="14292"/>
          <a:stretch/>
        </p:blipFill>
        <p:spPr>
          <a:xfrm>
            <a:off x="4572000" y="2129954"/>
            <a:ext cx="2308148" cy="1209760"/>
          </a:xfrm>
          <a:prstGeom prst="rect">
            <a:avLst/>
          </a:prstGeom>
          <a:ln>
            <a:solidFill>
              <a:schemeClr val="tx1">
                <a:lumMod val="60000"/>
                <a:lumOff val="40000"/>
              </a:schemeClr>
            </a:solidFill>
          </a:ln>
        </p:spPr>
      </p:pic>
      <p:sp>
        <p:nvSpPr>
          <p:cNvPr id="7" name="TextBox 6">
            <a:extLst>
              <a:ext uri="{FF2B5EF4-FFF2-40B4-BE49-F238E27FC236}">
                <a16:creationId xmlns:a16="http://schemas.microsoft.com/office/drawing/2014/main" id="{3025ECD3-3FEF-475F-B6B7-AC40CCCAE5EC}"/>
              </a:ext>
            </a:extLst>
          </p:cNvPr>
          <p:cNvSpPr txBox="1"/>
          <p:nvPr/>
        </p:nvSpPr>
        <p:spPr>
          <a:xfrm>
            <a:off x="144064" y="1052736"/>
            <a:ext cx="4265184" cy="338554"/>
          </a:xfrm>
          <a:prstGeom prst="rect">
            <a:avLst/>
          </a:prstGeom>
          <a:noFill/>
        </p:spPr>
        <p:txBody>
          <a:bodyPr wrap="square">
            <a:spAutoFit/>
          </a:bodyPr>
          <a:lstStyle/>
          <a:p>
            <a:r>
              <a:rPr lang="en-US" sz="1600" b="1" i="0" dirty="0">
                <a:solidFill>
                  <a:srgbClr val="000000"/>
                </a:solidFill>
                <a:effectLst/>
                <a:latin typeface="+mn-lt"/>
                <a:cs typeface="Arial" panose="020B0604020202020204" pitchFamily="34" charset="0"/>
              </a:rPr>
              <a:t>Internet Information Queries</a:t>
            </a:r>
            <a:r>
              <a:rPr lang="en-US" sz="1600" b="1" i="0" dirty="0" smtClean="0">
                <a:solidFill>
                  <a:srgbClr val="000000"/>
                </a:solidFill>
                <a:effectLst/>
                <a:latin typeface="+mn-lt"/>
                <a:cs typeface="Arial" panose="020B0604020202020204" pitchFamily="34" charset="0"/>
              </a:rPr>
              <a:t>:</a:t>
            </a:r>
            <a:endParaRPr lang="en-US" sz="1600" dirty="0">
              <a:solidFill>
                <a:srgbClr val="000000"/>
              </a:solidFill>
              <a:latin typeface="+mn-lt"/>
              <a:cs typeface="Arial" panose="020B0604020202020204" pitchFamily="34" charset="0"/>
            </a:endParaRPr>
          </a:p>
        </p:txBody>
      </p:sp>
      <p:sp>
        <p:nvSpPr>
          <p:cNvPr id="8" name="TextBox 7">
            <a:extLst>
              <a:ext uri="{FF2B5EF4-FFF2-40B4-BE49-F238E27FC236}">
                <a16:creationId xmlns:a16="http://schemas.microsoft.com/office/drawing/2014/main" id="{E100380E-CE76-4806-AF94-6FF69A5B80C3}"/>
              </a:ext>
            </a:extLst>
          </p:cNvPr>
          <p:cNvSpPr txBox="1"/>
          <p:nvPr/>
        </p:nvSpPr>
        <p:spPr>
          <a:xfrm>
            <a:off x="4484168" y="1055265"/>
            <a:ext cx="4659831" cy="338554"/>
          </a:xfrm>
          <a:prstGeom prst="rect">
            <a:avLst/>
          </a:prstGeom>
          <a:noFill/>
        </p:spPr>
        <p:txBody>
          <a:bodyPr wrap="square">
            <a:spAutoFit/>
          </a:bodyPr>
          <a:lstStyle/>
          <a:p>
            <a:r>
              <a:rPr lang="en-US" sz="1600" b="1" i="0" dirty="0">
                <a:solidFill>
                  <a:srgbClr val="000000"/>
                </a:solidFill>
                <a:effectLst/>
                <a:latin typeface="+mn-lt"/>
                <a:cs typeface="Arial" panose="020B0604020202020204" pitchFamily="34" charset="0"/>
              </a:rPr>
              <a:t>Performing Ping Sweep</a:t>
            </a:r>
            <a:r>
              <a:rPr lang="en-US" sz="1600" b="1" i="0" dirty="0" smtClean="0">
                <a:solidFill>
                  <a:srgbClr val="000000"/>
                </a:solidFill>
                <a:effectLst/>
                <a:latin typeface="+mn-lt"/>
                <a:cs typeface="Arial" panose="020B0604020202020204" pitchFamily="34" charset="0"/>
              </a:rPr>
              <a:t>:</a:t>
            </a:r>
            <a:endParaRPr lang="en-US" sz="1600" dirty="0">
              <a:solidFill>
                <a:srgbClr val="000000"/>
              </a:solidFill>
              <a:latin typeface="+mn-lt"/>
              <a:cs typeface="Arial" panose="020B0604020202020204" pitchFamily="34" charset="0"/>
            </a:endParaRPr>
          </a:p>
        </p:txBody>
      </p:sp>
      <p:pic>
        <p:nvPicPr>
          <p:cNvPr id="9" name="Content Placeholder 4">
            <a:extLst>
              <a:ext uri="{FF2B5EF4-FFF2-40B4-BE49-F238E27FC236}">
                <a16:creationId xmlns:a16="http://schemas.microsoft.com/office/drawing/2014/main" id="{9C3428BA-7A98-4579-A80F-86869C17DBEC}"/>
              </a:ext>
            </a:extLst>
          </p:cNvPr>
          <p:cNvPicPr>
            <a:picLocks noChangeAspect="1"/>
          </p:cNvPicPr>
          <p:nvPr/>
        </p:nvPicPr>
        <p:blipFill rotWithShape="1">
          <a:blip r:embed="rId6"/>
          <a:srcRect l="45480" t="31438" r="8109" b="21103"/>
          <a:stretch/>
        </p:blipFill>
        <p:spPr>
          <a:xfrm>
            <a:off x="287114" y="4077072"/>
            <a:ext cx="2498087" cy="1436190"/>
          </a:xfrm>
          <a:prstGeom prst="rect">
            <a:avLst/>
          </a:prstGeom>
          <a:ln>
            <a:solidFill>
              <a:schemeClr val="tx1">
                <a:lumMod val="60000"/>
                <a:lumOff val="40000"/>
              </a:schemeClr>
            </a:solidFill>
          </a:ln>
        </p:spPr>
      </p:pic>
      <p:sp>
        <p:nvSpPr>
          <p:cNvPr id="10" name="TextBox 9">
            <a:extLst>
              <a:ext uri="{FF2B5EF4-FFF2-40B4-BE49-F238E27FC236}">
                <a16:creationId xmlns:a16="http://schemas.microsoft.com/office/drawing/2014/main" id="{4A72CAAD-FD61-4C94-A4DD-89FB22AD95B0}"/>
              </a:ext>
            </a:extLst>
          </p:cNvPr>
          <p:cNvSpPr txBox="1"/>
          <p:nvPr/>
        </p:nvSpPr>
        <p:spPr>
          <a:xfrm>
            <a:off x="3131840" y="4221088"/>
            <a:ext cx="5760640" cy="584775"/>
          </a:xfrm>
          <a:prstGeom prst="rect">
            <a:avLst/>
          </a:prstGeom>
          <a:noFill/>
        </p:spPr>
        <p:txBody>
          <a:bodyPr wrap="square">
            <a:spAutoFit/>
          </a:bodyPr>
          <a:lstStyle/>
          <a:p>
            <a:r>
              <a:rPr lang="en-US" sz="1600" b="1" i="0" dirty="0">
                <a:solidFill>
                  <a:srgbClr val="000000"/>
                </a:solidFill>
                <a:effectLst/>
                <a:latin typeface="+mn-lt"/>
                <a:cs typeface="Arial" panose="020B0604020202020204" pitchFamily="34" charset="0"/>
              </a:rPr>
              <a:t>Performing Port Scan: </a:t>
            </a:r>
            <a:r>
              <a:rPr lang="en-US" sz="1600" i="0" dirty="0" smtClean="0">
                <a:solidFill>
                  <a:srgbClr val="000000"/>
                </a:solidFill>
                <a:effectLst/>
                <a:latin typeface="+mn-lt"/>
                <a:cs typeface="Arial" panose="020B0604020202020204" pitchFamily="34" charset="0"/>
              </a:rPr>
              <a:t>Th</a:t>
            </a:r>
            <a:r>
              <a:rPr lang="en-US" sz="1600" b="0" i="0" dirty="0" smtClean="0">
                <a:solidFill>
                  <a:srgbClr val="000000"/>
                </a:solidFill>
                <a:effectLst/>
                <a:latin typeface="+mn-lt"/>
                <a:cs typeface="Arial" panose="020B0604020202020204" pitchFamily="34" charset="0"/>
              </a:rPr>
              <a:t>reat </a:t>
            </a:r>
            <a:r>
              <a:rPr lang="en-US" sz="1600" b="0" i="0" dirty="0">
                <a:solidFill>
                  <a:srgbClr val="000000"/>
                </a:solidFill>
                <a:effectLst/>
                <a:latin typeface="+mn-lt"/>
                <a:cs typeface="Arial" panose="020B0604020202020204" pitchFamily="34" charset="0"/>
              </a:rPr>
              <a:t>actor performing a port scan on the discovered active IP addresses using Nmap.</a:t>
            </a:r>
            <a:endParaRPr lang="en-US" sz="1600" dirty="0">
              <a:solidFill>
                <a:srgbClr val="000000"/>
              </a:solidFill>
              <a:latin typeface="+mn-lt"/>
              <a:cs typeface="Arial" panose="020B0604020202020204" pitchFamily="34" charset="0"/>
            </a:endParaRPr>
          </a:p>
        </p:txBody>
      </p:sp>
    </p:spTree>
    <p:custDataLst>
      <p:tags r:id="rId1"/>
    </p:custDataLst>
    <p:extLst>
      <p:ext uri="{BB962C8B-B14F-4D97-AF65-F5344CB8AC3E}">
        <p14:creationId xmlns:p14="http://schemas.microsoft.com/office/powerpoint/2010/main" val="1275339772"/>
      </p:ext>
    </p:extLst>
  </p:cSld>
  <p:clrMapOvr>
    <a:masterClrMapping/>
  </p:clrMapOvr>
  <p:transition spd="slow">
    <p:wip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Attacks</a:t>
            </a:r>
            <a:endParaRPr lang="en-US" altLang="en-US" sz="3600" dirty="0">
              <a:solidFill>
                <a:schemeClr val="accent1">
                  <a:lumMod val="50000"/>
                </a:schemeClr>
              </a:solidFill>
            </a:endParaRPr>
          </a:p>
        </p:txBody>
      </p:sp>
      <p:sp>
        <p:nvSpPr>
          <p:cNvPr id="2" name="Rectangle 1"/>
          <p:cNvSpPr/>
          <p:nvPr/>
        </p:nvSpPr>
        <p:spPr>
          <a:xfrm>
            <a:off x="413259" y="1124744"/>
            <a:ext cx="8244408" cy="4632037"/>
          </a:xfrm>
          <a:prstGeom prst="rect">
            <a:avLst/>
          </a:prstGeom>
        </p:spPr>
        <p:txBody>
          <a:bodyPr wrap="square">
            <a:spAutoFit/>
          </a:bodyPr>
          <a:lstStyle/>
          <a:p>
            <a:pPr algn="just">
              <a:spcBef>
                <a:spcPts val="300"/>
              </a:spcBef>
              <a:spcAft>
                <a:spcPts val="300"/>
              </a:spcAft>
            </a:pPr>
            <a:r>
              <a:rPr lang="en-US" sz="1600" dirty="0"/>
              <a:t>Access attacks exploit known vulnerabilities in authentication services, FTP services, and web services to gain entry into web accounts, confidential databases, and other sensitive information</a:t>
            </a:r>
            <a:r>
              <a:rPr lang="en-US" sz="1600" dirty="0" smtClean="0"/>
              <a:t>.</a:t>
            </a:r>
          </a:p>
          <a:p>
            <a:pPr algn="just">
              <a:spcBef>
                <a:spcPts val="300"/>
              </a:spcBef>
              <a:spcAft>
                <a:spcPts val="300"/>
              </a:spcAft>
            </a:pPr>
            <a:endParaRPr lang="en-US" sz="1600" dirty="0"/>
          </a:p>
          <a:p>
            <a:pPr algn="just">
              <a:spcBef>
                <a:spcPts val="300"/>
              </a:spcBef>
              <a:spcAft>
                <a:spcPts val="300"/>
              </a:spcAft>
            </a:pPr>
            <a:r>
              <a:rPr lang="en-US" sz="1600" b="1" dirty="0"/>
              <a:t>Password Attacks</a:t>
            </a:r>
            <a:endParaRPr lang="en-US" sz="1600" dirty="0"/>
          </a:p>
          <a:p>
            <a:pPr algn="just">
              <a:spcBef>
                <a:spcPts val="300"/>
              </a:spcBef>
              <a:spcAft>
                <a:spcPts val="300"/>
              </a:spcAft>
            </a:pPr>
            <a:r>
              <a:rPr lang="en-US" sz="1600" dirty="0"/>
              <a:t>The threat actor attempts to discover critical system passwords using a variety of password cracking tools.</a:t>
            </a:r>
          </a:p>
          <a:p>
            <a:pPr algn="just">
              <a:spcBef>
                <a:spcPts val="300"/>
              </a:spcBef>
              <a:spcAft>
                <a:spcPts val="300"/>
              </a:spcAft>
            </a:pPr>
            <a:endParaRPr lang="en-US" sz="1600" b="1" dirty="0" smtClean="0"/>
          </a:p>
          <a:p>
            <a:pPr algn="just">
              <a:spcBef>
                <a:spcPts val="300"/>
              </a:spcBef>
              <a:spcAft>
                <a:spcPts val="300"/>
              </a:spcAft>
            </a:pPr>
            <a:r>
              <a:rPr lang="en-US" sz="1600" b="1" dirty="0" smtClean="0"/>
              <a:t>Spoofing </a:t>
            </a:r>
            <a:r>
              <a:rPr lang="en-US" sz="1600" b="1" dirty="0"/>
              <a:t>Attacks</a:t>
            </a:r>
            <a:endParaRPr lang="en-US" sz="1600" dirty="0"/>
          </a:p>
          <a:p>
            <a:pPr algn="just">
              <a:spcBef>
                <a:spcPts val="300"/>
              </a:spcBef>
              <a:spcAft>
                <a:spcPts val="300"/>
              </a:spcAft>
            </a:pPr>
            <a:r>
              <a:rPr lang="en-US" sz="1600" dirty="0"/>
              <a:t>The threat actor device attempts to pose as another device by falsifying data. </a:t>
            </a:r>
          </a:p>
          <a:p>
            <a:pPr algn="just">
              <a:spcBef>
                <a:spcPts val="300"/>
              </a:spcBef>
              <a:spcAft>
                <a:spcPts val="300"/>
              </a:spcAft>
            </a:pPr>
            <a:r>
              <a:rPr lang="en-US" sz="1600" dirty="0"/>
              <a:t>Common spoofing attacks include IP spoofing, MAC spoofing, and DHCP spoofing. </a:t>
            </a:r>
          </a:p>
          <a:p>
            <a:pPr lvl="4" algn="just">
              <a:lnSpc>
                <a:spcPct val="100000"/>
              </a:lnSpc>
              <a:spcBef>
                <a:spcPts val="300"/>
              </a:spcBef>
              <a:spcAft>
                <a:spcPts val="300"/>
              </a:spcAft>
            </a:pPr>
            <a:r>
              <a:rPr lang="en-US" sz="1600" dirty="0">
                <a:solidFill>
                  <a:srgbClr val="000000"/>
                </a:solidFill>
              </a:rPr>
              <a:t>Trust exploitations</a:t>
            </a:r>
          </a:p>
          <a:p>
            <a:pPr lvl="4" algn="just">
              <a:lnSpc>
                <a:spcPct val="100000"/>
              </a:lnSpc>
              <a:spcBef>
                <a:spcPts val="300"/>
              </a:spcBef>
              <a:spcAft>
                <a:spcPts val="300"/>
              </a:spcAft>
            </a:pPr>
            <a:r>
              <a:rPr lang="en-US" sz="1600" dirty="0">
                <a:solidFill>
                  <a:srgbClr val="000000"/>
                </a:solidFill>
              </a:rPr>
              <a:t>Port redirections</a:t>
            </a:r>
          </a:p>
          <a:p>
            <a:pPr lvl="4" algn="just">
              <a:lnSpc>
                <a:spcPct val="100000"/>
              </a:lnSpc>
              <a:spcBef>
                <a:spcPts val="300"/>
              </a:spcBef>
              <a:spcAft>
                <a:spcPts val="300"/>
              </a:spcAft>
            </a:pPr>
            <a:r>
              <a:rPr lang="en-US" sz="1600" dirty="0">
                <a:solidFill>
                  <a:srgbClr val="000000"/>
                </a:solidFill>
              </a:rPr>
              <a:t>Man-in-the-middle attacks</a:t>
            </a:r>
          </a:p>
          <a:p>
            <a:pPr lvl="4" algn="just">
              <a:lnSpc>
                <a:spcPct val="100000"/>
              </a:lnSpc>
              <a:spcBef>
                <a:spcPts val="300"/>
              </a:spcBef>
              <a:spcAft>
                <a:spcPts val="300"/>
              </a:spcAft>
            </a:pPr>
            <a:r>
              <a:rPr lang="en-US" sz="1600" dirty="0">
                <a:solidFill>
                  <a:srgbClr val="000000"/>
                </a:solidFill>
              </a:rPr>
              <a:t>Buffer overflow attacks</a:t>
            </a:r>
            <a:endParaRPr lang="en-US" sz="1600" dirty="0">
              <a:solidFill>
                <a:srgbClr val="000000"/>
              </a:solidFill>
            </a:endParaRPr>
          </a:p>
        </p:txBody>
      </p:sp>
    </p:spTree>
    <p:custDataLst>
      <p:tags r:id="rId1"/>
    </p:custDataLst>
    <p:extLst>
      <p:ext uri="{BB962C8B-B14F-4D97-AF65-F5344CB8AC3E}">
        <p14:creationId xmlns:p14="http://schemas.microsoft.com/office/powerpoint/2010/main" val="166948231"/>
      </p:ext>
    </p:extLst>
  </p:cSld>
  <p:clrMapOvr>
    <a:masterClrMapping/>
  </p:clrMapOvr>
  <p:transition spd="slow">
    <p:wip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Social Engineering Attacks</a:t>
            </a:r>
            <a:endParaRPr lang="en-US" altLang="en-US" sz="3600" dirty="0">
              <a:solidFill>
                <a:schemeClr val="accent1">
                  <a:lumMod val="50000"/>
                </a:schemeClr>
              </a:solidFill>
            </a:endParaRPr>
          </a:p>
        </p:txBody>
      </p:sp>
      <p:sp>
        <p:nvSpPr>
          <p:cNvPr id="3" name="Rectangle 2"/>
          <p:cNvSpPr/>
          <p:nvPr/>
        </p:nvSpPr>
        <p:spPr>
          <a:xfrm>
            <a:off x="683568" y="1090207"/>
            <a:ext cx="7632848" cy="1671291"/>
          </a:xfrm>
          <a:prstGeom prst="rect">
            <a:avLst/>
          </a:prstGeom>
        </p:spPr>
        <p:txBody>
          <a:bodyPr wrap="square">
            <a:spAutoFit/>
          </a:bodyPr>
          <a:lstStyle/>
          <a:p>
            <a:pPr algn="just">
              <a:lnSpc>
                <a:spcPct val="114000"/>
              </a:lnSpc>
              <a:spcBef>
                <a:spcPts val="0"/>
              </a:spcBef>
              <a:spcAft>
                <a:spcPts val="0"/>
              </a:spcAft>
            </a:pPr>
            <a:r>
              <a:rPr lang="en-US" dirty="0"/>
              <a:t>Social Engineering is an access attack that attempts to manipulate individuals into performing actions or divulging into confidential information</a:t>
            </a:r>
            <a:r>
              <a:rPr lang="en-US" dirty="0" smtClean="0"/>
              <a:t>.</a:t>
            </a:r>
          </a:p>
          <a:p>
            <a:pPr algn="just">
              <a:lnSpc>
                <a:spcPct val="114000"/>
              </a:lnSpc>
              <a:spcBef>
                <a:spcPts val="0"/>
              </a:spcBef>
              <a:spcAft>
                <a:spcPts val="0"/>
              </a:spcAft>
            </a:pPr>
            <a:endParaRPr lang="en-US" dirty="0"/>
          </a:p>
          <a:p>
            <a:pPr algn="just">
              <a:lnSpc>
                <a:spcPct val="114000"/>
              </a:lnSpc>
              <a:spcBef>
                <a:spcPts val="0"/>
              </a:spcBef>
              <a:spcAft>
                <a:spcPts val="0"/>
              </a:spcAft>
            </a:pPr>
            <a:r>
              <a:rPr lang="en-US" dirty="0"/>
              <a:t>Some social engineering techniques are performed in-person or via the telephone or internet</a:t>
            </a:r>
            <a:r>
              <a:rPr lang="en-US" dirty="0" smtClean="0"/>
              <a:t>.</a:t>
            </a:r>
            <a:endParaRPr lang="en-US" dirty="0"/>
          </a:p>
        </p:txBody>
      </p:sp>
      <p:graphicFrame>
        <p:nvGraphicFramePr>
          <p:cNvPr id="8" name="Content Placeholder 3">
            <a:extLst>
              <a:ext uri="{FF2B5EF4-FFF2-40B4-BE49-F238E27FC236}">
                <a16:creationId xmlns:a16="http://schemas.microsoft.com/office/drawing/2014/main" id="{A5AD7893-84C1-41CF-87A6-05A912431AB4}"/>
              </a:ext>
            </a:extLst>
          </p:cNvPr>
          <p:cNvGraphicFramePr>
            <a:graphicFrameLocks/>
          </p:cNvGraphicFramePr>
          <p:nvPr>
            <p:extLst>
              <p:ext uri="{D42A27DB-BD31-4B8C-83A1-F6EECF244321}">
                <p14:modId xmlns:p14="http://schemas.microsoft.com/office/powerpoint/2010/main" val="3473604492"/>
              </p:ext>
            </p:extLst>
          </p:nvPr>
        </p:nvGraphicFramePr>
        <p:xfrm>
          <a:off x="323528" y="2761498"/>
          <a:ext cx="8561023" cy="2733675"/>
        </p:xfrm>
        <a:graphic>
          <a:graphicData uri="http://schemas.openxmlformats.org/drawingml/2006/table">
            <a:tbl>
              <a:tblPr firstRow="1" bandRow="1">
                <a:tableStyleId>{5C22544A-7EE6-4342-B048-85BDC9FD1C3A}</a:tableStyleId>
              </a:tblPr>
              <a:tblGrid>
                <a:gridCol w="1732023">
                  <a:extLst>
                    <a:ext uri="{9D8B030D-6E8A-4147-A177-3AD203B41FA5}">
                      <a16:colId xmlns:a16="http://schemas.microsoft.com/office/drawing/2014/main" val="3215831619"/>
                    </a:ext>
                  </a:extLst>
                </a:gridCol>
                <a:gridCol w="6829000">
                  <a:extLst>
                    <a:ext uri="{9D8B030D-6E8A-4147-A177-3AD203B41FA5}">
                      <a16:colId xmlns:a16="http://schemas.microsoft.com/office/drawing/2014/main" val="276475465"/>
                    </a:ext>
                  </a:extLst>
                </a:gridCol>
              </a:tblGrid>
              <a:tr h="401300">
                <a:tc>
                  <a:txBody>
                    <a:bodyPr/>
                    <a:lstStyle/>
                    <a:p>
                      <a:pPr algn="ctr" fontAlgn="b"/>
                      <a:r>
                        <a:rPr lang="en-US" sz="1400" b="1" kern="1200" dirty="0">
                          <a:solidFill>
                            <a:schemeClr val="lt1"/>
                          </a:solidFill>
                          <a:latin typeface="+mn-lt"/>
                          <a:ea typeface="+mn-ea"/>
                          <a:cs typeface="+mn-cs"/>
                        </a:rPr>
                        <a:t>Social Engineering Attack</a:t>
                      </a:r>
                    </a:p>
                  </a:txBody>
                  <a:tcPr marL="9525" marR="9525" marT="9525" marB="0" anchor="ctr"/>
                </a:tc>
                <a:tc>
                  <a:txBody>
                    <a:bodyPr/>
                    <a:lstStyle/>
                    <a:p>
                      <a:pPr algn="ctr"/>
                      <a:r>
                        <a:rPr lang="en-US" sz="1400" dirty="0"/>
                        <a:t>Description</a:t>
                      </a:r>
                    </a:p>
                  </a:txBody>
                  <a:tcPr anchor="ctr"/>
                </a:tc>
                <a:extLst>
                  <a:ext uri="{0D108BD9-81ED-4DB2-BD59-A6C34878D82A}">
                    <a16:rowId xmlns:a16="http://schemas.microsoft.com/office/drawing/2014/main" val="3768427975"/>
                  </a:ext>
                </a:extLst>
              </a:tr>
              <a:tr h="462152">
                <a:tc>
                  <a:txBody>
                    <a:bodyPr/>
                    <a:lstStyle/>
                    <a:p>
                      <a:pPr algn="l" fontAlgn="b"/>
                      <a:r>
                        <a:rPr lang="en-US" sz="1400" b="0" kern="1200" dirty="0">
                          <a:solidFill>
                            <a:schemeClr val="dk1"/>
                          </a:solidFill>
                          <a:effectLst/>
                          <a:latin typeface="+mn-lt"/>
                          <a:ea typeface="+mn-ea"/>
                          <a:cs typeface="+mn-cs"/>
                        </a:rPr>
                        <a:t>Pretexting</a:t>
                      </a:r>
                    </a:p>
                  </a:txBody>
                  <a:tcPr marL="9525" marR="9525" marT="9525" marB="0" anchor="ctr"/>
                </a:tc>
                <a:tc>
                  <a:txBody>
                    <a:bodyPr/>
                    <a:lstStyle/>
                    <a:p>
                      <a:pPr fontAlgn="ctr"/>
                      <a:r>
                        <a:rPr lang="en-US" sz="1400" b="0" dirty="0">
                          <a:effectLst/>
                        </a:rPr>
                        <a:t>A threat actor pretends to need personal or financial data to confirm the identity of the recipient. </a:t>
                      </a:r>
                    </a:p>
                  </a:txBody>
                  <a:tcPr anchor="ctr"/>
                </a:tc>
                <a:extLst>
                  <a:ext uri="{0D108BD9-81ED-4DB2-BD59-A6C34878D82A}">
                    <a16:rowId xmlns:a16="http://schemas.microsoft.com/office/drawing/2014/main" val="2258594367"/>
                  </a:ext>
                </a:extLst>
              </a:tr>
              <a:tr h="676428">
                <a:tc>
                  <a:txBody>
                    <a:bodyPr/>
                    <a:lstStyle/>
                    <a:p>
                      <a:pPr fontAlgn="ctr"/>
                      <a:r>
                        <a:rPr lang="en-US" sz="1400" b="0" kern="1200" dirty="0">
                          <a:solidFill>
                            <a:schemeClr val="dk1"/>
                          </a:solidFill>
                          <a:effectLst/>
                          <a:latin typeface="+mn-lt"/>
                          <a:ea typeface="+mn-ea"/>
                          <a:cs typeface="+mn-cs"/>
                        </a:rPr>
                        <a:t>Phishing</a:t>
                      </a:r>
                    </a:p>
                  </a:txBody>
                  <a:tcPr marL="47625" marR="47625" marT="47625" marB="47625" anchor="ctr"/>
                </a:tc>
                <a:tc>
                  <a:txBody>
                    <a:bodyPr/>
                    <a:lstStyle/>
                    <a:p>
                      <a:pPr fontAlgn="ctr"/>
                      <a:r>
                        <a:rPr lang="en-US" sz="1400" b="0" dirty="0">
                          <a:effectLst/>
                        </a:rPr>
                        <a:t>A threat actor sends fraudulent email which is disguised as being from a legitimate, trusted source to trick the recipient into installing malware on their device, or to share personal or financial information.</a:t>
                      </a:r>
                    </a:p>
                  </a:txBody>
                  <a:tcPr marL="47625" marR="47625" marT="47625" marB="47625" anchor="ctr"/>
                </a:tc>
                <a:extLst>
                  <a:ext uri="{0D108BD9-81ED-4DB2-BD59-A6C34878D82A}">
                    <a16:rowId xmlns:a16="http://schemas.microsoft.com/office/drawing/2014/main" val="1125566603"/>
                  </a:ext>
                </a:extLst>
              </a:tr>
              <a:tr h="480158">
                <a:tc>
                  <a:txBody>
                    <a:bodyPr/>
                    <a:lstStyle/>
                    <a:p>
                      <a:pPr fontAlgn="ctr"/>
                      <a:r>
                        <a:rPr lang="en-US" sz="1400" b="0" kern="1200" dirty="0">
                          <a:solidFill>
                            <a:schemeClr val="dk1"/>
                          </a:solidFill>
                          <a:effectLst/>
                          <a:latin typeface="+mn-lt"/>
                          <a:ea typeface="+mn-ea"/>
                          <a:cs typeface="+mn-cs"/>
                        </a:rPr>
                        <a:t>Spear phishing</a:t>
                      </a:r>
                    </a:p>
                  </a:txBody>
                  <a:tcPr marL="9525" marR="9525" marT="9525" marB="0" anchor="ctr"/>
                </a:tc>
                <a:tc>
                  <a:txBody>
                    <a:bodyPr/>
                    <a:lstStyle/>
                    <a:p>
                      <a:pPr fontAlgn="ctr"/>
                      <a:r>
                        <a:rPr lang="en-US" sz="1400" b="0" dirty="0">
                          <a:effectLst/>
                        </a:rPr>
                        <a:t>A threat actor creates a targeted phishing attack tailored for a specific individual or organization.</a:t>
                      </a:r>
                    </a:p>
                  </a:txBody>
                  <a:tcPr marL="47625" marR="47625" marT="47625" marB="47625" anchor="ctr"/>
                </a:tc>
                <a:extLst>
                  <a:ext uri="{0D108BD9-81ED-4DB2-BD59-A6C34878D82A}">
                    <a16:rowId xmlns:a16="http://schemas.microsoft.com/office/drawing/2014/main" val="831502776"/>
                  </a:ext>
                </a:extLst>
              </a:tr>
              <a:tr h="480158">
                <a:tc>
                  <a:txBody>
                    <a:bodyPr/>
                    <a:lstStyle/>
                    <a:p>
                      <a:pPr algn="l" fontAlgn="b"/>
                      <a:r>
                        <a:rPr lang="en-US" sz="1400" b="0" kern="1200" dirty="0">
                          <a:solidFill>
                            <a:schemeClr val="dk1"/>
                          </a:solidFill>
                          <a:effectLst/>
                          <a:latin typeface="+mn-lt"/>
                          <a:ea typeface="+mn-ea"/>
                          <a:cs typeface="+mn-cs"/>
                        </a:rPr>
                        <a:t>Spam</a:t>
                      </a:r>
                    </a:p>
                  </a:txBody>
                  <a:tcPr marL="9525" marR="9525" marT="9525" marB="0" anchor="ctr"/>
                </a:tc>
                <a:tc>
                  <a:txBody>
                    <a:bodyPr/>
                    <a:lstStyle/>
                    <a:p>
                      <a:pPr fontAlgn="ctr"/>
                      <a:r>
                        <a:rPr lang="en-US" sz="1400" b="0" dirty="0">
                          <a:effectLst/>
                        </a:rPr>
                        <a:t>Also known as junk mail, this is unsolicited email which often contains harmful links, malware, or deceptive content.</a:t>
                      </a:r>
                    </a:p>
                  </a:txBody>
                  <a:tcPr marL="47625" marR="47625" marT="47625" marB="47625" anchor="ctr"/>
                </a:tc>
                <a:extLst>
                  <a:ext uri="{0D108BD9-81ED-4DB2-BD59-A6C34878D82A}">
                    <a16:rowId xmlns:a16="http://schemas.microsoft.com/office/drawing/2014/main" val="2663280759"/>
                  </a:ext>
                </a:extLst>
              </a:tr>
            </a:tbl>
          </a:graphicData>
        </a:graphic>
      </p:graphicFrame>
    </p:spTree>
    <p:custDataLst>
      <p:tags r:id="rId1"/>
    </p:custDataLst>
    <p:extLst>
      <p:ext uri="{BB962C8B-B14F-4D97-AF65-F5344CB8AC3E}">
        <p14:creationId xmlns:p14="http://schemas.microsoft.com/office/powerpoint/2010/main" val="309905369"/>
      </p:ext>
    </p:extLst>
  </p:cSld>
  <p:clrMapOvr>
    <a:masterClrMapping/>
  </p:clrMapOvr>
  <p:transition spd="slow">
    <p:wip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Social Engineering Attacks</a:t>
            </a:r>
            <a:endParaRPr lang="en-US" altLang="en-US" sz="3600" dirty="0">
              <a:solidFill>
                <a:schemeClr val="accent1">
                  <a:lumMod val="50000"/>
                </a:schemeClr>
              </a:solidFill>
            </a:endParaRPr>
          </a:p>
        </p:txBody>
      </p:sp>
      <p:graphicFrame>
        <p:nvGraphicFramePr>
          <p:cNvPr id="5" name="Content Placeholder 3">
            <a:extLst>
              <a:ext uri="{FF2B5EF4-FFF2-40B4-BE49-F238E27FC236}">
                <a16:creationId xmlns:a16="http://schemas.microsoft.com/office/drawing/2014/main" id="{A5AD7893-84C1-41CF-87A6-05A912431AB4}"/>
              </a:ext>
            </a:extLst>
          </p:cNvPr>
          <p:cNvGraphicFramePr>
            <a:graphicFrameLocks/>
          </p:cNvGraphicFramePr>
          <p:nvPr>
            <p:extLst>
              <p:ext uri="{D42A27DB-BD31-4B8C-83A1-F6EECF244321}">
                <p14:modId xmlns:p14="http://schemas.microsoft.com/office/powerpoint/2010/main" val="2270706754"/>
              </p:ext>
            </p:extLst>
          </p:nvPr>
        </p:nvGraphicFramePr>
        <p:xfrm>
          <a:off x="330365" y="1268760"/>
          <a:ext cx="8410195" cy="3734269"/>
        </p:xfrm>
        <a:graphic>
          <a:graphicData uri="http://schemas.openxmlformats.org/drawingml/2006/table">
            <a:tbl>
              <a:tblPr firstRow="1" bandRow="1">
                <a:tableStyleId>{5C22544A-7EE6-4342-B048-85BDC9FD1C3A}</a:tableStyleId>
              </a:tblPr>
              <a:tblGrid>
                <a:gridCol w="1661923">
                  <a:extLst>
                    <a:ext uri="{9D8B030D-6E8A-4147-A177-3AD203B41FA5}">
                      <a16:colId xmlns:a16="http://schemas.microsoft.com/office/drawing/2014/main" val="3215831619"/>
                    </a:ext>
                  </a:extLst>
                </a:gridCol>
                <a:gridCol w="6748272">
                  <a:extLst>
                    <a:ext uri="{9D8B030D-6E8A-4147-A177-3AD203B41FA5}">
                      <a16:colId xmlns:a16="http://schemas.microsoft.com/office/drawing/2014/main" val="276475465"/>
                    </a:ext>
                  </a:extLst>
                </a:gridCol>
              </a:tblGrid>
              <a:tr h="421756">
                <a:tc>
                  <a:txBody>
                    <a:bodyPr/>
                    <a:lstStyle/>
                    <a:p>
                      <a:pPr algn="ctr" fontAlgn="b"/>
                      <a:r>
                        <a:rPr lang="en-US" sz="1400" b="1" kern="1200" dirty="0">
                          <a:solidFill>
                            <a:schemeClr val="lt1"/>
                          </a:solidFill>
                          <a:latin typeface="+mn-lt"/>
                          <a:ea typeface="+mn-ea"/>
                          <a:cs typeface="+mn-cs"/>
                        </a:rPr>
                        <a:t>Social Engineering Attack</a:t>
                      </a:r>
                    </a:p>
                  </a:txBody>
                  <a:tcPr marL="9525" marR="9525" marT="9525" marB="0" anchor="ctr"/>
                </a:tc>
                <a:tc>
                  <a:txBody>
                    <a:bodyPr/>
                    <a:lstStyle/>
                    <a:p>
                      <a:pPr algn="ctr"/>
                      <a:r>
                        <a:rPr lang="en-US" sz="1400" dirty="0"/>
                        <a:t>Description</a:t>
                      </a:r>
                    </a:p>
                  </a:txBody>
                  <a:tcPr anchor="ctr"/>
                </a:tc>
                <a:extLst>
                  <a:ext uri="{0D108BD9-81ED-4DB2-BD59-A6C34878D82A}">
                    <a16:rowId xmlns:a16="http://schemas.microsoft.com/office/drawing/2014/main" val="3768427975"/>
                  </a:ext>
                </a:extLst>
              </a:tr>
              <a:tr h="500950">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Something for Something</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Sometimes called “Quid pro quo”, this is when a threat actor requests personal information from a party in exchange for something such as a gift.</a:t>
                      </a:r>
                    </a:p>
                  </a:txBody>
                  <a:tcPr anchor="ctr"/>
                </a:tc>
                <a:extLst>
                  <a:ext uri="{0D108BD9-81ED-4DB2-BD59-A6C34878D82A}">
                    <a16:rowId xmlns:a16="http://schemas.microsoft.com/office/drawing/2014/main" val="3027172258"/>
                  </a:ext>
                </a:extLst>
              </a:tr>
              <a:tr h="707224">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Baiting</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A threat actor leaves a malware infected flash drive in a public location. A victim finds the drive and unsuspectingly inserts it into their laptop, unintentionally installing malware.</a:t>
                      </a:r>
                    </a:p>
                  </a:txBody>
                  <a:tcPr anchor="ctr"/>
                </a:tc>
                <a:extLst>
                  <a:ext uri="{0D108BD9-81ED-4DB2-BD59-A6C34878D82A}">
                    <a16:rowId xmlns:a16="http://schemas.microsoft.com/office/drawing/2014/main" val="3744120384"/>
                  </a:ext>
                </a:extLst>
              </a:tr>
              <a:tr h="500950">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Impersonation</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In this type of attack, a threat actor pretends to be someone else to gain the trust of a victim.</a:t>
                      </a:r>
                    </a:p>
                  </a:txBody>
                  <a:tcPr anchor="ctr"/>
                </a:tc>
                <a:extLst>
                  <a:ext uri="{0D108BD9-81ED-4DB2-BD59-A6C34878D82A}">
                    <a16:rowId xmlns:a16="http://schemas.microsoft.com/office/drawing/2014/main" val="2028929381"/>
                  </a:ext>
                </a:extLst>
              </a:tr>
              <a:tr h="500950">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Tailgating</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This is where a threat actor quickly follows an authorized person into a secure location to gain access to a secure area.</a:t>
                      </a:r>
                    </a:p>
                  </a:txBody>
                  <a:tcPr anchor="ctr"/>
                </a:tc>
                <a:extLst>
                  <a:ext uri="{0D108BD9-81ED-4DB2-BD59-A6C34878D82A}">
                    <a16:rowId xmlns:a16="http://schemas.microsoft.com/office/drawing/2014/main" val="3633303665"/>
                  </a:ext>
                </a:extLst>
              </a:tr>
              <a:tr h="500950">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Shoulder surfing</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This is where a threat actor inconspicuously looks over someone’s shoulder to steal their passwords or other information.</a:t>
                      </a:r>
                    </a:p>
                  </a:txBody>
                  <a:tcPr anchor="ctr"/>
                </a:tc>
                <a:extLst>
                  <a:ext uri="{0D108BD9-81ED-4DB2-BD59-A6C34878D82A}">
                    <a16:rowId xmlns:a16="http://schemas.microsoft.com/office/drawing/2014/main" val="1160235483"/>
                  </a:ext>
                </a:extLst>
              </a:tr>
              <a:tr h="500950">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kern="1200" dirty="0">
                          <a:solidFill>
                            <a:schemeClr val="dk1"/>
                          </a:solidFill>
                          <a:effectLst/>
                          <a:latin typeface="+mn-lt"/>
                          <a:ea typeface="+mn-ea"/>
                          <a:cs typeface="+mn-cs"/>
                        </a:rPr>
                        <a:t>Dumpster diving</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b="0" dirty="0">
                          <a:effectLst/>
                        </a:rPr>
                        <a:t>This is where a threat actor rummages through trash bins to discover confidential documents.</a:t>
                      </a:r>
                    </a:p>
                  </a:txBody>
                  <a:tcPr anchor="ctr"/>
                </a:tc>
                <a:extLst>
                  <a:ext uri="{0D108BD9-81ED-4DB2-BD59-A6C34878D82A}">
                    <a16:rowId xmlns:a16="http://schemas.microsoft.com/office/drawing/2014/main" val="66475407"/>
                  </a:ext>
                </a:extLst>
              </a:tr>
            </a:tbl>
          </a:graphicData>
        </a:graphic>
      </p:graphicFrame>
    </p:spTree>
    <p:custDataLst>
      <p:tags r:id="rId1"/>
    </p:custDataLst>
    <p:extLst>
      <p:ext uri="{BB962C8B-B14F-4D97-AF65-F5344CB8AC3E}">
        <p14:creationId xmlns:p14="http://schemas.microsoft.com/office/powerpoint/2010/main" val="2532302209"/>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Social Engineering Protection Practices</a:t>
            </a:r>
            <a:endParaRPr lang="en-US" altLang="en-US" sz="3600" dirty="0">
              <a:solidFill>
                <a:schemeClr val="accent1">
                  <a:lumMod val="50000"/>
                </a:schemeClr>
              </a:solidFill>
            </a:endParaRPr>
          </a:p>
        </p:txBody>
      </p:sp>
      <p:pic>
        <p:nvPicPr>
          <p:cNvPr id="7" name="Picture 6"/>
          <p:cNvPicPr>
            <a:picLocks noChangeAspect="1"/>
          </p:cNvPicPr>
          <p:nvPr/>
        </p:nvPicPr>
        <p:blipFill>
          <a:blip r:embed="rId4"/>
          <a:stretch>
            <a:fillRect/>
          </a:stretch>
        </p:blipFill>
        <p:spPr>
          <a:xfrm>
            <a:off x="2051720" y="1196752"/>
            <a:ext cx="4454103" cy="4320480"/>
          </a:xfrm>
          <a:prstGeom prst="rect">
            <a:avLst/>
          </a:prstGeom>
          <a:ln>
            <a:solidFill>
              <a:schemeClr val="bg1">
                <a:lumMod val="85000"/>
              </a:schemeClr>
            </a:solidFill>
          </a:ln>
        </p:spPr>
      </p:pic>
    </p:spTree>
    <p:custDataLst>
      <p:tags r:id="rId1"/>
    </p:custDataLst>
    <p:extLst>
      <p:ext uri="{BB962C8B-B14F-4D97-AF65-F5344CB8AC3E}">
        <p14:creationId xmlns:p14="http://schemas.microsoft.com/office/powerpoint/2010/main" val="3617798552"/>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Other Attacks</a:t>
            </a:r>
            <a:endParaRPr lang="en-US" altLang="en-US" sz="3600" dirty="0">
              <a:solidFill>
                <a:schemeClr val="accent1">
                  <a:lumMod val="50000"/>
                </a:schemeClr>
              </a:solidFill>
            </a:endParaRPr>
          </a:p>
        </p:txBody>
      </p:sp>
      <p:sp>
        <p:nvSpPr>
          <p:cNvPr id="2" name="Rectangle 1"/>
          <p:cNvSpPr/>
          <p:nvPr/>
        </p:nvSpPr>
        <p:spPr>
          <a:xfrm>
            <a:off x="5203452" y="1196752"/>
            <a:ext cx="3815359" cy="4031873"/>
          </a:xfrm>
          <a:prstGeom prst="rect">
            <a:avLst/>
          </a:prstGeom>
        </p:spPr>
        <p:txBody>
          <a:bodyPr wrap="square">
            <a:spAutoFit/>
          </a:bodyPr>
          <a:lstStyle/>
          <a:p>
            <a:pPr algn="just"/>
            <a:r>
              <a:rPr lang="en-US" sz="1600" dirty="0"/>
              <a:t>A Denial of Service (</a:t>
            </a:r>
            <a:r>
              <a:rPr lang="en-US" sz="1600" dirty="0" err="1"/>
              <a:t>DoS</a:t>
            </a:r>
            <a:r>
              <a:rPr lang="en-US" sz="1600" dirty="0"/>
              <a:t>) attack creates some sort of interruption in network services to users, devices, or applications. </a:t>
            </a:r>
            <a:endParaRPr lang="en-US" sz="1600" dirty="0" smtClean="0"/>
          </a:p>
          <a:p>
            <a:pPr algn="just"/>
            <a:endParaRPr lang="en-US" sz="1600" dirty="0"/>
          </a:p>
          <a:p>
            <a:pPr algn="just"/>
            <a:r>
              <a:rPr lang="en-US" sz="1600" dirty="0" smtClean="0"/>
              <a:t>The </a:t>
            </a:r>
            <a:r>
              <a:rPr lang="en-US" sz="1600" dirty="0"/>
              <a:t>two types of </a:t>
            </a:r>
            <a:r>
              <a:rPr lang="en-US" sz="1600" dirty="0" err="1"/>
              <a:t>DoS</a:t>
            </a:r>
            <a:r>
              <a:rPr lang="en-US" sz="1600" dirty="0"/>
              <a:t> attacks are as follows</a:t>
            </a:r>
            <a:r>
              <a:rPr lang="en-US" sz="1600" dirty="0" smtClean="0"/>
              <a:t>:</a:t>
            </a:r>
          </a:p>
          <a:p>
            <a:pPr algn="just"/>
            <a:endParaRPr lang="en-US" sz="1600" dirty="0"/>
          </a:p>
          <a:p>
            <a:pPr algn="just"/>
            <a:r>
              <a:rPr lang="en-US" sz="1600" b="1" dirty="0"/>
              <a:t>Overwhelming Quantity of Traffic</a:t>
            </a:r>
            <a:r>
              <a:rPr lang="en-US" sz="1600" dirty="0"/>
              <a:t> - The threat actor sends an enormous quantity of data at a rate that the network, host, or application cannot handle. </a:t>
            </a:r>
          </a:p>
          <a:p>
            <a:pPr algn="just"/>
            <a:endParaRPr lang="en-US" sz="1600" b="1" dirty="0" smtClean="0"/>
          </a:p>
          <a:p>
            <a:pPr algn="just"/>
            <a:r>
              <a:rPr lang="en-US" sz="1600" b="1" dirty="0" smtClean="0"/>
              <a:t>Maliciously Formatted Packets</a:t>
            </a:r>
            <a:r>
              <a:rPr lang="en-US" sz="1600" dirty="0" smtClean="0"/>
              <a:t> - The threat actor sends a maliciously formatted packet to a host or application and the receiver is unable to handle it.</a:t>
            </a:r>
            <a:endParaRPr lang="en-US" sz="1600" dirty="0"/>
          </a:p>
        </p:txBody>
      </p:sp>
      <p:graphicFrame>
        <p:nvGraphicFramePr>
          <p:cNvPr id="4" name="Content Placeholder 3">
            <a:extLst>
              <a:ext uri="{FF2B5EF4-FFF2-40B4-BE49-F238E27FC236}">
                <a16:creationId xmlns:a16="http://schemas.microsoft.com/office/drawing/2014/main" id="{9A70EC95-B845-413E-83FB-EC771B560157}"/>
              </a:ext>
            </a:extLst>
          </p:cNvPr>
          <p:cNvGraphicFramePr>
            <a:graphicFrameLocks/>
          </p:cNvGraphicFramePr>
          <p:nvPr>
            <p:extLst>
              <p:ext uri="{D42A27DB-BD31-4B8C-83A1-F6EECF244321}">
                <p14:modId xmlns:p14="http://schemas.microsoft.com/office/powerpoint/2010/main" val="2131338023"/>
              </p:ext>
            </p:extLst>
          </p:nvPr>
        </p:nvGraphicFramePr>
        <p:xfrm>
          <a:off x="323528" y="1268761"/>
          <a:ext cx="4779861" cy="4128501"/>
        </p:xfrm>
        <a:graphic>
          <a:graphicData uri="http://schemas.openxmlformats.org/drawingml/2006/table">
            <a:tbl>
              <a:tblPr firstRow="1" bandRow="1">
                <a:tableStyleId>{5C22544A-7EE6-4342-B048-85BDC9FD1C3A}</a:tableStyleId>
              </a:tblPr>
              <a:tblGrid>
                <a:gridCol w="1051489">
                  <a:extLst>
                    <a:ext uri="{9D8B030D-6E8A-4147-A177-3AD203B41FA5}">
                      <a16:colId xmlns:a16="http://schemas.microsoft.com/office/drawing/2014/main" val="3215831619"/>
                    </a:ext>
                  </a:extLst>
                </a:gridCol>
                <a:gridCol w="3728372">
                  <a:extLst>
                    <a:ext uri="{9D8B030D-6E8A-4147-A177-3AD203B41FA5}">
                      <a16:colId xmlns:a16="http://schemas.microsoft.com/office/drawing/2014/main" val="276475465"/>
                    </a:ext>
                  </a:extLst>
                </a:gridCol>
              </a:tblGrid>
              <a:tr h="403272">
                <a:tc>
                  <a:txBody>
                    <a:bodyPr/>
                    <a:lstStyle/>
                    <a:p>
                      <a:pPr algn="ctr" fontAlgn="b"/>
                      <a:r>
                        <a:rPr lang="en-US" sz="1400" b="1" kern="1200" dirty="0">
                          <a:solidFill>
                            <a:schemeClr val="lt1"/>
                          </a:solidFill>
                          <a:latin typeface="+mn-lt"/>
                          <a:ea typeface="+mn-ea"/>
                          <a:cs typeface="+mn-cs"/>
                        </a:rPr>
                        <a:t>Component</a:t>
                      </a:r>
                    </a:p>
                  </a:txBody>
                  <a:tcPr marL="9525" marR="9525" marT="9525" marB="0" anchor="ctr"/>
                </a:tc>
                <a:tc>
                  <a:txBody>
                    <a:bodyPr/>
                    <a:lstStyle/>
                    <a:p>
                      <a:pPr algn="ctr"/>
                      <a:r>
                        <a:rPr lang="en-US" sz="1400" dirty="0"/>
                        <a:t>Description</a:t>
                      </a:r>
                    </a:p>
                  </a:txBody>
                  <a:tcPr anchor="ctr"/>
                </a:tc>
                <a:extLst>
                  <a:ext uri="{0D108BD9-81ED-4DB2-BD59-A6C34878D82A}">
                    <a16:rowId xmlns:a16="http://schemas.microsoft.com/office/drawing/2014/main" val="3768427975"/>
                  </a:ext>
                </a:extLst>
              </a:tr>
              <a:tr h="685563">
                <a:tc>
                  <a:txBody>
                    <a:bodyPr/>
                    <a:lstStyle/>
                    <a:p>
                      <a:pPr algn="l" fontAlgn="b"/>
                      <a:r>
                        <a:rPr lang="en-US" sz="1400" b="0" i="0" kern="1200" dirty="0">
                          <a:solidFill>
                            <a:schemeClr val="dk1"/>
                          </a:solidFill>
                          <a:effectLst/>
                          <a:latin typeface="+mn-lt"/>
                          <a:ea typeface="+mn-ea"/>
                          <a:cs typeface="+mn-cs"/>
                        </a:rPr>
                        <a:t>zombies</a:t>
                      </a:r>
                    </a:p>
                  </a:txBody>
                  <a:tcPr marL="9525" marR="9525" marT="9525" marB="0" anchor="ctr"/>
                </a:tc>
                <a:tc>
                  <a:txBody>
                    <a:bodyPr/>
                    <a:lstStyle/>
                    <a:p>
                      <a:pPr algn="l"/>
                      <a:r>
                        <a:rPr lang="en-US" sz="1400" b="0" i="0" kern="1200" dirty="0">
                          <a:solidFill>
                            <a:schemeClr val="dk1"/>
                          </a:solidFill>
                          <a:effectLst/>
                          <a:latin typeface="+mn-lt"/>
                          <a:ea typeface="+mn-ea"/>
                          <a:cs typeface="+mn-cs"/>
                        </a:rPr>
                        <a:t>A group of compromised hosts. These hosts run malicious code. </a:t>
                      </a:r>
                    </a:p>
                  </a:txBody>
                  <a:tcPr anchor="ctr"/>
                </a:tc>
                <a:extLst>
                  <a:ext uri="{0D108BD9-81ED-4DB2-BD59-A6C34878D82A}">
                    <a16:rowId xmlns:a16="http://schemas.microsoft.com/office/drawing/2014/main" val="2258594367"/>
                  </a:ext>
                </a:extLst>
              </a:tr>
              <a:tr h="690604">
                <a:tc>
                  <a:txBody>
                    <a:bodyPr/>
                    <a:lstStyle/>
                    <a:p>
                      <a:pPr lvl="0" fontAlgn="ctr"/>
                      <a:r>
                        <a:rPr lang="en-US" sz="1400" b="0" i="0" kern="1200" dirty="0">
                          <a:solidFill>
                            <a:schemeClr val="dk1"/>
                          </a:solidFill>
                          <a:effectLst/>
                          <a:latin typeface="+mn-lt"/>
                          <a:ea typeface="+mn-ea"/>
                          <a:cs typeface="+mn-cs"/>
                        </a:rPr>
                        <a:t>bots</a:t>
                      </a:r>
                    </a:p>
                  </a:txBody>
                  <a:tcPr marL="47625" marR="47625" marT="47625" marB="47625" anchor="ctr"/>
                </a:tc>
                <a:tc>
                  <a:txBody>
                    <a:bodyPr/>
                    <a:lstStyle/>
                    <a:p>
                      <a:pPr fontAlgn="ctr"/>
                      <a:r>
                        <a:rPr lang="en-US" sz="1400" b="0" i="0" kern="1200" dirty="0">
                          <a:solidFill>
                            <a:schemeClr val="dk1"/>
                          </a:solidFill>
                          <a:effectLst/>
                          <a:latin typeface="+mn-lt"/>
                          <a:ea typeface="+mn-ea"/>
                          <a:cs typeface="+mn-cs"/>
                        </a:rPr>
                        <a:t>Bots are malware that is designed to infect a host and communicate with a handler system. </a:t>
                      </a:r>
                    </a:p>
                  </a:txBody>
                  <a:tcPr marL="47625" marR="47625" marT="47625" marB="47625" anchor="ctr"/>
                </a:tc>
                <a:extLst>
                  <a:ext uri="{0D108BD9-81ED-4DB2-BD59-A6C34878D82A}">
                    <a16:rowId xmlns:a16="http://schemas.microsoft.com/office/drawing/2014/main" val="1125566603"/>
                  </a:ext>
                </a:extLst>
              </a:tr>
              <a:tr h="972895">
                <a:tc>
                  <a:txBody>
                    <a:bodyPr/>
                    <a:lstStyle/>
                    <a:p>
                      <a:pPr algn="l" fontAlgn="b"/>
                      <a:r>
                        <a:rPr lang="en-US" sz="1400" b="0" i="0" kern="1200" dirty="0" err="1">
                          <a:solidFill>
                            <a:schemeClr val="dk1"/>
                          </a:solidFill>
                          <a:effectLst/>
                          <a:latin typeface="+mn-lt"/>
                          <a:ea typeface="+mn-ea"/>
                          <a:cs typeface="+mn-cs"/>
                        </a:rPr>
                        <a:t>botnet</a:t>
                      </a:r>
                      <a:endParaRPr lang="en-US" sz="1400" b="0" i="0" kern="1200" dirty="0">
                        <a:solidFill>
                          <a:schemeClr val="dk1"/>
                        </a:solidFill>
                        <a:effectLst/>
                        <a:latin typeface="+mn-lt"/>
                        <a:ea typeface="+mn-ea"/>
                        <a:cs typeface="+mn-cs"/>
                      </a:endParaRPr>
                    </a:p>
                  </a:txBody>
                  <a:tcPr marL="9525" marR="9525" marT="9525" marB="0" anchor="ctr"/>
                </a:tc>
                <a:tc>
                  <a:txBody>
                    <a:bodyPr/>
                    <a:lstStyle/>
                    <a:p>
                      <a:pPr fontAlgn="ctr"/>
                      <a:r>
                        <a:rPr lang="en-US" sz="1400" b="0" i="0" kern="1200" dirty="0">
                          <a:solidFill>
                            <a:schemeClr val="dk1"/>
                          </a:solidFill>
                          <a:effectLst/>
                          <a:latin typeface="+mn-lt"/>
                          <a:ea typeface="+mn-ea"/>
                          <a:cs typeface="+mn-cs"/>
                        </a:rPr>
                        <a:t>A group of zombies that have been infected using self-propagating malware and are controlled by handlers.</a:t>
                      </a:r>
                    </a:p>
                  </a:txBody>
                  <a:tcPr marL="47625" marR="47625" marT="47625" marB="47625" anchor="ctr"/>
                </a:tc>
                <a:extLst>
                  <a:ext uri="{0D108BD9-81ED-4DB2-BD59-A6C34878D82A}">
                    <a16:rowId xmlns:a16="http://schemas.microsoft.com/office/drawing/2014/main" val="831502776"/>
                  </a:ext>
                </a:extLst>
              </a:tr>
              <a:tr h="690604">
                <a:tc>
                  <a:txBody>
                    <a:bodyPr/>
                    <a:lstStyle/>
                    <a:p>
                      <a:pPr algn="l" fontAlgn="b"/>
                      <a:r>
                        <a:rPr lang="en-US" sz="1400" b="0" i="0" kern="1200" dirty="0">
                          <a:solidFill>
                            <a:schemeClr val="dk1"/>
                          </a:solidFill>
                          <a:effectLst/>
                          <a:latin typeface="+mn-lt"/>
                          <a:ea typeface="+mn-ea"/>
                          <a:cs typeface="+mn-cs"/>
                        </a:rPr>
                        <a:t>handlers</a:t>
                      </a:r>
                    </a:p>
                  </a:txBody>
                  <a:tcPr marL="9525" marR="9525" marT="9525" marB="0" anchor="ctr"/>
                </a:tc>
                <a:tc>
                  <a:txBody>
                    <a:bodyPr/>
                    <a:lstStyle/>
                    <a:p>
                      <a:pPr fontAlgn="ctr"/>
                      <a:r>
                        <a:rPr lang="en-US" sz="1400" b="0" i="0" kern="1200" dirty="0">
                          <a:solidFill>
                            <a:schemeClr val="dk1"/>
                          </a:solidFill>
                          <a:effectLst/>
                          <a:latin typeface="+mn-lt"/>
                          <a:ea typeface="+mn-ea"/>
                          <a:cs typeface="+mn-cs"/>
                        </a:rPr>
                        <a:t>A master command-and-control (</a:t>
                      </a:r>
                      <a:r>
                        <a:rPr lang="en-US" sz="1400" b="0" i="0" kern="1200" dirty="0" err="1">
                          <a:solidFill>
                            <a:schemeClr val="dk1"/>
                          </a:solidFill>
                          <a:effectLst/>
                          <a:latin typeface="+mn-lt"/>
                          <a:ea typeface="+mn-ea"/>
                          <a:cs typeface="+mn-cs"/>
                        </a:rPr>
                        <a:t>CnC</a:t>
                      </a:r>
                      <a:r>
                        <a:rPr lang="en-US" sz="1400" b="0" i="0" kern="1200" dirty="0">
                          <a:solidFill>
                            <a:schemeClr val="dk1"/>
                          </a:solidFill>
                          <a:effectLst/>
                          <a:latin typeface="+mn-lt"/>
                          <a:ea typeface="+mn-ea"/>
                          <a:cs typeface="+mn-cs"/>
                        </a:rPr>
                        <a:t> or C2) server controlling groups of zombies. </a:t>
                      </a:r>
                    </a:p>
                  </a:txBody>
                  <a:tcPr marL="47625" marR="47625" marT="47625" marB="47625" anchor="ctr"/>
                </a:tc>
                <a:extLst>
                  <a:ext uri="{0D108BD9-81ED-4DB2-BD59-A6C34878D82A}">
                    <a16:rowId xmlns:a16="http://schemas.microsoft.com/office/drawing/2014/main" val="2267046280"/>
                  </a:ext>
                </a:extLst>
              </a:tr>
              <a:tr h="685563">
                <a:tc>
                  <a:txBody>
                    <a:bodyPr/>
                    <a:lstStyle/>
                    <a:p>
                      <a:pPr algn="l" fontAlgn="b"/>
                      <a:r>
                        <a:rPr lang="en-US" sz="1400" b="0" i="0" kern="1200" dirty="0" err="1">
                          <a:solidFill>
                            <a:schemeClr val="dk1"/>
                          </a:solidFill>
                          <a:effectLst/>
                          <a:latin typeface="+mn-lt"/>
                          <a:ea typeface="+mn-ea"/>
                          <a:cs typeface="+mn-cs"/>
                        </a:rPr>
                        <a:t>botmaster</a:t>
                      </a:r>
                      <a:endParaRPr lang="en-US" sz="1400" b="0" i="0" kern="1200" dirty="0">
                        <a:solidFill>
                          <a:schemeClr val="dk1"/>
                        </a:solidFill>
                        <a:effectLst/>
                        <a:latin typeface="+mn-lt"/>
                        <a:ea typeface="+mn-ea"/>
                        <a:cs typeface="+mn-cs"/>
                      </a:endParaRPr>
                    </a:p>
                  </a:txBody>
                  <a:tcPr marL="9525" marR="9525" marT="9525" marB="0" anchor="ctr"/>
                </a:tc>
                <a:tc>
                  <a:txBody>
                    <a:bodyPr/>
                    <a:lstStyle/>
                    <a:p>
                      <a:pPr algn="l"/>
                      <a:r>
                        <a:rPr lang="en-US" sz="1400" b="0" i="0" kern="1200" dirty="0">
                          <a:solidFill>
                            <a:schemeClr val="dk1"/>
                          </a:solidFill>
                          <a:effectLst/>
                          <a:latin typeface="+mn-lt"/>
                          <a:ea typeface="+mn-ea"/>
                          <a:cs typeface="+mn-cs"/>
                        </a:rPr>
                        <a:t>Enables unauthorized file transfer services on end devices.</a:t>
                      </a:r>
                    </a:p>
                  </a:txBody>
                  <a:tcPr anchor="ctr"/>
                </a:tc>
                <a:extLst>
                  <a:ext uri="{0D108BD9-81ED-4DB2-BD59-A6C34878D82A}">
                    <a16:rowId xmlns:a16="http://schemas.microsoft.com/office/drawing/2014/main" val="1140985899"/>
                  </a:ext>
                </a:extLst>
              </a:tr>
            </a:tbl>
          </a:graphicData>
        </a:graphic>
      </p:graphicFrame>
    </p:spTree>
    <p:custDataLst>
      <p:tags r:id="rId1"/>
    </p:custDataLst>
    <p:extLst>
      <p:ext uri="{BB962C8B-B14F-4D97-AF65-F5344CB8AC3E}">
        <p14:creationId xmlns:p14="http://schemas.microsoft.com/office/powerpoint/2010/main" val="2733247078"/>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Governments and Cybersecurity Initiatives!!!</a:t>
            </a:r>
            <a:endParaRPr lang="en-US" altLang="en-US" sz="3600" dirty="0">
              <a:solidFill>
                <a:schemeClr val="accent1">
                  <a:lumMod val="50000"/>
                </a:schemeClr>
              </a:solidFill>
            </a:endParaRPr>
          </a:p>
        </p:txBody>
      </p:sp>
      <p:sp>
        <p:nvSpPr>
          <p:cNvPr id="2" name="Content Placeholder 1"/>
          <p:cNvSpPr>
            <a:spLocks noGrp="1"/>
          </p:cNvSpPr>
          <p:nvPr>
            <p:ph idx="1"/>
          </p:nvPr>
        </p:nvSpPr>
        <p:spPr>
          <a:xfrm>
            <a:off x="421920" y="1484784"/>
            <a:ext cx="8227085" cy="3428989"/>
          </a:xfrm>
        </p:spPr>
        <p:txBody>
          <a:bodyPr>
            <a:normAutofit fontScale="92500" lnSpcReduction="10000"/>
          </a:bodyPr>
          <a:lstStyle/>
          <a:p>
            <a:pPr marL="0" indent="0" algn="just">
              <a:buNone/>
            </a:pPr>
            <a:r>
              <a:rPr lang="en-US" sz="1600" dirty="0"/>
              <a:t>Governments are now actively promoting cybersecurity. </a:t>
            </a:r>
            <a:endParaRPr lang="en-US" sz="1600" dirty="0" smtClean="0"/>
          </a:p>
          <a:p>
            <a:pPr marL="0" indent="0" algn="just">
              <a:buNone/>
            </a:pPr>
            <a:endParaRPr lang="en-US" sz="1600" dirty="0"/>
          </a:p>
          <a:p>
            <a:pPr marL="0" indent="0" algn="just">
              <a:buNone/>
            </a:pPr>
            <a:r>
              <a:rPr lang="en-US" sz="1600" dirty="0"/>
              <a:t>The European Union Agency for Cybersecurity (ENISA) delivers advice and solutions for the cybersecurity challenges of the EU member states.</a:t>
            </a:r>
          </a:p>
          <a:p>
            <a:pPr marL="0" indent="0" algn="just">
              <a:buNone/>
            </a:pPr>
            <a:endParaRPr lang="en-US" sz="1600" dirty="0" smtClean="0"/>
          </a:p>
          <a:p>
            <a:pPr marL="0" indent="0" algn="just">
              <a:buNone/>
            </a:pPr>
            <a:r>
              <a:rPr lang="en-US" sz="1600" dirty="0" smtClean="0"/>
              <a:t>The </a:t>
            </a:r>
            <a:r>
              <a:rPr lang="en-US" sz="1600" dirty="0"/>
              <a:t>CISA and the National Cyber Security Alliance (NCSA) have an annual campaign in every October called National Cybersecurity Awareness Month (NCASM) to raise awareness about cybersecurity.</a:t>
            </a:r>
          </a:p>
          <a:p>
            <a:pPr marL="0" indent="0" algn="just">
              <a:buNone/>
            </a:pPr>
            <a:endParaRPr lang="en-US" sz="1600" dirty="0" smtClean="0"/>
          </a:p>
          <a:p>
            <a:pPr marL="0" indent="0" algn="just">
              <a:buNone/>
            </a:pPr>
            <a:r>
              <a:rPr lang="en-US" sz="1600" dirty="0" smtClean="0"/>
              <a:t>The </a:t>
            </a:r>
            <a:r>
              <a:rPr lang="en-US" sz="1600" dirty="0"/>
              <a:t>US Cybersecurity Infrastructure and Security Agency (CISA) is leading efforts to automate the sharing of cybersecurity information with public and private organizations at no cost.</a:t>
            </a:r>
          </a:p>
          <a:p>
            <a:pPr marL="0" indent="0" algn="just">
              <a:buNone/>
            </a:pPr>
            <a:endParaRPr lang="en-US" sz="1600" dirty="0" smtClean="0"/>
          </a:p>
          <a:p>
            <a:pPr marL="0" indent="0" algn="just">
              <a:buNone/>
            </a:pPr>
            <a:r>
              <a:rPr lang="en-US" sz="1600" dirty="0" smtClean="0"/>
              <a:t>CISA </a:t>
            </a:r>
            <a:r>
              <a:rPr lang="en-US" sz="1600" dirty="0"/>
              <a:t>use a system called Automated Indicator Sharing (AIS) which enables the sharing of attack indicators between the US government and the private sector as soon as threats are verified. </a:t>
            </a:r>
          </a:p>
          <a:p>
            <a:pPr marL="0" indent="0" algn="just">
              <a:buNone/>
            </a:pPr>
            <a:endParaRPr lang="en-US" sz="1600" dirty="0"/>
          </a:p>
        </p:txBody>
      </p:sp>
    </p:spTree>
    <p:custDataLst>
      <p:tags r:id="rId1"/>
    </p:custDataLst>
    <p:extLst>
      <p:ext uri="{BB962C8B-B14F-4D97-AF65-F5344CB8AC3E}">
        <p14:creationId xmlns:p14="http://schemas.microsoft.com/office/powerpoint/2010/main" val="1760304543"/>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404664"/>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t>Security </a:t>
            </a:r>
            <a:r>
              <a:rPr lang="en-IN" sz="3600" dirty="0" smtClean="0"/>
              <a:t>Areas</a:t>
            </a:r>
            <a:endParaRPr lang="en-US" altLang="en-US" sz="3600" dirty="0"/>
          </a:p>
        </p:txBody>
      </p:sp>
      <p:sp>
        <p:nvSpPr>
          <p:cNvPr id="2" name="Content Placeholder 1"/>
          <p:cNvSpPr>
            <a:spLocks noGrp="1"/>
          </p:cNvSpPr>
          <p:nvPr>
            <p:ph idx="1"/>
          </p:nvPr>
        </p:nvSpPr>
        <p:spPr>
          <a:xfrm>
            <a:off x="395536" y="1628800"/>
            <a:ext cx="8136904" cy="3341913"/>
          </a:xfrm>
        </p:spPr>
        <p:txBody>
          <a:bodyPr>
            <a:normAutofit/>
          </a:bodyPr>
          <a:lstStyle/>
          <a:p>
            <a:pPr marL="289181" lvl="5" indent="0">
              <a:spcAft>
                <a:spcPts val="600"/>
              </a:spcAft>
              <a:buClr>
                <a:schemeClr val="tx2"/>
              </a:buClr>
              <a:buSzPct val="90000"/>
              <a:buNone/>
            </a:pPr>
            <a:r>
              <a:rPr lang="en-US" sz="1600" b="1" dirty="0" smtClean="0">
                <a:solidFill>
                  <a:schemeClr val="tx2"/>
                </a:solidFill>
                <a:effectLst>
                  <a:outerShdw blurRad="38100" dist="38100" dir="2700000" algn="tl">
                    <a:srgbClr val="000000">
                      <a:alpha val="43137"/>
                    </a:srgbClr>
                  </a:outerShdw>
                </a:effectLst>
              </a:rPr>
              <a:t>Social </a:t>
            </a:r>
            <a:r>
              <a:rPr lang="en-US" sz="1600" b="1" dirty="0">
                <a:solidFill>
                  <a:schemeClr val="tx2"/>
                </a:solidFill>
                <a:effectLst>
                  <a:outerShdw blurRad="38100" dist="38100" dir="2700000" algn="tl">
                    <a:srgbClr val="000000">
                      <a:alpha val="43137"/>
                    </a:srgbClr>
                  </a:outerShdw>
                </a:effectLst>
              </a:rPr>
              <a:t>media safety</a:t>
            </a:r>
          </a:p>
          <a:p>
            <a:pPr marL="289181" lvl="5" indent="0">
              <a:spcAft>
                <a:spcPts val="600"/>
              </a:spcAft>
              <a:buClr>
                <a:schemeClr val="tx2"/>
              </a:buClr>
              <a:buSzPct val="90000"/>
              <a:buNone/>
            </a:pPr>
            <a:r>
              <a:rPr lang="en-US" sz="1600" b="1" dirty="0">
                <a:solidFill>
                  <a:schemeClr val="tx2"/>
                </a:solidFill>
                <a:effectLst>
                  <a:outerShdw blurRad="38100" dist="38100" dir="2700000" algn="tl">
                    <a:srgbClr val="000000">
                      <a:alpha val="43137"/>
                    </a:srgbClr>
                  </a:outerShdw>
                </a:effectLst>
              </a:rPr>
              <a:t>Updating privacy settings</a:t>
            </a:r>
          </a:p>
          <a:p>
            <a:pPr marL="289181" lvl="5" indent="0">
              <a:spcAft>
                <a:spcPts val="600"/>
              </a:spcAft>
              <a:buClr>
                <a:schemeClr val="tx2"/>
              </a:buClr>
              <a:buSzPct val="90000"/>
              <a:buNone/>
            </a:pPr>
            <a:r>
              <a:rPr lang="en-US" sz="1600" b="1" dirty="0">
                <a:solidFill>
                  <a:schemeClr val="tx2"/>
                </a:solidFill>
                <a:effectLst>
                  <a:outerShdw blurRad="38100" dist="38100" dir="2700000" algn="tl">
                    <a:srgbClr val="000000">
                      <a:alpha val="43137"/>
                    </a:srgbClr>
                  </a:outerShdw>
                </a:effectLst>
              </a:rPr>
              <a:t>Awareness of device app security</a:t>
            </a:r>
          </a:p>
          <a:p>
            <a:pPr marL="289181" lvl="5" indent="0">
              <a:spcAft>
                <a:spcPts val="600"/>
              </a:spcAft>
              <a:buClr>
                <a:schemeClr val="tx2"/>
              </a:buClr>
              <a:buSzPct val="90000"/>
              <a:buNone/>
            </a:pPr>
            <a:r>
              <a:rPr lang="en-US" sz="1600" b="1" dirty="0">
                <a:solidFill>
                  <a:schemeClr val="tx2"/>
                </a:solidFill>
                <a:effectLst>
                  <a:outerShdw blurRad="38100" dist="38100" dir="2700000" algn="tl">
                    <a:srgbClr val="000000">
                      <a:alpha val="43137"/>
                    </a:srgbClr>
                  </a:outerShdw>
                </a:effectLst>
              </a:rPr>
              <a:t>Keeping software up-to-date</a:t>
            </a:r>
          </a:p>
          <a:p>
            <a:pPr marL="289181" lvl="5" indent="0">
              <a:spcAft>
                <a:spcPts val="600"/>
              </a:spcAft>
              <a:buClr>
                <a:schemeClr val="tx2"/>
              </a:buClr>
              <a:buSzPct val="90000"/>
              <a:buNone/>
            </a:pPr>
            <a:r>
              <a:rPr lang="en-US" sz="1600" b="1" dirty="0">
                <a:solidFill>
                  <a:schemeClr val="tx2"/>
                </a:solidFill>
                <a:effectLst>
                  <a:outerShdw blurRad="38100" dist="38100" dir="2700000" algn="tl">
                    <a:srgbClr val="000000">
                      <a:alpha val="43137"/>
                    </a:srgbClr>
                  </a:outerShdw>
                </a:effectLst>
              </a:rPr>
              <a:t>Safe online shopping</a:t>
            </a:r>
          </a:p>
          <a:p>
            <a:pPr marL="289181" lvl="5" indent="0">
              <a:spcAft>
                <a:spcPts val="600"/>
              </a:spcAft>
              <a:buClr>
                <a:schemeClr val="tx2"/>
              </a:buClr>
              <a:buSzPct val="90000"/>
              <a:buNone/>
            </a:pPr>
            <a:r>
              <a:rPr lang="en-US" sz="1600" b="1" dirty="0">
                <a:solidFill>
                  <a:schemeClr val="tx2"/>
                </a:solidFill>
                <a:effectLst>
                  <a:outerShdw blurRad="38100" dist="38100" dir="2700000" algn="tl">
                    <a:srgbClr val="000000">
                      <a:alpha val="43137"/>
                    </a:srgbClr>
                  </a:outerShdw>
                </a:effectLst>
              </a:rPr>
              <a:t>Wi-Fi safety</a:t>
            </a:r>
          </a:p>
          <a:p>
            <a:pPr marL="289181" lvl="5" indent="0">
              <a:spcAft>
                <a:spcPts val="600"/>
              </a:spcAft>
              <a:buClr>
                <a:schemeClr val="tx2"/>
              </a:buClr>
              <a:buSzPct val="90000"/>
              <a:buNone/>
            </a:pPr>
            <a:r>
              <a:rPr lang="en-US" sz="1600" b="1" dirty="0">
                <a:solidFill>
                  <a:schemeClr val="tx2"/>
                </a:solidFill>
                <a:effectLst>
                  <a:outerShdw blurRad="38100" dist="38100" dir="2700000" algn="tl">
                    <a:srgbClr val="000000">
                      <a:alpha val="43137"/>
                    </a:srgbClr>
                  </a:outerShdw>
                </a:effectLst>
              </a:rPr>
              <a:t>Protecting customer data</a:t>
            </a:r>
            <a:endParaRPr lang="en-US" sz="1600" b="1" dirty="0">
              <a:solidFill>
                <a:schemeClr val="tx2"/>
              </a:solidFill>
              <a:effectLst>
                <a:outerShdw blurRad="38100" dist="38100" dir="2700000" algn="tl">
                  <a:srgbClr val="000000">
                    <a:alpha val="43137"/>
                  </a:srgbClr>
                </a:outerShdw>
              </a:effectLst>
            </a:endParaRPr>
          </a:p>
        </p:txBody>
      </p:sp>
    </p:spTree>
    <p:custDataLst>
      <p:tags r:id="rId1"/>
    </p:custDataLst>
    <p:extLst>
      <p:ext uri="{BB962C8B-B14F-4D97-AF65-F5344CB8AC3E}">
        <p14:creationId xmlns:p14="http://schemas.microsoft.com/office/powerpoint/2010/main" val="818697926"/>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51720" y="4365104"/>
            <a:ext cx="5598368" cy="369332"/>
          </a:xfrm>
          <a:prstGeom prst="rect">
            <a:avLst/>
          </a:prstGeom>
        </p:spPr>
        <p:txBody>
          <a:bodyPr wrap="square">
            <a:spAutoFit/>
          </a:bodyPr>
          <a:lstStyle/>
          <a:p>
            <a:r>
              <a:rPr lang="en-GB" dirty="0">
                <a:latin typeface="Segoe UI" panose="020B0502040204020203" pitchFamily="34" charset="0"/>
                <a:hlinkClick r:id="rId4" tooltip="https://eur01.safelinks.protection.outlook.com/?url=https%3a%2f%2fprismcreate.typeform.com%2fto%2fl5xaqgiy&amp;data=02%7c01%7c%7cc16a4eda4c9742ab166608d86dd12d59%7c4e0f11f9046e45059cb8db2152311e21%7c0%7c0%7c637380092456993587&amp;sdata=nc7i3pl0maskqbejypwyvmhjkp5aptlfzdybpga9%2b%2bu%3d&amp;reserved=0"/>
              </a:rPr>
              <a:t>https://prismcreate.typeform.com/to/L5XAQGIy</a:t>
            </a:r>
            <a:endParaRPr lang="en-GB" b="0" i="0" dirty="0">
              <a:effectLst/>
              <a:latin typeface="Segoe UI" panose="020B0502040204020203" pitchFamily="34" charset="0"/>
            </a:endParaRPr>
          </a:p>
        </p:txBody>
      </p:sp>
      <p:sp>
        <p:nvSpPr>
          <p:cNvPr id="5" name="Rectangle 4"/>
          <p:cNvSpPr/>
          <p:nvPr/>
        </p:nvSpPr>
        <p:spPr>
          <a:xfrm>
            <a:off x="2699792" y="3789040"/>
            <a:ext cx="3831242" cy="369332"/>
          </a:xfrm>
          <a:prstGeom prst="rect">
            <a:avLst/>
          </a:prstGeom>
        </p:spPr>
        <p:txBody>
          <a:bodyPr wrap="none">
            <a:spAutoFit/>
          </a:bodyPr>
          <a:lstStyle/>
          <a:p>
            <a:r>
              <a:rPr lang="en-GB" dirty="0">
                <a:latin typeface="Segoe UI" panose="020B0502040204020203" pitchFamily="34" charset="0"/>
              </a:rPr>
              <a:t>Are you Cyber Smart? Lets Check it..</a:t>
            </a:r>
            <a:endParaRPr lang="en-GB" b="0" i="0" dirty="0">
              <a:effectLst/>
              <a:latin typeface="Segoe UI" panose="020B0502040204020203" pitchFamily="34" charset="0"/>
            </a:endParaRPr>
          </a:p>
        </p:txBody>
      </p:sp>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79712" y="332656"/>
            <a:ext cx="4983370" cy="3322247"/>
          </a:xfrm>
          <a:prstGeom prst="rect">
            <a:avLst/>
          </a:prstGeom>
        </p:spPr>
      </p:pic>
    </p:spTree>
    <p:custDataLst>
      <p:tags r:id="rId1"/>
    </p:custDataLst>
    <p:extLst>
      <p:ext uri="{BB962C8B-B14F-4D97-AF65-F5344CB8AC3E}">
        <p14:creationId xmlns:p14="http://schemas.microsoft.com/office/powerpoint/2010/main" val="1984386926"/>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830997"/>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a:t>
            </a:r>
            <a:r>
              <a:rPr lang="en-US" kern="0" baseline="-25000" dirty="0" err="1" smtClean="0"/>
              <a:t>Cyberops</a:t>
            </a:r>
            <a:r>
              <a:rPr lang="en-US" kern="0" baseline="-25000" dirty="0" smtClean="0"/>
              <a:t> Associate | Selective images from </a:t>
            </a:r>
            <a:r>
              <a:rPr lang="en-US" b="1" kern="0" baseline="-25000" dirty="0" smtClean="0"/>
              <a:t>Bing Internet Search </a:t>
            </a:r>
            <a:r>
              <a:rPr lang="en-US" kern="0" baseline="-25000" dirty="0" smtClean="0"/>
              <a:t>| </a:t>
            </a:r>
            <a:r>
              <a:rPr lang="en-US" b="1" kern="0" baseline="-25000" dirty="0" smtClean="0"/>
              <a:t>YouTube</a:t>
            </a:r>
            <a:r>
              <a:rPr lang="en-US" kern="0" baseline="-25000" dirty="0" smtClean="0"/>
              <a:t>: </a:t>
            </a:r>
            <a:r>
              <a:rPr lang="en-US" kern="0" baseline="-25000" dirty="0" err="1" smtClean="0"/>
              <a:t>Defcon</a:t>
            </a:r>
            <a:r>
              <a:rPr lang="en-US" kern="0" baseline="-25000" dirty="0" smtClean="0"/>
              <a:t> Social </a:t>
            </a:r>
            <a:r>
              <a:rPr lang="en-US" kern="0" baseline="-25000" dirty="0"/>
              <a:t>Engineering </a:t>
            </a:r>
            <a:r>
              <a:rPr lang="en-US" kern="0" baseline="-25000" dirty="0">
                <a:hlinkClick r:id="rId3"/>
              </a:rPr>
              <a:t>https://</a:t>
            </a:r>
            <a:r>
              <a:rPr lang="en-US" kern="0" baseline="-25000" dirty="0" smtClean="0">
                <a:hlinkClick r:id="rId3"/>
              </a:rPr>
              <a:t>youtu.be/F78UdORll-Q</a:t>
            </a:r>
            <a:r>
              <a:rPr lang="en-US" kern="0" baseline="-25000" dirty="0" smtClean="0"/>
              <a:t> </a:t>
            </a:r>
            <a:endParaRPr lang="en-US" kern="0" baseline="-25000" dirty="0" smtClean="0"/>
          </a:p>
        </p:txBody>
      </p:sp>
      <p:pic>
        <p:nvPicPr>
          <p:cNvPr id="7" name="Picture 6" descr="CNA_largo-onwhite"/>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d2ec016d-25cf-4c07-aa6b-c53e267faa6f"/>
    <ds:schemaRef ds:uri="http://purl.org/dc/elements/1.1/"/>
    <ds:schemaRef ds:uri="http://schemas.microsoft.com/office/infopath/2007/PartnerControls"/>
    <ds:schemaRef ds:uri="http://purl.org/dc/terms/"/>
    <ds:schemaRef ds:uri="http://schemas.openxmlformats.org/package/2006/metadata/core-properties"/>
    <ds:schemaRef ds:uri="http://purl.org/dc/dcmitype/"/>
    <ds:schemaRef ds:uri="http://schemas.microsoft.com/office/2006/documentManagement/types"/>
    <ds:schemaRef ds:uri="9902240c-f584-4322-946e-7b0be23bca9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755</TotalTime>
  <Words>4065</Words>
  <Application>Microsoft Office PowerPoint</Application>
  <PresentationFormat>On-screen Show (4:3)</PresentationFormat>
  <Paragraphs>493</Paragraphs>
  <Slides>38</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ＭＳ Ｐゴシック</vt:lpstr>
      <vt:lpstr>Arial</vt:lpstr>
      <vt:lpstr>Calibri</vt:lpstr>
      <vt:lpstr>CiscoSans</vt:lpstr>
      <vt:lpstr>Myriad Pro</vt:lpstr>
      <vt:lpstr>Segoe UI</vt:lpstr>
      <vt:lpstr>Wingdings</vt:lpstr>
      <vt:lpstr>20140311PresentationUWTSDTemplate</vt:lpstr>
      <vt:lpstr>Advanced Cybersecurity (ACCB6000) Tools and Attacks</vt:lpstr>
      <vt:lpstr>From our previous class… (recap)</vt:lpstr>
      <vt:lpstr>From our previous class… (recap)</vt:lpstr>
      <vt:lpstr>Objectives and Discussions</vt:lpstr>
      <vt:lpstr>Threats, Vulnerability and Risks</vt:lpstr>
      <vt:lpstr>Threats, Vulnerability and Risks</vt:lpstr>
      <vt:lpstr>Threats, Vulnerability and Risks</vt:lpstr>
      <vt:lpstr>PowerPoint Presentation</vt:lpstr>
      <vt:lpstr>Attacker</vt:lpstr>
      <vt:lpstr>Attacker – It is not a recent trend…</vt:lpstr>
      <vt:lpstr>Types of threat actors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58</cp:revision>
  <dcterms:created xsi:type="dcterms:W3CDTF">2020-09-20T20:16:38Z</dcterms:created>
  <dcterms:modified xsi:type="dcterms:W3CDTF">2020-10-15T06:52:27Z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