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81"/>
  </p:normalViewPr>
  <p:slideViewPr>
    <p:cSldViewPr snapToGrid="0" snapToObjects="1">
      <p:cViewPr varScale="1">
        <p:scale>
          <a:sx n="103" d="100"/>
          <a:sy n="103" d="100"/>
        </p:scale>
        <p:origin x="80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12/20/19</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4694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12/20/19</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16142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12/20/19</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901911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12/20/19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90363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12/20/19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21265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12/20/19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17352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12/20/19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27196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12/20/19</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488138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12/20/19</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14166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25317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12/20/19</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49648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850">
                <a:solidFill>
                  <a:schemeClr val="tx1">
                    <a:lumMod val="75000"/>
                    <a:lumOff val="25000"/>
                  </a:schemeClr>
                </a:solidFill>
              </a:defRPr>
            </a:lvl1pPr>
          </a:lstStyle>
          <a:p>
            <a:fld id="{ED291B17-9318-49DB-B28B-6E5994AE9581}" type="datetime1">
              <a:rPr lang="en-US" smtClean="0"/>
              <a:t>12/20/19</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85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85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875167566"/>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457200" rtl="0" eaLnBrk="1" latinLnBrk="0" hangingPunct="1">
        <a:lnSpc>
          <a:spcPct val="90000"/>
        </a:lnSpc>
        <a:spcBef>
          <a:spcPct val="0"/>
        </a:spcBef>
        <a:buNone/>
        <a:defRPr sz="27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5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nextplc.co.uk/~/media/Files/N/Next-PLC-V2/documents/2019/business-model.pdf" TargetMode="External"/><Relationship Id="rId7" Type="http://schemas.openxmlformats.org/officeDocument/2006/relationships/hyperlink" Target="https://www.ageuk.org.uk/globalassets/age-uk/documents/reports-and-publications/reports-and-briefings/active-communities/rb_july16_older_people_and_internet_use_stats.pdf?fbclid=IwAR1nB5oftDtf6tSvp6D3aMZe1d9-6P6FrPWEbxkD4KRCP0vKDkX27JvJgdY" TargetMode="External"/><Relationship Id="rId2" Type="http://schemas.openxmlformats.org/officeDocument/2006/relationships/hyperlink" Target="https://www.nextplc.co.uk/about-next/our-history" TargetMode="External"/><Relationship Id="rId1" Type="http://schemas.openxmlformats.org/officeDocument/2006/relationships/slideLayout" Target="../slideLayouts/slideLayout2.xml"/><Relationship Id="rId6" Type="http://schemas.openxmlformats.org/officeDocument/2006/relationships/hyperlink" Target="https://markets.ft.com/data/equities/tearsheet/profile?s=NXT:LSE" TargetMode="External"/><Relationship Id="rId5" Type="http://schemas.openxmlformats.org/officeDocument/2006/relationships/hyperlink" Target="https://www.nextplc.co.uk/~/media/Files/N/Next-PLC-V2/documents/2019/annual-report-and-accounts-jan19.pdf" TargetMode="External"/><Relationship Id="rId4" Type="http://schemas.openxmlformats.org/officeDocument/2006/relationships/hyperlink" Target="https://www.nextplc.co.uk/investors/ten-year-histor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6C23152-E10F-475E-B4A5-69E2C4965F32}"/>
              </a:ext>
            </a:extLst>
          </p:cNvPr>
          <p:cNvPicPr>
            <a:picLocks noChangeAspect="1"/>
          </p:cNvPicPr>
          <p:nvPr/>
        </p:nvPicPr>
        <p:blipFill rotWithShape="1">
          <a:blip r:embed="rId2"/>
          <a:srcRect t="15730"/>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C62ED00-E3B2-1745-BD24-42343E400903}"/>
              </a:ext>
            </a:extLst>
          </p:cNvPr>
          <p:cNvSpPr>
            <a:spLocks noGrp="1"/>
          </p:cNvSpPr>
          <p:nvPr>
            <p:ph type="ctrTitle"/>
          </p:nvPr>
        </p:nvSpPr>
        <p:spPr>
          <a:xfrm>
            <a:off x="584200" y="-96565"/>
            <a:ext cx="3412067" cy="3478384"/>
          </a:xfrm>
        </p:spPr>
        <p:txBody>
          <a:bodyPr>
            <a:normAutofit/>
          </a:bodyPr>
          <a:lstStyle/>
          <a:p>
            <a:r>
              <a:rPr lang="en-US" dirty="0">
                <a:solidFill>
                  <a:srgbClr val="FFFFFF"/>
                </a:solidFill>
              </a:rPr>
              <a:t>Group 2:</a:t>
            </a:r>
          </a:p>
        </p:txBody>
      </p:sp>
      <p:sp>
        <p:nvSpPr>
          <p:cNvPr id="3" name="Subtitle 2">
            <a:extLst>
              <a:ext uri="{FF2B5EF4-FFF2-40B4-BE49-F238E27FC236}">
                <a16:creationId xmlns:a16="http://schemas.microsoft.com/office/drawing/2014/main" id="{D556E837-F53C-5847-AD33-95A7620226AC}"/>
              </a:ext>
            </a:extLst>
          </p:cNvPr>
          <p:cNvSpPr>
            <a:spLocks noGrp="1"/>
          </p:cNvSpPr>
          <p:nvPr>
            <p:ph type="subTitle" idx="1"/>
          </p:nvPr>
        </p:nvSpPr>
        <p:spPr>
          <a:xfrm>
            <a:off x="584200" y="3428999"/>
            <a:ext cx="3412067" cy="2827799"/>
          </a:xfrm>
        </p:spPr>
        <p:txBody>
          <a:bodyPr>
            <a:normAutofit/>
          </a:bodyPr>
          <a:lstStyle/>
          <a:p>
            <a:r>
              <a:rPr lang="en-US" dirty="0">
                <a:solidFill>
                  <a:srgbClr val="FFFFFF">
                    <a:alpha val="75000"/>
                  </a:srgbClr>
                </a:solidFill>
              </a:rPr>
              <a:t>Georgi Georgiev – Group leader</a:t>
            </a:r>
          </a:p>
          <a:p>
            <a:r>
              <a:rPr lang="en-US" dirty="0">
                <a:solidFill>
                  <a:srgbClr val="FFFFFF">
                    <a:alpha val="75000"/>
                  </a:srgbClr>
                </a:solidFill>
              </a:rPr>
              <a:t>Student id 1908324 </a:t>
            </a:r>
          </a:p>
          <a:p>
            <a:r>
              <a:rPr lang="en-US" dirty="0" err="1">
                <a:solidFill>
                  <a:srgbClr val="FFFFFF">
                    <a:alpha val="75000"/>
                  </a:srgbClr>
                </a:solidFill>
              </a:rPr>
              <a:t>Elom</a:t>
            </a:r>
            <a:r>
              <a:rPr lang="en-US" dirty="0">
                <a:solidFill>
                  <a:srgbClr val="FFFFFF">
                    <a:alpha val="75000"/>
                  </a:srgbClr>
                </a:solidFill>
              </a:rPr>
              <a:t> </a:t>
            </a:r>
            <a:r>
              <a:rPr lang="en-US" dirty="0" err="1">
                <a:solidFill>
                  <a:srgbClr val="FFFFFF">
                    <a:alpha val="75000"/>
                  </a:srgbClr>
                </a:solidFill>
              </a:rPr>
              <a:t>Limoan</a:t>
            </a:r>
            <a:r>
              <a:rPr lang="en-US" dirty="0">
                <a:solidFill>
                  <a:srgbClr val="FFFFFF">
                    <a:alpha val="75000"/>
                  </a:srgbClr>
                </a:solidFill>
              </a:rPr>
              <a:t> – id 1907370</a:t>
            </a:r>
          </a:p>
          <a:p>
            <a:r>
              <a:rPr lang="en-US" dirty="0">
                <a:solidFill>
                  <a:srgbClr val="FFFFFF">
                    <a:alpha val="75000"/>
                  </a:srgbClr>
                </a:solidFill>
              </a:rPr>
              <a:t>Norbert </a:t>
            </a:r>
            <a:r>
              <a:rPr lang="en-US" dirty="0" err="1">
                <a:solidFill>
                  <a:srgbClr val="FFFFFF">
                    <a:alpha val="75000"/>
                  </a:srgbClr>
                </a:solidFill>
              </a:rPr>
              <a:t>nemes</a:t>
            </a:r>
            <a:r>
              <a:rPr lang="en-US" dirty="0">
                <a:solidFill>
                  <a:srgbClr val="FFFFFF">
                    <a:alpha val="75000"/>
                  </a:srgbClr>
                </a:solidFill>
              </a:rPr>
              <a:t> – id 1909124</a:t>
            </a:r>
          </a:p>
          <a:p>
            <a:r>
              <a:rPr lang="en-US" dirty="0">
                <a:solidFill>
                  <a:srgbClr val="FFFFFF">
                    <a:alpha val="75000"/>
                  </a:srgbClr>
                </a:solidFill>
              </a:rPr>
              <a:t>Viktor Georgiev – id 1907860</a:t>
            </a:r>
          </a:p>
          <a:p>
            <a:r>
              <a:rPr lang="en-US" dirty="0" err="1">
                <a:solidFill>
                  <a:srgbClr val="FFFFFF">
                    <a:alpha val="75000"/>
                  </a:srgbClr>
                </a:solidFill>
              </a:rPr>
              <a:t>Rezaul</a:t>
            </a:r>
            <a:r>
              <a:rPr lang="en-US" dirty="0">
                <a:solidFill>
                  <a:srgbClr val="FFFFFF">
                    <a:alpha val="75000"/>
                  </a:srgbClr>
                </a:solidFill>
              </a:rPr>
              <a:t> </a:t>
            </a:r>
            <a:r>
              <a:rPr lang="en-US" dirty="0" err="1">
                <a:solidFill>
                  <a:srgbClr val="FFFFFF">
                    <a:alpha val="75000"/>
                  </a:srgbClr>
                </a:solidFill>
              </a:rPr>
              <a:t>karim</a:t>
            </a:r>
            <a:r>
              <a:rPr lang="en-US" dirty="0">
                <a:solidFill>
                  <a:srgbClr val="FFFFFF">
                    <a:alpha val="75000"/>
                  </a:srgbClr>
                </a:solidFill>
              </a:rPr>
              <a:t> – id 1906169</a:t>
            </a:r>
          </a:p>
        </p:txBody>
      </p:sp>
    </p:spTree>
    <p:extLst>
      <p:ext uri="{BB962C8B-B14F-4D97-AF65-F5344CB8AC3E}">
        <p14:creationId xmlns:p14="http://schemas.microsoft.com/office/powerpoint/2010/main" val="33893939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25DED-9314-8748-88C7-DB72FDC21AB5}"/>
              </a:ext>
            </a:extLst>
          </p:cNvPr>
          <p:cNvSpPr>
            <a:spLocks noGrp="1"/>
          </p:cNvSpPr>
          <p:nvPr>
            <p:ph type="title"/>
          </p:nvPr>
        </p:nvSpPr>
        <p:spPr/>
        <p:txBody>
          <a:bodyPr/>
          <a:lstStyle/>
          <a:p>
            <a:r>
              <a:rPr lang="en-US" dirty="0"/>
              <a:t>INTRODUCTION	</a:t>
            </a:r>
          </a:p>
        </p:txBody>
      </p:sp>
      <p:sp>
        <p:nvSpPr>
          <p:cNvPr id="3" name="Content Placeholder 2">
            <a:extLst>
              <a:ext uri="{FF2B5EF4-FFF2-40B4-BE49-F238E27FC236}">
                <a16:creationId xmlns:a16="http://schemas.microsoft.com/office/drawing/2014/main" id="{4C31E07E-415A-354E-96C7-0C92B667A9B1}"/>
              </a:ext>
            </a:extLst>
          </p:cNvPr>
          <p:cNvSpPr>
            <a:spLocks noGrp="1"/>
          </p:cNvSpPr>
          <p:nvPr>
            <p:ph idx="1"/>
          </p:nvPr>
        </p:nvSpPr>
        <p:spPr/>
        <p:txBody>
          <a:bodyPr>
            <a:noAutofit/>
          </a:bodyPr>
          <a:lstStyle/>
          <a:p>
            <a:pPr marL="0" indent="0">
              <a:buNone/>
            </a:pPr>
            <a:r>
              <a:rPr lang="en-US" sz="2400" dirty="0"/>
              <a:t>In this presentation we’re going to talk about the impact modern technologies has had on the company next and what the company was like before the introduction of modern technology. Each part will be presented by a different student from our group. Starting with the history which will be presented by Norbert. The difficulties the company has faced before implementing modern technology will be presented by </a:t>
            </a:r>
            <a:r>
              <a:rPr lang="en-US" sz="2400" dirty="0" err="1"/>
              <a:t>Rezaul</a:t>
            </a:r>
            <a:r>
              <a:rPr lang="en-US" sz="2400" dirty="0"/>
              <a:t>. Expectations of the modern technology and the impact will be covered by the group leader Georgi.  Lessons drawn will be covered by Viktor and conclusion will be presented by </a:t>
            </a:r>
            <a:r>
              <a:rPr lang="en-US" sz="2400" dirty="0" err="1"/>
              <a:t>Elom</a:t>
            </a:r>
            <a:r>
              <a:rPr lang="en-US" sz="2400" dirty="0"/>
              <a:t>.</a:t>
            </a:r>
          </a:p>
        </p:txBody>
      </p:sp>
    </p:spTree>
    <p:extLst>
      <p:ext uri="{BB962C8B-B14F-4D97-AF65-F5344CB8AC3E}">
        <p14:creationId xmlns:p14="http://schemas.microsoft.com/office/powerpoint/2010/main" val="36319121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6B65B-843D-604E-9EAD-B688F8A184D9}"/>
              </a:ext>
            </a:extLst>
          </p:cNvPr>
          <p:cNvSpPr>
            <a:spLocks noGrp="1"/>
          </p:cNvSpPr>
          <p:nvPr>
            <p:ph type="title"/>
          </p:nvPr>
        </p:nvSpPr>
        <p:spPr/>
        <p:txBody>
          <a:bodyPr/>
          <a:lstStyle/>
          <a:p>
            <a:r>
              <a:rPr lang="en-US" dirty="0"/>
              <a:t>HISTORY</a:t>
            </a:r>
          </a:p>
        </p:txBody>
      </p:sp>
      <p:sp>
        <p:nvSpPr>
          <p:cNvPr id="3" name="Content Placeholder 2">
            <a:extLst>
              <a:ext uri="{FF2B5EF4-FFF2-40B4-BE49-F238E27FC236}">
                <a16:creationId xmlns:a16="http://schemas.microsoft.com/office/drawing/2014/main" id="{47673C2F-F987-F04D-BFFF-94A6F233781E}"/>
              </a:ext>
            </a:extLst>
          </p:cNvPr>
          <p:cNvSpPr>
            <a:spLocks noGrp="1"/>
          </p:cNvSpPr>
          <p:nvPr>
            <p:ph idx="1"/>
          </p:nvPr>
        </p:nvSpPr>
        <p:spPr/>
        <p:txBody>
          <a:bodyPr>
            <a:normAutofit/>
          </a:bodyPr>
          <a:lstStyle/>
          <a:p>
            <a:r>
              <a:rPr lang="en-US" sz="2400" dirty="0"/>
              <a:t>Opens in 1864 under the name “J. </a:t>
            </a:r>
            <a:r>
              <a:rPr lang="en-US" sz="2400" dirty="0" err="1"/>
              <a:t>Hepsworth</a:t>
            </a:r>
            <a:r>
              <a:rPr lang="en-US" sz="2400" dirty="0"/>
              <a:t> and Son” (</a:t>
            </a:r>
            <a:r>
              <a:rPr lang="en-US" sz="2400" dirty="0" err="1"/>
              <a:t>Nex</a:t>
            </a:r>
            <a:r>
              <a:rPr lang="en-US" sz="2400" dirty="0"/>
              <a:t>, 2019)</a:t>
            </a:r>
          </a:p>
          <a:p>
            <a:r>
              <a:rPr lang="en-US" sz="2400" dirty="0"/>
              <a:t>In 1981 Hepworth buys the chain stores Kendall to develop a womenswear chain stores called ”NEXT” (</a:t>
            </a:r>
            <a:r>
              <a:rPr lang="en-US" sz="2400" dirty="0" err="1"/>
              <a:t>Nex</a:t>
            </a:r>
            <a:r>
              <a:rPr lang="en-US" sz="2400" dirty="0"/>
              <a:t>, 2019)</a:t>
            </a:r>
          </a:p>
          <a:p>
            <a:r>
              <a:rPr lang="en-US" sz="2400" dirty="0"/>
              <a:t>In 1982 the first NEXT shop opens on the 12</a:t>
            </a:r>
            <a:r>
              <a:rPr lang="en-US" sz="2400" baseline="30000" dirty="0"/>
              <a:t>th</a:t>
            </a:r>
            <a:r>
              <a:rPr lang="en-US" sz="2400" dirty="0"/>
              <a:t> of February and there are 70 NEXT stores around the UK by July that year (Next, 2019)</a:t>
            </a:r>
          </a:p>
          <a:p>
            <a:r>
              <a:rPr lang="en-US" sz="2400" dirty="0"/>
              <a:t>In 1999 NEXT launches shopping on the internet through their own website (Next, 2019)</a:t>
            </a:r>
          </a:p>
        </p:txBody>
      </p:sp>
    </p:spTree>
    <p:extLst>
      <p:ext uri="{BB962C8B-B14F-4D97-AF65-F5344CB8AC3E}">
        <p14:creationId xmlns:p14="http://schemas.microsoft.com/office/powerpoint/2010/main" val="38798249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BF145-9F0C-E245-B87F-5E7774E475ED}"/>
              </a:ext>
            </a:extLst>
          </p:cNvPr>
          <p:cNvSpPr>
            <a:spLocks noGrp="1"/>
          </p:cNvSpPr>
          <p:nvPr>
            <p:ph type="title"/>
          </p:nvPr>
        </p:nvSpPr>
        <p:spPr/>
        <p:txBody>
          <a:bodyPr/>
          <a:lstStyle/>
          <a:p>
            <a:r>
              <a:rPr lang="en-US" dirty="0"/>
              <a:t>Their vision and aims</a:t>
            </a:r>
          </a:p>
        </p:txBody>
      </p:sp>
      <p:sp>
        <p:nvSpPr>
          <p:cNvPr id="3" name="Content Placeholder 2">
            <a:extLst>
              <a:ext uri="{FF2B5EF4-FFF2-40B4-BE49-F238E27FC236}">
                <a16:creationId xmlns:a16="http://schemas.microsoft.com/office/drawing/2014/main" id="{33562661-A4D9-4F4B-8BDE-0E83E2F30ADB}"/>
              </a:ext>
            </a:extLst>
          </p:cNvPr>
          <p:cNvSpPr>
            <a:spLocks noGrp="1"/>
          </p:cNvSpPr>
          <p:nvPr>
            <p:ph idx="1"/>
          </p:nvPr>
        </p:nvSpPr>
        <p:spPr/>
        <p:txBody>
          <a:bodyPr>
            <a:normAutofit/>
          </a:bodyPr>
          <a:lstStyle/>
          <a:p>
            <a:r>
              <a:rPr lang="en-US" sz="2400" dirty="0"/>
              <a:t>They’ve managed to create an increasingly large platform to selling clothes and homeware in the UK and Eire. (Next’ Business Plan, 2019)</a:t>
            </a:r>
          </a:p>
          <a:p>
            <a:r>
              <a:rPr lang="en-US" sz="2400" dirty="0"/>
              <a:t>They don’t only sell their own brand but also collaborate and sell with others to provide customers with an aggregative website for them to get the best deals. (Next’s Business Plan, 2019)</a:t>
            </a:r>
          </a:p>
          <a:p>
            <a:r>
              <a:rPr lang="en-US" sz="2400" dirty="0"/>
              <a:t>Outstanding Customer Service experience. They always strive to make their customers feel special by meeting their needs. (Next’s Business Plan, 2019)</a:t>
            </a:r>
          </a:p>
        </p:txBody>
      </p:sp>
    </p:spTree>
    <p:extLst>
      <p:ext uri="{BB962C8B-B14F-4D97-AF65-F5344CB8AC3E}">
        <p14:creationId xmlns:p14="http://schemas.microsoft.com/office/powerpoint/2010/main" val="3690706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AC5EA-8018-9D49-A2E7-03E143637245}"/>
              </a:ext>
            </a:extLst>
          </p:cNvPr>
          <p:cNvSpPr>
            <a:spLocks noGrp="1"/>
          </p:cNvSpPr>
          <p:nvPr>
            <p:ph type="title"/>
          </p:nvPr>
        </p:nvSpPr>
        <p:spPr/>
        <p:txBody>
          <a:bodyPr/>
          <a:lstStyle/>
          <a:p>
            <a:r>
              <a:rPr lang="en-US" dirty="0"/>
              <a:t>Challenges before modern technology</a:t>
            </a:r>
          </a:p>
        </p:txBody>
      </p:sp>
      <p:sp>
        <p:nvSpPr>
          <p:cNvPr id="3" name="Content Placeholder 2">
            <a:extLst>
              <a:ext uri="{FF2B5EF4-FFF2-40B4-BE49-F238E27FC236}">
                <a16:creationId xmlns:a16="http://schemas.microsoft.com/office/drawing/2014/main" id="{7CCB858C-5006-374E-82D2-45CED2C4B7DA}"/>
              </a:ext>
            </a:extLst>
          </p:cNvPr>
          <p:cNvSpPr>
            <a:spLocks noGrp="1"/>
          </p:cNvSpPr>
          <p:nvPr>
            <p:ph idx="1"/>
          </p:nvPr>
        </p:nvSpPr>
        <p:spPr/>
        <p:txBody>
          <a:bodyPr>
            <a:noAutofit/>
          </a:bodyPr>
          <a:lstStyle/>
          <a:p>
            <a:pPr marL="0" indent="0">
              <a:buNone/>
            </a:pPr>
            <a:r>
              <a:rPr lang="en-US" sz="2000" dirty="0"/>
              <a:t>According to Next:</a:t>
            </a:r>
          </a:p>
          <a:p>
            <a:r>
              <a:rPr lang="en-US" sz="2000" dirty="0"/>
              <a:t>It cost them more to pay employees to sale items in-store.</a:t>
            </a:r>
          </a:p>
          <a:p>
            <a:r>
              <a:rPr lang="en-US" sz="2000" dirty="0"/>
              <a:t>Communication with customers was difficult because it could only be done through letters and it was a very time-consuming experience.</a:t>
            </a:r>
          </a:p>
          <a:p>
            <a:r>
              <a:rPr lang="en-US" sz="2000" dirty="0"/>
              <a:t>Receiving feedback had the same problem as communication because it was done only through letters and it took time for them to reply.</a:t>
            </a:r>
          </a:p>
          <a:p>
            <a:r>
              <a:rPr lang="en-US" sz="2000" dirty="0"/>
              <a:t>Gathering data was difficult because it was harder to keep up with their competitors.</a:t>
            </a:r>
          </a:p>
          <a:p>
            <a:r>
              <a:rPr lang="en-US" sz="2000" dirty="0"/>
              <a:t>People had to visit their stores to buy an item</a:t>
            </a:r>
          </a:p>
          <a:p>
            <a:r>
              <a:rPr lang="en-US" sz="2000" dirty="0"/>
              <a:t>Advertising costed more money and it was harder to get a billboard advertisement when you have big competitors.</a:t>
            </a:r>
          </a:p>
        </p:txBody>
      </p:sp>
    </p:spTree>
    <p:extLst>
      <p:ext uri="{BB962C8B-B14F-4D97-AF65-F5344CB8AC3E}">
        <p14:creationId xmlns:p14="http://schemas.microsoft.com/office/powerpoint/2010/main" val="932409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131A6-0806-8943-BC9A-0B186B1CCB0A}"/>
              </a:ext>
            </a:extLst>
          </p:cNvPr>
          <p:cNvSpPr>
            <a:spLocks noGrp="1"/>
          </p:cNvSpPr>
          <p:nvPr>
            <p:ph type="title"/>
          </p:nvPr>
        </p:nvSpPr>
        <p:spPr/>
        <p:txBody>
          <a:bodyPr>
            <a:normAutofit/>
          </a:bodyPr>
          <a:lstStyle/>
          <a:p>
            <a:r>
              <a:rPr lang="en-US" dirty="0"/>
              <a:t>INSIGHTS IN introduction of modern technology</a:t>
            </a:r>
          </a:p>
        </p:txBody>
      </p:sp>
      <p:sp>
        <p:nvSpPr>
          <p:cNvPr id="3" name="Content Placeholder 2">
            <a:extLst>
              <a:ext uri="{FF2B5EF4-FFF2-40B4-BE49-F238E27FC236}">
                <a16:creationId xmlns:a16="http://schemas.microsoft.com/office/drawing/2014/main" id="{EF0A1FEF-2C75-724C-8358-74AF05CCF42C}"/>
              </a:ext>
            </a:extLst>
          </p:cNvPr>
          <p:cNvSpPr>
            <a:spLocks noGrp="1"/>
          </p:cNvSpPr>
          <p:nvPr>
            <p:ph idx="1"/>
          </p:nvPr>
        </p:nvSpPr>
        <p:spPr/>
        <p:txBody>
          <a:bodyPr>
            <a:normAutofit fontScale="92500"/>
          </a:bodyPr>
          <a:lstStyle/>
          <a:p>
            <a:pPr marL="0" indent="0">
              <a:buNone/>
            </a:pPr>
            <a:r>
              <a:rPr lang="en-US" sz="2000" dirty="0"/>
              <a:t>According to Next:</a:t>
            </a:r>
          </a:p>
          <a:p>
            <a:pPr marL="0" indent="0">
              <a:buNone/>
            </a:pPr>
            <a:r>
              <a:rPr lang="en-US" sz="2000" dirty="0"/>
              <a:t>Next Chose the “Facebook” platform and their website to start selling online. These were their expectations:</a:t>
            </a:r>
          </a:p>
          <a:p>
            <a:r>
              <a:rPr lang="en-US" sz="2000" dirty="0"/>
              <a:t>Better Communication with customers. This was because now people could write to them electronically rather than through letters and it was less time consuming (Next Report,  2019).</a:t>
            </a:r>
          </a:p>
          <a:p>
            <a:r>
              <a:rPr lang="en-US" sz="2000" dirty="0"/>
              <a:t>Data gathering was easier as they could find allot of other competitors on the internet and compare prices with them and keep up with them.</a:t>
            </a:r>
          </a:p>
          <a:p>
            <a:r>
              <a:rPr lang="en-US" sz="2000" dirty="0"/>
              <a:t>More sales because people could start shopping from the comfort of their home.</a:t>
            </a:r>
          </a:p>
          <a:p>
            <a:r>
              <a:rPr lang="en-US" sz="2000" dirty="0"/>
              <a:t>Receiving feedback was easier as well as people could write to them instantly.</a:t>
            </a:r>
          </a:p>
        </p:txBody>
      </p:sp>
    </p:spTree>
    <p:extLst>
      <p:ext uri="{BB962C8B-B14F-4D97-AF65-F5344CB8AC3E}">
        <p14:creationId xmlns:p14="http://schemas.microsoft.com/office/powerpoint/2010/main" val="1029268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CED7894-4F62-4A6C-8DB5-DB5BE08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A8C70CB2-4969-5F44-A1A4-1819200320CB}"/>
              </a:ext>
            </a:extLst>
          </p:cNvPr>
          <p:cNvSpPr>
            <a:spLocks noGrp="1"/>
          </p:cNvSpPr>
          <p:nvPr>
            <p:ph type="title"/>
          </p:nvPr>
        </p:nvSpPr>
        <p:spPr>
          <a:xfrm>
            <a:off x="609906" y="702155"/>
            <a:ext cx="3568661" cy="1269713"/>
          </a:xfrm>
        </p:spPr>
        <p:txBody>
          <a:bodyPr>
            <a:normAutofit/>
          </a:bodyPr>
          <a:lstStyle/>
          <a:p>
            <a:r>
              <a:rPr lang="en-US" dirty="0"/>
              <a:t>Impact of MODERN technology</a:t>
            </a:r>
          </a:p>
        </p:txBody>
      </p:sp>
      <p:sp>
        <p:nvSpPr>
          <p:cNvPr id="12" name="Rectangle 11">
            <a:extLst>
              <a:ext uri="{FF2B5EF4-FFF2-40B4-BE49-F238E27FC236}">
                <a16:creationId xmlns:a16="http://schemas.microsoft.com/office/drawing/2014/main" id="{E536F3B4-50F6-4C52-8F76-4EB121471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65DB40A0-F6C6-DB46-8146-E30230995F09}"/>
              </a:ext>
            </a:extLst>
          </p:cNvPr>
          <p:cNvSpPr>
            <a:spLocks noGrp="1"/>
          </p:cNvSpPr>
          <p:nvPr>
            <p:ph idx="1"/>
          </p:nvPr>
        </p:nvSpPr>
        <p:spPr>
          <a:xfrm>
            <a:off x="609906" y="1971868"/>
            <a:ext cx="5281760" cy="4428932"/>
          </a:xfrm>
        </p:spPr>
        <p:txBody>
          <a:bodyPr>
            <a:noAutofit/>
          </a:bodyPr>
          <a:lstStyle/>
          <a:p>
            <a:pPr>
              <a:lnSpc>
                <a:spcPct val="100000"/>
              </a:lnSpc>
            </a:pPr>
            <a:r>
              <a:rPr lang="en-US" sz="1800" dirty="0"/>
              <a:t>Communication became easier as people could write to the company instantly and leave them feedback or complaints and questions and they could receive an answer straight away.</a:t>
            </a:r>
          </a:p>
          <a:p>
            <a:pPr>
              <a:lnSpc>
                <a:spcPct val="100000"/>
              </a:lnSpc>
            </a:pPr>
            <a:r>
              <a:rPr lang="en-US" sz="1800" dirty="0"/>
              <a:t>Data gathering from competitors simplified and it was easier for them to not only keep up with their competitors but start collaborating and increasing their revenues.</a:t>
            </a:r>
          </a:p>
          <a:p>
            <a:pPr>
              <a:lnSpc>
                <a:spcPct val="100000"/>
              </a:lnSpc>
            </a:pPr>
            <a:r>
              <a:rPr lang="en-US" sz="1800" dirty="0"/>
              <a:t>They also started saving money because they were paying less employees to run the sales rather than having them work in stores.</a:t>
            </a:r>
          </a:p>
          <a:p>
            <a:pPr>
              <a:lnSpc>
                <a:spcPct val="100000"/>
              </a:lnSpc>
            </a:pPr>
            <a:r>
              <a:rPr lang="en-US" sz="1800" dirty="0"/>
              <a:t>Online revenue grew by 141,000,000£ yearly on average and the company started growing drastically every year. (Next Ten Years History, 2019)</a:t>
            </a:r>
          </a:p>
        </p:txBody>
      </p:sp>
      <p:pic>
        <p:nvPicPr>
          <p:cNvPr id="5" name="Picture 4" descr="A screenshot of a cell phone&#10;&#10;Description automatically generated">
            <a:extLst>
              <a:ext uri="{FF2B5EF4-FFF2-40B4-BE49-F238E27FC236}">
                <a16:creationId xmlns:a16="http://schemas.microsoft.com/office/drawing/2014/main" id="{6404EFD5-0F55-734B-A97D-A701EF9DDD9B}"/>
              </a:ext>
            </a:extLst>
          </p:cNvPr>
          <p:cNvPicPr>
            <a:picLocks noChangeAspect="1"/>
          </p:cNvPicPr>
          <p:nvPr/>
        </p:nvPicPr>
        <p:blipFill>
          <a:blip r:embed="rId2"/>
          <a:stretch>
            <a:fillRect/>
          </a:stretch>
        </p:blipFill>
        <p:spPr>
          <a:xfrm>
            <a:off x="6300335" y="702156"/>
            <a:ext cx="5007201" cy="4018125"/>
          </a:xfrm>
          <a:prstGeom prst="rect">
            <a:avLst/>
          </a:prstGeom>
        </p:spPr>
      </p:pic>
    </p:spTree>
    <p:extLst>
      <p:ext uri="{BB962C8B-B14F-4D97-AF65-F5344CB8AC3E}">
        <p14:creationId xmlns:p14="http://schemas.microsoft.com/office/powerpoint/2010/main" val="1326640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AE126-E14D-264C-A55C-EA1AC80552CB}"/>
              </a:ext>
            </a:extLst>
          </p:cNvPr>
          <p:cNvSpPr>
            <a:spLocks noGrp="1"/>
          </p:cNvSpPr>
          <p:nvPr>
            <p:ph type="title"/>
          </p:nvPr>
        </p:nvSpPr>
        <p:spPr/>
        <p:txBody>
          <a:bodyPr/>
          <a:lstStyle/>
          <a:p>
            <a:r>
              <a:rPr lang="en-US" dirty="0"/>
              <a:t>Disadvantages of the modern technology</a:t>
            </a:r>
          </a:p>
        </p:txBody>
      </p:sp>
      <p:sp>
        <p:nvSpPr>
          <p:cNvPr id="3" name="Content Placeholder 2">
            <a:extLst>
              <a:ext uri="{FF2B5EF4-FFF2-40B4-BE49-F238E27FC236}">
                <a16:creationId xmlns:a16="http://schemas.microsoft.com/office/drawing/2014/main" id="{4E0AD1F2-4DA1-434C-B127-7B682A9B94D3}"/>
              </a:ext>
            </a:extLst>
          </p:cNvPr>
          <p:cNvSpPr>
            <a:spLocks noGrp="1"/>
          </p:cNvSpPr>
          <p:nvPr>
            <p:ph idx="1"/>
          </p:nvPr>
        </p:nvSpPr>
        <p:spPr/>
        <p:txBody>
          <a:bodyPr>
            <a:normAutofit/>
          </a:bodyPr>
          <a:lstStyle/>
          <a:p>
            <a:r>
              <a:rPr lang="en-US" sz="2000" dirty="0"/>
              <a:t>If the internet went down the whole system is unusable.</a:t>
            </a:r>
          </a:p>
          <a:p>
            <a:r>
              <a:rPr lang="en-US" sz="2000" dirty="0"/>
              <a:t>Older generation of people doesn’t know how to use modern technology. (Age UK, 2019)</a:t>
            </a:r>
          </a:p>
          <a:p>
            <a:r>
              <a:rPr lang="en-US" sz="2000" dirty="0"/>
              <a:t>Information and identity theft was more prone to theft.</a:t>
            </a:r>
          </a:p>
        </p:txBody>
      </p:sp>
    </p:spTree>
    <p:extLst>
      <p:ext uri="{BB962C8B-B14F-4D97-AF65-F5344CB8AC3E}">
        <p14:creationId xmlns:p14="http://schemas.microsoft.com/office/powerpoint/2010/main" val="2424275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46AF1-A3C3-9248-A6E1-1ECB4E097B16}"/>
              </a:ext>
            </a:extLst>
          </p:cNvPr>
          <p:cNvSpPr>
            <a:spLocks noGrp="1"/>
          </p:cNvSpPr>
          <p:nvPr>
            <p:ph type="title"/>
          </p:nvPr>
        </p:nvSpPr>
        <p:spPr/>
        <p:txBody>
          <a:bodyPr/>
          <a:lstStyle/>
          <a:p>
            <a:r>
              <a:rPr lang="en-US" dirty="0"/>
              <a:t>Lessons drawn</a:t>
            </a:r>
          </a:p>
        </p:txBody>
      </p:sp>
      <p:graphicFrame>
        <p:nvGraphicFramePr>
          <p:cNvPr id="4" name="Content Placeholder 3">
            <a:extLst>
              <a:ext uri="{FF2B5EF4-FFF2-40B4-BE49-F238E27FC236}">
                <a16:creationId xmlns:a16="http://schemas.microsoft.com/office/drawing/2014/main" id="{08690D1B-E84A-3448-B9D7-6BC5137344AF}"/>
              </a:ext>
            </a:extLst>
          </p:cNvPr>
          <p:cNvGraphicFramePr>
            <a:graphicFrameLocks noGrp="1"/>
          </p:cNvGraphicFramePr>
          <p:nvPr>
            <p:ph idx="1"/>
            <p:extLst>
              <p:ext uri="{D42A27DB-BD31-4B8C-83A1-F6EECF244321}">
                <p14:modId xmlns:p14="http://schemas.microsoft.com/office/powerpoint/2010/main" val="2361555928"/>
              </p:ext>
            </p:extLst>
          </p:nvPr>
        </p:nvGraphicFramePr>
        <p:xfrm>
          <a:off x="581025" y="2341562"/>
          <a:ext cx="11029950" cy="3935668"/>
        </p:xfrm>
        <a:graphic>
          <a:graphicData uri="http://schemas.openxmlformats.org/drawingml/2006/table">
            <a:tbl>
              <a:tblPr firstRow="1" bandRow="1">
                <a:tableStyleId>{5C22544A-7EE6-4342-B048-85BDC9FD1C3A}</a:tableStyleId>
              </a:tblPr>
              <a:tblGrid>
                <a:gridCol w="5514975">
                  <a:extLst>
                    <a:ext uri="{9D8B030D-6E8A-4147-A177-3AD203B41FA5}">
                      <a16:colId xmlns:a16="http://schemas.microsoft.com/office/drawing/2014/main" val="1705854601"/>
                    </a:ext>
                  </a:extLst>
                </a:gridCol>
                <a:gridCol w="5514975">
                  <a:extLst>
                    <a:ext uri="{9D8B030D-6E8A-4147-A177-3AD203B41FA5}">
                      <a16:colId xmlns:a16="http://schemas.microsoft.com/office/drawing/2014/main" val="1948661835"/>
                    </a:ext>
                  </a:extLst>
                </a:gridCol>
              </a:tblGrid>
              <a:tr h="983917">
                <a:tc>
                  <a:txBody>
                    <a:bodyPr/>
                    <a:lstStyle/>
                    <a:p>
                      <a:r>
                        <a:rPr lang="en-US" dirty="0"/>
                        <a:t>Before</a:t>
                      </a:r>
                    </a:p>
                  </a:txBody>
                  <a:tcPr/>
                </a:tc>
                <a:tc>
                  <a:txBody>
                    <a:bodyPr/>
                    <a:lstStyle/>
                    <a:p>
                      <a:r>
                        <a:rPr lang="en-US" dirty="0"/>
                        <a:t>After</a:t>
                      </a:r>
                    </a:p>
                  </a:txBody>
                  <a:tcPr/>
                </a:tc>
                <a:extLst>
                  <a:ext uri="{0D108BD9-81ED-4DB2-BD59-A6C34878D82A}">
                    <a16:rowId xmlns:a16="http://schemas.microsoft.com/office/drawing/2014/main" val="3437718112"/>
                  </a:ext>
                </a:extLst>
              </a:tr>
              <a:tr h="983917">
                <a:tc>
                  <a:txBody>
                    <a:bodyPr/>
                    <a:lstStyle/>
                    <a:p>
                      <a:r>
                        <a:rPr lang="en-US" dirty="0"/>
                        <a:t>They didn’t have so much opportunities to collaborate with other brands</a:t>
                      </a:r>
                    </a:p>
                  </a:txBody>
                  <a:tcPr/>
                </a:tc>
                <a:tc>
                  <a:txBody>
                    <a:bodyPr/>
                    <a:lstStyle/>
                    <a:p>
                      <a:r>
                        <a:rPr lang="en-US" dirty="0"/>
                        <a:t>They have more collaboration and the company growth has increased drastically</a:t>
                      </a:r>
                    </a:p>
                  </a:txBody>
                  <a:tcPr/>
                </a:tc>
                <a:extLst>
                  <a:ext uri="{0D108BD9-81ED-4DB2-BD59-A6C34878D82A}">
                    <a16:rowId xmlns:a16="http://schemas.microsoft.com/office/drawing/2014/main" val="1753242444"/>
                  </a:ext>
                </a:extLst>
              </a:tr>
              <a:tr h="983917">
                <a:tc>
                  <a:txBody>
                    <a:bodyPr/>
                    <a:lstStyle/>
                    <a:p>
                      <a:r>
                        <a:rPr lang="en-US" dirty="0"/>
                        <a:t>Revenue growth was at hold</a:t>
                      </a:r>
                    </a:p>
                  </a:txBody>
                  <a:tcPr/>
                </a:tc>
                <a:tc>
                  <a:txBody>
                    <a:bodyPr/>
                    <a:lstStyle/>
                    <a:p>
                      <a:r>
                        <a:rPr lang="en-US" dirty="0"/>
                        <a:t>By allowing people to shop online they started making more money from their online shops rather than the actual street shops</a:t>
                      </a:r>
                    </a:p>
                  </a:txBody>
                  <a:tcPr/>
                </a:tc>
                <a:extLst>
                  <a:ext uri="{0D108BD9-81ED-4DB2-BD59-A6C34878D82A}">
                    <a16:rowId xmlns:a16="http://schemas.microsoft.com/office/drawing/2014/main" val="3034129578"/>
                  </a:ext>
                </a:extLst>
              </a:tr>
              <a:tr h="983917">
                <a:tc>
                  <a:txBody>
                    <a:bodyPr/>
                    <a:lstStyle/>
                    <a:p>
                      <a:r>
                        <a:rPr lang="en-US" dirty="0"/>
                        <a:t>Less opportunities to try selling new products and experiment</a:t>
                      </a:r>
                    </a:p>
                  </a:txBody>
                  <a:tcPr/>
                </a:tc>
                <a:tc>
                  <a:txBody>
                    <a:bodyPr/>
                    <a:lstStyle/>
                    <a:p>
                      <a:r>
                        <a:rPr lang="en-US" dirty="0"/>
                        <a:t>Now they were experimenting more and started selling houseware and flowers</a:t>
                      </a:r>
                    </a:p>
                  </a:txBody>
                  <a:tcPr/>
                </a:tc>
                <a:extLst>
                  <a:ext uri="{0D108BD9-81ED-4DB2-BD59-A6C34878D82A}">
                    <a16:rowId xmlns:a16="http://schemas.microsoft.com/office/drawing/2014/main" val="2611288491"/>
                  </a:ext>
                </a:extLst>
              </a:tr>
            </a:tbl>
          </a:graphicData>
        </a:graphic>
      </p:graphicFrame>
    </p:spTree>
    <p:extLst>
      <p:ext uri="{BB962C8B-B14F-4D97-AF65-F5344CB8AC3E}">
        <p14:creationId xmlns:p14="http://schemas.microsoft.com/office/powerpoint/2010/main" val="39097077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F7B2C-5A3B-4242-B7F6-C4E41056EB34}"/>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805D0409-6BB3-AD45-8D5F-9450BF816C78}"/>
              </a:ext>
            </a:extLst>
          </p:cNvPr>
          <p:cNvSpPr>
            <a:spLocks noGrp="1"/>
          </p:cNvSpPr>
          <p:nvPr>
            <p:ph idx="1"/>
          </p:nvPr>
        </p:nvSpPr>
        <p:spPr/>
        <p:txBody>
          <a:bodyPr/>
          <a:lstStyle/>
          <a:p>
            <a:r>
              <a:rPr lang="en-US" dirty="0"/>
              <a:t>The modern technologies has had a massive positive impact on the company as they were making more money and grew further each year (Financial Times, 2019)</a:t>
            </a:r>
          </a:p>
          <a:p>
            <a:r>
              <a:rPr lang="en-US" dirty="0"/>
              <a:t>Customer satisfaction has risen, and they were making many more sales online</a:t>
            </a:r>
          </a:p>
          <a:p>
            <a:r>
              <a:rPr lang="en-US" dirty="0"/>
              <a:t>They’ve acquired allot of followers on Facebook and became more influential</a:t>
            </a:r>
          </a:p>
          <a:p>
            <a:r>
              <a:rPr lang="en-US" dirty="0"/>
              <a:t>Their accessibility is easier for customers because they could access all their products from home</a:t>
            </a:r>
          </a:p>
        </p:txBody>
      </p:sp>
    </p:spTree>
    <p:extLst>
      <p:ext uri="{BB962C8B-B14F-4D97-AF65-F5344CB8AC3E}">
        <p14:creationId xmlns:p14="http://schemas.microsoft.com/office/powerpoint/2010/main" val="429435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579FE-27F3-674B-9DDE-49C625307287}"/>
              </a:ext>
            </a:extLst>
          </p:cNvPr>
          <p:cNvSpPr>
            <a:spLocks noGrp="1"/>
          </p:cNvSpPr>
          <p:nvPr>
            <p:ph type="title"/>
          </p:nvPr>
        </p:nvSpPr>
        <p:spPr/>
        <p:txBody>
          <a:bodyPr/>
          <a:lstStyle/>
          <a:p>
            <a:r>
              <a:rPr lang="en-US" dirty="0"/>
              <a:t>Thank you for listening	</a:t>
            </a:r>
          </a:p>
        </p:txBody>
      </p:sp>
      <p:sp>
        <p:nvSpPr>
          <p:cNvPr id="3" name="Content Placeholder 2">
            <a:extLst>
              <a:ext uri="{FF2B5EF4-FFF2-40B4-BE49-F238E27FC236}">
                <a16:creationId xmlns:a16="http://schemas.microsoft.com/office/drawing/2014/main" id="{78DE9083-55D5-BD4D-AF6A-F4D3227CF073}"/>
              </a:ext>
            </a:extLst>
          </p:cNvPr>
          <p:cNvSpPr>
            <a:spLocks noGrp="1"/>
          </p:cNvSpPr>
          <p:nvPr>
            <p:ph idx="1"/>
          </p:nvPr>
        </p:nvSpPr>
        <p:spPr/>
        <p:txBody>
          <a:bodyPr>
            <a:normAutofit/>
          </a:bodyPr>
          <a:lstStyle/>
          <a:p>
            <a:pPr marL="0" indent="0">
              <a:buNone/>
            </a:pPr>
            <a:r>
              <a:rPr lang="en-US" sz="2400" dirty="0"/>
              <a:t>We hope you have enjoyed our presentation on how modern technology has impacted Next. If you have any questions, please ask now.</a:t>
            </a:r>
          </a:p>
        </p:txBody>
      </p:sp>
    </p:spTree>
    <p:extLst>
      <p:ext uri="{BB962C8B-B14F-4D97-AF65-F5344CB8AC3E}">
        <p14:creationId xmlns:p14="http://schemas.microsoft.com/office/powerpoint/2010/main" val="4274341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23800-6A67-7B40-B9EA-65E48F895BC6}"/>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BECEBB10-64E6-E94E-85DB-56E782C02FAB}"/>
              </a:ext>
            </a:extLst>
          </p:cNvPr>
          <p:cNvSpPr>
            <a:spLocks noGrp="1"/>
          </p:cNvSpPr>
          <p:nvPr>
            <p:ph idx="1"/>
          </p:nvPr>
        </p:nvSpPr>
        <p:spPr/>
        <p:txBody>
          <a:bodyPr>
            <a:normAutofit fontScale="85000" lnSpcReduction="10000"/>
          </a:bodyPr>
          <a:lstStyle/>
          <a:p>
            <a:r>
              <a:rPr lang="en-US" dirty="0"/>
              <a:t>NEXTS, 2019, </a:t>
            </a:r>
            <a:r>
              <a:rPr lang="en-US" i="1" dirty="0"/>
              <a:t>Next’s History</a:t>
            </a:r>
            <a:r>
              <a:rPr lang="en-US" dirty="0"/>
              <a:t>, Available at: </a:t>
            </a:r>
            <a:r>
              <a:rPr lang="en-GB" dirty="0">
                <a:hlinkClick r:id="rId2"/>
              </a:rPr>
              <a:t>https://www.nextplc.co.uk/about-next/our-history</a:t>
            </a:r>
            <a:r>
              <a:rPr lang="en-GB" dirty="0"/>
              <a:t> . Accessed date: 19/12/2019</a:t>
            </a:r>
          </a:p>
          <a:p>
            <a:r>
              <a:rPr lang="en-GB" dirty="0"/>
              <a:t>NEXTS, 2019, </a:t>
            </a:r>
            <a:r>
              <a:rPr lang="en-GB" i="1" dirty="0" err="1"/>
              <a:t>Nexts</a:t>
            </a:r>
            <a:r>
              <a:rPr lang="en-GB" i="1" dirty="0"/>
              <a:t> Business Plan, </a:t>
            </a:r>
            <a:r>
              <a:rPr lang="en-GB" dirty="0"/>
              <a:t>Available at: </a:t>
            </a:r>
            <a:r>
              <a:rPr lang="en-GB" dirty="0">
                <a:hlinkClick r:id="rId3"/>
              </a:rPr>
              <a:t>https://www.nextplc.co.uk/~/media/Files/N/Next-PLC-V2/documents/2019/business-model.pdf</a:t>
            </a:r>
            <a:r>
              <a:rPr lang="en-GB" dirty="0"/>
              <a:t> . Accessed date: 19/12/2019</a:t>
            </a:r>
          </a:p>
          <a:p>
            <a:r>
              <a:rPr lang="en-GB" dirty="0"/>
              <a:t>NEXTS, 2019, </a:t>
            </a:r>
            <a:r>
              <a:rPr lang="en-GB" i="1" dirty="0" err="1"/>
              <a:t>Nexts</a:t>
            </a:r>
            <a:r>
              <a:rPr lang="en-GB" i="1" dirty="0"/>
              <a:t> Ten Years History</a:t>
            </a:r>
            <a:r>
              <a:rPr lang="en-GB" dirty="0"/>
              <a:t>, Available from: </a:t>
            </a:r>
            <a:r>
              <a:rPr lang="en-GB" dirty="0">
                <a:hlinkClick r:id="rId4"/>
              </a:rPr>
              <a:t>https://www.nextplc.co.uk/investors/ten-year-history</a:t>
            </a:r>
            <a:r>
              <a:rPr lang="en-GB" dirty="0"/>
              <a:t> . Accessed date: 19/12/2019</a:t>
            </a:r>
          </a:p>
          <a:p>
            <a:r>
              <a:rPr lang="en-US" dirty="0"/>
              <a:t>NEXTS, 2019, </a:t>
            </a:r>
            <a:r>
              <a:rPr lang="en-US" i="1" dirty="0" err="1"/>
              <a:t>Nexts</a:t>
            </a:r>
            <a:r>
              <a:rPr lang="en-US" i="1" dirty="0"/>
              <a:t> Report 2019</a:t>
            </a:r>
            <a:r>
              <a:rPr lang="en-US" dirty="0"/>
              <a:t>, Available from: </a:t>
            </a:r>
            <a:r>
              <a:rPr lang="en-GB" dirty="0">
                <a:hlinkClick r:id="rId5"/>
              </a:rPr>
              <a:t>https://www.nextplc.co.uk/~/media/Files/N/Next-PLC-V2/documents/2019/annual-report-and-accounts-jan19.pdf</a:t>
            </a:r>
            <a:r>
              <a:rPr lang="en-GB" dirty="0"/>
              <a:t> . Accessed date: 19/12/2019</a:t>
            </a:r>
            <a:endParaRPr lang="en-US" dirty="0"/>
          </a:p>
          <a:p>
            <a:r>
              <a:rPr lang="en-US" dirty="0"/>
              <a:t>NEXTS Financial Report, 2019, </a:t>
            </a:r>
            <a:r>
              <a:rPr lang="en-US" i="1" dirty="0"/>
              <a:t>Financial Times, Available from: </a:t>
            </a:r>
            <a:r>
              <a:rPr lang="en-GB" dirty="0">
                <a:hlinkClick r:id="rId6"/>
              </a:rPr>
              <a:t>https://markets.ft.com/data/equities/tearsheet/profile?s=NXT:LSE</a:t>
            </a:r>
            <a:r>
              <a:rPr lang="en-GB" dirty="0"/>
              <a:t> . Accessed date: 19/12/2019</a:t>
            </a:r>
          </a:p>
          <a:p>
            <a:r>
              <a:rPr lang="en-US" sz="1800" dirty="0"/>
              <a:t>Age UK, 2019, </a:t>
            </a:r>
            <a:r>
              <a:rPr lang="en-US" sz="1800" i="1" dirty="0"/>
              <a:t>The internet and older people in the UK – key statistics, </a:t>
            </a:r>
            <a:r>
              <a:rPr lang="en-US" sz="1800" dirty="0"/>
              <a:t>Available from: </a:t>
            </a:r>
            <a:r>
              <a:rPr lang="en-GB" sz="1800" dirty="0">
                <a:hlinkClick r:id="rId7"/>
              </a:rPr>
              <a:t>https://www.ageuk.org.uk/globalassets/age-uk/documents/reports-and-publications/reports-and-briefings/active-communities/rb_july16_older_people_and_internet_use_stats.pdf?fbclid=IwAR1nB5oftDtf6tSvp6D3aMZe1d9-6P6FrPWEbxkD4KRCP0vKDkX27JvJgdY</a:t>
            </a:r>
            <a:r>
              <a:rPr lang="en-GB" sz="1800" dirty="0"/>
              <a:t> . </a:t>
            </a:r>
            <a:r>
              <a:rPr lang="en-GB" sz="1800"/>
              <a:t>Accessed date: 19/12/2019</a:t>
            </a:r>
            <a:endParaRPr lang="en-US" sz="1800" dirty="0"/>
          </a:p>
          <a:p>
            <a:endParaRPr lang="en-US" dirty="0"/>
          </a:p>
        </p:txBody>
      </p:sp>
    </p:spTree>
    <p:extLst>
      <p:ext uri="{BB962C8B-B14F-4D97-AF65-F5344CB8AC3E}">
        <p14:creationId xmlns:p14="http://schemas.microsoft.com/office/powerpoint/2010/main" val="3149254605"/>
      </p:ext>
    </p:extLst>
  </p:cSld>
  <p:clrMapOvr>
    <a:masterClrMapping/>
  </p:clrMapOvr>
</p:sld>
</file>

<file path=ppt/theme/theme1.xml><?xml version="1.0" encoding="utf-8"?>
<a:theme xmlns:a="http://schemas.openxmlformats.org/drawingml/2006/main" name="DividendVTI">
  <a:themeElements>
    <a:clrScheme name="Office">
      <a:dk1>
        <a:srgbClr val="000000"/>
      </a:dk1>
      <a:lt1>
        <a:srgbClr val="FFFFFF"/>
      </a:lt1>
      <a:dk2>
        <a:srgbClr val="2E3948"/>
      </a:dk2>
      <a:lt2>
        <a:srgbClr val="E7E6E6"/>
      </a:lt2>
      <a:accent1>
        <a:srgbClr val="5A82CB"/>
      </a:accent1>
      <a:accent2>
        <a:srgbClr val="ED7D31"/>
      </a:accent2>
      <a:accent3>
        <a:srgbClr val="A3A3A3"/>
      </a:accent3>
      <a:accent4>
        <a:srgbClr val="CF9B00"/>
      </a:accent4>
      <a:accent5>
        <a:srgbClr val="5B9BD5"/>
      </a:accent5>
      <a:accent6>
        <a:srgbClr val="70AD47"/>
      </a:accent6>
      <a:hlink>
        <a:srgbClr val="D26012"/>
      </a:hlink>
      <a:folHlink>
        <a:srgbClr val="A9718D"/>
      </a:folHlink>
    </a:clrScheme>
    <a:fontScheme name="Dividend">
      <a:majorFont>
        <a:latin typeface="Avenir Next LT Pro"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docProps/app.xml><?xml version="1.0" encoding="utf-8"?>
<Properties xmlns="http://schemas.openxmlformats.org/officeDocument/2006/extended-properties" xmlns:vt="http://schemas.openxmlformats.org/officeDocument/2006/docPropsVTypes">
  <TotalTime>1649</TotalTime>
  <Words>1112</Words>
  <Application>Microsoft Macintosh PowerPoint</Application>
  <PresentationFormat>Widescreen</PresentationFormat>
  <Paragraphs>65</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Avenir Next LT Pro</vt:lpstr>
      <vt:lpstr>Wingdings 2</vt:lpstr>
      <vt:lpstr>DividendVTI</vt:lpstr>
      <vt:lpstr>Group 2:</vt:lpstr>
      <vt:lpstr>INTRODUCTION </vt:lpstr>
      <vt:lpstr>HISTORY</vt:lpstr>
      <vt:lpstr>Their vision and aims</vt:lpstr>
      <vt:lpstr>Challenges before modern technology</vt:lpstr>
      <vt:lpstr>INSIGHTS IN introduction of modern technology</vt:lpstr>
      <vt:lpstr>Impact of MODERN technology</vt:lpstr>
      <vt:lpstr>Disadvantages of the modern technology</vt:lpstr>
      <vt:lpstr>Lessons drawn</vt:lpstr>
      <vt:lpstr>Conclusion</vt:lpstr>
      <vt:lpstr>Thank you for listening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Group 2:</dc:title>
  <dc:creator>User 13470</dc:creator>
  <cp:lastModifiedBy>User 13470</cp:lastModifiedBy>
  <cp:revision>11</cp:revision>
  <dcterms:created xsi:type="dcterms:W3CDTF">2019-12-18T10:43:13Z</dcterms:created>
  <dcterms:modified xsi:type="dcterms:W3CDTF">2019-12-20T16:12:57Z</dcterms:modified>
</cp:coreProperties>
</file>