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6405" autoAdjust="0"/>
  </p:normalViewPr>
  <p:slideViewPr>
    <p:cSldViewPr snapToGrid="0">
      <p:cViewPr varScale="1">
        <p:scale>
          <a:sx n="55" d="100"/>
          <a:sy n="55" d="100"/>
        </p:scale>
        <p:origin x="1742"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057B75-EECA-4029-93E4-56FF80FB3858}"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20CE3C-DF88-4CD4-88CC-DA4598936666}" type="slidenum">
              <a:rPr lang="en-GB" smtClean="0"/>
              <a:t>‹#›</a:t>
            </a:fld>
            <a:endParaRPr lang="en-GB"/>
          </a:p>
        </p:txBody>
      </p:sp>
    </p:spTree>
    <p:extLst>
      <p:ext uri="{BB962C8B-B14F-4D97-AF65-F5344CB8AC3E}">
        <p14:creationId xmlns:p14="http://schemas.microsoft.com/office/powerpoint/2010/main" val="31491764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morning/afternoon. My name is Kerry Wall,</a:t>
            </a:r>
            <a:br>
              <a:rPr lang="en-GB" dirty="0"/>
            </a:br>
            <a:r>
              <a:rPr lang="en-GB" dirty="0"/>
              <a:t>In this group discussion, I will be focusing on the main approaches and strategies used to measure an infectious disease outbreak, using chickenpox as an example within a community setting</a:t>
            </a:r>
          </a:p>
        </p:txBody>
      </p:sp>
      <p:sp>
        <p:nvSpPr>
          <p:cNvPr id="4" name="Slide Number Placeholder 3"/>
          <p:cNvSpPr>
            <a:spLocks noGrp="1"/>
          </p:cNvSpPr>
          <p:nvPr>
            <p:ph type="sldNum" sz="quarter" idx="5"/>
          </p:nvPr>
        </p:nvSpPr>
        <p:spPr/>
        <p:txBody>
          <a:bodyPr/>
          <a:lstStyle/>
          <a:p>
            <a:fld id="{FA20CE3C-DF88-4CD4-88CC-DA4598936666}" type="slidenum">
              <a:rPr lang="en-GB" smtClean="0"/>
              <a:t>1</a:t>
            </a:fld>
            <a:endParaRPr lang="en-GB"/>
          </a:p>
        </p:txBody>
      </p:sp>
    </p:spTree>
    <p:extLst>
      <p:ext uri="{BB962C8B-B14F-4D97-AF65-F5344CB8AC3E}">
        <p14:creationId xmlns:p14="http://schemas.microsoft.com/office/powerpoint/2010/main" val="16744908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 will discuss the main approaches and strategies used to measure an infectious disease outbreak, focusing on chickenpox within a community setting.</a:t>
            </a:r>
          </a:p>
          <a:p>
            <a:r>
              <a:rPr lang="en-GB" dirty="0"/>
              <a:t>Chickenpox is a highly contagious viral infection caused by the varicella-zoster virus and is most common in children (NHS, 2022). Because it spreads easily in environments such as schools and nurseries, outbreaks can occur quickly.</a:t>
            </a:r>
          </a:p>
          <a:p>
            <a:r>
              <a:rPr lang="en-GB" dirty="0"/>
              <a:t>Measuring an outbreak accurately is essential so that public health teams can understand how many people are affected and respond appropriately (UKHSA, 2023).</a:t>
            </a:r>
          </a:p>
          <a:p>
            <a:endParaRPr lang="en-GB" dirty="0"/>
          </a:p>
        </p:txBody>
      </p:sp>
      <p:sp>
        <p:nvSpPr>
          <p:cNvPr id="4" name="Slide Number Placeholder 3"/>
          <p:cNvSpPr>
            <a:spLocks noGrp="1"/>
          </p:cNvSpPr>
          <p:nvPr>
            <p:ph type="sldNum" sz="quarter" idx="5"/>
          </p:nvPr>
        </p:nvSpPr>
        <p:spPr/>
        <p:txBody>
          <a:bodyPr/>
          <a:lstStyle/>
          <a:p>
            <a:fld id="{FA20CE3C-DF88-4CD4-88CC-DA4598936666}" type="slidenum">
              <a:rPr lang="en-GB" smtClean="0"/>
              <a:t>2</a:t>
            </a:fld>
            <a:endParaRPr lang="en-GB"/>
          </a:p>
        </p:txBody>
      </p:sp>
    </p:spTree>
    <p:extLst>
      <p:ext uri="{BB962C8B-B14F-4D97-AF65-F5344CB8AC3E}">
        <p14:creationId xmlns:p14="http://schemas.microsoft.com/office/powerpoint/2010/main" val="2722759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One of the main approaches used to measure infectious disease outbreaks is public health surveillance.</a:t>
            </a:r>
          </a:p>
          <a:p>
            <a:pPr>
              <a:buNone/>
            </a:pPr>
            <a:r>
              <a:rPr lang="en-GB" dirty="0"/>
              <a:t>Surveillance involves the systematic collection, analysis and interpretation of health data (WHO, 2023). In England, this is coordinated by the UK Health Security Agency.</a:t>
            </a:r>
          </a:p>
          <a:p>
            <a:pPr>
              <a:buNone/>
            </a:pPr>
            <a:r>
              <a:rPr lang="en-GB" dirty="0"/>
              <a:t>Data is gathered from GP consultations, hospital admissions and laboratory reports. By analysing this information, public health professionals can calculate incidence rates, which refer to the number of new cases occurring within a specific time period.</a:t>
            </a:r>
          </a:p>
          <a:p>
            <a:pPr>
              <a:buNone/>
            </a:pPr>
            <a:r>
              <a:rPr lang="en-GB" dirty="0"/>
              <a:t>This helps identify whether the number of cases is increasing beyond what would normally be expected.</a:t>
            </a:r>
          </a:p>
          <a:p>
            <a:endParaRPr lang="en-GB" dirty="0"/>
          </a:p>
        </p:txBody>
      </p:sp>
      <p:sp>
        <p:nvSpPr>
          <p:cNvPr id="4" name="Slide Number Placeholder 3"/>
          <p:cNvSpPr>
            <a:spLocks noGrp="1"/>
          </p:cNvSpPr>
          <p:nvPr>
            <p:ph type="sldNum" sz="quarter" idx="5"/>
          </p:nvPr>
        </p:nvSpPr>
        <p:spPr/>
        <p:txBody>
          <a:bodyPr/>
          <a:lstStyle/>
          <a:p>
            <a:fld id="{FA20CE3C-DF88-4CD4-88CC-DA4598936666}" type="slidenum">
              <a:rPr lang="en-GB" smtClean="0"/>
              <a:t>3</a:t>
            </a:fld>
            <a:endParaRPr lang="en-GB"/>
          </a:p>
        </p:txBody>
      </p:sp>
    </p:spTree>
    <p:extLst>
      <p:ext uri="{BB962C8B-B14F-4D97-AF65-F5344CB8AC3E}">
        <p14:creationId xmlns:p14="http://schemas.microsoft.com/office/powerpoint/2010/main" val="2087497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Another important strategy is epidemiological data collection.</a:t>
            </a:r>
          </a:p>
          <a:p>
            <a:pPr>
              <a:buNone/>
            </a:pPr>
            <a:r>
              <a:rPr lang="en-GB" dirty="0"/>
              <a:t>Public health professionals use a case definition, which is a set of standard criteria used to determine whether someone has the disease (Friis and Sellers, 2021). This ensures cases are recorded consistently.</a:t>
            </a:r>
          </a:p>
          <a:p>
            <a:pPr>
              <a:buNone/>
            </a:pPr>
            <a:r>
              <a:rPr lang="en-GB" dirty="0"/>
              <a:t>Information such as age, location and date of symptom onset is collected. This allows professionals to identify clusters, for example multiple cases within one school class.</a:t>
            </a:r>
          </a:p>
          <a:p>
            <a:pPr>
              <a:buNone/>
            </a:pPr>
            <a:r>
              <a:rPr lang="en-GB" dirty="0"/>
              <a:t>They may also calculate the attack rate, which shows the proportion of exposed individuals who become infected. These measurements help determine the scale of the outbreak</a:t>
            </a:r>
          </a:p>
          <a:p>
            <a:endParaRPr lang="en-GB" dirty="0"/>
          </a:p>
        </p:txBody>
      </p:sp>
      <p:sp>
        <p:nvSpPr>
          <p:cNvPr id="4" name="Slide Number Placeholder 3"/>
          <p:cNvSpPr>
            <a:spLocks noGrp="1"/>
          </p:cNvSpPr>
          <p:nvPr>
            <p:ph type="sldNum" sz="quarter" idx="5"/>
          </p:nvPr>
        </p:nvSpPr>
        <p:spPr/>
        <p:txBody>
          <a:bodyPr/>
          <a:lstStyle/>
          <a:p>
            <a:fld id="{FA20CE3C-DF88-4CD4-88CC-DA4598936666}" type="slidenum">
              <a:rPr lang="en-GB" smtClean="0"/>
              <a:t>4</a:t>
            </a:fld>
            <a:endParaRPr lang="en-GB"/>
          </a:p>
        </p:txBody>
      </p:sp>
    </p:spTree>
    <p:extLst>
      <p:ext uri="{BB962C8B-B14F-4D97-AF65-F5344CB8AC3E}">
        <p14:creationId xmlns:p14="http://schemas.microsoft.com/office/powerpoint/2010/main" val="11000122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Outbreak measurement also relies on reporting systems and community monitoring.</a:t>
            </a:r>
          </a:p>
          <a:p>
            <a:pPr>
              <a:buNone/>
            </a:pPr>
            <a:r>
              <a:rPr lang="en-GB" dirty="0"/>
              <a:t>Healthcare professionals and educational settings can report suspected outbreaks to local health protection teams (UKHSA, 2023).</a:t>
            </a:r>
          </a:p>
          <a:p>
            <a:pPr>
              <a:buNone/>
            </a:pPr>
            <a:r>
              <a:rPr lang="en-GB" dirty="0"/>
              <a:t>Monitoring school absence patterns is particularly important with chickenpox, as it mainly affects children. A sudden increase in absences due to similar symptoms may indicate an outbreak.</a:t>
            </a:r>
          </a:p>
          <a:p>
            <a:pPr>
              <a:buNone/>
            </a:pPr>
            <a:r>
              <a:rPr lang="en-GB" dirty="0"/>
              <a:t>In addition, NHS 111 call data and GP consultation trends can highlight unusual increases in cases.</a:t>
            </a:r>
          </a:p>
          <a:p>
            <a:pPr>
              <a:buNone/>
            </a:pPr>
            <a:r>
              <a:rPr lang="en-GB" dirty="0"/>
              <a:t>Measuring outbreaks also involves identifying vulnerable groups, such as pregnant women and individuals with weakened immune systems, as they are at greater risk of complications (NHS, 2022)</a:t>
            </a:r>
          </a:p>
          <a:p>
            <a:endParaRPr lang="en-GB" dirty="0"/>
          </a:p>
        </p:txBody>
      </p:sp>
      <p:sp>
        <p:nvSpPr>
          <p:cNvPr id="4" name="Slide Number Placeholder 3"/>
          <p:cNvSpPr>
            <a:spLocks noGrp="1"/>
          </p:cNvSpPr>
          <p:nvPr>
            <p:ph type="sldNum" sz="quarter" idx="5"/>
          </p:nvPr>
        </p:nvSpPr>
        <p:spPr/>
        <p:txBody>
          <a:bodyPr/>
          <a:lstStyle/>
          <a:p>
            <a:fld id="{FA20CE3C-DF88-4CD4-88CC-DA4598936666}" type="slidenum">
              <a:rPr lang="en-GB" smtClean="0"/>
              <a:t>5</a:t>
            </a:fld>
            <a:endParaRPr lang="en-GB"/>
          </a:p>
        </p:txBody>
      </p:sp>
    </p:spTree>
    <p:extLst>
      <p:ext uri="{BB962C8B-B14F-4D97-AF65-F5344CB8AC3E}">
        <p14:creationId xmlns:p14="http://schemas.microsoft.com/office/powerpoint/2010/main" val="19350305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measuring an infectious disease outbreak such as chickenpox involves surveillance systems, epidemiological data collection, reporting procedures and community monitoring.</a:t>
            </a:r>
          </a:p>
          <a:p>
            <a:r>
              <a:rPr lang="en-GB" dirty="0"/>
              <a:t>Early detection allows public health authorities to implement appropriate control measures and reduce further spread (WHO, 2023).</a:t>
            </a:r>
          </a:p>
          <a:p>
            <a:r>
              <a:rPr lang="en-GB" dirty="0"/>
              <a:t>Accurate measurement is essential to protect vulnerable individuals and maintain overall community health</a:t>
            </a:r>
          </a:p>
          <a:p>
            <a:endParaRPr lang="en-GB" dirty="0"/>
          </a:p>
        </p:txBody>
      </p:sp>
      <p:sp>
        <p:nvSpPr>
          <p:cNvPr id="4" name="Slide Number Placeholder 3"/>
          <p:cNvSpPr>
            <a:spLocks noGrp="1"/>
          </p:cNvSpPr>
          <p:nvPr>
            <p:ph type="sldNum" sz="quarter" idx="5"/>
          </p:nvPr>
        </p:nvSpPr>
        <p:spPr/>
        <p:txBody>
          <a:bodyPr/>
          <a:lstStyle/>
          <a:p>
            <a:fld id="{FA20CE3C-DF88-4CD4-88CC-DA4598936666}" type="slidenum">
              <a:rPr lang="en-GB" smtClean="0"/>
              <a:t>6</a:t>
            </a:fld>
            <a:endParaRPr lang="en-GB"/>
          </a:p>
        </p:txBody>
      </p:sp>
    </p:spTree>
    <p:extLst>
      <p:ext uri="{BB962C8B-B14F-4D97-AF65-F5344CB8AC3E}">
        <p14:creationId xmlns:p14="http://schemas.microsoft.com/office/powerpoint/2010/main" val="10524707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3/9/2026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074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3/9/2026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80418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3/9/2026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89304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3/9/2026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83773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3/9/2026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08723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3/9/2026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66618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3/9/2026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78698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3/9/2026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44561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3/9/2026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2692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3/9/2026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96601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3/9/2026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12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3/9/2026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763595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uk/" TargetMode="External"/><Relationship Id="rId2" Type="http://schemas.openxmlformats.org/officeDocument/2006/relationships/hyperlink" Target="https://www.nhs.uk/conditions/chickenpox/" TargetMode="External"/><Relationship Id="rId1" Type="http://schemas.openxmlformats.org/officeDocument/2006/relationships/slideLayout" Target="../slideLayouts/slideLayout2.xml"/><Relationship Id="rId4" Type="http://schemas.openxmlformats.org/officeDocument/2006/relationships/hyperlink" Target="https://www.wh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603A0-3E56-67DD-0959-DC8A90B9D133}"/>
              </a:ext>
            </a:extLst>
          </p:cNvPr>
          <p:cNvSpPr>
            <a:spLocks noGrp="1"/>
          </p:cNvSpPr>
          <p:nvPr>
            <p:ph type="ctrTitle"/>
          </p:nvPr>
        </p:nvSpPr>
        <p:spPr>
          <a:xfrm>
            <a:off x="6284749" y="909638"/>
            <a:ext cx="5201121" cy="1318062"/>
          </a:xfrm>
        </p:spPr>
        <p:txBody>
          <a:bodyPr vert="horz" lIns="91440" tIns="45720" rIns="91440" bIns="45720" rtlCol="0" anchor="t">
            <a:normAutofit/>
          </a:bodyPr>
          <a:lstStyle/>
          <a:p>
            <a:pPr>
              <a:lnSpc>
                <a:spcPct val="90000"/>
              </a:lnSpc>
            </a:pPr>
            <a:r>
              <a:rPr lang="en-US" sz="2800"/>
              <a:t>Measuring an Infectious Disease Outbreak: Chickenpox</a:t>
            </a:r>
          </a:p>
        </p:txBody>
      </p:sp>
      <p:pic>
        <p:nvPicPr>
          <p:cNvPr id="4" name="Picture 3">
            <a:extLst>
              <a:ext uri="{FF2B5EF4-FFF2-40B4-BE49-F238E27FC236}">
                <a16:creationId xmlns:a16="http://schemas.microsoft.com/office/drawing/2014/main" id="{FABC803A-3D66-C522-773B-48E4B03203DB}"/>
              </a:ext>
            </a:extLst>
          </p:cNvPr>
          <p:cNvPicPr>
            <a:picLocks noChangeAspect="1"/>
          </p:cNvPicPr>
          <p:nvPr/>
        </p:nvPicPr>
        <p:blipFill>
          <a:blip r:embed="rId3"/>
          <a:srcRect l="9293" r="16077"/>
          <a:stretch>
            <a:fillRect/>
          </a:stretch>
        </p:blipFill>
        <p:spPr>
          <a:xfrm>
            <a:off x="20" y="10"/>
            <a:ext cx="5686740" cy="6857990"/>
          </a:xfrm>
          <a:prstGeom prst="rect">
            <a:avLst/>
          </a:prstGeom>
        </p:spPr>
      </p:pic>
      <p:cxnSp>
        <p:nvCxnSpPr>
          <p:cNvPr id="15" name="Straight Connector 14">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6548C055-071A-98E0-FF9D-7A33EAB936E1}"/>
              </a:ext>
            </a:extLst>
          </p:cNvPr>
          <p:cNvSpPr>
            <a:spLocks noGrp="1"/>
          </p:cNvSpPr>
          <p:nvPr>
            <p:ph type="subTitle" idx="1"/>
          </p:nvPr>
        </p:nvSpPr>
        <p:spPr>
          <a:xfrm>
            <a:off x="6290838" y="2236843"/>
            <a:ext cx="5201121" cy="3931920"/>
          </a:xfrm>
        </p:spPr>
        <p:txBody>
          <a:bodyPr vert="horz" lIns="91440" tIns="45720" rIns="91440" bIns="45720" rtlCol="0">
            <a:normAutofit/>
          </a:bodyPr>
          <a:lstStyle/>
          <a:p>
            <a:r>
              <a:rPr lang="en-US" dirty="0"/>
              <a:t>Group Discussion Assessment</a:t>
            </a:r>
            <a:br>
              <a:rPr lang="en-US" dirty="0"/>
            </a:br>
            <a:r>
              <a:rPr lang="en-US" dirty="0"/>
              <a:t>Health and Social Care</a:t>
            </a:r>
          </a:p>
          <a:p>
            <a:r>
              <a:rPr lang="en-US" dirty="0"/>
              <a:t>Kerry Wall</a:t>
            </a:r>
            <a:br>
              <a:rPr lang="en-US" dirty="0"/>
            </a:br>
            <a:r>
              <a:rPr lang="en-US" dirty="0"/>
              <a:t>Student Number: 2511436</a:t>
            </a:r>
          </a:p>
          <a:p>
            <a:r>
              <a:rPr lang="en-US" dirty="0"/>
              <a:t>Module: LCHS4008</a:t>
            </a:r>
            <a:br>
              <a:rPr lang="en-US" dirty="0"/>
            </a:br>
            <a:r>
              <a:rPr lang="en-US" dirty="0"/>
              <a:t>Lecturer</a:t>
            </a:r>
            <a:r>
              <a:rPr lang="en-US"/>
              <a:t>: Arif Ahmed</a:t>
            </a:r>
            <a:br>
              <a:rPr lang="en-US" dirty="0"/>
            </a:br>
            <a:endParaRPr lang="en-US" dirty="0"/>
          </a:p>
        </p:txBody>
      </p:sp>
    </p:spTree>
    <p:extLst>
      <p:ext uri="{BB962C8B-B14F-4D97-AF65-F5344CB8AC3E}">
        <p14:creationId xmlns:p14="http://schemas.microsoft.com/office/powerpoint/2010/main" val="140630425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419BD4-ACEE-19AD-A2A9-719B144AC404}"/>
              </a:ext>
            </a:extLst>
          </p:cNvPr>
          <p:cNvSpPr>
            <a:spLocks noGrp="1"/>
          </p:cNvSpPr>
          <p:nvPr>
            <p:ph type="title"/>
          </p:nvPr>
        </p:nvSpPr>
        <p:spPr>
          <a:xfrm>
            <a:off x="704088" y="914400"/>
            <a:ext cx="5195889" cy="1316736"/>
          </a:xfrm>
        </p:spPr>
        <p:txBody>
          <a:bodyPr vert="horz" lIns="91440" tIns="45720" rIns="91440" bIns="45720" rtlCol="0" anchor="t">
            <a:normAutofit/>
          </a:bodyPr>
          <a:lstStyle/>
          <a:p>
            <a:r>
              <a:rPr lang="en-US" b="1"/>
              <a:t>Introduction</a:t>
            </a:r>
            <a:br>
              <a:rPr lang="en-US" b="1"/>
            </a:br>
            <a:endParaRPr lang="en-US"/>
          </a:p>
        </p:txBody>
      </p:sp>
      <p:cxnSp>
        <p:nvCxnSpPr>
          <p:cNvPr id="17" name="Straight Connector 16">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E43DCA9-4ADE-E504-8671-C73F3A14E614}"/>
              </a:ext>
            </a:extLst>
          </p:cNvPr>
          <p:cNvSpPr>
            <a:spLocks noGrp="1"/>
          </p:cNvSpPr>
          <p:nvPr>
            <p:ph sz="half" idx="1"/>
          </p:nvPr>
        </p:nvSpPr>
        <p:spPr>
          <a:xfrm>
            <a:off x="704088" y="2231136"/>
            <a:ext cx="5195889" cy="3931920"/>
          </a:xfrm>
        </p:spPr>
        <p:txBody>
          <a:bodyPr vert="horz" lIns="91440" tIns="45720" rIns="91440" bIns="45720" rtlCol="0">
            <a:normAutofit/>
          </a:bodyPr>
          <a:lstStyle/>
          <a:p>
            <a:pPr marL="0" indent="0">
              <a:lnSpc>
                <a:spcPct val="100000"/>
              </a:lnSpc>
              <a:buNone/>
            </a:pPr>
            <a:r>
              <a:rPr lang="en-US" sz="1900" b="1" dirty="0"/>
              <a:t>Measuring an Infectious Disease Outbreak: Chickenpox</a:t>
            </a:r>
            <a:endParaRPr lang="en-US" sz="1900" dirty="0"/>
          </a:p>
          <a:p>
            <a:pPr>
              <a:lnSpc>
                <a:spcPct val="100000"/>
              </a:lnSpc>
            </a:pPr>
            <a:r>
              <a:rPr lang="en-US" sz="1900" dirty="0"/>
              <a:t>Chickenpox is a highly contagious viral infection caused by the varicella-zoster virus (NHS, 2022).</a:t>
            </a:r>
          </a:p>
          <a:p>
            <a:pPr>
              <a:lnSpc>
                <a:spcPct val="100000"/>
              </a:lnSpc>
            </a:pPr>
            <a:r>
              <a:rPr lang="en-US" sz="1900" dirty="0"/>
              <a:t>It spreads through respiratory droplets and direct contact.</a:t>
            </a:r>
          </a:p>
          <a:p>
            <a:pPr>
              <a:lnSpc>
                <a:spcPct val="100000"/>
              </a:lnSpc>
            </a:pPr>
            <a:r>
              <a:rPr lang="en-US" sz="1900" dirty="0"/>
              <a:t>Most common in children and community settings such as schools.</a:t>
            </a:r>
          </a:p>
          <a:p>
            <a:pPr>
              <a:lnSpc>
                <a:spcPct val="100000"/>
              </a:lnSpc>
            </a:pPr>
            <a:r>
              <a:rPr lang="en-US" sz="1900" dirty="0"/>
              <a:t>Measuring outbreaks is essential for effective public health response (UKHSA, 2023)</a:t>
            </a:r>
          </a:p>
          <a:p>
            <a:pPr>
              <a:lnSpc>
                <a:spcPct val="100000"/>
              </a:lnSpc>
            </a:pPr>
            <a:endParaRPr lang="en-US" sz="1900" dirty="0"/>
          </a:p>
        </p:txBody>
      </p:sp>
      <p:pic>
        <p:nvPicPr>
          <p:cNvPr id="6" name="Content Placeholder 5" descr="Virus">
            <a:extLst>
              <a:ext uri="{FF2B5EF4-FFF2-40B4-BE49-F238E27FC236}">
                <a16:creationId xmlns:a16="http://schemas.microsoft.com/office/drawing/2014/main" id="{DF3BB67B-01B4-55E5-35C1-477DAB0E89A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7680" r="8167"/>
          <a:stretch>
            <a:fillRect/>
          </a:stretch>
        </p:blipFill>
        <p:spPr>
          <a:xfrm>
            <a:off x="6420752" y="-1"/>
            <a:ext cx="5771248" cy="6857999"/>
          </a:xfrm>
          <a:prstGeom prst="rect">
            <a:avLst/>
          </a:prstGeom>
        </p:spPr>
      </p:pic>
    </p:spTree>
    <p:extLst>
      <p:ext uri="{BB962C8B-B14F-4D97-AF65-F5344CB8AC3E}">
        <p14:creationId xmlns:p14="http://schemas.microsoft.com/office/powerpoint/2010/main" val="349209253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0C9A03-3D1B-241F-434D-4A988EEF188E}"/>
              </a:ext>
            </a:extLst>
          </p:cNvPr>
          <p:cNvSpPr>
            <a:spLocks noGrp="1"/>
          </p:cNvSpPr>
          <p:nvPr>
            <p:ph type="title"/>
          </p:nvPr>
        </p:nvSpPr>
        <p:spPr>
          <a:xfrm>
            <a:off x="5248656" y="914400"/>
            <a:ext cx="6236208" cy="1307592"/>
          </a:xfrm>
        </p:spPr>
        <p:txBody>
          <a:bodyPr vert="horz" lIns="91440" tIns="45720" rIns="91440" bIns="45720" rtlCol="0" anchor="t">
            <a:normAutofit/>
          </a:bodyPr>
          <a:lstStyle/>
          <a:p>
            <a:pPr>
              <a:lnSpc>
                <a:spcPct val="90000"/>
              </a:lnSpc>
            </a:pPr>
            <a:r>
              <a:rPr lang="en-US" sz="3400" b="1"/>
              <a:t>Public Health Surveillance</a:t>
            </a:r>
            <a:br>
              <a:rPr lang="en-US" sz="3400" b="1"/>
            </a:br>
            <a:endParaRPr lang="en-US" sz="3400"/>
          </a:p>
        </p:txBody>
      </p:sp>
      <p:pic>
        <p:nvPicPr>
          <p:cNvPr id="6" name="Content Placeholder 5" descr="Chemists in the laboratory">
            <a:extLst>
              <a:ext uri="{FF2B5EF4-FFF2-40B4-BE49-F238E27FC236}">
                <a16:creationId xmlns:a16="http://schemas.microsoft.com/office/drawing/2014/main" id="{5D8AE72F-E118-F741-863D-8134994740F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33337" r="21273" b="-2"/>
          <a:stretch>
            <a:fillRect/>
          </a:stretch>
        </p:blipFill>
        <p:spPr>
          <a:xfrm>
            <a:off x="20" y="-1"/>
            <a:ext cx="4663420" cy="6858001"/>
          </a:xfrm>
          <a:prstGeom prst="rect">
            <a:avLst/>
          </a:prstGeom>
        </p:spPr>
      </p:pic>
      <p:cxnSp>
        <p:nvCxnSpPr>
          <p:cNvPr id="24" name="Straight Connector 23">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6AABF12-C1FC-5025-F34B-02C7A681C57C}"/>
              </a:ext>
            </a:extLst>
          </p:cNvPr>
          <p:cNvSpPr>
            <a:spLocks noGrp="1"/>
          </p:cNvSpPr>
          <p:nvPr>
            <p:ph sz="half" idx="1"/>
          </p:nvPr>
        </p:nvSpPr>
        <p:spPr>
          <a:xfrm>
            <a:off x="5248656" y="2221992"/>
            <a:ext cx="6236208" cy="3941064"/>
          </a:xfrm>
        </p:spPr>
        <p:txBody>
          <a:bodyPr vert="horz" lIns="91440" tIns="45720" rIns="91440" bIns="45720" rtlCol="0">
            <a:normAutofit/>
          </a:bodyPr>
          <a:lstStyle/>
          <a:p>
            <a:r>
              <a:rPr lang="en-US"/>
              <a:t>Disease outbreaks are measured using public health surveillance systems (WHO, 2023).</a:t>
            </a:r>
          </a:p>
          <a:p>
            <a:r>
              <a:rPr lang="en-US"/>
              <a:t>Data collected from:</a:t>
            </a:r>
          </a:p>
          <a:p>
            <a:pPr marL="742950" lvl="1"/>
            <a:r>
              <a:rPr lang="en-US"/>
              <a:t>GP consultations</a:t>
            </a:r>
          </a:p>
          <a:p>
            <a:pPr marL="742950" lvl="1"/>
            <a:r>
              <a:rPr lang="en-US"/>
              <a:t>Hospital admissions</a:t>
            </a:r>
          </a:p>
          <a:p>
            <a:pPr marL="742950" lvl="1"/>
            <a:r>
              <a:rPr lang="en-US"/>
              <a:t>Laboratory reports</a:t>
            </a:r>
          </a:p>
          <a:p>
            <a:r>
              <a:rPr lang="en-US"/>
              <a:t>In England, surveillance is coordinated by the UK Health Security Agency (UKHSA, 2023).</a:t>
            </a:r>
          </a:p>
          <a:p>
            <a:r>
              <a:rPr lang="en-US"/>
              <a:t>Used to calculate incidence rates.</a:t>
            </a:r>
          </a:p>
          <a:p>
            <a:endParaRPr lang="en-US"/>
          </a:p>
        </p:txBody>
      </p:sp>
    </p:spTree>
    <p:extLst>
      <p:ext uri="{BB962C8B-B14F-4D97-AF65-F5344CB8AC3E}">
        <p14:creationId xmlns:p14="http://schemas.microsoft.com/office/powerpoint/2010/main" val="28594769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F162C1-51A7-4D63-88D1-FD0B39B98C2B}"/>
              </a:ext>
            </a:extLst>
          </p:cNvPr>
          <p:cNvSpPr>
            <a:spLocks noGrp="1"/>
          </p:cNvSpPr>
          <p:nvPr>
            <p:ph type="title"/>
          </p:nvPr>
        </p:nvSpPr>
        <p:spPr>
          <a:xfrm>
            <a:off x="704088" y="914400"/>
            <a:ext cx="3799763" cy="1473200"/>
          </a:xfrm>
        </p:spPr>
        <p:txBody>
          <a:bodyPr vert="horz" lIns="91440" tIns="45720" rIns="91440" bIns="45720" rtlCol="0" anchor="t">
            <a:normAutofit/>
          </a:bodyPr>
          <a:lstStyle/>
          <a:p>
            <a:pPr>
              <a:lnSpc>
                <a:spcPct val="90000"/>
              </a:lnSpc>
            </a:pPr>
            <a:r>
              <a:rPr lang="en-US" sz="3300" b="1"/>
              <a:t>Epidemiological Data Collection</a:t>
            </a:r>
            <a:br>
              <a:rPr lang="en-US" sz="3300" b="1"/>
            </a:br>
            <a:endParaRPr lang="en-US" sz="3300"/>
          </a:p>
        </p:txBody>
      </p:sp>
      <p:cxnSp>
        <p:nvCxnSpPr>
          <p:cNvPr id="22" name="Straight Connector 2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65E397D-7780-4288-6ED5-263F1AC6EE53}"/>
              </a:ext>
            </a:extLst>
          </p:cNvPr>
          <p:cNvSpPr>
            <a:spLocks noGrp="1"/>
          </p:cNvSpPr>
          <p:nvPr>
            <p:ph sz="half" idx="1"/>
          </p:nvPr>
        </p:nvSpPr>
        <p:spPr>
          <a:xfrm>
            <a:off x="704088" y="2387600"/>
            <a:ext cx="3799763" cy="3767328"/>
          </a:xfrm>
        </p:spPr>
        <p:txBody>
          <a:bodyPr vert="horz" lIns="91440" tIns="45720" rIns="91440" bIns="45720" rtlCol="0">
            <a:normAutofit/>
          </a:bodyPr>
          <a:lstStyle/>
          <a:p>
            <a:pPr>
              <a:lnSpc>
                <a:spcPct val="100000"/>
              </a:lnSpc>
            </a:pPr>
            <a:r>
              <a:rPr lang="en-US" sz="1700"/>
              <a:t>Use of a standard case definition to ensure consistency (Friis and Sellers, 2021).</a:t>
            </a:r>
          </a:p>
          <a:p>
            <a:pPr>
              <a:lnSpc>
                <a:spcPct val="100000"/>
              </a:lnSpc>
            </a:pPr>
            <a:r>
              <a:rPr lang="en-US" sz="1700"/>
              <a:t>Recording:</a:t>
            </a:r>
          </a:p>
          <a:p>
            <a:pPr marL="742950" lvl="1">
              <a:lnSpc>
                <a:spcPct val="100000"/>
              </a:lnSpc>
            </a:pPr>
            <a:r>
              <a:rPr lang="en-US" sz="1700"/>
              <a:t>Age</a:t>
            </a:r>
          </a:p>
          <a:p>
            <a:pPr marL="742950" lvl="1">
              <a:lnSpc>
                <a:spcPct val="100000"/>
              </a:lnSpc>
            </a:pPr>
            <a:r>
              <a:rPr lang="en-US" sz="1700"/>
              <a:t>Location</a:t>
            </a:r>
          </a:p>
          <a:p>
            <a:pPr marL="742950" lvl="1">
              <a:lnSpc>
                <a:spcPct val="100000"/>
              </a:lnSpc>
            </a:pPr>
            <a:r>
              <a:rPr lang="en-US" sz="1700"/>
              <a:t>Date of symptom onset</a:t>
            </a:r>
          </a:p>
          <a:p>
            <a:pPr>
              <a:lnSpc>
                <a:spcPct val="100000"/>
              </a:lnSpc>
            </a:pPr>
            <a:r>
              <a:rPr lang="en-US" sz="1700"/>
              <a:t>Identification of clusters in schools or local areas.</a:t>
            </a:r>
          </a:p>
          <a:p>
            <a:pPr>
              <a:lnSpc>
                <a:spcPct val="100000"/>
              </a:lnSpc>
            </a:pPr>
            <a:r>
              <a:rPr lang="en-US" sz="1700"/>
              <a:t>Calculation of incidence and attack rates.</a:t>
            </a:r>
          </a:p>
          <a:p>
            <a:pPr>
              <a:lnSpc>
                <a:spcPct val="100000"/>
              </a:lnSpc>
            </a:pPr>
            <a:endParaRPr lang="en-US" sz="1700"/>
          </a:p>
        </p:txBody>
      </p:sp>
      <p:pic>
        <p:nvPicPr>
          <p:cNvPr id="6" name="Content Placeholder 5" descr="Businessman checking statistics">
            <a:extLst>
              <a:ext uri="{FF2B5EF4-FFF2-40B4-BE49-F238E27FC236}">
                <a16:creationId xmlns:a16="http://schemas.microsoft.com/office/drawing/2014/main" id="{1F2CCBB5-A33A-5DF4-445D-FBB07CB64A5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7570" r="12434" b="-1"/>
          <a:stretch>
            <a:fillRect/>
          </a:stretch>
        </p:blipFill>
        <p:spPr>
          <a:xfrm>
            <a:off x="4981575" y="735286"/>
            <a:ext cx="6495042" cy="5419642"/>
          </a:xfrm>
          <a:prstGeom prst="rect">
            <a:avLst/>
          </a:prstGeom>
        </p:spPr>
      </p:pic>
    </p:spTree>
    <p:extLst>
      <p:ext uri="{BB962C8B-B14F-4D97-AF65-F5344CB8AC3E}">
        <p14:creationId xmlns:p14="http://schemas.microsoft.com/office/powerpoint/2010/main" val="3884264848"/>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984AFD-43B4-A2F4-FE7F-2A44F49B663E}"/>
              </a:ext>
            </a:extLst>
          </p:cNvPr>
          <p:cNvSpPr>
            <a:spLocks noGrp="1"/>
          </p:cNvSpPr>
          <p:nvPr>
            <p:ph type="title"/>
          </p:nvPr>
        </p:nvSpPr>
        <p:spPr>
          <a:xfrm>
            <a:off x="4866968" y="914400"/>
            <a:ext cx="6627924" cy="1307592"/>
          </a:xfrm>
        </p:spPr>
        <p:txBody>
          <a:bodyPr vert="horz" lIns="91440" tIns="45720" rIns="91440" bIns="45720" rtlCol="0" anchor="t">
            <a:normAutofit/>
          </a:bodyPr>
          <a:lstStyle/>
          <a:p>
            <a:pPr>
              <a:lnSpc>
                <a:spcPct val="90000"/>
              </a:lnSpc>
            </a:pPr>
            <a:r>
              <a:rPr lang="en-US" sz="2800" b="1"/>
              <a:t>Reporting and Community Monitoring</a:t>
            </a:r>
            <a:br>
              <a:rPr lang="en-US" sz="2800" b="1"/>
            </a:br>
            <a:endParaRPr lang="en-US" sz="2800"/>
          </a:p>
        </p:txBody>
      </p:sp>
      <p:pic>
        <p:nvPicPr>
          <p:cNvPr id="6" name="Content Placeholder 5" descr="Person with baby">
            <a:extLst>
              <a:ext uri="{FF2B5EF4-FFF2-40B4-BE49-F238E27FC236}">
                <a16:creationId xmlns:a16="http://schemas.microsoft.com/office/drawing/2014/main" id="{CA9C2356-E154-3BDA-9E72-7099236367A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33437" r="25731" b="2"/>
          <a:stretch>
            <a:fillRect/>
          </a:stretch>
        </p:blipFill>
        <p:spPr>
          <a:xfrm>
            <a:off x="20" y="-17929"/>
            <a:ext cx="4206220" cy="6875929"/>
          </a:xfrm>
          <a:prstGeom prst="rect">
            <a:avLst/>
          </a:prstGeom>
        </p:spPr>
      </p:pic>
      <p:cxnSp>
        <p:nvCxnSpPr>
          <p:cNvPr id="17" name="Straight Connector 16">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D1A717-956E-4BCF-5BC5-09DECF16E1E4}"/>
              </a:ext>
            </a:extLst>
          </p:cNvPr>
          <p:cNvSpPr>
            <a:spLocks noGrp="1"/>
          </p:cNvSpPr>
          <p:nvPr>
            <p:ph sz="half" idx="1"/>
          </p:nvPr>
        </p:nvSpPr>
        <p:spPr>
          <a:xfrm>
            <a:off x="4866968" y="2221992"/>
            <a:ext cx="6627924" cy="3739896"/>
          </a:xfrm>
        </p:spPr>
        <p:txBody>
          <a:bodyPr vert="horz" lIns="91440" tIns="45720" rIns="91440" bIns="45720" rtlCol="0">
            <a:normAutofit/>
          </a:bodyPr>
          <a:lstStyle/>
          <a:p>
            <a:r>
              <a:rPr lang="en-US"/>
              <a:t>Healthcare professionals may report suspected outbreaks to local health protection teams (UKHSA, 2023).</a:t>
            </a:r>
          </a:p>
          <a:p>
            <a:r>
              <a:rPr lang="en-US"/>
              <a:t>Monitoring school absence patterns.</a:t>
            </a:r>
          </a:p>
          <a:p>
            <a:r>
              <a:rPr lang="en-US"/>
              <a:t>NHS 111 and GP trend analysis.</a:t>
            </a:r>
          </a:p>
          <a:p>
            <a:r>
              <a:rPr lang="en-US"/>
              <a:t>Identification of vulnerable groups such as pregnant women and immunocompromised individuals (NHS, 2022)</a:t>
            </a:r>
          </a:p>
          <a:p>
            <a:endParaRPr lang="en-US"/>
          </a:p>
        </p:txBody>
      </p:sp>
      <p:cxnSp>
        <p:nvCxnSpPr>
          <p:cNvPr id="19" name="Straight Connector 18">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5948587"/>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6A5600-27F0-FEE1-8C5D-5F54F33454E1}"/>
              </a:ext>
            </a:extLst>
          </p:cNvPr>
          <p:cNvSpPr>
            <a:spLocks noGrp="1"/>
          </p:cNvSpPr>
          <p:nvPr>
            <p:ph type="title"/>
          </p:nvPr>
        </p:nvSpPr>
        <p:spPr>
          <a:xfrm>
            <a:off x="704088" y="914400"/>
            <a:ext cx="5195889" cy="1316736"/>
          </a:xfrm>
        </p:spPr>
        <p:txBody>
          <a:bodyPr vert="horz" lIns="91440" tIns="45720" rIns="91440" bIns="45720" rtlCol="0" anchor="t">
            <a:normAutofit/>
          </a:bodyPr>
          <a:lstStyle/>
          <a:p>
            <a:pPr>
              <a:lnSpc>
                <a:spcPct val="90000"/>
              </a:lnSpc>
            </a:pPr>
            <a:r>
              <a:rPr lang="en-US" sz="2800" b="1"/>
              <a:t>Why Measuring an Outbreak Is Important</a:t>
            </a:r>
            <a:br>
              <a:rPr lang="en-US" sz="2800" b="1"/>
            </a:br>
            <a:endParaRPr lang="en-US" sz="2800"/>
          </a:p>
        </p:txBody>
      </p:sp>
      <p:cxnSp>
        <p:nvCxnSpPr>
          <p:cNvPr id="17" name="Straight Connector 16">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7EB0332-EC36-A990-66C0-77BC3CBA311F}"/>
              </a:ext>
            </a:extLst>
          </p:cNvPr>
          <p:cNvSpPr>
            <a:spLocks noGrp="1"/>
          </p:cNvSpPr>
          <p:nvPr>
            <p:ph sz="half" idx="1"/>
          </p:nvPr>
        </p:nvSpPr>
        <p:spPr>
          <a:xfrm>
            <a:off x="704088" y="2231136"/>
            <a:ext cx="5195889" cy="3931920"/>
          </a:xfrm>
        </p:spPr>
        <p:txBody>
          <a:bodyPr vert="horz" lIns="91440" tIns="45720" rIns="91440" bIns="45720" rtlCol="0">
            <a:normAutofit/>
          </a:bodyPr>
          <a:lstStyle/>
          <a:p>
            <a:r>
              <a:rPr lang="en-US"/>
              <a:t>Enables early detection of rising cases (WHO, 2023).</a:t>
            </a:r>
          </a:p>
          <a:p>
            <a:r>
              <a:rPr lang="en-US"/>
              <a:t>Supports implementation of control measures.</a:t>
            </a:r>
          </a:p>
          <a:p>
            <a:r>
              <a:rPr lang="en-US"/>
              <a:t>Protects vulnerable individuals.</a:t>
            </a:r>
          </a:p>
          <a:p>
            <a:r>
              <a:rPr lang="en-US"/>
              <a:t>Reduces transmission within the community.</a:t>
            </a:r>
          </a:p>
          <a:p>
            <a:endParaRPr lang="en-US"/>
          </a:p>
        </p:txBody>
      </p:sp>
      <p:pic>
        <p:nvPicPr>
          <p:cNvPr id="6" name="Content Placeholder 5" descr="Sea of hands in the middle">
            <a:extLst>
              <a:ext uri="{FF2B5EF4-FFF2-40B4-BE49-F238E27FC236}">
                <a16:creationId xmlns:a16="http://schemas.microsoft.com/office/drawing/2014/main" id="{77A8D685-A8FC-FBC1-7174-024B4C0A8C2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23965" r="19861" b="-2"/>
          <a:stretch>
            <a:fillRect/>
          </a:stretch>
        </p:blipFill>
        <p:spPr>
          <a:xfrm>
            <a:off x="6420752" y="-1"/>
            <a:ext cx="5771248" cy="6857999"/>
          </a:xfrm>
          <a:prstGeom prst="rect">
            <a:avLst/>
          </a:prstGeom>
        </p:spPr>
      </p:pic>
    </p:spTree>
    <p:extLst>
      <p:ext uri="{BB962C8B-B14F-4D97-AF65-F5344CB8AC3E}">
        <p14:creationId xmlns:p14="http://schemas.microsoft.com/office/powerpoint/2010/main" val="33415243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B708D-8B58-9907-617E-EB57601CF5C1}"/>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C1CE3E9D-4AFA-FAB6-0F2C-84EF3ECA6F8E}"/>
              </a:ext>
            </a:extLst>
          </p:cNvPr>
          <p:cNvSpPr>
            <a:spLocks noGrp="1"/>
          </p:cNvSpPr>
          <p:nvPr>
            <p:ph idx="1"/>
          </p:nvPr>
        </p:nvSpPr>
        <p:spPr/>
        <p:txBody>
          <a:bodyPr/>
          <a:lstStyle/>
          <a:p>
            <a:r>
              <a:rPr lang="en-GB" dirty="0"/>
              <a:t>Friis, R.H. and Sellers, T.A. (2021) </a:t>
            </a:r>
            <a:r>
              <a:rPr lang="en-GB" i="1" dirty="0"/>
              <a:t>Epidemiology for public health practice</a:t>
            </a:r>
            <a:r>
              <a:rPr lang="en-GB" dirty="0"/>
              <a:t>. 6th </a:t>
            </a:r>
            <a:r>
              <a:rPr lang="en-GB" dirty="0" err="1"/>
              <a:t>edn</a:t>
            </a:r>
            <a:r>
              <a:rPr lang="en-GB" dirty="0"/>
              <a:t>. Burlington, MA: Jones &amp; Bartlett Learning.</a:t>
            </a:r>
          </a:p>
          <a:p>
            <a:r>
              <a:rPr lang="en-GB" dirty="0"/>
              <a:t>NHS (2022) </a:t>
            </a:r>
            <a:r>
              <a:rPr lang="en-GB" i="1" dirty="0"/>
              <a:t>Chickenpox</a:t>
            </a:r>
            <a:r>
              <a:rPr lang="en-GB" dirty="0"/>
              <a:t>. Available at: </a:t>
            </a:r>
            <a:r>
              <a:rPr lang="en-GB" dirty="0">
                <a:hlinkClick r:id="rId2"/>
              </a:rPr>
              <a:t>https://www.nhs.uk/conditions/chickenpox/</a:t>
            </a:r>
            <a:r>
              <a:rPr lang="en-GB" dirty="0"/>
              <a:t> (Accessed: 28 February 2026).</a:t>
            </a:r>
          </a:p>
          <a:p>
            <a:r>
              <a:rPr lang="en-GB" dirty="0"/>
              <a:t>UK Health Security Agency (UKHSA) (2023) </a:t>
            </a:r>
            <a:r>
              <a:rPr lang="en-GB" i="1" dirty="0"/>
              <a:t>Guidance on chickenpox and public health management</a:t>
            </a:r>
            <a:r>
              <a:rPr lang="en-GB" dirty="0"/>
              <a:t>. London: UKHSA. Available at: </a:t>
            </a:r>
            <a:r>
              <a:rPr lang="en-GB" dirty="0">
                <a:hlinkClick r:id="rId3"/>
              </a:rPr>
              <a:t>https://www.gov.uk</a:t>
            </a:r>
            <a:r>
              <a:rPr lang="en-GB" dirty="0"/>
              <a:t> (Accessed: 28 February 2026).</a:t>
            </a:r>
          </a:p>
          <a:p>
            <a:r>
              <a:rPr lang="en-GB" dirty="0"/>
              <a:t>World Health Organization (WHO) (2023) </a:t>
            </a:r>
            <a:r>
              <a:rPr lang="en-GB" i="1" dirty="0"/>
              <a:t>Public health surveillance</a:t>
            </a:r>
            <a:r>
              <a:rPr lang="en-GB" dirty="0"/>
              <a:t>. Available at: </a:t>
            </a:r>
            <a:r>
              <a:rPr lang="en-GB" dirty="0">
                <a:hlinkClick r:id="rId4"/>
              </a:rPr>
              <a:t>https://www.who.int</a:t>
            </a:r>
            <a:r>
              <a:rPr lang="en-GB" dirty="0"/>
              <a:t> (Accessed: 25 February 2026).</a:t>
            </a:r>
          </a:p>
          <a:p>
            <a:endParaRPr lang="en-GB" dirty="0"/>
          </a:p>
        </p:txBody>
      </p:sp>
    </p:spTree>
    <p:extLst>
      <p:ext uri="{BB962C8B-B14F-4D97-AF65-F5344CB8AC3E}">
        <p14:creationId xmlns:p14="http://schemas.microsoft.com/office/powerpoint/2010/main" val="1055192325"/>
      </p:ext>
    </p:extLst>
  </p:cSld>
  <p:clrMapOvr>
    <a:masterClrMapping/>
  </p:clrMapOvr>
  <p:transition spd="slow">
    <p:wipe/>
  </p:transition>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917</Words>
  <Application>Microsoft Office PowerPoint</Application>
  <PresentationFormat>Widescreen</PresentationFormat>
  <Paragraphs>67</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Arial</vt:lpstr>
      <vt:lpstr>Calisto MT</vt:lpstr>
      <vt:lpstr>Univers Condensed</vt:lpstr>
      <vt:lpstr>ChronicleVTI</vt:lpstr>
      <vt:lpstr>Measuring an Infectious Disease Outbreak: Chickenpox</vt:lpstr>
      <vt:lpstr>Introduction </vt:lpstr>
      <vt:lpstr>Public Health Surveillance </vt:lpstr>
      <vt:lpstr>Epidemiological Data Collection </vt:lpstr>
      <vt:lpstr>Reporting and Community Monitoring </vt:lpstr>
      <vt:lpstr>Why Measuring an Outbreak Is Important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kw</dc:creator>
  <cp:lastModifiedBy>Sabrina Judge</cp:lastModifiedBy>
  <cp:revision>4</cp:revision>
  <dcterms:created xsi:type="dcterms:W3CDTF">2026-02-23T12:04:16Z</dcterms:created>
  <dcterms:modified xsi:type="dcterms:W3CDTF">2026-03-09T17:15:18Z</dcterms:modified>
</cp:coreProperties>
</file>