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325" r:id="rId4"/>
    <p:sldId id="318" r:id="rId5"/>
    <p:sldId id="319" r:id="rId6"/>
    <p:sldId id="321" r:id="rId7"/>
    <p:sldId id="322" r:id="rId8"/>
    <p:sldId id="320" r:id="rId9"/>
    <p:sldId id="324" r:id="rId10"/>
    <p:sldId id="292" r:id="rId11"/>
    <p:sldId id="301" r:id="rId12"/>
    <p:sldId id="293" r:id="rId13"/>
    <p:sldId id="296" r:id="rId14"/>
    <p:sldId id="294" r:id="rId15"/>
    <p:sldId id="302" r:id="rId16"/>
    <p:sldId id="297" r:id="rId17"/>
    <p:sldId id="295" r:id="rId18"/>
    <p:sldId id="29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6C6F66-6AED-4232-9B81-07F802B8706C}" type="doc">
      <dgm:prSet loTypeId="urn:microsoft.com/office/officeart/2005/8/layout/radial4" loCatId="relationship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B93BE501-B9BF-4FEB-946C-0A1752FD4D81}">
      <dgm:prSet phldrT="[Text]"/>
      <dgm:spPr>
        <a:xfrm>
          <a:off x="2061846" y="1837556"/>
          <a:ext cx="1362706" cy="1362706"/>
        </a:xfrm>
        <a:prstGeom prst="ellipse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Radical Change!</a:t>
          </a:r>
        </a:p>
      </dgm:t>
    </dgm:pt>
    <dgm:pt modelId="{FD1BD55A-EFC2-4A23-B080-E4F7A59D6C16}" type="parTrans" cxnId="{850EBA26-931D-46EE-8263-773890DCCA5F}">
      <dgm:prSet/>
      <dgm:spPr/>
      <dgm:t>
        <a:bodyPr/>
        <a:lstStyle/>
        <a:p>
          <a:endParaRPr lang="en-GB"/>
        </a:p>
      </dgm:t>
    </dgm:pt>
    <dgm:pt modelId="{0FF37F49-C9D2-4B40-9CCF-A90BC1FC9134}" type="sibTrans" cxnId="{850EBA26-931D-46EE-8263-773890DCCA5F}">
      <dgm:prSet/>
      <dgm:spPr/>
      <dgm:t>
        <a:bodyPr/>
        <a:lstStyle/>
        <a:p>
          <a:endParaRPr lang="en-GB"/>
        </a:p>
      </dgm:t>
    </dgm:pt>
    <dgm:pt modelId="{1FCC6E4A-E82F-41D6-9F54-58E56B6FEE0C}">
      <dgm:prSet phldrT="[Text]"/>
      <dgm:spPr>
        <a:xfrm>
          <a:off x="94970" y="2001081"/>
          <a:ext cx="1294570" cy="1035656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Welsh public services face severe and prolonged challenges</a:t>
          </a:r>
        </a:p>
      </dgm:t>
    </dgm:pt>
    <dgm:pt modelId="{A5589A7E-4BB4-4513-B291-C181BD098E81}" type="parTrans" cxnId="{E3E8C0A8-ADE5-4570-8726-325D9689A6FC}">
      <dgm:prSet/>
      <dgm:spPr>
        <a:xfrm rot="10800000">
          <a:off x="742255" y="2324724"/>
          <a:ext cx="1247014" cy="388371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/>
        </a:p>
      </dgm:t>
    </dgm:pt>
    <dgm:pt modelId="{57F578A7-16E4-4E62-830D-B19971057C91}" type="sibTrans" cxnId="{E3E8C0A8-ADE5-4570-8726-325D9689A6FC}">
      <dgm:prSet/>
      <dgm:spPr/>
      <dgm:t>
        <a:bodyPr/>
        <a:lstStyle/>
        <a:p>
          <a:endParaRPr lang="en-GB"/>
        </a:p>
      </dgm:t>
    </dgm:pt>
    <dgm:pt modelId="{0308AB6C-1AF8-4547-951F-A7FD3F02025B}">
      <dgm:prSet phldrT="[Text]"/>
      <dgm:spPr>
        <a:xfrm>
          <a:off x="681033" y="586200"/>
          <a:ext cx="1294570" cy="1035656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Effects of recession and austerity will continue</a:t>
          </a:r>
        </a:p>
      </dgm:t>
    </dgm:pt>
    <dgm:pt modelId="{A23AE1B8-3EE6-433C-AAE3-8F02E8C307FB}" type="parTrans" cxnId="{41AA1392-2CA4-4101-866A-F88D8582CE4E}">
      <dgm:prSet/>
      <dgm:spPr>
        <a:xfrm rot="13500000">
          <a:off x="1145697" y="1350728"/>
          <a:ext cx="1247014" cy="388371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/>
        </a:p>
      </dgm:t>
    </dgm:pt>
    <dgm:pt modelId="{4322E11E-4B47-43B5-A62C-21473A05044E}" type="sibTrans" cxnId="{41AA1392-2CA4-4101-866A-F88D8582CE4E}">
      <dgm:prSet/>
      <dgm:spPr/>
      <dgm:t>
        <a:bodyPr/>
        <a:lstStyle/>
        <a:p>
          <a:endParaRPr lang="en-GB"/>
        </a:p>
      </dgm:t>
    </dgm:pt>
    <dgm:pt modelId="{DF2EDE08-FB06-42D2-905D-31A5A7E7E774}">
      <dgm:prSet phldrT="[Text]"/>
      <dgm:spPr>
        <a:xfrm>
          <a:off x="2095914" y="137"/>
          <a:ext cx="1294570" cy="1035656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Pressures of an ageing population and expectations are higher than ever before</a:t>
          </a:r>
        </a:p>
      </dgm:t>
    </dgm:pt>
    <dgm:pt modelId="{3704D442-3776-4378-A66A-8F489EEACAEF}" type="parTrans" cxnId="{B910A171-39B8-45B1-BE4F-7F383C986251}">
      <dgm:prSet/>
      <dgm:spPr>
        <a:xfrm rot="16200000">
          <a:off x="2119692" y="947286"/>
          <a:ext cx="1247014" cy="388371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/>
        </a:p>
      </dgm:t>
    </dgm:pt>
    <dgm:pt modelId="{D759F9E2-0841-476A-A1C5-7E7998B64387}" type="sibTrans" cxnId="{B910A171-39B8-45B1-BE4F-7F383C986251}">
      <dgm:prSet/>
      <dgm:spPr/>
      <dgm:t>
        <a:bodyPr/>
        <a:lstStyle/>
        <a:p>
          <a:endParaRPr lang="en-GB"/>
        </a:p>
      </dgm:t>
    </dgm:pt>
    <dgm:pt modelId="{B90BEE3E-DB04-427E-90A0-F1945DF98F5E}">
      <dgm:prSet/>
      <dgm:spPr>
        <a:xfrm>
          <a:off x="3510796" y="586200"/>
          <a:ext cx="1294570" cy="1035656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Severe poressure - demand grows and resources shrink</a:t>
          </a:r>
        </a:p>
      </dgm:t>
    </dgm:pt>
    <dgm:pt modelId="{DC3C51A6-238C-411E-83CB-56C506A9C2BC}" type="parTrans" cxnId="{DA60FC1F-1E0F-4425-BD54-0CCDCFAB01C5}">
      <dgm:prSet/>
      <dgm:spPr>
        <a:xfrm rot="18900000">
          <a:off x="3093688" y="1350728"/>
          <a:ext cx="1247014" cy="388371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/>
        </a:p>
      </dgm:t>
    </dgm:pt>
    <dgm:pt modelId="{A6EC63D6-4268-4385-B5B5-F5480ABE20AD}" type="sibTrans" cxnId="{DA60FC1F-1E0F-4425-BD54-0CCDCFAB01C5}">
      <dgm:prSet/>
      <dgm:spPr/>
      <dgm:t>
        <a:bodyPr/>
        <a:lstStyle/>
        <a:p>
          <a:endParaRPr lang="en-GB"/>
        </a:p>
      </dgm:t>
    </dgm:pt>
    <dgm:pt modelId="{9F7E5E8E-32BD-40E8-BF6F-BF832F7E2E4D}">
      <dgm:prSet/>
      <dgm:spPr>
        <a:xfrm>
          <a:off x="4096859" y="2001081"/>
          <a:ext cx="1294570" cy="1035656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Public services simply cannot cope in their present form</a:t>
          </a:r>
        </a:p>
      </dgm:t>
    </dgm:pt>
    <dgm:pt modelId="{1773AF1F-C7D9-4637-9F92-520CC9CDFEE6}" type="parTrans" cxnId="{82F2511B-53B4-4C22-A950-D09BA768D6D3}">
      <dgm:prSet/>
      <dgm:spPr>
        <a:xfrm>
          <a:off x="3497130" y="2324724"/>
          <a:ext cx="1247014" cy="388371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/>
        </a:p>
      </dgm:t>
    </dgm:pt>
    <dgm:pt modelId="{9AB726A1-E1D9-44B9-9753-0DDAC010202C}" type="sibTrans" cxnId="{82F2511B-53B4-4C22-A950-D09BA768D6D3}">
      <dgm:prSet/>
      <dgm:spPr/>
      <dgm:t>
        <a:bodyPr/>
        <a:lstStyle/>
        <a:p>
          <a:endParaRPr lang="en-GB"/>
        </a:p>
      </dgm:t>
    </dgm:pt>
    <dgm:pt modelId="{CCF5E4E0-7ABF-48D1-8B3E-22F9E2902186}" type="pres">
      <dgm:prSet presAssocID="{AD6C6F66-6AED-4232-9B81-07F802B8706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4B249C0-73EC-4532-934B-5C5B1CEC62C9}" type="pres">
      <dgm:prSet presAssocID="{B93BE501-B9BF-4FEB-946C-0A1752FD4D81}" presName="centerShape" presStyleLbl="node0" presStyleIdx="0" presStyleCnt="1"/>
      <dgm:spPr/>
    </dgm:pt>
    <dgm:pt modelId="{B3BE32BC-EB21-41E7-BD79-E1EA6E419872}" type="pres">
      <dgm:prSet presAssocID="{A5589A7E-4BB4-4513-B291-C181BD098E81}" presName="parTrans" presStyleLbl="bgSibTrans2D1" presStyleIdx="0" presStyleCnt="5"/>
      <dgm:spPr/>
    </dgm:pt>
    <dgm:pt modelId="{72D278C5-73D8-427D-9EF9-0F1341B4C472}" type="pres">
      <dgm:prSet presAssocID="{1FCC6E4A-E82F-41D6-9F54-58E56B6FEE0C}" presName="node" presStyleLbl="node1" presStyleIdx="0" presStyleCnt="5">
        <dgm:presLayoutVars>
          <dgm:bulletEnabled val="1"/>
        </dgm:presLayoutVars>
      </dgm:prSet>
      <dgm:spPr/>
    </dgm:pt>
    <dgm:pt modelId="{A3B2E3EF-AB18-4208-9CBC-47F244F6CA55}" type="pres">
      <dgm:prSet presAssocID="{A23AE1B8-3EE6-433C-AAE3-8F02E8C307FB}" presName="parTrans" presStyleLbl="bgSibTrans2D1" presStyleIdx="1" presStyleCnt="5"/>
      <dgm:spPr/>
    </dgm:pt>
    <dgm:pt modelId="{FF48A2CE-84A4-40F8-9D68-FE875F7387EC}" type="pres">
      <dgm:prSet presAssocID="{0308AB6C-1AF8-4547-951F-A7FD3F02025B}" presName="node" presStyleLbl="node1" presStyleIdx="1" presStyleCnt="5">
        <dgm:presLayoutVars>
          <dgm:bulletEnabled val="1"/>
        </dgm:presLayoutVars>
      </dgm:prSet>
      <dgm:spPr/>
    </dgm:pt>
    <dgm:pt modelId="{D7539147-D2FA-4673-93F8-B0E7549FDF12}" type="pres">
      <dgm:prSet presAssocID="{3704D442-3776-4378-A66A-8F489EEACAEF}" presName="parTrans" presStyleLbl="bgSibTrans2D1" presStyleIdx="2" presStyleCnt="5"/>
      <dgm:spPr/>
    </dgm:pt>
    <dgm:pt modelId="{B2BED98C-E658-4990-9CAE-40EC90A09C1F}" type="pres">
      <dgm:prSet presAssocID="{DF2EDE08-FB06-42D2-905D-31A5A7E7E774}" presName="node" presStyleLbl="node1" presStyleIdx="2" presStyleCnt="5">
        <dgm:presLayoutVars>
          <dgm:bulletEnabled val="1"/>
        </dgm:presLayoutVars>
      </dgm:prSet>
      <dgm:spPr/>
    </dgm:pt>
    <dgm:pt modelId="{2696367F-917C-418C-A7E6-2C2A5107A402}" type="pres">
      <dgm:prSet presAssocID="{DC3C51A6-238C-411E-83CB-56C506A9C2BC}" presName="parTrans" presStyleLbl="bgSibTrans2D1" presStyleIdx="3" presStyleCnt="5"/>
      <dgm:spPr/>
    </dgm:pt>
    <dgm:pt modelId="{F751F049-AAA7-4E63-943E-98A9687C206C}" type="pres">
      <dgm:prSet presAssocID="{B90BEE3E-DB04-427E-90A0-F1945DF98F5E}" presName="node" presStyleLbl="node1" presStyleIdx="3" presStyleCnt="5">
        <dgm:presLayoutVars>
          <dgm:bulletEnabled val="1"/>
        </dgm:presLayoutVars>
      </dgm:prSet>
      <dgm:spPr/>
    </dgm:pt>
    <dgm:pt modelId="{BF8E5CBC-6731-4B1E-9882-70209DF6B1CE}" type="pres">
      <dgm:prSet presAssocID="{1773AF1F-C7D9-4637-9F92-520CC9CDFEE6}" presName="parTrans" presStyleLbl="bgSibTrans2D1" presStyleIdx="4" presStyleCnt="5"/>
      <dgm:spPr/>
    </dgm:pt>
    <dgm:pt modelId="{023F6593-45DD-4069-A4FB-52A709B10BF7}" type="pres">
      <dgm:prSet presAssocID="{9F7E5E8E-32BD-40E8-BF6F-BF832F7E2E4D}" presName="node" presStyleLbl="node1" presStyleIdx="4" presStyleCnt="5">
        <dgm:presLayoutVars>
          <dgm:bulletEnabled val="1"/>
        </dgm:presLayoutVars>
      </dgm:prSet>
      <dgm:spPr/>
    </dgm:pt>
  </dgm:ptLst>
  <dgm:cxnLst>
    <dgm:cxn modelId="{82F2511B-53B4-4C22-A950-D09BA768D6D3}" srcId="{B93BE501-B9BF-4FEB-946C-0A1752FD4D81}" destId="{9F7E5E8E-32BD-40E8-BF6F-BF832F7E2E4D}" srcOrd="4" destOrd="0" parTransId="{1773AF1F-C7D9-4637-9F92-520CC9CDFEE6}" sibTransId="{9AB726A1-E1D9-44B9-9753-0DDAC010202C}"/>
    <dgm:cxn modelId="{DA60FC1F-1E0F-4425-BD54-0CCDCFAB01C5}" srcId="{B93BE501-B9BF-4FEB-946C-0A1752FD4D81}" destId="{B90BEE3E-DB04-427E-90A0-F1945DF98F5E}" srcOrd="3" destOrd="0" parTransId="{DC3C51A6-238C-411E-83CB-56C506A9C2BC}" sibTransId="{A6EC63D6-4268-4385-B5B5-F5480ABE20AD}"/>
    <dgm:cxn modelId="{CC2BDC20-5B6E-4740-9FD5-D24901D70976}" type="presOf" srcId="{DF2EDE08-FB06-42D2-905D-31A5A7E7E774}" destId="{B2BED98C-E658-4990-9CAE-40EC90A09C1F}" srcOrd="0" destOrd="0" presId="urn:microsoft.com/office/officeart/2005/8/layout/radial4"/>
    <dgm:cxn modelId="{850EBA26-931D-46EE-8263-773890DCCA5F}" srcId="{AD6C6F66-6AED-4232-9B81-07F802B8706C}" destId="{B93BE501-B9BF-4FEB-946C-0A1752FD4D81}" srcOrd="0" destOrd="0" parTransId="{FD1BD55A-EFC2-4A23-B080-E4F7A59D6C16}" sibTransId="{0FF37F49-C9D2-4B40-9CCF-A90BC1FC9134}"/>
    <dgm:cxn modelId="{D7F71A42-E592-48C5-BDCD-1ED5A8C1AE08}" type="presOf" srcId="{AD6C6F66-6AED-4232-9B81-07F802B8706C}" destId="{CCF5E4E0-7ABF-48D1-8B3E-22F9E2902186}" srcOrd="0" destOrd="0" presId="urn:microsoft.com/office/officeart/2005/8/layout/radial4"/>
    <dgm:cxn modelId="{0CDE6267-F35D-4F0D-8EFF-D04C2D23D4FF}" type="presOf" srcId="{1FCC6E4A-E82F-41D6-9F54-58E56B6FEE0C}" destId="{72D278C5-73D8-427D-9EF9-0F1341B4C472}" srcOrd="0" destOrd="0" presId="urn:microsoft.com/office/officeart/2005/8/layout/radial4"/>
    <dgm:cxn modelId="{26E2D14E-34F1-4C14-8D29-486622D1F8B3}" type="presOf" srcId="{B90BEE3E-DB04-427E-90A0-F1945DF98F5E}" destId="{F751F049-AAA7-4E63-943E-98A9687C206C}" srcOrd="0" destOrd="0" presId="urn:microsoft.com/office/officeart/2005/8/layout/radial4"/>
    <dgm:cxn modelId="{B910A171-39B8-45B1-BE4F-7F383C986251}" srcId="{B93BE501-B9BF-4FEB-946C-0A1752FD4D81}" destId="{DF2EDE08-FB06-42D2-905D-31A5A7E7E774}" srcOrd="2" destOrd="0" parTransId="{3704D442-3776-4378-A66A-8F489EEACAEF}" sibTransId="{D759F9E2-0841-476A-A1C5-7E7998B64387}"/>
    <dgm:cxn modelId="{95005381-8B8C-430C-8BAD-06AFDB0C6F83}" type="presOf" srcId="{1773AF1F-C7D9-4637-9F92-520CC9CDFEE6}" destId="{BF8E5CBC-6731-4B1E-9882-70209DF6B1CE}" srcOrd="0" destOrd="0" presId="urn:microsoft.com/office/officeart/2005/8/layout/radial4"/>
    <dgm:cxn modelId="{41AA1392-2CA4-4101-866A-F88D8582CE4E}" srcId="{B93BE501-B9BF-4FEB-946C-0A1752FD4D81}" destId="{0308AB6C-1AF8-4547-951F-A7FD3F02025B}" srcOrd="1" destOrd="0" parTransId="{A23AE1B8-3EE6-433C-AAE3-8F02E8C307FB}" sibTransId="{4322E11E-4B47-43B5-A62C-21473A05044E}"/>
    <dgm:cxn modelId="{AEC37E93-85A9-45C9-9A82-2629698C3C81}" type="presOf" srcId="{3704D442-3776-4378-A66A-8F489EEACAEF}" destId="{D7539147-D2FA-4673-93F8-B0E7549FDF12}" srcOrd="0" destOrd="0" presId="urn:microsoft.com/office/officeart/2005/8/layout/radial4"/>
    <dgm:cxn modelId="{E5941D94-FCF5-42AB-957A-796BCBB43B5F}" type="presOf" srcId="{A5589A7E-4BB4-4513-B291-C181BD098E81}" destId="{B3BE32BC-EB21-41E7-BD79-E1EA6E419872}" srcOrd="0" destOrd="0" presId="urn:microsoft.com/office/officeart/2005/8/layout/radial4"/>
    <dgm:cxn modelId="{95CC05A6-838F-4C84-9B6D-BEB1E6094B19}" type="presOf" srcId="{B93BE501-B9BF-4FEB-946C-0A1752FD4D81}" destId="{14B249C0-73EC-4532-934B-5C5B1CEC62C9}" srcOrd="0" destOrd="0" presId="urn:microsoft.com/office/officeart/2005/8/layout/radial4"/>
    <dgm:cxn modelId="{E3E8C0A8-ADE5-4570-8726-325D9689A6FC}" srcId="{B93BE501-B9BF-4FEB-946C-0A1752FD4D81}" destId="{1FCC6E4A-E82F-41D6-9F54-58E56B6FEE0C}" srcOrd="0" destOrd="0" parTransId="{A5589A7E-4BB4-4513-B291-C181BD098E81}" sibTransId="{57F578A7-16E4-4E62-830D-B19971057C91}"/>
    <dgm:cxn modelId="{A064DCAC-DE04-4809-9762-8D1CB9D15D2C}" type="presOf" srcId="{9F7E5E8E-32BD-40E8-BF6F-BF832F7E2E4D}" destId="{023F6593-45DD-4069-A4FB-52A709B10BF7}" srcOrd="0" destOrd="0" presId="urn:microsoft.com/office/officeart/2005/8/layout/radial4"/>
    <dgm:cxn modelId="{4121BAC0-BE11-4E07-AE5F-25F0C7B117FE}" type="presOf" srcId="{DC3C51A6-238C-411E-83CB-56C506A9C2BC}" destId="{2696367F-917C-418C-A7E6-2C2A5107A402}" srcOrd="0" destOrd="0" presId="urn:microsoft.com/office/officeart/2005/8/layout/radial4"/>
    <dgm:cxn modelId="{531BEFCD-8B1F-418C-99FE-8AA98EE27A3C}" type="presOf" srcId="{A23AE1B8-3EE6-433C-AAE3-8F02E8C307FB}" destId="{A3B2E3EF-AB18-4208-9CBC-47F244F6CA55}" srcOrd="0" destOrd="0" presId="urn:microsoft.com/office/officeart/2005/8/layout/radial4"/>
    <dgm:cxn modelId="{5DAFF9DF-F1ED-4AF7-9435-7BBAA67CB5A1}" type="presOf" srcId="{0308AB6C-1AF8-4547-951F-A7FD3F02025B}" destId="{FF48A2CE-84A4-40F8-9D68-FE875F7387EC}" srcOrd="0" destOrd="0" presId="urn:microsoft.com/office/officeart/2005/8/layout/radial4"/>
    <dgm:cxn modelId="{1E63F564-2E7E-479C-841F-1CC233DE3989}" type="presParOf" srcId="{CCF5E4E0-7ABF-48D1-8B3E-22F9E2902186}" destId="{14B249C0-73EC-4532-934B-5C5B1CEC62C9}" srcOrd="0" destOrd="0" presId="urn:microsoft.com/office/officeart/2005/8/layout/radial4"/>
    <dgm:cxn modelId="{13B4DA08-BABD-4E86-A339-1EF1E6EF6C79}" type="presParOf" srcId="{CCF5E4E0-7ABF-48D1-8B3E-22F9E2902186}" destId="{B3BE32BC-EB21-41E7-BD79-E1EA6E419872}" srcOrd="1" destOrd="0" presId="urn:microsoft.com/office/officeart/2005/8/layout/radial4"/>
    <dgm:cxn modelId="{D144F578-C622-4296-8641-050676F7E42B}" type="presParOf" srcId="{CCF5E4E0-7ABF-48D1-8B3E-22F9E2902186}" destId="{72D278C5-73D8-427D-9EF9-0F1341B4C472}" srcOrd="2" destOrd="0" presId="urn:microsoft.com/office/officeart/2005/8/layout/radial4"/>
    <dgm:cxn modelId="{34044D46-34A1-48A2-B679-1B12A588F8E3}" type="presParOf" srcId="{CCF5E4E0-7ABF-48D1-8B3E-22F9E2902186}" destId="{A3B2E3EF-AB18-4208-9CBC-47F244F6CA55}" srcOrd="3" destOrd="0" presId="urn:microsoft.com/office/officeart/2005/8/layout/radial4"/>
    <dgm:cxn modelId="{07257E04-B0E2-48B2-AA01-B48B80C64256}" type="presParOf" srcId="{CCF5E4E0-7ABF-48D1-8B3E-22F9E2902186}" destId="{FF48A2CE-84A4-40F8-9D68-FE875F7387EC}" srcOrd="4" destOrd="0" presId="urn:microsoft.com/office/officeart/2005/8/layout/radial4"/>
    <dgm:cxn modelId="{63EF1DC5-3E4F-4980-8E32-205730C50D9D}" type="presParOf" srcId="{CCF5E4E0-7ABF-48D1-8B3E-22F9E2902186}" destId="{D7539147-D2FA-4673-93F8-B0E7549FDF12}" srcOrd="5" destOrd="0" presId="urn:microsoft.com/office/officeart/2005/8/layout/radial4"/>
    <dgm:cxn modelId="{26877FBD-81B3-495B-AD23-13991F4C598E}" type="presParOf" srcId="{CCF5E4E0-7ABF-48D1-8B3E-22F9E2902186}" destId="{B2BED98C-E658-4990-9CAE-40EC90A09C1F}" srcOrd="6" destOrd="0" presId="urn:microsoft.com/office/officeart/2005/8/layout/radial4"/>
    <dgm:cxn modelId="{04E1F2D9-FB82-4615-83B7-9C0C49645813}" type="presParOf" srcId="{CCF5E4E0-7ABF-48D1-8B3E-22F9E2902186}" destId="{2696367F-917C-418C-A7E6-2C2A5107A402}" srcOrd="7" destOrd="0" presId="urn:microsoft.com/office/officeart/2005/8/layout/radial4"/>
    <dgm:cxn modelId="{CC713000-BF79-4535-850E-BC74F8C5594F}" type="presParOf" srcId="{CCF5E4E0-7ABF-48D1-8B3E-22F9E2902186}" destId="{F751F049-AAA7-4E63-943E-98A9687C206C}" srcOrd="8" destOrd="0" presId="urn:microsoft.com/office/officeart/2005/8/layout/radial4"/>
    <dgm:cxn modelId="{D117B780-CEFB-4E43-B39B-790A633FA6E9}" type="presParOf" srcId="{CCF5E4E0-7ABF-48D1-8B3E-22F9E2902186}" destId="{BF8E5CBC-6731-4B1E-9882-70209DF6B1CE}" srcOrd="9" destOrd="0" presId="urn:microsoft.com/office/officeart/2005/8/layout/radial4"/>
    <dgm:cxn modelId="{0D6AA7B4-29F9-492B-9675-826FBADCA7BA}" type="presParOf" srcId="{CCF5E4E0-7ABF-48D1-8B3E-22F9E2902186}" destId="{023F6593-45DD-4069-A4FB-52A709B10BF7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249C0-73EC-4532-934B-5C5B1CEC62C9}">
      <dsp:nvSpPr>
        <dsp:cNvPr id="0" name=""/>
        <dsp:cNvSpPr/>
      </dsp:nvSpPr>
      <dsp:spPr>
        <a:xfrm>
          <a:off x="2574863" y="2443767"/>
          <a:ext cx="1784473" cy="1784473"/>
        </a:xfrm>
        <a:prstGeom prst="ellipse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Radical Change!</a:t>
          </a:r>
        </a:p>
      </dsp:txBody>
      <dsp:txXfrm>
        <a:off x="2836193" y="2705097"/>
        <a:ext cx="1261813" cy="1261813"/>
      </dsp:txXfrm>
    </dsp:sp>
    <dsp:sp modelId="{B3BE32BC-EB21-41E7-BD79-E1EA6E419872}">
      <dsp:nvSpPr>
        <dsp:cNvPr id="0" name=""/>
        <dsp:cNvSpPr/>
      </dsp:nvSpPr>
      <dsp:spPr>
        <a:xfrm rot="10800000">
          <a:off x="848155" y="3081716"/>
          <a:ext cx="1631738" cy="508574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278C5-73D8-427D-9EF9-0F1341B4C472}">
      <dsp:nvSpPr>
        <dsp:cNvPr id="0" name=""/>
        <dsp:cNvSpPr/>
      </dsp:nvSpPr>
      <dsp:spPr>
        <a:xfrm>
          <a:off x="530" y="2657904"/>
          <a:ext cx="1695249" cy="1356199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Welsh public services face severe and prolonged challenges</a:t>
          </a:r>
        </a:p>
      </dsp:txBody>
      <dsp:txXfrm>
        <a:off x="40252" y="2697626"/>
        <a:ext cx="1615805" cy="1276755"/>
      </dsp:txXfrm>
    </dsp:sp>
    <dsp:sp modelId="{A3B2E3EF-AB18-4208-9CBC-47F244F6CA55}">
      <dsp:nvSpPr>
        <dsp:cNvPr id="0" name=""/>
        <dsp:cNvSpPr/>
      </dsp:nvSpPr>
      <dsp:spPr>
        <a:xfrm rot="13500000">
          <a:off x="1376263" y="1806749"/>
          <a:ext cx="1631738" cy="508574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8A2CE-84A4-40F8-9D68-FE875F7387EC}">
      <dsp:nvSpPr>
        <dsp:cNvPr id="0" name=""/>
        <dsp:cNvSpPr/>
      </dsp:nvSpPr>
      <dsp:spPr>
        <a:xfrm>
          <a:off x="767601" y="806030"/>
          <a:ext cx="1695249" cy="1356199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Effects of recession and austerity will continue</a:t>
          </a:r>
        </a:p>
      </dsp:txBody>
      <dsp:txXfrm>
        <a:off x="807323" y="845752"/>
        <a:ext cx="1615805" cy="1276755"/>
      </dsp:txXfrm>
    </dsp:sp>
    <dsp:sp modelId="{D7539147-D2FA-4673-93F8-B0E7549FDF12}">
      <dsp:nvSpPr>
        <dsp:cNvPr id="0" name=""/>
        <dsp:cNvSpPr/>
      </dsp:nvSpPr>
      <dsp:spPr>
        <a:xfrm rot="16200000">
          <a:off x="2651230" y="1278641"/>
          <a:ext cx="1631738" cy="508574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ED98C-E658-4990-9CAE-40EC90A09C1F}">
      <dsp:nvSpPr>
        <dsp:cNvPr id="0" name=""/>
        <dsp:cNvSpPr/>
      </dsp:nvSpPr>
      <dsp:spPr>
        <a:xfrm>
          <a:off x="2619475" y="38959"/>
          <a:ext cx="1695249" cy="1356199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Pressures of an ageing population and expectations are higher than ever before</a:t>
          </a:r>
        </a:p>
      </dsp:txBody>
      <dsp:txXfrm>
        <a:off x="2659197" y="78681"/>
        <a:ext cx="1615805" cy="1276755"/>
      </dsp:txXfrm>
    </dsp:sp>
    <dsp:sp modelId="{2696367F-917C-418C-A7E6-2C2A5107A402}">
      <dsp:nvSpPr>
        <dsp:cNvPr id="0" name=""/>
        <dsp:cNvSpPr/>
      </dsp:nvSpPr>
      <dsp:spPr>
        <a:xfrm rot="18900000">
          <a:off x="3926197" y="1806749"/>
          <a:ext cx="1631738" cy="508574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1F049-AAA7-4E63-943E-98A9687C206C}">
      <dsp:nvSpPr>
        <dsp:cNvPr id="0" name=""/>
        <dsp:cNvSpPr/>
      </dsp:nvSpPr>
      <dsp:spPr>
        <a:xfrm>
          <a:off x="4471348" y="806030"/>
          <a:ext cx="1695249" cy="1356199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Severe poressure - demand grows and resources shrink</a:t>
          </a:r>
        </a:p>
      </dsp:txBody>
      <dsp:txXfrm>
        <a:off x="4511070" y="845752"/>
        <a:ext cx="1615805" cy="1276755"/>
      </dsp:txXfrm>
    </dsp:sp>
    <dsp:sp modelId="{BF8E5CBC-6731-4B1E-9882-70209DF6B1CE}">
      <dsp:nvSpPr>
        <dsp:cNvPr id="0" name=""/>
        <dsp:cNvSpPr/>
      </dsp:nvSpPr>
      <dsp:spPr>
        <a:xfrm>
          <a:off x="4454305" y="3081716"/>
          <a:ext cx="1631738" cy="508574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3F6593-45DD-4069-A4FB-52A709B10BF7}">
      <dsp:nvSpPr>
        <dsp:cNvPr id="0" name=""/>
        <dsp:cNvSpPr/>
      </dsp:nvSpPr>
      <dsp:spPr>
        <a:xfrm>
          <a:off x="5238419" y="2657904"/>
          <a:ext cx="1695249" cy="1356199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Public services simply cannot cope in their present form</a:t>
          </a:r>
        </a:p>
      </dsp:txBody>
      <dsp:txXfrm>
        <a:off x="5278141" y="2697626"/>
        <a:ext cx="1615805" cy="1276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6A03F-523B-49F4-A4EC-89BCCC2AEB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7A7549-7B22-4084-B676-CF4BF162A7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4C4DC-E9C1-4D8C-B4C0-B70331217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C1A24-070B-41B8-AAAB-386C4EC3B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F9CD0-7762-4350-86D4-063C40640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110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DA0AA-96A1-4334-949A-7B53C5BD2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2FA63-8C5D-4581-A1F2-E5E6D95FE2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348C8-DAAB-40FD-84E3-AB35A898D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04D9A-5DEE-4D73-87E0-3DE1C5467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F8823-1C0C-442D-9EF9-B3564B25B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459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1A052-5E98-4E7C-A7E4-9B96BFC8E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79AD06-AAC0-4A72-8C09-637A380EDE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9F5EA-57E1-409D-AB99-19C52D042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948756-7426-4F96-AC08-37C3671C1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BA234-C8B4-4D23-9F51-9FAB4C0FD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914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22018-6570-490D-8AFA-641315763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A07A7-D75F-4247-A1F6-0F6B348E9B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05D3A0-87D1-48DE-B4DB-20E8AB830B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F3C2D7-0C52-4816-A0D5-AECE09551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953998-E933-4420-845E-3AA6635A0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5BA223-28D8-4E86-A313-28A5FB356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805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0D7FC-9D3A-4A1A-BE1F-05B185A23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42AFA-F1FE-44AE-A24A-590D413C66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32DFCC-601D-414E-AC92-95F2900B30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4ACA1E-C689-4910-8E92-0B6C9A74D7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2C4C6C-68AE-4904-97F3-BA61FF289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A301E4-51F9-426A-9068-591E3107E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B021A7-62CD-443F-9212-76045FC58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96AE6-EE06-40BE-9DB1-602A183AF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349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D9EC6-9F89-435B-9F2A-6FA16D323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487907-34EE-4760-8D70-76AFCAD41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DAE0E6-B6D4-45DF-887C-E871D1971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890729-E318-41F6-A628-96B42C483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50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7FC221-5DAD-4C05-B99D-B1DC14A41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48CE5A-2564-43D5-BB42-755BD6B65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5B4514-E3B3-4C80-AFA2-3636B2874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6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9604A-DCF7-43DB-9EF4-D6D46240A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8D6FC-43FE-4210-BF07-B7F9C59BB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EC4794-0B4F-4E33-ADA3-854FC50104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792F38-88F7-43D9-8C1E-861E6F972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19AEE0-6C5F-4ACA-9F6F-EA512FA4C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A98E5D-8B18-4069-B91B-180B52137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875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DCAF4-FE56-4A81-8C3A-12E9F3750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6F562A-DA7E-40B8-8F58-F4D1B17E47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02C6E1-9048-4278-A5C6-3879EF6844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41E380-3306-4A68-89D8-790E913B6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89169F-F8FD-4079-ADDE-66B14FA00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AC6FBB-D2FD-424A-A6D6-243239BAD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158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C78BE-6F69-4F42-ACAB-CCF33CC61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5A37D8-676E-48A5-8A7C-62F7AC5AB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E1F11-0D79-4622-8042-FA2563709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DC67E-2DC8-444C-9286-A5003CA2B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3AB31-C2AB-4340-B97B-D2DCBB2D8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302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99DE56-C2CF-4AA0-B8CC-47B299EAD1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EE5A1B-1635-4D3C-A312-89A10EFBF6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C78733-0DE0-49C9-A371-C6A6D67B7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48B12-6902-49F2-936C-5FED59152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ECEC9-B1C2-46CD-B9A6-4806B6568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2672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193CC-B720-4854-941A-33C75B542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91F4A5-9DA1-452E-92B3-BBF41D1DEC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EEFEA-C93A-42E9-9102-D679515D3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19384-40BB-4050-94A6-EC1251D6B329}" type="datetime1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21D71-E16C-4976-9B39-7CE13980A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71EB0-64A8-4F36-B0F7-267E8C27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469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778FF-255F-40EF-820D-D0DA38166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AECD0-E65E-4FE4-8BCF-DFF27FE8A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035BA-45C6-4588-9AD4-36ECBAD5B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F0761-E767-43DC-AC9B-5A5281098502}" type="datetime1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7F801-FAAD-469F-972B-89B432A51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3DDCA-40E2-48CE-9C4D-C7926F784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7741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3F1D6-8610-431F-A6D5-4AA36B97F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62D98-ECE3-44FB-8F6C-75A5428882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D913D-3E26-4432-9645-1FE0AE8AE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4C077-CF4A-442D-9D69-670267E45B3D}" type="datetime1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71C4D7-B3E8-414C-9B45-57B583B78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5C1AF-15B9-4E8E-A6B8-326800FE1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78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02A0C-8F89-4052-A403-5F4ABC574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949A6-993A-49C5-812E-D1A885179F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0C20BE-2482-438E-883D-DE5F4F5247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845FF0-8003-4645-B639-E033EA219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651-7B17-432E-826E-825879FDCDB5}" type="datetime1">
              <a:rPr lang="en-US" smtClean="0"/>
              <a:t>12/5/2018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D2552-0EAB-4A23-8625-1BC207E71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4F9995-B1AF-4242-ADCF-A3FF175E0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93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31448-D9DD-4446-8D84-47DC9B831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EB47D-9C93-4061-8E22-EB03C98D1F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E47883-E593-46A5-BAA2-A6E5CDFB1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4B8308-7871-4CA3-B72A-7A458963EE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EED316-E343-4EE4-870F-0683E42F15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45C761-D580-48FE-B131-82A1D9712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C61B6-8B34-4D60-AA86-640382743937}" type="datetime1">
              <a:rPr lang="en-US" smtClean="0"/>
              <a:t>12/5/2018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C408BD-454F-4DED-B2BE-C055DAC4E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1C2BEA-9865-41E5-B74D-71A3E34BA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5001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94008-2B37-4F67-8558-CE77C2C95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52A78A-E177-404F-AAD2-59C5C224B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6B0D3-E4F2-4343-AE21-B9B983429755}" type="datetime1">
              <a:rPr lang="en-US" smtClean="0"/>
              <a:t>12/5/2018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5377B7-9421-46B3-A611-9A491C386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B10602-D2AB-4EA8-B6F6-E7B8E9339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6071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450D7D-F6D2-4400-8F49-8063A800A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131D0-1321-4EA2-B9F8-9D4BC2963E7A}" type="datetime1">
              <a:rPr lang="en-US" smtClean="0"/>
              <a:t>12/5/2018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A7C93A-8875-428C-BCB1-631571DF6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BEDE8B-7B41-4053-BF12-4D7B88FB7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8899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191A-C3DB-4EF4-8484-A6A82A41F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9A9EC-1C49-426B-AAE8-4C7E7D8A3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5EEC9F-3F5C-4906-9106-3160694B6E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AEE960-371F-4CE7-9348-84815A0C6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EEB39-CCAC-4A8C-A8C5-49395594472D}" type="datetime1">
              <a:rPr lang="en-US" smtClean="0"/>
              <a:t>12/5/2018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C5CBCF-7300-4EA3-968B-9F6B9F6EA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8C4E98-038F-4A15-87FF-0B1CDA5E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166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D7985-8489-449E-A49D-AEF059BEC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26C8A3-A4A6-4297-8856-69B362BEC7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27C9C-6D58-4605-B8BB-A962F4663E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DF252E-0AC4-4DF1-9553-E94F04B59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9AF13-9939-472E-8282-6D6FF761BA25}" type="datetime1">
              <a:rPr lang="en-US" smtClean="0"/>
              <a:t>12/5/2018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521D23-A52E-40D8-B3C3-501FB560E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F0A3D-4D4C-4EC8-96CF-50B3EB781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2453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B1DAB-B2CE-4FDC-AB2A-510135282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FCD385-D51D-4DD0-B960-713F91266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4A60E-BDBD-4F60-911F-0163D9518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D229E-AA5E-4B28-8E93-001FA667804C}" type="datetime1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A0F84-AEEF-4261-A3DC-ED08C578A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D5C7E-781E-40AE-97AD-83836CA50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7400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42652D-299E-4E59-855D-3DF0C52478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C9A01B-5AC2-40B1-8C2E-513A36A32C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239E8-2053-4200-919B-D6D1FE24D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D652-ADD0-4189-AE44-765FFBF86A76}" type="datetime1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7AAFE-0DCC-4ED9-BF6B-BA2EA6A3F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4CD0C2-B361-40AE-97AF-EFE50F8B4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613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AAC7C0-BC27-4BF7-BB83-C1237F354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997D6-0FA2-47B0-8FA0-12BDE5C1EE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E83E1-8C75-4453-B123-8498D98C4F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35AD95-DC0D-4AF9-A9BE-907F3B39225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AA70D-C567-4032-A4A3-6367789A06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FD902-D061-43C5-86C2-AE33FAAFD7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F08C4-C925-4C76-91B9-4F744A139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313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BCDA4A-10C4-4444-B111-020E7DEA8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135F28-C349-43B0-877D-7C37959488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37A3D-D966-43B7-95DC-7B2FBFAE72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81651-3D7F-4751-8F7E-DE61954CD789}" type="datetime1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BCEF3-45DC-414D-86B4-9326137C98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97015D-8613-4DC5-904E-AEFAFA8380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86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o.int/" TargetMode="External"/><Relationship Id="rId7" Type="http://schemas.openxmlformats.org/officeDocument/2006/relationships/image" Target="../media/image13.png"/><Relationship Id="rId2" Type="http://schemas.openxmlformats.org/officeDocument/2006/relationships/hyperlink" Target="http://www.un.org/en/index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.png"/><Relationship Id="rId5" Type="http://schemas.openxmlformats.org/officeDocument/2006/relationships/hyperlink" Target="http://thecommonwealth.org/member-countries" TargetMode="External"/><Relationship Id="rId4" Type="http://schemas.openxmlformats.org/officeDocument/2006/relationships/hyperlink" Target="https://europa.eu/european-union/index_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DB7ADBC-26DA-450D-A8BF-E1ACCB466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234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692FB99-428A-4151-9665-80E56EF03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9870" y="1"/>
            <a:ext cx="6069184" cy="2839783"/>
          </a:xfrm>
          <a:custGeom>
            <a:avLst/>
            <a:gdLst>
              <a:gd name="connsiteX0" fmla="*/ 0 w 6069184"/>
              <a:gd name="connsiteY0" fmla="*/ 0 h 2839783"/>
              <a:gd name="connsiteX1" fmla="*/ 6069184 w 6069184"/>
              <a:gd name="connsiteY1" fmla="*/ 0 h 2839783"/>
              <a:gd name="connsiteX2" fmla="*/ 6063824 w 6069184"/>
              <a:gd name="connsiteY2" fmla="*/ 106160 h 2839783"/>
              <a:gd name="connsiteX3" fmla="*/ 3034592 w 6069184"/>
              <a:gd name="connsiteY3" fmla="*/ 2839783 h 2839783"/>
              <a:gd name="connsiteX4" fmla="*/ 5361 w 6069184"/>
              <a:gd name="connsiteY4" fmla="*/ 106160 h 2839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4" y="106160"/>
                </a:lnTo>
                <a:cubicBezTo>
                  <a:pt x="5907892" y="1641596"/>
                  <a:pt x="4611168" y="2839783"/>
                  <a:pt x="3034592" y="2839783"/>
                </a:cubicBezTo>
                <a:cubicBezTo>
                  <a:pt x="1458016" y="2839783"/>
                  <a:pt x="161293" y="1641596"/>
                  <a:pt x="5361" y="106160"/>
                </a:cubicBezTo>
                <a:close/>
              </a:path>
            </a:pathLst>
          </a:custGeom>
          <a:solidFill>
            <a:srgbClr val="E341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E3C0EDB-60D3-4CEF-8B80-C6D01E08D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6216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B306978-A26E-4AC4-9EAA-BD29BD476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20244"/>
            <a:ext cx="5001415" cy="3733214"/>
          </a:xfrm>
          <a:custGeom>
            <a:avLst/>
            <a:gdLst>
              <a:gd name="connsiteX0" fmla="*/ 1956463 w 5001415"/>
              <a:gd name="connsiteY0" fmla="*/ 0 h 3733214"/>
              <a:gd name="connsiteX1" fmla="*/ 5001415 w 5001415"/>
              <a:gd name="connsiteY1" fmla="*/ 3044952 h 3733214"/>
              <a:gd name="connsiteX2" fmla="*/ 4939553 w 5001415"/>
              <a:gd name="connsiteY2" fmla="*/ 3658617 h 3733214"/>
              <a:gd name="connsiteX3" fmla="*/ 4920372 w 5001415"/>
              <a:gd name="connsiteY3" fmla="*/ 3733214 h 3733214"/>
              <a:gd name="connsiteX4" fmla="*/ 0 w 5001415"/>
              <a:gd name="connsiteY4" fmla="*/ 3733214 h 3733214"/>
              <a:gd name="connsiteX5" fmla="*/ 0 w 5001415"/>
              <a:gd name="connsiteY5" fmla="*/ 713124 h 3733214"/>
              <a:gd name="connsiteX6" fmla="*/ 19591 w 5001415"/>
              <a:gd name="connsiteY6" fmla="*/ 695319 h 3733214"/>
              <a:gd name="connsiteX7" fmla="*/ 1956463 w 5001415"/>
              <a:gd name="connsiteY7" fmla="*/ 0 h 3733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1415" h="3733214">
                <a:moveTo>
                  <a:pt x="1956463" y="0"/>
                </a:moveTo>
                <a:cubicBezTo>
                  <a:pt x="3638144" y="0"/>
                  <a:pt x="5001415" y="1363271"/>
                  <a:pt x="5001415" y="3044952"/>
                </a:cubicBezTo>
                <a:cubicBezTo>
                  <a:pt x="5001415" y="3255162"/>
                  <a:pt x="4980114" y="3460397"/>
                  <a:pt x="4939553" y="3658617"/>
                </a:cubicBezTo>
                <a:lnTo>
                  <a:pt x="4920372" y="3733214"/>
                </a:lnTo>
                <a:lnTo>
                  <a:pt x="0" y="3733214"/>
                </a:lnTo>
                <a:lnTo>
                  <a:pt x="0" y="713124"/>
                </a:lnTo>
                <a:lnTo>
                  <a:pt x="19591" y="695319"/>
                </a:lnTo>
                <a:cubicBezTo>
                  <a:pt x="545938" y="260939"/>
                  <a:pt x="1220728" y="0"/>
                  <a:pt x="1956463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0C269CE-FB56-4D68-8CFB-1CFD5F350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837" y="495702"/>
            <a:ext cx="6428625" cy="6357756"/>
          </a:xfrm>
          <a:custGeom>
            <a:avLst/>
            <a:gdLst>
              <a:gd name="connsiteX0" fmla="*/ 4279392 w 6428625"/>
              <a:gd name="connsiteY0" fmla="*/ 0 h 6357756"/>
              <a:gd name="connsiteX1" fmla="*/ 6319204 w 6428625"/>
              <a:gd name="connsiteY1" fmla="*/ 516500 h 6357756"/>
              <a:gd name="connsiteX2" fmla="*/ 6428625 w 6428625"/>
              <a:gd name="connsiteY2" fmla="*/ 579415 h 6357756"/>
              <a:gd name="connsiteX3" fmla="*/ 6428625 w 6428625"/>
              <a:gd name="connsiteY3" fmla="*/ 6357756 h 6357756"/>
              <a:gd name="connsiteX4" fmla="*/ 539921 w 6428625"/>
              <a:gd name="connsiteY4" fmla="*/ 6357756 h 6357756"/>
              <a:gd name="connsiteX5" fmla="*/ 516500 w 6428625"/>
              <a:gd name="connsiteY5" fmla="*/ 6319205 h 6357756"/>
              <a:gd name="connsiteX6" fmla="*/ 0 w 6428625"/>
              <a:gd name="connsiteY6" fmla="*/ 4279392 h 6357756"/>
              <a:gd name="connsiteX7" fmla="*/ 4279392 w 6428625"/>
              <a:gd name="connsiteY7" fmla="*/ 0 h 6357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28625" h="6357756">
                <a:moveTo>
                  <a:pt x="4279392" y="0"/>
                </a:moveTo>
                <a:cubicBezTo>
                  <a:pt x="5017968" y="0"/>
                  <a:pt x="5712843" y="187105"/>
                  <a:pt x="6319204" y="516500"/>
                </a:cubicBezTo>
                <a:lnTo>
                  <a:pt x="6428625" y="579415"/>
                </a:lnTo>
                <a:lnTo>
                  <a:pt x="6428625" y="6357756"/>
                </a:lnTo>
                <a:lnTo>
                  <a:pt x="539921" y="6357756"/>
                </a:lnTo>
                <a:lnTo>
                  <a:pt x="516500" y="6319205"/>
                </a:lnTo>
                <a:cubicBezTo>
                  <a:pt x="187105" y="5712844"/>
                  <a:pt x="0" y="5017968"/>
                  <a:pt x="0" y="4279392"/>
                </a:cubicBezTo>
                <a:cubicBezTo>
                  <a:pt x="0" y="1915949"/>
                  <a:pt x="1915949" y="0"/>
                  <a:pt x="4279392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6ED7E7F-75F7-4581-A930-C4DEBC2A8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4429" y="660294"/>
            <a:ext cx="6264033" cy="6193164"/>
          </a:xfrm>
          <a:custGeom>
            <a:avLst/>
            <a:gdLst>
              <a:gd name="connsiteX0" fmla="*/ 4114800 w 6264033"/>
              <a:gd name="connsiteY0" fmla="*/ 0 h 6193164"/>
              <a:gd name="connsiteX1" fmla="*/ 6248473 w 6264033"/>
              <a:gd name="connsiteY1" fmla="*/ 595714 h 6193164"/>
              <a:gd name="connsiteX2" fmla="*/ 6264033 w 6264033"/>
              <a:gd name="connsiteY2" fmla="*/ 605689 h 6193164"/>
              <a:gd name="connsiteX3" fmla="*/ 6264033 w 6264033"/>
              <a:gd name="connsiteY3" fmla="*/ 6193164 h 6193164"/>
              <a:gd name="connsiteX4" fmla="*/ 567718 w 6264033"/>
              <a:gd name="connsiteY4" fmla="*/ 6193164 h 6193164"/>
              <a:gd name="connsiteX5" fmla="*/ 496635 w 6264033"/>
              <a:gd name="connsiteY5" fmla="*/ 6076158 h 6193164"/>
              <a:gd name="connsiteX6" fmla="*/ 0 w 6264033"/>
              <a:gd name="connsiteY6" fmla="*/ 4114800 h 6193164"/>
              <a:gd name="connsiteX7" fmla="*/ 4114800 w 6264033"/>
              <a:gd name="connsiteY7" fmla="*/ 0 h 619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4033" h="6193164">
                <a:moveTo>
                  <a:pt x="4114800" y="0"/>
                </a:moveTo>
                <a:cubicBezTo>
                  <a:pt x="4895986" y="0"/>
                  <a:pt x="5626328" y="217689"/>
                  <a:pt x="6248473" y="595714"/>
                </a:cubicBezTo>
                <a:lnTo>
                  <a:pt x="6264033" y="605689"/>
                </a:lnTo>
                <a:lnTo>
                  <a:pt x="6264033" y="6193164"/>
                </a:lnTo>
                <a:lnTo>
                  <a:pt x="567718" y="6193164"/>
                </a:lnTo>
                <a:lnTo>
                  <a:pt x="496635" y="6076158"/>
                </a:lnTo>
                <a:cubicBezTo>
                  <a:pt x="179909" y="5493119"/>
                  <a:pt x="0" y="4824969"/>
                  <a:pt x="0" y="4114800"/>
                </a:cubicBezTo>
                <a:cubicBezTo>
                  <a:pt x="0" y="1842259"/>
                  <a:pt x="1842259" y="0"/>
                  <a:pt x="411480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87261A-B077-4A54-98DE-45EE7A9C86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9743" y="2530063"/>
            <a:ext cx="5248914" cy="2172566"/>
          </a:xfrm>
        </p:spPr>
        <p:txBody>
          <a:bodyPr>
            <a:no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Drivers of Public Policy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5277D2-FB55-4AB0-A78F-96BB3C869E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9743" y="4632160"/>
            <a:ext cx="4996328" cy="106829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400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6B1B0-A9D0-4C84-8FE1-E03063F17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2980B-E8DA-4FB3-824A-05A81AB1F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53065" cy="4351338"/>
          </a:xfrm>
        </p:spPr>
        <p:txBody>
          <a:bodyPr/>
          <a:lstStyle/>
          <a:p>
            <a:r>
              <a:rPr lang="en-GB" sz="3200" dirty="0"/>
              <a:t>Why a ‘Pandora’s Box’?</a:t>
            </a:r>
          </a:p>
          <a:p>
            <a:r>
              <a:rPr lang="en-GB" sz="3200" dirty="0"/>
              <a:t>Public governance</a:t>
            </a:r>
          </a:p>
          <a:p>
            <a:r>
              <a:rPr lang="en-GB" sz="3200" dirty="0"/>
              <a:t>Good governance</a:t>
            </a:r>
          </a:p>
          <a:p>
            <a:r>
              <a:rPr lang="en-GB" sz="3200" dirty="0"/>
              <a:t>Regional governance for Wales</a:t>
            </a:r>
          </a:p>
          <a:p>
            <a:r>
              <a:rPr lang="en-GB" sz="3200" dirty="0"/>
              <a:t>The Williams Commission and radical change</a:t>
            </a:r>
          </a:p>
          <a:p>
            <a:r>
              <a:rPr lang="en-GB" sz="3200" dirty="0"/>
              <a:t>Drivers of public policy reform (PESTEL)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57B41CB-95F0-474C-AB06-7BEE652742AC}"/>
              </a:ext>
            </a:extLst>
          </p:cNvPr>
          <p:cNvSpPr/>
          <p:nvPr/>
        </p:nvSpPr>
        <p:spPr>
          <a:xfrm>
            <a:off x="8350898" y="365125"/>
            <a:ext cx="35000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Where page numbers appear in square brackets, they refer to Bovaird and Loffler (2016)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C328B2-6CBA-4C40-A7E1-8460EB91C5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0898" y="2077555"/>
            <a:ext cx="3002902" cy="4498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063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EEC8B-D2AB-4D2A-9067-6503774F5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Public governance – a Pandora’s box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6F522-354F-4BD1-A7D5-460A1B4CF6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46" y="1595022"/>
            <a:ext cx="8058150" cy="4667249"/>
          </a:xfrm>
        </p:spPr>
        <p:txBody>
          <a:bodyPr>
            <a:normAutofit/>
          </a:bodyPr>
          <a:lstStyle/>
          <a:p>
            <a:r>
              <a:rPr lang="en-GB" dirty="0"/>
              <a:t>Pandora, who according to Greek mythology was the first woman, was created to punish mankind</a:t>
            </a:r>
          </a:p>
          <a:p>
            <a:r>
              <a:rPr lang="en-GB" dirty="0"/>
              <a:t>Prometheus had stole fire to give to man, so Zeus was after revenge</a:t>
            </a:r>
          </a:p>
          <a:p>
            <a:r>
              <a:rPr lang="en-US" dirty="0"/>
              <a:t>Shaped perfectly from clay by Hephaestus, Aphrodite gave her femininity and Athena taught her crafts. Hermes was ordered by Zeus to teach her to be deceitful, stubborn and curious.</a:t>
            </a:r>
            <a:endParaRPr lang="en-GB" dirty="0"/>
          </a:p>
          <a:p>
            <a:r>
              <a:rPr lang="en-GB" dirty="0"/>
              <a:t>She was told never to open the box, which contained beautiful, alluring but evil gifts</a:t>
            </a:r>
          </a:p>
          <a:p>
            <a:r>
              <a:rPr lang="en-GB" dirty="0"/>
              <a:t>The gods ensure Prometheus’ brother married Pandora</a:t>
            </a:r>
          </a:p>
          <a:p>
            <a:r>
              <a:rPr lang="en-GB" dirty="0"/>
              <a:t>Unable to control her curiosity she looks inside and all the evils of the world escape, only hope is left trapped inside</a:t>
            </a:r>
          </a:p>
          <a:p>
            <a:r>
              <a:rPr lang="en-GB" dirty="0"/>
              <a:t>Zeus wanted people to know they must obey the gods</a:t>
            </a:r>
          </a:p>
          <a:p>
            <a:r>
              <a:rPr lang="en-GB" dirty="0"/>
              <a:t>We live, even in the toughest times, with hope in the future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0EC3E0-5E29-4B30-AF18-EB0A1EDC3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3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583975-82C5-44A3-A0A7-04ED1BBD4267}"/>
              </a:ext>
            </a:extLst>
          </p:cNvPr>
          <p:cNvSpPr txBox="1"/>
          <p:nvPr/>
        </p:nvSpPr>
        <p:spPr>
          <a:xfrm>
            <a:off x="9072978" y="2589818"/>
            <a:ext cx="2858609" cy="2677656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When we open the box and start to look around, you never know what we might find!</a:t>
            </a:r>
          </a:p>
        </p:txBody>
      </p:sp>
    </p:spTree>
    <p:extLst>
      <p:ext uri="{BB962C8B-B14F-4D97-AF65-F5344CB8AC3E}">
        <p14:creationId xmlns:p14="http://schemas.microsoft.com/office/powerpoint/2010/main" val="1098944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13698-0D8C-4D50-992A-C8FF66037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Public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43997-FE93-41C3-834E-BB3F6D4A5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8687" y="3733800"/>
            <a:ext cx="9951868" cy="2443163"/>
          </a:xfrm>
        </p:spPr>
        <p:txBody>
          <a:bodyPr>
            <a:normAutofit/>
          </a:bodyPr>
          <a:lstStyle/>
          <a:p>
            <a:r>
              <a:rPr lang="en-US" sz="2800" dirty="0"/>
              <a:t>What matters is not what we do, but how people feel about what we do … processes matter … the ends do not justify the means</a:t>
            </a:r>
          </a:p>
          <a:p>
            <a:r>
              <a:rPr lang="en-US" sz="2800" dirty="0"/>
              <a:t>Public management – improve street cleaning/ refuse collection; governance focuses on the role of the citizen, recycling, education, raising awareness.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306CFA-1F93-4BFB-85D6-C216F765D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7096DE-4C68-4DEC-A883-2BE03BAEB13F}"/>
              </a:ext>
            </a:extLst>
          </p:cNvPr>
          <p:cNvSpPr/>
          <p:nvPr/>
        </p:nvSpPr>
        <p:spPr>
          <a:xfrm>
            <a:off x="1038687" y="2019747"/>
            <a:ext cx="10475651" cy="1384995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‘Public governance pays a lot of attention to how different </a:t>
            </a:r>
            <a:r>
              <a:rPr lang="en-US" sz="2800" dirty="0" err="1">
                <a:solidFill>
                  <a:prstClr val="black"/>
                </a:solidFill>
                <a:latin typeface="Calibri" panose="020F0502020204030204"/>
              </a:rPr>
              <a:t>organisations</a:t>
            </a: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 interact in order to achieve a higher level of desired results – the outcomes achieved by citizens and stakeholders.’ [9]</a:t>
            </a:r>
          </a:p>
        </p:txBody>
      </p:sp>
    </p:spTree>
    <p:extLst>
      <p:ext uri="{BB962C8B-B14F-4D97-AF65-F5344CB8AC3E}">
        <p14:creationId xmlns:p14="http://schemas.microsoft.com/office/powerpoint/2010/main" val="140583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549EB9-7BF2-401E-A1D8-F8938C1FC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4286484" cy="276009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Public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2579B-9D85-41DE-989C-986E12ADF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4939" y="401216"/>
            <a:ext cx="5626981" cy="6456784"/>
          </a:xfrm>
        </p:spPr>
        <p:txBody>
          <a:bodyPr anchor="ctr">
            <a:normAutofit lnSpcReduction="10000"/>
          </a:bodyPr>
          <a:lstStyle/>
          <a:p>
            <a:r>
              <a:rPr lang="en-US" sz="3200" dirty="0">
                <a:solidFill>
                  <a:srgbClr val="000000"/>
                </a:solidFill>
              </a:rPr>
              <a:t>Corporate governance is all about control and decision making</a:t>
            </a:r>
          </a:p>
          <a:p>
            <a:r>
              <a:rPr lang="en-US" sz="3200" dirty="0">
                <a:solidFill>
                  <a:srgbClr val="000000"/>
                </a:solidFill>
              </a:rPr>
              <a:t>Global governance issues v national pride, identity and ambitions</a:t>
            </a:r>
          </a:p>
          <a:p>
            <a:r>
              <a:rPr lang="en-US" sz="3200" dirty="0">
                <a:solidFill>
                  <a:srgbClr val="000000"/>
                </a:solidFill>
              </a:rPr>
              <a:t>How will the strident and dynamic power of the internet age affect issues of global and national governance</a:t>
            </a:r>
          </a:p>
          <a:p>
            <a:r>
              <a:rPr lang="en-US" sz="3200" dirty="0">
                <a:solidFill>
                  <a:srgbClr val="000000"/>
                </a:solidFill>
              </a:rPr>
              <a:t>Good governance is normative – </a:t>
            </a:r>
            <a:r>
              <a:rPr lang="en-US" sz="3200" dirty="0" err="1">
                <a:solidFill>
                  <a:srgbClr val="000000"/>
                </a:solidFill>
              </a:rPr>
              <a:t>analysing</a:t>
            </a:r>
            <a:r>
              <a:rPr lang="en-US" sz="3200" dirty="0">
                <a:solidFill>
                  <a:srgbClr val="000000"/>
                </a:solidFill>
              </a:rPr>
              <a:t> ‘what ought to be’ and is highly context-dependent’ [10]</a:t>
            </a:r>
          </a:p>
          <a:p>
            <a:endParaRPr lang="en-US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412D9D-8EDA-4DF2-9EDB-E061CB691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z="1000">
                <a:solidFill>
                  <a:srgbClr val="898989"/>
                </a:solidFill>
                <a:latin typeface="Calibri" panose="020F0502020204030204"/>
              </a:rPr>
              <a:pPr>
                <a:spcAft>
                  <a:spcPts val="600"/>
                </a:spcAft>
              </a:pPr>
              <a:t>5</a:t>
            </a:fld>
            <a:endParaRPr lang="en-US" sz="1000">
              <a:solidFill>
                <a:srgbClr val="898989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81797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E00385-452C-4856-93EF-D1BB99CC1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169" y="2048951"/>
            <a:ext cx="4799668" cy="2760098"/>
          </a:xfrm>
        </p:spPr>
        <p:txBody>
          <a:bodyPr>
            <a:no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Good governance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5F5B3-407C-4DE0-810B-49D0061CB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5"/>
            <a:ext cx="5582022" cy="5552281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rgbClr val="000000"/>
                </a:solidFill>
              </a:rPr>
              <a:t>Stakeholder engagement</a:t>
            </a:r>
          </a:p>
          <a:p>
            <a:r>
              <a:rPr lang="en-US" sz="3200" dirty="0">
                <a:solidFill>
                  <a:srgbClr val="000000"/>
                </a:solidFill>
              </a:rPr>
              <a:t>Transparency</a:t>
            </a:r>
          </a:p>
          <a:p>
            <a:r>
              <a:rPr lang="en-US" sz="3200" dirty="0">
                <a:solidFill>
                  <a:srgbClr val="000000"/>
                </a:solidFill>
              </a:rPr>
              <a:t>The equalities agenda (gender, ethnic groups, age, religion </a:t>
            </a:r>
            <a:r>
              <a:rPr lang="en-US" sz="3200" dirty="0" err="1">
                <a:solidFill>
                  <a:srgbClr val="000000"/>
                </a:solidFill>
              </a:rPr>
              <a:t>etc</a:t>
            </a:r>
            <a:r>
              <a:rPr lang="en-US" sz="3200" dirty="0">
                <a:solidFill>
                  <a:srgbClr val="000000"/>
                </a:solidFill>
              </a:rPr>
              <a:t>)</a:t>
            </a:r>
          </a:p>
          <a:p>
            <a:r>
              <a:rPr lang="en-US" sz="3200" dirty="0">
                <a:solidFill>
                  <a:srgbClr val="000000"/>
                </a:solidFill>
              </a:rPr>
              <a:t>Ethical and honest </a:t>
            </a:r>
            <a:r>
              <a:rPr lang="en-US" sz="3200" dirty="0" err="1">
                <a:solidFill>
                  <a:srgbClr val="000000"/>
                </a:solidFill>
              </a:rPr>
              <a:t>behaviour</a:t>
            </a:r>
            <a:endParaRPr lang="en-US" sz="3200" dirty="0">
              <a:solidFill>
                <a:srgbClr val="000000"/>
              </a:solidFill>
            </a:endParaRPr>
          </a:p>
          <a:p>
            <a:r>
              <a:rPr lang="en-US" sz="3200" dirty="0">
                <a:solidFill>
                  <a:srgbClr val="000000"/>
                </a:solidFill>
              </a:rPr>
              <a:t>Accountability</a:t>
            </a:r>
          </a:p>
          <a:p>
            <a:r>
              <a:rPr lang="en-US" sz="3200" dirty="0">
                <a:solidFill>
                  <a:srgbClr val="000000"/>
                </a:solidFill>
              </a:rPr>
              <a:t>Sustainability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5319FB-293E-407E-89F6-C192C449C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z="1000">
                <a:solidFill>
                  <a:srgbClr val="898989"/>
                </a:solidFill>
                <a:latin typeface="Calibri" panose="020F0502020204030204"/>
              </a:rPr>
              <a:pPr>
                <a:spcAft>
                  <a:spcPts val="600"/>
                </a:spcAft>
              </a:pPr>
              <a:t>6</a:t>
            </a:fld>
            <a:endParaRPr lang="en-US" sz="1000">
              <a:solidFill>
                <a:srgbClr val="898989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03043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AD2AC-09CE-4FFE-9D5D-3C38F8308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/>
              <a:t>Williams Commission (2014)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938E0B-E8AD-4652-B23E-052D29DE6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7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B189C63-8812-4BDE-AE35-08CFDCDE8E71}"/>
              </a:ext>
            </a:extLst>
          </p:cNvPr>
          <p:cNvGraphicFramePr/>
          <p:nvPr>
            <p:extLst/>
          </p:nvPr>
        </p:nvGraphicFramePr>
        <p:xfrm>
          <a:off x="2514600" y="1752600"/>
          <a:ext cx="6934200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EF257268-BC90-4620-8052-DFC4A6430CE9}"/>
              </a:ext>
            </a:extLst>
          </p:cNvPr>
          <p:cNvSpPr/>
          <p:nvPr/>
        </p:nvSpPr>
        <p:spPr>
          <a:xfrm>
            <a:off x="2000250" y="6308208"/>
            <a:ext cx="7010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Calibri" panose="020F0502020204030204"/>
              </a:rPr>
              <a:t>The Commission on Public Service Governance and Delivery </a:t>
            </a: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722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4B249C0-73EC-4532-934B-5C5B1CEC62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14B249C0-73EC-4532-934B-5C5B1CEC62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14B249C0-73EC-4532-934B-5C5B1CEC62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3BE32BC-EB21-41E7-BD79-E1EA6E419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B3BE32BC-EB21-41E7-BD79-E1EA6E419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B3BE32BC-EB21-41E7-BD79-E1EA6E419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2D278C5-73D8-427D-9EF9-0F1341B4C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72D278C5-73D8-427D-9EF9-0F1341B4C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72D278C5-73D8-427D-9EF9-0F1341B4C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3B2E3EF-AB18-4208-9CBC-47F244F6CA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A3B2E3EF-AB18-4208-9CBC-47F244F6CA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A3B2E3EF-AB18-4208-9CBC-47F244F6CA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F48A2CE-84A4-40F8-9D68-FE875F7387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FF48A2CE-84A4-40F8-9D68-FE875F7387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FF48A2CE-84A4-40F8-9D68-FE875F7387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539147-D2FA-4673-93F8-B0E7549FD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graphicEl>
                                              <a:dgm id="{D7539147-D2FA-4673-93F8-B0E7549FD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D7539147-D2FA-4673-93F8-B0E7549FD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BED98C-E658-4990-9CAE-40EC90A09C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B2BED98C-E658-4990-9CAE-40EC90A09C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B2BED98C-E658-4990-9CAE-40EC90A09C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96367F-917C-418C-A7E6-2C2A5107A4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2696367F-917C-418C-A7E6-2C2A5107A4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2696367F-917C-418C-A7E6-2C2A5107A4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51F049-AAA7-4E63-943E-98A9687C20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F751F049-AAA7-4E63-943E-98A9687C20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graphicEl>
                                              <a:dgm id="{F751F049-AAA7-4E63-943E-98A9687C20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8E5CBC-6731-4B1E-9882-70209DF6B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BF8E5CBC-6731-4B1E-9882-70209DF6B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BF8E5CBC-6731-4B1E-9882-70209DF6B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23F6593-45DD-4069-A4FB-52A709B10B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023F6593-45DD-4069-A4FB-52A709B10B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023F6593-45DD-4069-A4FB-52A709B10B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3AABF37-6635-47D8-99FF-DF1A0C5F18D0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969" y="318117"/>
            <a:ext cx="4922165" cy="640335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753215-B773-4FAA-B691-19380E661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81950" y="6356351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46D4F9-519E-4021-B4CE-254067420859}"/>
              </a:ext>
            </a:extLst>
          </p:cNvPr>
          <p:cNvSpPr txBox="1"/>
          <p:nvPr/>
        </p:nvSpPr>
        <p:spPr>
          <a:xfrm>
            <a:off x="7166432" y="1828800"/>
            <a:ext cx="3276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3.1m people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£15.5 billion in 2018</a:t>
            </a:r>
          </a:p>
          <a:p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National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Regional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Local (Principal Local Authorities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Very local (communities)</a:t>
            </a:r>
          </a:p>
        </p:txBody>
      </p:sp>
    </p:spTree>
    <p:extLst>
      <p:ext uri="{BB962C8B-B14F-4D97-AF65-F5344CB8AC3E}">
        <p14:creationId xmlns:p14="http://schemas.microsoft.com/office/powerpoint/2010/main" val="2569781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0079" y="2053640"/>
            <a:ext cx="3773301" cy="2975559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Political drivers of public policy reform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New political and social movements</a:t>
            </a:r>
          </a:p>
          <a:p>
            <a:r>
              <a:rPr lang="en-GB" sz="2400">
                <a:solidFill>
                  <a:srgbClr val="000000"/>
                </a:solidFill>
              </a:rPr>
              <a:t>Changing expectations fuelled by globalisation (particularly through tourism and the mass media)</a:t>
            </a:r>
          </a:p>
          <a:p>
            <a:r>
              <a:rPr lang="en-GB" sz="2400">
                <a:solidFill>
                  <a:srgbClr val="000000"/>
                </a:solidFill>
              </a:rPr>
              <a:t>Changing expectations about the extent to which public services should be ‘personalised’</a:t>
            </a:r>
          </a:p>
          <a:p>
            <a:r>
              <a:rPr lang="en-GB" sz="2400">
                <a:solidFill>
                  <a:srgbClr val="000000"/>
                </a:solidFill>
              </a:rPr>
              <a:t>Increased insistence by key stakeholders (particularly the media) that new levels of public accountability are necessary, with transparency of decision-making and openness of information systems</a:t>
            </a:r>
          </a:p>
          <a:p>
            <a:endParaRPr lang="en-GB" sz="2400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6F15528-21DE-4FAA-801E-634DDDAF4B2B}" type="slidenum">
              <a:rPr lang="en-US" sz="1000">
                <a:solidFill>
                  <a:srgbClr val="898989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9</a:t>
            </a:fld>
            <a:endParaRPr lang="en-US" sz="1000">
              <a:solidFill>
                <a:srgbClr val="898989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361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Political drivers of public policy reform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000000"/>
                </a:solidFill>
              </a:rPr>
              <a:t>Changing expectations that there will be widespread and intensive engagement with all relevant stakeholders during the policy making and policy implementation process</a:t>
            </a:r>
          </a:p>
          <a:p>
            <a:r>
              <a:rPr lang="en-GB" sz="3200" dirty="0">
                <a:solidFill>
                  <a:srgbClr val="000000"/>
                </a:solidFill>
              </a:rPr>
              <a:t>Loss of popular legitimacy of some long established public leadership elites, such as party political leaders, local politicians etc.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6F15528-21DE-4FAA-801E-634DDDAF4B2B}" type="slidenum">
              <a:rPr lang="en-US" sz="1000">
                <a:solidFill>
                  <a:srgbClr val="898989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10</a:t>
            </a:fld>
            <a:endParaRPr lang="en-US" sz="1000">
              <a:solidFill>
                <a:srgbClr val="898989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2718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Autofit/>
          </a:bodyPr>
          <a:lstStyle/>
          <a:p>
            <a:r>
              <a:rPr lang="en-GB" sz="5400" dirty="0"/>
              <a:t>Economic drivers of policy reform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2000" y="2537927"/>
            <a:ext cx="5476988" cy="3516747"/>
          </a:xfrm>
        </p:spPr>
        <p:txBody>
          <a:bodyPr anchor="t">
            <a:normAutofit/>
          </a:bodyPr>
          <a:lstStyle/>
          <a:p>
            <a:r>
              <a:rPr lang="en-GB" sz="3200" dirty="0"/>
              <a:t>More economic inactivity</a:t>
            </a:r>
          </a:p>
          <a:p>
            <a:r>
              <a:rPr lang="en-GB" sz="3200" dirty="0"/>
              <a:t>Economic boom from mid 1990s</a:t>
            </a:r>
          </a:p>
          <a:p>
            <a:r>
              <a:rPr lang="en-GB" sz="3200" dirty="0"/>
              <a:t>Resistance to paying more tax</a:t>
            </a:r>
          </a:p>
          <a:p>
            <a:r>
              <a:rPr lang="en-GB" sz="3200" dirty="0"/>
              <a:t>Weakening role of the trade unions</a:t>
            </a:r>
          </a:p>
          <a:p>
            <a:endParaRPr lang="en-GB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Bar Graph with Upward Trend">
            <a:extLst>
              <a:ext uri="{FF2B5EF4-FFF2-40B4-BE49-F238E27FC236}">
                <a16:creationId xmlns:a16="http://schemas.microsoft.com/office/drawing/2014/main" id="{79F77B54-43BD-4F06-B3C3-40DF1FD7B55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4057" y="643002"/>
            <a:ext cx="3796790" cy="379679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B6F15528-21DE-4FAA-801E-634DDDAF4B2B}" type="slidenum">
              <a:rPr lang="en-US" sz="1500">
                <a:solidFill>
                  <a:srgbClr val="FFFFFF"/>
                </a:solidFill>
                <a:latin typeface="Calibri" panose="020F0502020204030204"/>
              </a:rPr>
              <a:pPr algn="ctr">
                <a:spcAft>
                  <a:spcPts val="600"/>
                </a:spcAft>
                <a:defRPr/>
              </a:pPr>
              <a:t>11</a:t>
            </a:fld>
            <a:endParaRPr lang="en-US" sz="150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374274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6000" dirty="0"/>
              <a:t>Social drivers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2000" y="2279017"/>
            <a:ext cx="5988141" cy="4196427"/>
          </a:xfrm>
        </p:spPr>
        <p:txBody>
          <a:bodyPr anchor="t">
            <a:normAutofit lnSpcReduction="10000"/>
          </a:bodyPr>
          <a:lstStyle/>
          <a:p>
            <a:r>
              <a:rPr lang="en-GB" sz="2800" dirty="0"/>
              <a:t>Family and class changes</a:t>
            </a:r>
          </a:p>
          <a:p>
            <a:r>
              <a:rPr lang="en-GB" sz="2800" dirty="0"/>
              <a:t>Less respect for traditional social authority and control</a:t>
            </a:r>
          </a:p>
          <a:p>
            <a:r>
              <a:rPr lang="en-GB" sz="2800" dirty="0"/>
              <a:t>Changing expectation of core values: 1980s individual self realisation; 1990s caring and compassion are vital</a:t>
            </a:r>
          </a:p>
          <a:p>
            <a:r>
              <a:rPr lang="en-GB" sz="2800" dirty="0"/>
              <a:t>Ageing society</a:t>
            </a:r>
          </a:p>
          <a:p>
            <a:r>
              <a:rPr lang="en-GB" sz="2800" dirty="0"/>
              <a:t>Perception of minimum acceptable quality of life for vulnerable groups – child poverty, minimum wage etc.</a:t>
            </a:r>
          </a:p>
          <a:p>
            <a:endParaRPr lang="en-GB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Group">
            <a:extLst>
              <a:ext uri="{FF2B5EF4-FFF2-40B4-BE49-F238E27FC236}">
                <a16:creationId xmlns:a16="http://schemas.microsoft.com/office/drawing/2014/main" id="{B65EC8BB-E48D-46FE-98B7-498449AA6F5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4057" y="643002"/>
            <a:ext cx="3796790" cy="379679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B6F15528-21DE-4FAA-801E-634DDDAF4B2B}" type="slidenum">
              <a:rPr lang="en-US" sz="1500">
                <a:solidFill>
                  <a:srgbClr val="FFFFFF"/>
                </a:solidFill>
                <a:latin typeface="Calibri" panose="020F0502020204030204"/>
              </a:rPr>
              <a:pPr algn="ctr">
                <a:spcAft>
                  <a:spcPts val="600"/>
                </a:spcAft>
                <a:defRPr/>
              </a:pPr>
              <a:t>12</a:t>
            </a:fld>
            <a:endParaRPr lang="en-US" sz="150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040000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7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Social drivers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3468" y="2638044"/>
            <a:ext cx="3863218" cy="3718306"/>
          </a:xfrm>
        </p:spPr>
        <p:txBody>
          <a:bodyPr>
            <a:normAutofit fontScale="92500"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Revolt against conceptions of difference – gender, race, physical or mental abilities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Realisation that public services affect emotional lives of users not just material welfare (cohesive society)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109728" indent="0"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5122" name="Picture 2" descr="http://www.devonhealthandwellbeing.org.uk/wp-content/uploads/2015/10/Figure-4.1-Protected-Characteristics-from-Equality-Act-2010.jpg">
            <a:extLst>
              <a:ext uri="{FF2B5EF4-FFF2-40B4-BE49-F238E27FC236}">
                <a16:creationId xmlns:a16="http://schemas.microsoft.com/office/drawing/2014/main" id="{131C4EF4-D088-40AA-9EAD-2F52D47567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524" y="643467"/>
            <a:ext cx="4639247" cy="541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89512" y="6356350"/>
            <a:ext cx="106428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6F15528-21DE-4FAA-801E-634DDDAF4B2B}" type="slidenum">
              <a:rPr lang="en-US">
                <a:solidFill>
                  <a:schemeClr val="tx1">
                    <a:alpha val="80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13</a:t>
            </a:fld>
            <a:endParaRPr lang="en-US">
              <a:solidFill>
                <a:schemeClr val="tx1">
                  <a:alpha val="80000"/>
                </a:scheme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4469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fgsrecruitment.com/files/2017-03/improve-work-life-balance.jpg">
            <a:extLst>
              <a:ext uri="{FF2B5EF4-FFF2-40B4-BE49-F238E27FC236}">
                <a16:creationId xmlns:a16="http://schemas.microsoft.com/office/drawing/2014/main" id="{276026AE-EF2E-4167-A2A1-6E173CFAAF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719" y="530568"/>
            <a:ext cx="9491149" cy="6327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92283" y="762000"/>
            <a:ext cx="4262761" cy="1325562"/>
          </a:xfrm>
        </p:spPr>
        <p:txBody>
          <a:bodyPr>
            <a:normAutofit/>
          </a:bodyPr>
          <a:lstStyle/>
          <a:p>
            <a:r>
              <a:rPr lang="en-GB" sz="6000" b="1" dirty="0"/>
              <a:t>Social drivers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3200" y="4343401"/>
            <a:ext cx="4267200" cy="3155951"/>
          </a:xfrm>
        </p:spPr>
        <p:txBody>
          <a:bodyPr>
            <a:normAutofit/>
          </a:bodyPr>
          <a:lstStyle/>
          <a:p>
            <a:r>
              <a:rPr lang="en-GB" sz="2800" dirty="0"/>
              <a:t>Growing desire to improve the work/life balance, particularly to tackle some of the gendered inequalities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F15528-21DE-4FAA-801E-634DDDAF4B2B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defRPr/>
              </a:pPr>
              <a:t>14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D9FAA6A-44CB-476D-938F-83D8A9EEF371}"/>
              </a:ext>
            </a:extLst>
          </p:cNvPr>
          <p:cNvSpPr/>
          <p:nvPr/>
        </p:nvSpPr>
        <p:spPr>
          <a:xfrm>
            <a:off x="1524000" y="5105400"/>
            <a:ext cx="4572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Scrutiny of the tabloid society – often more about private lives than the logic of the argument</a:t>
            </a:r>
          </a:p>
        </p:txBody>
      </p:sp>
    </p:spTree>
    <p:extLst>
      <p:ext uri="{BB962C8B-B14F-4D97-AF65-F5344CB8AC3E}">
        <p14:creationId xmlns:p14="http://schemas.microsoft.com/office/powerpoint/2010/main" val="3663875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C4A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5400" dirty="0">
                <a:solidFill>
                  <a:srgbClr val="FFFFFF"/>
                </a:solidFill>
              </a:rPr>
              <a:t>Technological drivers</a:t>
            </a:r>
          </a:p>
        </p:txBody>
      </p:sp>
      <p:pic>
        <p:nvPicPr>
          <p:cNvPr id="6" name="Picture 5" descr="A picture containing outdoor&#10;&#10;Description generated with high confidence">
            <a:extLst>
              <a:ext uri="{FF2B5EF4-FFF2-40B4-BE49-F238E27FC236}">
                <a16:creationId xmlns:a16="http://schemas.microsoft.com/office/drawing/2014/main" id="{A1571E9A-7B8B-47D3-97E6-FA23D839C3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270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042988" y="783772"/>
            <a:ext cx="3624756" cy="547817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Especially ICT – public policies can take advantage of major innovations and policy making more interactive</a:t>
            </a:r>
          </a:p>
          <a:p>
            <a:r>
              <a:rPr lang="en-GB" sz="2400" dirty="0">
                <a:solidFill>
                  <a:srgbClr val="FFFFFF"/>
                </a:solidFill>
              </a:rPr>
              <a:t>Information society where a higher proportion of the population can make use of new ICT</a:t>
            </a:r>
          </a:p>
          <a:p>
            <a:r>
              <a:rPr lang="en-GB" sz="2400" dirty="0">
                <a:solidFill>
                  <a:srgbClr val="FFFFFF"/>
                </a:solidFill>
              </a:rPr>
              <a:t>Increased concern about hi-tech solutions with renewed interest in ‘alternative health care’ etc.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37333" y="6535157"/>
            <a:ext cx="973667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6F15528-21DE-4FAA-801E-634DDDAF4B2B}" type="slidenum">
              <a:rPr lang="en-US" sz="12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15</a:t>
            </a:fld>
            <a:endParaRPr 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424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3466" y="643467"/>
            <a:ext cx="3872549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Environmental drivers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3468" y="2638043"/>
            <a:ext cx="3751250" cy="389338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Increased concerns about global warming</a:t>
            </a:r>
          </a:p>
          <a:p>
            <a:r>
              <a:rPr lang="en-GB" sz="2800" dirty="0">
                <a:solidFill>
                  <a:schemeClr val="bg1"/>
                </a:solidFill>
              </a:rPr>
              <a:t>Recycling</a:t>
            </a:r>
          </a:p>
          <a:p>
            <a:r>
              <a:rPr lang="en-GB" sz="2800" dirty="0">
                <a:solidFill>
                  <a:schemeClr val="bg1"/>
                </a:solidFill>
              </a:rPr>
              <a:t>Pressure on governments to show environmental impact of all new legislation, policies and major projects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6146" name="Picture 2" descr="https://climatefeedback.org/wp-content/uploads/2018/01/top-25-climate-stories-2017-nbs.png">
            <a:extLst>
              <a:ext uri="{FF2B5EF4-FFF2-40B4-BE49-F238E27FC236}">
                <a16:creationId xmlns:a16="http://schemas.microsoft.com/office/drawing/2014/main" id="{3AB9B536-7306-4ACA-97E5-E7A50818E7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666" y="1352939"/>
            <a:ext cx="7260907" cy="401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89512" y="6356350"/>
            <a:ext cx="106428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6F15528-21DE-4FAA-801E-634DDDAF4B2B}" type="slidenum">
              <a:rPr lang="en-US">
                <a:solidFill>
                  <a:schemeClr val="tx1">
                    <a:alpha val="80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16</a:t>
            </a:fld>
            <a:endParaRPr lang="en-US">
              <a:solidFill>
                <a:schemeClr val="tx1">
                  <a:alpha val="80000"/>
                </a:scheme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3750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97160" y="136525"/>
            <a:ext cx="5041640" cy="1554165"/>
          </a:xfrm>
        </p:spPr>
        <p:txBody>
          <a:bodyPr>
            <a:normAutofit/>
          </a:bodyPr>
          <a:lstStyle/>
          <a:p>
            <a:r>
              <a:rPr lang="en-GB" sz="6000" dirty="0"/>
              <a:t>Legal drivers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97160" y="1968758"/>
            <a:ext cx="5194042" cy="4135179"/>
          </a:xfrm>
        </p:spPr>
        <p:txBody>
          <a:bodyPr>
            <a:normAutofit/>
          </a:bodyPr>
          <a:lstStyle/>
          <a:p>
            <a:r>
              <a:rPr lang="en-GB" sz="2800" dirty="0"/>
              <a:t>Increasing influence of supra-national bodies e.g. UN, World Bank, IMF, WTO, EU etc. in driving legislation and policy change at a national level</a:t>
            </a:r>
          </a:p>
          <a:p>
            <a:r>
              <a:rPr lang="en-GB" sz="2800" dirty="0"/>
              <a:t>Increasing legal challenge in the courts to decisions made by government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F15528-21DE-4FAA-801E-634DDDAF4B2B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defRPr/>
              </a:pPr>
              <a:t>17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4F1344E4-5417-423D-92C0-6ACACAC1979C}"/>
              </a:ext>
            </a:extLst>
          </p:cNvPr>
          <p:cNvSpPr txBox="1">
            <a:spLocks/>
          </p:cNvSpPr>
          <p:nvPr/>
        </p:nvSpPr>
        <p:spPr>
          <a:xfrm>
            <a:off x="5943600" y="5693570"/>
            <a:ext cx="3505200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1200" dirty="0">
                <a:solidFill>
                  <a:prstClr val="black"/>
                </a:solidFill>
                <a:latin typeface="Calibri" panose="020F0502020204030204"/>
                <a:hlinkClick r:id="rId2"/>
              </a:rPr>
              <a:t>http://www.un.org/en/index.html</a:t>
            </a:r>
            <a:endParaRPr lang="en-GB" sz="1200" dirty="0">
              <a:solidFill>
                <a:prstClr val="black"/>
              </a:solidFill>
              <a:latin typeface="Calibri" panose="020F0502020204030204"/>
            </a:endParaRPr>
          </a:p>
          <a:p>
            <a:pPr>
              <a:defRPr/>
            </a:pPr>
            <a:r>
              <a:rPr lang="en-GB" sz="1200" dirty="0">
                <a:solidFill>
                  <a:prstClr val="black"/>
                </a:solidFill>
                <a:latin typeface="Calibri" panose="020F0502020204030204"/>
                <a:hlinkClick r:id="rId3"/>
              </a:rPr>
              <a:t>http://www.who.int/</a:t>
            </a:r>
            <a:endParaRPr lang="en-GB" sz="1200" dirty="0">
              <a:solidFill>
                <a:prstClr val="black"/>
              </a:solidFill>
              <a:latin typeface="Calibri" panose="020F0502020204030204"/>
            </a:endParaRPr>
          </a:p>
          <a:p>
            <a:pPr>
              <a:defRPr/>
            </a:pPr>
            <a:r>
              <a:rPr lang="en-GB" sz="1200" dirty="0">
                <a:solidFill>
                  <a:prstClr val="black"/>
                </a:solidFill>
                <a:latin typeface="Calibri" panose="020F0502020204030204"/>
                <a:hlinkClick r:id="rId4"/>
              </a:rPr>
              <a:t>https://europa.eu/european-union/index_en</a:t>
            </a:r>
            <a:endParaRPr lang="en-GB" sz="1200" dirty="0">
              <a:solidFill>
                <a:prstClr val="black"/>
              </a:solidFill>
              <a:latin typeface="Calibri" panose="020F0502020204030204"/>
            </a:endParaRPr>
          </a:p>
          <a:p>
            <a:pPr>
              <a:defRPr/>
            </a:pPr>
            <a:r>
              <a:rPr lang="en-GB" sz="1200" dirty="0">
                <a:solidFill>
                  <a:prstClr val="black"/>
                </a:solidFill>
                <a:latin typeface="Calibri" panose="020F0502020204030204"/>
                <a:hlinkClick r:id="rId5"/>
              </a:rPr>
              <a:t>http://thecommonwealth.org/member-countries</a:t>
            </a:r>
            <a:endParaRPr lang="en-GB" sz="1200" dirty="0">
              <a:solidFill>
                <a:prstClr val="black"/>
              </a:solidFill>
              <a:latin typeface="Calibri" panose="020F0502020204030204"/>
            </a:endParaRPr>
          </a:p>
          <a:p>
            <a:pPr>
              <a:defRPr/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990262-9435-4802-8265-B3BCA5EAE0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6354" y="136525"/>
            <a:ext cx="4347695" cy="29539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F236AE-A046-4A7A-830A-BC87EED4E1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6353" y="2294648"/>
            <a:ext cx="4795694" cy="326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097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898</Words>
  <Application>Microsoft Office PowerPoint</Application>
  <PresentationFormat>Widescreen</PresentationFormat>
  <Paragraphs>107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1_Office Theme</vt:lpstr>
      <vt:lpstr>Drivers of Public Policy</vt:lpstr>
      <vt:lpstr>Aims</vt:lpstr>
      <vt:lpstr>Public governance – a Pandora’s box</vt:lpstr>
      <vt:lpstr>Public governance</vt:lpstr>
      <vt:lpstr>Public Governance</vt:lpstr>
      <vt:lpstr>Good governance issues</vt:lpstr>
      <vt:lpstr>Williams Commission (2014)</vt:lpstr>
      <vt:lpstr>PowerPoint Presentation</vt:lpstr>
      <vt:lpstr>Political drivers of public policy reform</vt:lpstr>
      <vt:lpstr>Political drivers of public policy reform</vt:lpstr>
      <vt:lpstr>Economic drivers of policy reform</vt:lpstr>
      <vt:lpstr>Social drivers</vt:lpstr>
      <vt:lpstr>Social drivers</vt:lpstr>
      <vt:lpstr>Social drivers</vt:lpstr>
      <vt:lpstr>Technological drivers</vt:lpstr>
      <vt:lpstr>Environmental drivers</vt:lpstr>
      <vt:lpstr>Legal drivers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Drivers of Public Policy</dc:title>
  <dc:creator>Mike Durke</dc:creator>
  <cp:lastModifiedBy>Mike Durke</cp:lastModifiedBy>
  <cp:revision>2</cp:revision>
  <dcterms:created xsi:type="dcterms:W3CDTF">2018-12-05T14:27:42Z</dcterms:created>
  <dcterms:modified xsi:type="dcterms:W3CDTF">2018-12-05T14:28:54Z</dcterms:modified>
</cp:coreProperties>
</file>