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62" r:id="rId11"/>
    <p:sldId id="363" r:id="rId12"/>
    <p:sldId id="324" r:id="rId13"/>
    <p:sldId id="332" r:id="rId14"/>
    <p:sldId id="364" r:id="rId15"/>
    <p:sldId id="355" r:id="rId16"/>
    <p:sldId id="358" r:id="rId17"/>
    <p:sldId id="287" r:id="rId18"/>
    <p:sldId id="325" r:id="rId19"/>
    <p:sldId id="356" r:id="rId20"/>
    <p:sldId id="359" r:id="rId21"/>
    <p:sldId id="360" r:id="rId22"/>
    <p:sldId id="343" r:id="rId23"/>
    <p:sldId id="326"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8EEDDD-0357-4FF3-A009-3C5D67FCDA84}" v="3" dt="2022-10-10T17:08:08.1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docChgLst>
    <pc:chgData name="Emily Hywel" userId="baf2cde3-8896-481d-9254-c66691563779" providerId="ADAL" clId="{F38EEDDD-0357-4FF3-A009-3C5D67FCDA84}"/>
    <pc:docChg chg="delSld">
      <pc:chgData name="Emily Hywel" userId="baf2cde3-8896-481d-9254-c66691563779" providerId="ADAL" clId="{F38EEDDD-0357-4FF3-A009-3C5D67FCDA84}" dt="2022-10-10T17:08:14.441" v="2" actId="47"/>
      <pc:docMkLst>
        <pc:docMk/>
      </pc:docMkLst>
      <pc:sldChg chg="del">
        <pc:chgData name="Emily Hywel" userId="baf2cde3-8896-481d-9254-c66691563779" providerId="ADAL" clId="{F38EEDDD-0357-4FF3-A009-3C5D67FCDA84}" dt="2022-10-10T17:07:38.978" v="1" actId="47"/>
        <pc:sldMkLst>
          <pc:docMk/>
          <pc:sldMk cId="876499847" sldId="327"/>
        </pc:sldMkLst>
      </pc:sldChg>
      <pc:sldChg chg="del">
        <pc:chgData name="Emily Hywel" userId="baf2cde3-8896-481d-9254-c66691563779" providerId="ADAL" clId="{F38EEDDD-0357-4FF3-A009-3C5D67FCDA84}" dt="2022-10-10T17:07:03.528" v="0" actId="47"/>
        <pc:sldMkLst>
          <pc:docMk/>
          <pc:sldMk cId="2839296085" sldId="353"/>
        </pc:sldMkLst>
      </pc:sldChg>
      <pc:sldChg chg="del">
        <pc:chgData name="Emily Hywel" userId="baf2cde3-8896-481d-9254-c66691563779" providerId="ADAL" clId="{F38EEDDD-0357-4FF3-A009-3C5D67FCDA84}" dt="2022-10-10T17:08:14.441" v="2" actId="47"/>
        <pc:sldMkLst>
          <pc:docMk/>
          <pc:sldMk cId="177309255" sldId="3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illustration%20AND%20semiotics&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illustration%20AND%20semiotics&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113372002421&amp;context=L&amp;vid=44WHELF_UWTSD:44WHELF_UWTSD_VU1&amp;lang=en&amp;search_scope=MyInst_and_CI&amp;adaptor=Local%20Search%20Engine&amp;tab=Everything&amp;query=any,contains,simulacra%20and%20simulation"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art%20and%20design&amp;tab=Everything&amp;search_scope=Search_ELEC&amp;vid=44WHELF_UWTSD:44WHELF_UWTSD_VU1&amp;facet=tlevel,include,online_resources&amp;facet=rtype,include,journal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illustration%20AND%20semiotics&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librarysearch.uwtsd.ac.uk/discovery/search?query=any,contains,Semiotics%20AND%20music&amp;tab=Everything&amp;search_scope=MyInst_and_CI&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search?query=contains,dbcategory,&amp;tab=jsearch_slot&amp;sortby=title&amp;vid=44WHELF_UWTSD:44WHELF_UWTSD_VU1&amp;offset=0&amp;databases=category,Institute%20of%20Science%20and%20Art%E2%94%80Art%20and%20media"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2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3.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Swansea College of Art</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7" name="Picture 6">
            <a:extLst>
              <a:ext uri="{FF2B5EF4-FFF2-40B4-BE49-F238E27FC236}">
                <a16:creationId xmlns:a16="http://schemas.microsoft.com/office/drawing/2014/main" id="{D1C781DE-6D2E-1A74-71EB-065438B7B258}"/>
              </a:ext>
            </a:extLst>
          </p:cNvPr>
          <p:cNvPicPr>
            <a:picLocks noChangeAspect="1"/>
          </p:cNvPicPr>
          <p:nvPr/>
        </p:nvPicPr>
        <p:blipFill rotWithShape="1">
          <a:blip r:embed="rId3"/>
          <a:srcRect t="11237" r="2257" b="4486"/>
          <a:stretch/>
        </p:blipFill>
        <p:spPr>
          <a:xfrm>
            <a:off x="3808447" y="1506748"/>
            <a:ext cx="7103393" cy="4083169"/>
          </a:xfrm>
          <a:prstGeom prst="rect">
            <a:avLst/>
          </a:prstGeom>
        </p:spPr>
      </p:pic>
    </p:spTree>
    <p:extLst>
      <p:ext uri="{BB962C8B-B14F-4D97-AF65-F5344CB8AC3E}">
        <p14:creationId xmlns:p14="http://schemas.microsoft.com/office/powerpoint/2010/main" val="4087490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3900571"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Library Search 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Illustration AND semiotics ebooks</a:t>
            </a:r>
            <a:endParaRPr lang="en-GB" dirty="0"/>
          </a:p>
        </p:txBody>
      </p:sp>
      <p:pic>
        <p:nvPicPr>
          <p:cNvPr id="5" name="Picture 4">
            <a:extLst>
              <a:ext uri="{FF2B5EF4-FFF2-40B4-BE49-F238E27FC236}">
                <a16:creationId xmlns:a16="http://schemas.microsoft.com/office/drawing/2014/main" id="{5F6DE39F-64C4-FAE5-3C45-3DBE2FC34FE0}"/>
              </a:ext>
            </a:extLst>
          </p:cNvPr>
          <p:cNvPicPr>
            <a:picLocks noChangeAspect="1"/>
          </p:cNvPicPr>
          <p:nvPr/>
        </p:nvPicPr>
        <p:blipFill rotWithShape="1">
          <a:blip r:embed="rId3"/>
          <a:srcRect t="11321" r="1978" b="5912"/>
          <a:stretch/>
        </p:blipFill>
        <p:spPr>
          <a:xfrm>
            <a:off x="4797713" y="1657846"/>
            <a:ext cx="7012424" cy="3947395"/>
          </a:xfrm>
          <a:prstGeom prst="rect">
            <a:avLst/>
          </a:prstGeom>
        </p:spPr>
      </p:pic>
    </p:spTree>
    <p:extLst>
      <p:ext uri="{BB962C8B-B14F-4D97-AF65-F5344CB8AC3E}">
        <p14:creationId xmlns:p14="http://schemas.microsoft.com/office/powerpoint/2010/main" val="3050801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2" y="2105367"/>
            <a:ext cx="6211777" cy="2647267"/>
          </a:xfrm>
        </p:spPr>
        <p:txBody>
          <a:bodyPr>
            <a:normAutofit fontScale="70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a:xfrm>
            <a:off x="6469811" y="1561843"/>
            <a:ext cx="5831456" cy="513104"/>
          </a:xfrm>
        </p:spPr>
        <p:txBody>
          <a:bodyPr>
            <a:normAutofit/>
          </a:bodyPr>
          <a:lstStyle/>
          <a:p>
            <a:r>
              <a:rPr lang="en-GB" dirty="0"/>
              <a:t>Record of the book ‘Simulacra and simulation’</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6" name="Content Placeholder 15">
            <a:extLst>
              <a:ext uri="{FF2B5EF4-FFF2-40B4-BE49-F238E27FC236}">
                <a16:creationId xmlns:a16="http://schemas.microsoft.com/office/drawing/2014/main" id="{192B50CE-D6C3-4425-A3E3-11DB1F0BE452}"/>
              </a:ext>
            </a:extLst>
          </p:cNvPr>
          <p:cNvPicPr>
            <a:picLocks noGrp="1" noChangeAspect="1"/>
          </p:cNvPicPr>
          <p:nvPr>
            <p:ph sz="quarter" idx="4"/>
          </p:nvPr>
        </p:nvPicPr>
        <p:blipFill rotWithShape="1">
          <a:blip r:embed="rId3"/>
          <a:srcRect l="11381" t="31671" r="26262" b="32450"/>
          <a:stretch/>
        </p:blipFill>
        <p:spPr>
          <a:xfrm>
            <a:off x="2347409" y="4653102"/>
            <a:ext cx="4334164" cy="1662513"/>
          </a:xfrm>
        </p:spPr>
      </p:pic>
      <p:pic>
        <p:nvPicPr>
          <p:cNvPr id="18" name="Picture 17">
            <a:extLst>
              <a:ext uri="{FF2B5EF4-FFF2-40B4-BE49-F238E27FC236}">
                <a16:creationId xmlns:a16="http://schemas.microsoft.com/office/drawing/2014/main" id="{224D63F7-757D-4ACC-950C-8171E24AC115}"/>
              </a:ext>
            </a:extLst>
          </p:cNvPr>
          <p:cNvPicPr>
            <a:picLocks noChangeAspect="1"/>
          </p:cNvPicPr>
          <p:nvPr/>
        </p:nvPicPr>
        <p:blipFill rotWithShape="1">
          <a:blip r:embed="rId4"/>
          <a:srcRect l="20651" t="23816" r="22773" b="38868"/>
          <a:stretch/>
        </p:blipFill>
        <p:spPr>
          <a:xfrm>
            <a:off x="6842000" y="4439753"/>
            <a:ext cx="4238445" cy="1863743"/>
          </a:xfrm>
          <a:prstGeom prst="rect">
            <a:avLst/>
          </a:prstGeom>
        </p:spPr>
      </p:pic>
      <p:pic>
        <p:nvPicPr>
          <p:cNvPr id="20" name="Picture 19">
            <a:extLst>
              <a:ext uri="{FF2B5EF4-FFF2-40B4-BE49-F238E27FC236}">
                <a16:creationId xmlns:a16="http://schemas.microsoft.com/office/drawing/2014/main" id="{800E017B-0010-42A5-89BF-B6E079B5B1C2}"/>
              </a:ext>
            </a:extLst>
          </p:cNvPr>
          <p:cNvPicPr>
            <a:picLocks noChangeAspect="1"/>
          </p:cNvPicPr>
          <p:nvPr/>
        </p:nvPicPr>
        <p:blipFill rotWithShape="1">
          <a:blip r:embed="rId5"/>
          <a:srcRect l="7064" t="21274" r="8407" b="17400"/>
          <a:stretch/>
        </p:blipFill>
        <p:spPr>
          <a:xfrm>
            <a:off x="6681574" y="2074947"/>
            <a:ext cx="4889326" cy="2364806"/>
          </a:xfrm>
          <a:prstGeom prst="rect">
            <a:avLst/>
          </a:prstGeom>
        </p:spPr>
      </p:pic>
    </p:spTree>
    <p:extLst>
      <p:ext uri="{BB962C8B-B14F-4D97-AF65-F5344CB8AC3E}">
        <p14:creationId xmlns:p14="http://schemas.microsoft.com/office/powerpoint/2010/main" val="2230789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56559" y="2521059"/>
            <a:ext cx="4157932"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B94A111F-C86C-4637-999C-D9BBC75C4F7E}"/>
              </a:ext>
            </a:extLst>
          </p:cNvPr>
          <p:cNvPicPr>
            <a:picLocks noChangeAspect="1"/>
          </p:cNvPicPr>
          <p:nvPr/>
        </p:nvPicPr>
        <p:blipFill rotWithShape="1">
          <a:blip r:embed="rId4"/>
          <a:srcRect l="579" t="11405" r="1753" b="4822"/>
          <a:stretch/>
        </p:blipFill>
        <p:spPr>
          <a:xfrm>
            <a:off x="4243193" y="1639390"/>
            <a:ext cx="7137923" cy="4081732"/>
          </a:xfrm>
          <a:prstGeom prst="rect">
            <a:avLst/>
          </a:prstGeom>
        </p:spPr>
      </p:pic>
    </p:spTree>
    <p:extLst>
      <p:ext uri="{BB962C8B-B14F-4D97-AF65-F5344CB8AC3E}">
        <p14:creationId xmlns:p14="http://schemas.microsoft.com/office/powerpoint/2010/main" val="27041745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5" name="Picture 4">
            <a:extLst>
              <a:ext uri="{FF2B5EF4-FFF2-40B4-BE49-F238E27FC236}">
                <a16:creationId xmlns:a16="http://schemas.microsoft.com/office/drawing/2014/main" id="{7DD15277-5411-73FC-13FE-B8D5244C2B08}"/>
              </a:ext>
            </a:extLst>
          </p:cNvPr>
          <p:cNvPicPr>
            <a:picLocks noChangeAspect="1"/>
          </p:cNvPicPr>
          <p:nvPr/>
        </p:nvPicPr>
        <p:blipFill rotWithShape="1">
          <a:blip r:embed="rId3"/>
          <a:srcRect t="11333" r="2089" b="4570"/>
          <a:stretch/>
        </p:blipFill>
        <p:spPr>
          <a:xfrm>
            <a:off x="687066" y="1471220"/>
            <a:ext cx="6838087" cy="3915559"/>
          </a:xfrm>
          <a:prstGeom prst="rect">
            <a:avLst/>
          </a:prstGeom>
        </p:spPr>
      </p:pic>
    </p:spTree>
    <p:extLst>
      <p:ext uri="{BB962C8B-B14F-4D97-AF65-F5344CB8AC3E}">
        <p14:creationId xmlns:p14="http://schemas.microsoft.com/office/powerpoint/2010/main" val="3878601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a:t>
            </a:r>
            <a:r>
              <a:rPr lang="en-GB" sz="2400" dirty="0" err="1"/>
              <a:t>eJournals</a:t>
            </a:r>
            <a:r>
              <a:rPr lang="en-GB" sz="2400" dirty="0"/>
              <a:t> / Browzine</a:t>
            </a:r>
          </a:p>
          <a:p>
            <a:pPr marL="285750" indent="-285750">
              <a:buFont typeface="Arial" panose="020B0604020202020204" pitchFamily="34" charset="0"/>
              <a:buChar char="•"/>
            </a:pPr>
            <a:r>
              <a:rPr lang="en-GB" sz="2400"/>
              <a:t>Database Search</a:t>
            </a:r>
            <a:endParaRPr lang="en-GB" sz="2400" dirty="0"/>
          </a:p>
          <a:p>
            <a:pPr marL="285750" indent="-285750">
              <a:buFont typeface="Arial" panose="020B0604020202020204" pitchFamily="34" charset="0"/>
              <a:buChar char="•"/>
            </a:pPr>
            <a:r>
              <a:rPr lang="en-GB" sz="2400" dirty="0"/>
              <a:t>NeedMore?</a:t>
            </a:r>
          </a:p>
        </p:txBody>
      </p:sp>
      <p:pic>
        <p:nvPicPr>
          <p:cNvPr id="9" name="Picture 8">
            <a:extLst>
              <a:ext uri="{FF2B5EF4-FFF2-40B4-BE49-F238E27FC236}">
                <a16:creationId xmlns:a16="http://schemas.microsoft.com/office/drawing/2014/main" id="{F9B1AE22-FF4F-446B-B44D-C696BA0F8ABE}"/>
              </a:ext>
            </a:extLst>
          </p:cNvPr>
          <p:cNvPicPr>
            <a:picLocks noChangeAspect="1"/>
          </p:cNvPicPr>
          <p:nvPr/>
        </p:nvPicPr>
        <p:blipFill rotWithShape="1">
          <a:blip r:embed="rId3"/>
          <a:srcRect l="1092" t="10986" r="25007" b="68451"/>
          <a:stretch/>
        </p:blipFill>
        <p:spPr>
          <a:xfrm>
            <a:off x="659999" y="3376349"/>
            <a:ext cx="11416096" cy="2117762"/>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4" name="Content Placeholder 6"/>
          <p:cNvPicPr>
            <a:picLocks noChangeAspect="1"/>
          </p:cNvPicPr>
          <p:nvPr/>
        </p:nvPicPr>
        <p:blipFill rotWithShape="1">
          <a:blip r:embed="rId3"/>
          <a:srcRect l="569" t="10439" b="4321"/>
          <a:stretch/>
        </p:blipFill>
        <p:spPr>
          <a:xfrm>
            <a:off x="4032852" y="1505749"/>
            <a:ext cx="7951814" cy="4544622"/>
          </a:xfrm>
          <a:prstGeom prst="rect">
            <a:avLst/>
          </a:prstGeom>
        </p:spPr>
      </p:pic>
    </p:spTree>
    <p:extLst>
      <p:ext uri="{BB962C8B-B14F-4D97-AF65-F5344CB8AC3E}">
        <p14:creationId xmlns:p14="http://schemas.microsoft.com/office/powerpoint/2010/main" val="104217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060483"/>
          </a:xfrm>
        </p:spPr>
        <p:txBody>
          <a:bodyPr>
            <a:normAutofit fontScale="92500"/>
          </a:bodyPr>
          <a:lstStyle/>
          <a:p>
            <a:r>
              <a:rPr lang="en-GB" sz="2200" dirty="0"/>
              <a:t>Browse databases not searched by the library search:</a:t>
            </a:r>
          </a:p>
          <a:p>
            <a:pPr lvl="1"/>
            <a:r>
              <a:rPr lang="en-GB" sz="1800" dirty="0"/>
              <a:t>BoB</a:t>
            </a:r>
          </a:p>
          <a:p>
            <a:pPr lvl="1"/>
            <a:r>
              <a:rPr lang="en-GB" sz="1800" dirty="0"/>
              <a:t>Digital Theatre Plus</a:t>
            </a:r>
          </a:p>
          <a:p>
            <a:pPr lvl="1"/>
            <a:r>
              <a:rPr lang="en-GB" sz="1800" dirty="0"/>
              <a:t>Digimap</a:t>
            </a:r>
          </a:p>
          <a:p>
            <a:pPr lvl="1"/>
            <a:r>
              <a:rPr lang="en-GB" sz="1800" dirty="0"/>
              <a:t>Cite them right</a:t>
            </a:r>
          </a:p>
          <a:p>
            <a:pPr lvl="1"/>
            <a:r>
              <a:rPr lang="en-GB" sz="1800" dirty="0"/>
              <a:t>WGSN</a:t>
            </a:r>
          </a:p>
          <a:p>
            <a:r>
              <a:rPr lang="en-GB" sz="2200" dirty="0"/>
              <a:t>Go directly to subject specific databases:</a:t>
            </a:r>
          </a:p>
          <a:p>
            <a:pPr lvl="1"/>
            <a:r>
              <a:rPr lang="en-GB" sz="1800" dirty="0"/>
              <a:t>Art &amp; Architecture Source</a:t>
            </a:r>
          </a:p>
          <a:p>
            <a:pPr lvl="1"/>
            <a:r>
              <a:rPr lang="en-GB" sz="1800" dirty="0"/>
              <a:t>ArtStor</a:t>
            </a:r>
          </a:p>
          <a:p>
            <a:pPr lvl="1"/>
            <a:r>
              <a:rPr lang="en-GB" sz="1800" dirty="0"/>
              <a:t>Bridgeman Education</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pPr lvl="1"/>
            <a:r>
              <a:rPr lang="en-GB" dirty="0"/>
              <a:t>Art &amp; Architecture Source</a:t>
            </a:r>
          </a:p>
          <a:p>
            <a:pPr lvl="1"/>
            <a:r>
              <a:rPr lang="en-GB" dirty="0"/>
              <a:t>ArtStor</a:t>
            </a:r>
          </a:p>
          <a:p>
            <a:pPr lvl="1"/>
            <a:r>
              <a:rPr lang="en-GB" dirty="0"/>
              <a:t>BFI Player</a:t>
            </a:r>
          </a:p>
          <a:p>
            <a:pPr lvl="1"/>
            <a:r>
              <a:rPr lang="en-GB" dirty="0"/>
              <a:t>BoB</a:t>
            </a:r>
          </a:p>
          <a:p>
            <a:pPr lvl="1"/>
            <a:r>
              <a:rPr lang="en-GB" dirty="0"/>
              <a:t>Bridgeman Education</a:t>
            </a:r>
          </a:p>
          <a:p>
            <a:pPr lvl="1"/>
            <a:r>
              <a:rPr lang="en-GB" dirty="0"/>
              <a:t>Digital Theatre plus</a:t>
            </a:r>
          </a:p>
          <a:p>
            <a:pPr lvl="1"/>
            <a:r>
              <a:rPr lang="en-GB" dirty="0"/>
              <a:t>Proquest Arts &amp; Humanities</a:t>
            </a:r>
          </a:p>
          <a:p>
            <a:pPr lvl="1"/>
            <a:r>
              <a:rPr lang="en-GB" dirty="0"/>
              <a:t>Vogue Archive</a:t>
            </a:r>
          </a:p>
          <a:p>
            <a:pPr lvl="1"/>
            <a:r>
              <a:rPr lang="en-GB" dirty="0"/>
              <a:t>WGSN – Fashion &amp; Interiors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 Databases</a:t>
            </a:r>
          </a:p>
        </p:txBody>
      </p:sp>
      <p:pic>
        <p:nvPicPr>
          <p:cNvPr id="5" name="Picture 4">
            <a:extLst>
              <a:ext uri="{FF2B5EF4-FFF2-40B4-BE49-F238E27FC236}">
                <a16:creationId xmlns:a16="http://schemas.microsoft.com/office/drawing/2014/main" id="{51E58298-442C-36C8-AF6F-BE2073816B3D}"/>
              </a:ext>
            </a:extLst>
          </p:cNvPr>
          <p:cNvPicPr>
            <a:picLocks noChangeAspect="1"/>
          </p:cNvPicPr>
          <p:nvPr/>
        </p:nvPicPr>
        <p:blipFill rotWithShape="1">
          <a:blip r:embed="rId3"/>
          <a:srcRect t="11621" r="1195" b="5660"/>
          <a:stretch/>
        </p:blipFill>
        <p:spPr>
          <a:xfrm>
            <a:off x="5497901" y="1654006"/>
            <a:ext cx="6360544" cy="3549988"/>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5155</TotalTime>
  <Words>1569</Words>
  <Application>Microsoft Office PowerPoint</Application>
  <PresentationFormat>Widescreen</PresentationFormat>
  <Paragraphs>250</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Calibri Light</vt:lpstr>
      <vt:lpstr>Lucida Sans</vt:lpstr>
      <vt:lpstr>Segoe UI</vt:lpstr>
      <vt:lpstr>Wingdings</vt:lpstr>
      <vt:lpstr>Office Theme</vt:lpstr>
      <vt:lpstr>Library Service and Online Resources  WISA Swansea College of Art</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Arts Databases</vt:lpstr>
      <vt:lpstr>WGSN – Fashion &amp; Interiors</vt:lpstr>
      <vt:lpstr>Artstor</vt:lpstr>
      <vt:lpstr>Audio visual resources</vt:lpstr>
      <vt:lpstr>eBooks via Database Search</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115</cp:revision>
  <dcterms:created xsi:type="dcterms:W3CDTF">2019-09-13T10:04:54Z</dcterms:created>
  <dcterms:modified xsi:type="dcterms:W3CDTF">2022-10-10T17:08:18Z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