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9" r:id="rId4"/>
    <p:sldId id="258" r:id="rId5"/>
    <p:sldId id="259" r:id="rId6"/>
    <p:sldId id="260" r:id="rId7"/>
    <p:sldId id="261" r:id="rId8"/>
    <p:sldId id="262" r:id="rId9"/>
    <p:sldId id="263" r:id="rId10"/>
    <p:sldId id="264" r:id="rId11"/>
    <p:sldId id="265" r:id="rId12"/>
    <p:sldId id="267" r:id="rId13"/>
    <p:sldId id="268"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820" autoAdjust="0"/>
    <p:restoredTop sz="75309" autoAdjust="0"/>
  </p:normalViewPr>
  <p:slideViewPr>
    <p:cSldViewPr snapToGrid="0">
      <p:cViewPr varScale="1">
        <p:scale>
          <a:sx n="47" d="100"/>
          <a:sy n="47" d="100"/>
        </p:scale>
        <p:origin x="216" y="1200"/>
      </p:cViewPr>
      <p:guideLst/>
    </p:cSldViewPr>
  </p:slideViewPr>
  <p:notesTextViewPr>
    <p:cViewPr>
      <p:scale>
        <a:sx n="1" d="1"/>
        <a:sy n="1" d="1"/>
      </p:scale>
      <p:origin x="0" y="-225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ineva (2226629)" userId="44d196fc-683e-44ca-bd6b-c7fe4fdecd00" providerId="ADAL" clId="{FF011C97-296E-C340-888C-74DF7CF6B561}"/>
    <pc:docChg chg="modSld">
      <pc:chgData name="Elena Dineva (2226629)" userId="44d196fc-683e-44ca-bd6b-c7fe4fdecd00" providerId="ADAL" clId="{FF011C97-296E-C340-888C-74DF7CF6B561}" dt="2023-05-04T18:47:41.950" v="7" actId="20577"/>
      <pc:docMkLst>
        <pc:docMk/>
      </pc:docMkLst>
      <pc:sldChg chg="modSp mod modNotesTx">
        <pc:chgData name="Elena Dineva (2226629)" userId="44d196fc-683e-44ca-bd6b-c7fe4fdecd00" providerId="ADAL" clId="{FF011C97-296E-C340-888C-74DF7CF6B561}" dt="2023-05-04T18:47:41.950" v="7" actId="20577"/>
        <pc:sldMkLst>
          <pc:docMk/>
          <pc:sldMk cId="2473271980" sldId="268"/>
        </pc:sldMkLst>
        <pc:spChg chg="mod">
          <ac:chgData name="Elena Dineva (2226629)" userId="44d196fc-683e-44ca-bd6b-c7fe4fdecd00" providerId="ADAL" clId="{FF011C97-296E-C340-888C-74DF7CF6B561}" dt="2023-05-04T18:47:12.832" v="6"/>
          <ac:spMkLst>
            <pc:docMk/>
            <pc:sldMk cId="2473271980" sldId="268"/>
            <ac:spMk id="3" creationId="{335DF178-8323-6516-9BF3-4DC6DAD4FFE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60EC81-9850-4BD1-ACD2-9992D613A813}" type="datetimeFigureOut">
              <a:rPr lang="en-IN" smtClean="0"/>
              <a:t>04/05/23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7F455D-067A-4D04-83F7-4B7D386B9AEA}" type="slidenum">
              <a:rPr lang="en-IN" smtClean="0"/>
              <a:t>‹#›</a:t>
            </a:fld>
            <a:endParaRPr lang="en-IN"/>
          </a:p>
        </p:txBody>
      </p:sp>
    </p:spTree>
    <p:extLst>
      <p:ext uri="{BB962C8B-B14F-4D97-AF65-F5344CB8AC3E}">
        <p14:creationId xmlns:p14="http://schemas.microsoft.com/office/powerpoint/2010/main" val="286226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dirty="0">
                <a:latin typeface="Times New Roman" panose="02020603050405020304" pitchFamily="18" charset="0"/>
                <a:cs typeface="Times New Roman" panose="02020603050405020304" pitchFamily="18" charset="0"/>
              </a:rPr>
              <a:t>Global business environment analysis is important to identify opportunities and challenges within the imminent market segment. The factors which might adversely impact the company operations are identified efficiently through the analysis of global business environment. This analysis also aids in improving chances of optimal utilisation of resources by companies. </a:t>
            </a:r>
          </a:p>
          <a:p>
            <a:endParaRPr lang="en-GB" dirty="0"/>
          </a:p>
        </p:txBody>
      </p:sp>
      <p:sp>
        <p:nvSpPr>
          <p:cNvPr id="4" name="Slide Number Placeholder 3"/>
          <p:cNvSpPr>
            <a:spLocks noGrp="1"/>
          </p:cNvSpPr>
          <p:nvPr>
            <p:ph type="sldNum" sz="quarter" idx="5"/>
          </p:nvPr>
        </p:nvSpPr>
        <p:spPr/>
        <p:txBody>
          <a:bodyPr/>
          <a:lstStyle/>
          <a:p>
            <a:fld id="{F57F455D-067A-4D04-83F7-4B7D386B9AEA}" type="slidenum">
              <a:rPr lang="en-IN" smtClean="0"/>
              <a:t>3</a:t>
            </a:fld>
            <a:endParaRPr lang="en-IN"/>
          </a:p>
        </p:txBody>
      </p:sp>
    </p:spTree>
    <p:extLst>
      <p:ext uri="{BB962C8B-B14F-4D97-AF65-F5344CB8AC3E}">
        <p14:creationId xmlns:p14="http://schemas.microsoft.com/office/powerpoint/2010/main" val="3943542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Bulgaria borders the European Union and is situated on the intersection of Europe and Asia. Tourism, agriculture and textiles are amongst the most prevalent industry segments. The country has been enjoying political and economic stability, in unison with strategic geographic location, which aids its potential of acting as a location supporting trade activities immensely. Flat taxation rates often tends to benefit the commercial organisations, while adversely impacting the population with access to lower disposable income. </a:t>
            </a:r>
            <a:endParaRPr lang="en-GB" dirty="0"/>
          </a:p>
        </p:txBody>
      </p:sp>
      <p:sp>
        <p:nvSpPr>
          <p:cNvPr id="4" name="Slide Number Placeholder 3"/>
          <p:cNvSpPr>
            <a:spLocks noGrp="1"/>
          </p:cNvSpPr>
          <p:nvPr>
            <p:ph type="sldNum" sz="quarter" idx="5"/>
          </p:nvPr>
        </p:nvSpPr>
        <p:spPr/>
        <p:txBody>
          <a:bodyPr/>
          <a:lstStyle/>
          <a:p>
            <a:fld id="{F57F455D-067A-4D04-83F7-4B7D386B9AEA}" type="slidenum">
              <a:rPr lang="en-IN" smtClean="0"/>
              <a:t>4</a:t>
            </a:fld>
            <a:endParaRPr lang="en-IN"/>
          </a:p>
        </p:txBody>
      </p:sp>
    </p:spTree>
    <p:extLst>
      <p:ext uri="{BB962C8B-B14F-4D97-AF65-F5344CB8AC3E}">
        <p14:creationId xmlns:p14="http://schemas.microsoft.com/office/powerpoint/2010/main" val="1972304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Arial" panose="020B0604020202020204" pitchFamily="34" charset="0"/>
                <a:ea typeface="Calibri" panose="020F0502020204030204" pitchFamily="34" charset="0"/>
                <a:cs typeface="Arial" panose="020B0604020202020204" pitchFamily="34" charset="0"/>
              </a:rPr>
              <a:t>High rates of taxes for all the Bulgarian individuals would reduce the net disposable income of the population and thereby, their ability to shop from Primark. The increase in unemployment rates can also adversely impact the buying capacities of the population. The rapidly developing technological infrastructure of the country could be utilised for making the manufacturing processes of Primark in Bulgaria more technologically advanced</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The organisation’s objectives behind expanding into Bulgaria is to set up a manufacturing unit, for sourcing the fast fashion segment, while initiating organisational operations, for increasing organisational profitability.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IN" sz="1800" dirty="0">
                <a:effectLst/>
                <a:latin typeface="Arial" panose="020B0604020202020204" pitchFamily="34" charset="0"/>
                <a:ea typeface="Calibri" panose="020F0502020204030204" pitchFamily="34" charset="0"/>
                <a:cs typeface="Arial" panose="020B0604020202020204" pitchFamily="34" charset="0"/>
              </a:rPr>
              <a:t>Availability of large number of options in fast fashion retail within Bulgarian market segment lowers the switching cost associated with the customers, thereby increasing the bargaining power. As can be identified from the map of cultural dimensions, the cultures of Bulgaria and UK are markedly different, which depicts the fact Primark, being a UK-based company and expanding into Bulgaria, would be required to implement changes in their operational as well as management policies, for effectively functioning in the Bulgarian market segment.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57F455D-067A-4D04-83F7-4B7D386B9AEA}" type="slidenum">
              <a:rPr lang="en-IN" smtClean="0"/>
              <a:t>5</a:t>
            </a:fld>
            <a:endParaRPr lang="en-IN"/>
          </a:p>
        </p:txBody>
      </p:sp>
    </p:spTree>
    <p:extLst>
      <p:ext uri="{BB962C8B-B14F-4D97-AF65-F5344CB8AC3E}">
        <p14:creationId xmlns:p14="http://schemas.microsoft.com/office/powerpoint/2010/main" val="3989507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222222"/>
                </a:solidFill>
                <a:effectLst/>
                <a:latin typeface="Times New Roman" panose="02020603050405020304" pitchFamily="18" charset="0"/>
                <a:ea typeface="Times New Roman" panose="02020603050405020304" pitchFamily="18" charset="0"/>
              </a:rPr>
              <a:t>Bulgaria provides a stable operating environment for firms which helps them to thrive and successfully manage entire operations. Bulgaria has achieved 0.46 in the political stability index (The Global Economy, 2023). This will provide opportunities like flexible operations, transparent supply chain and business continuity to Primark. Second opportunity is that firms can make use of social media platforms for increasing brand awareness, build brand relationships. Bulgarian people highly use social media platforms and the penetration rate by 2026 is expected to increase to 75.8% (Statista, 2021). Third opportunity is that Bulgarian customers are price sensitive so as Primark provides affordable range fashion products, it can easily target customers.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57F455D-067A-4D04-83F7-4B7D386B9AEA}" type="slidenum">
              <a:rPr lang="en-IN" smtClean="0"/>
              <a:t>6</a:t>
            </a:fld>
            <a:endParaRPr lang="en-IN"/>
          </a:p>
        </p:txBody>
      </p:sp>
    </p:spTree>
    <p:extLst>
      <p:ext uri="{BB962C8B-B14F-4D97-AF65-F5344CB8AC3E}">
        <p14:creationId xmlns:p14="http://schemas.microsoft.com/office/powerpoint/2010/main" val="3166058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222222"/>
                </a:solidFill>
                <a:effectLst/>
                <a:latin typeface="Times New Roman" panose="02020603050405020304" pitchFamily="18" charset="0"/>
                <a:ea typeface="Times New Roman" panose="02020603050405020304" pitchFamily="18" charset="0"/>
              </a:rPr>
              <a:t>In Bulgaria the main challenge is to manage increased corruption which is in almost every sector of the economy. So, this will distort market opportunities, increase cost and undermine competition. In Bulgaria, the ageing population rate is quite high so to ensure a wider customer base for specific products is a challenge. Managing cultural differences is another challenge in Bulgaria as people believe in collectivistic society and ensure that long-term commitments, loyalty are maintained (</a:t>
            </a:r>
            <a:r>
              <a:rPr lang="en-IN" sz="1800" dirty="0" err="1">
                <a:solidFill>
                  <a:srgbClr val="222222"/>
                </a:solidFill>
                <a:effectLst/>
                <a:latin typeface="Times New Roman" panose="02020603050405020304" pitchFamily="18" charset="0"/>
                <a:ea typeface="Times New Roman" panose="02020603050405020304" pitchFamily="18" charset="0"/>
              </a:rPr>
              <a:t>Vančová</a:t>
            </a:r>
            <a:r>
              <a:rPr lang="en-IN" sz="1800" dirty="0">
                <a:solidFill>
                  <a:srgbClr val="222222"/>
                </a:solidFill>
                <a:effectLst/>
                <a:latin typeface="Times New Roman" panose="02020603050405020304" pitchFamily="18" charset="0"/>
                <a:ea typeface="Times New Roman" panose="02020603050405020304" pitchFamily="18" charset="0"/>
              </a:rPr>
              <a:t>, and </a:t>
            </a:r>
            <a:r>
              <a:rPr lang="en-IN" sz="1800" dirty="0" err="1">
                <a:solidFill>
                  <a:srgbClr val="222222"/>
                </a:solidFill>
                <a:effectLst/>
                <a:latin typeface="Times New Roman" panose="02020603050405020304" pitchFamily="18" charset="0"/>
                <a:ea typeface="Times New Roman" panose="02020603050405020304" pitchFamily="18" charset="0"/>
              </a:rPr>
              <a:t>Střelec</a:t>
            </a:r>
            <a:r>
              <a:rPr lang="en-IN" sz="1800" dirty="0">
                <a:solidFill>
                  <a:srgbClr val="222222"/>
                </a:solidFill>
                <a:effectLst/>
                <a:latin typeface="Times New Roman" panose="02020603050405020304" pitchFamily="18" charset="0"/>
                <a:ea typeface="Times New Roman" panose="02020603050405020304" pitchFamily="18" charset="0"/>
              </a:rPr>
              <a:t>, 2020).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57F455D-067A-4D04-83F7-4B7D386B9AEA}" type="slidenum">
              <a:rPr lang="en-IN" smtClean="0"/>
              <a:t>7</a:t>
            </a:fld>
            <a:endParaRPr lang="en-IN"/>
          </a:p>
        </p:txBody>
      </p:sp>
    </p:spTree>
    <p:extLst>
      <p:ext uri="{BB962C8B-B14F-4D97-AF65-F5344CB8AC3E}">
        <p14:creationId xmlns:p14="http://schemas.microsoft.com/office/powerpoint/2010/main" val="1219641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222222"/>
                </a:solidFill>
                <a:effectLst/>
                <a:latin typeface="Times New Roman" panose="02020603050405020304" pitchFamily="18" charset="0"/>
                <a:ea typeface="Times New Roman" panose="02020603050405020304" pitchFamily="18" charset="0"/>
              </a:rPr>
              <a:t>Dealing with construction permits is an issue for Primark in Bulgaria as it can take more than 100 days to sort and even requires shifting to 21 procedures (TMF Group, 2021). Along with this Primark can even face issues related to energy supply as Bulgaria is now adversely hit by energy crisis and in 2021, coal accounted just 37% for electricity generation (Statista, 2023 a). Doing business in Bulgaria even brings in issues related to resolving insolvency which takes too much time due to high corruption, vandalism that affects sales of firms (World Bank, 2021). Another issue is in terms of highly competitive rivalry and buyers bargaining power due to several fashion players in the Bulgarian market. So, ensuring customer loyalty and managing a customer base is difficult as customers can easily get attracted to firms that meet their demands (Statista, 2023 b).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57F455D-067A-4D04-83F7-4B7D386B9AEA}" type="slidenum">
              <a:rPr lang="en-IN" smtClean="0"/>
              <a:t>8</a:t>
            </a:fld>
            <a:endParaRPr lang="en-IN"/>
          </a:p>
        </p:txBody>
      </p:sp>
    </p:spTree>
    <p:extLst>
      <p:ext uri="{BB962C8B-B14F-4D97-AF65-F5344CB8AC3E}">
        <p14:creationId xmlns:p14="http://schemas.microsoft.com/office/powerpoint/2010/main" val="2735005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222222"/>
                </a:solidFill>
                <a:effectLst/>
                <a:latin typeface="Times New Roman" panose="02020603050405020304" pitchFamily="18" charset="0"/>
                <a:ea typeface="Times New Roman" panose="02020603050405020304" pitchFamily="18" charset="0"/>
              </a:rPr>
              <a:t>To grab the opportunity of a politically stable business environment in Bulgaria, Primark can maintain supply chain transparency for business continuity through constant monitoring and tracking supply chain management. Secondly, the opportunity is to easily attract customers via social media sites so for this Primark can conduct innovative brand awareness campaigns on multiple social media platforms where it can post videos, images and information content related to its products or services. Third opportunity is that as Bulgarian customers are price sensitive, Primark can easily acquire a huge customer base because it sells affordable price range products. But to enhance its performance by attracting a wider customer base, Primark can offer additional discounts, seasonal discounts and notify shoppers through constant advertisement.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57F455D-067A-4D04-83F7-4B7D386B9AEA}" type="slidenum">
              <a:rPr lang="en-IN" smtClean="0"/>
              <a:t>9</a:t>
            </a:fld>
            <a:endParaRPr lang="en-IN"/>
          </a:p>
        </p:txBody>
      </p:sp>
    </p:spTree>
    <p:extLst>
      <p:ext uri="{BB962C8B-B14F-4D97-AF65-F5344CB8AC3E}">
        <p14:creationId xmlns:p14="http://schemas.microsoft.com/office/powerpoint/2010/main" val="1976367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222222"/>
                </a:solidFill>
                <a:effectLst/>
                <a:latin typeface="Times New Roman" panose="02020603050405020304" pitchFamily="18" charset="0"/>
                <a:ea typeface="Times New Roman" panose="02020603050405020304" pitchFamily="18" charset="0"/>
              </a:rPr>
              <a:t>Key challenges identified that Primark can face while operating in Bulgaria are- challenge of managing corruption, challenge of ensuring wider customer base is attracted towards company’s products and third challenge is managing cultural sensitivity. For managing corruption challenges, Primark can make anti-corruption a major part of the company's operations and culture. Strictly show suppliers, customers and employees that the firm practices zero-tolerance policy on corruption and bribery. Second challenge is ensuring wider customer base is always attracted towards company’s products, so for this Primark can bring diversification in its products and focus on needs of aged population. The company needs to bring innovation and increase its product range so that it fulfils the needs of all types of customers. Then comes the third challenge which is in terms of managing cultural sensitivity. For this, Primark can prioritise fairness and inclusion, gain in-depth knowledge about cultural differences among Bulgarian people, celebrate cultural differences and ensure that cultural sensitivity training is provided to employees.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57F455D-067A-4D04-83F7-4B7D386B9AEA}" type="slidenum">
              <a:rPr lang="en-IN" smtClean="0"/>
              <a:t>10</a:t>
            </a:fld>
            <a:endParaRPr lang="en-IN"/>
          </a:p>
        </p:txBody>
      </p:sp>
    </p:spTree>
    <p:extLst>
      <p:ext uri="{BB962C8B-B14F-4D97-AF65-F5344CB8AC3E}">
        <p14:creationId xmlns:p14="http://schemas.microsoft.com/office/powerpoint/2010/main" val="3737873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solidFill>
                  <a:srgbClr val="222222"/>
                </a:solidFill>
                <a:effectLst/>
                <a:latin typeface="Times New Roman" panose="02020603050405020304" pitchFamily="18" charset="0"/>
                <a:ea typeface="Times New Roman" panose="02020603050405020304" pitchFamily="18" charset="0"/>
              </a:rPr>
              <a:t>To maintain an anti-corruption work culture, there can be challenges related to constant monitoring which is a bit difficult, managing external stakeholders towards this initiative is another challenge as well as developing a team for this culture. Challenge in product diversification is managing high investment, managing product development process, providing training to employees as well as managing creating advertising processes. Then comes the third recommendation which is in terms of creating a work base culture that is highly culturally sensitive so that the entire workforce works unitedly and the entire work process is managed successfully. Challenges that Primark can face while implementing this recommendation can be- managing employees who are less likely to let their voices heard, professional communication can be misinterpreted along with managing conflicting working styles.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F57F455D-067A-4D04-83F7-4B7D386B9AEA}" type="slidenum">
              <a:rPr lang="en-IN" smtClean="0"/>
              <a:t>11</a:t>
            </a:fld>
            <a:endParaRPr lang="en-IN"/>
          </a:p>
        </p:txBody>
      </p:sp>
    </p:spTree>
    <p:extLst>
      <p:ext uri="{BB962C8B-B14F-4D97-AF65-F5344CB8AC3E}">
        <p14:creationId xmlns:p14="http://schemas.microsoft.com/office/powerpoint/2010/main" val="1717903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There can be few limitations, on the part of the organisation, in the process of implementation of proposed recommendations within Bulgaria. </a:t>
            </a:r>
            <a:endParaRPr lang="en-GB" dirty="0"/>
          </a:p>
        </p:txBody>
      </p:sp>
      <p:sp>
        <p:nvSpPr>
          <p:cNvPr id="4" name="Slide Number Placeholder 3"/>
          <p:cNvSpPr>
            <a:spLocks noGrp="1"/>
          </p:cNvSpPr>
          <p:nvPr>
            <p:ph type="sldNum" sz="quarter" idx="5"/>
          </p:nvPr>
        </p:nvSpPr>
        <p:spPr/>
        <p:txBody>
          <a:bodyPr/>
          <a:lstStyle/>
          <a:p>
            <a:fld id="{F57F455D-067A-4D04-83F7-4B7D386B9AEA}" type="slidenum">
              <a:rPr lang="en-IN" smtClean="0"/>
              <a:t>12</a:t>
            </a:fld>
            <a:endParaRPr lang="en-IN"/>
          </a:p>
        </p:txBody>
      </p:sp>
    </p:spTree>
    <p:extLst>
      <p:ext uri="{BB962C8B-B14F-4D97-AF65-F5344CB8AC3E}">
        <p14:creationId xmlns:p14="http://schemas.microsoft.com/office/powerpoint/2010/main" val="3223387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Global business environment analysis is important to identify opportunities and challenges within the imminent market segment. Bulgaria borders the European Union and is situated on the intersection of Europe and Asia. The country has been enjoying political and economic stability, which aids its potential of acting as a location supporting trade activities immensely. Flat taxation rates often tend to benefit commercial </a:t>
            </a:r>
            <a:r>
              <a:rPr lang="en-US" dirty="0" err="1"/>
              <a:t>organisations</a:t>
            </a:r>
            <a:r>
              <a:rPr lang="en-US" dirty="0"/>
              <a:t>, while high rates of taxes for all the Bulgarian individuals would reduce the net disposable income of the population and thereby, their ability to shop from Primark. The rapidly developing technological infrastructure of the country could be </a:t>
            </a:r>
            <a:r>
              <a:rPr lang="en-US" dirty="0" err="1"/>
              <a:t>utilised</a:t>
            </a:r>
            <a:r>
              <a:rPr lang="en-US" dirty="0"/>
              <a:t> for making the manufacturing processes of Primark in Bulgaria more technologically advanced.</a:t>
            </a:r>
          </a:p>
          <a:p>
            <a:r>
              <a:rPr lang="en-US" dirty="0"/>
              <a:t>Bulgaria provides a stable operating environment for firms, which helps them to thrive and successfully manage entire operations. Social media platforms can be used to increase brand awareness and build brand relationships. Primark is facing a number of challenges in Bulgaria, such as managing increased corruption, ensuring a wider customer base, managing cultural differences, dealing with construction permits, energy supply, resolving insolvency, and dealing with highly competitive rivalry. To grab the opportunity of a politically stable business environment in Bulgaria, Primark can maintain supply chain transparency, conduct innovative brand awareness campaigns on social media sites, and offer additional discounts, seasonal discounts, and notify shoppers through constant advertisement. These challenges will distort market opportunities, increase cost, and undermine competition.</a:t>
            </a:r>
          </a:p>
          <a:p>
            <a:r>
              <a:rPr lang="en-US"/>
              <a:t>Primark </a:t>
            </a:r>
            <a:r>
              <a:rPr lang="en-US" dirty="0"/>
              <a:t>can make anti-corruption a major part of its operations and culture, diversify its products, and manage cultural sensitivity. To maintain an anti-corruption work culture, there are challenges related to constant monitoring, managing external stakeholders, developing a team for this culture, product diversification, and creating a work base culture that is highly culturally sensitive. Challenges include managing employees who are less likely to let their voices heard, professional communication misinterpreted, and conflicting working styles.</a:t>
            </a:r>
          </a:p>
        </p:txBody>
      </p:sp>
      <p:sp>
        <p:nvSpPr>
          <p:cNvPr id="4" name="Slide Number Placeholder 3"/>
          <p:cNvSpPr>
            <a:spLocks noGrp="1"/>
          </p:cNvSpPr>
          <p:nvPr>
            <p:ph type="sldNum" sz="quarter" idx="5"/>
          </p:nvPr>
        </p:nvSpPr>
        <p:spPr/>
        <p:txBody>
          <a:bodyPr/>
          <a:lstStyle/>
          <a:p>
            <a:fld id="{F57F455D-067A-4D04-83F7-4B7D386B9AEA}" type="slidenum">
              <a:rPr lang="en-IN" smtClean="0"/>
              <a:t>13</a:t>
            </a:fld>
            <a:endParaRPr lang="en-IN"/>
          </a:p>
        </p:txBody>
      </p:sp>
    </p:spTree>
    <p:extLst>
      <p:ext uri="{BB962C8B-B14F-4D97-AF65-F5344CB8AC3E}">
        <p14:creationId xmlns:p14="http://schemas.microsoft.com/office/powerpoint/2010/main" val="2276143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222420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3105814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96595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847F5F-C5AD-4245-B57E-2AA66B4C50E5}" type="datetimeFigureOut">
              <a:rPr lang="en-IN" smtClean="0"/>
              <a:t>04/05/23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4212135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847F5F-C5AD-4245-B57E-2AA66B4C50E5}" type="datetimeFigureOut">
              <a:rPr lang="en-IN" smtClean="0"/>
              <a:t>04/05/23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591047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847F5F-C5AD-4245-B57E-2AA66B4C50E5}" type="datetimeFigureOut">
              <a:rPr lang="en-IN" smtClean="0"/>
              <a:t>04/05/23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1011357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847F5F-C5AD-4245-B57E-2AA66B4C50E5}" type="datetimeFigureOut">
              <a:rPr lang="en-IN" smtClean="0"/>
              <a:t>04/05/23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225767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847F5F-C5AD-4245-B57E-2AA66B4C50E5}" type="datetimeFigureOut">
              <a:rPr lang="en-IN" smtClean="0"/>
              <a:t>04/05/23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3194899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47F5F-C5AD-4245-B57E-2AA66B4C50E5}" type="datetimeFigureOut">
              <a:rPr lang="en-IN" smtClean="0"/>
              <a:t>04/05/23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114339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2055165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77288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12722008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344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2332401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2381945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47F5F-C5AD-4245-B57E-2AA66B4C50E5}" type="datetimeFigureOut">
              <a:rPr lang="en-IN" smtClean="0"/>
              <a:t>04/05/23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466730-D087-4787-BB83-FDADA0FEF34C}" type="slidenum">
              <a:rPr lang="en-IN" smtClean="0"/>
              <a:t>‹#›</a:t>
            </a:fld>
            <a:endParaRPr lang="en-IN"/>
          </a:p>
        </p:txBody>
      </p:sp>
    </p:spTree>
    <p:extLst>
      <p:ext uri="{BB962C8B-B14F-4D97-AF65-F5344CB8AC3E}">
        <p14:creationId xmlns:p14="http://schemas.microsoft.com/office/powerpoint/2010/main" val="1931089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847F5F-C5AD-4245-B57E-2AA66B4C50E5}" type="datetimeFigureOut">
              <a:rPr lang="en-IN" smtClean="0"/>
              <a:t>04/05/23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A466730-D087-4787-BB83-FDADA0FEF34C}" type="slidenum">
              <a:rPr lang="en-IN" smtClean="0"/>
              <a:t>‹#›</a:t>
            </a:fld>
            <a:endParaRPr lang="en-IN"/>
          </a:p>
        </p:txBody>
      </p:sp>
    </p:spTree>
    <p:extLst>
      <p:ext uri="{BB962C8B-B14F-4D97-AF65-F5344CB8AC3E}">
        <p14:creationId xmlns:p14="http://schemas.microsoft.com/office/powerpoint/2010/main" val="16688066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478DD-D90F-0F97-FD4E-27CC3F21E091}"/>
              </a:ext>
            </a:extLst>
          </p:cNvPr>
          <p:cNvSpPr>
            <a:spLocks noGrp="1"/>
          </p:cNvSpPr>
          <p:nvPr>
            <p:ph type="ctrTitle"/>
          </p:nvPr>
        </p:nvSpPr>
        <p:spPr/>
        <p:txBody>
          <a:bodyPr/>
          <a:lstStyle/>
          <a:p>
            <a:r>
              <a:rPr lang="en-IN" b="1" dirty="0">
                <a:latin typeface="Times New Roman" panose="02020603050405020304" pitchFamily="18" charset="0"/>
                <a:cs typeface="Times New Roman" panose="02020603050405020304" pitchFamily="18" charset="0"/>
              </a:rPr>
              <a:t>Global Business Environment</a:t>
            </a:r>
          </a:p>
        </p:txBody>
      </p:sp>
      <p:sp>
        <p:nvSpPr>
          <p:cNvPr id="3" name="Subtitle 2">
            <a:extLst>
              <a:ext uri="{FF2B5EF4-FFF2-40B4-BE49-F238E27FC236}">
                <a16:creationId xmlns:a16="http://schemas.microsoft.com/office/drawing/2014/main" id="{4FB3082D-C17F-D3C8-3ABC-F7EC0B6BDD83}"/>
              </a:ext>
            </a:extLst>
          </p:cNvPr>
          <p:cNvSpPr>
            <a:spLocks noGrp="1"/>
          </p:cNvSpPr>
          <p:nvPr>
            <p:ph type="subTitle" idx="1"/>
          </p:nvPr>
        </p:nvSpPr>
        <p:spPr>
          <a:xfrm>
            <a:off x="1524000" y="3906982"/>
            <a:ext cx="9144000" cy="1350818"/>
          </a:xfrm>
        </p:spPr>
        <p:txBody>
          <a:bodyPr>
            <a:normAutofit/>
          </a:bodyPr>
          <a:lstStyle/>
          <a:p>
            <a:r>
              <a:rPr lang="en-IN" sz="3600" b="1" dirty="0">
                <a:latin typeface="Times New Roman" panose="02020603050405020304" pitchFamily="18" charset="0"/>
                <a:cs typeface="Times New Roman" panose="02020603050405020304" pitchFamily="18" charset="0"/>
              </a:rPr>
              <a:t>Task 2: Evaluation of Business Environment</a:t>
            </a:r>
          </a:p>
        </p:txBody>
      </p:sp>
    </p:spTree>
    <p:extLst>
      <p:ext uri="{BB962C8B-B14F-4D97-AF65-F5344CB8AC3E}">
        <p14:creationId xmlns:p14="http://schemas.microsoft.com/office/powerpoint/2010/main" val="345534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3D0B0-9F7C-100C-DFD7-0D39A0077117}"/>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Table of Contents</a:t>
            </a:r>
          </a:p>
        </p:txBody>
      </p:sp>
      <p:graphicFrame>
        <p:nvGraphicFramePr>
          <p:cNvPr id="4" name="Table 4">
            <a:extLst>
              <a:ext uri="{FF2B5EF4-FFF2-40B4-BE49-F238E27FC236}">
                <a16:creationId xmlns:a16="http://schemas.microsoft.com/office/drawing/2014/main" id="{663349D1-E75A-2785-BBB7-7306C7902E51}"/>
              </a:ext>
            </a:extLst>
          </p:cNvPr>
          <p:cNvGraphicFramePr>
            <a:graphicFrameLocks noGrp="1"/>
          </p:cNvGraphicFramePr>
          <p:nvPr>
            <p:ph idx="1"/>
            <p:extLst>
              <p:ext uri="{D42A27DB-BD31-4B8C-83A1-F6EECF244321}">
                <p14:modId xmlns:p14="http://schemas.microsoft.com/office/powerpoint/2010/main" val="195396334"/>
              </p:ext>
            </p:extLst>
          </p:nvPr>
        </p:nvGraphicFramePr>
        <p:xfrm>
          <a:off x="846828" y="1463040"/>
          <a:ext cx="8596312" cy="478536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601849775"/>
                    </a:ext>
                  </a:extLst>
                </a:gridCol>
                <a:gridCol w="4298156">
                  <a:extLst>
                    <a:ext uri="{9D8B030D-6E8A-4147-A177-3AD203B41FA5}">
                      <a16:colId xmlns:a16="http://schemas.microsoft.com/office/drawing/2014/main" val="113937090"/>
                    </a:ext>
                  </a:extLst>
                </a:gridCol>
              </a:tblGrid>
              <a:tr h="370840">
                <a:tc>
                  <a:txBody>
                    <a:bodyPr/>
                    <a:lstStyle/>
                    <a:p>
                      <a:endParaRPr lang="en-IN" dirty="0"/>
                    </a:p>
                  </a:txBody>
                  <a:tcPr marL="74751" marR="74751"/>
                </a:tc>
                <a:tc>
                  <a:txBody>
                    <a:bodyPr/>
                    <a:lstStyle/>
                    <a:p>
                      <a:endParaRPr lang="en-IN"/>
                    </a:p>
                  </a:txBody>
                  <a:tcPr marL="74751" marR="74751"/>
                </a:tc>
                <a:extLst>
                  <a:ext uri="{0D108BD9-81ED-4DB2-BD59-A6C34878D82A}">
                    <a16:rowId xmlns:a16="http://schemas.microsoft.com/office/drawing/2014/main" val="584806008"/>
                  </a:ext>
                </a:extLst>
              </a:tr>
              <a:tr h="370840">
                <a:tc>
                  <a:txBody>
                    <a:bodyPr/>
                    <a:lstStyle/>
                    <a:p>
                      <a:endParaRPr lang="en-IN" dirty="0"/>
                    </a:p>
                  </a:txBody>
                  <a:tcPr marL="74751" marR="74751"/>
                </a:tc>
                <a:tc>
                  <a:txBody>
                    <a:bodyPr/>
                    <a:lstStyle/>
                    <a:p>
                      <a:endParaRPr lang="en-IN"/>
                    </a:p>
                  </a:txBody>
                  <a:tcPr marL="74751" marR="74751"/>
                </a:tc>
                <a:extLst>
                  <a:ext uri="{0D108BD9-81ED-4DB2-BD59-A6C34878D82A}">
                    <a16:rowId xmlns:a16="http://schemas.microsoft.com/office/drawing/2014/main" val="3487296255"/>
                  </a:ext>
                </a:extLst>
              </a:tr>
              <a:tr h="370840">
                <a:tc>
                  <a:txBody>
                    <a:bodyPr/>
                    <a:lstStyle/>
                    <a:p>
                      <a:endParaRPr lang="en-IN" dirty="0"/>
                    </a:p>
                  </a:txBody>
                  <a:tcPr marL="74751" marR="74751"/>
                </a:tc>
                <a:tc>
                  <a:txBody>
                    <a:bodyPr/>
                    <a:lstStyle/>
                    <a:p>
                      <a:endParaRPr lang="en-IN"/>
                    </a:p>
                  </a:txBody>
                  <a:tcPr marL="74751" marR="74751"/>
                </a:tc>
                <a:extLst>
                  <a:ext uri="{0D108BD9-81ED-4DB2-BD59-A6C34878D82A}">
                    <a16:rowId xmlns:a16="http://schemas.microsoft.com/office/drawing/2014/main" val="2206957074"/>
                  </a:ext>
                </a:extLst>
              </a:tr>
              <a:tr h="370840">
                <a:tc>
                  <a:txBody>
                    <a:bodyPr/>
                    <a:lstStyle/>
                    <a:p>
                      <a:pPr algn="just"/>
                      <a:r>
                        <a:rPr lang="en-IN" sz="1800" b="0" dirty="0">
                          <a:latin typeface="Times New Roman" panose="02020603050405020304" pitchFamily="18" charset="0"/>
                          <a:cs typeface="Times New Roman" panose="02020603050405020304" pitchFamily="18" charset="0"/>
                        </a:rPr>
                        <a:t>Opportunities present in Bulgaria</a:t>
                      </a:r>
                    </a:p>
                  </a:txBody>
                  <a:tcPr marL="74751" marR="74751"/>
                </a:tc>
                <a:tc>
                  <a:txBody>
                    <a:bodyPr/>
                    <a:lstStyle/>
                    <a:p>
                      <a:pPr algn="ctr"/>
                      <a:r>
                        <a:rPr lang="en-IN" dirty="0">
                          <a:latin typeface="Times New Roman" panose="02020603050405020304" pitchFamily="18" charset="0"/>
                          <a:cs typeface="Times New Roman" panose="02020603050405020304" pitchFamily="18" charset="0"/>
                        </a:rPr>
                        <a:t>5</a:t>
                      </a:r>
                    </a:p>
                  </a:txBody>
                  <a:tcPr marL="74751" marR="74751"/>
                </a:tc>
                <a:extLst>
                  <a:ext uri="{0D108BD9-81ED-4DB2-BD59-A6C34878D82A}">
                    <a16:rowId xmlns:a16="http://schemas.microsoft.com/office/drawing/2014/main" val="4171702918"/>
                  </a:ext>
                </a:extLst>
              </a:tr>
              <a:tr h="370840">
                <a:tc>
                  <a:txBody>
                    <a:bodyPr/>
                    <a:lstStyle/>
                    <a:p>
                      <a:pPr algn="just"/>
                      <a:r>
                        <a:rPr lang="en-IN" sz="1800" b="0" dirty="0">
                          <a:latin typeface="Times New Roman" panose="02020603050405020304" pitchFamily="18" charset="0"/>
                          <a:cs typeface="Times New Roman" panose="02020603050405020304" pitchFamily="18" charset="0"/>
                        </a:rPr>
                        <a:t>Challenges present in Bulgaria</a:t>
                      </a:r>
                    </a:p>
                  </a:txBody>
                  <a:tcPr marL="74751" marR="74751"/>
                </a:tc>
                <a:tc>
                  <a:txBody>
                    <a:bodyPr/>
                    <a:lstStyle/>
                    <a:p>
                      <a:pPr algn="ctr"/>
                      <a:r>
                        <a:rPr lang="en-IN" dirty="0">
                          <a:latin typeface="Times New Roman" panose="02020603050405020304" pitchFamily="18" charset="0"/>
                          <a:cs typeface="Times New Roman" panose="02020603050405020304" pitchFamily="18" charset="0"/>
                        </a:rPr>
                        <a:t>6</a:t>
                      </a:r>
                    </a:p>
                  </a:txBody>
                  <a:tcPr marL="74751" marR="74751"/>
                </a:tc>
                <a:extLst>
                  <a:ext uri="{0D108BD9-81ED-4DB2-BD59-A6C34878D82A}">
                    <a16:rowId xmlns:a16="http://schemas.microsoft.com/office/drawing/2014/main" val="2202866052"/>
                  </a:ext>
                </a:extLst>
              </a:tr>
              <a:tr h="370840">
                <a:tc>
                  <a:txBody>
                    <a:bodyPr/>
                    <a:lstStyle/>
                    <a:p>
                      <a:pPr algn="just"/>
                      <a:r>
                        <a:rPr lang="en-GB" sz="1800" b="0" kern="1200" dirty="0">
                          <a:solidFill>
                            <a:schemeClr val="dk1"/>
                          </a:solidFill>
                          <a:effectLst/>
                          <a:latin typeface="Times New Roman" panose="02020603050405020304" pitchFamily="18" charset="0"/>
                          <a:ea typeface="+mn-ea"/>
                          <a:cs typeface="Times New Roman" panose="02020603050405020304" pitchFamily="18" charset="0"/>
                        </a:rPr>
                        <a:t>Issues pertaining to doing business by Primark in Bulgaria</a:t>
                      </a:r>
                      <a:endParaRPr lang="en-IN" sz="1800" b="0" dirty="0">
                        <a:latin typeface="Times New Roman" panose="02020603050405020304" pitchFamily="18" charset="0"/>
                        <a:cs typeface="Times New Roman" panose="02020603050405020304" pitchFamily="18" charset="0"/>
                      </a:endParaRPr>
                    </a:p>
                  </a:txBody>
                  <a:tcPr marL="74751" marR="74751"/>
                </a:tc>
                <a:tc>
                  <a:txBody>
                    <a:bodyPr/>
                    <a:lstStyle/>
                    <a:p>
                      <a:pPr algn="ctr"/>
                      <a:r>
                        <a:rPr lang="en-IN" dirty="0">
                          <a:latin typeface="Times New Roman" panose="02020603050405020304" pitchFamily="18" charset="0"/>
                          <a:cs typeface="Times New Roman" panose="02020603050405020304" pitchFamily="18" charset="0"/>
                        </a:rPr>
                        <a:t>7</a:t>
                      </a:r>
                    </a:p>
                  </a:txBody>
                  <a:tcPr marL="74751" marR="74751"/>
                </a:tc>
                <a:extLst>
                  <a:ext uri="{0D108BD9-81ED-4DB2-BD59-A6C34878D82A}">
                    <a16:rowId xmlns:a16="http://schemas.microsoft.com/office/drawing/2014/main" val="878149767"/>
                  </a:ext>
                </a:extLst>
              </a:tr>
              <a:tr h="370840">
                <a:tc>
                  <a:txBody>
                    <a:bodyPr/>
                    <a:lstStyle/>
                    <a:p>
                      <a:pPr algn="just"/>
                      <a:r>
                        <a:rPr lang="en-GB" sz="1800" b="0" kern="1200" dirty="0">
                          <a:solidFill>
                            <a:schemeClr val="dk1"/>
                          </a:solidFill>
                          <a:effectLst/>
                          <a:latin typeface="Times New Roman" panose="02020603050405020304" pitchFamily="18" charset="0"/>
                          <a:ea typeface="+mn-ea"/>
                          <a:cs typeface="Times New Roman" panose="02020603050405020304" pitchFamily="18" charset="0"/>
                        </a:rPr>
                        <a:t>Strategies through which the opportunities will be utilised</a:t>
                      </a:r>
                      <a:endParaRPr lang="en-IN" sz="1800" b="0" dirty="0">
                        <a:latin typeface="Times New Roman" panose="02020603050405020304" pitchFamily="18" charset="0"/>
                        <a:cs typeface="Times New Roman" panose="02020603050405020304" pitchFamily="18" charset="0"/>
                      </a:endParaRPr>
                    </a:p>
                  </a:txBody>
                  <a:tcPr marL="74751" marR="74751"/>
                </a:tc>
                <a:tc>
                  <a:txBody>
                    <a:bodyPr/>
                    <a:lstStyle/>
                    <a:p>
                      <a:pPr algn="ctr"/>
                      <a:r>
                        <a:rPr lang="en-IN" dirty="0">
                          <a:latin typeface="Times New Roman" panose="02020603050405020304" pitchFamily="18" charset="0"/>
                          <a:cs typeface="Times New Roman" panose="02020603050405020304" pitchFamily="18" charset="0"/>
                        </a:rPr>
                        <a:t>8</a:t>
                      </a:r>
                    </a:p>
                  </a:txBody>
                  <a:tcPr marL="74751" marR="74751"/>
                </a:tc>
                <a:extLst>
                  <a:ext uri="{0D108BD9-81ED-4DB2-BD59-A6C34878D82A}">
                    <a16:rowId xmlns:a16="http://schemas.microsoft.com/office/drawing/2014/main" val="2872147905"/>
                  </a:ext>
                </a:extLst>
              </a:tr>
              <a:tr h="370840">
                <a:tc>
                  <a:txBody>
                    <a:bodyPr/>
                    <a:lstStyle/>
                    <a:p>
                      <a:pPr algn="just"/>
                      <a:r>
                        <a:rPr lang="en-GB" sz="1800" b="0" kern="1200" dirty="0">
                          <a:solidFill>
                            <a:schemeClr val="dk1"/>
                          </a:solidFill>
                          <a:effectLst/>
                          <a:latin typeface="Times New Roman" panose="02020603050405020304" pitchFamily="18" charset="0"/>
                          <a:ea typeface="+mn-ea"/>
                          <a:cs typeface="Times New Roman" panose="02020603050405020304" pitchFamily="18" charset="0"/>
                        </a:rPr>
                        <a:t>Recommendations for management of challenges </a:t>
                      </a:r>
                      <a:endParaRPr lang="en-IN" sz="1800" b="0" dirty="0">
                        <a:latin typeface="Times New Roman" panose="02020603050405020304" pitchFamily="18" charset="0"/>
                        <a:cs typeface="Times New Roman" panose="02020603050405020304" pitchFamily="18" charset="0"/>
                      </a:endParaRPr>
                    </a:p>
                  </a:txBody>
                  <a:tcPr marL="74751" marR="74751"/>
                </a:tc>
                <a:tc>
                  <a:txBody>
                    <a:bodyPr/>
                    <a:lstStyle/>
                    <a:p>
                      <a:pPr algn="ctr"/>
                      <a:r>
                        <a:rPr lang="en-IN" dirty="0">
                          <a:latin typeface="Times New Roman" panose="02020603050405020304" pitchFamily="18" charset="0"/>
                          <a:cs typeface="Times New Roman" panose="02020603050405020304" pitchFamily="18" charset="0"/>
                        </a:rPr>
                        <a:t>9</a:t>
                      </a:r>
                    </a:p>
                  </a:txBody>
                  <a:tcPr marL="74751" marR="74751"/>
                </a:tc>
                <a:extLst>
                  <a:ext uri="{0D108BD9-81ED-4DB2-BD59-A6C34878D82A}">
                    <a16:rowId xmlns:a16="http://schemas.microsoft.com/office/drawing/2014/main" val="1258808496"/>
                  </a:ext>
                </a:extLst>
              </a:tr>
              <a:tr h="3708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b="0" kern="1200" dirty="0">
                          <a:solidFill>
                            <a:schemeClr val="dk1"/>
                          </a:solidFill>
                          <a:effectLst/>
                          <a:latin typeface="Times New Roman" panose="02020603050405020304" pitchFamily="18" charset="0"/>
                          <a:ea typeface="+mn-ea"/>
                          <a:cs typeface="Times New Roman" panose="02020603050405020304" pitchFamily="18" charset="0"/>
                        </a:rPr>
                        <a:t>Challenges in implementation of recommendations </a:t>
                      </a:r>
                    </a:p>
                  </a:txBody>
                  <a:tcPr marL="74751" marR="74751"/>
                </a:tc>
                <a:tc>
                  <a:txBody>
                    <a:bodyPr/>
                    <a:lstStyle/>
                    <a:p>
                      <a:pPr algn="ctr"/>
                      <a:r>
                        <a:rPr lang="en-IN" dirty="0">
                          <a:latin typeface="Times New Roman" panose="02020603050405020304" pitchFamily="18" charset="0"/>
                          <a:cs typeface="Times New Roman" panose="02020603050405020304" pitchFamily="18" charset="0"/>
                        </a:rPr>
                        <a:t>10</a:t>
                      </a:r>
                    </a:p>
                  </a:txBody>
                  <a:tcPr marL="74751" marR="74751"/>
                </a:tc>
                <a:extLst>
                  <a:ext uri="{0D108BD9-81ED-4DB2-BD59-A6C34878D82A}">
                    <a16:rowId xmlns:a16="http://schemas.microsoft.com/office/drawing/2014/main" val="4057397592"/>
                  </a:ext>
                </a:extLst>
              </a:tr>
              <a:tr h="370840">
                <a:tc>
                  <a:txBody>
                    <a:bodyPr/>
                    <a:lstStyle/>
                    <a:p>
                      <a:endParaRPr lang="en-IN"/>
                    </a:p>
                  </a:txBody>
                  <a:tcPr marL="74751" marR="74751"/>
                </a:tc>
                <a:tc>
                  <a:txBody>
                    <a:bodyPr/>
                    <a:lstStyle/>
                    <a:p>
                      <a:endParaRPr lang="en-IN" dirty="0"/>
                    </a:p>
                  </a:txBody>
                  <a:tcPr marL="74751" marR="74751"/>
                </a:tc>
                <a:extLst>
                  <a:ext uri="{0D108BD9-81ED-4DB2-BD59-A6C34878D82A}">
                    <a16:rowId xmlns:a16="http://schemas.microsoft.com/office/drawing/2014/main" val="1163755381"/>
                  </a:ext>
                </a:extLst>
              </a:tr>
            </a:tbl>
          </a:graphicData>
        </a:graphic>
      </p:graphicFrame>
    </p:spTree>
    <p:extLst>
      <p:ext uri="{BB962C8B-B14F-4D97-AF65-F5344CB8AC3E}">
        <p14:creationId xmlns:p14="http://schemas.microsoft.com/office/powerpoint/2010/main" val="1350122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2FCA-4A74-C406-4453-5940C99E5D8E}"/>
              </a:ext>
            </a:extLst>
          </p:cNvPr>
          <p:cNvSpPr>
            <a:spLocks noGrp="1"/>
          </p:cNvSpPr>
          <p:nvPr>
            <p:ph type="title"/>
          </p:nvPr>
        </p:nvSpPr>
        <p:spPr>
          <a:xfrm>
            <a:off x="677334" y="609600"/>
            <a:ext cx="8596668" cy="870857"/>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Introduction</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EFAA4F-B709-BCA0-4231-0E95F699777C}"/>
              </a:ext>
            </a:extLst>
          </p:cNvPr>
          <p:cNvSpPr>
            <a:spLocks noGrp="1"/>
          </p:cNvSpPr>
          <p:nvPr>
            <p:ph idx="1"/>
          </p:nvPr>
        </p:nvSpPr>
        <p:spPr>
          <a:xfrm>
            <a:off x="677334" y="1739675"/>
            <a:ext cx="8989180" cy="3880773"/>
          </a:xfrm>
        </p:spPr>
        <p:txBody>
          <a:bodyPr>
            <a:normAutofit/>
          </a:bodyPr>
          <a:lstStyle/>
          <a:p>
            <a:pPr algn="just"/>
            <a:r>
              <a:rPr lang="en-IN" sz="2400" dirty="0">
                <a:latin typeface="Times New Roman" panose="02020603050405020304" pitchFamily="18" charset="0"/>
                <a:cs typeface="Times New Roman" panose="02020603050405020304" pitchFamily="18" charset="0"/>
              </a:rPr>
              <a:t>Global business environment helps in identifying challenges and opportunities for organisational operations</a:t>
            </a:r>
          </a:p>
          <a:p>
            <a:pPr algn="just"/>
            <a:r>
              <a:rPr lang="en-IN" sz="2400" dirty="0">
                <a:latin typeface="Times New Roman" panose="02020603050405020304" pitchFamily="18" charset="0"/>
                <a:cs typeface="Times New Roman" panose="02020603050405020304" pitchFamily="18" charset="0"/>
              </a:rPr>
              <a:t>The presentation encompasses exploration of business environment for Primark in Bulgaria</a:t>
            </a:r>
          </a:p>
          <a:p>
            <a:pPr algn="just"/>
            <a:r>
              <a:rPr lang="en-IN" sz="2400" dirty="0">
                <a:latin typeface="Times New Roman" panose="02020603050405020304" pitchFamily="18" charset="0"/>
                <a:cs typeface="Times New Roman" panose="02020603050405020304" pitchFamily="18" charset="0"/>
              </a:rPr>
              <a:t>The issues pertaining to doing business by Primark in Bulgaria has been assessed</a:t>
            </a:r>
          </a:p>
          <a:p>
            <a:pPr algn="just"/>
            <a:r>
              <a:rPr lang="en-IN" sz="2400" dirty="0">
                <a:latin typeface="Times New Roman" panose="02020603050405020304" pitchFamily="18" charset="0"/>
                <a:cs typeface="Times New Roman" panose="02020603050405020304" pitchFamily="18" charset="0"/>
              </a:rPr>
              <a:t>Strategies and recommendations for utilising the opportunities have been investigated herein</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1559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A769B-0CCC-3B7F-DD76-AE12A0678197}"/>
              </a:ext>
            </a:extLst>
          </p:cNvPr>
          <p:cNvSpPr>
            <a:spLocks noGrp="1"/>
          </p:cNvSpPr>
          <p:nvPr>
            <p:ph type="title"/>
          </p:nvPr>
        </p:nvSpPr>
        <p:spPr>
          <a:xfrm>
            <a:off x="677334" y="609600"/>
            <a:ext cx="8596668" cy="92891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Overview of the country</a:t>
            </a:r>
          </a:p>
        </p:txBody>
      </p:sp>
      <p:sp>
        <p:nvSpPr>
          <p:cNvPr id="3" name="Content Placeholder 2">
            <a:extLst>
              <a:ext uri="{FF2B5EF4-FFF2-40B4-BE49-F238E27FC236}">
                <a16:creationId xmlns:a16="http://schemas.microsoft.com/office/drawing/2014/main" id="{7F8217AF-6D33-85ED-0D94-C6949659049F}"/>
              </a:ext>
            </a:extLst>
          </p:cNvPr>
          <p:cNvSpPr>
            <a:spLocks noGrp="1"/>
          </p:cNvSpPr>
          <p:nvPr>
            <p:ph idx="1"/>
          </p:nvPr>
        </p:nvSpPr>
        <p:spPr>
          <a:xfrm>
            <a:off x="677334" y="1942875"/>
            <a:ext cx="3952723" cy="3880773"/>
          </a:xfrm>
        </p:spPr>
        <p:txBody>
          <a:bodyPr>
            <a:normAutofit/>
          </a:bodyPr>
          <a:lstStyle/>
          <a:p>
            <a:r>
              <a:rPr lang="en-IN" sz="2400" dirty="0">
                <a:latin typeface="Times New Roman" panose="02020603050405020304" pitchFamily="18" charset="0"/>
                <a:cs typeface="Times New Roman" panose="02020603050405020304" pitchFamily="18" charset="0"/>
              </a:rPr>
              <a:t>Parliamentary republic</a:t>
            </a:r>
          </a:p>
          <a:p>
            <a:r>
              <a:rPr lang="en-IN" sz="2400" dirty="0">
                <a:latin typeface="Times New Roman" panose="02020603050405020304" pitchFamily="18" charset="0"/>
                <a:cs typeface="Times New Roman" panose="02020603050405020304" pitchFamily="18" charset="0"/>
              </a:rPr>
              <a:t>Population of 6.5million</a:t>
            </a:r>
          </a:p>
          <a:p>
            <a:r>
              <a:rPr lang="en-IN" sz="2400" dirty="0">
                <a:latin typeface="Times New Roman" panose="02020603050405020304" pitchFamily="18" charset="0"/>
                <a:cs typeface="Times New Roman" panose="02020603050405020304" pitchFamily="18" charset="0"/>
              </a:rPr>
              <a:t>Main industries include textile, agriculture and tourism, amongst others</a:t>
            </a:r>
          </a:p>
          <a:p>
            <a:r>
              <a:rPr lang="en-IN" sz="2400" dirty="0">
                <a:latin typeface="Times New Roman" panose="02020603050405020304" pitchFamily="18" charset="0"/>
                <a:cs typeface="Times New Roman" panose="02020603050405020304" pitchFamily="18" charset="0"/>
              </a:rPr>
              <a:t>Economy grew by 4.2% in 2021</a:t>
            </a:r>
          </a:p>
        </p:txBody>
      </p:sp>
      <p:pic>
        <p:nvPicPr>
          <p:cNvPr id="8" name="Picture 7">
            <a:extLst>
              <a:ext uri="{FF2B5EF4-FFF2-40B4-BE49-F238E27FC236}">
                <a16:creationId xmlns:a16="http://schemas.microsoft.com/office/drawing/2014/main" id="{51236934-3B15-71FD-BF70-4216F6EF00F6}"/>
              </a:ext>
            </a:extLst>
          </p:cNvPr>
          <p:cNvPicPr>
            <a:picLocks noChangeAspect="1"/>
          </p:cNvPicPr>
          <p:nvPr/>
        </p:nvPicPr>
        <p:blipFill>
          <a:blip r:embed="rId3"/>
          <a:stretch>
            <a:fillRect/>
          </a:stretch>
        </p:blipFill>
        <p:spPr>
          <a:xfrm>
            <a:off x="4836787" y="1942874"/>
            <a:ext cx="5902595" cy="3880774"/>
          </a:xfrm>
          <a:prstGeom prst="rect">
            <a:avLst/>
          </a:prstGeom>
        </p:spPr>
      </p:pic>
    </p:spTree>
    <p:extLst>
      <p:ext uri="{BB962C8B-B14F-4D97-AF65-F5344CB8AC3E}">
        <p14:creationId xmlns:p14="http://schemas.microsoft.com/office/powerpoint/2010/main" val="3870245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EC36-95A9-D641-7F9D-4442537C4AFE}"/>
              </a:ext>
            </a:extLst>
          </p:cNvPr>
          <p:cNvSpPr>
            <a:spLocks noGrp="1"/>
          </p:cNvSpPr>
          <p:nvPr>
            <p:ph type="title"/>
          </p:nvPr>
        </p:nvSpPr>
        <p:spPr>
          <a:xfrm>
            <a:off x="677334" y="609600"/>
            <a:ext cx="8596668" cy="682171"/>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Business Environment in Bulgaria</a:t>
            </a:r>
          </a:p>
        </p:txBody>
      </p:sp>
      <p:sp>
        <p:nvSpPr>
          <p:cNvPr id="3" name="Content Placeholder 2">
            <a:extLst>
              <a:ext uri="{FF2B5EF4-FFF2-40B4-BE49-F238E27FC236}">
                <a16:creationId xmlns:a16="http://schemas.microsoft.com/office/drawing/2014/main" id="{862C94E2-59BA-8BBA-029B-A71594CD4308}"/>
              </a:ext>
            </a:extLst>
          </p:cNvPr>
          <p:cNvSpPr>
            <a:spLocks noGrp="1"/>
          </p:cNvSpPr>
          <p:nvPr>
            <p:ph idx="1"/>
          </p:nvPr>
        </p:nvSpPr>
        <p:spPr>
          <a:xfrm>
            <a:off x="445103" y="1927667"/>
            <a:ext cx="5026781" cy="3880773"/>
          </a:xfrm>
        </p:spPr>
        <p:txBody>
          <a:bodyPr>
            <a:noAutofit/>
          </a:bodyPr>
          <a:lstStyle/>
          <a:p>
            <a:pPr algn="just">
              <a:lnSpc>
                <a:spcPct val="150000"/>
              </a:lnSpc>
            </a:pPr>
            <a:r>
              <a:rPr lang="en-IN" sz="2200" dirty="0">
                <a:effectLst/>
                <a:latin typeface="Times New Roman" panose="02020603050405020304" pitchFamily="18" charset="0"/>
                <a:ea typeface="Calibri" panose="020F0502020204030204" pitchFamily="34" charset="0"/>
                <a:cs typeface="Times New Roman" panose="02020603050405020304" pitchFamily="18" charset="0"/>
              </a:rPr>
              <a:t>Unemployment rate has risen to 3.90% in 2020</a:t>
            </a:r>
          </a:p>
          <a:p>
            <a:pPr algn="just">
              <a:lnSpc>
                <a:spcPct val="150000"/>
              </a:lnSpc>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Reduction in the net disposable income of the population</a:t>
            </a:r>
          </a:p>
          <a:p>
            <a:pPr algn="just">
              <a:lnSpc>
                <a:spcPct val="150000"/>
              </a:lnSpc>
            </a:pPr>
            <a:r>
              <a:rPr lang="en-IN" sz="2200" dirty="0">
                <a:effectLst/>
                <a:latin typeface="Times New Roman" panose="02020603050405020304" pitchFamily="18" charset="0"/>
                <a:ea typeface="Calibri" panose="020F0502020204030204" pitchFamily="34" charset="0"/>
                <a:cs typeface="Times New Roman" panose="02020603050405020304" pitchFamily="18" charset="0"/>
              </a:rPr>
              <a:t>Mandatory taxation rate of 10% for all Bulgarian population, irrespective of their income</a:t>
            </a:r>
          </a:p>
          <a:p>
            <a:endParaRPr lang="en-IN" sz="2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F96EE20-1F23-B66D-ED82-E9E8EFE1CA13}"/>
              </a:ext>
            </a:extLst>
          </p:cNvPr>
          <p:cNvPicPr>
            <a:picLocks noChangeAspect="1"/>
          </p:cNvPicPr>
          <p:nvPr/>
        </p:nvPicPr>
        <p:blipFill rotWithShape="1">
          <a:blip r:embed="rId3"/>
          <a:srcRect r="18445" b="60404"/>
          <a:stretch/>
        </p:blipFill>
        <p:spPr bwMode="auto">
          <a:xfrm>
            <a:off x="5631543" y="2322283"/>
            <a:ext cx="5297713" cy="309154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10247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1527A3-4C70-777D-C46F-28845B71557E}"/>
              </a:ext>
            </a:extLst>
          </p:cNvPr>
          <p:cNvSpPr>
            <a:spLocks noGrp="1"/>
          </p:cNvSpPr>
          <p:nvPr>
            <p:ph idx="1"/>
          </p:nvPr>
        </p:nvSpPr>
        <p:spPr>
          <a:xfrm>
            <a:off x="416078" y="1913846"/>
            <a:ext cx="5418666" cy="4087811"/>
          </a:xfrm>
        </p:spPr>
        <p:txBody>
          <a:bodyPr>
            <a:normAutofit fontScale="92500" lnSpcReduction="10000"/>
          </a:bodyPr>
          <a:lstStyle/>
          <a:p>
            <a:pPr algn="just" rtl="0" fontAlgn="base">
              <a:lnSpc>
                <a:spcPct val="150000"/>
              </a:lnSpc>
              <a:spcBef>
                <a:spcPts val="0"/>
              </a:spcBef>
              <a:spcAft>
                <a:spcPts val="0"/>
              </a:spcAft>
              <a:buFont typeface="Arial" panose="020B0604020202020204" pitchFamily="34" charset="0"/>
              <a:buChar char="•"/>
            </a:pPr>
            <a:r>
              <a:rPr lang="en-US" sz="2400" b="1" i="1" u="none" strike="noStrike" dirty="0">
                <a:solidFill>
                  <a:srgbClr val="222222"/>
                </a:solidFill>
                <a:effectLst/>
                <a:latin typeface="Times New Roman" panose="02020603050405020304" pitchFamily="18" charset="0"/>
              </a:rPr>
              <a:t>Political stability-</a:t>
            </a:r>
            <a:r>
              <a:rPr lang="en-US" sz="2400" b="0" i="0" u="none" strike="noStrike" dirty="0">
                <a:solidFill>
                  <a:srgbClr val="222222"/>
                </a:solidFill>
                <a:effectLst/>
                <a:latin typeface="Times New Roman" panose="02020603050405020304" pitchFamily="18" charset="0"/>
              </a:rPr>
              <a:t> business continuity, transparency supply chain and flexible operations.</a:t>
            </a:r>
          </a:p>
          <a:p>
            <a:pPr algn="just" rtl="0" fontAlgn="base">
              <a:lnSpc>
                <a:spcPct val="150000"/>
              </a:lnSpc>
              <a:spcBef>
                <a:spcPts val="0"/>
              </a:spcBef>
              <a:spcAft>
                <a:spcPts val="0"/>
              </a:spcAft>
              <a:buFont typeface="Arial" panose="020B0604020202020204" pitchFamily="34" charset="0"/>
              <a:buChar char="•"/>
            </a:pPr>
            <a:r>
              <a:rPr lang="en-US" sz="2400" b="1" i="1" u="none" strike="noStrike" dirty="0">
                <a:solidFill>
                  <a:srgbClr val="222222"/>
                </a:solidFill>
                <a:effectLst/>
                <a:latin typeface="Times New Roman" panose="02020603050405020304" pitchFamily="18" charset="0"/>
              </a:rPr>
              <a:t>Tech-savvy- </a:t>
            </a:r>
            <a:r>
              <a:rPr lang="en-US" sz="2400" b="0" i="0" u="none" strike="noStrike" dirty="0">
                <a:solidFill>
                  <a:srgbClr val="222222"/>
                </a:solidFill>
                <a:effectLst/>
                <a:latin typeface="Times New Roman" panose="02020603050405020304" pitchFamily="18" charset="0"/>
              </a:rPr>
              <a:t>Brand awareness, attracting customers. </a:t>
            </a:r>
            <a:endParaRPr lang="en-US" sz="2400" b="1" i="1" u="none" strike="noStrike" dirty="0">
              <a:solidFill>
                <a:srgbClr val="222222"/>
              </a:solidFill>
              <a:effectLst/>
              <a:latin typeface="Times New Roman" panose="02020603050405020304" pitchFamily="18" charset="0"/>
            </a:endParaRPr>
          </a:p>
          <a:p>
            <a:pPr algn="just" rtl="0" fontAlgn="base">
              <a:lnSpc>
                <a:spcPct val="150000"/>
              </a:lnSpc>
              <a:spcBef>
                <a:spcPts val="0"/>
              </a:spcBef>
              <a:spcAft>
                <a:spcPts val="0"/>
              </a:spcAft>
              <a:buFont typeface="Arial" panose="020B0604020202020204" pitchFamily="34" charset="0"/>
              <a:buChar char="•"/>
            </a:pPr>
            <a:r>
              <a:rPr lang="en-US" sz="2400" b="1" i="1" u="none" strike="noStrike" dirty="0">
                <a:solidFill>
                  <a:srgbClr val="222222"/>
                </a:solidFill>
                <a:effectLst/>
                <a:latin typeface="Times New Roman" panose="02020603050405020304" pitchFamily="18" charset="0"/>
              </a:rPr>
              <a:t>Price sensitivity- </a:t>
            </a:r>
            <a:r>
              <a:rPr lang="en-US" sz="2400" b="0" i="0" u="none" strike="noStrike" dirty="0">
                <a:solidFill>
                  <a:srgbClr val="222222"/>
                </a:solidFill>
                <a:effectLst/>
                <a:latin typeface="Times New Roman" panose="02020603050405020304" pitchFamily="18" charset="0"/>
              </a:rPr>
              <a:t>Easily attract customers. </a:t>
            </a:r>
            <a:endParaRPr lang="en-US" sz="2400" b="1" i="1" u="none" strike="noStrike" dirty="0">
              <a:solidFill>
                <a:srgbClr val="222222"/>
              </a:solidFill>
              <a:effectLst/>
              <a:latin typeface="Times New Roman" panose="02020603050405020304" pitchFamily="18" charset="0"/>
            </a:endParaRPr>
          </a:p>
          <a:p>
            <a:pPr marL="0" indent="0" algn="just">
              <a:lnSpc>
                <a:spcPct val="150000"/>
              </a:lnSpc>
              <a:buNone/>
            </a:pPr>
            <a:br>
              <a:rPr lang="en-US" sz="2400" b="0" dirty="0">
                <a:effectLst/>
              </a:rPr>
            </a:br>
            <a:endParaRPr lang="en-IN" sz="2400" dirty="0"/>
          </a:p>
        </p:txBody>
      </p:sp>
      <p:pic>
        <p:nvPicPr>
          <p:cNvPr id="1026" name="Picture 2" descr="Internet user penetration Bulgaria 2027 | Statista">
            <a:extLst>
              <a:ext uri="{FF2B5EF4-FFF2-40B4-BE49-F238E27FC236}">
                <a16:creationId xmlns:a16="http://schemas.microsoft.com/office/drawing/2014/main" id="{CBEB3A3F-20B1-0385-334F-D8336970FA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4608" y="2276703"/>
            <a:ext cx="4245677" cy="26105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C05290-2D00-F3D7-8606-671BA46F412F}"/>
              </a:ext>
            </a:extLst>
          </p:cNvPr>
          <p:cNvSpPr txBox="1"/>
          <p:nvPr/>
        </p:nvSpPr>
        <p:spPr>
          <a:xfrm>
            <a:off x="7174162" y="5215132"/>
            <a:ext cx="2544418" cy="369332"/>
          </a:xfrm>
          <a:prstGeom prst="rect">
            <a:avLst/>
          </a:prstGeom>
          <a:noFill/>
        </p:spPr>
        <p:txBody>
          <a:bodyPr wrap="square" rtlCol="0">
            <a:spAutoFit/>
          </a:bodyPr>
          <a:lstStyle/>
          <a:p>
            <a:pPr algn="ctr"/>
            <a:r>
              <a:rPr lang="en-IN" b="1" i="1" dirty="0">
                <a:latin typeface="Times New Roman" panose="02020603050405020304" pitchFamily="18" charset="0"/>
                <a:cs typeface="Times New Roman" panose="02020603050405020304" pitchFamily="18" charset="0"/>
              </a:rPr>
              <a:t>Source: Statista (2021)</a:t>
            </a:r>
          </a:p>
        </p:txBody>
      </p:sp>
      <p:sp>
        <p:nvSpPr>
          <p:cNvPr id="8" name="Title 7">
            <a:extLst>
              <a:ext uri="{FF2B5EF4-FFF2-40B4-BE49-F238E27FC236}">
                <a16:creationId xmlns:a16="http://schemas.microsoft.com/office/drawing/2014/main" id="{AAE91675-8921-2266-30AD-A9F03742A82B}"/>
              </a:ext>
            </a:extLst>
          </p:cNvPr>
          <p:cNvSpPr>
            <a:spLocks noGrp="1"/>
          </p:cNvSpPr>
          <p:nvPr>
            <p:ph type="title"/>
          </p:nvPr>
        </p:nvSpPr>
        <p:spPr>
          <a:xfrm>
            <a:off x="677334" y="609600"/>
            <a:ext cx="8596668" cy="812800"/>
          </a:xfrm>
        </p:spPr>
        <p:txBody>
          <a:bodyPr/>
          <a:lstStyle/>
          <a:p>
            <a:pPr algn="ctr"/>
            <a:r>
              <a:rPr lang="en-IN" b="1" dirty="0">
                <a:solidFill>
                  <a:srgbClr val="222222"/>
                </a:solidFill>
                <a:effectLst/>
                <a:latin typeface="Times New Roman" panose="02020603050405020304" pitchFamily="18" charset="0"/>
                <a:ea typeface="Times New Roman" panose="02020603050405020304" pitchFamily="18" charset="0"/>
              </a:rPr>
              <a:t>Opportunities present in Bulgaria </a:t>
            </a:r>
            <a:endParaRPr lang="en-GB" dirty="0"/>
          </a:p>
        </p:txBody>
      </p:sp>
    </p:spTree>
    <p:extLst>
      <p:ext uri="{BB962C8B-B14F-4D97-AF65-F5344CB8AC3E}">
        <p14:creationId xmlns:p14="http://schemas.microsoft.com/office/powerpoint/2010/main" val="3218587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BD421-FF9C-7669-67AA-7E34AAA62833}"/>
              </a:ext>
            </a:extLst>
          </p:cNvPr>
          <p:cNvSpPr>
            <a:spLocks noGrp="1"/>
          </p:cNvSpPr>
          <p:nvPr>
            <p:ph type="title"/>
          </p:nvPr>
        </p:nvSpPr>
        <p:spPr>
          <a:xfrm>
            <a:off x="677334" y="609600"/>
            <a:ext cx="8596668" cy="566057"/>
          </a:xfrm>
        </p:spPr>
        <p:txBody>
          <a:bodyPr>
            <a:noAutofit/>
          </a:bodyPr>
          <a:lstStyle/>
          <a:p>
            <a:pPr algn="ctr"/>
            <a:br>
              <a:rPr lang="en-IN" b="1" dirty="0">
                <a:solidFill>
                  <a:srgbClr val="222222"/>
                </a:solidFill>
                <a:effectLst/>
                <a:latin typeface="Times New Roman" panose="02020603050405020304" pitchFamily="18" charset="0"/>
                <a:ea typeface="Times New Roman" panose="02020603050405020304" pitchFamily="18" charset="0"/>
              </a:rPr>
            </a:br>
            <a:r>
              <a:rPr lang="en-IN" b="1" dirty="0">
                <a:solidFill>
                  <a:srgbClr val="222222"/>
                </a:solidFill>
                <a:effectLst/>
                <a:latin typeface="Times New Roman" panose="02020603050405020304" pitchFamily="18" charset="0"/>
                <a:ea typeface="Times New Roman" panose="02020603050405020304" pitchFamily="18" charset="0"/>
              </a:rPr>
              <a:t>Challenges present in Bulgaria </a:t>
            </a:r>
            <a:br>
              <a:rPr lang="en-IN"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039DC030-CAF3-AA85-D470-2CA919ABA2F2}"/>
              </a:ext>
            </a:extLst>
          </p:cNvPr>
          <p:cNvSpPr>
            <a:spLocks noGrp="1"/>
          </p:cNvSpPr>
          <p:nvPr>
            <p:ph idx="1"/>
          </p:nvPr>
        </p:nvSpPr>
        <p:spPr>
          <a:xfrm>
            <a:off x="677334" y="2160589"/>
            <a:ext cx="4896152" cy="3880773"/>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To manage corruption.</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Ensure maintaining a wider customer base.</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Manage cultural differences.</a:t>
            </a:r>
          </a:p>
          <a:p>
            <a:pPr>
              <a:lnSpc>
                <a:spcPct val="150000"/>
              </a:lnSpc>
            </a:pPr>
            <a:endParaRPr lang="en-IN" sz="2400" dirty="0"/>
          </a:p>
        </p:txBody>
      </p:sp>
      <p:pic>
        <p:nvPicPr>
          <p:cNvPr id="2050" name="Picture 2" descr="11 Big SEO Challenges You'll Face in Your Career">
            <a:extLst>
              <a:ext uri="{FF2B5EF4-FFF2-40B4-BE49-F238E27FC236}">
                <a16:creationId xmlns:a16="http://schemas.microsoft.com/office/drawing/2014/main" id="{EE66C302-3B8C-DB15-44C2-51B98FCE67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453523"/>
            <a:ext cx="3624468" cy="2538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236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0467B-B996-9493-6C07-19C496BFE7E5}"/>
              </a:ext>
            </a:extLst>
          </p:cNvPr>
          <p:cNvSpPr>
            <a:spLocks noGrp="1"/>
          </p:cNvSpPr>
          <p:nvPr>
            <p:ph type="title"/>
          </p:nvPr>
        </p:nvSpPr>
        <p:spPr/>
        <p:txBody>
          <a:bodyPr>
            <a:noAutofit/>
          </a:bodyPr>
          <a:lstStyle/>
          <a:p>
            <a:pPr algn="ctr"/>
            <a:br>
              <a:rPr lang="en-IN" b="1" dirty="0">
                <a:solidFill>
                  <a:srgbClr val="222222"/>
                </a:solidFill>
                <a:effectLst/>
                <a:latin typeface="Times New Roman" panose="02020603050405020304" pitchFamily="18" charset="0"/>
                <a:ea typeface="Times New Roman" panose="02020603050405020304" pitchFamily="18" charset="0"/>
              </a:rPr>
            </a:br>
            <a:r>
              <a:rPr lang="en-IN" b="1" dirty="0">
                <a:solidFill>
                  <a:srgbClr val="222222"/>
                </a:solidFill>
                <a:effectLst/>
                <a:latin typeface="Times New Roman" panose="02020603050405020304" pitchFamily="18" charset="0"/>
                <a:ea typeface="Times New Roman" panose="02020603050405020304" pitchFamily="18" charset="0"/>
              </a:rPr>
              <a:t>Issues pertaining to doing business by Primark in Bulgaria</a:t>
            </a:r>
            <a:br>
              <a:rPr lang="en-IN"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4E6962B-5D20-195F-6DAB-C3980D21939D}"/>
              </a:ext>
            </a:extLst>
          </p:cNvPr>
          <p:cNvSpPr>
            <a:spLocks noGrp="1"/>
          </p:cNvSpPr>
          <p:nvPr>
            <p:ph idx="1"/>
          </p:nvPr>
        </p:nvSpPr>
        <p:spPr>
          <a:xfrm>
            <a:off x="577516" y="2508459"/>
            <a:ext cx="5335840" cy="3880773"/>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Dealing with construction permits.</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Energy crisis.</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Issue of resolving insolvency.</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High bargaining power of customers.</a:t>
            </a:r>
          </a:p>
          <a:p>
            <a:pPr>
              <a:lnSpc>
                <a:spcPct val="150000"/>
              </a:lnSpc>
            </a:pPr>
            <a:endParaRPr lang="en-IN" sz="2400" dirty="0"/>
          </a:p>
        </p:txBody>
      </p:sp>
      <p:pic>
        <p:nvPicPr>
          <p:cNvPr id="3074" name="Picture 2" descr="Bulgaria: power production share by source 2021 | Statista">
            <a:extLst>
              <a:ext uri="{FF2B5EF4-FFF2-40B4-BE49-F238E27FC236}">
                <a16:creationId xmlns:a16="http://schemas.microsoft.com/office/drawing/2014/main" id="{5D3E3823-7D13-D3CB-FF1C-E4BE88E661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741" b="10522"/>
          <a:stretch/>
        </p:blipFill>
        <p:spPr bwMode="auto">
          <a:xfrm>
            <a:off x="6096000" y="3004456"/>
            <a:ext cx="3813313" cy="21941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4057626-128E-C958-B4D5-8E511D347AE6}"/>
              </a:ext>
            </a:extLst>
          </p:cNvPr>
          <p:cNvSpPr txBox="1"/>
          <p:nvPr/>
        </p:nvSpPr>
        <p:spPr>
          <a:xfrm>
            <a:off x="6718852" y="5530682"/>
            <a:ext cx="2773018" cy="369332"/>
          </a:xfrm>
          <a:prstGeom prst="rect">
            <a:avLst/>
          </a:prstGeom>
          <a:noFill/>
        </p:spPr>
        <p:txBody>
          <a:bodyPr wrap="square" rtlCol="0">
            <a:spAutoFit/>
          </a:bodyPr>
          <a:lstStyle/>
          <a:p>
            <a:pPr algn="ctr"/>
            <a:r>
              <a:rPr lang="en-IN" b="1" i="1" dirty="0">
                <a:latin typeface="Times New Roman" panose="02020603050405020304" pitchFamily="18" charset="0"/>
                <a:cs typeface="Times New Roman" panose="02020603050405020304" pitchFamily="18" charset="0"/>
              </a:rPr>
              <a:t>Source: Statista, (2023 a)</a:t>
            </a:r>
          </a:p>
        </p:txBody>
      </p:sp>
    </p:spTree>
    <p:extLst>
      <p:ext uri="{BB962C8B-B14F-4D97-AF65-F5344CB8AC3E}">
        <p14:creationId xmlns:p14="http://schemas.microsoft.com/office/powerpoint/2010/main" val="984168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EA000-47F9-CB90-EE9B-8F6723B6ADAF}"/>
              </a:ext>
            </a:extLst>
          </p:cNvPr>
          <p:cNvSpPr>
            <a:spLocks noGrp="1"/>
          </p:cNvSpPr>
          <p:nvPr>
            <p:ph type="title"/>
          </p:nvPr>
        </p:nvSpPr>
        <p:spPr/>
        <p:txBody>
          <a:bodyPr>
            <a:normAutofit/>
          </a:bodyPr>
          <a:lstStyle/>
          <a:p>
            <a:pPr algn="ctr"/>
            <a:r>
              <a:rPr lang="en-GB" b="1" kern="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Strategies through which the opportunities will be utilised</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7F1ACA-AF17-B83B-A768-BA96D0B108A6}"/>
              </a:ext>
            </a:extLst>
          </p:cNvPr>
          <p:cNvSpPr>
            <a:spLocks noGrp="1"/>
          </p:cNvSpPr>
          <p:nvPr>
            <p:ph idx="1"/>
          </p:nvPr>
        </p:nvSpPr>
        <p:spPr>
          <a:xfrm>
            <a:off x="838200" y="2089400"/>
            <a:ext cx="6089374" cy="4351338"/>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2400" b="1" i="1" u="none" strike="noStrike" dirty="0">
                <a:solidFill>
                  <a:srgbClr val="222222"/>
                </a:solidFill>
                <a:effectLst/>
                <a:latin typeface="Times New Roman" panose="02020603050405020304" pitchFamily="18" charset="0"/>
              </a:rPr>
              <a:t>Maintain supply chain transparency- </a:t>
            </a:r>
            <a:r>
              <a:rPr lang="en-US" sz="2400" b="0" i="0" u="none" strike="noStrike" dirty="0">
                <a:solidFill>
                  <a:srgbClr val="222222"/>
                </a:solidFill>
                <a:effectLst/>
                <a:latin typeface="Times New Roman" panose="02020603050405020304" pitchFamily="18" charset="0"/>
              </a:rPr>
              <a:t>monitoring and tracking.</a:t>
            </a:r>
          </a:p>
          <a:p>
            <a:pPr algn="just" rtl="0" fontAlgn="base">
              <a:lnSpc>
                <a:spcPct val="150000"/>
              </a:lnSpc>
              <a:spcBef>
                <a:spcPts val="0"/>
              </a:spcBef>
              <a:spcAft>
                <a:spcPts val="0"/>
              </a:spcAft>
              <a:buFont typeface="Arial" panose="020B0604020202020204" pitchFamily="34" charset="0"/>
              <a:buChar char="•"/>
            </a:pPr>
            <a:r>
              <a:rPr lang="en-US" sz="2400" b="1" i="1" u="none" strike="noStrike" dirty="0">
                <a:solidFill>
                  <a:srgbClr val="222222"/>
                </a:solidFill>
                <a:effectLst/>
                <a:latin typeface="Times New Roman" panose="02020603050405020304" pitchFamily="18" charset="0"/>
              </a:rPr>
              <a:t>Attract wider customer base-</a:t>
            </a:r>
            <a:r>
              <a:rPr lang="en-US" sz="2400" b="0" i="0" u="none" strike="noStrike" dirty="0">
                <a:solidFill>
                  <a:srgbClr val="222222"/>
                </a:solidFill>
                <a:effectLst/>
                <a:latin typeface="Times New Roman" panose="02020603050405020304" pitchFamily="18" charset="0"/>
              </a:rPr>
              <a:t> Innovative brand awareness campaign.</a:t>
            </a:r>
          </a:p>
          <a:p>
            <a:pPr algn="just">
              <a:lnSpc>
                <a:spcPct val="150000"/>
              </a:lnSpc>
            </a:pPr>
            <a:r>
              <a:rPr lang="en-US" sz="2400" b="1" i="1" u="none" strike="noStrike" dirty="0">
                <a:solidFill>
                  <a:srgbClr val="222222"/>
                </a:solidFill>
                <a:effectLst/>
                <a:latin typeface="Times New Roman" panose="02020603050405020304" pitchFamily="18" charset="0"/>
              </a:rPr>
              <a:t>Price sensitive customers- </a:t>
            </a:r>
            <a:r>
              <a:rPr lang="en-US" sz="2400" b="0" i="0" u="none" strike="noStrike" dirty="0">
                <a:solidFill>
                  <a:srgbClr val="222222"/>
                </a:solidFill>
                <a:effectLst/>
                <a:latin typeface="Times New Roman" panose="02020603050405020304" pitchFamily="18" charset="0"/>
              </a:rPr>
              <a:t>Additional discounts and notify them through advertisement.</a:t>
            </a:r>
            <a:endParaRPr lang="en-IN" sz="2400" dirty="0"/>
          </a:p>
        </p:txBody>
      </p:sp>
      <p:pic>
        <p:nvPicPr>
          <p:cNvPr id="4098" name="Picture 2" descr="Strategic Planning: What is a strategy?">
            <a:extLst>
              <a:ext uri="{FF2B5EF4-FFF2-40B4-BE49-F238E27FC236}">
                <a16:creationId xmlns:a16="http://schemas.microsoft.com/office/drawing/2014/main" id="{F6A6B243-7C45-8FE7-4E21-35A98C956E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6053" y="2801257"/>
            <a:ext cx="3542055" cy="2053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216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F864-2406-5561-B9DE-AD33B6F7B845}"/>
              </a:ext>
            </a:extLst>
          </p:cNvPr>
          <p:cNvSpPr>
            <a:spLocks noGrp="1"/>
          </p:cNvSpPr>
          <p:nvPr>
            <p:ph type="title"/>
          </p:nvPr>
        </p:nvSpPr>
        <p:spPr/>
        <p:txBody>
          <a:bodyPr>
            <a:normAutofit/>
          </a:bodyPr>
          <a:lstStyle/>
          <a:p>
            <a:pPr algn="ctr"/>
            <a:r>
              <a:rPr lang="en-GB" b="1" kern="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Recommendations for management of challenges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A08F26-22B7-53BD-D481-D7929752A68F}"/>
              </a:ext>
            </a:extLst>
          </p:cNvPr>
          <p:cNvSpPr>
            <a:spLocks noGrp="1"/>
          </p:cNvSpPr>
          <p:nvPr>
            <p:ph idx="1"/>
          </p:nvPr>
        </p:nvSpPr>
        <p:spPr>
          <a:xfrm>
            <a:off x="408978" y="2120832"/>
            <a:ext cx="6369193" cy="4323511"/>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Anti-corruption working culture.</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Strict implementation of zero-tolerance policy on corruption. </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Product diversification.</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Innovative product range for all types of customers.</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Knowledge about cultural differences.</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Celebrate cultural differences.</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222222"/>
                </a:solidFill>
                <a:effectLst/>
                <a:latin typeface="Times New Roman" panose="02020603050405020304" pitchFamily="18" charset="0"/>
              </a:rPr>
              <a:t>Cultural sensitivity training. </a:t>
            </a:r>
          </a:p>
          <a:p>
            <a:pPr>
              <a:lnSpc>
                <a:spcPct val="150000"/>
              </a:lnSpc>
            </a:pPr>
            <a:endParaRPr lang="en-IN" sz="2200" dirty="0"/>
          </a:p>
        </p:txBody>
      </p:sp>
      <p:pic>
        <p:nvPicPr>
          <p:cNvPr id="5122" name="Picture 2" descr="3 Ways You Can Get More LinkedIn Recommendations - New Tech Northwest">
            <a:extLst>
              <a:ext uri="{FF2B5EF4-FFF2-40B4-BE49-F238E27FC236}">
                <a16:creationId xmlns:a16="http://schemas.microsoft.com/office/drawing/2014/main" id="{2D151491-9EFB-09C3-8994-D0C2B339E6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1373" y="2930653"/>
            <a:ext cx="3725257" cy="2386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576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01D41-B91C-C47F-535E-AE56977808B0}"/>
              </a:ext>
            </a:extLst>
          </p:cNvPr>
          <p:cNvSpPr>
            <a:spLocks noGrp="1"/>
          </p:cNvSpPr>
          <p:nvPr>
            <p:ph type="title"/>
          </p:nvPr>
        </p:nvSpPr>
        <p:spPr/>
        <p:txBody>
          <a:bodyPr>
            <a:normAutofit/>
          </a:bodyPr>
          <a:lstStyle/>
          <a:p>
            <a:pPr algn="ctr"/>
            <a:r>
              <a:rPr lang="en-GB" b="1" kern="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Challenges in implementation of recommendations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90B5E0-2938-2B2B-DF0D-CD90BA2BDFAC}"/>
              </a:ext>
            </a:extLst>
          </p:cNvPr>
          <p:cNvSpPr>
            <a:spLocks noGrp="1"/>
          </p:cNvSpPr>
          <p:nvPr>
            <p:ph idx="1"/>
          </p:nvPr>
        </p:nvSpPr>
        <p:spPr>
          <a:xfrm>
            <a:off x="677334" y="2160589"/>
            <a:ext cx="4997752" cy="3880773"/>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Challenge of managing external stakeholders</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Challenge of managing product development process.</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222222"/>
                </a:solidFill>
                <a:effectLst/>
                <a:latin typeface="Times New Roman" panose="02020603050405020304" pitchFamily="18" charset="0"/>
              </a:rPr>
              <a:t>Motivating individual employees. </a:t>
            </a:r>
          </a:p>
          <a:p>
            <a:pPr>
              <a:lnSpc>
                <a:spcPct val="150000"/>
              </a:lnSpc>
            </a:pPr>
            <a:endParaRPr lang="en-IN" sz="2400" dirty="0"/>
          </a:p>
        </p:txBody>
      </p:sp>
      <p:pic>
        <p:nvPicPr>
          <p:cNvPr id="6146" name="Picture 2" descr="8 Employee Training Challenges And Solutions To Overcome Them">
            <a:extLst>
              <a:ext uri="{FF2B5EF4-FFF2-40B4-BE49-F238E27FC236}">
                <a16:creationId xmlns:a16="http://schemas.microsoft.com/office/drawing/2014/main" id="{D70B14FE-0BCD-7141-B514-D135E1F1F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536215"/>
            <a:ext cx="3380352" cy="274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9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BEC4E-0939-043F-7DD1-181408399E2D}"/>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Limitations in implementing recommendations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E0A2A9-EC0D-3FC4-C87E-D877484862EC}"/>
              </a:ext>
            </a:extLst>
          </p:cNvPr>
          <p:cNvSpPr>
            <a:spLocks noGrp="1"/>
          </p:cNvSpPr>
          <p:nvPr>
            <p:ph idx="1"/>
          </p:nvPr>
        </p:nvSpPr>
        <p:spPr>
          <a:xfrm>
            <a:off x="677334" y="2160589"/>
            <a:ext cx="4881637" cy="3880773"/>
          </a:xfrm>
        </p:spPr>
        <p:txBody>
          <a:bodyPr>
            <a:normAutofit/>
          </a:bodyPr>
          <a:lstStyle/>
          <a:p>
            <a:r>
              <a:rPr lang="en-IN" sz="2400" dirty="0">
                <a:latin typeface="Times New Roman" panose="02020603050405020304" pitchFamily="18" charset="0"/>
                <a:cs typeface="Times New Roman" panose="02020603050405020304" pitchFamily="18" charset="0"/>
              </a:rPr>
              <a:t>Difficulty in managing changes</a:t>
            </a:r>
          </a:p>
          <a:p>
            <a:r>
              <a:rPr lang="en-IN" sz="2400" dirty="0">
                <a:latin typeface="Times New Roman" panose="02020603050405020304" pitchFamily="18" charset="0"/>
                <a:cs typeface="Times New Roman" panose="02020603050405020304" pitchFamily="18" charset="0"/>
              </a:rPr>
              <a:t>Unavailability of requisite resources</a:t>
            </a:r>
          </a:p>
          <a:p>
            <a:r>
              <a:rPr lang="en-IN" sz="2400" dirty="0">
                <a:latin typeface="Times New Roman" panose="02020603050405020304" pitchFamily="18" charset="0"/>
                <a:cs typeface="Times New Roman" panose="02020603050405020304" pitchFamily="18" charset="0"/>
              </a:rPr>
              <a:t>Restriction in implementation of innovation and creativity</a:t>
            </a:r>
          </a:p>
          <a:p>
            <a:r>
              <a:rPr lang="en-IN" sz="2400" dirty="0">
                <a:latin typeface="Times New Roman" panose="02020603050405020304" pitchFamily="18" charset="0"/>
                <a:cs typeface="Times New Roman" panose="02020603050405020304" pitchFamily="18" charset="0"/>
              </a:rPr>
              <a:t>Lack of skills amongst employees for facilitating efficient cross-cultural management policies</a:t>
            </a:r>
          </a:p>
          <a:p>
            <a:endParaRPr lang="en-GB"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4A6E488-2C8A-CEEF-5BF1-A9BC4C959782}"/>
              </a:ext>
            </a:extLst>
          </p:cNvPr>
          <p:cNvPicPr>
            <a:picLocks noChangeAspect="1"/>
          </p:cNvPicPr>
          <p:nvPr/>
        </p:nvPicPr>
        <p:blipFill>
          <a:blip r:embed="rId3"/>
          <a:stretch>
            <a:fillRect/>
          </a:stretch>
        </p:blipFill>
        <p:spPr>
          <a:xfrm>
            <a:off x="5686299" y="2160589"/>
            <a:ext cx="5330044" cy="3238725"/>
          </a:xfrm>
          <a:prstGeom prst="rect">
            <a:avLst/>
          </a:prstGeom>
        </p:spPr>
      </p:pic>
    </p:spTree>
    <p:extLst>
      <p:ext uri="{BB962C8B-B14F-4D97-AF65-F5344CB8AC3E}">
        <p14:creationId xmlns:p14="http://schemas.microsoft.com/office/powerpoint/2010/main" val="2762001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554CF-BD8A-8052-A6BA-3DF5810B7E06}"/>
              </a:ext>
            </a:extLst>
          </p:cNvPr>
          <p:cNvSpPr>
            <a:spLocks noGrp="1"/>
          </p:cNvSpPr>
          <p:nvPr>
            <p:ph type="title"/>
          </p:nvPr>
        </p:nvSpPr>
        <p:spPr>
          <a:xfrm>
            <a:off x="677334" y="609600"/>
            <a:ext cx="8596668" cy="899886"/>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Conclusion</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5DF178-8323-6516-9BF3-4DC6DAD4FFE9}"/>
              </a:ext>
            </a:extLst>
          </p:cNvPr>
          <p:cNvSpPr>
            <a:spLocks noGrp="1"/>
          </p:cNvSpPr>
          <p:nvPr>
            <p:ph idx="1"/>
          </p:nvPr>
        </p:nvSpPr>
        <p:spPr/>
        <p:txBody>
          <a:bodyPr/>
          <a:lstStyle/>
          <a:p>
            <a:r>
              <a:rPr lang="en-US" dirty="0"/>
              <a:t>Global business environment analysis is important to identify opportunities and challenges within the imminent market segment</a:t>
            </a:r>
          </a:p>
          <a:p>
            <a:r>
              <a:rPr lang="en-US" dirty="0"/>
              <a:t>Bulgaria provides a stable operating environment for firms, which helps them to thrive and successfully manage entire operations. </a:t>
            </a:r>
          </a:p>
          <a:p>
            <a:r>
              <a:rPr lang="en-US" dirty="0"/>
              <a:t>Primark can make anti-corruption a major part of its operations and culture, diversify its products, and manage cultural sensitivity. </a:t>
            </a:r>
            <a:endParaRPr lang="en-GB" dirty="0"/>
          </a:p>
        </p:txBody>
      </p:sp>
    </p:spTree>
    <p:extLst>
      <p:ext uri="{BB962C8B-B14F-4D97-AF65-F5344CB8AC3E}">
        <p14:creationId xmlns:p14="http://schemas.microsoft.com/office/powerpoint/2010/main" val="2473271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08699-9C35-0979-29C8-515E34A7FDA0}"/>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3C59CE15-48E0-1C3F-8D67-4030648AE731}"/>
              </a:ext>
            </a:extLst>
          </p:cNvPr>
          <p:cNvSpPr>
            <a:spLocks noGrp="1"/>
          </p:cNvSpPr>
          <p:nvPr>
            <p:ph idx="1"/>
          </p:nvPr>
        </p:nvSpPr>
        <p:spPr>
          <a:xfrm>
            <a:off x="677333" y="1638076"/>
            <a:ext cx="11514667" cy="3817328"/>
          </a:xfrm>
        </p:spPr>
        <p:txBody>
          <a:bodyPr>
            <a:normAutofit fontScale="25000" lnSpcReduction="20000"/>
          </a:bodyPr>
          <a:lstStyle/>
          <a:p>
            <a:pPr algn="just">
              <a:lnSpc>
                <a:spcPct val="150000"/>
              </a:lnSpc>
              <a:spcBef>
                <a:spcPts val="1200"/>
              </a:spcBef>
              <a:spcAft>
                <a:spcPts val="1200"/>
              </a:spcAft>
            </a:pPr>
            <a:r>
              <a:rPr lang="en-GB" sz="4000" b="1" i="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The Global Economy (2023)</a:t>
            </a:r>
            <a:r>
              <a:rPr lang="en-GB" sz="4000" b="1"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4000" b="1" i="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Bulgaria Political stability - data, chart | TheGlobalEconomy.com</a:t>
            </a:r>
            <a:r>
              <a:rPr lang="en-GB" sz="4000" b="1"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Available at: https://www.theglobaleconomy.com/Bulgaria/wb_political_stability/ (Accessed: 27 April 2023).</a:t>
            </a:r>
            <a:endParaRPr lang="en-IN" sz="40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GB" sz="40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Statista (2021)</a:t>
            </a:r>
            <a:r>
              <a:rPr lang="en-GB" sz="4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0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Digital Economy - Bulgaria | Statista Market Forecast</a:t>
            </a:r>
            <a:r>
              <a:rPr lang="en-GB" sz="4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https://www.statista.com/outlook/co/digital-economy/bulgaria (Accessed: 27 April 2023).</a:t>
            </a:r>
            <a:endParaRPr lang="en-IN" sz="40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4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Vančová</a:t>
            </a:r>
            <a:r>
              <a:rPr lang="en-IN"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T. and </a:t>
            </a:r>
            <a:r>
              <a:rPr lang="en-IN" sz="4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Střelec</a:t>
            </a:r>
            <a:r>
              <a:rPr lang="en-IN"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L., (2020). Consumption function in the context of cultural affinity zones. </a:t>
            </a:r>
            <a:r>
              <a:rPr lang="en-IN" sz="4000" i="1" dirty="0">
                <a:effectLst/>
                <a:latin typeface="Arial" panose="020B0604020202020204" pitchFamily="34" charset="0"/>
                <a:ea typeface="Times New Roman" panose="02020603050405020304" pitchFamily="18" charset="0"/>
                <a:cs typeface="Arial" panose="020B0604020202020204" pitchFamily="34" charset="0"/>
              </a:rPr>
              <a:t>Acta Universitatis </a:t>
            </a:r>
            <a:r>
              <a:rPr lang="en-IN" sz="4000" i="1" dirty="0" err="1">
                <a:effectLst/>
                <a:latin typeface="Arial" panose="020B0604020202020204" pitchFamily="34" charset="0"/>
                <a:ea typeface="Times New Roman" panose="02020603050405020304" pitchFamily="18" charset="0"/>
                <a:cs typeface="Arial" panose="020B0604020202020204" pitchFamily="34" charset="0"/>
              </a:rPr>
              <a:t>Agriculturae</a:t>
            </a:r>
            <a:r>
              <a:rPr lang="en-IN" sz="4000" i="1" dirty="0">
                <a:effectLst/>
                <a:latin typeface="Arial" panose="020B0604020202020204" pitchFamily="34" charset="0"/>
                <a:ea typeface="Times New Roman" panose="02020603050405020304" pitchFamily="18" charset="0"/>
                <a:cs typeface="Arial" panose="020B0604020202020204" pitchFamily="34" charset="0"/>
              </a:rPr>
              <a:t> et </a:t>
            </a:r>
            <a:r>
              <a:rPr lang="en-IN" sz="4000" i="1" dirty="0" err="1">
                <a:effectLst/>
                <a:latin typeface="Arial" panose="020B0604020202020204" pitchFamily="34" charset="0"/>
                <a:ea typeface="Times New Roman" panose="02020603050405020304" pitchFamily="18" charset="0"/>
                <a:cs typeface="Arial" panose="020B0604020202020204" pitchFamily="34" charset="0"/>
              </a:rPr>
              <a:t>Silviculturae</a:t>
            </a:r>
            <a:r>
              <a:rPr lang="en-IN" sz="4000" i="1" dirty="0">
                <a:effectLst/>
                <a:latin typeface="Arial" panose="020B0604020202020204" pitchFamily="34" charset="0"/>
                <a:ea typeface="Times New Roman" panose="02020603050405020304" pitchFamily="18" charset="0"/>
                <a:cs typeface="Arial" panose="020B0604020202020204" pitchFamily="34" charset="0"/>
              </a:rPr>
              <a:t> </a:t>
            </a:r>
            <a:r>
              <a:rPr lang="en-IN" sz="4000" i="1" dirty="0" err="1">
                <a:effectLst/>
                <a:latin typeface="Arial" panose="020B0604020202020204" pitchFamily="34" charset="0"/>
                <a:ea typeface="Times New Roman" panose="02020603050405020304" pitchFamily="18" charset="0"/>
                <a:cs typeface="Arial" panose="020B0604020202020204" pitchFamily="34" charset="0"/>
              </a:rPr>
              <a:t>Mendelianae</a:t>
            </a:r>
            <a:r>
              <a:rPr lang="en-IN" sz="4000" i="1" dirty="0">
                <a:effectLst/>
                <a:latin typeface="Arial" panose="020B0604020202020204" pitchFamily="34" charset="0"/>
                <a:ea typeface="Times New Roman" panose="02020603050405020304" pitchFamily="18" charset="0"/>
                <a:cs typeface="Arial" panose="020B0604020202020204" pitchFamily="34" charset="0"/>
              </a:rPr>
              <a:t> </a:t>
            </a:r>
            <a:r>
              <a:rPr lang="en-IN" sz="4000" i="1" dirty="0" err="1">
                <a:effectLst/>
                <a:latin typeface="Arial" panose="020B0604020202020204" pitchFamily="34" charset="0"/>
                <a:ea typeface="Times New Roman" panose="02020603050405020304" pitchFamily="18" charset="0"/>
                <a:cs typeface="Arial" panose="020B0604020202020204" pitchFamily="34" charset="0"/>
              </a:rPr>
              <a:t>Brunensis</a:t>
            </a:r>
            <a:r>
              <a:rPr lang="en-IN" sz="4000" dirty="0">
                <a:effectLst/>
                <a:latin typeface="Arial" panose="020B0604020202020204" pitchFamily="34" charset="0"/>
                <a:ea typeface="Times New Roman" panose="02020603050405020304" pitchFamily="18" charset="0"/>
                <a:cs typeface="Arial" panose="020B0604020202020204" pitchFamily="34" charset="0"/>
              </a:rPr>
              <a:t>.</a:t>
            </a:r>
          </a:p>
          <a:p>
            <a:pPr algn="just">
              <a:lnSpc>
                <a:spcPct val="150000"/>
              </a:lnSpc>
              <a:spcBef>
                <a:spcPts val="1200"/>
              </a:spcBef>
              <a:spcAft>
                <a:spcPts val="1200"/>
              </a:spcAft>
            </a:pPr>
            <a:r>
              <a:rPr lang="en-GB" sz="4000" b="1" i="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Statista (2023 a)</a:t>
            </a:r>
            <a:r>
              <a:rPr lang="en-GB" sz="4000" b="1"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4000" b="1" i="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Bulgaria: power production share by source 2021 | Statista</a:t>
            </a:r>
            <a:r>
              <a:rPr lang="en-GB" sz="4000" b="1"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Available at: https://www.statista.com/statistics/1234904/bulgaria-distribution-of-electricity-production-by-source/ (Accessed: 27 April 2023).</a:t>
            </a:r>
            <a:endParaRPr lang="en-IN" sz="40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GB" sz="40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Statista (2023 b)</a:t>
            </a:r>
            <a:r>
              <a:rPr lang="en-GB" sz="4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0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Fashion - Bulgaria | Statista Market Forecast</a:t>
            </a:r>
            <a:r>
              <a:rPr lang="en-GB" sz="4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Available at: https://www.statista.com/outlook/dmo/ecommerce/fashion/bulgaria#revenue (Accessed: 27 April 2023).</a:t>
            </a:r>
            <a:endParaRPr lang="en-IN" sz="40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GB" sz="40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Bank (2021)</a:t>
            </a:r>
            <a:r>
              <a:rPr lang="en-GB" sz="4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000" b="1" i="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Bank Open Data</a:t>
            </a:r>
            <a:r>
              <a:rPr lang="en-GB" sz="40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https://data.worldbank.org/indicator/IC.ISV.DURS?locations=BG (Accessed: 27 April 2023).</a:t>
            </a:r>
            <a:endParaRPr lang="en-IN" sz="40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br>
              <a:rPr lang="en-GB" sz="1800" dirty="0">
                <a:effectLst/>
                <a:latin typeface="Times New Roman" panose="02020603050405020304" pitchFamily="18" charset="0"/>
                <a:ea typeface="Calibri" panose="020F0502020204030204" pitchFamily="34" charset="0"/>
                <a:cs typeface="Arial" panose="020B0604020202020204" pitchFamily="34" charset="0"/>
              </a:rPr>
            </a:br>
            <a:br>
              <a:rPr lang="en-GB" sz="1800" dirty="0">
                <a:effectLst/>
                <a:latin typeface="Times New Roman" panose="02020603050405020304" pitchFamily="18" charset="0"/>
                <a:ea typeface="Calibri" panose="020F0502020204030204" pitchFamily="34" charset="0"/>
                <a:cs typeface="Arial" panose="020B0604020202020204" pitchFamily="34" charset="0"/>
              </a:rPr>
            </a:br>
            <a:endParaRPr lang="en-IN" sz="1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ts val="1200"/>
              </a:spcBef>
              <a:spcAft>
                <a:spcPts val="1200"/>
              </a:spcAft>
            </a:pPr>
            <a:r>
              <a:rPr lang="en-IN" sz="1800" dirty="0">
                <a:solidFill>
                  <a:srgbClr val="222222"/>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IN" sz="1800" dirty="0">
              <a:effectLst/>
              <a:latin typeface="Arial" panose="020B0604020202020204" pitchFamily="34" charset="0"/>
              <a:ea typeface="Calibri" panose="020F050202020403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5282931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81</TotalTime>
  <Words>2207</Words>
  <Application>Microsoft Macintosh PowerPoint</Application>
  <PresentationFormat>Widescreen</PresentationFormat>
  <Paragraphs>106</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Global Business Environment</vt:lpstr>
      <vt:lpstr>Table of Contents</vt:lpstr>
      <vt:lpstr>Introduction</vt:lpstr>
      <vt:lpstr>Overview of the country</vt:lpstr>
      <vt:lpstr>Business Environment in Bulgaria</vt:lpstr>
      <vt:lpstr>Opportunities present in Bulgaria </vt:lpstr>
      <vt:lpstr> Challenges present in Bulgaria  </vt:lpstr>
      <vt:lpstr> Issues pertaining to doing business by Primark in Bulgaria </vt:lpstr>
      <vt:lpstr>Strategies through which the opportunities will be utilised</vt:lpstr>
      <vt:lpstr>Recommendations for management of challenges </vt:lpstr>
      <vt:lpstr>Challenges in implementation of recommendations </vt:lpstr>
      <vt:lpstr>Limitations in implementing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cp:lastModifiedBy>Elena Dineva (2226629)</cp:lastModifiedBy>
  <cp:revision>14</cp:revision>
  <dcterms:created xsi:type="dcterms:W3CDTF">2023-04-27T16:45:33Z</dcterms:created>
  <dcterms:modified xsi:type="dcterms:W3CDTF">2023-05-04T18:47:52Z</dcterms:modified>
</cp:coreProperties>
</file>