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handoutMasterIdLst>
    <p:handoutMasterId r:id="rId41"/>
  </p:handoutMasterIdLst>
  <p:sldIdLst>
    <p:sldId id="256" r:id="rId2"/>
    <p:sldId id="295" r:id="rId3"/>
    <p:sldId id="296" r:id="rId4"/>
    <p:sldId id="297" r:id="rId5"/>
    <p:sldId id="292" r:id="rId6"/>
    <p:sldId id="288" r:id="rId7"/>
    <p:sldId id="291" r:id="rId8"/>
    <p:sldId id="294" r:id="rId9"/>
    <p:sldId id="298" r:id="rId10"/>
    <p:sldId id="299" r:id="rId11"/>
    <p:sldId id="300" r:id="rId12"/>
    <p:sldId id="303" r:id="rId13"/>
    <p:sldId id="301" r:id="rId14"/>
    <p:sldId id="304" r:id="rId15"/>
    <p:sldId id="305" r:id="rId16"/>
    <p:sldId id="306" r:id="rId17"/>
    <p:sldId id="307" r:id="rId18"/>
    <p:sldId id="308" r:id="rId19"/>
    <p:sldId id="309" r:id="rId20"/>
    <p:sldId id="302" r:id="rId21"/>
    <p:sldId id="310" r:id="rId22"/>
    <p:sldId id="312" r:id="rId23"/>
    <p:sldId id="311" r:id="rId24"/>
    <p:sldId id="313" r:id="rId25"/>
    <p:sldId id="314" r:id="rId26"/>
    <p:sldId id="316" r:id="rId27"/>
    <p:sldId id="315" r:id="rId28"/>
    <p:sldId id="317" r:id="rId29"/>
    <p:sldId id="318" r:id="rId30"/>
    <p:sldId id="319" r:id="rId31"/>
    <p:sldId id="320" r:id="rId32"/>
    <p:sldId id="321" r:id="rId33"/>
    <p:sldId id="322" r:id="rId34"/>
    <p:sldId id="323" r:id="rId35"/>
    <p:sldId id="325" r:id="rId36"/>
    <p:sldId id="326" r:id="rId37"/>
    <p:sldId id="327" r:id="rId38"/>
    <p:sldId id="334" r:id="rId3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84070" autoAdjust="0"/>
  </p:normalViewPr>
  <p:slideViewPr>
    <p:cSldViewPr>
      <p:cViewPr varScale="1">
        <p:scale>
          <a:sx n="96" d="100"/>
          <a:sy n="96" d="100"/>
        </p:scale>
        <p:origin x="203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71001451-53BA-494E-B9F2-B3205F16FB9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351CB24-CE68-4C7B-B526-28A64A88B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750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B123F11-C3CB-41DA-A6BE-5EC919669A99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598" y="4693521"/>
            <a:ext cx="5335893" cy="3840295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3EE2492D-DEE5-4B1E-89B8-8989799D8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498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342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122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61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8964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What happens to these? </a:t>
            </a:r>
          </a:p>
          <a:p>
            <a:r>
              <a:rPr lang="en-GB" baseline="0" dirty="0"/>
              <a:t>Class discussion on reuse, recover, recycle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5965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Shredding - </a:t>
            </a:r>
            <a:r>
              <a:rPr lang="en-GB" i="1" dirty="0"/>
              <a:t> All material should be reduced to the same size particle</a:t>
            </a:r>
          </a:p>
          <a:p>
            <a:r>
              <a:rPr lang="en-GB" i="0" dirty="0"/>
              <a:t>Sink-Float</a:t>
            </a:r>
            <a:r>
              <a:rPr lang="en-GB" i="0" baseline="0" dirty="0"/>
              <a:t> Separation – </a:t>
            </a:r>
            <a:r>
              <a:rPr lang="en-GB" i="1" baseline="0" dirty="0"/>
              <a:t>Materials separated depending on specific gravity value, they move in response to gravity and another force (often a liquid water or air)</a:t>
            </a:r>
          </a:p>
          <a:p>
            <a:r>
              <a:rPr lang="en-GB" i="0" baseline="0" dirty="0"/>
              <a:t>Eddy Current Separation – </a:t>
            </a:r>
            <a:r>
              <a:rPr lang="en-GB" i="1" baseline="0" dirty="0"/>
              <a:t>uses rare earth permanent magnets that induce eddy currents (only in the last 20 years)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2281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2824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7427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Production uses 3 – 4 million tonnes of scrap</a:t>
            </a:r>
          </a:p>
          <a:p>
            <a:r>
              <a:rPr lang="en-GB" dirty="0"/>
              <a:t>Old scrap split into light or heavy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623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Recycling rate thought</a:t>
            </a:r>
            <a:r>
              <a:rPr lang="en-GB" baseline="0" dirty="0"/>
              <a:t> to average at 60% but vary between 50-90%</a:t>
            </a:r>
          </a:p>
          <a:p>
            <a:r>
              <a:rPr lang="en-GB" baseline="0" dirty="0"/>
              <a:t>20 billionth tonne of steel was recycled in 2007.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4466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BOF – Basic Oxygen Furnace</a:t>
            </a:r>
          </a:p>
          <a:p>
            <a:r>
              <a:rPr lang="en-GB" dirty="0"/>
              <a:t>EAF</a:t>
            </a:r>
            <a:r>
              <a:rPr lang="en-GB" baseline="0" dirty="0"/>
              <a:t> – Electric Oxygen Furnace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8039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3133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8930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5577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9807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Range of applications due to properties</a:t>
            </a:r>
            <a:r>
              <a:rPr lang="en-GB" baseline="0" dirty="0"/>
              <a:t> – Automotive industry 500% increase over the last 30 years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1616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Building and construction recycling rate 92-98%</a:t>
            </a:r>
          </a:p>
          <a:p>
            <a:r>
              <a:rPr lang="en-GB" dirty="0"/>
              <a:t>Automotive</a:t>
            </a:r>
            <a:r>
              <a:rPr lang="en-GB" baseline="0" dirty="0"/>
              <a:t> assumes ELV ~ 85%</a:t>
            </a:r>
          </a:p>
          <a:p>
            <a:r>
              <a:rPr lang="en-GB" baseline="0" dirty="0"/>
              <a:t>Packaging only 43%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0139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2008 UK produced 327000 tonnes</a:t>
            </a:r>
            <a:r>
              <a:rPr lang="en-GB" baseline="0" dirty="0"/>
              <a:t> of primary AL versus 632000 secondary AL</a:t>
            </a:r>
          </a:p>
          <a:p>
            <a:r>
              <a:rPr lang="en-GB" baseline="0" dirty="0"/>
              <a:t>Often can only be used to produce specific alloys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9087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Such as zinc.</a:t>
            </a:r>
            <a:r>
              <a:rPr lang="en-GB" baseline="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686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Scrap</a:t>
            </a:r>
            <a:r>
              <a:rPr lang="en-GB" baseline="0" dirty="0"/>
              <a:t> is melted</a:t>
            </a:r>
          </a:p>
          <a:p>
            <a:r>
              <a:rPr lang="en-GB" baseline="0" dirty="0"/>
              <a:t>Impurities are removed using chlorine &amp; other fluxes until desired purity is achieved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3279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Primary 14kWhr per 1kg</a:t>
            </a:r>
          </a:p>
          <a:p>
            <a:r>
              <a:rPr lang="en-GB" dirty="0"/>
              <a:t>Secondary 0.7kWhr per 1kg</a:t>
            </a:r>
          </a:p>
          <a:p>
            <a:r>
              <a:rPr lang="en-GB" dirty="0"/>
              <a:t>Coatings</a:t>
            </a:r>
            <a:r>
              <a:rPr lang="en-GB" baseline="0" dirty="0"/>
              <a:t> on beverage cans and ferrous contamination causes issues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7819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45775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used,</a:t>
            </a:r>
            <a:r>
              <a:rPr lang="en-GB" baseline="0" dirty="0"/>
              <a:t> around 95% is recycled</a:t>
            </a:r>
          </a:p>
          <a:p>
            <a:r>
              <a:rPr lang="en-GB" baseline="0" dirty="0"/>
              <a:t>Has to be handled with care</a:t>
            </a:r>
          </a:p>
          <a:p>
            <a:r>
              <a:rPr lang="en-GB" baseline="0" dirty="0"/>
              <a:t>Large amounts of scrap produced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7792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Easy – </a:t>
            </a:r>
            <a:r>
              <a:rPr lang="en-GB" i="1" dirty="0"/>
              <a:t>Clean &amp; free of oxides, scrap parts &amp; yield waste, direct from manufacture, consumer scrap at customers sites</a:t>
            </a:r>
          </a:p>
          <a:p>
            <a:r>
              <a:rPr lang="en-GB" i="0" dirty="0"/>
              <a:t>Special</a:t>
            </a:r>
            <a:r>
              <a:rPr lang="en-GB" i="0" baseline="0" dirty="0"/>
              <a:t> – </a:t>
            </a:r>
            <a:r>
              <a:rPr lang="en-GB" i="1" baseline="0" dirty="0"/>
              <a:t>High levels of oxides, coated, have steel or Al inserts or sludge</a:t>
            </a:r>
          </a:p>
          <a:p>
            <a:r>
              <a:rPr lang="en-GB" i="0" baseline="0" dirty="0"/>
              <a:t>Impossible</a:t>
            </a:r>
            <a:r>
              <a:rPr lang="en-GB" i="1" baseline="0" dirty="0"/>
              <a:t> – oily coated scrap</a:t>
            </a:r>
          </a:p>
          <a:p>
            <a:endParaRPr lang="en-GB" i="1" baseline="0" dirty="0"/>
          </a:p>
          <a:p>
            <a:r>
              <a:rPr lang="en-GB" i="0" baseline="0" dirty="0"/>
              <a:t>With new technology content should increase to 10%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428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9 categories to split into</a:t>
            </a:r>
            <a:r>
              <a:rPr lang="en-GB" baseline="0" dirty="0"/>
              <a:t> – allows most appropriate recycling approach to be used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1188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putting</a:t>
            </a:r>
            <a:r>
              <a:rPr lang="en-GB" baseline="0" dirty="0"/>
              <a:t> the melted scrap in shear before going in the high pressure die casting it can reproduce exactly the same quality alloy with no need for flux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6221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Lower</a:t>
            </a:r>
            <a:r>
              <a:rPr lang="en-GB" baseline="0" dirty="0"/>
              <a:t> specific heat &amp; melting point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50776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33161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96696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Polymers are sensitive</a:t>
            </a:r>
            <a:r>
              <a:rPr lang="en-GB" baseline="0" dirty="0"/>
              <a:t> to; light, oxygen moisture, heat</a:t>
            </a:r>
          </a:p>
          <a:p>
            <a:r>
              <a:rPr lang="en-GB" baseline="0" dirty="0"/>
              <a:t>What effects do we see in plastics?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41213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Waste transported</a:t>
            </a:r>
            <a:r>
              <a:rPr lang="en-GB" baseline="0" dirty="0"/>
              <a:t> to material recover facility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81425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Sorting eliminates</a:t>
            </a:r>
            <a:r>
              <a:rPr lang="en-GB" baseline="0" dirty="0"/>
              <a:t> major contaminants, mixed grades &amp; colours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70733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29049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plant – </a:t>
            </a:r>
            <a:r>
              <a:rPr lang="en-GB" i="1" dirty="0"/>
              <a:t>commonly</a:t>
            </a:r>
            <a:r>
              <a:rPr lang="en-GB" i="1" baseline="0" dirty="0"/>
              <a:t> employed as a cost-minimisation method, only recently been adopted for engineering thermoplastics due to stringent performance</a:t>
            </a:r>
          </a:p>
          <a:p>
            <a:r>
              <a:rPr lang="en-GB" i="0" baseline="0" dirty="0"/>
              <a:t>PCW – </a:t>
            </a:r>
            <a:r>
              <a:rPr lang="en-GB" i="1" baseline="0" dirty="0"/>
              <a:t>Greatest challenge, PCW under goes degradation in use and likely to be contaminated. 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117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Grinding</a:t>
            </a:r>
            <a:r>
              <a:rPr lang="en-GB" baseline="0" dirty="0"/>
              <a:t> – reduced sizes of particles further before bring cleaned and dried</a:t>
            </a:r>
          </a:p>
          <a:p>
            <a:r>
              <a:rPr lang="en-GB" baseline="0" dirty="0"/>
              <a:t>Melt filtration – used as ultimate way to purify the material</a:t>
            </a:r>
          </a:p>
          <a:p>
            <a:r>
              <a:rPr lang="en-GB" baseline="0" dirty="0"/>
              <a:t>Final extrusion – additives used to maintain or improve selected material properties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5151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Solvolysis</a:t>
            </a:r>
            <a:r>
              <a:rPr lang="en-GB" dirty="0"/>
              <a:t> – involves water,</a:t>
            </a:r>
            <a:r>
              <a:rPr lang="en-GB" baseline="0" dirty="0"/>
              <a:t> </a:t>
            </a:r>
            <a:r>
              <a:rPr lang="en-GB" baseline="0" dirty="0" err="1"/>
              <a:t>alchol</a:t>
            </a:r>
            <a:r>
              <a:rPr lang="en-GB" baseline="0" dirty="0"/>
              <a:t> or other solvents &amp; is heated with scrap &amp; polymerisation process is reversed</a:t>
            </a:r>
          </a:p>
          <a:p>
            <a:r>
              <a:rPr lang="en-GB" baseline="0" dirty="0"/>
              <a:t>Pyrolytic – waste heated in absence of air, liquid is produced – suitable as refinery feedstock</a:t>
            </a:r>
          </a:p>
          <a:p>
            <a:r>
              <a:rPr lang="en-GB" baseline="0" dirty="0"/>
              <a:t>Gasification – heat is applied to waste with controlled oxygen flow, produces synthetic gas for production of ammonia, methanol etc. </a:t>
            </a:r>
          </a:p>
          <a:p>
            <a:r>
              <a:rPr lang="en-GB" baseline="0" dirty="0"/>
              <a:t>Hydrogenation – modification of refining process for petroleum – gives a liquid fuel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42803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Future materials will need to be recycled as well.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69072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E2492D-DEE5-4B1E-89B8-8989799D860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09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Y2ixUbN3y0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uakerchemindia.com/images/steel_flow_01.gi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Sustainability through Technology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Vehicle Recycling	</a:t>
            </a:r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Depollution….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sz="3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600200"/>
            <a:ext cx="6300192" cy="289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321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….Comes Recycling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7" t="4245" r="3445" b="5974"/>
          <a:stretch/>
        </p:blipFill>
        <p:spPr>
          <a:xfrm>
            <a:off x="179512" y="1417638"/>
            <a:ext cx="7773668" cy="4819674"/>
          </a:xfrm>
        </p:spPr>
      </p:pic>
    </p:spTree>
    <p:extLst>
      <p:ext uri="{BB962C8B-B14F-4D97-AF65-F5344CB8AC3E}">
        <p14:creationId xmlns:p14="http://schemas.microsoft.com/office/powerpoint/2010/main" val="1433190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3" y="188640"/>
            <a:ext cx="8726689" cy="6741368"/>
          </a:xfrm>
        </p:spPr>
      </p:pic>
    </p:spTree>
    <p:extLst>
      <p:ext uri="{BB962C8B-B14F-4D97-AF65-F5344CB8AC3E}">
        <p14:creationId xmlns:p14="http://schemas.microsoft.com/office/powerpoint/2010/main" val="554330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10 Components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Engine Oil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Oil Filters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Glass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Powertrains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Batteries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Tyres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Water Pumps, Starter Motors &amp; Alternators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Belts &amp; Chains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Rubber Hoses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Matts &amp; Carpets</a:t>
            </a:r>
          </a:p>
        </p:txBody>
      </p:sp>
    </p:spTree>
    <p:extLst>
      <p:ext uri="{BB962C8B-B14F-4D97-AF65-F5344CB8AC3E}">
        <p14:creationId xmlns:p14="http://schemas.microsoft.com/office/powerpoint/2010/main" val="1971478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End-of-Life Vehicles Recycling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Disassembling</a:t>
            </a:r>
          </a:p>
          <a:p>
            <a:endParaRPr lang="en-GB" dirty="0"/>
          </a:p>
          <a:p>
            <a:r>
              <a:rPr lang="en-GB" dirty="0"/>
              <a:t>Shredding</a:t>
            </a:r>
          </a:p>
          <a:p>
            <a:endParaRPr lang="en-GB" dirty="0"/>
          </a:p>
          <a:p>
            <a:r>
              <a:rPr lang="en-GB" dirty="0"/>
              <a:t>Magnetic Separation</a:t>
            </a:r>
          </a:p>
          <a:p>
            <a:endParaRPr lang="en-GB" dirty="0"/>
          </a:p>
          <a:p>
            <a:r>
              <a:rPr lang="en-GB" dirty="0"/>
              <a:t>Sink-Float Separation</a:t>
            </a:r>
          </a:p>
          <a:p>
            <a:endParaRPr lang="en-GB" dirty="0"/>
          </a:p>
          <a:p>
            <a:r>
              <a:rPr lang="en-GB" dirty="0"/>
              <a:t>Eddy Current Separation</a:t>
            </a:r>
          </a:p>
          <a:p>
            <a:pPr lvl="1"/>
            <a:r>
              <a:rPr lang="en-GB" dirty="0">
                <a:hlinkClick r:id="rId3"/>
              </a:rPr>
              <a:t>https://www.youtube.com/watch?v=5Y2ixUbN3y0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18380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Materials Left Over…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4 main materials</a:t>
            </a:r>
          </a:p>
          <a:p>
            <a:endParaRPr lang="en-GB" dirty="0"/>
          </a:p>
          <a:p>
            <a:pPr lvl="1"/>
            <a:r>
              <a:rPr lang="en-GB" dirty="0"/>
              <a:t>Steel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Aluminium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Magnesium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Plastics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782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Recycling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946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Recycling - 1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Steel is widely used in vast range of applications</a:t>
            </a:r>
          </a:p>
          <a:p>
            <a:endParaRPr lang="en-GB" dirty="0"/>
          </a:p>
          <a:p>
            <a:r>
              <a:rPr lang="en-GB" dirty="0"/>
              <a:t>UK production of steel is approximately 13-14 million tonnes</a:t>
            </a:r>
          </a:p>
          <a:p>
            <a:endParaRPr lang="en-GB" dirty="0"/>
          </a:p>
          <a:p>
            <a:r>
              <a:rPr lang="en-GB" dirty="0"/>
              <a:t>Steel scrap sorted into;</a:t>
            </a:r>
          </a:p>
          <a:p>
            <a:pPr lvl="1"/>
            <a:r>
              <a:rPr lang="en-GB" dirty="0"/>
              <a:t>New Scrap – produced during manufacture</a:t>
            </a:r>
          </a:p>
          <a:p>
            <a:pPr lvl="1"/>
            <a:r>
              <a:rPr lang="en-GB" dirty="0"/>
              <a:t>Old Scrap – from end of life 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29 grades of ferrous scrap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033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Recycling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Steel recycling rate is difficult to estimate</a:t>
            </a:r>
          </a:p>
          <a:p>
            <a:endParaRPr lang="en-GB" dirty="0"/>
          </a:p>
          <a:p>
            <a:r>
              <a:rPr lang="en-GB" dirty="0"/>
              <a:t>UK is net exporter of scrap steel</a:t>
            </a:r>
          </a:p>
          <a:p>
            <a:endParaRPr lang="en-GB" dirty="0"/>
          </a:p>
          <a:p>
            <a:r>
              <a:rPr lang="en-GB" dirty="0"/>
              <a:t>Cost has been falling – leading to increased fly tipping</a:t>
            </a:r>
          </a:p>
          <a:p>
            <a:endParaRPr lang="en-GB" dirty="0"/>
          </a:p>
          <a:p>
            <a:r>
              <a:rPr lang="en-GB" dirty="0"/>
              <a:t>MOST RECYCLED MATERIAL in the world</a:t>
            </a:r>
          </a:p>
        </p:txBody>
      </p:sp>
    </p:spTree>
    <p:extLst>
      <p:ext uri="{BB962C8B-B14F-4D97-AF65-F5344CB8AC3E}">
        <p14:creationId xmlns:p14="http://schemas.microsoft.com/office/powerpoint/2010/main" val="4204892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Recycling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 methods of steel manufacture</a:t>
            </a:r>
          </a:p>
          <a:p>
            <a:pPr lvl="1"/>
            <a:r>
              <a:rPr lang="en-GB" dirty="0"/>
              <a:t>BOF  - typically uses up to 25% scrap steel</a:t>
            </a:r>
          </a:p>
          <a:p>
            <a:pPr lvl="1"/>
            <a:r>
              <a:rPr lang="en-GB" dirty="0"/>
              <a:t>EAF – Uses almost 100% scrap steel</a:t>
            </a:r>
          </a:p>
          <a:p>
            <a:pPr lvl="1"/>
            <a:endParaRPr lang="en-GB" dirty="0"/>
          </a:p>
          <a:p>
            <a:r>
              <a:rPr lang="en-GB" dirty="0"/>
              <a:t>In UK, </a:t>
            </a:r>
          </a:p>
          <a:p>
            <a:pPr lvl="1"/>
            <a:r>
              <a:rPr lang="en-GB" dirty="0"/>
              <a:t>75-80% of steel from BOF </a:t>
            </a:r>
          </a:p>
          <a:p>
            <a:pPr lvl="1"/>
            <a:r>
              <a:rPr lang="en-GB" dirty="0"/>
              <a:t>20-25% of steel from EAF</a:t>
            </a:r>
          </a:p>
          <a:p>
            <a:pPr lvl="1"/>
            <a:endParaRPr lang="en-GB" dirty="0"/>
          </a:p>
          <a:p>
            <a:r>
              <a:rPr lang="en-GB" dirty="0"/>
              <a:t>Infrastructure for collection of scrap steel is well developed</a:t>
            </a:r>
          </a:p>
          <a:p>
            <a:endParaRPr lang="en-GB" dirty="0"/>
          </a:p>
          <a:p>
            <a:r>
              <a:rPr lang="en-GB" dirty="0"/>
              <a:t>Magnetic properties allows easy separation from non-ferrous contaminants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876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Making Process</a:t>
            </a: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62" y="1844824"/>
            <a:ext cx="6851567" cy="425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0809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Recycling Process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72816"/>
            <a:ext cx="6762550" cy="4248472"/>
          </a:xfrm>
        </p:spPr>
      </p:pic>
    </p:spTree>
    <p:extLst>
      <p:ext uri="{BB962C8B-B14F-4D97-AF65-F5344CB8AC3E}">
        <p14:creationId xmlns:p14="http://schemas.microsoft.com/office/powerpoint/2010/main" val="2785475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 – Economic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Need to increase steel production by EAF</a:t>
            </a:r>
          </a:p>
          <a:p>
            <a:endParaRPr lang="en-GB" dirty="0"/>
          </a:p>
          <a:p>
            <a:r>
              <a:rPr lang="en-GB" dirty="0"/>
              <a:t>No deterioration in steel properties following recycling</a:t>
            </a:r>
          </a:p>
          <a:p>
            <a:endParaRPr lang="en-GB" dirty="0"/>
          </a:p>
          <a:p>
            <a:r>
              <a:rPr lang="en-GB" dirty="0"/>
              <a:t>One barrier is the cost of collection</a:t>
            </a:r>
          </a:p>
          <a:p>
            <a:pPr lvl="1"/>
            <a:r>
              <a:rPr lang="en-GB" dirty="0"/>
              <a:t>3 Government Initiatives</a:t>
            </a:r>
          </a:p>
          <a:p>
            <a:pPr lvl="2"/>
            <a:r>
              <a:rPr lang="en-GB" dirty="0"/>
              <a:t>Packaging Waste Regulations</a:t>
            </a:r>
          </a:p>
          <a:p>
            <a:pPr lvl="2"/>
            <a:r>
              <a:rPr lang="en-GB" dirty="0"/>
              <a:t>DTI Recycling Programme</a:t>
            </a:r>
          </a:p>
          <a:p>
            <a:pPr lvl="2"/>
            <a:r>
              <a:rPr lang="en-GB" dirty="0"/>
              <a:t>Waste and Resources Action Plan (WRAP)</a:t>
            </a:r>
          </a:p>
          <a:p>
            <a:pPr lvl="2"/>
            <a:endParaRPr lang="en-GB" dirty="0"/>
          </a:p>
          <a:p>
            <a:r>
              <a:rPr lang="en-GB" dirty="0"/>
              <a:t>End of Life directive</a:t>
            </a:r>
          </a:p>
        </p:txBody>
      </p:sp>
    </p:spTree>
    <p:extLst>
      <p:ext uri="{BB962C8B-B14F-4D97-AF65-F5344CB8AC3E}">
        <p14:creationId xmlns:p14="http://schemas.microsoft.com/office/powerpoint/2010/main" val="2949447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Aluminium Recycling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72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Aluminium Recycling - 1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Aluminium is widely used in vast range of applications</a:t>
            </a:r>
          </a:p>
          <a:p>
            <a:endParaRPr lang="en-GB" dirty="0"/>
          </a:p>
          <a:p>
            <a:r>
              <a:rPr lang="en-GB" dirty="0"/>
              <a:t>Only one small aluminium primary smelting plant left at Fort William</a:t>
            </a:r>
          </a:p>
          <a:p>
            <a:endParaRPr lang="en-GB" dirty="0"/>
          </a:p>
          <a:p>
            <a:r>
              <a:rPr lang="en-GB" dirty="0"/>
              <a:t>Scrap sorted into;</a:t>
            </a:r>
          </a:p>
          <a:p>
            <a:pPr lvl="1"/>
            <a:r>
              <a:rPr lang="en-GB" dirty="0"/>
              <a:t>New Scrap – produced during manufacture and fabrication</a:t>
            </a:r>
          </a:p>
          <a:p>
            <a:pPr lvl="1"/>
            <a:r>
              <a:rPr lang="en-GB" dirty="0"/>
              <a:t>Old Scrap – from end of life 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12 standard classifications of scrap</a:t>
            </a:r>
            <a:endParaRPr lang="en-GB" sz="12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6611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Aluminium Recycling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Aluminium Recycling rates depends on where it is coming from</a:t>
            </a:r>
          </a:p>
          <a:p>
            <a:pPr lvl="1"/>
            <a:r>
              <a:rPr lang="en-GB" dirty="0"/>
              <a:t>New scrap rate is virtually 100%</a:t>
            </a:r>
          </a:p>
          <a:p>
            <a:pPr lvl="1"/>
            <a:r>
              <a:rPr lang="en-GB" dirty="0"/>
              <a:t>Old scrap rate is consider to be around 75% on average but varies on area</a:t>
            </a:r>
          </a:p>
          <a:p>
            <a:pPr lvl="1"/>
            <a:endParaRPr lang="en-GB" dirty="0"/>
          </a:p>
          <a:p>
            <a:r>
              <a:rPr lang="en-GB" dirty="0"/>
              <a:t>UK is a net exporter of Aluminium scrap</a:t>
            </a:r>
          </a:p>
          <a:p>
            <a:endParaRPr lang="en-GB" dirty="0"/>
          </a:p>
          <a:p>
            <a:r>
              <a:rPr lang="en-GB" dirty="0"/>
              <a:t>Price of aluminium scrap changes rapidly</a:t>
            </a:r>
          </a:p>
          <a:p>
            <a:endParaRPr lang="en-GB" dirty="0"/>
          </a:p>
          <a:p>
            <a:r>
              <a:rPr lang="en-GB" dirty="0"/>
              <a:t>Recycled in the UK since beginning of the 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0227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Aluminium Recycling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Secondary aluminium refiners</a:t>
            </a:r>
          </a:p>
          <a:p>
            <a:pPr lvl="1"/>
            <a:r>
              <a:rPr lang="en-GB" dirty="0"/>
              <a:t>Produce mostly foundry ingot</a:t>
            </a:r>
          </a:p>
          <a:p>
            <a:pPr lvl="2"/>
            <a:r>
              <a:rPr lang="en-GB" dirty="0"/>
              <a:t>Used to produce aluminium castings</a:t>
            </a:r>
          </a:p>
          <a:p>
            <a:endParaRPr lang="en-GB" dirty="0"/>
          </a:p>
          <a:p>
            <a:r>
              <a:rPr lang="en-GB" dirty="0"/>
              <a:t>Bigger production of secondary aluminium than primary aluminium</a:t>
            </a:r>
          </a:p>
          <a:p>
            <a:endParaRPr lang="en-GB" dirty="0"/>
          </a:p>
          <a:p>
            <a:r>
              <a:rPr lang="en-GB" dirty="0"/>
              <a:t>Pure recycled aluminium is very hard to produce</a:t>
            </a:r>
          </a:p>
          <a:p>
            <a:endParaRPr lang="en-GB" dirty="0"/>
          </a:p>
          <a:p>
            <a:r>
              <a:rPr lang="en-GB" dirty="0"/>
              <a:t>Emphasis is melt analysis to achieve desired alloy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4844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Aluminium Recycling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Often combined with other materials – it requires separating before recycling</a:t>
            </a:r>
          </a:p>
          <a:p>
            <a:pPr lvl="1"/>
            <a:r>
              <a:rPr lang="en-GB" dirty="0"/>
              <a:t>Sloping hearth furnace used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Often alloyed with other low melting pointing metals</a:t>
            </a:r>
          </a:p>
        </p:txBody>
      </p:sp>
      <p:pic>
        <p:nvPicPr>
          <p:cNvPr id="4" name="Picture 2" descr="http://images.tutorvista.com/content/science/img10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843532"/>
            <a:ext cx="3882995" cy="2387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330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Aluminium Recycling Process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550" y="2204864"/>
            <a:ext cx="6234900" cy="3828962"/>
          </a:xfrm>
        </p:spPr>
      </p:pic>
    </p:spTree>
    <p:extLst>
      <p:ext uri="{BB962C8B-B14F-4D97-AF65-F5344CB8AC3E}">
        <p14:creationId xmlns:p14="http://schemas.microsoft.com/office/powerpoint/2010/main" val="40661449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 – Economic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Saves 13.3 kW hr of energy to produce 1kg of recycled aluminium over primary aluminium</a:t>
            </a:r>
          </a:p>
          <a:p>
            <a:endParaRPr lang="en-GB" dirty="0"/>
          </a:p>
          <a:p>
            <a:r>
              <a:rPr lang="en-GB" dirty="0"/>
              <a:t>Less environmental impact by avoiding bauxite mining and alumina production</a:t>
            </a:r>
          </a:p>
          <a:p>
            <a:endParaRPr lang="en-GB" dirty="0"/>
          </a:p>
          <a:p>
            <a:r>
              <a:rPr lang="en-GB" dirty="0"/>
              <a:t>Scrap needs preparation and extracting from waste stream</a:t>
            </a:r>
          </a:p>
          <a:p>
            <a:endParaRPr lang="en-GB" dirty="0"/>
          </a:p>
          <a:p>
            <a:r>
              <a:rPr lang="en-GB" dirty="0"/>
              <a:t>Technical feasibility issues with recycling </a:t>
            </a:r>
            <a:r>
              <a:rPr lang="en-GB" b="1" dirty="0"/>
              <a:t>all </a:t>
            </a:r>
            <a:r>
              <a:rPr lang="en-GB" dirty="0"/>
              <a:t>aluminium scrap</a:t>
            </a:r>
          </a:p>
        </p:txBody>
      </p:sp>
    </p:spTree>
    <p:extLst>
      <p:ext uri="{BB962C8B-B14F-4D97-AF65-F5344CB8AC3E}">
        <p14:creationId xmlns:p14="http://schemas.microsoft.com/office/powerpoint/2010/main" val="8449506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Magnesium Recycling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497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Magnesium Recycling - 1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Automotive usage is small</a:t>
            </a:r>
          </a:p>
          <a:p>
            <a:endParaRPr lang="en-GB" dirty="0"/>
          </a:p>
          <a:p>
            <a:r>
              <a:rPr lang="en-GB" dirty="0"/>
              <a:t>Largest issue is that Magnesium alloys are highly reactive</a:t>
            </a:r>
          </a:p>
          <a:p>
            <a:pPr lvl="1"/>
            <a:endParaRPr lang="en-GB" dirty="0"/>
          </a:p>
          <a:p>
            <a:r>
              <a:rPr lang="en-GB" dirty="0"/>
              <a:t>When casting magnesium parts, the yield rate is 50%</a:t>
            </a:r>
          </a:p>
          <a:p>
            <a:pPr lvl="1"/>
            <a:endParaRPr lang="en-GB" dirty="0"/>
          </a:p>
          <a:p>
            <a:r>
              <a:rPr lang="en-GB" dirty="0"/>
              <a:t>This scrap is either handled by foundry or an external recycler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932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Magnesium Recycling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Different Types of Scrap</a:t>
            </a:r>
          </a:p>
          <a:p>
            <a:pPr lvl="1"/>
            <a:r>
              <a:rPr lang="en-GB" dirty="0"/>
              <a:t>Easy to recycle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Special precaution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Almost impossible to recycle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Recycle content of Magnesium is very small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0630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Magnesium Recycling Process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Conventional way</a:t>
            </a:r>
          </a:p>
          <a:p>
            <a:pPr lvl="1"/>
            <a:r>
              <a:rPr lang="en-GB" dirty="0"/>
              <a:t>Scrap is melted in crucible furnace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Refining flux used to ensure quality</a:t>
            </a:r>
          </a:p>
          <a:p>
            <a:pPr lvl="1"/>
            <a:endParaRPr lang="en-GB" dirty="0"/>
          </a:p>
          <a:p>
            <a:r>
              <a:rPr lang="en-GB" dirty="0"/>
              <a:t>Newer approach</a:t>
            </a:r>
          </a:p>
          <a:p>
            <a:pPr lvl="1"/>
            <a:r>
              <a:rPr lang="en-GB" dirty="0"/>
              <a:t>Using hot extrusion as a solid state recycling method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Scrap has to be sorted into alloy categories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No extra flux’s needed 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832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Melt Conditioned High Pressure Die Casting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757237" y="1628800"/>
            <a:ext cx="6867525" cy="3933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6237312"/>
            <a:ext cx="7715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Tzamtzis</a:t>
            </a:r>
            <a:r>
              <a:rPr lang="en-GB" sz="1200" dirty="0"/>
              <a:t>, S., Zhang, H., Liu, G., Wang., Hari </a:t>
            </a:r>
            <a:r>
              <a:rPr lang="en-GB" sz="1200" dirty="0" err="1"/>
              <a:t>Babu</a:t>
            </a:r>
            <a:r>
              <a:rPr lang="en-GB" sz="1200" dirty="0"/>
              <a:t>, N. and Fan, Z. (2009) </a:t>
            </a:r>
            <a:r>
              <a:rPr lang="en-GB" sz="1200" i="1" dirty="0"/>
              <a:t>Melt Conditioned High Pressure Die Casting (MC-HPPDC) of Mg-Alloys</a:t>
            </a:r>
            <a:r>
              <a:rPr lang="en-GB" sz="1200" dirty="0"/>
              <a:t> Magnesium Technology vol. 2009 </a:t>
            </a:r>
            <a:r>
              <a:rPr lang="en-GB" sz="1200" dirty="0" err="1"/>
              <a:t>pg</a:t>
            </a:r>
            <a:r>
              <a:rPr lang="en-GB" sz="1200" dirty="0"/>
              <a:t> 91-96</a:t>
            </a:r>
          </a:p>
        </p:txBody>
      </p:sp>
    </p:spTree>
    <p:extLst>
      <p:ext uri="{BB962C8B-B14F-4D97-AF65-F5344CB8AC3E}">
        <p14:creationId xmlns:p14="http://schemas.microsoft.com/office/powerpoint/2010/main" val="23084961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 – Economic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Requires less energy to recycle than Aluminium</a:t>
            </a:r>
          </a:p>
          <a:p>
            <a:endParaRPr lang="en-GB" dirty="0"/>
          </a:p>
          <a:p>
            <a:r>
              <a:rPr lang="en-GB" dirty="0"/>
              <a:t>Only requires 4% of the energy compared to primary magnesium</a:t>
            </a:r>
          </a:p>
          <a:p>
            <a:endParaRPr lang="en-GB" dirty="0"/>
          </a:p>
          <a:p>
            <a:r>
              <a:rPr lang="en-GB" dirty="0"/>
              <a:t>Technology is limited in terms of separating classes</a:t>
            </a:r>
          </a:p>
          <a:p>
            <a:endParaRPr lang="en-GB" dirty="0"/>
          </a:p>
          <a:p>
            <a:r>
              <a:rPr lang="en-GB" dirty="0"/>
              <a:t>Yield rates, quality issues and operation efficiencies leads to poor uptake of recycled magnesium</a:t>
            </a:r>
          </a:p>
        </p:txBody>
      </p:sp>
    </p:spTree>
    <p:extLst>
      <p:ext uri="{BB962C8B-B14F-4D97-AF65-F5344CB8AC3E}">
        <p14:creationId xmlns:p14="http://schemas.microsoft.com/office/powerpoint/2010/main" val="24588010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Plastic Recycling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2882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Polymer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Thermoplastics – (80% of plastics)</a:t>
            </a:r>
          </a:p>
          <a:p>
            <a:pPr lvl="1"/>
            <a:r>
              <a:rPr lang="en-GB" dirty="0"/>
              <a:t>Chains are not covalently bonded to each other, so when heated they melt and can be reformed into a new shape – hence recycling is feasible</a:t>
            </a:r>
          </a:p>
          <a:p>
            <a:pPr lvl="1"/>
            <a:endParaRPr lang="en-GB" dirty="0"/>
          </a:p>
          <a:p>
            <a:r>
              <a:rPr lang="en-GB" dirty="0"/>
              <a:t>Thermosets</a:t>
            </a:r>
          </a:p>
          <a:p>
            <a:pPr lvl="1"/>
            <a:r>
              <a:rPr lang="en-GB" dirty="0"/>
              <a:t>Contain covalent cross links between the chains forming a network. So when heated they do not melt – therefore recycling is more problematic</a:t>
            </a:r>
          </a:p>
          <a:p>
            <a:pPr lvl="1"/>
            <a:endParaRPr lang="en-GB" dirty="0"/>
          </a:p>
          <a:p>
            <a:r>
              <a:rPr lang="en-GB" dirty="0"/>
              <a:t>Rubber</a:t>
            </a:r>
          </a:p>
          <a:p>
            <a:pPr lvl="1"/>
            <a:r>
              <a:rPr lang="en-GB" dirty="0"/>
              <a:t>Very long chain polymers – usually thermosets but some are thermoplastics</a:t>
            </a:r>
          </a:p>
        </p:txBody>
      </p:sp>
    </p:spTree>
    <p:extLst>
      <p:ext uri="{BB962C8B-B14F-4D97-AF65-F5344CB8AC3E}">
        <p14:creationId xmlns:p14="http://schemas.microsoft.com/office/powerpoint/2010/main" val="37308059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Polymer Life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is a general reduction in properties of a plastic during it’s life cycle, resulting from both chemical and physical mechanisms</a:t>
            </a:r>
          </a:p>
          <a:p>
            <a:endParaRPr lang="en-GB" dirty="0"/>
          </a:p>
          <a:p>
            <a:r>
              <a:rPr lang="en-GB" dirty="0"/>
              <a:t>Degradation (that may occur during processing and in service) is chemical in nature</a:t>
            </a:r>
          </a:p>
          <a:p>
            <a:endParaRPr lang="en-GB" dirty="0"/>
          </a:p>
          <a:p>
            <a:r>
              <a:rPr lang="en-GB" dirty="0"/>
              <a:t>Physical effects include ageing and viscoelastic behaviour</a:t>
            </a:r>
          </a:p>
        </p:txBody>
      </p:sp>
    </p:spTree>
    <p:extLst>
      <p:ext uri="{BB962C8B-B14F-4D97-AF65-F5344CB8AC3E}">
        <p14:creationId xmlns:p14="http://schemas.microsoft.com/office/powerpoint/2010/main" val="4489581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Collection of Waste Plastics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Municipal Solid Waste (MSW)</a:t>
            </a:r>
          </a:p>
          <a:p>
            <a:r>
              <a:rPr lang="en-GB" dirty="0"/>
              <a:t>Automotive Dismantlers</a:t>
            </a:r>
          </a:p>
          <a:p>
            <a:r>
              <a:rPr lang="en-GB" dirty="0"/>
              <a:t>Moulder’s regrind</a:t>
            </a:r>
          </a:p>
          <a:p>
            <a:r>
              <a:rPr lang="en-GB" dirty="0"/>
              <a:t>Plant Scarp</a:t>
            </a:r>
          </a:p>
          <a:p>
            <a:endParaRPr lang="en-GB" dirty="0"/>
          </a:p>
          <a:p>
            <a:r>
              <a:rPr lang="en-GB" dirty="0"/>
              <a:t>MSW forms largest share and is most difficult to deal with</a:t>
            </a:r>
          </a:p>
          <a:p>
            <a:pPr lvl="1"/>
            <a:r>
              <a:rPr lang="en-GB" dirty="0"/>
              <a:t>Many different materials included that it can be hard to identify and separate</a:t>
            </a:r>
          </a:p>
          <a:p>
            <a:pPr lvl="1"/>
            <a:r>
              <a:rPr lang="en-GB" dirty="0"/>
              <a:t>Material of different purity and levels of degradation</a:t>
            </a:r>
          </a:p>
        </p:txBody>
      </p:sp>
    </p:spTree>
    <p:extLst>
      <p:ext uri="{BB962C8B-B14F-4D97-AF65-F5344CB8AC3E}">
        <p14:creationId xmlns:p14="http://schemas.microsoft.com/office/powerpoint/2010/main" val="12649264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Identification and Sorting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Mixed plastic waste must be efficiently sorted to provide generic materials streams</a:t>
            </a:r>
          </a:p>
          <a:p>
            <a:endParaRPr lang="en-GB" dirty="0"/>
          </a:p>
          <a:p>
            <a:r>
              <a:rPr lang="en-GB" dirty="0"/>
              <a:t>Sorting methods used are;</a:t>
            </a:r>
          </a:p>
          <a:p>
            <a:endParaRPr lang="en-GB" dirty="0"/>
          </a:p>
          <a:p>
            <a:r>
              <a:rPr lang="en-GB" dirty="0"/>
              <a:t>Macro soring – </a:t>
            </a:r>
            <a:r>
              <a:rPr lang="en-GB" i="1" dirty="0"/>
              <a:t>manual separation of large objects</a:t>
            </a:r>
          </a:p>
          <a:p>
            <a:r>
              <a:rPr lang="en-GB" dirty="0"/>
              <a:t>Density methods – </a:t>
            </a:r>
            <a:r>
              <a:rPr lang="en-GB" i="1" dirty="0"/>
              <a:t>float sink processes</a:t>
            </a:r>
          </a:p>
          <a:p>
            <a:r>
              <a:rPr lang="en-GB" dirty="0"/>
              <a:t>Infrared spectroscopy – </a:t>
            </a:r>
            <a:r>
              <a:rPr lang="en-GB" i="1" dirty="0"/>
              <a:t>identify molecular structure</a:t>
            </a:r>
            <a:endParaRPr lang="en-GB" dirty="0"/>
          </a:p>
          <a:p>
            <a:r>
              <a:rPr lang="en-GB" dirty="0"/>
              <a:t>Selective dissolution and precipitation – </a:t>
            </a:r>
            <a:r>
              <a:rPr lang="en-GB" i="1" dirty="0"/>
              <a:t>solvent systems</a:t>
            </a:r>
          </a:p>
        </p:txBody>
      </p:sp>
    </p:spTree>
    <p:extLst>
      <p:ext uri="{BB962C8B-B14F-4D97-AF65-F5344CB8AC3E}">
        <p14:creationId xmlns:p14="http://schemas.microsoft.com/office/powerpoint/2010/main" val="2422264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Most common methods for Recycling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Mechanical recycling</a:t>
            </a:r>
          </a:p>
          <a:p>
            <a:pPr lvl="1"/>
            <a:r>
              <a:rPr lang="en-GB" dirty="0"/>
              <a:t>Splits into </a:t>
            </a:r>
          </a:p>
          <a:p>
            <a:pPr lvl="2"/>
            <a:r>
              <a:rPr lang="en-GB" dirty="0"/>
              <a:t>In-plant recycling</a:t>
            </a:r>
          </a:p>
          <a:p>
            <a:pPr lvl="2"/>
            <a:r>
              <a:rPr lang="en-GB" dirty="0"/>
              <a:t>Post-consumer recycling</a:t>
            </a:r>
          </a:p>
          <a:p>
            <a:pPr lvl="2"/>
            <a:endParaRPr lang="en-GB" dirty="0"/>
          </a:p>
          <a:p>
            <a:endParaRPr lang="en-GB" dirty="0"/>
          </a:p>
          <a:p>
            <a:r>
              <a:rPr lang="en-GB" dirty="0"/>
              <a:t>Feedstock (chemical) recycling</a:t>
            </a:r>
          </a:p>
          <a:p>
            <a:pPr lvl="1"/>
            <a:r>
              <a:rPr lang="en-GB" dirty="0"/>
              <a:t>Splits into</a:t>
            </a:r>
          </a:p>
          <a:p>
            <a:pPr lvl="2"/>
            <a:r>
              <a:rPr lang="en-GB" dirty="0"/>
              <a:t>Chemical Processes</a:t>
            </a:r>
          </a:p>
          <a:p>
            <a:pPr lvl="2"/>
            <a:r>
              <a:rPr lang="en-GB" dirty="0"/>
              <a:t>Thermal Processes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9341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Mechanical Recycling – In-Plant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– Plant</a:t>
            </a:r>
          </a:p>
          <a:p>
            <a:pPr lvl="1"/>
            <a:r>
              <a:rPr lang="en-GB" dirty="0"/>
              <a:t>Materials involved are easily identifiable and are of high quality</a:t>
            </a:r>
          </a:p>
          <a:p>
            <a:pPr lvl="1"/>
            <a:r>
              <a:rPr lang="en-GB" dirty="0"/>
              <a:t>Can be blended in with virgin materials to give acceptable products</a:t>
            </a:r>
          </a:p>
          <a:p>
            <a:pPr lvl="1"/>
            <a:endParaRPr lang="en-GB" dirty="0"/>
          </a:p>
          <a:p>
            <a:r>
              <a:rPr lang="en-GB" dirty="0"/>
              <a:t>Post Consumer Waste (PCW)</a:t>
            </a:r>
          </a:p>
          <a:p>
            <a:pPr lvl="1"/>
            <a:r>
              <a:rPr lang="en-GB" dirty="0"/>
              <a:t>Requires intermediate stages of decontamination from metal residues and other contaminants</a:t>
            </a:r>
          </a:p>
          <a:p>
            <a:pPr lvl="1"/>
            <a:r>
              <a:rPr lang="en-GB" dirty="0"/>
              <a:t>Each extrusion step exposes the material to thermo-mechanical cycles, likely to further degrade the material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9237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 Recycling flow scheme for PCW Recycling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88"/>
          <a:stretch/>
        </p:blipFill>
        <p:spPr bwMode="auto">
          <a:xfrm>
            <a:off x="467544" y="1556792"/>
            <a:ext cx="7612095" cy="4789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19541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Feedstock Recycling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New route for converting plastics waste by returning it back to it’s original constituents</a:t>
            </a:r>
          </a:p>
          <a:p>
            <a:endParaRPr lang="en-GB" dirty="0"/>
          </a:p>
          <a:p>
            <a:r>
              <a:rPr lang="en-GB" dirty="0"/>
              <a:t>Attractive for obtaining virgin grade material from plastic waste</a:t>
            </a:r>
          </a:p>
          <a:p>
            <a:endParaRPr lang="en-GB" dirty="0"/>
          </a:p>
          <a:p>
            <a:r>
              <a:rPr lang="en-GB" dirty="0"/>
              <a:t>Two types</a:t>
            </a:r>
          </a:p>
          <a:p>
            <a:pPr lvl="1"/>
            <a:r>
              <a:rPr lang="en-GB" dirty="0"/>
              <a:t>Chemical Processes</a:t>
            </a:r>
          </a:p>
          <a:p>
            <a:pPr lvl="2"/>
            <a:r>
              <a:rPr lang="en-GB" dirty="0"/>
              <a:t>Depolymerisation by chemical means is called </a:t>
            </a:r>
            <a:r>
              <a:rPr lang="en-GB" dirty="0" err="1"/>
              <a:t>solvolysis</a:t>
            </a:r>
            <a:endParaRPr lang="en-GB" dirty="0"/>
          </a:p>
          <a:p>
            <a:pPr lvl="2"/>
            <a:endParaRPr lang="en-GB" dirty="0"/>
          </a:p>
          <a:p>
            <a:pPr lvl="1"/>
            <a:r>
              <a:rPr lang="en-GB" dirty="0"/>
              <a:t>Thermal Processes</a:t>
            </a:r>
          </a:p>
          <a:p>
            <a:pPr lvl="2"/>
            <a:r>
              <a:rPr lang="en-GB" dirty="0"/>
              <a:t>Three major thermal depolymerisation processes</a:t>
            </a:r>
          </a:p>
          <a:p>
            <a:pPr lvl="2"/>
            <a:r>
              <a:rPr lang="en-GB" dirty="0" err="1"/>
              <a:t>Pyrolytic</a:t>
            </a:r>
            <a:r>
              <a:rPr lang="en-GB" dirty="0"/>
              <a:t> liquefaction</a:t>
            </a:r>
          </a:p>
          <a:p>
            <a:pPr lvl="2"/>
            <a:r>
              <a:rPr lang="en-GB" dirty="0"/>
              <a:t>Gasification</a:t>
            </a:r>
          </a:p>
          <a:p>
            <a:pPr lvl="2"/>
            <a:r>
              <a:rPr lang="en-GB" dirty="0"/>
              <a:t>Hydrogenation</a:t>
            </a:r>
          </a:p>
        </p:txBody>
      </p:sp>
    </p:spTree>
    <p:extLst>
      <p:ext uri="{BB962C8B-B14F-4D97-AF65-F5344CB8AC3E}">
        <p14:creationId xmlns:p14="http://schemas.microsoft.com/office/powerpoint/2010/main" val="31571198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Future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6919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Materials?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other materials could be used more in the future? </a:t>
            </a:r>
          </a:p>
          <a:p>
            <a:endParaRPr lang="en-GB" dirty="0"/>
          </a:p>
          <a:p>
            <a:r>
              <a:rPr lang="en-GB" dirty="0"/>
              <a:t>What other recycling areas is the Automotive Industry going to have to develop?</a:t>
            </a:r>
          </a:p>
        </p:txBody>
      </p:sp>
    </p:spTree>
    <p:extLst>
      <p:ext uri="{BB962C8B-B14F-4D97-AF65-F5344CB8AC3E}">
        <p14:creationId xmlns:p14="http://schemas.microsoft.com/office/powerpoint/2010/main" val="26358256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1673</TotalTime>
  <Words>1645</Words>
  <Application>Microsoft Office PowerPoint</Application>
  <PresentationFormat>On-screen Show (4:3)</PresentationFormat>
  <Paragraphs>338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Calibri</vt:lpstr>
      <vt:lpstr>Century Schoolbook</vt:lpstr>
      <vt:lpstr>Wingdings</vt:lpstr>
      <vt:lpstr>Wingdings 2</vt:lpstr>
      <vt:lpstr>Oriel</vt:lpstr>
      <vt:lpstr>Sustainability through Technology</vt:lpstr>
      <vt:lpstr>After Depollution….</vt:lpstr>
      <vt:lpstr>….Comes Recycling</vt:lpstr>
      <vt:lpstr>PowerPoint Presentation</vt:lpstr>
      <vt:lpstr>10 Components to Consider</vt:lpstr>
      <vt:lpstr>End-of-Life Vehicles Recycling</vt:lpstr>
      <vt:lpstr>Materials Left Over…</vt:lpstr>
      <vt:lpstr>Steel Recycling</vt:lpstr>
      <vt:lpstr>Steel Recycling - 1</vt:lpstr>
      <vt:lpstr>Steel Recycling - 2</vt:lpstr>
      <vt:lpstr>Steel Recycling Process</vt:lpstr>
      <vt:lpstr>Steel Making Process</vt:lpstr>
      <vt:lpstr>Steel Recycling Process</vt:lpstr>
      <vt:lpstr>Techno – Economic Issues</vt:lpstr>
      <vt:lpstr>Aluminium Recycling</vt:lpstr>
      <vt:lpstr>Aluminium Recycling - 1</vt:lpstr>
      <vt:lpstr>Aluminium Recycling - 2</vt:lpstr>
      <vt:lpstr>Aluminium Recycling Process</vt:lpstr>
      <vt:lpstr>Aluminium Recycling Process</vt:lpstr>
      <vt:lpstr>Aluminium Recycling Process</vt:lpstr>
      <vt:lpstr>Techno – Economic Issues</vt:lpstr>
      <vt:lpstr>Magnesium Recycling</vt:lpstr>
      <vt:lpstr>Magnesium Recycling - 1</vt:lpstr>
      <vt:lpstr>Magnesium Recycling - 2</vt:lpstr>
      <vt:lpstr>Magnesium Recycling Process </vt:lpstr>
      <vt:lpstr>Melt Conditioned High Pressure Die Casting</vt:lpstr>
      <vt:lpstr>Techno – Economic Issues</vt:lpstr>
      <vt:lpstr>Plastic Recycling</vt:lpstr>
      <vt:lpstr>Polymer Classes</vt:lpstr>
      <vt:lpstr>Polymer Life Cycle</vt:lpstr>
      <vt:lpstr>Collection of Waste Plastics</vt:lpstr>
      <vt:lpstr>Identification and Sorting Systems</vt:lpstr>
      <vt:lpstr>Most common methods for Recycling</vt:lpstr>
      <vt:lpstr>Mechanical Recycling – In-Plant</vt:lpstr>
      <vt:lpstr>Generic Recycling flow scheme for PCW Recycling</vt:lpstr>
      <vt:lpstr>Feedstock Recycling</vt:lpstr>
      <vt:lpstr>The Future</vt:lpstr>
      <vt:lpstr>Other Materials?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78</cp:revision>
  <cp:lastPrinted>2019-03-06T16:55:05Z</cp:lastPrinted>
  <dcterms:created xsi:type="dcterms:W3CDTF">2014-10-10T09:37:13Z</dcterms:created>
  <dcterms:modified xsi:type="dcterms:W3CDTF">2020-03-11T08:38:10Z</dcterms:modified>
</cp:coreProperties>
</file>