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3" roundtripDataSignature="AMtx7miXYl6xTKY2b484DEhcn0C3dWRmt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039" autoAdjust="0"/>
  </p:normalViewPr>
  <p:slideViewPr>
    <p:cSldViewPr snapToGrid="0">
      <p:cViewPr varScale="1">
        <p:scale>
          <a:sx n="83" d="100"/>
          <a:sy n="83" d="100"/>
        </p:scale>
        <p:origin x="800" y="6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customschemas.google.com/relationships/presentationmetadata" Target="metadata"/><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3" name="Google Shape;63;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The concept of digital transformation is relevant to the hospitality and tourism industry, which focuses on experience in the hospitality sector and also power efficiency. The presentation seeks to bring under scrutiny any future policies and management strategies that shall create this digital landscape, considered against the political factors working towards these changes. </a:t>
            </a:r>
            <a:endParaRPr sz="1200" dirty="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0" name="Google Shape;70;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Hospitality has thrived on personal interaction and customer relationships in general. However, with digital technologies emerging, it starts changing the dynamics in the hospitality sector. Online booking systems, mobile applications, and AI-driven tools are revolutionizing the operations and interactions with guests as well. In current times, the trends include better data analytics, contactless services, and direct marketing strategies that change the way the hospitality industry interacts with customers. It sets the backdrop to go ahead and explore future strategies and policies.</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7" name="Google Shape;77;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Through the use of digital algorithms, it becomes easier for a hotel to select the services, that every guest will be interested in hence the results in a memorable stay. The incorporation of the chatbots helps the guests to get assistance on the spot hence increasing the efficacy of services offered. Data analytics also enhances the capacity of hospitality providers to know the behaviour of guests who are served hence encouraging proactive service delivery. These types of treatment result in increased satisfaction levels, increased business repetition, and positive word-of-mouth, which are all sources of increased revenues for hotels they are implemented on.</a:t>
            </a:r>
            <a:endParaRPr sz="120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4" name="Google Shape;84;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Mobile technology has brought changes to the operational processes of the hospitality sector because they have become easier and more efficient. Technologies in use with mobile applications tend to decrease the complexity of the booking processes and ensure a quick check-in and check-out, which in turn contributes to customer satisfaction. Furthermore, enhancing service delivery mobile tools helps with the coordination of staff. Accepting contactless payments not only increases the transaction's absolute security but also increases the velocity of payment completion and improves the guests’ experience.</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g20c39a7422f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1" name="Google Shape;91;g20c39a7422f_0_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Smart technologies create operational efficiency in hospitality operations since the technologies can be integrated to improve guest comfort. The IoT prompts control of energy use in the hotel with opportunities of the individual settings of space. A strong PMS integrates numerous operational processes, as well as reservation, accounting, scheduling, cleaning, and others. Also, digital signage is used to convey time-sensitive information and promos to the guests and clients of the property. It also leads to cost-cutting measures to do with operations, and increased quality of services, as seen in the case of technological integration.</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20c39a7422f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9" name="Google Shape;99;g20c39a7422f_0_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b="1" i="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Social media occupies a central place in modern marketing processes in the hospitality industry. These platforms allow hotels to promote themselves to potential customers directly and to sell specific selling propositions. Ensuring positive online reputation management strategies enables establishments to manage guest feedback proactively and promptly, improving customer relations. Partnering with influencers can increase brand awareness, appeal to consumers of interest, and strengthen a brand’s position in the marketplace. Altogether these strategies build a vibrant marketing climate for filling the rooms and also return value to the brand.</a:t>
            </a:r>
            <a:endParaRPr sz="120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20c39a7422f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6" name="Google Shape;106;g20c39a7422f_0_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Politics and regulations in this aspect play an essential role in shaping hospitality to embrace digitization. Successful technological implementation is urged by governments to boost competitiveness where they prescribe incentives for advancement. However, rules that regard the protection of data, such as GDPR, push hotels to ensure they have quality systems. The </a:t>
            </a:r>
            <a:r>
              <a:rPr lang="en" sz="1200" b="1" i="1">
                <a:solidFill>
                  <a:srgbClr val="222222"/>
                </a:solidFill>
                <a:latin typeface="Times New Roman"/>
                <a:ea typeface="Times New Roman"/>
                <a:cs typeface="Times New Roman"/>
                <a:sym typeface="Times New Roman"/>
              </a:rPr>
              <a:t>Diffusion of Innovations theory</a:t>
            </a:r>
            <a:r>
              <a:rPr lang="en" sz="1200">
                <a:solidFill>
                  <a:srgbClr val="222222"/>
                </a:solidFill>
                <a:latin typeface="Times New Roman"/>
                <a:ea typeface="Times New Roman"/>
                <a:cs typeface="Times New Roman"/>
                <a:sym typeface="Times New Roman"/>
              </a:rPr>
              <a:t> describes how these regulations promote or, on the contrary, prevent using new technologies to develop operational strategies within the industry.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20c39a7422f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g20c39a7422f_0_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Especially economic factors are tightly connected to the rates of digital progress in hospitality. As businesses seek to minimize their costs they consider expenditure on technology as a means to an edge over the competitors. According to the Service-Dominant Logic theory, technology helps to promote service as it results in customer value co-created through communication and is especially essential in the recovering economy as the guests expect personalized experiences.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208e8e289db_1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0" name="Google Shape;120;g208e8e289db_1_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Changes in society that touch on digital interaction impact hospitality in a big way. It seems that clients need to feel they are interrelated with a business and have unified experiences, and small wonders like mobile registration and artificial intelligence have become essential for hotels as a result. According to the Expectancy-Disconfirmation Theory, improving guest experiences through technology means better satisfaction can be achieved as services improve the guests’ expectations in a society that is now linked in.</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rgbClr val="222222"/>
              </a:solidFill>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309606046d5_0_2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309606046d5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The hospitality industry is brought to a new level of production efficiency with the aid of technological advancement. TAM, the technology acceptance model gives out an understanding of factors influencing the acceptance of a certain technology. Hotels use AI and PMS to overcome inefficiencies and achieve greater service efficiency, optimize the employees’ effectiveness, as well as make data-driven decisions, which contributes to the improvement of customer satisfaction.</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309606046d5_0_3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309606046d5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Technology adoption in hospitality is becoming more and more influenced by environmental aspects. The issues connected with Climate change are becoming more and more important and hotels are becoming more reliant on smart energy systems. This theory focuses on economic, social, and environmentally responsible performance, which obliges the industry to fulfil the needs of consumers fundamental to the conservation of the environment as well as enhancing operational efficiencies.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309606046d5_0_4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309606046d5_0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The legal environment is a challenge to the hospitality industry in digital transformation. GDPR laws have to be practised and there is a need for the sound practice of data management (Pesonen, 2020).</a:t>
            </a:r>
            <a:r>
              <a:rPr lang="en" sz="1200" b="1" i="1">
                <a:solidFill>
                  <a:srgbClr val="222222"/>
                </a:solidFill>
                <a:latin typeface="Times New Roman"/>
                <a:ea typeface="Times New Roman"/>
                <a:cs typeface="Times New Roman"/>
                <a:sym typeface="Times New Roman"/>
              </a:rPr>
              <a:t> The Transaction Cost Economics theory</a:t>
            </a:r>
            <a:r>
              <a:rPr lang="en" sz="1200">
                <a:solidFill>
                  <a:srgbClr val="222222"/>
                </a:solidFill>
                <a:latin typeface="Times New Roman"/>
                <a:ea typeface="Times New Roman"/>
                <a:cs typeface="Times New Roman"/>
                <a:sym typeface="Times New Roman"/>
              </a:rPr>
              <a:t> points to the fact that the compliance cost and possibly the legal risks affect technology acquisition. Thus, while managing these considerations, the hotels need to think about new value creation on one hand, and legal liabilities on the other to protect the interest of their business and customers.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309606046d5_0_5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309606046d5_0_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hospitality and tourism business is constantly innovating. Investments should be made in sophisticated technology. The integration of AI and IoT could lead to excellent customer experiences in not only individual forms but also by controlling room management. These technologies have to be fully leveraged, and some of the core priorities the organizations should include training programs aimed at enhancing their employees' digital skill sets. Furthermore, growing accountability for data safety warrants the implementation of robust frameworks compliant with GDPR and CCPA. This protects guest information but also gives consumers reasons to trust a business as a prerequisite to sustainability in this digital age.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309606046d5_0_5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309606046d5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essence, successful digitization in the hospitality and tourism sector is purely dependent on cooperation between stakeholders accommodations, technology companies, and government-regulated institutions. Awareness of partnerships provides a platform that opens room for the industry to hold each other accountable for best practices and reinvent together. This also sets out an all-inclusive strategy that encompasses investment in technology, employee empowerment, and protection of data to successfully navigate digital transformation complexity.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208e8e289db_1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2" name="Google Shape;162;g208e8e289db_1_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20e74b2839b_3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8" name="Google Shape;168;g20e74b2839b_3_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g19f6b90abdc_0_4"/>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g19f6b90abdc_0_4"/>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g19f6b90abdc_0_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g19f6b90abdc_0_1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g19f6b90abdc_0_1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6" name="Google Shape;16;g19f6b90abdc_0_1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g19f6b90abdc_0_8"/>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9" name="Google Shape;19;g19f6b90abdc_0_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g19f6b90abdc_0_1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g19f6b90abdc_0_15"/>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3" name="Google Shape;23;g19f6b90abdc_0_15"/>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4" name="Google Shape;24;g19f6b90abdc_0_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g19f6b90abdc_0_2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g19f6b90abdc_0_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g19f6b90abdc_0_23"/>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g19f6b90abdc_0_23"/>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g19f6b90abdc_0_2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g19f6b90abdc_0_27"/>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g19f6b90abdc_0_2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g19f6b90abdc_0_30"/>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g19f6b90abdc_0_30"/>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g19f6b90abdc_0_30"/>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g19f6b90abdc_0_30"/>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g19f6b90abdc_0_3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g19f6b90abdc_0_36"/>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g19f6b90abdc_0_3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g19f6b90abdc_0_39"/>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g19f6b90abdc_0_39"/>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g19f6b90abdc_0_3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g19f6b90abdc_0_4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g19f6b90abdc_0_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g19f6b90abdc_0_0"/>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g19f6b90abdc_0_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
          <p:cNvSpPr txBox="1">
            <a:spLocks noGrp="1"/>
          </p:cNvSpPr>
          <p:nvPr>
            <p:ph type="ctrTitle"/>
          </p:nvPr>
        </p:nvSpPr>
        <p:spPr>
          <a:xfrm>
            <a:off x="176310" y="84434"/>
            <a:ext cx="8568900" cy="911700"/>
          </a:xfrm>
          <a:prstGeom prst="rect">
            <a:avLst/>
          </a:prstGeom>
          <a:noFill/>
          <a:ln>
            <a:noFill/>
          </a:ln>
        </p:spPr>
        <p:txBody>
          <a:bodyPr spcFirstLastPara="1" wrap="square" lIns="91425" tIns="91425" rIns="91425" bIns="91425" anchor="b" anchorCtr="0">
            <a:noAutofit/>
          </a:bodyPr>
          <a:lstStyle/>
          <a:p>
            <a:pPr marL="0" lvl="0" indent="0" algn="ctr" rtl="0">
              <a:lnSpc>
                <a:spcPct val="150000"/>
              </a:lnSpc>
              <a:spcBef>
                <a:spcPts val="0"/>
              </a:spcBef>
              <a:spcAft>
                <a:spcPts val="0"/>
              </a:spcAft>
              <a:buSzPts val="990"/>
              <a:buNone/>
            </a:pPr>
            <a:endParaRPr sz="2040" b="1">
              <a:solidFill>
                <a:srgbClr val="222222"/>
              </a:solidFill>
              <a:highlight>
                <a:srgbClr val="00FFFF"/>
              </a:highlight>
              <a:latin typeface="Times New Roman"/>
              <a:ea typeface="Times New Roman"/>
              <a:cs typeface="Times New Roman"/>
              <a:sym typeface="Times New Roman"/>
            </a:endParaRPr>
          </a:p>
          <a:p>
            <a:pPr marL="0" lvl="0" indent="0" algn="ctr" rtl="0">
              <a:lnSpc>
                <a:spcPct val="115000"/>
              </a:lnSpc>
              <a:spcBef>
                <a:spcPts val="1200"/>
              </a:spcBef>
              <a:spcAft>
                <a:spcPts val="1200"/>
              </a:spcAft>
              <a:buClr>
                <a:schemeClr val="dk1"/>
              </a:buClr>
              <a:buSzPts val="1100"/>
              <a:buFont typeface="Arial"/>
              <a:buNone/>
            </a:pPr>
            <a:endParaRPr sz="4860" b="1">
              <a:highlight>
                <a:srgbClr val="FFF2CC"/>
              </a:highlight>
              <a:latin typeface="Times New Roman"/>
              <a:ea typeface="Times New Roman"/>
              <a:cs typeface="Times New Roman"/>
              <a:sym typeface="Times New Roman"/>
            </a:endParaRPr>
          </a:p>
        </p:txBody>
      </p:sp>
      <p:sp>
        <p:nvSpPr>
          <p:cNvPr id="55" name="Google Shape;55;p1"/>
          <p:cNvSpPr txBox="1">
            <a:spLocks noGrp="1"/>
          </p:cNvSpPr>
          <p:nvPr>
            <p:ph type="subTitle" idx="1"/>
          </p:nvPr>
        </p:nvSpPr>
        <p:spPr>
          <a:xfrm>
            <a:off x="311700" y="423025"/>
            <a:ext cx="8520600" cy="9117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t" anchorCtr="0">
            <a:normAutofit fontScale="32500"/>
          </a:bodyPr>
          <a:lstStyle/>
          <a:p>
            <a:pPr marL="0" lvl="0" indent="0" algn="ctr" rtl="0">
              <a:lnSpc>
                <a:spcPct val="150000"/>
              </a:lnSpc>
              <a:spcBef>
                <a:spcPts val="0"/>
              </a:spcBef>
              <a:spcAft>
                <a:spcPts val="0"/>
              </a:spcAft>
              <a:buSzPct val="113764"/>
              <a:buNone/>
            </a:pPr>
            <a:endParaRPr sz="7573" b="1">
              <a:latin typeface="Times New Roman"/>
              <a:ea typeface="Times New Roman"/>
              <a:cs typeface="Times New Roman"/>
              <a:sym typeface="Times New Roman"/>
            </a:endParaRPr>
          </a:p>
          <a:p>
            <a:pPr marL="0" lvl="0" indent="0" algn="l" rtl="0">
              <a:lnSpc>
                <a:spcPct val="100000"/>
              </a:lnSpc>
              <a:spcBef>
                <a:spcPts val="0"/>
              </a:spcBef>
              <a:spcAft>
                <a:spcPts val="0"/>
              </a:spcAft>
              <a:buSzPct val="307692"/>
              <a:buNone/>
            </a:pPr>
            <a:endParaRPr b="1">
              <a:latin typeface="Times New Roman"/>
              <a:ea typeface="Times New Roman"/>
              <a:cs typeface="Times New Roman"/>
              <a:sym typeface="Times New Roman"/>
            </a:endParaRPr>
          </a:p>
        </p:txBody>
      </p:sp>
      <p:sp>
        <p:nvSpPr>
          <p:cNvPr id="56" name="Google Shape;56;p1"/>
          <p:cNvSpPr txBox="1"/>
          <p:nvPr/>
        </p:nvSpPr>
        <p:spPr>
          <a:xfrm>
            <a:off x="1734775" y="2788725"/>
            <a:ext cx="39957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Clr>
                <a:schemeClr val="dk1"/>
              </a:buClr>
              <a:buSzPts val="1100"/>
              <a:buFont typeface="Arial"/>
              <a:buNone/>
            </a:pPr>
            <a:endParaRPr sz="1200" b="1">
              <a:solidFill>
                <a:schemeClr val="dk1"/>
              </a:solidFill>
              <a:highlight>
                <a:srgbClr val="FFF2CC"/>
              </a:highlight>
              <a:latin typeface="Times New Roman"/>
              <a:ea typeface="Times New Roman"/>
              <a:cs typeface="Times New Roman"/>
              <a:sym typeface="Times New Roman"/>
            </a:endParaRPr>
          </a:p>
          <a:p>
            <a:pPr marL="0" marR="0" lvl="0" indent="0" algn="l" rtl="0">
              <a:lnSpc>
                <a:spcPct val="100000"/>
              </a:lnSpc>
              <a:spcBef>
                <a:spcPts val="0"/>
              </a:spcBef>
              <a:spcAft>
                <a:spcPts val="0"/>
              </a:spcAft>
              <a:buClr>
                <a:schemeClr val="dk1"/>
              </a:buClr>
              <a:buSzPts val="1100"/>
              <a:buFont typeface="Arial"/>
              <a:buNone/>
            </a:pPr>
            <a:endParaRPr sz="12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endParaRPr sz="1200" b="0" i="0" u="none" strike="noStrike" cap="none">
              <a:solidFill>
                <a:srgbClr val="000000"/>
              </a:solidFill>
              <a:latin typeface="Arial"/>
              <a:ea typeface="Arial"/>
              <a:cs typeface="Arial"/>
              <a:sym typeface="Arial"/>
            </a:endParaRPr>
          </a:p>
        </p:txBody>
      </p:sp>
      <p:pic>
        <p:nvPicPr>
          <p:cNvPr id="57" name="Google Shape;57;p1"/>
          <p:cNvPicPr preferRelativeResize="0"/>
          <p:nvPr/>
        </p:nvPicPr>
        <p:blipFill>
          <a:blip r:embed="rId3">
            <a:alphaModFix/>
          </a:blip>
          <a:stretch>
            <a:fillRect/>
          </a:stretch>
        </p:blipFill>
        <p:spPr>
          <a:xfrm>
            <a:off x="-56925" y="-578050"/>
            <a:ext cx="9200927" cy="5721549"/>
          </a:xfrm>
          <a:prstGeom prst="rect">
            <a:avLst/>
          </a:prstGeom>
          <a:noFill/>
          <a:ln>
            <a:noFill/>
          </a:ln>
        </p:spPr>
      </p:pic>
      <p:sp>
        <p:nvSpPr>
          <p:cNvPr id="58" name="Google Shape;58;p1"/>
          <p:cNvSpPr txBox="1"/>
          <p:nvPr/>
        </p:nvSpPr>
        <p:spPr>
          <a:xfrm>
            <a:off x="482444" y="-414125"/>
            <a:ext cx="4294200" cy="1293000"/>
          </a:xfrm>
          <a:prstGeom prst="rect">
            <a:avLst/>
          </a:prstGeom>
          <a:solidFill>
            <a:srgbClr val="FFE599"/>
          </a:solidFill>
          <a:ln w="9525" cap="flat" cmpd="sng">
            <a:solidFill>
              <a:srgbClr val="FFE599"/>
            </a:solidFill>
            <a:prstDash val="solid"/>
            <a:round/>
            <a:headEnd type="none" w="sm" len="sm"/>
            <a:tailEnd type="none" w="sm" len="sm"/>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 sz="1800" b="1">
                <a:solidFill>
                  <a:schemeClr val="dk1"/>
                </a:solidFill>
                <a:latin typeface="Times New Roman"/>
                <a:ea typeface="Times New Roman"/>
                <a:cs typeface="Times New Roman"/>
                <a:sym typeface="Times New Roman"/>
              </a:rPr>
              <a:t>Module Title: Contemporary Themes in the Hotel and Hospitality Sector</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1800" b="1">
                <a:solidFill>
                  <a:schemeClr val="dk1"/>
                </a:solidFill>
                <a:latin typeface="Times New Roman"/>
                <a:ea typeface="Times New Roman"/>
                <a:cs typeface="Times New Roman"/>
                <a:sym typeface="Times New Roman"/>
              </a:rPr>
              <a:t>Module code: BMIH6001</a:t>
            </a:r>
            <a:endParaRPr/>
          </a:p>
        </p:txBody>
      </p:sp>
      <p:sp>
        <p:nvSpPr>
          <p:cNvPr id="59" name="Google Shape;59;p1"/>
          <p:cNvSpPr txBox="1"/>
          <p:nvPr/>
        </p:nvSpPr>
        <p:spPr>
          <a:xfrm>
            <a:off x="1051419" y="2423519"/>
            <a:ext cx="3027663" cy="1631185"/>
          </a:xfrm>
          <a:prstGeom prst="rect">
            <a:avLst/>
          </a:prstGeom>
          <a:solidFill>
            <a:srgbClr val="FFF2CC"/>
          </a:solid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700" b="1" dirty="0">
                <a:solidFill>
                  <a:schemeClr val="dk1"/>
                </a:solidFill>
                <a:highlight>
                  <a:srgbClr val="FFF2CC"/>
                </a:highlight>
                <a:latin typeface="Times New Roman"/>
                <a:ea typeface="Times New Roman"/>
                <a:cs typeface="Times New Roman"/>
                <a:sym typeface="Times New Roman"/>
              </a:rPr>
              <a:t>Student Name: Digbijoy Roy</a:t>
            </a:r>
            <a:endParaRPr sz="1700" b="1" dirty="0">
              <a:solidFill>
                <a:schemeClr val="dk1"/>
              </a:solidFill>
              <a:highlight>
                <a:srgbClr val="FFF2CC"/>
              </a:highlight>
              <a:latin typeface="Times New Roman"/>
              <a:ea typeface="Times New Roman"/>
              <a:cs typeface="Times New Roman"/>
              <a:sym typeface="Times New Roman"/>
            </a:endParaRPr>
          </a:p>
          <a:p>
            <a:pPr marL="0" lvl="0" indent="0" algn="ctr" rtl="0">
              <a:spcBef>
                <a:spcPts val="0"/>
              </a:spcBef>
              <a:spcAft>
                <a:spcPts val="0"/>
              </a:spcAft>
              <a:buNone/>
            </a:pPr>
            <a:endParaRPr sz="1700" b="1" dirty="0">
              <a:solidFill>
                <a:schemeClr val="dk1"/>
              </a:solidFill>
              <a:highlight>
                <a:srgbClr val="FFF2CC"/>
              </a:highlight>
              <a:latin typeface="Times New Roman"/>
              <a:ea typeface="Times New Roman"/>
              <a:cs typeface="Times New Roman"/>
              <a:sym typeface="Times New Roman"/>
            </a:endParaRPr>
          </a:p>
          <a:p>
            <a:pPr marL="0" lvl="0" indent="0" algn="ctr" rtl="0">
              <a:spcBef>
                <a:spcPts val="0"/>
              </a:spcBef>
              <a:spcAft>
                <a:spcPts val="0"/>
              </a:spcAft>
              <a:buNone/>
            </a:pPr>
            <a:r>
              <a:rPr lang="en" sz="1700" b="1" dirty="0">
                <a:solidFill>
                  <a:schemeClr val="dk1"/>
                </a:solidFill>
                <a:highlight>
                  <a:srgbClr val="FFF2CC"/>
                </a:highlight>
                <a:latin typeface="Times New Roman"/>
                <a:ea typeface="Times New Roman"/>
                <a:cs typeface="Times New Roman"/>
                <a:sym typeface="Times New Roman"/>
              </a:rPr>
              <a:t>Student ID:2117381</a:t>
            </a:r>
          </a:p>
          <a:p>
            <a:pPr algn="ctr"/>
            <a:r>
              <a:rPr lang="fr-FR" sz="1200" b="0" i="0" dirty="0">
                <a:solidFill>
                  <a:srgbClr val="1D2125"/>
                </a:solidFill>
                <a:effectLst/>
                <a:latin typeface="+mj-lt"/>
              </a:rPr>
              <a:t>Module Le</a:t>
            </a:r>
            <a:r>
              <a:rPr lang="fr-FR" sz="1200" dirty="0">
                <a:solidFill>
                  <a:srgbClr val="1D2125"/>
                </a:solidFill>
                <a:latin typeface="+mj-lt"/>
              </a:rPr>
              <a:t>ad</a:t>
            </a:r>
            <a:r>
              <a:rPr lang="fr-FR" sz="1200" b="0" i="0" dirty="0">
                <a:solidFill>
                  <a:srgbClr val="1D2125"/>
                </a:solidFill>
                <a:effectLst/>
                <a:latin typeface="+mj-lt"/>
              </a:rPr>
              <a:t>:</a:t>
            </a:r>
          </a:p>
          <a:p>
            <a:pPr algn="ctr"/>
            <a:r>
              <a:rPr lang="fr-FR" sz="1200" b="0" i="0" dirty="0">
                <a:solidFill>
                  <a:srgbClr val="1D2125"/>
                </a:solidFill>
                <a:effectLst/>
                <a:latin typeface="+mj-lt"/>
              </a:rPr>
              <a:t>Dr Ernest </a:t>
            </a:r>
            <a:r>
              <a:rPr lang="fr-FR" sz="1200" b="0" i="0" dirty="0" err="1">
                <a:solidFill>
                  <a:srgbClr val="1D2125"/>
                </a:solidFill>
                <a:effectLst/>
                <a:latin typeface="+mj-lt"/>
              </a:rPr>
              <a:t>Balutie</a:t>
            </a:r>
            <a:r>
              <a:rPr lang="fr-FR" sz="1200" b="0" i="0" dirty="0">
                <a:solidFill>
                  <a:srgbClr val="1D2125"/>
                </a:solidFill>
                <a:effectLst/>
                <a:latin typeface="+mj-lt"/>
              </a:rPr>
              <a:t> </a:t>
            </a:r>
            <a:r>
              <a:rPr lang="fr-FR" sz="1200" b="0" i="0" dirty="0" err="1">
                <a:solidFill>
                  <a:srgbClr val="1D2125"/>
                </a:solidFill>
                <a:effectLst/>
                <a:latin typeface="+mj-lt"/>
              </a:rPr>
              <a:t>Wavei</a:t>
            </a:r>
            <a:endParaRPr lang="fr-FR" sz="1200" b="0" i="0" dirty="0">
              <a:solidFill>
                <a:srgbClr val="1D2125"/>
              </a:solidFill>
              <a:effectLst/>
              <a:latin typeface="+mj-lt"/>
            </a:endParaRPr>
          </a:p>
          <a:p>
            <a:pPr marL="0" lvl="0" indent="0" algn="ctr" rtl="0">
              <a:spcBef>
                <a:spcPts val="0"/>
              </a:spcBef>
              <a:spcAft>
                <a:spcPts val="0"/>
              </a:spcAft>
              <a:buNone/>
            </a:pPr>
            <a:endParaRPr sz="19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Shape 64"/>
        <p:cNvGrpSpPr/>
        <p:nvPr/>
      </p:nvGrpSpPr>
      <p:grpSpPr>
        <a:xfrm>
          <a:off x="0" y="0"/>
          <a:ext cx="0" cy="0"/>
          <a:chOff x="0" y="0"/>
          <a:chExt cx="0" cy="0"/>
        </a:xfrm>
      </p:grpSpPr>
      <p:sp>
        <p:nvSpPr>
          <p:cNvPr id="65" name="Google Shape;65;p7"/>
          <p:cNvSpPr txBox="1">
            <a:spLocks noGrp="1"/>
          </p:cNvSpPr>
          <p:nvPr>
            <p:ph type="title"/>
          </p:nvPr>
        </p:nvSpPr>
        <p:spPr>
          <a:xfrm>
            <a:off x="311700" y="121875"/>
            <a:ext cx="8520600" cy="895800"/>
          </a:xfrm>
          <a:prstGeom prst="rect">
            <a:avLst/>
          </a:prstGeom>
          <a:solidFill>
            <a:srgbClr val="CFE2F3"/>
          </a:solidFill>
          <a:ln>
            <a:noFill/>
          </a:ln>
        </p:spPr>
        <p:txBody>
          <a:bodyPr spcFirstLastPara="1" wrap="square" lIns="91425" tIns="91425" rIns="91425" bIns="91425" anchor="t" anchorCtr="0">
            <a:noAutofit/>
          </a:bodyPr>
          <a:lstStyle/>
          <a:p>
            <a:pPr marL="0" lvl="0" indent="0" algn="ctr" rtl="0">
              <a:lnSpc>
                <a:spcPct val="115000"/>
              </a:lnSpc>
              <a:spcBef>
                <a:spcPts val="1200"/>
              </a:spcBef>
              <a:spcAft>
                <a:spcPts val="1200"/>
              </a:spcAft>
              <a:buClr>
                <a:schemeClr val="dk1"/>
              </a:buClr>
              <a:buSzPts val="1100"/>
              <a:buFont typeface="Arial"/>
              <a:buNone/>
            </a:pPr>
            <a:r>
              <a:rPr lang="en" sz="2400" b="1">
                <a:latin typeface="Times New Roman"/>
                <a:ea typeface="Times New Roman"/>
                <a:cs typeface="Times New Roman"/>
                <a:sym typeface="Times New Roman"/>
              </a:rPr>
              <a:t>Introduction</a:t>
            </a:r>
            <a:endParaRPr sz="8300" b="1">
              <a:latin typeface="Times New Roman"/>
              <a:ea typeface="Times New Roman"/>
              <a:cs typeface="Times New Roman"/>
              <a:sym typeface="Times New Roman"/>
            </a:endParaRPr>
          </a:p>
        </p:txBody>
      </p:sp>
      <p:sp>
        <p:nvSpPr>
          <p:cNvPr id="66" name="Google Shape;66;p7"/>
          <p:cNvSpPr txBox="1">
            <a:spLocks noGrp="1"/>
          </p:cNvSpPr>
          <p:nvPr>
            <p:ph type="body" idx="1"/>
          </p:nvPr>
        </p:nvSpPr>
        <p:spPr>
          <a:xfrm>
            <a:off x="0" y="1152475"/>
            <a:ext cx="5389800" cy="341640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Digital transformation is the seamless exploitation of digital technologies throughout the enterprise to change business operations and provide more value to customers </a:t>
            </a:r>
            <a:r>
              <a:rPr lang="en" sz="1200">
                <a:solidFill>
                  <a:schemeClr val="dk1"/>
                </a:solidFill>
                <a:highlight>
                  <a:srgbClr val="FFF2CC"/>
                </a:highlight>
                <a:latin typeface="Times New Roman"/>
                <a:ea typeface="Times New Roman"/>
                <a:cs typeface="Times New Roman"/>
                <a:sym typeface="Times New Roman"/>
              </a:rPr>
              <a:t>(</a:t>
            </a:r>
            <a:r>
              <a:rPr lang="en" sz="1200">
                <a:solidFill>
                  <a:srgbClr val="222222"/>
                </a:solidFill>
                <a:highlight>
                  <a:srgbClr val="FFF2CC"/>
                </a:highlight>
                <a:latin typeface="Times New Roman"/>
                <a:ea typeface="Times New Roman"/>
                <a:cs typeface="Times New Roman"/>
                <a:sym typeface="Times New Roman"/>
              </a:rPr>
              <a:t>Jayawardena </a:t>
            </a:r>
            <a:r>
              <a:rPr lang="en" sz="1200" i="1">
                <a:solidFill>
                  <a:srgbClr val="222222"/>
                </a:solidFill>
                <a:highlight>
                  <a:srgbClr val="FFF2CC"/>
                </a:highlight>
                <a:latin typeface="Times New Roman"/>
                <a:ea typeface="Times New Roman"/>
                <a:cs typeface="Times New Roman"/>
                <a:sym typeface="Times New Roman"/>
              </a:rPr>
              <a:t>et al.</a:t>
            </a:r>
            <a:r>
              <a:rPr lang="en" sz="1200">
                <a:solidFill>
                  <a:srgbClr val="222222"/>
                </a:solidFill>
                <a:highlight>
                  <a:srgbClr val="FFF2CC"/>
                </a:highlight>
                <a:latin typeface="Times New Roman"/>
                <a:ea typeface="Times New Roman"/>
                <a:cs typeface="Times New Roman"/>
                <a:sym typeface="Times New Roman"/>
              </a:rPr>
              <a:t> 2023)</a:t>
            </a:r>
            <a:r>
              <a:rPr lang="en" sz="1200">
                <a:solidFill>
                  <a:schemeClr val="dk1"/>
                </a:solidFill>
                <a:highlight>
                  <a:srgbClr val="FFF2CC"/>
                </a:highlight>
                <a:latin typeface="Times New Roman"/>
                <a:ea typeface="Times New Roman"/>
                <a:cs typeface="Times New Roman"/>
                <a:sym typeface="Times New Roman"/>
              </a:rPr>
              <a:t>.</a:t>
            </a:r>
            <a:endParaRPr sz="1200">
              <a:solidFill>
                <a:schemeClr val="dk1"/>
              </a:solidFill>
              <a:highlight>
                <a:srgbClr val="FFF2CC"/>
              </a:highlight>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hospitality and tourism industry is constantly changing, and the pressure to adopt digital change will fall on every organization to meet the increased expectations of guests.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600">
              <a:solidFill>
                <a:schemeClr val="dk1"/>
              </a:solidFill>
              <a:latin typeface="Times New Roman"/>
              <a:ea typeface="Times New Roman"/>
              <a:cs typeface="Times New Roman"/>
              <a:sym typeface="Times New Roman"/>
            </a:endParaRPr>
          </a:p>
        </p:txBody>
      </p:sp>
      <p:pic>
        <p:nvPicPr>
          <p:cNvPr id="67" name="Google Shape;67;p7"/>
          <p:cNvPicPr preferRelativeResize="0"/>
          <p:nvPr/>
        </p:nvPicPr>
        <p:blipFill>
          <a:blip r:embed="rId3">
            <a:alphaModFix/>
          </a:blip>
          <a:stretch>
            <a:fillRect/>
          </a:stretch>
        </p:blipFill>
        <p:spPr>
          <a:xfrm>
            <a:off x="5467350" y="1276775"/>
            <a:ext cx="3364950" cy="2464999"/>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9DAF8"/>
        </a:solidFill>
        <a:effectLst/>
      </p:bgPr>
    </p:bg>
    <p:spTree>
      <p:nvGrpSpPr>
        <p:cNvPr id="1" name="Shape 71"/>
        <p:cNvGrpSpPr/>
        <p:nvPr/>
      </p:nvGrpSpPr>
      <p:grpSpPr>
        <a:xfrm>
          <a:off x="0" y="0"/>
          <a:ext cx="0" cy="0"/>
          <a:chOff x="0" y="0"/>
          <a:chExt cx="0" cy="0"/>
        </a:xfrm>
      </p:grpSpPr>
      <p:sp>
        <p:nvSpPr>
          <p:cNvPr id="72" name="Google Shape;72;p8"/>
          <p:cNvSpPr txBox="1">
            <a:spLocks noGrp="1"/>
          </p:cNvSpPr>
          <p:nvPr>
            <p:ph type="title"/>
          </p:nvPr>
        </p:nvSpPr>
        <p:spPr>
          <a:xfrm>
            <a:off x="311700" y="109700"/>
            <a:ext cx="8520600" cy="908100"/>
          </a:xfrm>
          <a:prstGeom prst="rect">
            <a:avLst/>
          </a:prstGeom>
          <a:solidFill>
            <a:srgbClr val="FFF2CC"/>
          </a:solid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0"/>
              </a:spcAft>
              <a:buClr>
                <a:schemeClr val="dk1"/>
              </a:buClr>
              <a:buSzPts val="1100"/>
              <a:buFont typeface="Arial"/>
              <a:buNone/>
            </a:pPr>
            <a:r>
              <a:rPr lang="en" sz="2400" b="1">
                <a:latin typeface="Times New Roman"/>
                <a:ea typeface="Times New Roman"/>
                <a:cs typeface="Times New Roman"/>
                <a:sym typeface="Times New Roman"/>
              </a:rPr>
              <a:t>Background</a:t>
            </a:r>
            <a:endParaRPr sz="2400" b="1">
              <a:latin typeface="Times New Roman"/>
              <a:ea typeface="Times New Roman"/>
              <a:cs typeface="Times New Roman"/>
              <a:sym typeface="Times New Roman"/>
            </a:endParaRPr>
          </a:p>
          <a:p>
            <a:pPr marL="0" lvl="0" indent="0" algn="ctr" rtl="0">
              <a:lnSpc>
                <a:spcPct val="150000"/>
              </a:lnSpc>
              <a:spcBef>
                <a:spcPts val="1200"/>
              </a:spcBef>
              <a:spcAft>
                <a:spcPts val="0"/>
              </a:spcAft>
              <a:buClr>
                <a:schemeClr val="dk1"/>
              </a:buClr>
              <a:buSzPts val="1100"/>
              <a:buFont typeface="Arial"/>
              <a:buNone/>
            </a:pPr>
            <a:endParaRPr sz="2400" b="1">
              <a:latin typeface="Times New Roman"/>
              <a:ea typeface="Times New Roman"/>
              <a:cs typeface="Times New Roman"/>
              <a:sym typeface="Times New Roman"/>
            </a:endParaRPr>
          </a:p>
          <a:p>
            <a:pPr marL="0" lvl="0" indent="0" algn="ctr" rtl="0">
              <a:lnSpc>
                <a:spcPct val="150000"/>
              </a:lnSpc>
              <a:spcBef>
                <a:spcPts val="1200"/>
              </a:spcBef>
              <a:spcAft>
                <a:spcPts val="0"/>
              </a:spcAft>
              <a:buClr>
                <a:schemeClr val="dk1"/>
              </a:buClr>
              <a:buSzPts val="1100"/>
              <a:buFont typeface="Arial"/>
              <a:buNone/>
            </a:pPr>
            <a:endParaRPr sz="2400" b="1">
              <a:latin typeface="Times New Roman"/>
              <a:ea typeface="Times New Roman"/>
              <a:cs typeface="Times New Roman"/>
              <a:sym typeface="Times New Roman"/>
            </a:endParaRPr>
          </a:p>
          <a:p>
            <a:pPr marL="0" lvl="0" indent="0" algn="ctr" rtl="0">
              <a:lnSpc>
                <a:spcPct val="150000"/>
              </a:lnSpc>
              <a:spcBef>
                <a:spcPts val="1200"/>
              </a:spcBef>
              <a:spcAft>
                <a:spcPts val="1200"/>
              </a:spcAft>
              <a:buClr>
                <a:schemeClr val="dk1"/>
              </a:buClr>
              <a:buSzPts val="1100"/>
              <a:buFont typeface="Arial"/>
              <a:buNone/>
            </a:pPr>
            <a:endParaRPr sz="2300" b="1">
              <a:latin typeface="Times New Roman"/>
              <a:ea typeface="Times New Roman"/>
              <a:cs typeface="Times New Roman"/>
              <a:sym typeface="Times New Roman"/>
            </a:endParaRPr>
          </a:p>
        </p:txBody>
      </p:sp>
      <p:sp>
        <p:nvSpPr>
          <p:cNvPr id="73" name="Google Shape;73;p8"/>
          <p:cNvSpPr txBox="1">
            <a:spLocks noGrp="1"/>
          </p:cNvSpPr>
          <p:nvPr>
            <p:ph type="body" idx="1"/>
          </p:nvPr>
        </p:nvSpPr>
        <p:spPr>
          <a:xfrm>
            <a:off x="0" y="1152475"/>
            <a:ext cx="6407700" cy="3416400"/>
          </a:xfrm>
          <a:prstGeom prst="rect">
            <a:avLst/>
          </a:prstGeom>
          <a:solidFill>
            <a:srgbClr val="C9DAF8"/>
          </a:solidFill>
          <a:ln w="9525" cap="flat" cmpd="sng">
            <a:solidFill>
              <a:srgbClr val="C9DAF8"/>
            </a:solidFill>
            <a:prstDash val="solid"/>
            <a:round/>
            <a:headEnd type="none" w="sm" len="sm"/>
            <a:tailEnd type="none" w="sm" len="sm"/>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In a sector wherein personal communication plays a huge role, digital transformation is reshaping the way customers interact and how service is offered.</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true disruptions have occurred through innovations such as online booking systems, mobile applications, and AI-powered customer service tools in the impact they have caused on operational aspects of businesses and guest interaction patterns (Busulwa et al. 2021).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Higher usage rates of data analytics, contactless services, and individualized marketing strategies will define the hospitality and tourism landscape.</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300">
              <a:solidFill>
                <a:schemeClr val="dk1"/>
              </a:solidFill>
              <a:latin typeface="Times New Roman"/>
              <a:ea typeface="Times New Roman"/>
              <a:cs typeface="Times New Roman"/>
              <a:sym typeface="Times New Roman"/>
            </a:endParaRPr>
          </a:p>
        </p:txBody>
      </p:sp>
      <p:pic>
        <p:nvPicPr>
          <p:cNvPr id="74" name="Google Shape;74;p8"/>
          <p:cNvPicPr preferRelativeResize="0"/>
          <p:nvPr/>
        </p:nvPicPr>
        <p:blipFill>
          <a:blip r:embed="rId3">
            <a:alphaModFix/>
          </a:blip>
          <a:stretch>
            <a:fillRect/>
          </a:stretch>
        </p:blipFill>
        <p:spPr>
          <a:xfrm>
            <a:off x="5562675" y="2987725"/>
            <a:ext cx="3378150" cy="200659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B4A7D6"/>
        </a:solidFill>
        <a:effectLst/>
      </p:bgPr>
    </p:bg>
    <p:spTree>
      <p:nvGrpSpPr>
        <p:cNvPr id="1" name="Shape 78"/>
        <p:cNvGrpSpPr/>
        <p:nvPr/>
      </p:nvGrpSpPr>
      <p:grpSpPr>
        <a:xfrm>
          <a:off x="0" y="0"/>
          <a:ext cx="0" cy="0"/>
          <a:chOff x="0" y="0"/>
          <a:chExt cx="0" cy="0"/>
        </a:xfrm>
      </p:grpSpPr>
      <p:sp>
        <p:nvSpPr>
          <p:cNvPr id="79" name="Google Shape;79;p9"/>
          <p:cNvSpPr txBox="1">
            <a:spLocks noGrp="1"/>
          </p:cNvSpPr>
          <p:nvPr>
            <p:ph type="title"/>
          </p:nvPr>
        </p:nvSpPr>
        <p:spPr>
          <a:xfrm>
            <a:off x="311700" y="269400"/>
            <a:ext cx="8520600" cy="798300"/>
          </a:xfrm>
          <a:prstGeom prst="rect">
            <a:avLst/>
          </a:prstGeom>
          <a:solidFill>
            <a:srgbClr val="D9EAD3"/>
          </a:solidFill>
          <a:ln>
            <a:noFill/>
          </a:ln>
        </p:spPr>
        <p:txBody>
          <a:bodyPr spcFirstLastPara="1" wrap="square" lIns="91425" tIns="91425" rIns="91425" bIns="91425" anchor="t" anchorCtr="0">
            <a:noAutofit/>
          </a:bodyPr>
          <a:lstStyle/>
          <a:p>
            <a:pPr marL="0" lvl="0" indent="0" algn="ctr" rtl="0">
              <a:lnSpc>
                <a:spcPct val="115000"/>
              </a:lnSpc>
              <a:spcBef>
                <a:spcPts val="2000"/>
              </a:spcBef>
              <a:spcAft>
                <a:spcPts val="0"/>
              </a:spcAft>
              <a:buClr>
                <a:schemeClr val="dk1"/>
              </a:buClr>
              <a:buSzPts val="1100"/>
              <a:buFont typeface="Arial"/>
              <a:buNone/>
            </a:pPr>
            <a:r>
              <a:rPr lang="en" sz="2300" b="1">
                <a:latin typeface="Times New Roman"/>
                <a:ea typeface="Times New Roman"/>
                <a:cs typeface="Times New Roman"/>
                <a:sym typeface="Times New Roman"/>
              </a:rPr>
              <a:t>Enhancing Guest Experience through AI Personalization</a:t>
            </a:r>
            <a:endParaRPr sz="2300" b="1">
              <a:latin typeface="Times New Roman"/>
              <a:ea typeface="Times New Roman"/>
              <a:cs typeface="Times New Roman"/>
              <a:sym typeface="Times New Roman"/>
            </a:endParaRPr>
          </a:p>
          <a:p>
            <a:pPr marL="0" lvl="0" indent="0" algn="ctr" rtl="0">
              <a:lnSpc>
                <a:spcPct val="115000"/>
              </a:lnSpc>
              <a:spcBef>
                <a:spcPts val="2000"/>
              </a:spcBef>
              <a:spcAft>
                <a:spcPts val="0"/>
              </a:spcAft>
              <a:buClr>
                <a:schemeClr val="dk1"/>
              </a:buClr>
              <a:buSzPts val="1100"/>
              <a:buFont typeface="Arial"/>
              <a:buNone/>
            </a:pPr>
            <a:endParaRPr sz="2300" b="1">
              <a:latin typeface="Times New Roman"/>
              <a:ea typeface="Times New Roman"/>
              <a:cs typeface="Times New Roman"/>
              <a:sym typeface="Times New Roman"/>
            </a:endParaRPr>
          </a:p>
          <a:p>
            <a:pPr marL="0" lvl="0" indent="0" algn="ctr" rtl="0">
              <a:lnSpc>
                <a:spcPct val="115000"/>
              </a:lnSpc>
              <a:spcBef>
                <a:spcPts val="2000"/>
              </a:spcBef>
              <a:spcAft>
                <a:spcPts val="600"/>
              </a:spcAft>
              <a:buClr>
                <a:schemeClr val="dk1"/>
              </a:buClr>
              <a:buSzPts val="1100"/>
              <a:buFont typeface="Arial"/>
              <a:buNone/>
            </a:pPr>
            <a:endParaRPr sz="2300" b="1">
              <a:latin typeface="Times New Roman"/>
              <a:ea typeface="Times New Roman"/>
              <a:cs typeface="Times New Roman"/>
              <a:sym typeface="Times New Roman"/>
            </a:endParaRPr>
          </a:p>
        </p:txBody>
      </p:sp>
      <p:sp>
        <p:nvSpPr>
          <p:cNvPr id="80" name="Google Shape;80;p9"/>
          <p:cNvSpPr txBox="1">
            <a:spLocks noGrp="1"/>
          </p:cNvSpPr>
          <p:nvPr>
            <p:ph type="body" idx="1"/>
          </p:nvPr>
        </p:nvSpPr>
        <p:spPr>
          <a:xfrm>
            <a:off x="54875" y="1170000"/>
            <a:ext cx="4972800" cy="375480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rgbClr val="222222"/>
                </a:solidFill>
                <a:latin typeface="Times New Roman"/>
                <a:ea typeface="Times New Roman"/>
                <a:cs typeface="Times New Roman"/>
                <a:sym typeface="Times New Roman"/>
              </a:rPr>
              <a:t>Application of Artificial Intelligence technology solutions for the guests and identifying their likes and tendencies helps to provide them with an appropriate service.</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rgbClr val="222222"/>
                </a:solidFill>
                <a:latin typeface="Times New Roman"/>
                <a:ea typeface="Times New Roman"/>
                <a:cs typeface="Times New Roman"/>
                <a:sym typeface="Times New Roman"/>
              </a:rPr>
              <a:t>The use of chatbots for fast customer service responding to questions and instant bookings enables a better customer experience (António and Rita, 2021)..</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rgbClr val="222222"/>
                </a:solidFill>
                <a:latin typeface="Times New Roman"/>
                <a:ea typeface="Times New Roman"/>
                <a:cs typeface="Times New Roman"/>
                <a:sym typeface="Times New Roman"/>
              </a:rPr>
              <a:t>Application of data processing techniques in improving communication with the guests to foster satisfaction and loyalty.</a:t>
            </a:r>
            <a:endParaRPr sz="1200">
              <a:solidFill>
                <a:srgbClr val="222222"/>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Clr>
                <a:schemeClr val="dk1"/>
              </a:buClr>
              <a:buSzPts val="1100"/>
              <a:buFont typeface="Arial"/>
              <a:buNone/>
            </a:pPr>
            <a:endParaRPr sz="12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400">
              <a:solidFill>
                <a:schemeClr val="dk1"/>
              </a:solidFill>
              <a:latin typeface="Times New Roman"/>
              <a:ea typeface="Times New Roman"/>
              <a:cs typeface="Times New Roman"/>
              <a:sym typeface="Times New Roman"/>
            </a:endParaRPr>
          </a:p>
        </p:txBody>
      </p:sp>
      <p:pic>
        <p:nvPicPr>
          <p:cNvPr id="81" name="Google Shape;81;p9"/>
          <p:cNvPicPr preferRelativeResize="0"/>
          <p:nvPr/>
        </p:nvPicPr>
        <p:blipFill>
          <a:blip r:embed="rId3">
            <a:alphaModFix/>
          </a:blip>
          <a:stretch>
            <a:fillRect/>
          </a:stretch>
        </p:blipFill>
        <p:spPr>
          <a:xfrm>
            <a:off x="5169375" y="1327050"/>
            <a:ext cx="3662926" cy="27029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A9999"/>
        </a:solidFill>
        <a:effectLst/>
      </p:bgPr>
    </p:bg>
    <p:spTree>
      <p:nvGrpSpPr>
        <p:cNvPr id="1" name="Shape 85"/>
        <p:cNvGrpSpPr/>
        <p:nvPr/>
      </p:nvGrpSpPr>
      <p:grpSpPr>
        <a:xfrm>
          <a:off x="0" y="0"/>
          <a:ext cx="0" cy="0"/>
          <a:chOff x="0" y="0"/>
          <a:chExt cx="0" cy="0"/>
        </a:xfrm>
      </p:grpSpPr>
      <p:sp>
        <p:nvSpPr>
          <p:cNvPr id="86" name="Google Shape;86;p10"/>
          <p:cNvSpPr txBox="1">
            <a:spLocks noGrp="1"/>
          </p:cNvSpPr>
          <p:nvPr>
            <p:ph type="title"/>
          </p:nvPr>
        </p:nvSpPr>
        <p:spPr>
          <a:xfrm>
            <a:off x="360350" y="219400"/>
            <a:ext cx="8520600" cy="798300"/>
          </a:xfrm>
          <a:prstGeom prst="rect">
            <a:avLst/>
          </a:prstGeom>
          <a:solidFill>
            <a:srgbClr val="FFE599"/>
          </a:solidFill>
          <a:ln>
            <a:noFill/>
          </a:ln>
        </p:spPr>
        <p:txBody>
          <a:bodyPr spcFirstLastPara="1" wrap="square" lIns="91425" tIns="91425" rIns="91425" bIns="91425" anchor="t" anchorCtr="0">
            <a:noAutofit/>
          </a:bodyPr>
          <a:lstStyle/>
          <a:p>
            <a:pPr marL="0" lvl="0" indent="0" algn="ctr" rtl="0">
              <a:lnSpc>
                <a:spcPct val="150000"/>
              </a:lnSpc>
              <a:spcBef>
                <a:spcPts val="2400"/>
              </a:spcBef>
              <a:spcAft>
                <a:spcPts val="0"/>
              </a:spcAft>
              <a:buClr>
                <a:schemeClr val="dk1"/>
              </a:buClr>
              <a:buSzPts val="1100"/>
              <a:buFont typeface="Arial"/>
              <a:buNone/>
            </a:pPr>
            <a:r>
              <a:rPr lang="en" sz="2100" b="1">
                <a:latin typeface="Times New Roman"/>
                <a:ea typeface="Times New Roman"/>
                <a:cs typeface="Times New Roman"/>
                <a:sym typeface="Times New Roman"/>
              </a:rPr>
              <a:t> Enhancing Efficiency Through use of the Mobile Technology</a:t>
            </a:r>
            <a:endParaRPr sz="2100" b="1">
              <a:latin typeface="Times New Roman"/>
              <a:ea typeface="Times New Roman"/>
              <a:cs typeface="Times New Roman"/>
              <a:sym typeface="Times New Roman"/>
            </a:endParaRPr>
          </a:p>
          <a:p>
            <a:pPr marL="0" lvl="0" indent="0" algn="ctr" rtl="0">
              <a:lnSpc>
                <a:spcPct val="150000"/>
              </a:lnSpc>
              <a:spcBef>
                <a:spcPts val="2400"/>
              </a:spcBef>
              <a:spcAft>
                <a:spcPts val="0"/>
              </a:spcAft>
              <a:buClr>
                <a:schemeClr val="dk1"/>
              </a:buClr>
              <a:buSzPts val="1100"/>
              <a:buFont typeface="Arial"/>
              <a:buNone/>
            </a:pPr>
            <a:endParaRPr sz="2100" b="1">
              <a:latin typeface="Times New Roman"/>
              <a:ea typeface="Times New Roman"/>
              <a:cs typeface="Times New Roman"/>
              <a:sym typeface="Times New Roman"/>
            </a:endParaRPr>
          </a:p>
          <a:p>
            <a:pPr marL="0" lvl="0" indent="0" algn="ctr" rtl="0">
              <a:lnSpc>
                <a:spcPct val="150000"/>
              </a:lnSpc>
              <a:spcBef>
                <a:spcPts val="2400"/>
              </a:spcBef>
              <a:spcAft>
                <a:spcPts val="0"/>
              </a:spcAft>
              <a:buClr>
                <a:schemeClr val="dk1"/>
              </a:buClr>
              <a:buSzPts val="1100"/>
              <a:buFont typeface="Arial"/>
              <a:buNone/>
            </a:pPr>
            <a:endParaRPr sz="2100" b="1">
              <a:latin typeface="Times New Roman"/>
              <a:ea typeface="Times New Roman"/>
              <a:cs typeface="Times New Roman"/>
              <a:sym typeface="Times New Roman"/>
            </a:endParaRPr>
          </a:p>
          <a:p>
            <a:pPr marL="0" lvl="0" indent="0" algn="ctr" rtl="0">
              <a:lnSpc>
                <a:spcPct val="115000"/>
              </a:lnSpc>
              <a:spcBef>
                <a:spcPts val="2000"/>
              </a:spcBef>
              <a:spcAft>
                <a:spcPts val="600"/>
              </a:spcAft>
              <a:buClr>
                <a:schemeClr val="dk1"/>
              </a:buClr>
              <a:buSzPts val="1100"/>
              <a:buFont typeface="Arial"/>
              <a:buNone/>
            </a:pPr>
            <a:endParaRPr sz="1400" b="1">
              <a:latin typeface="Times New Roman"/>
              <a:ea typeface="Times New Roman"/>
              <a:cs typeface="Times New Roman"/>
              <a:sym typeface="Times New Roman"/>
            </a:endParaRPr>
          </a:p>
        </p:txBody>
      </p:sp>
      <p:sp>
        <p:nvSpPr>
          <p:cNvPr id="87" name="Google Shape;87;p10"/>
          <p:cNvSpPr txBox="1">
            <a:spLocks noGrp="1"/>
          </p:cNvSpPr>
          <p:nvPr>
            <p:ph type="body" idx="1"/>
          </p:nvPr>
        </p:nvSpPr>
        <p:spPr>
          <a:xfrm>
            <a:off x="51200" y="1152475"/>
            <a:ext cx="4944600" cy="341640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Mobile app adoption has made booking, check-in, and check-out processes more efficient.</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According to the Resource-Based View (RBV) theory, the integration of technology serves as a resource that highlights the competitive advantage of the hospitality industry.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Adoption of mobile wallets and other contactless means to enhance the security of the transactions as well as shorten the actual processing of the payments (Alt, 2021).</a:t>
            </a:r>
            <a:endParaRPr sz="1200">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None/>
            </a:pPr>
            <a:endParaRPr sz="1200">
              <a:solidFill>
                <a:schemeClr val="dk1"/>
              </a:solidFill>
              <a:latin typeface="Times New Roman"/>
              <a:ea typeface="Times New Roman"/>
              <a:cs typeface="Times New Roman"/>
              <a:sym typeface="Times New Roman"/>
            </a:endParaRPr>
          </a:p>
        </p:txBody>
      </p:sp>
      <p:pic>
        <p:nvPicPr>
          <p:cNvPr id="88" name="Google Shape;88;p10"/>
          <p:cNvPicPr preferRelativeResize="0"/>
          <p:nvPr/>
        </p:nvPicPr>
        <p:blipFill>
          <a:blip r:embed="rId3">
            <a:alphaModFix/>
          </a:blip>
          <a:stretch>
            <a:fillRect/>
          </a:stretch>
        </p:blipFill>
        <p:spPr>
          <a:xfrm>
            <a:off x="5853950" y="1685925"/>
            <a:ext cx="2590800" cy="17716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AD1DC"/>
        </a:solidFill>
        <a:effectLst/>
      </p:bgPr>
    </p:bg>
    <p:spTree>
      <p:nvGrpSpPr>
        <p:cNvPr id="1" name="Shape 92"/>
        <p:cNvGrpSpPr/>
        <p:nvPr/>
      </p:nvGrpSpPr>
      <p:grpSpPr>
        <a:xfrm>
          <a:off x="0" y="0"/>
          <a:ext cx="0" cy="0"/>
          <a:chOff x="0" y="0"/>
          <a:chExt cx="0" cy="0"/>
        </a:xfrm>
      </p:grpSpPr>
      <p:sp>
        <p:nvSpPr>
          <p:cNvPr id="93" name="Google Shape;93;g20c39a7422f_0_7"/>
          <p:cNvSpPr txBox="1">
            <a:spLocks noGrp="1"/>
          </p:cNvSpPr>
          <p:nvPr>
            <p:ph type="title"/>
          </p:nvPr>
        </p:nvSpPr>
        <p:spPr>
          <a:xfrm>
            <a:off x="311700" y="445025"/>
            <a:ext cx="8520600" cy="572700"/>
          </a:xfrm>
          <a:prstGeom prst="rect">
            <a:avLst/>
          </a:prstGeom>
          <a:solidFill>
            <a:srgbClr val="FFF2CC"/>
          </a:solidFill>
          <a:ln>
            <a:noFill/>
          </a:ln>
        </p:spPr>
        <p:txBody>
          <a:bodyPr spcFirstLastPara="1" wrap="square" lIns="91425" tIns="91425" rIns="91425" bIns="91425" anchor="t" anchorCtr="0">
            <a:normAutofit fontScale="90000"/>
          </a:bodyPr>
          <a:lstStyle/>
          <a:p>
            <a:pPr marL="0" lvl="0" indent="0" algn="ctr" rtl="0">
              <a:lnSpc>
                <a:spcPct val="150000"/>
              </a:lnSpc>
              <a:spcBef>
                <a:spcPts val="2400"/>
              </a:spcBef>
              <a:spcAft>
                <a:spcPts val="0"/>
              </a:spcAft>
              <a:buClr>
                <a:schemeClr val="dk1"/>
              </a:buClr>
              <a:buSzPct val="43807"/>
              <a:buFont typeface="Arial"/>
              <a:buNone/>
            </a:pPr>
            <a:r>
              <a:rPr lang="en" sz="2511" b="1">
                <a:latin typeface="Times New Roman"/>
                <a:ea typeface="Times New Roman"/>
                <a:cs typeface="Times New Roman"/>
                <a:sym typeface="Times New Roman"/>
              </a:rPr>
              <a:t>Smart Technology Integration for Operational Efficiency</a:t>
            </a:r>
            <a:endParaRPr sz="2511" b="1">
              <a:latin typeface="Times New Roman"/>
              <a:ea typeface="Times New Roman"/>
              <a:cs typeface="Times New Roman"/>
              <a:sym typeface="Times New Roman"/>
            </a:endParaRPr>
          </a:p>
          <a:p>
            <a:pPr marL="0" lvl="0" indent="0" algn="ctr" rtl="0">
              <a:lnSpc>
                <a:spcPct val="150000"/>
              </a:lnSpc>
              <a:spcBef>
                <a:spcPts val="2400"/>
              </a:spcBef>
              <a:spcAft>
                <a:spcPts val="0"/>
              </a:spcAft>
              <a:buClr>
                <a:schemeClr val="dk1"/>
              </a:buClr>
              <a:buSzPct val="43807"/>
              <a:buFont typeface="Arial"/>
              <a:buNone/>
            </a:pPr>
            <a:endParaRPr sz="2511" b="1">
              <a:latin typeface="Times New Roman"/>
              <a:ea typeface="Times New Roman"/>
              <a:cs typeface="Times New Roman"/>
              <a:sym typeface="Times New Roman"/>
            </a:endParaRPr>
          </a:p>
          <a:p>
            <a:pPr marL="0" lvl="0" indent="0" algn="ctr" rtl="0">
              <a:lnSpc>
                <a:spcPct val="150000"/>
              </a:lnSpc>
              <a:spcBef>
                <a:spcPts val="2400"/>
              </a:spcBef>
              <a:spcAft>
                <a:spcPts val="0"/>
              </a:spcAft>
              <a:buClr>
                <a:schemeClr val="dk1"/>
              </a:buClr>
              <a:buSzPct val="43805"/>
              <a:buFont typeface="Arial"/>
              <a:buNone/>
            </a:pPr>
            <a:endParaRPr sz="2511" b="1">
              <a:latin typeface="Times New Roman"/>
              <a:ea typeface="Times New Roman"/>
              <a:cs typeface="Times New Roman"/>
              <a:sym typeface="Times New Roman"/>
            </a:endParaRPr>
          </a:p>
          <a:p>
            <a:pPr marL="0" lvl="0" indent="0" algn="ctr" rtl="0">
              <a:lnSpc>
                <a:spcPct val="150000"/>
              </a:lnSpc>
              <a:spcBef>
                <a:spcPts val="2000"/>
              </a:spcBef>
              <a:spcAft>
                <a:spcPts val="0"/>
              </a:spcAft>
              <a:buClr>
                <a:schemeClr val="dk1"/>
              </a:buClr>
              <a:buSzPct val="50510"/>
              <a:buFont typeface="Arial"/>
              <a:buNone/>
            </a:pPr>
            <a:endParaRPr sz="2177" b="1">
              <a:latin typeface="Times New Roman"/>
              <a:ea typeface="Times New Roman"/>
              <a:cs typeface="Times New Roman"/>
              <a:sym typeface="Times New Roman"/>
            </a:endParaRPr>
          </a:p>
          <a:p>
            <a:pPr marL="0" lvl="0" indent="0" algn="ctr" rtl="0">
              <a:lnSpc>
                <a:spcPct val="115000"/>
              </a:lnSpc>
              <a:spcBef>
                <a:spcPts val="600"/>
              </a:spcBef>
              <a:spcAft>
                <a:spcPts val="0"/>
              </a:spcAft>
              <a:buClr>
                <a:schemeClr val="dk1"/>
              </a:buClr>
              <a:buSzPct val="44000"/>
              <a:buFont typeface="Arial"/>
              <a:buNone/>
            </a:pPr>
            <a:endParaRPr sz="2500" b="1">
              <a:latin typeface="Times New Roman"/>
              <a:ea typeface="Times New Roman"/>
              <a:cs typeface="Times New Roman"/>
              <a:sym typeface="Times New Roman"/>
            </a:endParaRPr>
          </a:p>
        </p:txBody>
      </p:sp>
      <p:sp>
        <p:nvSpPr>
          <p:cNvPr id="94" name="Google Shape;94;g20c39a7422f_0_7"/>
          <p:cNvSpPr txBox="1">
            <a:spLocks noGrp="1"/>
          </p:cNvSpPr>
          <p:nvPr>
            <p:ph type="body" idx="1"/>
          </p:nvPr>
        </p:nvSpPr>
        <p:spPr>
          <a:xfrm>
            <a:off x="3471875" y="2083950"/>
            <a:ext cx="1973700" cy="975600"/>
          </a:xfrm>
          <a:prstGeom prst="rect">
            <a:avLst/>
          </a:prstGeom>
          <a:noFill/>
          <a:ln>
            <a:noFill/>
          </a:ln>
        </p:spPr>
        <p:txBody>
          <a:bodyPr spcFirstLastPara="1" wrap="square" lIns="91425" tIns="91425" rIns="91425" bIns="91425" anchor="t" anchorCtr="0">
            <a:noAutofit/>
          </a:bodyPr>
          <a:lstStyle/>
          <a:p>
            <a:pPr marL="457200" lvl="0" indent="0" algn="just" rtl="0">
              <a:lnSpc>
                <a:spcPct val="150000"/>
              </a:lnSpc>
              <a:spcBef>
                <a:spcPts val="0"/>
              </a:spcBef>
              <a:spcAft>
                <a:spcPts val="0"/>
              </a:spcAft>
              <a:buSzPts val="1800"/>
              <a:buNone/>
            </a:pPr>
            <a:endParaRPr sz="1700">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800"/>
              <a:buNone/>
            </a:pPr>
            <a:endParaRPr sz="1500">
              <a:solidFill>
                <a:schemeClr val="dk1"/>
              </a:solidFill>
              <a:latin typeface="Times New Roman"/>
              <a:ea typeface="Times New Roman"/>
              <a:cs typeface="Times New Roman"/>
              <a:sym typeface="Times New Roman"/>
            </a:endParaRPr>
          </a:p>
        </p:txBody>
      </p:sp>
      <p:sp>
        <p:nvSpPr>
          <p:cNvPr id="95" name="Google Shape;95;g20c39a7422f_0_7"/>
          <p:cNvSpPr txBox="1"/>
          <p:nvPr/>
        </p:nvSpPr>
        <p:spPr>
          <a:xfrm>
            <a:off x="196100" y="1241750"/>
            <a:ext cx="4777800" cy="2485800"/>
          </a:xfrm>
          <a:prstGeom prst="rect">
            <a:avLst/>
          </a:prstGeom>
          <a:noFill/>
          <a:ln>
            <a:noFill/>
          </a:ln>
        </p:spPr>
        <p:txBody>
          <a:bodyPr spcFirstLastPara="1" wrap="square" lIns="91425" tIns="91425" rIns="91425" bIns="91425" anchor="t" anchorCtr="0">
            <a:spAutoFit/>
          </a:bodyPr>
          <a:lstStyle/>
          <a:p>
            <a:pPr marL="457200" lvl="0" indent="-311150" algn="just" rtl="0">
              <a:lnSpc>
                <a:spcPct val="150000"/>
              </a:lnSpc>
              <a:spcBef>
                <a:spcPts val="0"/>
              </a:spcBef>
              <a:spcAft>
                <a:spcPts val="0"/>
              </a:spcAft>
              <a:buClr>
                <a:schemeClr val="dk1"/>
              </a:buClr>
              <a:buSzPts val="1300"/>
              <a:buFont typeface="Times New Roman"/>
              <a:buChar char="●"/>
            </a:pPr>
            <a:r>
              <a:rPr lang="en" sz="1300">
                <a:solidFill>
                  <a:schemeClr val="dk1"/>
                </a:solidFill>
                <a:latin typeface="Times New Roman"/>
                <a:ea typeface="Times New Roman"/>
                <a:cs typeface="Times New Roman"/>
                <a:sym typeface="Times New Roman"/>
              </a:rPr>
              <a:t>Integration and installation of IoT devices into smart rooms with control of energy aesthetically and comfortably for the guests (Barykin et al. 2021).</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 sz="1300">
                <a:solidFill>
                  <a:schemeClr val="dk1"/>
                </a:solidFill>
                <a:latin typeface="Times New Roman"/>
                <a:ea typeface="Times New Roman"/>
                <a:cs typeface="Times New Roman"/>
                <a:sym typeface="Times New Roman"/>
              </a:rPr>
              <a:t>Adoption of Property Management Systems (PMS) to manage the influx, cleaning, and billing of rooms.</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 sz="1300">
                <a:solidFill>
                  <a:schemeClr val="dk1"/>
                </a:solidFill>
                <a:latin typeface="Times New Roman"/>
                <a:ea typeface="Times New Roman"/>
                <a:cs typeface="Times New Roman"/>
                <a:sym typeface="Times New Roman"/>
              </a:rPr>
              <a:t>Use of signage for conveying vital current data and communicating promotional information.</a:t>
            </a:r>
            <a:endParaRPr sz="13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300">
              <a:solidFill>
                <a:schemeClr val="dk1"/>
              </a:solidFill>
              <a:latin typeface="Times New Roman"/>
              <a:ea typeface="Times New Roman"/>
              <a:cs typeface="Times New Roman"/>
              <a:sym typeface="Times New Roman"/>
            </a:endParaRPr>
          </a:p>
        </p:txBody>
      </p:sp>
      <p:pic>
        <p:nvPicPr>
          <p:cNvPr id="96" name="Google Shape;96;g20c39a7422f_0_7"/>
          <p:cNvPicPr preferRelativeResize="0"/>
          <p:nvPr/>
        </p:nvPicPr>
        <p:blipFill>
          <a:blip r:embed="rId3">
            <a:alphaModFix/>
          </a:blip>
          <a:stretch>
            <a:fillRect/>
          </a:stretch>
        </p:blipFill>
        <p:spPr>
          <a:xfrm>
            <a:off x="5669375" y="1779050"/>
            <a:ext cx="3162934" cy="177915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CE5CD"/>
        </a:solidFill>
        <a:effectLst/>
      </p:bgPr>
    </p:bg>
    <p:spTree>
      <p:nvGrpSpPr>
        <p:cNvPr id="1" name="Shape 100"/>
        <p:cNvGrpSpPr/>
        <p:nvPr/>
      </p:nvGrpSpPr>
      <p:grpSpPr>
        <a:xfrm>
          <a:off x="0" y="0"/>
          <a:ext cx="0" cy="0"/>
          <a:chOff x="0" y="0"/>
          <a:chExt cx="0" cy="0"/>
        </a:xfrm>
      </p:grpSpPr>
      <p:sp>
        <p:nvSpPr>
          <p:cNvPr id="101" name="Google Shape;101;g20c39a7422f_0_12"/>
          <p:cNvSpPr txBox="1">
            <a:spLocks noGrp="1"/>
          </p:cNvSpPr>
          <p:nvPr>
            <p:ph type="title"/>
          </p:nvPr>
        </p:nvSpPr>
        <p:spPr>
          <a:xfrm>
            <a:off x="238550" y="250000"/>
            <a:ext cx="8520600" cy="781200"/>
          </a:xfrm>
          <a:prstGeom prst="rect">
            <a:avLst/>
          </a:prstGeom>
          <a:solidFill>
            <a:srgbClr val="D5A6BD"/>
          </a:solidFill>
          <a:ln>
            <a:noFill/>
          </a:ln>
        </p:spPr>
        <p:txBody>
          <a:bodyPr spcFirstLastPara="1" wrap="square" lIns="91425" tIns="91425" rIns="91425" bIns="91425" anchor="t" anchorCtr="0">
            <a:normAutofit fontScale="90000"/>
          </a:bodyPr>
          <a:lstStyle/>
          <a:p>
            <a:pPr marL="0" lvl="0" indent="0" algn="l" rtl="0">
              <a:lnSpc>
                <a:spcPct val="150000"/>
              </a:lnSpc>
              <a:spcBef>
                <a:spcPts val="2400"/>
              </a:spcBef>
              <a:spcAft>
                <a:spcPts val="0"/>
              </a:spcAft>
              <a:buClr>
                <a:schemeClr val="dk1"/>
              </a:buClr>
              <a:buSzPct val="53210"/>
              <a:buFont typeface="Arial"/>
              <a:buNone/>
            </a:pPr>
            <a:r>
              <a:rPr lang="en" sz="2066" b="1">
                <a:latin typeface="Times New Roman"/>
                <a:ea typeface="Times New Roman"/>
                <a:cs typeface="Times New Roman"/>
                <a:sym typeface="Times New Roman"/>
              </a:rPr>
              <a:t>Optimising Marketing Approaches through Social Media and Web-based Tools</a:t>
            </a:r>
            <a:endParaRPr sz="2066" b="1">
              <a:latin typeface="Times New Roman"/>
              <a:ea typeface="Times New Roman"/>
              <a:cs typeface="Times New Roman"/>
              <a:sym typeface="Times New Roman"/>
            </a:endParaRPr>
          </a:p>
          <a:p>
            <a:pPr marL="0" lvl="0" indent="0" algn="ctr" rtl="0">
              <a:lnSpc>
                <a:spcPct val="150000"/>
              </a:lnSpc>
              <a:spcBef>
                <a:spcPts val="2400"/>
              </a:spcBef>
              <a:spcAft>
                <a:spcPts val="0"/>
              </a:spcAft>
              <a:buClr>
                <a:schemeClr val="dk1"/>
              </a:buClr>
              <a:buSzPct val="45833"/>
              <a:buFont typeface="Arial"/>
              <a:buNone/>
            </a:pPr>
            <a:endParaRPr sz="2400" b="1">
              <a:latin typeface="Times New Roman"/>
              <a:ea typeface="Times New Roman"/>
              <a:cs typeface="Times New Roman"/>
              <a:sym typeface="Times New Roman"/>
            </a:endParaRPr>
          </a:p>
          <a:p>
            <a:pPr marL="0" lvl="0" indent="0" algn="ctr" rtl="0">
              <a:lnSpc>
                <a:spcPct val="150000"/>
              </a:lnSpc>
              <a:spcBef>
                <a:spcPts val="2400"/>
              </a:spcBef>
              <a:spcAft>
                <a:spcPts val="0"/>
              </a:spcAft>
              <a:buClr>
                <a:schemeClr val="dk1"/>
              </a:buClr>
              <a:buSzPct val="45820"/>
              <a:buFont typeface="Arial"/>
              <a:buNone/>
            </a:pPr>
            <a:endParaRPr sz="2400" b="1">
              <a:latin typeface="Times New Roman"/>
              <a:ea typeface="Times New Roman"/>
              <a:cs typeface="Times New Roman"/>
              <a:sym typeface="Times New Roman"/>
            </a:endParaRPr>
          </a:p>
          <a:p>
            <a:pPr marL="0" lvl="0" indent="0" algn="l" rtl="0">
              <a:lnSpc>
                <a:spcPct val="115000"/>
              </a:lnSpc>
              <a:spcBef>
                <a:spcPts val="600"/>
              </a:spcBef>
              <a:spcAft>
                <a:spcPts val="0"/>
              </a:spcAft>
              <a:buClr>
                <a:schemeClr val="dk1"/>
              </a:buClr>
              <a:buSzPct val="100000"/>
              <a:buFont typeface="Arial"/>
              <a:buNone/>
            </a:pPr>
            <a:endParaRPr sz="1100"/>
          </a:p>
          <a:p>
            <a:pPr marL="0" lvl="0" indent="0" algn="ctr" rtl="0">
              <a:lnSpc>
                <a:spcPct val="115000"/>
              </a:lnSpc>
              <a:spcBef>
                <a:spcPts val="0"/>
              </a:spcBef>
              <a:spcAft>
                <a:spcPts val="0"/>
              </a:spcAft>
              <a:buClr>
                <a:schemeClr val="dk1"/>
              </a:buClr>
              <a:buSzPct val="47826"/>
              <a:buFont typeface="Arial"/>
              <a:buNone/>
            </a:pPr>
            <a:endParaRPr sz="2300" b="1">
              <a:latin typeface="Times New Roman"/>
              <a:ea typeface="Times New Roman"/>
              <a:cs typeface="Times New Roman"/>
              <a:sym typeface="Times New Roman"/>
            </a:endParaRPr>
          </a:p>
        </p:txBody>
      </p:sp>
      <p:sp>
        <p:nvSpPr>
          <p:cNvPr id="102" name="Google Shape;102;g20c39a7422f_0_12"/>
          <p:cNvSpPr txBox="1">
            <a:spLocks noGrp="1"/>
          </p:cNvSpPr>
          <p:nvPr>
            <p:ph type="body" idx="1"/>
          </p:nvPr>
        </p:nvSpPr>
        <p:spPr>
          <a:xfrm>
            <a:off x="311700" y="1152475"/>
            <a:ext cx="4054200" cy="341640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rgbClr val="222222"/>
                </a:solidFill>
                <a:latin typeface="Times New Roman"/>
                <a:ea typeface="Times New Roman"/>
                <a:cs typeface="Times New Roman"/>
                <a:sym typeface="Times New Roman"/>
              </a:rPr>
              <a:t>Use of social media in advertising their brands and interacting with perhaps potential consumers.</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rgbClr val="222222"/>
                </a:solidFill>
                <a:latin typeface="Times New Roman"/>
                <a:ea typeface="Times New Roman"/>
                <a:cs typeface="Times New Roman"/>
                <a:sym typeface="Times New Roman"/>
              </a:rPr>
              <a:t>The management of several hospitality chains has to take immediate steps to employ and integrate ORM methods for guest feedback (Alrawadieh, Alrawadieh, and Cetin, 2021).</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rgbClr val="222222"/>
                </a:solidFill>
                <a:latin typeface="Times New Roman"/>
                <a:ea typeface="Times New Roman"/>
                <a:cs typeface="Times New Roman"/>
                <a:sym typeface="Times New Roman"/>
              </a:rPr>
              <a:t>Using key opinion leaders to amplify brand awareness and get the attention of the desired audience.</a:t>
            </a:r>
            <a:endParaRPr sz="12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400">
              <a:solidFill>
                <a:schemeClr val="dk1"/>
              </a:solidFill>
              <a:latin typeface="Times New Roman"/>
              <a:ea typeface="Times New Roman"/>
              <a:cs typeface="Times New Roman"/>
              <a:sym typeface="Times New Roman"/>
            </a:endParaRPr>
          </a:p>
        </p:txBody>
      </p:sp>
      <p:pic>
        <p:nvPicPr>
          <p:cNvPr id="103" name="Google Shape;103;g20c39a7422f_0_12"/>
          <p:cNvPicPr preferRelativeResize="0"/>
          <p:nvPr/>
        </p:nvPicPr>
        <p:blipFill>
          <a:blip r:embed="rId3">
            <a:alphaModFix/>
          </a:blip>
          <a:stretch>
            <a:fillRect/>
          </a:stretch>
        </p:blipFill>
        <p:spPr>
          <a:xfrm>
            <a:off x="4518300" y="1504400"/>
            <a:ext cx="4240850" cy="251622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B6D7A8"/>
        </a:solidFill>
        <a:effectLst/>
      </p:bgPr>
    </p:bg>
    <p:spTree>
      <p:nvGrpSpPr>
        <p:cNvPr id="1" name="Shape 107"/>
        <p:cNvGrpSpPr/>
        <p:nvPr/>
      </p:nvGrpSpPr>
      <p:grpSpPr>
        <a:xfrm>
          <a:off x="0" y="0"/>
          <a:ext cx="0" cy="0"/>
          <a:chOff x="0" y="0"/>
          <a:chExt cx="0" cy="0"/>
        </a:xfrm>
      </p:grpSpPr>
      <p:sp>
        <p:nvSpPr>
          <p:cNvPr id="108" name="Google Shape;108;g20c39a7422f_0_17"/>
          <p:cNvSpPr txBox="1">
            <a:spLocks noGrp="1"/>
          </p:cNvSpPr>
          <p:nvPr>
            <p:ph type="title"/>
          </p:nvPr>
        </p:nvSpPr>
        <p:spPr>
          <a:xfrm>
            <a:off x="311700" y="445025"/>
            <a:ext cx="8520600" cy="782400"/>
          </a:xfrm>
          <a:prstGeom prst="rect">
            <a:avLst/>
          </a:prstGeom>
          <a:solidFill>
            <a:srgbClr val="B4A7D6"/>
          </a:solidFill>
          <a:ln>
            <a:noFill/>
          </a:ln>
        </p:spPr>
        <p:txBody>
          <a:bodyPr spcFirstLastPara="1" wrap="square" lIns="91425" tIns="91425" rIns="91425" bIns="91425" anchor="t" anchorCtr="0">
            <a:noAutofit/>
          </a:bodyPr>
          <a:lstStyle/>
          <a:p>
            <a:pPr marL="0" lvl="0" indent="0" algn="ctr" rtl="0">
              <a:lnSpc>
                <a:spcPct val="150000"/>
              </a:lnSpc>
              <a:spcBef>
                <a:spcPts val="2400"/>
              </a:spcBef>
              <a:spcAft>
                <a:spcPts val="0"/>
              </a:spcAft>
              <a:buClr>
                <a:schemeClr val="dk1"/>
              </a:buClr>
              <a:buSzPts val="1100"/>
              <a:buFont typeface="Arial"/>
              <a:buNone/>
            </a:pPr>
            <a:r>
              <a:rPr lang="en" sz="2300" b="1">
                <a:latin typeface="Times New Roman"/>
                <a:ea typeface="Times New Roman"/>
                <a:cs typeface="Times New Roman"/>
                <a:sym typeface="Times New Roman"/>
              </a:rPr>
              <a:t> Political Facts Affecting Digital Change in Hospitality</a:t>
            </a:r>
            <a:endParaRPr sz="2300" b="1">
              <a:latin typeface="Times New Roman"/>
              <a:ea typeface="Times New Roman"/>
              <a:cs typeface="Times New Roman"/>
              <a:sym typeface="Times New Roman"/>
            </a:endParaRPr>
          </a:p>
          <a:p>
            <a:pPr marL="0" lvl="0" indent="0" algn="ctr" rtl="0">
              <a:lnSpc>
                <a:spcPct val="150000"/>
              </a:lnSpc>
              <a:spcBef>
                <a:spcPts val="2400"/>
              </a:spcBef>
              <a:spcAft>
                <a:spcPts val="0"/>
              </a:spcAft>
              <a:buClr>
                <a:schemeClr val="dk1"/>
              </a:buClr>
              <a:buSzPts val="1100"/>
              <a:buFont typeface="Arial"/>
              <a:buNone/>
            </a:pPr>
            <a:endParaRPr sz="2300" b="1">
              <a:latin typeface="Times New Roman"/>
              <a:ea typeface="Times New Roman"/>
              <a:cs typeface="Times New Roman"/>
              <a:sym typeface="Times New Roman"/>
            </a:endParaRPr>
          </a:p>
          <a:p>
            <a:pPr marL="0" lvl="0" indent="0" algn="ctr" rtl="0">
              <a:lnSpc>
                <a:spcPct val="150000"/>
              </a:lnSpc>
              <a:spcBef>
                <a:spcPts val="2400"/>
              </a:spcBef>
              <a:spcAft>
                <a:spcPts val="600"/>
              </a:spcAft>
              <a:buClr>
                <a:schemeClr val="dk1"/>
              </a:buClr>
              <a:buSzPts val="1100"/>
              <a:buFont typeface="Arial"/>
              <a:buNone/>
            </a:pPr>
            <a:endParaRPr sz="2300" b="1">
              <a:latin typeface="Times New Roman"/>
              <a:ea typeface="Times New Roman"/>
              <a:cs typeface="Times New Roman"/>
              <a:sym typeface="Times New Roman"/>
            </a:endParaRPr>
          </a:p>
        </p:txBody>
      </p:sp>
      <p:sp>
        <p:nvSpPr>
          <p:cNvPr id="109" name="Google Shape;109;g20c39a7422f_0_17"/>
          <p:cNvSpPr txBox="1">
            <a:spLocks noGrp="1"/>
          </p:cNvSpPr>
          <p:nvPr>
            <p:ph type="body" idx="1"/>
          </p:nvPr>
        </p:nvSpPr>
        <p:spPr>
          <a:xfrm>
            <a:off x="311700" y="1433675"/>
            <a:ext cx="4753500" cy="341640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Government initiatives and funding for digital transformation can accelerate technology integration into the sector (Madzík et al. 2023).</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Political stability may influence tourism demand. Changes in policies may affect operational regulations and international travelling.</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‘Digital infrastructure development will be supported by the government to drive future economic growth.</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chemeClr val="dk1"/>
              </a:solidFill>
              <a:latin typeface="Times New Roman"/>
              <a:ea typeface="Times New Roman"/>
              <a:cs typeface="Times New Roman"/>
              <a:sym typeface="Times New Roman"/>
            </a:endParaRPr>
          </a:p>
        </p:txBody>
      </p:sp>
      <p:pic>
        <p:nvPicPr>
          <p:cNvPr id="110" name="Google Shape;110;g20c39a7422f_0_17"/>
          <p:cNvPicPr preferRelativeResize="0"/>
          <p:nvPr/>
        </p:nvPicPr>
        <p:blipFill>
          <a:blip r:embed="rId3">
            <a:alphaModFix/>
          </a:blip>
          <a:stretch>
            <a:fillRect/>
          </a:stretch>
        </p:blipFill>
        <p:spPr>
          <a:xfrm>
            <a:off x="5594775" y="1615450"/>
            <a:ext cx="2918324" cy="211015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5A6BD"/>
        </a:solidFill>
        <a:effectLst/>
      </p:bgPr>
    </p:bg>
    <p:spTree>
      <p:nvGrpSpPr>
        <p:cNvPr id="1" name="Shape 114"/>
        <p:cNvGrpSpPr/>
        <p:nvPr/>
      </p:nvGrpSpPr>
      <p:grpSpPr>
        <a:xfrm>
          <a:off x="0" y="0"/>
          <a:ext cx="0" cy="0"/>
          <a:chOff x="0" y="0"/>
          <a:chExt cx="0" cy="0"/>
        </a:xfrm>
      </p:grpSpPr>
      <p:sp>
        <p:nvSpPr>
          <p:cNvPr id="115" name="Google Shape;115;g20c39a7422f_0_22"/>
          <p:cNvSpPr txBox="1">
            <a:spLocks noGrp="1"/>
          </p:cNvSpPr>
          <p:nvPr>
            <p:ph type="title"/>
          </p:nvPr>
        </p:nvSpPr>
        <p:spPr>
          <a:xfrm>
            <a:off x="311700" y="147575"/>
            <a:ext cx="8520600" cy="700200"/>
          </a:xfrm>
          <a:prstGeom prst="rect">
            <a:avLst/>
          </a:prstGeom>
          <a:solidFill>
            <a:srgbClr val="B4A7D6"/>
          </a:solidFill>
          <a:ln>
            <a:noFill/>
          </a:ln>
        </p:spPr>
        <p:txBody>
          <a:bodyPr spcFirstLastPara="1" wrap="square" lIns="91425" tIns="91425" rIns="91425" bIns="91425" anchor="t" anchorCtr="0">
            <a:noAutofit/>
          </a:bodyPr>
          <a:lstStyle/>
          <a:p>
            <a:pPr marL="0" lvl="0" indent="0" algn="ctr" rtl="0">
              <a:lnSpc>
                <a:spcPct val="150000"/>
              </a:lnSpc>
              <a:spcBef>
                <a:spcPts val="2400"/>
              </a:spcBef>
              <a:spcAft>
                <a:spcPts val="600"/>
              </a:spcAft>
              <a:buClr>
                <a:schemeClr val="dk1"/>
              </a:buClr>
              <a:buSzPts val="1100"/>
              <a:buFont typeface="Arial"/>
              <a:buNone/>
            </a:pPr>
            <a:r>
              <a:rPr lang="en" sz="1800" b="1">
                <a:latin typeface="Times New Roman"/>
                <a:ea typeface="Times New Roman"/>
                <a:cs typeface="Times New Roman"/>
                <a:sym typeface="Times New Roman"/>
              </a:rPr>
              <a:t>Economic factors for the introduction of technological solutions to the hotel facilities</a:t>
            </a:r>
            <a:endParaRPr sz="4400"/>
          </a:p>
        </p:txBody>
      </p:sp>
      <p:sp>
        <p:nvSpPr>
          <p:cNvPr id="116" name="Google Shape;116;g20c39a7422f_0_22"/>
          <p:cNvSpPr txBox="1">
            <a:spLocks noGrp="1"/>
          </p:cNvSpPr>
          <p:nvPr>
            <p:ph type="body" idx="1"/>
          </p:nvPr>
        </p:nvSpPr>
        <p:spPr>
          <a:xfrm>
            <a:off x="237350" y="1325000"/>
            <a:ext cx="4566000" cy="3416400"/>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Hospitality brands have adopted digitalization by integrating information technology through the use of artificial intelligence for effective cost management in operations (Pesonen, 2020).</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There is increased consumer information and outreach in digital solutions and services.</a:t>
            </a:r>
            <a:endParaRPr sz="14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400">
              <a:solidFill>
                <a:schemeClr val="dk1"/>
              </a:solidFill>
              <a:latin typeface="Times New Roman"/>
              <a:ea typeface="Times New Roman"/>
              <a:cs typeface="Times New Roman"/>
              <a:sym typeface="Times New Roman"/>
            </a:endParaRPr>
          </a:p>
        </p:txBody>
      </p:sp>
      <p:pic>
        <p:nvPicPr>
          <p:cNvPr id="117" name="Google Shape;117;g20c39a7422f_0_22"/>
          <p:cNvPicPr preferRelativeResize="0"/>
          <p:nvPr/>
        </p:nvPicPr>
        <p:blipFill>
          <a:blip r:embed="rId3">
            <a:alphaModFix/>
          </a:blip>
          <a:stretch>
            <a:fillRect/>
          </a:stretch>
        </p:blipFill>
        <p:spPr>
          <a:xfrm>
            <a:off x="4912975" y="1684550"/>
            <a:ext cx="3919324" cy="227017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9D2E9"/>
        </a:solidFill>
        <a:effectLst/>
      </p:bgPr>
    </p:bg>
    <p:spTree>
      <p:nvGrpSpPr>
        <p:cNvPr id="1" name="Shape 121"/>
        <p:cNvGrpSpPr/>
        <p:nvPr/>
      </p:nvGrpSpPr>
      <p:grpSpPr>
        <a:xfrm>
          <a:off x="0" y="0"/>
          <a:ext cx="0" cy="0"/>
          <a:chOff x="0" y="0"/>
          <a:chExt cx="0" cy="0"/>
        </a:xfrm>
      </p:grpSpPr>
      <p:sp>
        <p:nvSpPr>
          <p:cNvPr id="122" name="Google Shape;122;g208e8e289db_1_15"/>
          <p:cNvSpPr txBox="1">
            <a:spLocks noGrp="1"/>
          </p:cNvSpPr>
          <p:nvPr>
            <p:ph type="title"/>
          </p:nvPr>
        </p:nvSpPr>
        <p:spPr>
          <a:xfrm>
            <a:off x="311700" y="445025"/>
            <a:ext cx="8520600" cy="572700"/>
          </a:xfrm>
          <a:prstGeom prst="rect">
            <a:avLst/>
          </a:prstGeom>
          <a:solidFill>
            <a:srgbClr val="A4C2F4"/>
          </a:solidFill>
          <a:ln>
            <a:noFill/>
          </a:ln>
        </p:spPr>
        <p:txBody>
          <a:bodyPr spcFirstLastPara="1" wrap="square" lIns="91425" tIns="91425" rIns="91425" bIns="91425" anchor="t" anchorCtr="0">
            <a:noAutofit/>
          </a:bodyPr>
          <a:lstStyle/>
          <a:p>
            <a:pPr marL="0" lvl="0" indent="0" algn="ctr" rtl="0">
              <a:lnSpc>
                <a:spcPct val="150000"/>
              </a:lnSpc>
              <a:spcBef>
                <a:spcPts val="2400"/>
              </a:spcBef>
              <a:spcAft>
                <a:spcPts val="600"/>
              </a:spcAft>
              <a:buClr>
                <a:schemeClr val="dk1"/>
              </a:buClr>
              <a:buSzPts val="1100"/>
              <a:buFont typeface="Arial"/>
              <a:buNone/>
            </a:pPr>
            <a:r>
              <a:rPr lang="en" sz="1900" b="1">
                <a:latin typeface="Times New Roman"/>
                <a:ea typeface="Times New Roman"/>
                <a:cs typeface="Times New Roman"/>
                <a:sym typeface="Times New Roman"/>
              </a:rPr>
              <a:t>Social Factors Affecting Expectations of the Consumers</a:t>
            </a:r>
            <a:endParaRPr sz="2300" b="1">
              <a:latin typeface="Times New Roman"/>
              <a:ea typeface="Times New Roman"/>
              <a:cs typeface="Times New Roman"/>
              <a:sym typeface="Times New Roman"/>
            </a:endParaRPr>
          </a:p>
        </p:txBody>
      </p:sp>
      <p:sp>
        <p:nvSpPr>
          <p:cNvPr id="123" name="Google Shape;123;g208e8e289db_1_15"/>
          <p:cNvSpPr txBox="1">
            <a:spLocks noGrp="1"/>
          </p:cNvSpPr>
          <p:nvPr>
            <p:ph type="body" idx="1"/>
          </p:nvPr>
        </p:nvSpPr>
        <p:spPr>
          <a:xfrm>
            <a:off x="111150" y="1176075"/>
            <a:ext cx="4975800" cy="371490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The shifts have occurred in the needs of the consumer, where the need for contact-free services has become paramount (Schönherr </a:t>
            </a:r>
            <a:r>
              <a:rPr lang="en" sz="1200" i="1">
                <a:solidFill>
                  <a:srgbClr val="222222"/>
                </a:solidFill>
                <a:latin typeface="Times New Roman"/>
                <a:ea typeface="Times New Roman"/>
                <a:cs typeface="Times New Roman"/>
                <a:sym typeface="Times New Roman"/>
              </a:rPr>
              <a:t>et al. </a:t>
            </a:r>
            <a:r>
              <a:rPr lang="en" sz="1200">
                <a:solidFill>
                  <a:srgbClr val="222222"/>
                </a:solidFill>
                <a:latin typeface="Times New Roman"/>
                <a:ea typeface="Times New Roman"/>
                <a:cs typeface="Times New Roman"/>
                <a:sym typeface="Times New Roman"/>
              </a:rPr>
              <a:t>2023).</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There is a growing reliance on feedback from other customers and sites, which belong to social media platforms.</a:t>
            </a:r>
            <a:endParaRPr sz="1400">
              <a:solidFill>
                <a:schemeClr val="dk1"/>
              </a:solidFill>
              <a:latin typeface="Times New Roman"/>
              <a:ea typeface="Times New Roman"/>
              <a:cs typeface="Times New Roman"/>
              <a:sym typeface="Times New Roman"/>
            </a:endParaRPr>
          </a:p>
        </p:txBody>
      </p:sp>
      <p:pic>
        <p:nvPicPr>
          <p:cNvPr id="124" name="Google Shape;124;g208e8e289db_1_15"/>
          <p:cNvPicPr preferRelativeResize="0"/>
          <p:nvPr/>
        </p:nvPicPr>
        <p:blipFill>
          <a:blip r:embed="rId3">
            <a:alphaModFix/>
          </a:blip>
          <a:stretch>
            <a:fillRect/>
          </a:stretch>
        </p:blipFill>
        <p:spPr>
          <a:xfrm>
            <a:off x="5250025" y="1736875"/>
            <a:ext cx="3752250" cy="2313031"/>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FE2F3"/>
        </a:solidFill>
        <a:effectLst/>
      </p:bgPr>
    </p:bg>
    <p:spTree>
      <p:nvGrpSpPr>
        <p:cNvPr id="1" name="Shape 128"/>
        <p:cNvGrpSpPr/>
        <p:nvPr/>
      </p:nvGrpSpPr>
      <p:grpSpPr>
        <a:xfrm>
          <a:off x="0" y="0"/>
          <a:ext cx="0" cy="0"/>
          <a:chOff x="0" y="0"/>
          <a:chExt cx="0" cy="0"/>
        </a:xfrm>
      </p:grpSpPr>
      <p:sp>
        <p:nvSpPr>
          <p:cNvPr id="129" name="Google Shape;129;g309606046d5_0_27"/>
          <p:cNvSpPr txBox="1">
            <a:spLocks noGrp="1"/>
          </p:cNvSpPr>
          <p:nvPr>
            <p:ph type="title"/>
          </p:nvPr>
        </p:nvSpPr>
        <p:spPr>
          <a:xfrm>
            <a:off x="311700" y="445025"/>
            <a:ext cx="8520600" cy="572700"/>
          </a:xfrm>
          <a:prstGeom prst="rect">
            <a:avLst/>
          </a:prstGeom>
          <a:solidFill>
            <a:srgbClr val="76A5AF"/>
          </a:solidFill>
        </p:spPr>
        <p:txBody>
          <a:bodyPr spcFirstLastPara="1" wrap="square" lIns="91425" tIns="91425" rIns="91425" bIns="91425" anchor="t" anchorCtr="0">
            <a:normAutofit fontScale="90000"/>
          </a:bodyPr>
          <a:lstStyle/>
          <a:p>
            <a:pPr marL="0" lvl="0" indent="0" algn="l" rtl="0">
              <a:spcBef>
                <a:spcPts val="0"/>
              </a:spcBef>
              <a:spcAft>
                <a:spcPts val="0"/>
              </a:spcAft>
              <a:buClr>
                <a:schemeClr val="dk1"/>
              </a:buClr>
              <a:buSzPct val="45833"/>
              <a:buFont typeface="Arial"/>
              <a:buNone/>
            </a:pPr>
            <a:r>
              <a:rPr lang="en" sz="2400" b="1">
                <a:latin typeface="Times New Roman"/>
                <a:ea typeface="Times New Roman"/>
                <a:cs typeface="Times New Roman"/>
                <a:sym typeface="Times New Roman"/>
              </a:rPr>
              <a:t>Technological Development for Efficient Operation of a Business</a:t>
            </a:r>
            <a:endParaRPr sz="2400" b="1">
              <a:latin typeface="Times New Roman"/>
              <a:ea typeface="Times New Roman"/>
              <a:cs typeface="Times New Roman"/>
              <a:sym typeface="Times New Roman"/>
            </a:endParaRPr>
          </a:p>
          <a:p>
            <a:pPr marL="0" lvl="0" indent="0" algn="l" rtl="0">
              <a:spcBef>
                <a:spcPts val="0"/>
              </a:spcBef>
              <a:spcAft>
                <a:spcPts val="0"/>
              </a:spcAft>
              <a:buClr>
                <a:schemeClr val="dk1"/>
              </a:buClr>
              <a:buSzPct val="45833"/>
              <a:buFont typeface="Arial"/>
              <a:buNone/>
            </a:pPr>
            <a:endParaRPr sz="2400">
              <a:latin typeface="Times New Roman"/>
              <a:ea typeface="Times New Roman"/>
              <a:cs typeface="Times New Roman"/>
              <a:sym typeface="Times New Roman"/>
            </a:endParaRPr>
          </a:p>
          <a:p>
            <a:pPr marL="0" lvl="0" indent="0" algn="l" rtl="0">
              <a:spcBef>
                <a:spcPts val="0"/>
              </a:spcBef>
              <a:spcAft>
                <a:spcPts val="0"/>
              </a:spcAft>
              <a:buNone/>
            </a:pPr>
            <a:endParaRPr sz="2400">
              <a:latin typeface="Times New Roman"/>
              <a:ea typeface="Times New Roman"/>
              <a:cs typeface="Times New Roman"/>
              <a:sym typeface="Times New Roman"/>
            </a:endParaRPr>
          </a:p>
        </p:txBody>
      </p:sp>
      <p:sp>
        <p:nvSpPr>
          <p:cNvPr id="130" name="Google Shape;130;g309606046d5_0_27"/>
          <p:cNvSpPr txBox="1">
            <a:spLocks noGrp="1"/>
          </p:cNvSpPr>
          <p:nvPr>
            <p:ph type="body" idx="1"/>
          </p:nvPr>
        </p:nvSpPr>
        <p:spPr>
          <a:xfrm>
            <a:off x="311700" y="1152475"/>
            <a:ext cx="46308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Incorporation of Artificial Intelligence to enable individualized customer interaction.</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Adoption of management systems like self-check-in/out kiosks are incorporated mainly for activities flow in hotel operations (Štilić, Nicić, and Puška, 2023)</a:t>
            </a:r>
            <a:endParaRPr sz="12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rgbClr val="222222"/>
              </a:solidFill>
              <a:latin typeface="Times New Roman"/>
              <a:ea typeface="Times New Roman"/>
              <a:cs typeface="Times New Roman"/>
              <a:sym typeface="Times New Roman"/>
            </a:endParaRPr>
          </a:p>
        </p:txBody>
      </p:sp>
      <p:pic>
        <p:nvPicPr>
          <p:cNvPr id="131" name="Google Shape;131;g309606046d5_0_27"/>
          <p:cNvPicPr preferRelativeResize="0"/>
          <p:nvPr/>
        </p:nvPicPr>
        <p:blipFill>
          <a:blip r:embed="rId3">
            <a:alphaModFix/>
          </a:blip>
          <a:stretch>
            <a:fillRect/>
          </a:stretch>
        </p:blipFill>
        <p:spPr>
          <a:xfrm>
            <a:off x="5159075" y="1886575"/>
            <a:ext cx="3673226" cy="20409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Shape 135"/>
        <p:cNvGrpSpPr/>
        <p:nvPr/>
      </p:nvGrpSpPr>
      <p:grpSpPr>
        <a:xfrm>
          <a:off x="0" y="0"/>
          <a:ext cx="0" cy="0"/>
          <a:chOff x="0" y="0"/>
          <a:chExt cx="0" cy="0"/>
        </a:xfrm>
      </p:grpSpPr>
      <p:sp>
        <p:nvSpPr>
          <p:cNvPr id="136" name="Google Shape;136;g309606046d5_0_32"/>
          <p:cNvSpPr txBox="1">
            <a:spLocks noGrp="1"/>
          </p:cNvSpPr>
          <p:nvPr>
            <p:ph type="title"/>
          </p:nvPr>
        </p:nvSpPr>
        <p:spPr>
          <a:xfrm>
            <a:off x="311700" y="445025"/>
            <a:ext cx="8520600" cy="572700"/>
          </a:xfrm>
          <a:prstGeom prst="rect">
            <a:avLst/>
          </a:prstGeom>
          <a:solidFill>
            <a:srgbClr val="EA9999"/>
          </a:solidFill>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2388" b="1">
                <a:latin typeface="Times New Roman"/>
                <a:ea typeface="Times New Roman"/>
                <a:cs typeface="Times New Roman"/>
                <a:sym typeface="Times New Roman"/>
              </a:rPr>
              <a:t>Environmental Factors</a:t>
            </a:r>
            <a:endParaRPr sz="2388" b="1">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sz="2388">
              <a:latin typeface="Times New Roman"/>
              <a:ea typeface="Times New Roman"/>
              <a:cs typeface="Times New Roman"/>
              <a:sym typeface="Times New Roman"/>
            </a:endParaRPr>
          </a:p>
          <a:p>
            <a:pPr marL="0" lvl="0" indent="0" algn="l" rtl="0">
              <a:spcBef>
                <a:spcPts val="0"/>
              </a:spcBef>
              <a:spcAft>
                <a:spcPts val="0"/>
              </a:spcAft>
              <a:buSzPts val="990"/>
              <a:buNone/>
            </a:pPr>
            <a:endParaRPr sz="2388">
              <a:latin typeface="Times New Roman"/>
              <a:ea typeface="Times New Roman"/>
              <a:cs typeface="Times New Roman"/>
              <a:sym typeface="Times New Roman"/>
            </a:endParaRPr>
          </a:p>
        </p:txBody>
      </p:sp>
      <p:sp>
        <p:nvSpPr>
          <p:cNvPr id="137" name="Google Shape;137;g309606046d5_0_32"/>
          <p:cNvSpPr txBox="1">
            <a:spLocks noGrp="1"/>
          </p:cNvSpPr>
          <p:nvPr>
            <p:ph type="body" idx="1"/>
          </p:nvPr>
        </p:nvSpPr>
        <p:spPr>
          <a:xfrm>
            <a:off x="311700" y="1152475"/>
            <a:ext cx="55719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Sustainable measures foster the advancement of environment-friendly technologies.</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The hospitality sector demands optimum waste minimization techniques through the use of digital technologies for cost reduction (Uniyal and Sharma, 2020).</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There is evidence based on guest experiences that guide technological decisions in sustainable management.</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pic>
        <p:nvPicPr>
          <p:cNvPr id="138" name="Google Shape;138;g309606046d5_0_32"/>
          <p:cNvPicPr preferRelativeResize="0"/>
          <p:nvPr/>
        </p:nvPicPr>
        <p:blipFill>
          <a:blip r:embed="rId3">
            <a:alphaModFix/>
          </a:blip>
          <a:stretch>
            <a:fillRect/>
          </a:stretch>
        </p:blipFill>
        <p:spPr>
          <a:xfrm>
            <a:off x="5929075" y="1886575"/>
            <a:ext cx="2955599" cy="2401056"/>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AD1DC"/>
        </a:solidFill>
        <a:effectLst/>
      </p:bgPr>
    </p:bg>
    <p:spTree>
      <p:nvGrpSpPr>
        <p:cNvPr id="1" name="Shape 142"/>
        <p:cNvGrpSpPr/>
        <p:nvPr/>
      </p:nvGrpSpPr>
      <p:grpSpPr>
        <a:xfrm>
          <a:off x="0" y="0"/>
          <a:ext cx="0" cy="0"/>
          <a:chOff x="0" y="0"/>
          <a:chExt cx="0" cy="0"/>
        </a:xfrm>
      </p:grpSpPr>
      <p:sp>
        <p:nvSpPr>
          <p:cNvPr id="143" name="Google Shape;143;g309606046d5_0_46"/>
          <p:cNvSpPr txBox="1">
            <a:spLocks noGrp="1"/>
          </p:cNvSpPr>
          <p:nvPr>
            <p:ph type="title"/>
          </p:nvPr>
        </p:nvSpPr>
        <p:spPr>
          <a:xfrm>
            <a:off x="311700" y="445025"/>
            <a:ext cx="8520600" cy="572700"/>
          </a:xfrm>
          <a:prstGeom prst="rect">
            <a:avLst/>
          </a:prstGeom>
          <a:solidFill>
            <a:srgbClr val="CFE2F3"/>
          </a:solidFill>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2388" b="1">
                <a:latin typeface="Times New Roman"/>
                <a:ea typeface="Times New Roman"/>
                <a:cs typeface="Times New Roman"/>
                <a:sym typeface="Times New Roman"/>
              </a:rPr>
              <a:t>The Legal Issues in the digital transformation</a:t>
            </a:r>
            <a:endParaRPr sz="2388" b="1">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sz="2388">
              <a:latin typeface="Times New Roman"/>
              <a:ea typeface="Times New Roman"/>
              <a:cs typeface="Times New Roman"/>
              <a:sym typeface="Times New Roman"/>
            </a:endParaRPr>
          </a:p>
          <a:p>
            <a:pPr marL="0" lvl="0" indent="0" algn="l" rtl="0">
              <a:spcBef>
                <a:spcPts val="0"/>
              </a:spcBef>
              <a:spcAft>
                <a:spcPts val="0"/>
              </a:spcAft>
              <a:buSzPts val="990"/>
              <a:buNone/>
            </a:pPr>
            <a:endParaRPr sz="2388">
              <a:latin typeface="Times New Roman"/>
              <a:ea typeface="Times New Roman"/>
              <a:cs typeface="Times New Roman"/>
              <a:sym typeface="Times New Roman"/>
            </a:endParaRPr>
          </a:p>
        </p:txBody>
      </p:sp>
      <p:sp>
        <p:nvSpPr>
          <p:cNvPr id="144" name="Google Shape;144;g309606046d5_0_46"/>
          <p:cNvSpPr txBox="1">
            <a:spLocks noGrp="1"/>
          </p:cNvSpPr>
          <p:nvPr>
            <p:ph type="body" idx="1"/>
          </p:nvPr>
        </p:nvSpPr>
        <p:spPr>
          <a:xfrm>
            <a:off x="311700" y="1152475"/>
            <a:ext cx="54861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Adherence to global data protection regulations (GDPR laws).</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The use of AI in guest interactions and its legal ramifications.</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 sz="1200">
                <a:solidFill>
                  <a:schemeClr val="dk1"/>
                </a:solidFill>
                <a:latin typeface="Times New Roman"/>
                <a:ea typeface="Times New Roman"/>
                <a:cs typeface="Times New Roman"/>
                <a:sym typeface="Times New Roman"/>
              </a:rPr>
              <a:t>Hotels must incur great expense in data protection and security from laws like the CCPA within the United States.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pic>
        <p:nvPicPr>
          <p:cNvPr id="145" name="Google Shape;145;g309606046d5_0_46"/>
          <p:cNvPicPr preferRelativeResize="0"/>
          <p:nvPr/>
        </p:nvPicPr>
        <p:blipFill>
          <a:blip r:embed="rId3">
            <a:alphaModFix/>
          </a:blip>
          <a:stretch>
            <a:fillRect/>
          </a:stretch>
        </p:blipFill>
        <p:spPr>
          <a:xfrm>
            <a:off x="5501075" y="2132250"/>
            <a:ext cx="3331224" cy="21698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CFE2F3"/>
        </a:solidFill>
        <a:effectLst/>
      </p:bgPr>
    </p:bg>
    <p:spTree>
      <p:nvGrpSpPr>
        <p:cNvPr id="1" name="Shape 149"/>
        <p:cNvGrpSpPr/>
        <p:nvPr/>
      </p:nvGrpSpPr>
      <p:grpSpPr>
        <a:xfrm>
          <a:off x="0" y="0"/>
          <a:ext cx="0" cy="0"/>
          <a:chOff x="0" y="0"/>
          <a:chExt cx="0" cy="0"/>
        </a:xfrm>
      </p:grpSpPr>
      <p:sp>
        <p:nvSpPr>
          <p:cNvPr id="150" name="Google Shape;150;g309606046d5_0_51"/>
          <p:cNvSpPr txBox="1">
            <a:spLocks noGrp="1"/>
          </p:cNvSpPr>
          <p:nvPr>
            <p:ph type="title"/>
          </p:nvPr>
        </p:nvSpPr>
        <p:spPr>
          <a:xfrm>
            <a:off x="311700" y="445025"/>
            <a:ext cx="8520600" cy="5727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2388" b="1">
                <a:latin typeface="Times New Roman"/>
                <a:ea typeface="Times New Roman"/>
                <a:cs typeface="Times New Roman"/>
                <a:sym typeface="Times New Roman"/>
              </a:rPr>
              <a:t> Future recommendation</a:t>
            </a:r>
            <a:endParaRPr sz="2388" b="1">
              <a:latin typeface="Times New Roman"/>
              <a:ea typeface="Times New Roman"/>
              <a:cs typeface="Times New Roman"/>
              <a:sym typeface="Times New Roman"/>
            </a:endParaRPr>
          </a:p>
        </p:txBody>
      </p:sp>
      <p:sp>
        <p:nvSpPr>
          <p:cNvPr id="151" name="Google Shape;151;g309606046d5_0_51"/>
          <p:cNvSpPr txBox="1">
            <a:spLocks noGrp="1"/>
          </p:cNvSpPr>
          <p:nvPr>
            <p:ph type="body" idx="1"/>
          </p:nvPr>
        </p:nvSpPr>
        <p:spPr>
          <a:xfrm>
            <a:off x="311700" y="1152475"/>
            <a:ext cx="50478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Increase the investment in AI, Machine Learning, and IoT for betterment in guest experience and operational efficiency.</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Basic digital skills and customer service training should be implemented for the training of employees who have relevant expertise.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Develop strong data protection practices that align with the GDPR and CCPA, safeguarding guest information.</a:t>
            </a:r>
            <a:endParaRPr/>
          </a:p>
        </p:txBody>
      </p:sp>
      <p:pic>
        <p:nvPicPr>
          <p:cNvPr id="152" name="Google Shape;152;g309606046d5_0_51"/>
          <p:cNvPicPr preferRelativeResize="0"/>
          <p:nvPr/>
        </p:nvPicPr>
        <p:blipFill>
          <a:blip r:embed="rId3">
            <a:alphaModFix/>
          </a:blip>
          <a:stretch>
            <a:fillRect/>
          </a:stretch>
        </p:blipFill>
        <p:spPr>
          <a:xfrm>
            <a:off x="5458425" y="1120825"/>
            <a:ext cx="3373876" cy="31394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CE5CD"/>
        </a:solidFill>
        <a:effectLst/>
      </p:bgPr>
    </p:bg>
    <p:spTree>
      <p:nvGrpSpPr>
        <p:cNvPr id="1" name="Shape 156"/>
        <p:cNvGrpSpPr/>
        <p:nvPr/>
      </p:nvGrpSpPr>
      <p:grpSpPr>
        <a:xfrm>
          <a:off x="0" y="0"/>
          <a:ext cx="0" cy="0"/>
          <a:chOff x="0" y="0"/>
          <a:chExt cx="0" cy="0"/>
        </a:xfrm>
      </p:grpSpPr>
      <p:sp>
        <p:nvSpPr>
          <p:cNvPr id="157" name="Google Shape;157;g309606046d5_0_56"/>
          <p:cNvSpPr txBox="1">
            <a:spLocks noGrp="1"/>
          </p:cNvSpPr>
          <p:nvPr>
            <p:ph type="title"/>
          </p:nvPr>
        </p:nvSpPr>
        <p:spPr>
          <a:xfrm>
            <a:off x="311700" y="445025"/>
            <a:ext cx="8520600" cy="572700"/>
          </a:xfrm>
          <a:prstGeom prst="rect">
            <a:avLst/>
          </a:prstGeom>
          <a:solidFill>
            <a:srgbClr val="EA9999"/>
          </a:solidFill>
        </p:spPr>
        <p:txBody>
          <a:bodyPr spcFirstLastPara="1" wrap="square" lIns="91425" tIns="91425" rIns="91425" bIns="91425" anchor="t" anchorCtr="0">
            <a:normAutofit fontScale="90000"/>
          </a:bodyPr>
          <a:lstStyle/>
          <a:p>
            <a:pPr marL="0" lvl="0" indent="0" algn="l" rtl="0">
              <a:spcBef>
                <a:spcPts val="0"/>
              </a:spcBef>
              <a:spcAft>
                <a:spcPts val="0"/>
              </a:spcAft>
              <a:buClr>
                <a:schemeClr val="dk1"/>
              </a:buClr>
              <a:buSzPct val="47413"/>
              <a:buFont typeface="Arial"/>
              <a:buNone/>
            </a:pPr>
            <a:r>
              <a:rPr lang="en" sz="2320" b="1">
                <a:latin typeface="Times New Roman"/>
                <a:ea typeface="Times New Roman"/>
                <a:cs typeface="Times New Roman"/>
                <a:sym typeface="Times New Roman"/>
              </a:rPr>
              <a:t> Conclusion</a:t>
            </a:r>
            <a:endParaRPr sz="2320" b="1">
              <a:latin typeface="Times New Roman"/>
              <a:ea typeface="Times New Roman"/>
              <a:cs typeface="Times New Roman"/>
              <a:sym typeface="Times New Roman"/>
            </a:endParaRPr>
          </a:p>
          <a:p>
            <a:pPr marL="0" lvl="0" indent="0" algn="l" rtl="0">
              <a:spcBef>
                <a:spcPts val="0"/>
              </a:spcBef>
              <a:spcAft>
                <a:spcPts val="0"/>
              </a:spcAft>
              <a:buClr>
                <a:schemeClr val="dk1"/>
              </a:buClr>
              <a:buSzPct val="47413"/>
              <a:buFont typeface="Arial"/>
              <a:buNone/>
            </a:pPr>
            <a:endParaRPr sz="2320">
              <a:latin typeface="Times New Roman"/>
              <a:ea typeface="Times New Roman"/>
              <a:cs typeface="Times New Roman"/>
              <a:sym typeface="Times New Roman"/>
            </a:endParaRPr>
          </a:p>
          <a:p>
            <a:pPr marL="0" lvl="0" indent="0" algn="l" rtl="0">
              <a:spcBef>
                <a:spcPts val="0"/>
              </a:spcBef>
              <a:spcAft>
                <a:spcPts val="0"/>
              </a:spcAft>
              <a:buSzPct val="42672"/>
              <a:buNone/>
            </a:pPr>
            <a:endParaRPr sz="2320">
              <a:latin typeface="Times New Roman"/>
              <a:ea typeface="Times New Roman"/>
              <a:cs typeface="Times New Roman"/>
              <a:sym typeface="Times New Roman"/>
            </a:endParaRPr>
          </a:p>
        </p:txBody>
      </p:sp>
      <p:sp>
        <p:nvSpPr>
          <p:cNvPr id="158" name="Google Shape;158;g309606046d5_0_56"/>
          <p:cNvSpPr txBox="1">
            <a:spLocks noGrp="1"/>
          </p:cNvSpPr>
          <p:nvPr>
            <p:ph type="body" idx="1"/>
          </p:nvPr>
        </p:nvSpPr>
        <p:spPr>
          <a:xfrm>
            <a:off x="311700" y="1152475"/>
            <a:ext cx="46737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Incentivize and foster collaboration between hotels, tech providers, and governments to make the objectives of digital strategy a reality.</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Technology would need to be approached in a very holistic manner, taking into account staff development along with data protection.</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Embracing continuous improvement is a requirement for hospitality players as they will always need to adapt to the fast-changing digital landscape.</a:t>
            </a:r>
            <a:endParaRPr/>
          </a:p>
        </p:txBody>
      </p:sp>
      <p:pic>
        <p:nvPicPr>
          <p:cNvPr id="159" name="Google Shape;159;g309606046d5_0_56"/>
          <p:cNvPicPr preferRelativeResize="0"/>
          <p:nvPr/>
        </p:nvPicPr>
        <p:blipFill>
          <a:blip r:embed="rId3">
            <a:alphaModFix/>
          </a:blip>
          <a:stretch>
            <a:fillRect/>
          </a:stretch>
        </p:blipFill>
        <p:spPr>
          <a:xfrm>
            <a:off x="5052250" y="1726175"/>
            <a:ext cx="3853800" cy="2597293"/>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CE5CD"/>
        </a:solidFill>
        <a:effectLst/>
      </p:bgPr>
    </p:bg>
    <p:spTree>
      <p:nvGrpSpPr>
        <p:cNvPr id="1" name="Shape 163"/>
        <p:cNvGrpSpPr/>
        <p:nvPr/>
      </p:nvGrpSpPr>
      <p:grpSpPr>
        <a:xfrm>
          <a:off x="0" y="0"/>
          <a:ext cx="0" cy="0"/>
          <a:chOff x="0" y="0"/>
          <a:chExt cx="0" cy="0"/>
        </a:xfrm>
      </p:grpSpPr>
      <p:sp>
        <p:nvSpPr>
          <p:cNvPr id="164" name="Google Shape;164;g208e8e289db_1_20"/>
          <p:cNvSpPr txBox="1">
            <a:spLocks noGrp="1"/>
          </p:cNvSpPr>
          <p:nvPr>
            <p:ph type="title"/>
          </p:nvPr>
        </p:nvSpPr>
        <p:spPr>
          <a:xfrm>
            <a:off x="311700" y="138300"/>
            <a:ext cx="8520600" cy="572700"/>
          </a:xfrm>
          <a:prstGeom prst="rect">
            <a:avLst/>
          </a:prstGeom>
          <a:solidFill>
            <a:srgbClr val="A4C2F4"/>
          </a:solid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Clr>
                <a:schemeClr val="dk1"/>
              </a:buClr>
              <a:buSzPts val="990"/>
              <a:buFont typeface="Arial"/>
              <a:buNone/>
            </a:pPr>
            <a:r>
              <a:rPr lang="en" sz="2460" b="1">
                <a:latin typeface="Times New Roman"/>
                <a:ea typeface="Times New Roman"/>
                <a:cs typeface="Times New Roman"/>
                <a:sym typeface="Times New Roman"/>
              </a:rPr>
              <a:t>References</a:t>
            </a:r>
            <a:endParaRPr sz="2460" b="1">
              <a:latin typeface="Times New Roman"/>
              <a:ea typeface="Times New Roman"/>
              <a:cs typeface="Times New Roman"/>
              <a:sym typeface="Times New Roman"/>
            </a:endParaRPr>
          </a:p>
          <a:p>
            <a:pPr marL="0" lvl="0" indent="0" algn="l" rtl="0">
              <a:lnSpc>
                <a:spcPct val="100000"/>
              </a:lnSpc>
              <a:spcBef>
                <a:spcPts val="0"/>
              </a:spcBef>
              <a:spcAft>
                <a:spcPts val="0"/>
              </a:spcAft>
              <a:buSzPts val="990"/>
              <a:buNone/>
            </a:pPr>
            <a:endParaRPr sz="2520"/>
          </a:p>
        </p:txBody>
      </p:sp>
      <p:sp>
        <p:nvSpPr>
          <p:cNvPr id="165" name="Google Shape;165;g208e8e289db_1_20"/>
          <p:cNvSpPr txBox="1">
            <a:spLocks noGrp="1"/>
          </p:cNvSpPr>
          <p:nvPr>
            <p:ph type="body" idx="1"/>
          </p:nvPr>
        </p:nvSpPr>
        <p:spPr>
          <a:xfrm>
            <a:off x="62100" y="711000"/>
            <a:ext cx="9019800" cy="35391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800">
                <a:solidFill>
                  <a:schemeClr val="dk1"/>
                </a:solidFill>
                <a:latin typeface="Times New Roman"/>
                <a:ea typeface="Times New Roman"/>
                <a:cs typeface="Times New Roman"/>
                <a:sym typeface="Times New Roman"/>
              </a:rPr>
              <a:t>J</a:t>
            </a:r>
            <a:r>
              <a:rPr lang="en" sz="600">
                <a:solidFill>
                  <a:schemeClr val="dk1"/>
                </a:solidFill>
                <a:latin typeface="Times New Roman"/>
                <a:ea typeface="Times New Roman"/>
                <a:cs typeface="Times New Roman"/>
                <a:sym typeface="Times New Roman"/>
              </a:rPr>
              <a:t>ayawardena, C., Ahmad, A., Valeri, M. and Jaharadak, A.A., 2023. Technology acceptance antecedents in digital transformation in hospitality industry. International Journal of Hospitality Management, 108, p.103350. https://www.sciencedirect.com/science/article/pii/S027843192200216X (Accessed 08 October 2024)</a:t>
            </a:r>
            <a:endParaRPr sz="6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600">
                <a:solidFill>
                  <a:schemeClr val="dk1"/>
                </a:solidFill>
                <a:latin typeface="Times New Roman"/>
                <a:ea typeface="Times New Roman"/>
                <a:cs typeface="Times New Roman"/>
                <a:sym typeface="Times New Roman"/>
              </a:rPr>
              <a:t>Busulwa, R., Evans, N., Oh, A. and Kang, M., 2021. Hospitality management and digital transformation. Hospitality management and digital transformation. Routledge, London. https://doi. org/10, 4324, p.9780429325205.https://scholar.archive.org/work/rexyvtkrn5fcxljrk45vnaplbq/access/wayback/https://s3-euw1-ap-pe-ws4-capi2-distribution-p.s3-eu-west-1. (Accessed 08 October 2024)</a:t>
            </a:r>
            <a:endParaRPr sz="6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600">
                <a:solidFill>
                  <a:schemeClr val="dk1"/>
                </a:solidFill>
                <a:latin typeface="Times New Roman"/>
                <a:ea typeface="Times New Roman"/>
                <a:cs typeface="Times New Roman"/>
                <a:sym typeface="Times New Roman"/>
              </a:rPr>
              <a:t>António, N. and Rita, P., 2021. COVID-19: The catalyst for digital transformation in the hospitality industry?. Tourism &amp; Management Studies, 17(2), pp.41-46.http://www.tmstudies.net/index.php/ectms/article/view/1496 (Accessed 08 October 2024)</a:t>
            </a:r>
            <a:endParaRPr sz="6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600">
                <a:solidFill>
                  <a:schemeClr val="dk1"/>
                </a:solidFill>
                <a:latin typeface="Times New Roman"/>
                <a:ea typeface="Times New Roman"/>
                <a:cs typeface="Times New Roman"/>
                <a:sym typeface="Times New Roman"/>
              </a:rPr>
              <a:t>Alt, R., 2021. Digital transformation in the restaurant industry: Current developments and implications. Journal of smart tourism, 1(1), pp.69-74.https://www.researchgate.net/profile/Rainer-Alt/publication/351599584_Digital_Transformation_in_the_Restaurant_Industry_Current_Developments_and_Implications/links/609f70ed92851cfdf332f787/Digital-Transformation-in-the-Restaurant-Industry-Current-Developments-and-Implications.pdf  (Accessed 08 October 2024)</a:t>
            </a:r>
            <a:endParaRPr sz="6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600">
                <a:solidFill>
                  <a:schemeClr val="dk1"/>
                </a:solidFill>
                <a:latin typeface="Times New Roman"/>
                <a:ea typeface="Times New Roman"/>
                <a:cs typeface="Times New Roman"/>
                <a:sym typeface="Times New Roman"/>
              </a:rPr>
              <a:t>Barykin, S.E., de la Poza, E., Khalid, B., Kapustina, I.V., Kalinina, O.V. and Iqbal, K.M.J., 2021. Tourism industry: Digital transformation. In Handbook of research on future opportunities for technology management education (pp. 414-434). IGI Global.https://www.igi-global.com/chapter/tourism-industry/285383 </a:t>
            </a:r>
            <a:endParaRPr sz="6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600">
                <a:solidFill>
                  <a:schemeClr val="dk1"/>
                </a:solidFill>
                <a:latin typeface="Times New Roman"/>
                <a:ea typeface="Times New Roman"/>
                <a:cs typeface="Times New Roman"/>
                <a:sym typeface="Times New Roman"/>
              </a:rPr>
              <a:t>Alrawadieh, Z., Alrawadieh, Z. and Cetin, G., 2021. Digital transformation and revenue management: Evidence from the hotel industry. Tourism Economics, 27(2), pp.328-345.https://journals.sagepub.com/doi/abs/10.1177/1354816620901928 (Accessed 08 October 2024)</a:t>
            </a:r>
            <a:endParaRPr sz="6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600">
                <a:solidFill>
                  <a:schemeClr val="dk1"/>
                </a:solidFill>
                <a:latin typeface="Times New Roman"/>
                <a:ea typeface="Times New Roman"/>
                <a:cs typeface="Times New Roman"/>
                <a:sym typeface="Times New Roman"/>
              </a:rPr>
              <a:t>Madzík, P., Falát, L., Copuš, L., and Valeri, M. (2023). Digital transformation in tourism: bibliometric literature review based on machine learning approach. European Journal of Innovation Management, 26(7), 177-205. https://www.emerald.com/insight/content/doi/10.1108/EJIM-09-2022-0531/full/html (Accessed 08 October 2024)</a:t>
            </a:r>
            <a:endParaRPr sz="6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600">
                <a:solidFill>
                  <a:schemeClr val="dk1"/>
                </a:solidFill>
                <a:latin typeface="Times New Roman"/>
                <a:ea typeface="Times New Roman"/>
                <a:cs typeface="Times New Roman"/>
                <a:sym typeface="Times New Roman"/>
              </a:rPr>
              <a:t>Pesonen, J. (2020). Management and leadership for digital transformation in tourism. Handbook of e-Tourism, 1-34. https://link.springer.com/content/pdf/10.1007/978-3-030-05324-6_68-1.pdf (Accessed 08 October 2024)</a:t>
            </a:r>
            <a:endParaRPr sz="6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600">
                <a:solidFill>
                  <a:schemeClr val="dk1"/>
                </a:solidFill>
                <a:latin typeface="Times New Roman"/>
                <a:ea typeface="Times New Roman"/>
                <a:cs typeface="Times New Roman"/>
                <a:sym typeface="Times New Roman"/>
              </a:rPr>
              <a:t>Schönherr, S., Eller, R., Kallmuenzer, A., and Peters, M. (2023). Organizational learning and sustainable tourism: the enabling role of digital transformation. Journal of Knowledge Management, 27(11), 82-100. https://www.emerald.com/insight/content/doi/10.1108/JKM-06-2022-0434/full/html (Accessed 08 October 2024)</a:t>
            </a:r>
            <a:endParaRPr sz="6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600">
                <a:solidFill>
                  <a:schemeClr val="dk1"/>
                </a:solidFill>
                <a:latin typeface="Times New Roman"/>
                <a:ea typeface="Times New Roman"/>
                <a:cs typeface="Times New Roman"/>
                <a:sym typeface="Times New Roman"/>
              </a:rPr>
              <a:t>Štilić, A., Nicić, M., and Puška, A. (2023). Check-in to the future: Exploring the impact of contemporary information technologies and artificial intelligence on the hotel industry. Turističko poslovanje, (31). https://www.aseestant.ceon.rs/index.php/turpos/article/view/43739 (Accessed 08 October 2024)</a:t>
            </a:r>
            <a:endParaRPr sz="6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600">
                <a:solidFill>
                  <a:schemeClr val="dk1"/>
                </a:solidFill>
                <a:latin typeface="Times New Roman"/>
                <a:ea typeface="Times New Roman"/>
                <a:cs typeface="Times New Roman"/>
                <a:sym typeface="Times New Roman"/>
              </a:rPr>
              <a:t>Uniyal, R. S. D. M., and Sharma, N. (2020). Emerging Use of Artificial Intelligence, Robots and Service Automation in Hotel Industry. International Journal of Future Generation Communication and Networking, 13(3), 2785-2790. https://www.researchgate.net/profile/Mahesh-Uniyal/publication/356852711_Emerging_Use_of_Artificial_Intelligence_Robots_Service_Automation_in_Hotel_Industry/links/61b080096cd00716cc407106/E (Accessed 08 October 2024)</a:t>
            </a:r>
            <a:endParaRPr sz="6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endParaRPr sz="6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endParaRPr sz="600">
              <a:solidFill>
                <a:schemeClr val="dk1"/>
              </a:solidFill>
              <a:latin typeface="Times New Roman"/>
              <a:ea typeface="Times New Roman"/>
              <a:cs typeface="Times New Roman"/>
              <a:sym typeface="Times New Roman"/>
            </a:endParaRPr>
          </a:p>
          <a:p>
            <a:pPr marL="0" lvl="0" indent="0" algn="l" rtl="0">
              <a:lnSpc>
                <a:spcPct val="95000"/>
              </a:lnSpc>
              <a:spcBef>
                <a:spcPts val="1200"/>
              </a:spcBef>
              <a:spcAft>
                <a:spcPts val="0"/>
              </a:spcAft>
              <a:buSzPts val="3960"/>
              <a:buNone/>
            </a:pPr>
            <a:endParaRPr sz="600">
              <a:solidFill>
                <a:srgbClr val="222222"/>
              </a:solidFill>
              <a:latin typeface="Times New Roman"/>
              <a:ea typeface="Times New Roman"/>
              <a:cs typeface="Times New Roman"/>
              <a:sym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g20e74b2839b_3_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endParaRPr/>
          </a:p>
        </p:txBody>
      </p:sp>
      <p:sp>
        <p:nvSpPr>
          <p:cNvPr id="171" name="Google Shape;171;g20e74b2839b_3_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endParaRPr/>
          </a:p>
        </p:txBody>
      </p:sp>
      <p:pic>
        <p:nvPicPr>
          <p:cNvPr id="172" name="Google Shape;172;g20e74b2839b_3_3"/>
          <p:cNvPicPr preferRelativeResize="0"/>
          <p:nvPr/>
        </p:nvPicPr>
        <p:blipFill rotWithShape="1">
          <a:blip r:embed="rId3">
            <a:alphaModFix/>
          </a:blip>
          <a:srcRect/>
          <a:stretch/>
        </p:blipFill>
        <p:spPr>
          <a:xfrm>
            <a:off x="0" y="0"/>
            <a:ext cx="9144001" cy="5143500"/>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2903</Words>
  <Application>Microsoft Office PowerPoint</Application>
  <PresentationFormat>On-screen Show (16:9)</PresentationFormat>
  <Paragraphs>95</Paragraphs>
  <Slides>17</Slides>
  <Notes>17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Times New Roman</vt:lpstr>
      <vt:lpstr>Simple Light</vt:lpstr>
      <vt:lpstr> </vt:lpstr>
      <vt:lpstr>Introduction</vt:lpstr>
      <vt:lpstr>Background   </vt:lpstr>
      <vt:lpstr>Enhancing Guest Experience through AI Personalization  </vt:lpstr>
      <vt:lpstr> Enhancing Efficiency Through use of the Mobile Technology   </vt:lpstr>
      <vt:lpstr>Smart Technology Integration for Operational Efficiency    </vt:lpstr>
      <vt:lpstr>Optimising Marketing Approaches through Social Media and Web-based Tools    </vt:lpstr>
      <vt:lpstr> Political Facts Affecting Digital Change in Hospitality  </vt:lpstr>
      <vt:lpstr>Economic factors for the introduction of technological solutions to the hotel facilities</vt:lpstr>
      <vt:lpstr>Social Factors Affecting Expectations of the Consumers</vt:lpstr>
      <vt:lpstr>Technological Development for Efficient Operation of a Business  </vt:lpstr>
      <vt:lpstr>Environmental Factors  </vt:lpstr>
      <vt:lpstr>The Legal Issues in the digital transformation  </vt:lpstr>
      <vt:lpstr> Future recommendation</vt:lpstr>
      <vt:lpstr> 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Digbijoy Roy (2117381)</cp:lastModifiedBy>
  <cp:revision>2</cp:revision>
  <dcterms:modified xsi:type="dcterms:W3CDTF">2024-11-06T17:38:34Z</dcterms:modified>
</cp:coreProperties>
</file>