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emf" ContentType="image/x-emf"/>
  <Default Extension="rels" ContentType="application/vnd.openxmlformats-package.relationships+xml"/>
  <Default Extension="vml" ContentType="application/vnd.openxmlformats-officedocument.vmlDrawing"/>
  <Default Extension="mov" ContentType="video/quicktime"/>
  <Default Extension="png" ContentType="image/png"/>
  <Default Extension="bin" ContentType="application/vnd.openxmlformats-officedocument.oleObjec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6" r:id="rId1"/>
  </p:sldMasterIdLst>
  <p:notesMasterIdLst>
    <p:notesMasterId r:id="rId33"/>
  </p:notesMasterIdLst>
  <p:sldIdLst>
    <p:sldId id="285" r:id="rId2"/>
    <p:sldId id="350" r:id="rId3"/>
    <p:sldId id="351" r:id="rId4"/>
    <p:sldId id="352" r:id="rId5"/>
    <p:sldId id="353" r:id="rId6"/>
    <p:sldId id="354" r:id="rId7"/>
    <p:sldId id="355" r:id="rId8"/>
    <p:sldId id="356" r:id="rId9"/>
    <p:sldId id="357" r:id="rId10"/>
    <p:sldId id="358" r:id="rId11"/>
    <p:sldId id="359" r:id="rId12"/>
    <p:sldId id="360" r:id="rId13"/>
    <p:sldId id="361" r:id="rId14"/>
    <p:sldId id="362" r:id="rId15"/>
    <p:sldId id="363" r:id="rId16"/>
    <p:sldId id="364" r:id="rId17"/>
    <p:sldId id="365" r:id="rId18"/>
    <p:sldId id="366" r:id="rId19"/>
    <p:sldId id="367" r:id="rId20"/>
    <p:sldId id="368" r:id="rId21"/>
    <p:sldId id="369" r:id="rId22"/>
    <p:sldId id="370" r:id="rId23"/>
    <p:sldId id="371" r:id="rId24"/>
    <p:sldId id="372" r:id="rId25"/>
    <p:sldId id="373" r:id="rId26"/>
    <p:sldId id="374" r:id="rId27"/>
    <p:sldId id="375" r:id="rId28"/>
    <p:sldId id="376" r:id="rId29"/>
    <p:sldId id="377" r:id="rId30"/>
    <p:sldId id="378" r:id="rId31"/>
    <p:sldId id="379" r:id="rId3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9" autoAdjust="0"/>
    <p:restoredTop sz="93224"/>
  </p:normalViewPr>
  <p:slideViewPr>
    <p:cSldViewPr>
      <p:cViewPr varScale="1">
        <p:scale>
          <a:sx n="66" d="100"/>
          <a:sy n="66" d="100"/>
        </p:scale>
        <p:origin x="148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notesMaster" Target="notesMasters/notesMaster1.xml"/><Relationship Id="rId34" Type="http://schemas.openxmlformats.org/officeDocument/2006/relationships/presProps" Target="presProps.xml"/><Relationship Id="rId35" Type="http://schemas.openxmlformats.org/officeDocument/2006/relationships/viewProps" Target="viewProps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843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A80A089A-06A3-524D-8F19-5B4F8E9B3E7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8559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val="1"/>
            </a:ext>
          </a:extLst>
        </p:spPr>
      </p:sp>
      <p:sp>
        <p:nvSpPr>
          <p:cNvPr id="3584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>
              <a:ea typeface="MS PGothic" charset="-128"/>
            </a:endParaRPr>
          </a:p>
        </p:txBody>
      </p:sp>
      <p:sp>
        <p:nvSpPr>
          <p:cNvPr id="3584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charset="0"/>
                <a:ea typeface="MS PGothic" charset="-128"/>
              </a:defRPr>
            </a:lvl9pPr>
          </a:lstStyle>
          <a:p>
            <a:pPr>
              <a:spcBef>
                <a:spcPct val="0"/>
              </a:spcBef>
            </a:pPr>
            <a:fld id="{1CB5B470-FB58-F74A-A1B3-5A9738051866}" type="slidenum">
              <a:rPr lang="en-US" altLang="en-US">
                <a:latin typeface="Tahoma" charset="0"/>
              </a:rPr>
              <a:pPr>
                <a:spcBef>
                  <a:spcPct val="0"/>
                </a:spcBef>
              </a:pPr>
              <a:t>17</a:t>
            </a:fld>
            <a:endParaRPr lang="en-US" altLang="en-US">
              <a:latin typeface="Tahom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3899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60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baseline="0">
                <a:solidFill>
                  <a:schemeClr val="tx1">
                    <a:lumMod val="8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7898394D-6B17-FA4B-B079-DD10FC7E9CB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6927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DE2BF1-0CCB-6447-8AED-92D73371F64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8780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600" b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E3363D-F932-0844-BBB2-D2BD118165A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403214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FE698E-C47B-CD4E-BA61-55811854DFE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103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>
            <a:normAutofit/>
          </a:bodyPr>
          <a:lstStyle>
            <a:lvl1pPr marL="0" indent="0">
              <a:buFontTx/>
              <a:buNone/>
              <a:defRPr lang="en-US" sz="1800" b="0" kern="1200" spc="10" baseline="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5000"/>
              </a:lnSpc>
              <a:spcBef>
                <a:spcPts val="0"/>
              </a:spcBef>
              <a:spcAft>
                <a:spcPts val="200"/>
              </a:spcAft>
              <a:buClr>
                <a:schemeClr val="accent1"/>
              </a:buClr>
              <a:buSzPct val="8000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CCC2D8-7070-784D-8856-818C45C1312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987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04AFE0A-FD77-A346-B47B-0580138C68F3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4813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C907D3-ABF6-2644-996C-D3A96512364D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3240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0" baseline="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103A3C-7DE3-6646-AAB8-86E645C3A20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0116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846963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12234E7-1E7B-6F40-99C1-341C26DC5F51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6752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6D1B80-C184-724A-8645-78996369E578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60364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416F11-201D-E544-B8AE-CDCF8DBEE0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974278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4E713-6C67-2D42-B60D-FE32C53136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96795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98FC920A-9D69-F940-B99F-8C586868F912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0573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7" r:id="rId1"/>
    <p:sldLayoutId id="2147483918" r:id="rId2"/>
    <p:sldLayoutId id="2147483919" r:id="rId3"/>
    <p:sldLayoutId id="2147483920" r:id="rId4"/>
    <p:sldLayoutId id="2147483921" r:id="rId5"/>
    <p:sldLayoutId id="2147483922" r:id="rId6"/>
    <p:sldLayoutId id="2147483923" r:id="rId7"/>
    <p:sldLayoutId id="2147483924" r:id="rId8"/>
    <p:sldLayoutId id="2147483925" r:id="rId9"/>
    <p:sldLayoutId id="2147483926" r:id="rId10"/>
    <p:sldLayoutId id="2147483927" r:id="rId11"/>
    <p:sldLayoutId id="214748392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4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4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en.wikipedia.org/wiki/Image:LDH_reaction.png" TargetMode="External"/><Relationship Id="rId3" Type="http://schemas.openxmlformats.org/officeDocument/2006/relationships/image" Target="../media/image1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4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4" Type="http://schemas.openxmlformats.org/officeDocument/2006/relationships/image" Target="../media/image15.png"/><Relationship Id="rId1" Type="http://schemas.microsoft.com/office/2007/relationships/media" Target="../media/media3.mov"/><Relationship Id="rId2" Type="http://schemas.openxmlformats.org/officeDocument/2006/relationships/video" Target="../media/media3.mov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4" Type="http://schemas.openxmlformats.org/officeDocument/2006/relationships/image" Target="../media/image16.emf"/><Relationship Id="rId1" Type="http://schemas.openxmlformats.org/officeDocument/2006/relationships/vmlDrawing" Target="../drawings/vmlDrawing1.vml"/><Relationship Id="rId2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4" Type="http://schemas.openxmlformats.org/officeDocument/2006/relationships/image" Target="../media/image17.emf"/><Relationship Id="rId1" Type="http://schemas.openxmlformats.org/officeDocument/2006/relationships/vmlDrawing" Target="../drawings/vmlDrawing2.vml"/><Relationship Id="rId2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4" Type="http://schemas.openxmlformats.org/officeDocument/2006/relationships/image" Target="../media/image18.emf"/><Relationship Id="rId1" Type="http://schemas.openxmlformats.org/officeDocument/2006/relationships/vmlDrawing" Target="../drawings/vmlDrawing3.vml"/><Relationship Id="rId2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hyperlink" Target="https://www.youtube.com/watch?v=q-fKQuZ8dco" TargetMode="External"/><Relationship Id="rId3" Type="http://schemas.openxmlformats.org/officeDocument/2006/relationships/hyperlink" Target="https://www.youtube.com/watch?v=_zR5BaeJd3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51719" y="1268413"/>
            <a:ext cx="6404893" cy="9366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800" dirty="0" smtClean="0">
                <a:ea typeface="ＭＳ Ｐゴシック" charset="-128"/>
              </a:rPr>
              <a:t>Anatomy &amp; Physiology – Energy Systems</a:t>
            </a:r>
            <a:endParaRPr lang="en-GB" altLang="en-US" sz="4800" dirty="0">
              <a:ea typeface="ＭＳ Ｐゴシック" charset="-128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73" y="5862724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pic>
        <p:nvPicPr>
          <p:cNvPr id="6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2438400"/>
            <a:ext cx="3816350" cy="3067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val="1"/>
            </a:ext>
          </a:extLst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2436813"/>
            <a:ext cx="3810000" cy="3068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itle 1"/>
          <p:cNvSpPr>
            <a:spLocks noGrp="1"/>
          </p:cNvSpPr>
          <p:nvPr>
            <p:ph type="title"/>
          </p:nvPr>
        </p:nvSpPr>
        <p:spPr>
          <a:xfrm>
            <a:off x="982663" y="457200"/>
            <a:ext cx="7704137" cy="955576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Learning Objectives</a:t>
            </a:r>
          </a:p>
        </p:txBody>
      </p:sp>
      <p:sp>
        <p:nvSpPr>
          <p:cNvPr id="53250" name="Content Placeholder 2"/>
          <p:cNvSpPr>
            <a:spLocks noGrp="1"/>
          </p:cNvSpPr>
          <p:nvPr>
            <p:ph idx="1"/>
          </p:nvPr>
        </p:nvSpPr>
        <p:spPr>
          <a:xfrm>
            <a:off x="982663" y="1844824"/>
            <a:ext cx="6325641" cy="415433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Understand the terms associated with energy systems </a:t>
            </a:r>
          </a:p>
          <a:p>
            <a:pPr eaLnBrk="1" hangingPunct="1"/>
            <a:r>
              <a:rPr lang="en-GB" altLang="en-US" sz="2400" dirty="0"/>
              <a:t>Be aware of the processes involved in aerobic respiration and anaerobic respiration at a cellular level</a:t>
            </a:r>
          </a:p>
          <a:p>
            <a:pPr eaLnBrk="1" hangingPunct="1"/>
            <a:r>
              <a:rPr lang="en-GB" altLang="en-US" sz="2400" dirty="0"/>
              <a:t>To know how glucose is used to produce energy and how much energy is produced through a glucose molecule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81554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4"/>
          <p:cNvSpPr>
            <a:spLocks noGrp="1" noChangeArrowheads="1"/>
          </p:cNvSpPr>
          <p:nvPr>
            <p:ph type="title"/>
          </p:nvPr>
        </p:nvSpPr>
        <p:spPr>
          <a:xfrm>
            <a:off x="2190750" y="134938"/>
            <a:ext cx="6635750" cy="735012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Energy Metabolism</a:t>
            </a:r>
          </a:p>
        </p:txBody>
      </p:sp>
      <p:pic>
        <p:nvPicPr>
          <p:cNvPr id="21506" name="Picture 15" descr="amino_acid_structure_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27984" y="1413669"/>
            <a:ext cx="3765550" cy="2519362"/>
          </a:xfrm>
          <a:noFill/>
        </p:spPr>
      </p:pic>
      <p:pic>
        <p:nvPicPr>
          <p:cNvPr id="21507" name="Picture 7" descr="glucos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557338"/>
            <a:ext cx="2374900" cy="2232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13" descr="fa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4413250"/>
            <a:ext cx="2665412" cy="222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7296" name="Text Box 16"/>
          <p:cNvSpPr txBox="1">
            <a:spLocks noChangeArrowheads="1"/>
          </p:cNvSpPr>
          <p:nvPr/>
        </p:nvSpPr>
        <p:spPr bwMode="auto">
          <a:xfrm>
            <a:off x="5508625" y="5160963"/>
            <a:ext cx="2449513" cy="365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dirty="0">
                <a:ea typeface="ＭＳ Ｐゴシック" charset="0"/>
              </a:rPr>
              <a:t>Stearic acid</a:t>
            </a:r>
          </a:p>
        </p:txBody>
      </p:sp>
    </p:spTree>
    <p:extLst>
      <p:ext uri="{BB962C8B-B14F-4D97-AF65-F5344CB8AC3E}">
        <p14:creationId xmlns:p14="http://schemas.microsoft.com/office/powerpoint/2010/main" val="3072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energ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062" y="1484784"/>
            <a:ext cx="6129337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Grp="1" noChangeArrowheads="1"/>
          </p:cNvSpPr>
          <p:nvPr>
            <p:ph type="title"/>
          </p:nvPr>
        </p:nvSpPr>
        <p:spPr>
          <a:xfrm>
            <a:off x="982663" y="457200"/>
            <a:ext cx="7704137" cy="66833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Energy Requirements during exercise</a:t>
            </a:r>
          </a:p>
        </p:txBody>
      </p:sp>
    </p:spTree>
    <p:extLst>
      <p:ext uri="{BB962C8B-B14F-4D97-AF65-F5344CB8AC3E}">
        <p14:creationId xmlns:p14="http://schemas.microsoft.com/office/powerpoint/2010/main" val="988293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656872" y="548680"/>
            <a:ext cx="5902759" cy="7921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dirty="0"/>
              <a:t>Energy Systems</a:t>
            </a:r>
          </a:p>
        </p:txBody>
      </p:sp>
      <p:sp>
        <p:nvSpPr>
          <p:cNvPr id="23555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899592" y="1700808"/>
            <a:ext cx="7417321" cy="4536480"/>
          </a:xfrm>
        </p:spPr>
        <p:txBody>
          <a:bodyPr>
            <a:normAutofit/>
          </a:bodyPr>
          <a:lstStyle/>
          <a:p>
            <a:pPr algn="l" eaLnBrk="1" hangingPunct="1">
              <a:spcAft>
                <a:spcPct val="0"/>
              </a:spcAft>
              <a:buFont typeface="Wingdings" charset="2"/>
              <a:buNone/>
            </a:pPr>
            <a:r>
              <a:rPr lang="en-GB" altLang="en-US" sz="2800" dirty="0"/>
              <a:t>Energy stored in food converted to chemical energy stored in ATP.</a:t>
            </a:r>
          </a:p>
          <a:p>
            <a:pPr algn="l" eaLnBrk="1" hangingPunct="1">
              <a:spcAft>
                <a:spcPct val="0"/>
              </a:spcAft>
              <a:buFont typeface="Wingdings" charset="2"/>
              <a:buNone/>
            </a:pPr>
            <a:endParaRPr lang="en-GB" altLang="en-US" sz="2800" dirty="0"/>
          </a:p>
          <a:p>
            <a:pPr algn="l" eaLnBrk="1" hangingPunct="1">
              <a:spcAft>
                <a:spcPct val="0"/>
              </a:spcAft>
              <a:buFont typeface="Wingdings" charset="2"/>
              <a:buNone/>
            </a:pPr>
            <a:r>
              <a:rPr lang="en-GB" altLang="en-US" sz="2800" b="1" dirty="0"/>
              <a:t>Carbohydrates</a:t>
            </a:r>
            <a:r>
              <a:rPr lang="en-GB" altLang="en-US" sz="2800" dirty="0"/>
              <a:t> – </a:t>
            </a:r>
            <a:r>
              <a:rPr lang="en-GB" altLang="en-US" sz="2800" b="1" u="sng" dirty="0"/>
              <a:t>Glycolysis</a:t>
            </a:r>
            <a:r>
              <a:rPr lang="en-GB" altLang="en-US" sz="2800" dirty="0"/>
              <a:t>, </a:t>
            </a:r>
            <a:r>
              <a:rPr lang="en-GB" altLang="en-US" sz="2800" dirty="0" err="1" smtClean="0"/>
              <a:t>Kreb’</a:t>
            </a:r>
            <a:r>
              <a:rPr lang="en-GB" altLang="ja-JP" sz="2800" dirty="0" err="1" smtClean="0">
                <a:cs typeface="HGｺﾞｼｯｸM" charset="0"/>
              </a:rPr>
              <a:t>s</a:t>
            </a:r>
            <a:r>
              <a:rPr lang="en-GB" altLang="ja-JP" sz="2800" dirty="0" smtClean="0">
                <a:cs typeface="HGｺﾞｼｯｸM" charset="0"/>
              </a:rPr>
              <a:t> </a:t>
            </a:r>
            <a:r>
              <a:rPr lang="en-GB" altLang="ja-JP" sz="2800" dirty="0">
                <a:cs typeface="HGｺﾞｼｯｸM" charset="0"/>
              </a:rPr>
              <a:t>Cycle, Electron transport.</a:t>
            </a:r>
          </a:p>
          <a:p>
            <a:pPr algn="l" eaLnBrk="1" hangingPunct="1">
              <a:spcAft>
                <a:spcPct val="0"/>
              </a:spcAft>
              <a:buFont typeface="Wingdings" charset="2"/>
              <a:buNone/>
            </a:pPr>
            <a:r>
              <a:rPr lang="en-GB" altLang="en-US" sz="2800" b="1" dirty="0"/>
              <a:t>Fatty acids</a:t>
            </a:r>
            <a:r>
              <a:rPr lang="en-GB" altLang="en-US" sz="2800" dirty="0"/>
              <a:t> – beta oxidation, </a:t>
            </a:r>
            <a:r>
              <a:rPr lang="en-GB" altLang="en-US" sz="2800" dirty="0" err="1" smtClean="0"/>
              <a:t>Kreb</a:t>
            </a:r>
            <a:r>
              <a:rPr lang="en-GB" altLang="en-US" sz="2800" dirty="0" err="1" smtClean="0">
                <a:latin typeface="Arial" charset="0"/>
                <a:cs typeface="HGｺﾞｼｯｸM" charset="0"/>
              </a:rPr>
              <a:t>’</a:t>
            </a:r>
            <a:r>
              <a:rPr lang="en-GB" altLang="ja-JP" sz="2800" dirty="0" err="1" smtClean="0">
                <a:cs typeface="HGｺﾞｼｯｸM" charset="0"/>
              </a:rPr>
              <a:t>s</a:t>
            </a:r>
            <a:r>
              <a:rPr lang="en-GB" altLang="ja-JP" sz="2800" dirty="0" smtClean="0">
                <a:cs typeface="HGｺﾞｼｯｸM" charset="0"/>
              </a:rPr>
              <a:t> </a:t>
            </a:r>
            <a:r>
              <a:rPr lang="en-GB" altLang="ja-JP" sz="2800" dirty="0">
                <a:cs typeface="HGｺﾞｼｯｸM" charset="0"/>
              </a:rPr>
              <a:t>Cycle, Electron transport.</a:t>
            </a:r>
          </a:p>
          <a:p>
            <a:pPr algn="l" eaLnBrk="1" hangingPunct="1">
              <a:spcAft>
                <a:spcPct val="0"/>
              </a:spcAft>
              <a:buFont typeface="Wingdings" charset="2"/>
              <a:buNone/>
            </a:pPr>
            <a:r>
              <a:rPr lang="en-GB" altLang="en-US" sz="2800" b="1" dirty="0"/>
              <a:t>Amino acids</a:t>
            </a:r>
            <a:r>
              <a:rPr lang="en-GB" altLang="en-US" sz="2800" dirty="0"/>
              <a:t> – deamination, Glycolysis, </a:t>
            </a:r>
            <a:r>
              <a:rPr lang="en-GB" altLang="en-US" sz="2800" dirty="0" err="1" smtClean="0"/>
              <a:t>Kreb</a:t>
            </a:r>
            <a:r>
              <a:rPr lang="en-GB" altLang="en-US" sz="2800" dirty="0" err="1" smtClean="0">
                <a:latin typeface="Arial" charset="0"/>
                <a:cs typeface="HGｺﾞｼｯｸM" charset="0"/>
              </a:rPr>
              <a:t>’</a:t>
            </a:r>
            <a:r>
              <a:rPr lang="en-GB" altLang="ja-JP" sz="2800" dirty="0" err="1" smtClean="0">
                <a:cs typeface="HGｺﾞｼｯｸM" charset="0"/>
              </a:rPr>
              <a:t>s</a:t>
            </a:r>
            <a:r>
              <a:rPr lang="en-GB" altLang="ja-JP" sz="2800" dirty="0" smtClean="0">
                <a:cs typeface="HGｺﾞｼｯｸM" charset="0"/>
              </a:rPr>
              <a:t> </a:t>
            </a:r>
            <a:r>
              <a:rPr lang="en-GB" altLang="ja-JP" sz="2800" dirty="0">
                <a:cs typeface="HGｺﾞｼｯｸM" charset="0"/>
              </a:rPr>
              <a:t>Cycle, Electron transport.</a:t>
            </a:r>
          </a:p>
          <a:p>
            <a:pPr algn="l" eaLnBrk="1" hangingPunct="1">
              <a:spcAft>
                <a:spcPct val="0"/>
              </a:spcAft>
              <a:buFont typeface="Wingdings" charset="2"/>
              <a:buNone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13034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590metabolis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7318375" cy="568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776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982663" y="685800"/>
            <a:ext cx="7704137" cy="58261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Terminology</a:t>
            </a:r>
          </a:p>
        </p:txBody>
      </p:sp>
      <p:sp>
        <p:nvSpPr>
          <p:cNvPr id="25602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692275" y="2063750"/>
            <a:ext cx="3738563" cy="3368675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/>
              <a:t>ATP</a:t>
            </a:r>
          </a:p>
          <a:p>
            <a:pPr eaLnBrk="1" hangingPunct="1"/>
            <a:r>
              <a:rPr lang="en-GB" altLang="en-US"/>
              <a:t>ADP</a:t>
            </a:r>
          </a:p>
          <a:p>
            <a:pPr eaLnBrk="1" hangingPunct="1"/>
            <a:r>
              <a:rPr lang="en-GB" altLang="en-US"/>
              <a:t>NAD</a:t>
            </a:r>
          </a:p>
          <a:p>
            <a:pPr eaLnBrk="1" hangingPunct="1"/>
            <a:r>
              <a:rPr lang="en-GB" altLang="en-US"/>
              <a:t>FAD</a:t>
            </a:r>
          </a:p>
          <a:p>
            <a:pPr eaLnBrk="1" hangingPunct="1"/>
            <a:r>
              <a:rPr lang="en-GB" altLang="en-US"/>
              <a:t>PCr</a:t>
            </a:r>
          </a:p>
          <a:p>
            <a:pPr eaLnBrk="1" hangingPunct="1"/>
            <a:r>
              <a:rPr lang="en-GB" altLang="en-US"/>
              <a:t>Cytochrome</a:t>
            </a:r>
          </a:p>
          <a:p>
            <a:pPr eaLnBrk="1" hangingPunct="1"/>
            <a:r>
              <a:rPr lang="en-GB" altLang="en-US"/>
              <a:t>Creatine kinase</a:t>
            </a:r>
          </a:p>
          <a:p>
            <a:pPr eaLnBrk="1" hangingPunct="1"/>
            <a:r>
              <a:rPr lang="en-GB" altLang="en-US"/>
              <a:t>phosphofructokinase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  <p:sp>
        <p:nvSpPr>
          <p:cNvPr id="25603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946650" y="1773238"/>
            <a:ext cx="3740150" cy="334645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GB" altLang="en-US"/>
              <a:t>Glycolysis</a:t>
            </a:r>
          </a:p>
          <a:p>
            <a:pPr eaLnBrk="1" hangingPunct="1"/>
            <a:r>
              <a:rPr lang="en-GB" altLang="en-US"/>
              <a:t>Krebs Cycle</a:t>
            </a:r>
          </a:p>
          <a:p>
            <a:pPr eaLnBrk="1" hangingPunct="1"/>
            <a:r>
              <a:rPr lang="en-GB" altLang="en-US"/>
              <a:t>Electron transport</a:t>
            </a:r>
          </a:p>
          <a:p>
            <a:pPr eaLnBrk="1" hangingPunct="1"/>
            <a:r>
              <a:rPr lang="en-GB" altLang="en-US"/>
              <a:t>Beta oxidation</a:t>
            </a:r>
          </a:p>
          <a:p>
            <a:pPr eaLnBrk="1" hangingPunct="1"/>
            <a:r>
              <a:rPr lang="en-GB" altLang="en-US"/>
              <a:t>Cori Cycle</a:t>
            </a:r>
          </a:p>
          <a:p>
            <a:pPr eaLnBrk="1" hangingPunct="1"/>
            <a:r>
              <a:rPr lang="en-GB" altLang="en-US"/>
              <a:t>Deamination</a:t>
            </a:r>
          </a:p>
          <a:p>
            <a:pPr eaLnBrk="1" hangingPunct="1"/>
            <a:r>
              <a:rPr lang="en-GB" altLang="en-US"/>
              <a:t>Cytochrome oxidase</a:t>
            </a:r>
          </a:p>
        </p:txBody>
      </p:sp>
    </p:spTree>
    <p:extLst>
      <p:ext uri="{BB962C8B-B14F-4D97-AF65-F5344CB8AC3E}">
        <p14:creationId xmlns:p14="http://schemas.microsoft.com/office/powerpoint/2010/main" val="307549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ATP</a:t>
            </a:r>
          </a:p>
        </p:txBody>
      </p:sp>
      <p:sp>
        <p:nvSpPr>
          <p:cNvPr id="26626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40431" y="1850070"/>
            <a:ext cx="7140575" cy="681037"/>
          </a:xfrm>
        </p:spPr>
        <p:txBody>
          <a:bodyPr/>
          <a:lstStyle/>
          <a:p>
            <a:pPr algn="ctr" eaLnBrk="1" hangingPunct="1">
              <a:buFont typeface="Wingdings" charset="2"/>
              <a:buNone/>
            </a:pPr>
            <a:r>
              <a:rPr lang="en-GB" altLang="en-US" sz="2800"/>
              <a:t>ATP - Adenosine Triphosphate</a:t>
            </a:r>
          </a:p>
          <a:p>
            <a:pPr eaLnBrk="1" hangingPunct="1">
              <a:buFont typeface="Wingdings" charset="2"/>
              <a:buChar char="n"/>
            </a:pPr>
            <a:endParaRPr lang="en-GB" altLang="en-US" sz="2800" dirty="0"/>
          </a:p>
        </p:txBody>
      </p:sp>
      <p:pic>
        <p:nvPicPr>
          <p:cNvPr id="4100" name="Picture 4" descr="at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2996952"/>
            <a:ext cx="6707039" cy="3011487"/>
          </a:xfrm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0522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985007" y="332656"/>
            <a:ext cx="7704137" cy="955675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Aerobic V Anaerobic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85009" y="1700808"/>
            <a:ext cx="6755344" cy="4032448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400" dirty="0"/>
              <a:t>Anaerobic – no oxygen involved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400" dirty="0"/>
              <a:t>Aerobic  - involves oxygen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400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2400" dirty="0"/>
              <a:t>	Both systems convert the energy stored in food to chemical energy stored in adenosine </a:t>
            </a:r>
            <a:r>
              <a:rPr lang="en-GB" altLang="en-US" sz="2400" dirty="0" err="1"/>
              <a:t>triphoshate</a:t>
            </a:r>
            <a:r>
              <a:rPr lang="en-GB" altLang="en-US" sz="2400" dirty="0"/>
              <a:t> at a rate required to maintain activity.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2400" dirty="0"/>
              <a:t>	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400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12298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ChangeArrowheads="1"/>
          </p:cNvSpPr>
          <p:nvPr>
            <p:ph type="title"/>
          </p:nvPr>
        </p:nvSpPr>
        <p:spPr>
          <a:xfrm>
            <a:off x="1171730" y="332656"/>
            <a:ext cx="5963257" cy="720080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Aerobic V Anaerobic</a:t>
            </a:r>
          </a:p>
        </p:txBody>
      </p:sp>
      <p:pic>
        <p:nvPicPr>
          <p:cNvPr id="2" name="Glycolysis Video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5007" y="1273849"/>
            <a:ext cx="6336704" cy="538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22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982663" y="457200"/>
            <a:ext cx="7704137" cy="66833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Anaerobic ATP synthesis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982663" y="2276872"/>
            <a:ext cx="6707187" cy="3332162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Anaerobic ATP synthesis does not involve oxygen.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endParaRPr lang="en-GB" altLang="en-US" dirty="0"/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ATP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endParaRPr lang="en-GB" altLang="en-US" dirty="0"/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Phosphocreatine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endParaRPr lang="en-GB" altLang="en-US" dirty="0"/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Glycolysis</a:t>
            </a:r>
          </a:p>
        </p:txBody>
      </p:sp>
    </p:spTree>
    <p:extLst>
      <p:ext uri="{BB962C8B-B14F-4D97-AF65-F5344CB8AC3E}">
        <p14:creationId xmlns:p14="http://schemas.microsoft.com/office/powerpoint/2010/main" val="212376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982663" y="457200"/>
            <a:ext cx="7704137" cy="811213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ATP Stores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idx="1"/>
          </p:nvPr>
        </p:nvSpPr>
        <p:spPr>
          <a:xfrm>
            <a:off x="982663" y="1700213"/>
            <a:ext cx="7045721" cy="42989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dirty="0"/>
              <a:t>Approx. 1 second worth of maximal effort stored as ATP.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lvl="1" eaLnBrk="1" hangingPunct="1">
              <a:lnSpc>
                <a:spcPct val="90000"/>
              </a:lnSpc>
              <a:buFont typeface="Wingdings" charset="2"/>
              <a:buNone/>
            </a:pPr>
            <a:r>
              <a:rPr lang="en-GB" altLang="en-US" dirty="0"/>
              <a:t>ATP            ADP + P + Energy (muscle contraction)</a:t>
            </a:r>
          </a:p>
          <a:p>
            <a:pPr lvl="1" eaLnBrk="1" hangingPunct="1">
              <a:lnSpc>
                <a:spcPct val="90000"/>
              </a:lnSpc>
              <a:buFont typeface="Wingdings" charset="2"/>
              <a:buNone/>
            </a:pPr>
            <a:endParaRPr lang="en-GB" altLang="en-US" dirty="0"/>
          </a:p>
          <a:p>
            <a:pPr eaLnBrk="1" hangingPunct="1">
              <a:lnSpc>
                <a:spcPct val="90000"/>
              </a:lnSpc>
            </a:pPr>
            <a:r>
              <a:rPr lang="en-GB" altLang="en-US" dirty="0"/>
              <a:t>Phosphate and adenosine diphosphate </a:t>
            </a:r>
            <a:r>
              <a:rPr lang="en-GB" altLang="en-US" dirty="0" err="1"/>
              <a:t>rephosphorylated</a:t>
            </a:r>
            <a:r>
              <a:rPr lang="en-GB" altLang="en-US" dirty="0"/>
              <a:t> aerobically.</a:t>
            </a:r>
          </a:p>
          <a:p>
            <a:pPr eaLnBrk="1" hangingPunct="1">
              <a:lnSpc>
                <a:spcPct val="90000"/>
              </a:lnSpc>
            </a:pPr>
            <a:endParaRPr lang="en-GB" altLang="en-US" dirty="0"/>
          </a:p>
          <a:p>
            <a:pPr eaLnBrk="1" hangingPunct="1">
              <a:lnSpc>
                <a:spcPct val="90000"/>
              </a:lnSpc>
              <a:buFont typeface="Wingdings" charset="2"/>
              <a:buNone/>
            </a:pPr>
            <a:r>
              <a:rPr lang="en-GB" altLang="en-US" dirty="0"/>
              <a:t>	</a:t>
            </a:r>
            <a:r>
              <a:rPr lang="en-GB" altLang="en-US" sz="2800" dirty="0"/>
              <a:t>ADP + P + Energy </a:t>
            </a:r>
            <a:r>
              <a:rPr lang="en-GB" altLang="en-US" sz="2000" dirty="0"/>
              <a:t>(food, </a:t>
            </a:r>
            <a:r>
              <a:rPr lang="en-GB" altLang="en-US" sz="2000" dirty="0" err="1"/>
              <a:t>PCr</a:t>
            </a:r>
            <a:r>
              <a:rPr lang="en-GB" altLang="en-US" sz="2000" dirty="0"/>
              <a:t>)</a:t>
            </a:r>
            <a:r>
              <a:rPr lang="en-GB" altLang="en-US" sz="2800" dirty="0"/>
              <a:t>             ATP</a:t>
            </a:r>
          </a:p>
        </p:txBody>
      </p:sp>
      <p:sp>
        <p:nvSpPr>
          <p:cNvPr id="15364" name="Line 4"/>
          <p:cNvSpPr>
            <a:spLocks noChangeShapeType="1"/>
          </p:cNvSpPr>
          <p:nvPr/>
        </p:nvSpPr>
        <p:spPr bwMode="auto">
          <a:xfrm flipV="1">
            <a:off x="1979712" y="2636912"/>
            <a:ext cx="504825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15365" name="Line 5"/>
          <p:cNvSpPr>
            <a:spLocks noChangeShapeType="1"/>
          </p:cNvSpPr>
          <p:nvPr/>
        </p:nvSpPr>
        <p:spPr bwMode="auto">
          <a:xfrm flipV="1">
            <a:off x="6012160" y="4581128"/>
            <a:ext cx="720725" cy="71437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767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2092325" y="617089"/>
            <a:ext cx="6996112" cy="762000"/>
          </a:xfrm>
        </p:spPr>
        <p:txBody>
          <a:bodyPr/>
          <a:lstStyle/>
          <a:p>
            <a:pPr eaLnBrk="1" hangingPunct="1"/>
            <a:r>
              <a:rPr lang="ja-JP" altLang="en-GB">
                <a:ln>
                  <a:noFill/>
                </a:ln>
                <a:latin typeface="Arial" charset="0"/>
                <a:ea typeface="MS PGothic" charset="-128"/>
              </a:rPr>
              <a:t>“</a:t>
            </a:r>
            <a:r>
              <a:rPr lang="en-GB" altLang="ja-JP" dirty="0">
                <a:ln>
                  <a:noFill/>
                </a:ln>
                <a:ea typeface="MS PGothic" charset="-128"/>
              </a:rPr>
              <a:t>Anaerobic</a:t>
            </a:r>
            <a:r>
              <a:rPr lang="ja-JP" altLang="en-GB" dirty="0">
                <a:ln>
                  <a:noFill/>
                </a:ln>
                <a:latin typeface="Arial" charset="0"/>
                <a:ea typeface="MS PGothic" charset="-128"/>
              </a:rPr>
              <a:t>”</a:t>
            </a:r>
            <a:r>
              <a:rPr lang="en-GB" altLang="ja-JP" dirty="0">
                <a:ln>
                  <a:noFill/>
                </a:ln>
                <a:ea typeface="MS PGothic" charset="-128"/>
              </a:rPr>
              <a:t> Glycolysis</a:t>
            </a:r>
            <a:endParaRPr lang="en-GB" altLang="en-US" dirty="0">
              <a:ln>
                <a:noFill/>
              </a:ln>
            </a:endParaRPr>
          </a:p>
        </p:txBody>
      </p:sp>
      <p:sp>
        <p:nvSpPr>
          <p:cNvPr id="30722" name="Rectangle 3"/>
          <p:cNvSpPr>
            <a:spLocks noGrp="1" noChangeArrowheads="1"/>
          </p:cNvSpPr>
          <p:nvPr>
            <p:ph idx="1"/>
          </p:nvPr>
        </p:nvSpPr>
        <p:spPr>
          <a:xfrm>
            <a:off x="2092325" y="2627313"/>
            <a:ext cx="6562725" cy="3332162"/>
          </a:xfrm>
        </p:spPr>
        <p:txBody>
          <a:bodyPr/>
          <a:lstStyle/>
          <a:p>
            <a:pPr eaLnBrk="1" hangingPunct="1">
              <a:buFont typeface="Wingdings" charset="2"/>
              <a:buNone/>
            </a:pPr>
            <a:r>
              <a:rPr lang="en-GB" altLang="en-US" dirty="0"/>
              <a:t>Anaerobic Glycolysis or Lactic Acid Cycle</a:t>
            </a:r>
          </a:p>
          <a:p>
            <a:pPr eaLnBrk="1" hangingPunct="1"/>
            <a:endParaRPr lang="en-GB" altLang="en-US" dirty="0"/>
          </a:p>
          <a:p>
            <a:pPr eaLnBrk="1" hangingPunct="1">
              <a:buFont typeface="Wingdings" charset="2"/>
              <a:buNone/>
            </a:pPr>
            <a:r>
              <a:rPr lang="en-GB" altLang="en-US" dirty="0"/>
              <a:t>Glucose                	Lactic acid + 2 ATP</a:t>
            </a:r>
          </a:p>
          <a:p>
            <a:pPr eaLnBrk="1" hangingPunct="1">
              <a:buFont typeface="Wingdings" charset="2"/>
              <a:buNone/>
            </a:pPr>
            <a:endParaRPr lang="en-GB" altLang="en-US" dirty="0"/>
          </a:p>
          <a:p>
            <a:pPr eaLnBrk="1" hangingPunct="1">
              <a:buFont typeface="Wingdings" charset="2"/>
              <a:buNone/>
            </a:pPr>
            <a:r>
              <a:rPr lang="en-GB" altLang="en-US" dirty="0"/>
              <a:t>Glycogen		</a:t>
            </a:r>
            <a:r>
              <a:rPr lang="en-GB" altLang="en-US" dirty="0" smtClean="0"/>
              <a:t>Lactic </a:t>
            </a:r>
            <a:r>
              <a:rPr lang="en-GB" altLang="en-US" dirty="0"/>
              <a:t>Acid + 3 ATP </a:t>
            </a:r>
          </a:p>
        </p:txBody>
      </p:sp>
      <p:sp>
        <p:nvSpPr>
          <p:cNvPr id="46084" name="Line 4"/>
          <p:cNvSpPr>
            <a:spLocks noChangeShapeType="1"/>
          </p:cNvSpPr>
          <p:nvPr/>
        </p:nvSpPr>
        <p:spPr bwMode="auto">
          <a:xfrm flipV="1">
            <a:off x="3455193" y="3790628"/>
            <a:ext cx="1188815" cy="4955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46085" name="Line 5"/>
          <p:cNvSpPr>
            <a:spLocks noChangeShapeType="1"/>
          </p:cNvSpPr>
          <p:nvPr/>
        </p:nvSpPr>
        <p:spPr bwMode="auto">
          <a:xfrm flipV="1">
            <a:off x="3455193" y="4711378"/>
            <a:ext cx="1188815" cy="13766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990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1619250" y="457200"/>
            <a:ext cx="7067550" cy="884238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ATP  / PCr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1331640" y="1700808"/>
            <a:ext cx="6912768" cy="4464496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ATP stores last for about 1 second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800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 err="1"/>
              <a:t>Resynthesis</a:t>
            </a:r>
            <a:r>
              <a:rPr lang="en-GB" altLang="en-US" sz="2800" dirty="0"/>
              <a:t> from </a:t>
            </a:r>
            <a:r>
              <a:rPr lang="en-GB" altLang="en-US" sz="2800" dirty="0" err="1"/>
              <a:t>P.Cr</a:t>
            </a:r>
            <a:r>
              <a:rPr lang="en-GB" altLang="en-US" sz="2800" dirty="0"/>
              <a:t>. lasts 6-10 seconds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800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Anaerobic glycolysis and subsequent formation of lactic acid can sustain maximal effort for about 40 seconds then lactate accumulation affect performance</a:t>
            </a:r>
          </a:p>
        </p:txBody>
      </p:sp>
    </p:spTree>
    <p:extLst>
      <p:ext uri="{BB962C8B-B14F-4D97-AF65-F5344CB8AC3E}">
        <p14:creationId xmlns:p14="http://schemas.microsoft.com/office/powerpoint/2010/main" val="8601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>
          <a:xfrm>
            <a:off x="982663" y="457201"/>
            <a:ext cx="7704137" cy="4515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Creatine</a:t>
            </a:r>
            <a:r>
              <a:rPr lang="en-GB" altLang="en-US" dirty="0">
                <a:ln>
                  <a:noFill/>
                </a:ln>
              </a:rPr>
              <a:t> Phosphate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982663" y="1412876"/>
            <a:ext cx="7117729" cy="4586288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6-10 seconds worth of maximal energy store in this form.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Phosphate taken from </a:t>
            </a:r>
            <a:r>
              <a:rPr lang="en-GB" altLang="en-US" sz="2800" dirty="0" err="1"/>
              <a:t>creatine</a:t>
            </a:r>
            <a:r>
              <a:rPr lang="en-GB" altLang="en-US" sz="2800" dirty="0"/>
              <a:t> to </a:t>
            </a:r>
            <a:r>
              <a:rPr lang="en-GB" altLang="en-US" sz="2800" dirty="0" err="1"/>
              <a:t>rephosphorylate</a:t>
            </a:r>
            <a:r>
              <a:rPr lang="en-GB" altLang="en-US" sz="2800" dirty="0"/>
              <a:t> ADP under the control of </a:t>
            </a:r>
            <a:r>
              <a:rPr lang="en-GB" altLang="en-US" sz="2800" dirty="0" err="1"/>
              <a:t>creatine</a:t>
            </a:r>
            <a:r>
              <a:rPr lang="en-GB" altLang="en-US" sz="2800" dirty="0"/>
              <a:t> kinase.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800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</a:t>
            </a:r>
            <a:r>
              <a:rPr lang="en-GB" altLang="en-US" sz="2800" dirty="0"/>
              <a:t>ADP + </a:t>
            </a:r>
            <a:r>
              <a:rPr lang="en-GB" altLang="en-US" sz="2800" dirty="0" err="1"/>
              <a:t>PCr</a:t>
            </a:r>
            <a:r>
              <a:rPr lang="en-GB" altLang="en-US" sz="2800" dirty="0"/>
              <a:t>			ATP + Cr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2000" dirty="0"/>
              <a:t>			         </a:t>
            </a:r>
            <a:r>
              <a:rPr lang="en-GB" altLang="en-US" sz="2000" dirty="0" smtClean="0"/>
              <a:t>(</a:t>
            </a:r>
            <a:r>
              <a:rPr lang="en-GB" altLang="en-US" sz="2000" dirty="0" err="1" smtClean="0"/>
              <a:t>Creatine</a:t>
            </a:r>
            <a:r>
              <a:rPr lang="en-GB" altLang="en-US" sz="2000" dirty="0" smtClean="0"/>
              <a:t> </a:t>
            </a:r>
            <a:r>
              <a:rPr lang="en-GB" altLang="en-US" sz="2000" dirty="0"/>
              <a:t>Kinase)</a:t>
            </a:r>
            <a:endParaRPr lang="en-GB" altLang="en-US" dirty="0"/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 err="1"/>
              <a:t>Creatine</a:t>
            </a:r>
            <a:r>
              <a:rPr lang="en-GB" altLang="en-US" sz="2800" dirty="0"/>
              <a:t> </a:t>
            </a:r>
            <a:r>
              <a:rPr lang="en-GB" altLang="en-US" sz="2800" dirty="0" err="1"/>
              <a:t>rephosphrylated</a:t>
            </a:r>
            <a:r>
              <a:rPr lang="en-GB" altLang="en-US" sz="2800" dirty="0"/>
              <a:t> using aerobic energy</a:t>
            </a:r>
          </a:p>
        </p:txBody>
      </p:sp>
      <p:sp>
        <p:nvSpPr>
          <p:cNvPr id="16388" name="Line 4"/>
          <p:cNvSpPr>
            <a:spLocks noChangeShapeType="1"/>
          </p:cNvSpPr>
          <p:nvPr/>
        </p:nvSpPr>
        <p:spPr bwMode="auto">
          <a:xfrm flipV="1">
            <a:off x="2916238" y="4941888"/>
            <a:ext cx="792162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40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474030" y="858504"/>
            <a:ext cx="7148513" cy="5762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Glycolysis</a:t>
            </a:r>
            <a:br>
              <a:rPr lang="en-GB" smtClean="0"/>
            </a:br>
            <a:endParaRPr lang="en-GB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1476375" y="1412875"/>
            <a:ext cx="7221538" cy="5000625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Occurs in cytoplasm of cell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3 ATP formed from 1 glucose molecule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Only glucose / glycogen used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Fast so near maximal effort sustained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Limited supply lasting about 40 seconds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200m - 400m sprints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Lactic acid as end product</a:t>
            </a:r>
          </a:p>
          <a:p>
            <a:pPr lvl="1"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Used by skeletal, cardiac muscles, kidneys, </a:t>
            </a:r>
            <a:r>
              <a:rPr lang="en-GB" altLang="en-US" sz="2400" dirty="0" smtClean="0"/>
              <a:t>gluconeogenesis</a:t>
            </a:r>
            <a:endParaRPr lang="en-GB" altLang="en-US" sz="2400" dirty="0"/>
          </a:p>
          <a:p>
            <a:pPr lvl="1"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65% of lactic acid is converted to carbon dioxide and water, 20% into glycogen, 10% into protein and 5% into glucose</a:t>
            </a:r>
            <a:r>
              <a:rPr lang="en-GB" altLang="en-US" dirty="0"/>
              <a:t>. 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2006559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457200"/>
            <a:ext cx="7354887" cy="884238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Pyruvate to lactic acid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982663" y="2747464"/>
            <a:ext cx="7704137" cy="3332163"/>
          </a:xfrm>
        </p:spPr>
        <p:txBody>
          <a:bodyPr rtlCol="0">
            <a:normAutofit fontScale="85000" lnSpcReduction="20000"/>
          </a:bodyPr>
          <a:lstStyle/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1600" dirty="0"/>
              <a:t>			       </a:t>
            </a:r>
            <a:r>
              <a:rPr lang="en-GB" altLang="en-US" sz="2000" dirty="0"/>
              <a:t>NADH               NAD</a:t>
            </a:r>
            <a:r>
              <a:rPr lang="en-GB" altLang="en-US" sz="2000" baseline="30000" dirty="0"/>
              <a:t>+</a:t>
            </a:r>
            <a:endParaRPr lang="en-GB" altLang="en-US" sz="2000" dirty="0"/>
          </a:p>
          <a:p>
            <a:pPr lvl="4"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1600" dirty="0"/>
              <a:t>	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</a:t>
            </a:r>
            <a:r>
              <a:rPr lang="en-GB" altLang="en-US" dirty="0" smtClean="0"/>
              <a:t>	Pyruvate</a:t>
            </a:r>
            <a:r>
              <a:rPr lang="en-GB" altLang="en-US" dirty="0"/>
              <a:t>				</a:t>
            </a:r>
            <a:r>
              <a:rPr lang="en-GB" altLang="en-US" dirty="0" smtClean="0"/>
              <a:t>Lactic </a:t>
            </a:r>
            <a:r>
              <a:rPr lang="en-GB" altLang="en-US" dirty="0"/>
              <a:t>acid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dirty="0"/>
              <a:t>			  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1600" dirty="0"/>
              <a:t>			    </a:t>
            </a:r>
            <a:r>
              <a:rPr lang="en-GB" altLang="en-US" sz="2000" dirty="0"/>
              <a:t>lactate dehydrogenase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endParaRPr lang="en-GB" altLang="en-US" sz="1600" dirty="0"/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Char char="n"/>
              <a:defRPr/>
            </a:pPr>
            <a:endParaRPr lang="en-GB" altLang="en-US" sz="1600" dirty="0"/>
          </a:p>
          <a:p>
            <a:pPr lvl="1"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Transported out of the cell by assisted diffusion i.e. bound to a protein carrier. </a:t>
            </a:r>
          </a:p>
          <a:p>
            <a:pPr lvl="1"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Used by cardiac muscles, kidneys, </a:t>
            </a:r>
            <a:r>
              <a:rPr lang="en-GB" altLang="en-US" sz="2400" dirty="0" smtClean="0"/>
              <a:t>gluconeogenesis</a:t>
            </a:r>
            <a:endParaRPr lang="en-GB" altLang="en-US" sz="2400" dirty="0"/>
          </a:p>
          <a:p>
            <a:pPr lvl="1"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sz="2400" dirty="0"/>
              <a:t>65% of lactic acid is converted to carbon dioxide and water, 20% into glycogen, 10% into protein and 5% into glucose</a:t>
            </a:r>
            <a:r>
              <a:rPr lang="en-GB" altLang="en-US" dirty="0"/>
              <a:t>. 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endParaRPr lang="en-GB" altLang="en-US" dirty="0"/>
          </a:p>
        </p:txBody>
      </p:sp>
      <p:sp>
        <p:nvSpPr>
          <p:cNvPr id="21508" name="Line 4"/>
          <p:cNvSpPr>
            <a:spLocks noChangeShapeType="1"/>
          </p:cNvSpPr>
          <p:nvPr/>
        </p:nvSpPr>
        <p:spPr bwMode="auto">
          <a:xfrm>
            <a:off x="3977940" y="2824729"/>
            <a:ext cx="756418" cy="9646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3275856" y="2964933"/>
            <a:ext cx="2160588" cy="360363"/>
          </a:xfrm>
          <a:prstGeom prst="curvedDownArrow">
            <a:avLst>
              <a:gd name="adj1" fmla="val 119912"/>
              <a:gd name="adj2" fmla="val 239824"/>
              <a:gd name="adj3" fmla="val 33333"/>
            </a:avLst>
          </a:prstGeom>
          <a:solidFill>
            <a:schemeClr val="accent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9pPr>
          </a:lstStyle>
          <a:p>
            <a:pPr eaLnBrk="1" hangingPunct="1">
              <a:defRPr/>
            </a:pPr>
            <a:endParaRPr lang="en-US" altLang="en-US" smtClean="0"/>
          </a:p>
        </p:txBody>
      </p:sp>
      <p:sp>
        <p:nvSpPr>
          <p:cNvPr id="21515" name="AutoShape 11"/>
          <p:cNvSpPr>
            <a:spLocks noChangeArrowheads="1"/>
          </p:cNvSpPr>
          <p:nvPr/>
        </p:nvSpPr>
        <p:spPr bwMode="auto">
          <a:xfrm>
            <a:off x="3456037" y="2291475"/>
            <a:ext cx="1800225" cy="360362"/>
          </a:xfrm>
          <a:prstGeom prst="curvedUpArrow">
            <a:avLst>
              <a:gd name="adj1" fmla="val 99912"/>
              <a:gd name="adj2" fmla="val 199824"/>
              <a:gd name="adj3" fmla="val 3333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9pPr>
          </a:lstStyle>
          <a:p>
            <a:pPr eaLnBrk="1" hangingPunct="1">
              <a:defRPr/>
            </a:pPr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7886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55776" y="404664"/>
            <a:ext cx="3672408" cy="6826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/>
              <a:t>Lactic Acid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827584" y="1412776"/>
            <a:ext cx="6778625" cy="5256212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The lactic acid system is capable of releasing energy to </a:t>
            </a:r>
            <a:r>
              <a:rPr lang="en-GB" altLang="en-US" sz="2800" dirty="0" err="1"/>
              <a:t>resynthesise</a:t>
            </a:r>
            <a:r>
              <a:rPr lang="en-GB" altLang="en-US" sz="2800" dirty="0"/>
              <a:t> ATP without the involvement of oxygen and is called anaerobic glycolysis.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endParaRPr lang="en-GB" altLang="en-US" sz="2800" dirty="0"/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Glycolysis (breakdown of carbohydrates) results in the formation of pyruvic acid and hydrogens ions (H</a:t>
            </a:r>
            <a:r>
              <a:rPr lang="en-GB" altLang="en-US" sz="2800" baseline="30000" dirty="0"/>
              <a:t>+</a:t>
            </a:r>
            <a:r>
              <a:rPr lang="en-GB" altLang="en-US" sz="2800" dirty="0"/>
              <a:t>).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r>
              <a:rPr lang="en-GB" altLang="en-US" sz="2800" dirty="0"/>
              <a:t> </a:t>
            </a:r>
          </a:p>
          <a:p>
            <a:pPr eaLnBrk="1" fontAlgn="auto" hangingPunct="1">
              <a:lnSpc>
                <a:spcPct val="8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A build up of H</a:t>
            </a:r>
            <a:r>
              <a:rPr lang="en-GB" altLang="en-US" sz="2800" baseline="30000" dirty="0"/>
              <a:t>+</a:t>
            </a:r>
            <a:r>
              <a:rPr lang="en-GB" altLang="en-US" sz="2800" dirty="0"/>
              <a:t> will make the muscle cells acidic and interfere with their operation so carrier molecules, called </a:t>
            </a:r>
            <a:r>
              <a:rPr lang="en-GB" altLang="en-US" sz="2800" dirty="0" err="1"/>
              <a:t>nicotinamide</a:t>
            </a:r>
            <a:r>
              <a:rPr lang="en-GB" altLang="en-US" sz="2800" dirty="0"/>
              <a:t> adenine dinucleotide (NAD</a:t>
            </a:r>
            <a:r>
              <a:rPr lang="en-GB" altLang="en-US" sz="2800" baseline="30000" dirty="0"/>
              <a:t>+</a:t>
            </a:r>
            <a:r>
              <a:rPr lang="en-GB" altLang="en-US" sz="2800" dirty="0"/>
              <a:t>), remove the H</a:t>
            </a:r>
            <a:r>
              <a:rPr lang="en-GB" altLang="en-US" sz="2800" baseline="30000" dirty="0"/>
              <a:t>+</a:t>
            </a:r>
            <a:r>
              <a:rPr lang="en-GB" altLang="en-US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552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>
          <a:xfrm>
            <a:off x="2669021" y="404664"/>
            <a:ext cx="3455665" cy="955675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Lactic Acid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899592" y="1700808"/>
            <a:ext cx="6994525" cy="4370388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The NAD</a:t>
            </a:r>
            <a:r>
              <a:rPr lang="en-GB" altLang="en-US" baseline="30000" dirty="0"/>
              <a:t>+</a:t>
            </a:r>
            <a:r>
              <a:rPr lang="en-GB" altLang="en-US" dirty="0"/>
              <a:t> is reduced to NADH which deposit the H</a:t>
            </a:r>
            <a:r>
              <a:rPr lang="en-GB" altLang="en-US" baseline="30000" dirty="0"/>
              <a:t>+</a:t>
            </a:r>
            <a:r>
              <a:rPr lang="en-GB" altLang="en-US" dirty="0"/>
              <a:t> at the electron transport gate (ETC) in the </a:t>
            </a:r>
            <a:r>
              <a:rPr lang="en-GB" altLang="en-US" dirty="0" err="1"/>
              <a:t>mitrochondria</a:t>
            </a:r>
            <a:r>
              <a:rPr lang="en-GB" altLang="en-US" dirty="0"/>
              <a:t> to be combined with oxygen to form water (H</a:t>
            </a:r>
            <a:r>
              <a:rPr lang="en-GB" altLang="en-US" baseline="-25000" dirty="0"/>
              <a:t>2</a:t>
            </a:r>
            <a:r>
              <a:rPr lang="en-GB" altLang="en-US" dirty="0"/>
              <a:t>O).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GB" altLang="en-US" dirty="0"/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r>
              <a:rPr lang="en-GB" altLang="en-US" dirty="0"/>
              <a:t>If there is insufficient oxygen then NADH cannot release the H</a:t>
            </a:r>
            <a:r>
              <a:rPr lang="en-GB" altLang="en-US" baseline="30000" dirty="0"/>
              <a:t>+</a:t>
            </a:r>
            <a:r>
              <a:rPr lang="en-GB" altLang="en-US" dirty="0"/>
              <a:t> and they build up in the cell. To prevent the rise in acidity pyruvic acid accepts H</a:t>
            </a:r>
            <a:r>
              <a:rPr lang="en-GB" altLang="en-US" baseline="30000" dirty="0"/>
              <a:t>+</a:t>
            </a:r>
            <a:r>
              <a:rPr lang="en-GB" altLang="en-US" dirty="0"/>
              <a:t> forming lactic acid which then dissociates into lactate and H</a:t>
            </a:r>
            <a:r>
              <a:rPr lang="en-GB" altLang="en-US" baseline="30000" dirty="0"/>
              <a:t>+</a:t>
            </a:r>
            <a:r>
              <a:rPr lang="en-GB" altLang="en-US" dirty="0"/>
              <a:t>. Some of the lactate diffuses into the blood stream and takes some H</a:t>
            </a:r>
            <a:r>
              <a:rPr lang="en-GB" altLang="en-US" baseline="30000" dirty="0"/>
              <a:t>+</a:t>
            </a:r>
            <a:r>
              <a:rPr lang="en-GB" altLang="en-US" dirty="0"/>
              <a:t> with it as a way of reducing the H</a:t>
            </a:r>
            <a:r>
              <a:rPr lang="en-GB" altLang="en-US" baseline="30000" dirty="0"/>
              <a:t>+</a:t>
            </a:r>
            <a:r>
              <a:rPr lang="en-GB" altLang="en-US" dirty="0"/>
              <a:t> concentration in the muscle cell. 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52009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65200"/>
            <a:ext cx="6923087" cy="6826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Formation of Lactic acid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971600" y="1202531"/>
            <a:ext cx="6923087" cy="2232025"/>
          </a:xfrm>
        </p:spPr>
        <p:txBody>
          <a:bodyPr rtlCol="0">
            <a:normAutofit/>
          </a:bodyPr>
          <a:lstStyle/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dirty="0"/>
              <a:t>The formation of Lactic acid is controlled by the enzyme lactate dehydrogenase. 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dirty="0"/>
              <a:t>This combines the hydrogen from an NADH</a:t>
            </a:r>
            <a:r>
              <a:rPr lang="en-GB" altLang="en-US" baseline="-25000" dirty="0"/>
              <a:t>2</a:t>
            </a:r>
            <a:r>
              <a:rPr lang="en-GB" altLang="en-US" dirty="0"/>
              <a:t> with the pyruvate from the end of glycolysis and forms lactic acid.</a:t>
            </a:r>
          </a:p>
          <a:p>
            <a:pPr eaLnBrk="1" fontAlgn="auto" hangingPunct="1"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dirty="0"/>
              <a:t>The LA subsequently dissociates a hydrogen forming lactate</a:t>
            </a:r>
          </a:p>
        </p:txBody>
      </p:sp>
      <p:pic>
        <p:nvPicPr>
          <p:cNvPr id="38915" name="Picture 4" descr="Catalytic function of LDH">
            <a:hlinkClick r:id="rId2" tooltip="Catalytic function of LDH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63454"/>
            <a:ext cx="6769100" cy="2671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3141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8175" y="457200"/>
            <a:ext cx="6778625" cy="66833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b="1" dirty="0"/>
              <a:t>Fate of Lactate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idx="1"/>
          </p:nvPr>
        </p:nvSpPr>
        <p:spPr>
          <a:xfrm>
            <a:off x="1259632" y="1772816"/>
            <a:ext cx="6778625" cy="3332163"/>
          </a:xfrm>
        </p:spPr>
        <p:txBody>
          <a:bodyPr/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Cori Cycle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Lactate shuttle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60805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713" y="381000"/>
            <a:ext cx="6923087" cy="968375"/>
          </a:xfrm>
        </p:spPr>
        <p:txBody>
          <a:bodyPr/>
          <a:lstStyle/>
          <a:p>
            <a:pPr eaLnBrk="1" hangingPunct="1"/>
            <a:r>
              <a:rPr lang="en-GB" altLang="en-US" b="1">
                <a:ln>
                  <a:noFill/>
                </a:ln>
              </a:rPr>
              <a:t>Lactate Shuttle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1349375"/>
            <a:ext cx="6923087" cy="5329237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Wingdings" charset="2"/>
              <a:buNone/>
              <a:defRPr/>
            </a:pPr>
            <a:endParaRPr lang="en-GB" altLang="en-US" sz="2800" dirty="0"/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Lactate enters the surrounding muscle cells, tissue and blood 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The muscle cells and tissues receiving the lactate either breakdown the lactate to fuel (ATP) for immediate use or use it in the creation of glycogen 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The glycogen then remains in the cells until energy is required </a:t>
            </a:r>
          </a:p>
          <a:p>
            <a:pPr eaLnBrk="1" fontAlgn="auto" hangingPunct="1">
              <a:lnSpc>
                <a:spcPct val="90000"/>
              </a:lnSpc>
              <a:buClr>
                <a:schemeClr val="accent1">
                  <a:lumMod val="75000"/>
                </a:schemeClr>
              </a:buClr>
              <a:buFont typeface="Arial"/>
              <a:buChar char="•"/>
              <a:defRPr/>
            </a:pPr>
            <a:r>
              <a:rPr lang="en-GB" altLang="en-US" sz="2800" dirty="0"/>
              <a:t>65% of lactic acid is converted to carbon dioxide and water, 20% into glycogen, 10% into protein and 5% into glucose.</a:t>
            </a:r>
          </a:p>
        </p:txBody>
      </p:sp>
    </p:spTree>
    <p:extLst>
      <p:ext uri="{BB962C8B-B14F-4D97-AF65-F5344CB8AC3E}">
        <p14:creationId xmlns:p14="http://schemas.microsoft.com/office/powerpoint/2010/main" val="363466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>
          <a:xfrm>
            <a:off x="1547813" y="457200"/>
            <a:ext cx="6337300" cy="884238"/>
          </a:xfrm>
        </p:spPr>
        <p:txBody>
          <a:bodyPr/>
          <a:lstStyle/>
          <a:p>
            <a:pPr eaLnBrk="1" hangingPunct="1"/>
            <a:r>
              <a:rPr lang="en-GB" altLang="en-US" b="1" dirty="0">
                <a:ln>
                  <a:noFill/>
                </a:ln>
              </a:rPr>
              <a:t>Cori Cycle</a:t>
            </a:r>
          </a:p>
        </p:txBody>
      </p:sp>
      <p:pic>
        <p:nvPicPr>
          <p:cNvPr id="114691" name="Picture 3" descr="coricycl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4524" y="1844824"/>
            <a:ext cx="5256584" cy="4320480"/>
          </a:xfrm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808080">
                      <a:alpha val="74997"/>
                    </a:srgbClr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721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/>
          </p:nvPr>
        </p:nvSpPr>
        <p:spPr>
          <a:xfrm>
            <a:off x="982663" y="457200"/>
            <a:ext cx="7704137" cy="1458913"/>
          </a:xfrm>
        </p:spPr>
        <p:txBody>
          <a:bodyPr/>
          <a:lstStyle/>
          <a:p>
            <a:pPr eaLnBrk="1" hangingPunct="1"/>
            <a:r>
              <a:rPr lang="en-GB" altLang="en-US">
                <a:ln>
                  <a:noFill/>
                </a:ln>
              </a:rPr>
              <a:t>Anaerobic Metabolism of Carbohydrate</a:t>
            </a:r>
          </a:p>
        </p:txBody>
      </p:sp>
      <p:sp>
        <p:nvSpPr>
          <p:cNvPr id="43010" name="Rectangle 3"/>
          <p:cNvSpPr>
            <a:spLocks noGrp="1" noChangeArrowheads="1"/>
          </p:cNvSpPr>
          <p:nvPr>
            <p:ph idx="1"/>
          </p:nvPr>
        </p:nvSpPr>
        <p:spPr>
          <a:xfrm>
            <a:off x="982663" y="2667000"/>
            <a:ext cx="6901705" cy="3332163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Equation 1 – Aerobic metabolism of glucose</a:t>
            </a:r>
          </a:p>
          <a:p>
            <a:pPr eaLnBrk="1" hangingPunct="1"/>
            <a:endParaRPr lang="en-US" altLang="en-US" sz="2800" dirty="0"/>
          </a:p>
          <a:p>
            <a:pPr eaLnBrk="1" hangingPunct="1">
              <a:buFont typeface="Wingdings" charset="2"/>
              <a:buNone/>
            </a:pPr>
            <a:r>
              <a:rPr lang="en-US" altLang="en-US" sz="2800" dirty="0"/>
              <a:t>C</a:t>
            </a:r>
            <a:r>
              <a:rPr lang="en-US" altLang="en-US" sz="2800" baseline="-25000" dirty="0"/>
              <a:t>6</a:t>
            </a:r>
            <a:r>
              <a:rPr lang="en-US" altLang="en-US" sz="2800" dirty="0"/>
              <a:t>H</a:t>
            </a:r>
            <a:r>
              <a:rPr lang="en-US" altLang="en-US" sz="2800" baseline="-25000" dirty="0"/>
              <a:t>12</a:t>
            </a:r>
            <a:r>
              <a:rPr lang="en-US" altLang="en-US" sz="2800" dirty="0"/>
              <a:t>O</a:t>
            </a:r>
            <a:r>
              <a:rPr lang="en-US" altLang="en-US" sz="2800" baseline="-25000" dirty="0"/>
              <a:t>6</a:t>
            </a:r>
            <a:r>
              <a:rPr lang="en-US" altLang="en-US" sz="2800" dirty="0"/>
              <a:t>  + 6O</a:t>
            </a:r>
            <a:r>
              <a:rPr lang="en-US" altLang="en-US" sz="2800" baseline="-25000" dirty="0"/>
              <a:t>2</a:t>
            </a:r>
            <a:r>
              <a:rPr lang="en-US" altLang="en-US" sz="2800" dirty="0"/>
              <a:t>		6CO</a:t>
            </a:r>
            <a:r>
              <a:rPr lang="en-US" altLang="en-US" sz="2800" baseline="-25000" dirty="0"/>
              <a:t>2</a:t>
            </a:r>
            <a:r>
              <a:rPr lang="en-US" altLang="en-US" sz="2800" dirty="0"/>
              <a:t>  +  6  H</a:t>
            </a:r>
            <a:r>
              <a:rPr lang="en-US" altLang="en-US" sz="2800" baseline="-25000" dirty="0"/>
              <a:t>2</a:t>
            </a:r>
            <a:r>
              <a:rPr lang="en-US" altLang="en-US" sz="2800" dirty="0"/>
              <a:t>O  + 38 ATP</a:t>
            </a:r>
            <a:endParaRPr lang="en-GB" altLang="en-US" sz="2800" dirty="0"/>
          </a:p>
        </p:txBody>
      </p:sp>
      <p:sp>
        <p:nvSpPr>
          <p:cNvPr id="86020" name="Line 4"/>
          <p:cNvSpPr>
            <a:spLocks noChangeShapeType="1"/>
          </p:cNvSpPr>
          <p:nvPr/>
        </p:nvSpPr>
        <p:spPr bwMode="auto">
          <a:xfrm>
            <a:off x="3851920" y="4581128"/>
            <a:ext cx="72008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9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TCA or Krebs Cycle</a:t>
            </a:r>
            <a:endParaRPr lang="en-GB" dirty="0"/>
          </a:p>
        </p:txBody>
      </p:sp>
      <p:pic>
        <p:nvPicPr>
          <p:cNvPr id="4" name="Citric Acid Cycle Video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6404" y="1916832"/>
            <a:ext cx="5760640" cy="4608512"/>
          </a:xfrm>
        </p:spPr>
      </p:pic>
    </p:spTree>
    <p:extLst>
      <p:ext uri="{BB962C8B-B14F-4D97-AF65-F5344CB8AC3E}">
        <p14:creationId xmlns:p14="http://schemas.microsoft.com/office/powerpoint/2010/main" val="372920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595535"/>
          </a:xfrm>
        </p:spPr>
        <p:txBody>
          <a:bodyPr>
            <a:normAutofit fontScale="90000"/>
          </a:bodyPr>
          <a:lstStyle/>
          <a:p>
            <a:r>
              <a:rPr lang="en-GB" smtClean="0"/>
              <a:t>Electron Transport Chain</a:t>
            </a:r>
            <a:endParaRPr lang="en-GB" dirty="0"/>
          </a:p>
        </p:txBody>
      </p:sp>
      <p:pic>
        <p:nvPicPr>
          <p:cNvPr id="5" name="Electron Transport Video.mov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5616" y="1340768"/>
            <a:ext cx="6264696" cy="5060950"/>
          </a:xfrm>
        </p:spPr>
      </p:pic>
    </p:spTree>
    <p:extLst>
      <p:ext uri="{BB962C8B-B14F-4D97-AF65-F5344CB8AC3E}">
        <p14:creationId xmlns:p14="http://schemas.microsoft.com/office/powerpoint/2010/main" val="1315258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4033" name="Object 4"/>
          <p:cNvGraphicFramePr>
            <a:graphicFrameLocks noChangeAspect="1"/>
          </p:cNvGraphicFramePr>
          <p:nvPr/>
        </p:nvGraphicFramePr>
        <p:xfrm>
          <a:off x="1187450" y="260350"/>
          <a:ext cx="6640513" cy="6391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Document" r:id="rId3" imgW="5270500" imgH="5080000" progId="Word.Document.8">
                  <p:embed/>
                </p:oleObj>
              </mc:Choice>
              <mc:Fallback>
                <p:oleObj name="Document" r:id="rId3" imgW="5270500" imgH="50800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450" y="260350"/>
                        <a:ext cx="6640513" cy="6391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00000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0875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5057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920315"/>
              </p:ext>
            </p:extLst>
          </p:nvPr>
        </p:nvGraphicFramePr>
        <p:xfrm>
          <a:off x="683569" y="0"/>
          <a:ext cx="720079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Document" r:id="rId3" imgW="5651500" imgH="8191500" progId="Word.Document.8">
                  <p:embed/>
                </p:oleObj>
              </mc:Choice>
              <mc:Fallback>
                <p:oleObj name="Document" r:id="rId3" imgW="5651500" imgH="81915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9" y="0"/>
                        <a:ext cx="7200799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096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6081" name="Object 4"/>
          <p:cNvGraphicFramePr>
            <a:graphicFrameLocks noChangeAspect="1"/>
          </p:cNvGraphicFramePr>
          <p:nvPr/>
        </p:nvGraphicFramePr>
        <p:xfrm>
          <a:off x="1979613" y="188913"/>
          <a:ext cx="4598987" cy="6413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Document" r:id="rId3" imgW="4673600" imgH="6591300" progId="Word.Document.8">
                  <p:embed/>
                </p:oleObj>
              </mc:Choice>
              <mc:Fallback>
                <p:oleObj name="Document" r:id="rId3" imgW="4673600" imgH="6591300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613" y="188913"/>
                        <a:ext cx="4598987" cy="6413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blurRad="63500" dist="38099" dir="2700000" algn="ctr" rotWithShape="0">
                                <a:srgbClr val="000000">
                                  <a:alpha val="74997"/>
                                </a:srgb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75086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extBox 1"/>
          <p:cNvSpPr txBox="1">
            <a:spLocks noChangeArrowheads="1"/>
          </p:cNvSpPr>
          <p:nvPr/>
        </p:nvSpPr>
        <p:spPr bwMode="auto">
          <a:xfrm>
            <a:off x="3887788" y="836613"/>
            <a:ext cx="1512887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9pPr>
          </a:lstStyle>
          <a:p>
            <a:r>
              <a:rPr lang="en-GB" altLang="en-US" sz="4400" b="1">
                <a:latin typeface="Corbel" charset="0"/>
                <a:ea typeface="Corbel" charset="0"/>
                <a:cs typeface="Corbel" charset="0"/>
              </a:rPr>
              <a:t>Task</a:t>
            </a:r>
          </a:p>
        </p:txBody>
      </p:sp>
      <p:sp>
        <p:nvSpPr>
          <p:cNvPr id="47106" name="TextBox 3"/>
          <p:cNvSpPr txBox="1">
            <a:spLocks noChangeArrowheads="1"/>
          </p:cNvSpPr>
          <p:nvPr/>
        </p:nvSpPr>
        <p:spPr bwMode="auto">
          <a:xfrm>
            <a:off x="1258888" y="2636838"/>
            <a:ext cx="6769100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9pPr>
          </a:lstStyle>
          <a:p>
            <a:r>
              <a:rPr lang="en-GB" altLang="en-US" sz="3600">
                <a:latin typeface="Corbel" charset="0"/>
                <a:ea typeface="Corbel" charset="0"/>
                <a:cs typeface="Corbel" charset="0"/>
              </a:rPr>
              <a:t>Draw out the Energy Pathways on A3 paper?</a:t>
            </a:r>
          </a:p>
          <a:p>
            <a:r>
              <a:rPr lang="en-GB" altLang="en-US" sz="3600">
                <a:latin typeface="Corbel" charset="0"/>
                <a:ea typeface="Corbel" charset="0"/>
                <a:cs typeface="Corbel" charset="0"/>
              </a:rPr>
              <a:t>Show for each molecule of glucose how much ATP can be produced?</a:t>
            </a:r>
          </a:p>
        </p:txBody>
      </p:sp>
    </p:spTree>
    <p:extLst>
      <p:ext uri="{BB962C8B-B14F-4D97-AF65-F5344CB8AC3E}">
        <p14:creationId xmlns:p14="http://schemas.microsoft.com/office/powerpoint/2010/main" val="1224609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extBox 1"/>
          <p:cNvSpPr txBox="1">
            <a:spLocks noChangeArrowheads="1"/>
          </p:cNvSpPr>
          <p:nvPr/>
        </p:nvSpPr>
        <p:spPr bwMode="auto">
          <a:xfrm>
            <a:off x="3257216" y="980728"/>
            <a:ext cx="2772444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9pPr>
          </a:lstStyle>
          <a:p>
            <a:r>
              <a:rPr lang="en-GB" altLang="en-US" sz="4400" b="1" smtClean="0">
                <a:latin typeface="Corbel" charset="0"/>
                <a:ea typeface="Corbel" charset="0"/>
                <a:cs typeface="Corbel" charset="0"/>
              </a:rPr>
              <a:t>Resources</a:t>
            </a:r>
            <a:endParaRPr lang="en-GB" altLang="en-US" sz="4400" b="1" dirty="0">
              <a:latin typeface="Corbel" charset="0"/>
              <a:ea typeface="Corbel" charset="0"/>
              <a:cs typeface="Corbel" charset="0"/>
            </a:endParaRPr>
          </a:p>
        </p:txBody>
      </p:sp>
      <p:sp>
        <p:nvSpPr>
          <p:cNvPr id="47106" name="TextBox 3"/>
          <p:cNvSpPr txBox="1">
            <a:spLocks noChangeArrowheads="1"/>
          </p:cNvSpPr>
          <p:nvPr/>
        </p:nvSpPr>
        <p:spPr bwMode="auto">
          <a:xfrm>
            <a:off x="1258888" y="2636838"/>
            <a:ext cx="676910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charset="0"/>
                <a:ea typeface="MS PGothic" charset="-128"/>
              </a:defRPr>
            </a:lvl9pPr>
          </a:lstStyle>
          <a:p>
            <a:r>
              <a:rPr lang="en-GB" altLang="en-US" sz="3600" dirty="0" smtClean="0">
                <a:latin typeface="Corbel" charset="0"/>
                <a:ea typeface="Corbel" charset="0"/>
                <a:cs typeface="Corbel" charset="0"/>
                <a:hlinkClick r:id="rId2"/>
              </a:rPr>
              <a:t>https://www.youtube.com/watch?v=q-fKQuZ8dco</a:t>
            </a:r>
            <a:endParaRPr lang="en-GB" altLang="en-US" sz="3600" dirty="0" smtClean="0">
              <a:latin typeface="Corbel" charset="0"/>
              <a:ea typeface="Corbel" charset="0"/>
              <a:cs typeface="Corbel" charset="0"/>
            </a:endParaRPr>
          </a:p>
          <a:p>
            <a:r>
              <a:rPr lang="en-GB" altLang="en-US" sz="3600" dirty="0" smtClean="0">
                <a:latin typeface="Corbel" charset="0"/>
                <a:ea typeface="Corbel" charset="0"/>
                <a:cs typeface="Corbel" charset="0"/>
                <a:hlinkClick r:id="rId3"/>
              </a:rPr>
              <a:t>https://www.youtube.com/watch?v=_zR5BaeJd3k</a:t>
            </a:r>
            <a:endParaRPr lang="en-GB" altLang="en-US" sz="3600" dirty="0" smtClean="0">
              <a:latin typeface="Corbel" charset="0"/>
              <a:ea typeface="Corbel" charset="0"/>
              <a:cs typeface="Corbel" charset="0"/>
            </a:endParaRPr>
          </a:p>
          <a:p>
            <a:r>
              <a:rPr lang="en-GB" altLang="en-US" sz="3600" dirty="0" err="1" smtClean="0">
                <a:latin typeface="Corbel" charset="0"/>
                <a:ea typeface="Corbel" charset="0"/>
                <a:cs typeface="Corbel" charset="0"/>
              </a:rPr>
              <a:t>Moof</a:t>
            </a:r>
            <a:r>
              <a:rPr lang="en-GB" altLang="en-US" sz="3600" dirty="0" smtClean="0">
                <a:latin typeface="Corbel" charset="0"/>
                <a:ea typeface="Corbel" charset="0"/>
                <a:cs typeface="Corbel" charset="0"/>
              </a:rPr>
              <a:t> University </a:t>
            </a:r>
            <a:r>
              <a:rPr lang="is-IS" altLang="en-US" sz="3600" dirty="0" smtClean="0">
                <a:latin typeface="Corbel" charset="0"/>
                <a:ea typeface="Corbel" charset="0"/>
                <a:cs typeface="Corbel" charset="0"/>
              </a:rPr>
              <a:t>….... youtube</a:t>
            </a:r>
            <a:endParaRPr lang="en-GB" altLang="en-US" sz="3600" dirty="0">
              <a:latin typeface="Corbel" charset="0"/>
              <a:ea typeface="Corbel" charset="0"/>
              <a:cs typeface="Corbe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183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825</TotalTime>
  <Words>716</Words>
  <Application>Microsoft Macintosh PowerPoint</Application>
  <PresentationFormat>On-screen Show (4:3)</PresentationFormat>
  <Paragraphs>135</Paragraphs>
  <Slides>31</Slides>
  <Notes>1</Notes>
  <HiddenSlides>0</HiddenSlides>
  <MMClips>3</MMClips>
  <ScaleCrop>false</ScaleCrop>
  <HeadingPairs>
    <vt:vector size="8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Century Schoolbook</vt:lpstr>
      <vt:lpstr>Corbel</vt:lpstr>
      <vt:lpstr>HGｺﾞｼｯｸM</vt:lpstr>
      <vt:lpstr>MS PGothic</vt:lpstr>
      <vt:lpstr>ＭＳ Ｐゴシック</vt:lpstr>
      <vt:lpstr>ＭＳ ゴシック</vt:lpstr>
      <vt:lpstr>Tahoma</vt:lpstr>
      <vt:lpstr>Wingdings</vt:lpstr>
      <vt:lpstr>Wingdings 2</vt:lpstr>
      <vt:lpstr>Arial</vt:lpstr>
      <vt:lpstr>View</vt:lpstr>
      <vt:lpstr>Document</vt:lpstr>
      <vt:lpstr>Anatomy &amp; Physiology – Energy Systems</vt:lpstr>
      <vt:lpstr>Learning Objectives</vt:lpstr>
      <vt:lpstr>Energy Metabolism</vt:lpstr>
      <vt:lpstr>Energy Requirements during exercise</vt:lpstr>
      <vt:lpstr>Energy Systems</vt:lpstr>
      <vt:lpstr>PowerPoint Presentation</vt:lpstr>
      <vt:lpstr>Terminology</vt:lpstr>
      <vt:lpstr>ATP</vt:lpstr>
      <vt:lpstr>Aerobic V Anaerobic</vt:lpstr>
      <vt:lpstr>Aerobic V Anaerobic</vt:lpstr>
      <vt:lpstr>Anaerobic ATP synthesis</vt:lpstr>
      <vt:lpstr>ATP Stores</vt:lpstr>
      <vt:lpstr>“Anaerobic” Glycolysis</vt:lpstr>
      <vt:lpstr>ATP  / PCr</vt:lpstr>
      <vt:lpstr>Creatine Phosphate</vt:lpstr>
      <vt:lpstr>Glycolysis </vt:lpstr>
      <vt:lpstr>Pyruvate to lactic acid</vt:lpstr>
      <vt:lpstr>Lactic Acid</vt:lpstr>
      <vt:lpstr>Lactic Acid</vt:lpstr>
      <vt:lpstr>Formation of Lactic acid</vt:lpstr>
      <vt:lpstr>Fate of Lactate</vt:lpstr>
      <vt:lpstr>Lactate Shuttle</vt:lpstr>
      <vt:lpstr>Cori Cycle</vt:lpstr>
      <vt:lpstr>Anaerobic Metabolism of Carbohydrate</vt:lpstr>
      <vt:lpstr>TCA or Krebs Cycle</vt:lpstr>
      <vt:lpstr>Electron Transport Chain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 to Exercise Physiology – Muscular System</dc:title>
  <dc:creator>Daniel Martin</dc:creator>
  <cp:lastModifiedBy>Daniel Martin</cp:lastModifiedBy>
  <cp:revision>24</cp:revision>
  <cp:lastPrinted>2016-11-29T11:24:51Z</cp:lastPrinted>
  <dcterms:created xsi:type="dcterms:W3CDTF">2016-10-19T20:38:11Z</dcterms:created>
  <dcterms:modified xsi:type="dcterms:W3CDTF">2017-11-08T13:03:24Z</dcterms:modified>
</cp:coreProperties>
</file>