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8"/>
  </p:notesMasterIdLst>
  <p:sldIdLst>
    <p:sldId id="256" r:id="rId5"/>
    <p:sldId id="259" r:id="rId6"/>
    <p:sldId id="274" r:id="rId7"/>
    <p:sldId id="264" r:id="rId8"/>
    <p:sldId id="275" r:id="rId9"/>
    <p:sldId id="276" r:id="rId10"/>
    <p:sldId id="279" r:id="rId11"/>
    <p:sldId id="280" r:id="rId12"/>
    <p:sldId id="277" r:id="rId13"/>
    <p:sldId id="281" r:id="rId14"/>
    <p:sldId id="278" r:id="rId15"/>
    <p:sldId id="282" r:id="rId16"/>
    <p:sldId id="270"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8084" autoAdjust="0"/>
    <p:restoredTop sz="69171" autoAdjust="0"/>
  </p:normalViewPr>
  <p:slideViewPr>
    <p:cSldViewPr snapToGrid="0">
      <p:cViewPr varScale="1">
        <p:scale>
          <a:sx n="74" d="100"/>
          <a:sy n="74" d="100"/>
        </p:scale>
        <p:origin x="3152" y="176"/>
      </p:cViewPr>
      <p:guideLst>
        <p:guide orient="horz" pos="2160"/>
        <p:guide pos="2880"/>
      </p:guideLst>
    </p:cSldViewPr>
  </p:slideViewPr>
  <p:notesTextViewPr>
    <p:cViewPr>
      <p:scale>
        <a:sx n="1" d="1"/>
        <a:sy n="1" d="1"/>
      </p:scale>
      <p:origin x="0" y="0"/>
    </p:cViewPr>
  </p:notesTextViewPr>
  <p:notesViewPr>
    <p:cSldViewPr snapToGrid="0">
      <p:cViewPr varScale="1">
        <p:scale>
          <a:sx n="66" d="100"/>
          <a:sy n="66" d="100"/>
        </p:scale>
        <p:origin x="0" y="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BF86B3-14A4-4421-BC14-CB8DD150CA53}" type="datetimeFigureOut">
              <a:rPr lang="en-GB" smtClean="0"/>
              <a:t>30/01/2021</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F3EC92-96C9-4E7E-A0F5-9B1CA54D168A}" type="slidenum">
              <a:rPr lang="en-GB" smtClean="0"/>
              <a:t>‹#›</a:t>
            </a:fld>
            <a:endParaRPr lang="en-GB"/>
          </a:p>
        </p:txBody>
      </p:sp>
    </p:spTree>
    <p:extLst>
      <p:ext uri="{BB962C8B-B14F-4D97-AF65-F5344CB8AC3E}">
        <p14:creationId xmlns:p14="http://schemas.microsoft.com/office/powerpoint/2010/main" val="19554312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a:t>
            </a:fld>
            <a:endParaRPr lang="en-GB"/>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6C0828C-A546-D941-9E35-D319F3E31C2F}" type="slidenum">
              <a:rPr lang="en-US" smtClean="0"/>
              <a:pPr/>
              <a:t>2</a:t>
            </a:fld>
            <a:endParaRPr lang="en-US"/>
          </a:p>
        </p:txBody>
      </p:sp>
    </p:spTree>
    <p:extLst>
      <p:ext uri="{BB962C8B-B14F-4D97-AF65-F5344CB8AC3E}">
        <p14:creationId xmlns:p14="http://schemas.microsoft.com/office/powerpoint/2010/main" val="29005555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4</a:t>
            </a:fld>
            <a:endParaRPr lang="en-GB"/>
          </a:p>
        </p:txBody>
      </p:sp>
    </p:spTree>
    <p:extLst>
      <p:ext uri="{BB962C8B-B14F-4D97-AF65-F5344CB8AC3E}">
        <p14:creationId xmlns:p14="http://schemas.microsoft.com/office/powerpoint/2010/main" val="8645792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act is usually referred to as ‘Criminal Damage to Endanger Life’</a:t>
            </a:r>
          </a:p>
          <a:p>
            <a:endParaRPr lang="en-GB" dirty="0"/>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5</a:t>
            </a:fld>
            <a:endParaRPr lang="en-GB"/>
          </a:p>
        </p:txBody>
      </p:sp>
    </p:spTree>
    <p:extLst>
      <p:ext uri="{BB962C8B-B14F-4D97-AF65-F5344CB8AC3E}">
        <p14:creationId xmlns:p14="http://schemas.microsoft.com/office/powerpoint/2010/main" val="40468918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6</a:t>
            </a:fld>
            <a:endParaRPr lang="en-GB"/>
          </a:p>
        </p:txBody>
      </p:sp>
    </p:spTree>
    <p:extLst>
      <p:ext uri="{BB962C8B-B14F-4D97-AF65-F5344CB8AC3E}">
        <p14:creationId xmlns:p14="http://schemas.microsoft.com/office/powerpoint/2010/main" val="5360710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7</a:t>
            </a:fld>
            <a:endParaRPr lang="en-GB"/>
          </a:p>
        </p:txBody>
      </p:sp>
    </p:spTree>
    <p:extLst>
      <p:ext uri="{BB962C8B-B14F-4D97-AF65-F5344CB8AC3E}">
        <p14:creationId xmlns:p14="http://schemas.microsoft.com/office/powerpoint/2010/main" val="6347795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8</a:t>
            </a:fld>
            <a:endParaRPr lang="en-GB"/>
          </a:p>
        </p:txBody>
      </p:sp>
    </p:spTree>
    <p:extLst>
      <p:ext uri="{BB962C8B-B14F-4D97-AF65-F5344CB8AC3E}">
        <p14:creationId xmlns:p14="http://schemas.microsoft.com/office/powerpoint/2010/main" val="15231622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9</a:t>
            </a:fld>
            <a:endParaRPr lang="en-GB"/>
          </a:p>
        </p:txBody>
      </p:sp>
    </p:spTree>
    <p:extLst>
      <p:ext uri="{BB962C8B-B14F-4D97-AF65-F5344CB8AC3E}">
        <p14:creationId xmlns:p14="http://schemas.microsoft.com/office/powerpoint/2010/main" val="401711188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10</a:t>
            </a:fld>
            <a:endParaRPr lang="en-GB"/>
          </a:p>
        </p:txBody>
      </p:sp>
    </p:spTree>
    <p:extLst>
      <p:ext uri="{BB962C8B-B14F-4D97-AF65-F5344CB8AC3E}">
        <p14:creationId xmlns:p14="http://schemas.microsoft.com/office/powerpoint/2010/main" val="267826332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11</a:t>
            </a:fld>
            <a:endParaRPr lang="en-GB"/>
          </a:p>
        </p:txBody>
      </p:sp>
    </p:spTree>
    <p:extLst>
      <p:ext uri="{BB962C8B-B14F-4D97-AF65-F5344CB8AC3E}">
        <p14:creationId xmlns:p14="http://schemas.microsoft.com/office/powerpoint/2010/main" val="352726687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12</a:t>
            </a:fld>
            <a:endParaRPr lang="en-GB"/>
          </a:p>
        </p:txBody>
      </p:sp>
    </p:spTree>
    <p:extLst>
      <p:ext uri="{BB962C8B-B14F-4D97-AF65-F5344CB8AC3E}">
        <p14:creationId xmlns:p14="http://schemas.microsoft.com/office/powerpoint/2010/main" val="416680064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30/01/2021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30/01/2021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30/01/2021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30/01/2021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30/01/2021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30/01/2021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30/01/2021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30/01/2021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30/01/2021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30/01/2021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30/01/2021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30/01/2021</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738A7B-A423-4469-9B45-F5833C61CB9D}"/>
              </a:ext>
            </a:extLst>
          </p:cNvPr>
          <p:cNvSpPr>
            <a:spLocks noGrp="1"/>
          </p:cNvSpPr>
          <p:nvPr>
            <p:ph type="ctrTitle"/>
          </p:nvPr>
        </p:nvSpPr>
        <p:spPr>
          <a:xfrm>
            <a:off x="374754" y="647720"/>
            <a:ext cx="8342526" cy="3208000"/>
          </a:xfrm>
        </p:spPr>
        <p:txBody>
          <a:bodyPr>
            <a:normAutofit/>
          </a:bodyPr>
          <a:lstStyle/>
          <a:p>
            <a:pPr algn="r"/>
            <a:r>
              <a:rPr lang="en-GB" sz="3200" dirty="0">
                <a:latin typeface="Arial" panose="020B0604020202020204" pitchFamily="34" charset="0"/>
                <a:cs typeface="Arial" panose="020B0604020202020204" pitchFamily="34" charset="0"/>
              </a:rPr>
              <a:t>Operational Policing </a:t>
            </a:r>
            <a:br>
              <a:rPr lang="en-GB" sz="3200" dirty="0">
                <a:latin typeface="Arial" panose="020B0604020202020204" pitchFamily="34" charset="0"/>
                <a:cs typeface="Arial" panose="020B0604020202020204" pitchFamily="34" charset="0"/>
              </a:rPr>
            </a:br>
            <a:r>
              <a:rPr lang="en-GB" sz="3200" dirty="0">
                <a:latin typeface="Arial" panose="020B0604020202020204" pitchFamily="34" charset="0"/>
                <a:cs typeface="Arial" panose="020B0604020202020204" pitchFamily="34" charset="0"/>
              </a:rPr>
              <a:t>Criminal Damage Act 1971</a:t>
            </a:r>
            <a:br>
              <a:rPr lang="en-GB" sz="3200" dirty="0">
                <a:latin typeface="Arial" panose="020B0604020202020204" pitchFamily="34" charset="0"/>
                <a:cs typeface="Arial" panose="020B0604020202020204" pitchFamily="34" charset="0"/>
              </a:rPr>
            </a:br>
            <a:br>
              <a:rPr lang="en-GB" sz="32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Rhiannon Lloyd </a:t>
            </a:r>
            <a:br>
              <a:rPr lang="en-GB" sz="3200" dirty="0">
                <a:latin typeface="Arial" panose="020B0604020202020204" pitchFamily="34" charset="0"/>
                <a:cs typeface="Arial" panose="020B0604020202020204" pitchFamily="34" charset="0"/>
              </a:rPr>
            </a:br>
            <a:endParaRPr lang="en-GB" sz="3200" b="1" dirty="0">
              <a:solidFill>
                <a:schemeClr val="bg1"/>
              </a:solidFill>
            </a:endParaRPr>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2" name="Picture 2" descr="Teaching students to think critically (opinion)">
            <a:extLst>
              <a:ext uri="{FF2B5EF4-FFF2-40B4-BE49-F238E27FC236}">
                <a16:creationId xmlns:a16="http://schemas.microsoft.com/office/drawing/2014/main" id="{E28802FD-FCA6-F84C-A187-9F4151AC5E9A}"/>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86861" y="1133943"/>
            <a:ext cx="2987929" cy="398904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F3235AC2-CD5B-6D42-A384-8BC9D314742E}"/>
              </a:ext>
            </a:extLst>
          </p:cNvPr>
          <p:cNvSpPr txBox="1"/>
          <p:nvPr/>
        </p:nvSpPr>
        <p:spPr>
          <a:xfrm>
            <a:off x="2672862" y="183071"/>
            <a:ext cx="8264770" cy="646331"/>
          </a:xfrm>
          <a:prstGeom prst="rect">
            <a:avLst/>
          </a:prstGeom>
          <a:noFill/>
        </p:spPr>
        <p:txBody>
          <a:bodyPr wrap="square" rtlCol="0">
            <a:spAutoFit/>
          </a:bodyPr>
          <a:lstStyle/>
          <a:p>
            <a:r>
              <a:rPr lang="en-GB" sz="3600" u="sng" dirty="0">
                <a:latin typeface="Arial" panose="020B0604020202020204" pitchFamily="34" charset="0"/>
                <a:cs typeface="Arial" panose="020B0604020202020204" pitchFamily="34" charset="0"/>
              </a:rPr>
              <a:t>Learning Outcomes </a:t>
            </a:r>
          </a:p>
        </p:txBody>
      </p:sp>
      <p:sp>
        <p:nvSpPr>
          <p:cNvPr id="6" name="TextBox 5">
            <a:extLst>
              <a:ext uri="{FF2B5EF4-FFF2-40B4-BE49-F238E27FC236}">
                <a16:creationId xmlns:a16="http://schemas.microsoft.com/office/drawing/2014/main" id="{1AC20F54-524E-C043-AA94-D1BA30B95926}"/>
              </a:ext>
            </a:extLst>
          </p:cNvPr>
          <p:cNvSpPr txBox="1"/>
          <p:nvPr/>
        </p:nvSpPr>
        <p:spPr>
          <a:xfrm>
            <a:off x="4071668" y="1535502"/>
            <a:ext cx="4244196" cy="1384995"/>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To evaluate the key elements of the Criminal Damage Act 1971 </a:t>
            </a:r>
          </a:p>
        </p:txBody>
      </p:sp>
    </p:spTree>
    <p:extLst>
      <p:ext uri="{BB962C8B-B14F-4D97-AF65-F5344CB8AC3E}">
        <p14:creationId xmlns:p14="http://schemas.microsoft.com/office/powerpoint/2010/main" val="2967052623"/>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Pentagon 17">
            <a:extLst>
              <a:ext uri="{FF2B5EF4-FFF2-40B4-BE49-F238E27FC236}">
                <a16:creationId xmlns:a16="http://schemas.microsoft.com/office/drawing/2014/main" id="{0E0B7F4F-3510-BF44-BF9C-509C5D990059}"/>
              </a:ext>
            </a:extLst>
          </p:cNvPr>
          <p:cNvSpPr/>
          <p:nvPr/>
        </p:nvSpPr>
        <p:spPr>
          <a:xfrm>
            <a:off x="234349" y="202959"/>
            <a:ext cx="6776047" cy="947782"/>
          </a:xfrm>
          <a:prstGeom prst="homePlat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Pentagon 15">
            <a:extLst>
              <a:ext uri="{FF2B5EF4-FFF2-40B4-BE49-F238E27FC236}">
                <a16:creationId xmlns:a16="http://schemas.microsoft.com/office/drawing/2014/main" id="{A971FA7E-2420-A14E-A19F-2F6BAD6F62BA}"/>
              </a:ext>
            </a:extLst>
          </p:cNvPr>
          <p:cNvSpPr/>
          <p:nvPr/>
        </p:nvSpPr>
        <p:spPr>
          <a:xfrm>
            <a:off x="205592" y="3877555"/>
            <a:ext cx="7308740" cy="646331"/>
          </a:xfrm>
          <a:prstGeom prst="homePlate">
            <a:avLst/>
          </a:prstGeom>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Pentagon 14">
            <a:extLst>
              <a:ext uri="{FF2B5EF4-FFF2-40B4-BE49-F238E27FC236}">
                <a16:creationId xmlns:a16="http://schemas.microsoft.com/office/drawing/2014/main" id="{F25C0D1E-E464-B546-9B6E-81CDACBDBA63}"/>
              </a:ext>
            </a:extLst>
          </p:cNvPr>
          <p:cNvSpPr/>
          <p:nvPr/>
        </p:nvSpPr>
        <p:spPr>
          <a:xfrm>
            <a:off x="234349" y="3105834"/>
            <a:ext cx="7279983" cy="646331"/>
          </a:xfrm>
          <a:prstGeom prst="homePlate">
            <a:avLst/>
          </a:prstGeom>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Pentagon 13">
            <a:extLst>
              <a:ext uri="{FF2B5EF4-FFF2-40B4-BE49-F238E27FC236}">
                <a16:creationId xmlns:a16="http://schemas.microsoft.com/office/drawing/2014/main" id="{C543927B-F3B1-1147-8589-D18F65B948D6}"/>
              </a:ext>
            </a:extLst>
          </p:cNvPr>
          <p:cNvSpPr/>
          <p:nvPr/>
        </p:nvSpPr>
        <p:spPr>
          <a:xfrm>
            <a:off x="260953" y="2348843"/>
            <a:ext cx="7272070" cy="646331"/>
          </a:xfrm>
          <a:prstGeom prst="homePlate">
            <a:avLst/>
          </a:prstGeom>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Pentagon 11">
            <a:extLst>
              <a:ext uri="{FF2B5EF4-FFF2-40B4-BE49-F238E27FC236}">
                <a16:creationId xmlns:a16="http://schemas.microsoft.com/office/drawing/2014/main" id="{9DDB453C-07BA-6F4A-8879-0B3E28007066}"/>
              </a:ext>
            </a:extLst>
          </p:cNvPr>
          <p:cNvSpPr/>
          <p:nvPr/>
        </p:nvSpPr>
        <p:spPr>
          <a:xfrm>
            <a:off x="242261" y="1560708"/>
            <a:ext cx="7272071" cy="646331"/>
          </a:xfrm>
          <a:prstGeom prst="homePlate">
            <a:avLst/>
          </a:prstGeom>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19509C08-9E59-AA4F-A0A6-B81EFF02AA21}"/>
              </a:ext>
            </a:extLst>
          </p:cNvPr>
          <p:cNvSpPr txBox="1"/>
          <p:nvPr/>
        </p:nvSpPr>
        <p:spPr>
          <a:xfrm>
            <a:off x="278206" y="1519579"/>
            <a:ext cx="5913409" cy="646331"/>
          </a:xfrm>
          <a:prstGeom prst="rect">
            <a:avLst/>
          </a:prstGeom>
          <a:noFill/>
        </p:spPr>
        <p:txBody>
          <a:bodyPr wrap="square" rtlCol="0">
            <a:spAutoFit/>
          </a:bodyPr>
          <a:lstStyle/>
          <a:p>
            <a:r>
              <a:rPr lang="en-GB" dirty="0">
                <a:solidFill>
                  <a:schemeClr val="bg1"/>
                </a:solidFill>
                <a:latin typeface="Arial" panose="020B0604020202020204" pitchFamily="34" charset="0"/>
                <a:cs typeface="Arial" panose="020B0604020202020204" pitchFamily="34" charset="0"/>
              </a:rPr>
              <a:t>‘Simple Damage’ </a:t>
            </a:r>
          </a:p>
          <a:p>
            <a:r>
              <a:rPr lang="en-GB" dirty="0">
                <a:solidFill>
                  <a:schemeClr val="bg1"/>
                </a:solidFill>
                <a:latin typeface="Arial" panose="020B0604020202020204" pitchFamily="34" charset="0"/>
                <a:cs typeface="Arial" panose="020B0604020202020204" pitchFamily="34" charset="0"/>
              </a:rPr>
              <a:t>– Criminal Damage Act 1971, s 1 (1)</a:t>
            </a:r>
          </a:p>
        </p:txBody>
      </p:sp>
      <p:sp>
        <p:nvSpPr>
          <p:cNvPr id="9" name="TextBox 8">
            <a:extLst>
              <a:ext uri="{FF2B5EF4-FFF2-40B4-BE49-F238E27FC236}">
                <a16:creationId xmlns:a16="http://schemas.microsoft.com/office/drawing/2014/main" id="{583A0DF1-B29E-E948-AEE4-18A999504B10}"/>
              </a:ext>
            </a:extLst>
          </p:cNvPr>
          <p:cNvSpPr txBox="1"/>
          <p:nvPr/>
        </p:nvSpPr>
        <p:spPr>
          <a:xfrm>
            <a:off x="244422" y="3065013"/>
            <a:ext cx="7401464" cy="646331"/>
          </a:xfrm>
          <a:prstGeom prst="rect">
            <a:avLst/>
          </a:prstGeom>
          <a:noFill/>
        </p:spPr>
        <p:txBody>
          <a:bodyPr wrap="square" rtlCol="0">
            <a:spAutoFit/>
          </a:bodyPr>
          <a:lstStyle/>
          <a:p>
            <a:r>
              <a:rPr lang="en-GB" dirty="0">
                <a:solidFill>
                  <a:schemeClr val="bg1"/>
                </a:solidFill>
                <a:latin typeface="Arial" panose="020B0604020202020204" pitchFamily="34" charset="0"/>
                <a:cs typeface="Arial" panose="020B0604020202020204" pitchFamily="34" charset="0"/>
              </a:rPr>
              <a:t>'Arson’ </a:t>
            </a:r>
          </a:p>
          <a:p>
            <a:r>
              <a:rPr lang="en-GB" dirty="0">
                <a:solidFill>
                  <a:schemeClr val="bg1"/>
                </a:solidFill>
                <a:latin typeface="Arial" panose="020B0604020202020204" pitchFamily="34" charset="0"/>
                <a:cs typeface="Arial" panose="020B0604020202020204" pitchFamily="34" charset="0"/>
              </a:rPr>
              <a:t>– Criminal Damage Act 1971, s 1 (3) </a:t>
            </a:r>
          </a:p>
        </p:txBody>
      </p:sp>
      <p:sp>
        <p:nvSpPr>
          <p:cNvPr id="10" name="TextBox 9">
            <a:extLst>
              <a:ext uri="{FF2B5EF4-FFF2-40B4-BE49-F238E27FC236}">
                <a16:creationId xmlns:a16="http://schemas.microsoft.com/office/drawing/2014/main" id="{0743B256-6F8C-8D4C-8FCC-AC705E82E849}"/>
              </a:ext>
            </a:extLst>
          </p:cNvPr>
          <p:cNvSpPr txBox="1"/>
          <p:nvPr/>
        </p:nvSpPr>
        <p:spPr>
          <a:xfrm>
            <a:off x="205592" y="3891364"/>
            <a:ext cx="6994587" cy="646331"/>
          </a:xfrm>
          <a:prstGeom prst="rect">
            <a:avLst/>
          </a:prstGeom>
          <a:noFill/>
          <a:ln>
            <a:solidFill>
              <a:schemeClr val="bg1"/>
            </a:solidFill>
          </a:ln>
        </p:spPr>
        <p:txBody>
          <a:bodyPr wrap="square" rtlCol="0">
            <a:spAutoFit/>
          </a:bodyPr>
          <a:lstStyle/>
          <a:p>
            <a:r>
              <a:rPr lang="en-GB" dirty="0">
                <a:solidFill>
                  <a:schemeClr val="bg1"/>
                </a:solidFill>
                <a:latin typeface="Arial" panose="020B0604020202020204" pitchFamily="34" charset="0"/>
                <a:cs typeface="Arial" panose="020B0604020202020204" pitchFamily="34" charset="0"/>
              </a:rPr>
              <a:t>‘Threats to Destroy or Damage Property’ </a:t>
            </a:r>
          </a:p>
          <a:p>
            <a:r>
              <a:rPr lang="en-GB" dirty="0">
                <a:solidFill>
                  <a:schemeClr val="bg1"/>
                </a:solidFill>
                <a:latin typeface="Arial" panose="020B0604020202020204" pitchFamily="34" charset="0"/>
                <a:cs typeface="Arial" panose="020B0604020202020204" pitchFamily="34" charset="0"/>
              </a:rPr>
              <a:t>– Criminal Damage 1971, s 2. </a:t>
            </a:r>
          </a:p>
        </p:txBody>
      </p:sp>
      <p:sp>
        <p:nvSpPr>
          <p:cNvPr id="17" name="TextBox 16">
            <a:extLst>
              <a:ext uri="{FF2B5EF4-FFF2-40B4-BE49-F238E27FC236}">
                <a16:creationId xmlns:a16="http://schemas.microsoft.com/office/drawing/2014/main" id="{DC359440-553B-B140-9111-2B45802404F9}"/>
              </a:ext>
            </a:extLst>
          </p:cNvPr>
          <p:cNvSpPr txBox="1"/>
          <p:nvPr/>
        </p:nvSpPr>
        <p:spPr>
          <a:xfrm>
            <a:off x="381722" y="299110"/>
            <a:ext cx="8518586" cy="646331"/>
          </a:xfrm>
          <a:prstGeom prst="rect">
            <a:avLst/>
          </a:prstGeom>
          <a:noFill/>
        </p:spPr>
        <p:txBody>
          <a:bodyPr wrap="square" rtlCol="0">
            <a:spAutoFit/>
          </a:bodyPr>
          <a:lstStyle/>
          <a:p>
            <a:r>
              <a:rPr lang="en-GB" sz="3600" dirty="0">
                <a:solidFill>
                  <a:schemeClr val="bg1"/>
                </a:solidFill>
                <a:latin typeface="Arial" panose="020B0604020202020204" pitchFamily="34" charset="0"/>
                <a:cs typeface="Arial" panose="020B0604020202020204" pitchFamily="34" charset="0"/>
              </a:rPr>
              <a:t>Types of Criminal Damage  </a:t>
            </a:r>
          </a:p>
        </p:txBody>
      </p:sp>
      <p:pic>
        <p:nvPicPr>
          <p:cNvPr id="1026" name="Picture 2" descr="Gavel Computer Icons Law Symbol Judge PNG, Clipart, Black And White,  Circle, Computer Icons, Court, Gavel">
            <a:extLst>
              <a:ext uri="{FF2B5EF4-FFF2-40B4-BE49-F238E27FC236}">
                <a16:creationId xmlns:a16="http://schemas.microsoft.com/office/drawing/2014/main" id="{50000B23-51A4-4247-A9CE-9FC7BD16118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46675" y="199494"/>
            <a:ext cx="1089038" cy="1082886"/>
          </a:xfrm>
          <a:prstGeom prst="rect">
            <a:avLst/>
          </a:prstGeom>
          <a:noFill/>
          <a:extLst>
            <a:ext uri="{909E8E84-426E-40DD-AFC4-6F175D3DCCD1}">
              <a14:hiddenFill xmlns:a14="http://schemas.microsoft.com/office/drawing/2010/main">
                <a:solidFill>
                  <a:srgbClr val="FFFFFF"/>
                </a:solidFill>
              </a14:hiddenFill>
            </a:ext>
          </a:extLst>
        </p:spPr>
      </p:pic>
      <p:sp>
        <p:nvSpPr>
          <p:cNvPr id="20" name="TextBox 19">
            <a:extLst>
              <a:ext uri="{FF2B5EF4-FFF2-40B4-BE49-F238E27FC236}">
                <a16:creationId xmlns:a16="http://schemas.microsoft.com/office/drawing/2014/main" id="{550E0FC6-3198-8B46-BB18-562DEB47BBD9}"/>
              </a:ext>
            </a:extLst>
          </p:cNvPr>
          <p:cNvSpPr txBox="1"/>
          <p:nvPr/>
        </p:nvSpPr>
        <p:spPr>
          <a:xfrm>
            <a:off x="5296618" y="5658410"/>
            <a:ext cx="4812100" cy="369332"/>
          </a:xfrm>
          <a:prstGeom prst="rect">
            <a:avLst/>
          </a:prstGeom>
          <a:noFill/>
        </p:spPr>
        <p:txBody>
          <a:bodyPr wrap="square" rtlCol="0">
            <a:spAutoFit/>
          </a:bodyPr>
          <a:lstStyle/>
          <a:p>
            <a:r>
              <a:rPr lang="en-GB" dirty="0">
                <a:solidFill>
                  <a:schemeClr val="bg1"/>
                </a:solidFill>
                <a:latin typeface="Arial" panose="020B0604020202020204" pitchFamily="34" charset="0"/>
                <a:cs typeface="Arial" panose="020B0604020202020204" pitchFamily="34" charset="0"/>
              </a:rPr>
              <a:t>(Blackstone’s Policing Manual 2020) </a:t>
            </a:r>
          </a:p>
        </p:txBody>
      </p:sp>
      <p:sp>
        <p:nvSpPr>
          <p:cNvPr id="2" name="Rectangle 1">
            <a:extLst>
              <a:ext uri="{FF2B5EF4-FFF2-40B4-BE49-F238E27FC236}">
                <a16:creationId xmlns:a16="http://schemas.microsoft.com/office/drawing/2014/main" id="{D9C88450-26C6-0548-BFDE-8648B519BBF5}"/>
              </a:ext>
            </a:extLst>
          </p:cNvPr>
          <p:cNvSpPr/>
          <p:nvPr/>
        </p:nvSpPr>
        <p:spPr>
          <a:xfrm>
            <a:off x="224285" y="2332361"/>
            <a:ext cx="6609276" cy="646331"/>
          </a:xfrm>
          <a:prstGeom prst="rect">
            <a:avLst/>
          </a:prstGeom>
        </p:spPr>
        <p:txBody>
          <a:bodyPr wrap="square">
            <a:spAutoFit/>
          </a:bodyPr>
          <a:lstStyle/>
          <a:p>
            <a:r>
              <a:rPr lang="en-GB" dirty="0">
                <a:solidFill>
                  <a:schemeClr val="bg1"/>
                </a:solidFill>
                <a:latin typeface="Arial" panose="020B0604020202020204" pitchFamily="34" charset="0"/>
                <a:cs typeface="Arial" panose="020B0604020202020204" pitchFamily="34" charset="0"/>
              </a:rPr>
              <a:t>‘Aggravated Damage’ (To Endanger Life)</a:t>
            </a:r>
          </a:p>
          <a:p>
            <a:r>
              <a:rPr lang="en-GB" dirty="0">
                <a:solidFill>
                  <a:schemeClr val="bg1"/>
                </a:solidFill>
                <a:latin typeface="Arial" panose="020B0604020202020204" pitchFamily="34" charset="0"/>
                <a:cs typeface="Arial" panose="020B0604020202020204" pitchFamily="34" charset="0"/>
              </a:rPr>
              <a:t>– Criminal Damage Act 1971, s 1 (2) </a:t>
            </a:r>
          </a:p>
        </p:txBody>
      </p:sp>
      <p:sp>
        <p:nvSpPr>
          <p:cNvPr id="19" name="Pentagon 18">
            <a:extLst>
              <a:ext uri="{FF2B5EF4-FFF2-40B4-BE49-F238E27FC236}">
                <a16:creationId xmlns:a16="http://schemas.microsoft.com/office/drawing/2014/main" id="{8D736DE2-A7BC-DB43-8E79-51173656C68F}"/>
              </a:ext>
            </a:extLst>
          </p:cNvPr>
          <p:cNvSpPr/>
          <p:nvPr/>
        </p:nvSpPr>
        <p:spPr>
          <a:xfrm>
            <a:off x="205590" y="4706290"/>
            <a:ext cx="7272071" cy="646331"/>
          </a:xfrm>
          <a:prstGeom prst="homePlate">
            <a:avLst/>
          </a:prstGeom>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791D7FBF-372E-8848-9874-F0E4122B7098}"/>
              </a:ext>
            </a:extLst>
          </p:cNvPr>
          <p:cNvSpPr txBox="1"/>
          <p:nvPr/>
        </p:nvSpPr>
        <p:spPr>
          <a:xfrm>
            <a:off x="205590" y="4723997"/>
            <a:ext cx="7272071" cy="646331"/>
          </a:xfrm>
          <a:prstGeom prst="rect">
            <a:avLst/>
          </a:prstGeom>
          <a:noFill/>
        </p:spPr>
        <p:txBody>
          <a:bodyPr wrap="square" rtlCol="0">
            <a:spAutoFit/>
          </a:bodyPr>
          <a:lstStyle/>
          <a:p>
            <a:r>
              <a:rPr lang="en-GB" dirty="0">
                <a:solidFill>
                  <a:schemeClr val="bg1"/>
                </a:solidFill>
                <a:latin typeface="Arial" panose="020B0604020202020204" pitchFamily="34" charset="0"/>
                <a:cs typeface="Arial" panose="020B0604020202020204" pitchFamily="34" charset="0"/>
              </a:rPr>
              <a:t>Having Articles with Intent to Destroy or Damage Property </a:t>
            </a:r>
          </a:p>
          <a:p>
            <a:r>
              <a:rPr lang="en-GB" dirty="0">
                <a:solidFill>
                  <a:schemeClr val="bg1"/>
                </a:solidFill>
                <a:latin typeface="Arial" panose="020B0604020202020204" pitchFamily="34" charset="0"/>
                <a:cs typeface="Arial" panose="020B0604020202020204" pitchFamily="34" charset="0"/>
              </a:rPr>
              <a:t>– Criminal Damage Act, s 3 </a:t>
            </a:r>
          </a:p>
        </p:txBody>
      </p:sp>
    </p:spTree>
    <p:extLst>
      <p:ext uri="{BB962C8B-B14F-4D97-AF65-F5344CB8AC3E}">
        <p14:creationId xmlns:p14="http://schemas.microsoft.com/office/powerpoint/2010/main" val="34493323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Pentagon 5">
            <a:extLst>
              <a:ext uri="{FF2B5EF4-FFF2-40B4-BE49-F238E27FC236}">
                <a16:creationId xmlns:a16="http://schemas.microsoft.com/office/drawing/2014/main" id="{61A5FE50-7728-FF43-BCC0-593B182784AD}"/>
              </a:ext>
            </a:extLst>
          </p:cNvPr>
          <p:cNvSpPr/>
          <p:nvPr/>
        </p:nvSpPr>
        <p:spPr>
          <a:xfrm>
            <a:off x="250166" y="231507"/>
            <a:ext cx="8229600" cy="1397479"/>
          </a:xfrm>
          <a:prstGeom prst="homePlat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5DA83AFC-65AF-8347-8C82-CB320956C9EF}"/>
              </a:ext>
            </a:extLst>
          </p:cNvPr>
          <p:cNvSpPr>
            <a:spLocks noGrp="1"/>
          </p:cNvSpPr>
          <p:nvPr>
            <p:ph type="title"/>
          </p:nvPr>
        </p:nvSpPr>
        <p:spPr>
          <a:xfrm>
            <a:off x="457200" y="641262"/>
            <a:ext cx="8229600" cy="1143000"/>
          </a:xfrm>
        </p:spPr>
        <p:txBody>
          <a:bodyPr>
            <a:normAutofit fontScale="90000"/>
          </a:bodyPr>
          <a:lstStyle/>
          <a:p>
            <a:pPr algn="l"/>
            <a:br>
              <a:rPr lang="en-GB" dirty="0">
                <a:latin typeface="Arial" panose="020B0604020202020204" pitchFamily="34" charset="0"/>
                <a:cs typeface="Arial" panose="020B0604020202020204" pitchFamily="34" charset="0"/>
              </a:rPr>
            </a:br>
            <a:endParaRPr lang="en-GB" dirty="0"/>
          </a:p>
        </p:txBody>
      </p:sp>
      <p:sp>
        <p:nvSpPr>
          <p:cNvPr id="3" name="Rectangle 2">
            <a:extLst>
              <a:ext uri="{FF2B5EF4-FFF2-40B4-BE49-F238E27FC236}">
                <a16:creationId xmlns:a16="http://schemas.microsoft.com/office/drawing/2014/main" id="{D9818DB6-201C-F04E-B86F-FAEC33FD2990}"/>
              </a:ext>
            </a:extLst>
          </p:cNvPr>
          <p:cNvSpPr/>
          <p:nvPr/>
        </p:nvSpPr>
        <p:spPr>
          <a:xfrm>
            <a:off x="457200" y="391637"/>
            <a:ext cx="8229600" cy="1077218"/>
          </a:xfrm>
          <a:prstGeom prst="rect">
            <a:avLst/>
          </a:prstGeom>
        </p:spPr>
        <p:txBody>
          <a:bodyPr wrap="square">
            <a:spAutoFit/>
          </a:bodyPr>
          <a:lstStyle/>
          <a:p>
            <a:r>
              <a:rPr lang="en-GB" sz="3200" dirty="0">
                <a:solidFill>
                  <a:schemeClr val="bg1"/>
                </a:solidFill>
                <a:latin typeface="Arial" panose="020B0604020202020204" pitchFamily="34" charset="0"/>
                <a:cs typeface="Arial" panose="020B0604020202020204" pitchFamily="34" charset="0"/>
              </a:rPr>
              <a:t>‘Simple Damage’ </a:t>
            </a:r>
          </a:p>
          <a:p>
            <a:r>
              <a:rPr lang="en-GB" sz="3200" dirty="0">
                <a:solidFill>
                  <a:schemeClr val="bg1"/>
                </a:solidFill>
                <a:latin typeface="Arial" panose="020B0604020202020204" pitchFamily="34" charset="0"/>
                <a:cs typeface="Arial" panose="020B0604020202020204" pitchFamily="34" charset="0"/>
              </a:rPr>
              <a:t>– Criminal Damage Act 1971, s 1 (1)</a:t>
            </a:r>
            <a:endParaRPr lang="en-GB" dirty="0"/>
          </a:p>
        </p:txBody>
      </p:sp>
      <p:sp>
        <p:nvSpPr>
          <p:cNvPr id="4" name="TextBox 3">
            <a:extLst>
              <a:ext uri="{FF2B5EF4-FFF2-40B4-BE49-F238E27FC236}">
                <a16:creationId xmlns:a16="http://schemas.microsoft.com/office/drawing/2014/main" id="{16B80744-1DE3-8D40-B975-85BE8E4EDA05}"/>
              </a:ext>
            </a:extLst>
          </p:cNvPr>
          <p:cNvSpPr txBox="1"/>
          <p:nvPr/>
        </p:nvSpPr>
        <p:spPr>
          <a:xfrm>
            <a:off x="155275" y="1878611"/>
            <a:ext cx="8902460" cy="923330"/>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A person who without lawful excuse destroys or damages any property belonging to another intending to destroy or damage such property or being reckless as to whether any such property would be destroyed or damaged shall be guilty of an offence.</a:t>
            </a:r>
          </a:p>
        </p:txBody>
      </p:sp>
      <p:sp>
        <p:nvSpPr>
          <p:cNvPr id="5" name="TextBox 4">
            <a:extLst>
              <a:ext uri="{FF2B5EF4-FFF2-40B4-BE49-F238E27FC236}">
                <a16:creationId xmlns:a16="http://schemas.microsoft.com/office/drawing/2014/main" id="{1A1D36EF-3BE9-134D-B12F-46AB76A6F3F9}"/>
              </a:ext>
            </a:extLst>
          </p:cNvPr>
          <p:cNvSpPr txBox="1"/>
          <p:nvPr/>
        </p:nvSpPr>
        <p:spPr>
          <a:xfrm>
            <a:off x="250166" y="3032128"/>
            <a:ext cx="4684143" cy="2585323"/>
          </a:xfrm>
          <a:prstGeom prst="rect">
            <a:avLst/>
          </a:prstGeom>
          <a:noFill/>
        </p:spPr>
        <p:txBody>
          <a:bodyPr wrap="square" rtlCol="0">
            <a:spAutoFit/>
          </a:bodyPr>
          <a:lstStyle/>
          <a:p>
            <a:r>
              <a:rPr lang="en-GB" b="1" u="sng" dirty="0">
                <a:latin typeface="Arial" panose="020B0604020202020204" pitchFamily="34" charset="0"/>
                <a:cs typeface="Arial" panose="020B0604020202020204" pitchFamily="34" charset="0"/>
              </a:rPr>
              <a:t>Points to Prove:</a:t>
            </a:r>
          </a:p>
          <a:p>
            <a:endParaRPr lang="en-GB" b="1" u="sng"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Without lawful excuse</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Destroyed or damaged</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Property belonging to another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Intended to damage /destroy such property or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Being reckless whether it was destroyed or damaged</a:t>
            </a:r>
          </a:p>
        </p:txBody>
      </p:sp>
      <p:pic>
        <p:nvPicPr>
          <p:cNvPr id="1026" name="Picture 2" descr="Damage - Crime Stoppers Western Australia">
            <a:extLst>
              <a:ext uri="{FF2B5EF4-FFF2-40B4-BE49-F238E27FC236}">
                <a16:creationId xmlns:a16="http://schemas.microsoft.com/office/drawing/2014/main" id="{F8F3573B-429C-E241-9D15-925988BADD8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44860" y="3161583"/>
            <a:ext cx="2863970" cy="15038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035858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Pentagon 5">
            <a:extLst>
              <a:ext uri="{FF2B5EF4-FFF2-40B4-BE49-F238E27FC236}">
                <a16:creationId xmlns:a16="http://schemas.microsoft.com/office/drawing/2014/main" id="{61A5FE50-7728-FF43-BCC0-593B182784AD}"/>
              </a:ext>
            </a:extLst>
          </p:cNvPr>
          <p:cNvSpPr/>
          <p:nvPr/>
        </p:nvSpPr>
        <p:spPr>
          <a:xfrm>
            <a:off x="250166" y="231507"/>
            <a:ext cx="8229600" cy="1397479"/>
          </a:xfrm>
          <a:prstGeom prst="homePlat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5DA83AFC-65AF-8347-8C82-CB320956C9EF}"/>
              </a:ext>
            </a:extLst>
          </p:cNvPr>
          <p:cNvSpPr>
            <a:spLocks noGrp="1"/>
          </p:cNvSpPr>
          <p:nvPr>
            <p:ph type="title"/>
          </p:nvPr>
        </p:nvSpPr>
        <p:spPr>
          <a:xfrm>
            <a:off x="457200" y="641262"/>
            <a:ext cx="8229600" cy="1143000"/>
          </a:xfrm>
        </p:spPr>
        <p:txBody>
          <a:bodyPr>
            <a:normAutofit fontScale="90000"/>
          </a:bodyPr>
          <a:lstStyle/>
          <a:p>
            <a:pPr algn="l"/>
            <a:br>
              <a:rPr lang="en-GB" dirty="0">
                <a:latin typeface="Arial" panose="020B0604020202020204" pitchFamily="34" charset="0"/>
                <a:cs typeface="Arial" panose="020B0604020202020204" pitchFamily="34" charset="0"/>
              </a:rPr>
            </a:br>
            <a:endParaRPr lang="en-GB" dirty="0"/>
          </a:p>
        </p:txBody>
      </p:sp>
      <p:sp>
        <p:nvSpPr>
          <p:cNvPr id="3" name="Rectangle 2">
            <a:extLst>
              <a:ext uri="{FF2B5EF4-FFF2-40B4-BE49-F238E27FC236}">
                <a16:creationId xmlns:a16="http://schemas.microsoft.com/office/drawing/2014/main" id="{5ACC1DF9-3A70-2149-84E5-ED9357FF890E}"/>
              </a:ext>
            </a:extLst>
          </p:cNvPr>
          <p:cNvSpPr/>
          <p:nvPr/>
        </p:nvSpPr>
        <p:spPr>
          <a:xfrm>
            <a:off x="457200" y="453192"/>
            <a:ext cx="8686800" cy="954107"/>
          </a:xfrm>
          <a:prstGeom prst="rect">
            <a:avLst/>
          </a:prstGeom>
        </p:spPr>
        <p:txBody>
          <a:bodyPr wrap="square">
            <a:spAutoFit/>
          </a:bodyPr>
          <a:lstStyle/>
          <a:p>
            <a:r>
              <a:rPr lang="en-GB" sz="2800" dirty="0">
                <a:solidFill>
                  <a:schemeClr val="bg1"/>
                </a:solidFill>
                <a:latin typeface="Arial" panose="020B0604020202020204" pitchFamily="34" charset="0"/>
                <a:cs typeface="Arial" panose="020B0604020202020204" pitchFamily="34" charset="0"/>
              </a:rPr>
              <a:t>‘Aggravated Damage’ (To Endanger Life)</a:t>
            </a:r>
          </a:p>
          <a:p>
            <a:r>
              <a:rPr lang="en-GB" sz="2800" dirty="0">
                <a:solidFill>
                  <a:schemeClr val="bg1"/>
                </a:solidFill>
                <a:latin typeface="Arial" panose="020B0604020202020204" pitchFamily="34" charset="0"/>
                <a:cs typeface="Arial" panose="020B0604020202020204" pitchFamily="34" charset="0"/>
              </a:rPr>
              <a:t>– Criminal Damage Act 1971, s 1 (2) </a:t>
            </a:r>
          </a:p>
        </p:txBody>
      </p:sp>
      <p:sp>
        <p:nvSpPr>
          <p:cNvPr id="5" name="Rectangle 4">
            <a:extLst>
              <a:ext uri="{FF2B5EF4-FFF2-40B4-BE49-F238E27FC236}">
                <a16:creationId xmlns:a16="http://schemas.microsoft.com/office/drawing/2014/main" id="{E93E29AE-9ED6-034C-96D0-8C92873F5A68}"/>
              </a:ext>
            </a:extLst>
          </p:cNvPr>
          <p:cNvSpPr/>
          <p:nvPr/>
        </p:nvSpPr>
        <p:spPr>
          <a:xfrm>
            <a:off x="457200" y="2459504"/>
            <a:ext cx="8445260" cy="1938992"/>
          </a:xfrm>
          <a:prstGeom prst="rect">
            <a:avLst/>
          </a:prstGeom>
        </p:spPr>
        <p:txBody>
          <a:bodyPr wrap="square">
            <a:spAutoFit/>
          </a:bodyPr>
          <a:lstStyle/>
          <a:p>
            <a:r>
              <a:rPr lang="en-GB" sz="2000" dirty="0">
                <a:latin typeface="Arial" panose="020B0604020202020204" pitchFamily="34" charset="0"/>
                <a:ea typeface="Calibri" panose="020F0502020204030204" pitchFamily="34" charset="0"/>
                <a:cs typeface="Arial" panose="020B0604020202020204" pitchFamily="34" charset="0"/>
              </a:rPr>
              <a:t>A person who without lawful excuse destroys or damages property, whether belonging to himself or another, intending to destroy or damage such property or being reckless as to whether any such property would be destroyed or damaged </a:t>
            </a:r>
            <a:r>
              <a:rPr lang="en-GB" sz="2000" b="1" dirty="0">
                <a:latin typeface="Arial" panose="020B0604020202020204" pitchFamily="34" charset="0"/>
                <a:ea typeface="Calibri" panose="020F0502020204030204" pitchFamily="34" charset="0"/>
                <a:cs typeface="Arial" panose="020B0604020202020204" pitchFamily="34" charset="0"/>
              </a:rPr>
              <a:t>and </a:t>
            </a:r>
            <a:r>
              <a:rPr lang="en-GB" sz="2000" dirty="0">
                <a:latin typeface="Arial" panose="020B0604020202020204" pitchFamily="34" charset="0"/>
                <a:ea typeface="Calibri" panose="020F0502020204030204" pitchFamily="34" charset="0"/>
                <a:cs typeface="Arial" panose="020B0604020202020204" pitchFamily="34" charset="0"/>
              </a:rPr>
              <a:t>intending by the destruction or damage to endanger the life of another, or being reckless as to whether the life of another would be thereby endangered shall be guilty of an offence...</a:t>
            </a:r>
          </a:p>
        </p:txBody>
      </p:sp>
    </p:spTree>
    <p:extLst>
      <p:ext uri="{BB962C8B-B14F-4D97-AF65-F5344CB8AC3E}">
        <p14:creationId xmlns:p14="http://schemas.microsoft.com/office/powerpoint/2010/main" val="23747463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Pentagon 5">
            <a:extLst>
              <a:ext uri="{FF2B5EF4-FFF2-40B4-BE49-F238E27FC236}">
                <a16:creationId xmlns:a16="http://schemas.microsoft.com/office/drawing/2014/main" id="{61A5FE50-7728-FF43-BCC0-593B182784AD}"/>
              </a:ext>
            </a:extLst>
          </p:cNvPr>
          <p:cNvSpPr/>
          <p:nvPr/>
        </p:nvSpPr>
        <p:spPr>
          <a:xfrm>
            <a:off x="250166" y="231507"/>
            <a:ext cx="8229600" cy="1397479"/>
          </a:xfrm>
          <a:prstGeom prst="homePlat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5DA83AFC-65AF-8347-8C82-CB320956C9EF}"/>
              </a:ext>
            </a:extLst>
          </p:cNvPr>
          <p:cNvSpPr>
            <a:spLocks noGrp="1"/>
          </p:cNvSpPr>
          <p:nvPr>
            <p:ph type="title"/>
          </p:nvPr>
        </p:nvSpPr>
        <p:spPr>
          <a:xfrm>
            <a:off x="457200" y="641262"/>
            <a:ext cx="8229600" cy="1143000"/>
          </a:xfrm>
        </p:spPr>
        <p:txBody>
          <a:bodyPr>
            <a:normAutofit fontScale="90000"/>
          </a:bodyPr>
          <a:lstStyle/>
          <a:p>
            <a:pPr algn="l"/>
            <a:br>
              <a:rPr lang="en-GB" dirty="0">
                <a:latin typeface="Arial" panose="020B0604020202020204" pitchFamily="34" charset="0"/>
                <a:cs typeface="Arial" panose="020B0604020202020204" pitchFamily="34" charset="0"/>
              </a:rPr>
            </a:br>
            <a:endParaRPr lang="en-GB" dirty="0"/>
          </a:p>
        </p:txBody>
      </p:sp>
      <p:sp>
        <p:nvSpPr>
          <p:cNvPr id="4" name="Rectangle 3">
            <a:extLst>
              <a:ext uri="{FF2B5EF4-FFF2-40B4-BE49-F238E27FC236}">
                <a16:creationId xmlns:a16="http://schemas.microsoft.com/office/drawing/2014/main" id="{1E118B9B-7487-A449-81AF-B4A22A11F4BE}"/>
              </a:ext>
            </a:extLst>
          </p:cNvPr>
          <p:cNvSpPr/>
          <p:nvPr/>
        </p:nvSpPr>
        <p:spPr>
          <a:xfrm>
            <a:off x="250166" y="453192"/>
            <a:ext cx="8229600" cy="954107"/>
          </a:xfrm>
          <a:prstGeom prst="rect">
            <a:avLst/>
          </a:prstGeom>
        </p:spPr>
        <p:txBody>
          <a:bodyPr wrap="square">
            <a:spAutoFit/>
          </a:bodyPr>
          <a:lstStyle/>
          <a:p>
            <a:r>
              <a:rPr lang="en-GB" sz="2800" dirty="0">
                <a:solidFill>
                  <a:schemeClr val="bg1"/>
                </a:solidFill>
                <a:latin typeface="Arial" panose="020B0604020202020204" pitchFamily="34" charset="0"/>
                <a:cs typeface="Arial" panose="020B0604020202020204" pitchFamily="34" charset="0"/>
              </a:rPr>
              <a:t>‘Aggravated Damage’ (To Endanger Life)</a:t>
            </a:r>
          </a:p>
          <a:p>
            <a:r>
              <a:rPr lang="en-GB" sz="2800" dirty="0">
                <a:solidFill>
                  <a:schemeClr val="bg1"/>
                </a:solidFill>
                <a:latin typeface="Arial" panose="020B0604020202020204" pitchFamily="34" charset="0"/>
                <a:cs typeface="Arial" panose="020B0604020202020204" pitchFamily="34" charset="0"/>
              </a:rPr>
              <a:t>– Criminal Damage Act 1971, s 1 (2) continued... </a:t>
            </a:r>
          </a:p>
        </p:txBody>
      </p:sp>
      <p:sp>
        <p:nvSpPr>
          <p:cNvPr id="7" name="Rectangle 6">
            <a:extLst>
              <a:ext uri="{FF2B5EF4-FFF2-40B4-BE49-F238E27FC236}">
                <a16:creationId xmlns:a16="http://schemas.microsoft.com/office/drawing/2014/main" id="{8D06E810-F420-F747-8FAA-7F6002DF4427}"/>
              </a:ext>
            </a:extLst>
          </p:cNvPr>
          <p:cNvSpPr/>
          <p:nvPr/>
        </p:nvSpPr>
        <p:spPr>
          <a:xfrm>
            <a:off x="750498" y="2516855"/>
            <a:ext cx="4572000" cy="2308324"/>
          </a:xfrm>
          <a:prstGeom prst="rect">
            <a:avLst/>
          </a:prstGeom>
        </p:spPr>
        <p:txBody>
          <a:bodyPr>
            <a:spAutoFit/>
          </a:bodyPr>
          <a:lstStyle/>
          <a:p>
            <a:r>
              <a:rPr lang="en-GB" b="1" u="sng" dirty="0">
                <a:latin typeface="Arial" panose="020B0604020202020204" pitchFamily="34" charset="0"/>
                <a:ea typeface="Calibri" panose="020F0502020204030204" pitchFamily="34" charset="0"/>
                <a:cs typeface="Arial" panose="020B0604020202020204" pitchFamily="34" charset="0"/>
              </a:rPr>
              <a:t>Points to Prove: </a:t>
            </a:r>
          </a:p>
          <a:p>
            <a:pPr marL="285750" indent="-285750">
              <a:buFont typeface="Arial" panose="020B0604020202020204" pitchFamily="34" charset="0"/>
              <a:buChar char="•"/>
            </a:pPr>
            <a:endParaRPr lang="en-GB" dirty="0">
              <a:latin typeface="Arial" panose="020B0604020202020204" pitchFamily="34" charset="0"/>
              <a:ea typeface="Calibri" panose="020F050202020403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ea typeface="Calibri" panose="020F0502020204030204" pitchFamily="34" charset="0"/>
                <a:cs typeface="Arial" panose="020B0604020202020204" pitchFamily="34" charset="0"/>
              </a:rPr>
              <a:t>Without lawful excuse </a:t>
            </a:r>
          </a:p>
          <a:p>
            <a:pPr marL="285750" indent="-285750">
              <a:buFont typeface="Arial" panose="020B0604020202020204" pitchFamily="34" charset="0"/>
              <a:buChar char="•"/>
            </a:pPr>
            <a:r>
              <a:rPr lang="en-GB" dirty="0">
                <a:latin typeface="Arial" panose="020B0604020202020204" pitchFamily="34" charset="0"/>
                <a:ea typeface="Calibri" panose="020F0502020204030204" pitchFamily="34" charset="0"/>
                <a:cs typeface="Arial" panose="020B0604020202020204" pitchFamily="34" charset="0"/>
              </a:rPr>
              <a:t>Destroys or damages property </a:t>
            </a:r>
          </a:p>
          <a:p>
            <a:pPr marL="285750" indent="-285750">
              <a:buFont typeface="Arial" panose="020B0604020202020204" pitchFamily="34" charset="0"/>
              <a:buChar char="•"/>
            </a:pPr>
            <a:r>
              <a:rPr lang="en-GB" dirty="0">
                <a:latin typeface="Arial" panose="020B0604020202020204" pitchFamily="34" charset="0"/>
                <a:ea typeface="Calibri" panose="020F0502020204030204" pitchFamily="34" charset="0"/>
                <a:cs typeface="Arial" panose="020B0604020202020204" pitchFamily="34" charset="0"/>
              </a:rPr>
              <a:t>With intent </a:t>
            </a:r>
          </a:p>
          <a:p>
            <a:pPr marL="285750" indent="-285750">
              <a:buFont typeface="Arial" panose="020B0604020202020204" pitchFamily="34" charset="0"/>
              <a:buChar char="•"/>
            </a:pPr>
            <a:r>
              <a:rPr lang="en-GB" dirty="0">
                <a:latin typeface="Arial" panose="020B0604020202020204" pitchFamily="34" charset="0"/>
                <a:ea typeface="Calibri" panose="020F0502020204030204" pitchFamily="34" charset="0"/>
                <a:cs typeface="Arial" panose="020B0604020202020204" pitchFamily="34" charset="0"/>
              </a:rPr>
              <a:t>To endanger life of another or </a:t>
            </a:r>
          </a:p>
          <a:p>
            <a:pPr marL="285750" indent="-285750">
              <a:buFont typeface="Arial" panose="020B0604020202020204" pitchFamily="34" charset="0"/>
              <a:buChar char="•"/>
            </a:pPr>
            <a:r>
              <a:rPr lang="en-GB" dirty="0">
                <a:latin typeface="Arial" panose="020B0604020202020204" pitchFamily="34" charset="0"/>
                <a:ea typeface="Calibri" panose="020F0502020204030204" pitchFamily="34" charset="0"/>
                <a:cs typeface="Arial" panose="020B0604020202020204" pitchFamily="34" charset="0"/>
              </a:rPr>
              <a:t>Being reckless as to whether such life would thereby be endangered </a:t>
            </a:r>
          </a:p>
        </p:txBody>
      </p:sp>
      <p:pic>
        <p:nvPicPr>
          <p:cNvPr id="9" name="Picture 4" descr="Police appealing for information about criminal damage in Weston Rhyn |  Border Counties Advertizer">
            <a:extLst>
              <a:ext uri="{FF2B5EF4-FFF2-40B4-BE49-F238E27FC236}">
                <a16:creationId xmlns:a16="http://schemas.microsoft.com/office/drawing/2014/main" id="{A7EB4873-DEC9-2840-B962-3FC05377541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22498" y="2695856"/>
            <a:ext cx="2981052" cy="21293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288248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Pentagon 5">
            <a:extLst>
              <a:ext uri="{FF2B5EF4-FFF2-40B4-BE49-F238E27FC236}">
                <a16:creationId xmlns:a16="http://schemas.microsoft.com/office/drawing/2014/main" id="{61A5FE50-7728-FF43-BCC0-593B182784AD}"/>
              </a:ext>
            </a:extLst>
          </p:cNvPr>
          <p:cNvSpPr/>
          <p:nvPr/>
        </p:nvSpPr>
        <p:spPr>
          <a:xfrm>
            <a:off x="250166" y="231507"/>
            <a:ext cx="8229600" cy="1397479"/>
          </a:xfrm>
          <a:prstGeom prst="homePlat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5DA83AFC-65AF-8347-8C82-CB320956C9EF}"/>
              </a:ext>
            </a:extLst>
          </p:cNvPr>
          <p:cNvSpPr>
            <a:spLocks noGrp="1"/>
          </p:cNvSpPr>
          <p:nvPr>
            <p:ph type="title"/>
          </p:nvPr>
        </p:nvSpPr>
        <p:spPr>
          <a:xfrm>
            <a:off x="457200" y="641262"/>
            <a:ext cx="8229600" cy="1143000"/>
          </a:xfrm>
        </p:spPr>
        <p:txBody>
          <a:bodyPr>
            <a:normAutofit fontScale="90000"/>
          </a:bodyPr>
          <a:lstStyle/>
          <a:p>
            <a:pPr algn="l"/>
            <a:br>
              <a:rPr lang="en-GB" dirty="0">
                <a:latin typeface="Arial" panose="020B0604020202020204" pitchFamily="34" charset="0"/>
                <a:cs typeface="Arial" panose="020B0604020202020204" pitchFamily="34" charset="0"/>
              </a:rPr>
            </a:br>
            <a:endParaRPr lang="en-GB" dirty="0"/>
          </a:p>
        </p:txBody>
      </p:sp>
      <p:sp>
        <p:nvSpPr>
          <p:cNvPr id="3" name="Rectangle 2">
            <a:extLst>
              <a:ext uri="{FF2B5EF4-FFF2-40B4-BE49-F238E27FC236}">
                <a16:creationId xmlns:a16="http://schemas.microsoft.com/office/drawing/2014/main" id="{32ED8CD1-ED45-564B-9C9F-1927587FDBC7}"/>
              </a:ext>
            </a:extLst>
          </p:cNvPr>
          <p:cNvSpPr/>
          <p:nvPr/>
        </p:nvSpPr>
        <p:spPr>
          <a:xfrm>
            <a:off x="457200" y="453192"/>
            <a:ext cx="8229600" cy="954107"/>
          </a:xfrm>
          <a:prstGeom prst="rect">
            <a:avLst/>
          </a:prstGeom>
        </p:spPr>
        <p:txBody>
          <a:bodyPr wrap="square">
            <a:spAutoFit/>
          </a:bodyPr>
          <a:lstStyle/>
          <a:p>
            <a:r>
              <a:rPr lang="en-GB" sz="2800" dirty="0">
                <a:solidFill>
                  <a:schemeClr val="bg1"/>
                </a:solidFill>
                <a:latin typeface="Arial" panose="020B0604020202020204" pitchFamily="34" charset="0"/>
                <a:cs typeface="Arial" panose="020B0604020202020204" pitchFamily="34" charset="0"/>
              </a:rPr>
              <a:t>'Arson’ </a:t>
            </a:r>
          </a:p>
          <a:p>
            <a:r>
              <a:rPr lang="en-GB" sz="2800" dirty="0">
                <a:solidFill>
                  <a:schemeClr val="bg1"/>
                </a:solidFill>
                <a:latin typeface="Arial" panose="020B0604020202020204" pitchFamily="34" charset="0"/>
                <a:cs typeface="Arial" panose="020B0604020202020204" pitchFamily="34" charset="0"/>
              </a:rPr>
              <a:t>– Criminal Damage Act 1971, s 1 (3) </a:t>
            </a:r>
          </a:p>
        </p:txBody>
      </p:sp>
      <p:sp>
        <p:nvSpPr>
          <p:cNvPr id="4" name="TextBox 3">
            <a:extLst>
              <a:ext uri="{FF2B5EF4-FFF2-40B4-BE49-F238E27FC236}">
                <a16:creationId xmlns:a16="http://schemas.microsoft.com/office/drawing/2014/main" id="{6461ABAD-6B20-FF4E-A8FC-C59169CFEA93}"/>
              </a:ext>
            </a:extLst>
          </p:cNvPr>
          <p:cNvSpPr txBox="1"/>
          <p:nvPr/>
        </p:nvSpPr>
        <p:spPr>
          <a:xfrm>
            <a:off x="250166" y="1582340"/>
            <a:ext cx="8643668" cy="3970318"/>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 </a:t>
            </a:r>
          </a:p>
          <a:p>
            <a:r>
              <a:rPr lang="en-GB" dirty="0">
                <a:latin typeface="Arial" panose="020B0604020202020204" pitchFamily="34" charset="0"/>
                <a:cs typeface="Arial" panose="020B0604020202020204" pitchFamily="34" charset="0"/>
              </a:rPr>
              <a:t>An offence committed under this section by destroying or damaging property by fire shall be charged as arson </a:t>
            </a:r>
          </a:p>
          <a:p>
            <a:r>
              <a:rPr lang="en-GB" dirty="0">
                <a:latin typeface="Arial" panose="020B0604020202020204" pitchFamily="34" charset="0"/>
                <a:cs typeface="Arial" panose="020B0604020202020204" pitchFamily="34" charset="0"/>
              </a:rPr>
              <a:t> </a:t>
            </a:r>
          </a:p>
          <a:p>
            <a:r>
              <a:rPr lang="en-GB" b="1" u="sng" dirty="0">
                <a:latin typeface="Arial" panose="020B0604020202020204" pitchFamily="34" charset="0"/>
                <a:cs typeface="Arial" panose="020B0604020202020204" pitchFamily="34" charset="0"/>
              </a:rPr>
              <a:t>Points to Prove: </a:t>
            </a:r>
          </a:p>
          <a:p>
            <a:r>
              <a:rPr lang="en-GB" dirty="0">
                <a:latin typeface="Arial" panose="020B0604020202020204" pitchFamily="34" charset="0"/>
                <a:cs typeface="Arial" panose="020B0604020202020204" pitchFamily="34" charset="0"/>
              </a:rPr>
              <a:t> </a:t>
            </a:r>
          </a:p>
          <a:p>
            <a:pPr marL="285750" lvl="0" indent="-285750">
              <a:buFont typeface="Arial" panose="020B0604020202020204" pitchFamily="34" charset="0"/>
              <a:buChar char="•"/>
            </a:pPr>
            <a:r>
              <a:rPr lang="en-GB" dirty="0">
                <a:latin typeface="Arial" panose="020B0604020202020204" pitchFamily="34" charset="0"/>
                <a:cs typeface="Arial" panose="020B0604020202020204" pitchFamily="34" charset="0"/>
              </a:rPr>
              <a:t>Without lawful excuse</a:t>
            </a:r>
          </a:p>
          <a:p>
            <a:pPr marL="285750" lvl="0" indent="-285750">
              <a:buFont typeface="Arial" panose="020B0604020202020204" pitchFamily="34" charset="0"/>
              <a:buChar char="•"/>
            </a:pPr>
            <a:r>
              <a:rPr lang="en-GB" dirty="0">
                <a:latin typeface="Arial" panose="020B0604020202020204" pitchFamily="34" charset="0"/>
                <a:cs typeface="Arial" panose="020B0604020202020204" pitchFamily="34" charset="0"/>
              </a:rPr>
              <a:t>Destroyed or damaged</a:t>
            </a:r>
          </a:p>
          <a:p>
            <a:pPr marL="285750" lvl="0" indent="-285750">
              <a:buFont typeface="Arial" panose="020B0604020202020204" pitchFamily="34" charset="0"/>
              <a:buChar char="•"/>
            </a:pPr>
            <a:r>
              <a:rPr lang="en-GB" dirty="0">
                <a:latin typeface="Arial" panose="020B0604020202020204" pitchFamily="34" charset="0"/>
                <a:cs typeface="Arial" panose="020B0604020202020204" pitchFamily="34" charset="0"/>
              </a:rPr>
              <a:t>By fire </a:t>
            </a:r>
          </a:p>
          <a:p>
            <a:pPr marL="285750" lvl="0" indent="-285750">
              <a:buFont typeface="Arial" panose="020B0604020202020204" pitchFamily="34" charset="0"/>
              <a:buChar char="•"/>
            </a:pPr>
            <a:r>
              <a:rPr lang="en-GB" dirty="0">
                <a:latin typeface="Arial" panose="020B0604020202020204" pitchFamily="34" charset="0"/>
                <a:cs typeface="Arial" panose="020B0604020202020204" pitchFamily="34" charset="0"/>
              </a:rPr>
              <a:t>Property with intent to destroy damage it </a:t>
            </a:r>
          </a:p>
          <a:p>
            <a:r>
              <a:rPr lang="en-GB" dirty="0">
                <a:latin typeface="Arial" panose="020B0604020202020204" pitchFamily="34" charset="0"/>
                <a:cs typeface="Arial" panose="020B0604020202020204" pitchFamily="34" charset="0"/>
              </a:rPr>
              <a:t> </a:t>
            </a:r>
          </a:p>
          <a:p>
            <a:r>
              <a:rPr lang="en-GB" b="1" u="sng" dirty="0">
                <a:latin typeface="Arial" panose="020B0604020202020204" pitchFamily="34" charset="0"/>
                <a:cs typeface="Arial" panose="020B0604020202020204" pitchFamily="34" charset="0"/>
              </a:rPr>
              <a:t>or </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a:t>
            </a:r>
          </a:p>
          <a:p>
            <a:pPr marL="285750" lvl="0" indent="-285750">
              <a:buFont typeface="Arial" panose="020B0604020202020204" pitchFamily="34" charset="0"/>
              <a:buChar char="•"/>
            </a:pPr>
            <a:r>
              <a:rPr lang="en-GB" dirty="0">
                <a:latin typeface="Arial" panose="020B0604020202020204" pitchFamily="34" charset="0"/>
                <a:cs typeface="Arial" panose="020B0604020202020204" pitchFamily="34" charset="0"/>
              </a:rPr>
              <a:t>Being reckless as to whether such property was damaged destroyed </a:t>
            </a:r>
          </a:p>
        </p:txBody>
      </p:sp>
      <p:pic>
        <p:nvPicPr>
          <p:cNvPr id="5122" name="Picture 2" descr="Morton's Solicitors - Criminal Damage, Arson Defense in Stockport,  Manchester, Cheshire">
            <a:extLst>
              <a:ext uri="{FF2B5EF4-FFF2-40B4-BE49-F238E27FC236}">
                <a16:creationId xmlns:a16="http://schemas.microsoft.com/office/drawing/2014/main" id="{45E85ACE-F0F4-2649-9B67-76514C211AF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64142" y="2490714"/>
            <a:ext cx="3390900" cy="2260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416211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Pentagon 5">
            <a:extLst>
              <a:ext uri="{FF2B5EF4-FFF2-40B4-BE49-F238E27FC236}">
                <a16:creationId xmlns:a16="http://schemas.microsoft.com/office/drawing/2014/main" id="{61A5FE50-7728-FF43-BCC0-593B182784AD}"/>
              </a:ext>
            </a:extLst>
          </p:cNvPr>
          <p:cNvSpPr/>
          <p:nvPr/>
        </p:nvSpPr>
        <p:spPr>
          <a:xfrm>
            <a:off x="250166" y="231507"/>
            <a:ext cx="8229600" cy="1397479"/>
          </a:xfrm>
          <a:prstGeom prst="homePlat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5DA83AFC-65AF-8347-8C82-CB320956C9EF}"/>
              </a:ext>
            </a:extLst>
          </p:cNvPr>
          <p:cNvSpPr>
            <a:spLocks noGrp="1"/>
          </p:cNvSpPr>
          <p:nvPr>
            <p:ph type="title"/>
          </p:nvPr>
        </p:nvSpPr>
        <p:spPr>
          <a:xfrm>
            <a:off x="457200" y="641262"/>
            <a:ext cx="8229600" cy="1143000"/>
          </a:xfrm>
        </p:spPr>
        <p:txBody>
          <a:bodyPr>
            <a:normAutofit fontScale="90000"/>
          </a:bodyPr>
          <a:lstStyle/>
          <a:p>
            <a:pPr algn="l"/>
            <a:br>
              <a:rPr lang="en-GB" dirty="0">
                <a:latin typeface="Arial" panose="020B0604020202020204" pitchFamily="34" charset="0"/>
                <a:cs typeface="Arial" panose="020B0604020202020204" pitchFamily="34" charset="0"/>
              </a:rPr>
            </a:br>
            <a:endParaRPr lang="en-GB" dirty="0"/>
          </a:p>
        </p:txBody>
      </p:sp>
      <p:sp>
        <p:nvSpPr>
          <p:cNvPr id="3" name="Rectangle 2">
            <a:extLst>
              <a:ext uri="{FF2B5EF4-FFF2-40B4-BE49-F238E27FC236}">
                <a16:creationId xmlns:a16="http://schemas.microsoft.com/office/drawing/2014/main" id="{32ED8CD1-ED45-564B-9C9F-1927587FDBC7}"/>
              </a:ext>
            </a:extLst>
          </p:cNvPr>
          <p:cNvSpPr/>
          <p:nvPr/>
        </p:nvSpPr>
        <p:spPr>
          <a:xfrm>
            <a:off x="336429" y="453192"/>
            <a:ext cx="8229600" cy="954107"/>
          </a:xfrm>
          <a:prstGeom prst="rect">
            <a:avLst/>
          </a:prstGeom>
        </p:spPr>
        <p:txBody>
          <a:bodyPr wrap="square">
            <a:spAutoFit/>
          </a:bodyPr>
          <a:lstStyle/>
          <a:p>
            <a:r>
              <a:rPr lang="en-GB" sz="2800" dirty="0">
                <a:solidFill>
                  <a:schemeClr val="bg1"/>
                </a:solidFill>
                <a:latin typeface="Arial" panose="020B0604020202020204" pitchFamily="34" charset="0"/>
                <a:cs typeface="Arial" panose="020B0604020202020204" pitchFamily="34" charset="0"/>
              </a:rPr>
              <a:t>'Arson – Endanger Life’ </a:t>
            </a:r>
          </a:p>
          <a:p>
            <a:r>
              <a:rPr lang="en-GB" sz="2800" dirty="0">
                <a:solidFill>
                  <a:schemeClr val="bg1"/>
                </a:solidFill>
                <a:latin typeface="Arial" panose="020B0604020202020204" pitchFamily="34" charset="0"/>
                <a:cs typeface="Arial" panose="020B0604020202020204" pitchFamily="34" charset="0"/>
              </a:rPr>
              <a:t>– Criminal Damage Act 1971, s 1 (3) continued... </a:t>
            </a:r>
          </a:p>
        </p:txBody>
      </p:sp>
      <p:sp>
        <p:nvSpPr>
          <p:cNvPr id="4" name="TextBox 3">
            <a:extLst>
              <a:ext uri="{FF2B5EF4-FFF2-40B4-BE49-F238E27FC236}">
                <a16:creationId xmlns:a16="http://schemas.microsoft.com/office/drawing/2014/main" id="{6461ABAD-6B20-FF4E-A8FC-C59169CFEA93}"/>
              </a:ext>
            </a:extLst>
          </p:cNvPr>
          <p:cNvSpPr txBox="1"/>
          <p:nvPr/>
        </p:nvSpPr>
        <p:spPr>
          <a:xfrm>
            <a:off x="250166" y="1582340"/>
            <a:ext cx="8643668"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 </a:t>
            </a:r>
          </a:p>
        </p:txBody>
      </p:sp>
      <p:sp>
        <p:nvSpPr>
          <p:cNvPr id="5" name="Rectangle 4">
            <a:extLst>
              <a:ext uri="{FF2B5EF4-FFF2-40B4-BE49-F238E27FC236}">
                <a16:creationId xmlns:a16="http://schemas.microsoft.com/office/drawing/2014/main" id="{56096894-6093-B949-A827-8B5A682C496B}"/>
              </a:ext>
            </a:extLst>
          </p:cNvPr>
          <p:cNvSpPr/>
          <p:nvPr/>
        </p:nvSpPr>
        <p:spPr>
          <a:xfrm>
            <a:off x="336430" y="1934418"/>
            <a:ext cx="4546122" cy="3416320"/>
          </a:xfrm>
          <a:prstGeom prst="rect">
            <a:avLst/>
          </a:prstGeom>
        </p:spPr>
        <p:txBody>
          <a:bodyPr wrap="square">
            <a:spAutoFit/>
          </a:bodyPr>
          <a:lstStyle/>
          <a:p>
            <a:r>
              <a:rPr lang="en-GB" b="1" dirty="0">
                <a:latin typeface="Arial" panose="020B0604020202020204" pitchFamily="34" charset="0"/>
                <a:cs typeface="Arial" panose="020B0604020202020204" pitchFamily="34" charset="0"/>
              </a:rPr>
              <a:t>Arson  - Endanger life </a:t>
            </a:r>
          </a:p>
          <a:p>
            <a:r>
              <a:rPr lang="en-GB" dirty="0">
                <a:latin typeface="Arial" panose="020B0604020202020204" pitchFamily="34" charset="0"/>
                <a:cs typeface="Arial" panose="020B0604020202020204" pitchFamily="34" charset="0"/>
              </a:rPr>
              <a:t> </a:t>
            </a:r>
            <a:endParaRPr lang="en-GB" b="1" u="sng" dirty="0">
              <a:latin typeface="Arial" panose="020B0604020202020204" pitchFamily="34" charset="0"/>
              <a:cs typeface="Arial" panose="020B0604020202020204" pitchFamily="34" charset="0"/>
            </a:endParaRPr>
          </a:p>
          <a:p>
            <a:r>
              <a:rPr lang="en-GB" b="1" u="sng" dirty="0">
                <a:latin typeface="Arial" panose="020B0604020202020204" pitchFamily="34" charset="0"/>
                <a:cs typeface="Arial" panose="020B0604020202020204" pitchFamily="34" charset="0"/>
              </a:rPr>
              <a:t>Points to Prove: </a:t>
            </a:r>
          </a:p>
          <a:p>
            <a:pPr marL="285750" lvl="0" indent="-285750">
              <a:buFont typeface="Arial" panose="020B0604020202020204" pitchFamily="34" charset="0"/>
              <a:buChar char="•"/>
            </a:pPr>
            <a:r>
              <a:rPr lang="en-GB" dirty="0">
                <a:latin typeface="Arial" panose="020B0604020202020204" pitchFamily="34" charset="0"/>
                <a:cs typeface="Arial" panose="020B0604020202020204" pitchFamily="34" charset="0"/>
              </a:rPr>
              <a:t>All points to prove for arson </a:t>
            </a:r>
          </a:p>
          <a:p>
            <a:pPr marL="285750" lvl="0" indent="-285750">
              <a:buFont typeface="Arial" panose="020B0604020202020204" pitchFamily="34" charset="0"/>
              <a:buChar char="•"/>
            </a:pPr>
            <a:r>
              <a:rPr lang="en-GB" dirty="0">
                <a:latin typeface="Arial" panose="020B0604020202020204" pitchFamily="34" charset="0"/>
                <a:cs typeface="Arial" panose="020B0604020202020204" pitchFamily="34" charset="0"/>
              </a:rPr>
              <a:t>Intending by that destruction/ damage to endanger life of another </a:t>
            </a:r>
          </a:p>
          <a:p>
            <a:r>
              <a:rPr lang="en-GB" dirty="0">
                <a:latin typeface="Arial" panose="020B0604020202020204" pitchFamily="34" charset="0"/>
                <a:cs typeface="Arial" panose="020B0604020202020204" pitchFamily="34" charset="0"/>
              </a:rPr>
              <a:t> </a:t>
            </a:r>
          </a:p>
          <a:p>
            <a:r>
              <a:rPr lang="en-GB" dirty="0">
                <a:latin typeface="Arial" panose="020B0604020202020204" pitchFamily="34" charset="0"/>
                <a:cs typeface="Arial" panose="020B0604020202020204" pitchFamily="34" charset="0"/>
              </a:rPr>
              <a:t>or</a:t>
            </a:r>
          </a:p>
          <a:p>
            <a:r>
              <a:rPr lang="en-GB" dirty="0">
                <a:latin typeface="Arial" panose="020B0604020202020204" pitchFamily="34" charset="0"/>
                <a:cs typeface="Arial" panose="020B0604020202020204" pitchFamily="34" charset="0"/>
              </a:rPr>
              <a:t> </a:t>
            </a:r>
          </a:p>
          <a:p>
            <a:pPr marL="285750" lvl="0" indent="-285750">
              <a:buFont typeface="Arial" panose="020B0604020202020204" pitchFamily="34" charset="0"/>
              <a:buChar char="•"/>
            </a:pPr>
            <a:r>
              <a:rPr lang="en-GB" dirty="0">
                <a:latin typeface="Arial" panose="020B0604020202020204" pitchFamily="34" charset="0"/>
                <a:cs typeface="Arial" panose="020B0604020202020204" pitchFamily="34" charset="0"/>
              </a:rPr>
              <a:t>Being reckless as to whether life of another would be thereby be endangered  </a:t>
            </a:r>
          </a:p>
        </p:txBody>
      </p:sp>
      <p:pic>
        <p:nvPicPr>
          <p:cNvPr id="4098" name="Picture 2" descr="Arson Attack - Criminal Defence | Bloomsbury Law UK">
            <a:extLst>
              <a:ext uri="{FF2B5EF4-FFF2-40B4-BE49-F238E27FC236}">
                <a16:creationId xmlns:a16="http://schemas.microsoft.com/office/drawing/2014/main" id="{F2EF1F0A-6F89-5543-ADC7-F5137063F4C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76729" y="2432190"/>
            <a:ext cx="3289300" cy="2476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393709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Pentagon 5">
            <a:extLst>
              <a:ext uri="{FF2B5EF4-FFF2-40B4-BE49-F238E27FC236}">
                <a16:creationId xmlns:a16="http://schemas.microsoft.com/office/drawing/2014/main" id="{61A5FE50-7728-FF43-BCC0-593B182784AD}"/>
              </a:ext>
            </a:extLst>
          </p:cNvPr>
          <p:cNvSpPr/>
          <p:nvPr/>
        </p:nvSpPr>
        <p:spPr>
          <a:xfrm>
            <a:off x="250166" y="231507"/>
            <a:ext cx="8229600" cy="1397479"/>
          </a:xfrm>
          <a:prstGeom prst="homePlat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5DA83AFC-65AF-8347-8C82-CB320956C9EF}"/>
              </a:ext>
            </a:extLst>
          </p:cNvPr>
          <p:cNvSpPr>
            <a:spLocks noGrp="1"/>
          </p:cNvSpPr>
          <p:nvPr>
            <p:ph type="title"/>
          </p:nvPr>
        </p:nvSpPr>
        <p:spPr>
          <a:xfrm>
            <a:off x="457200" y="641262"/>
            <a:ext cx="8229600" cy="1143000"/>
          </a:xfrm>
        </p:spPr>
        <p:txBody>
          <a:bodyPr>
            <a:normAutofit fontScale="90000"/>
          </a:bodyPr>
          <a:lstStyle/>
          <a:p>
            <a:pPr algn="l"/>
            <a:br>
              <a:rPr lang="en-GB" dirty="0">
                <a:latin typeface="Arial" panose="020B0604020202020204" pitchFamily="34" charset="0"/>
                <a:cs typeface="Arial" panose="020B0604020202020204" pitchFamily="34" charset="0"/>
              </a:rPr>
            </a:br>
            <a:endParaRPr lang="en-GB" dirty="0"/>
          </a:p>
        </p:txBody>
      </p:sp>
      <p:sp>
        <p:nvSpPr>
          <p:cNvPr id="3" name="Rectangle 2">
            <a:extLst>
              <a:ext uri="{FF2B5EF4-FFF2-40B4-BE49-F238E27FC236}">
                <a16:creationId xmlns:a16="http://schemas.microsoft.com/office/drawing/2014/main" id="{308FDBBA-6B71-A840-ADC1-3B8379EE9580}"/>
              </a:ext>
            </a:extLst>
          </p:cNvPr>
          <p:cNvSpPr/>
          <p:nvPr/>
        </p:nvSpPr>
        <p:spPr>
          <a:xfrm>
            <a:off x="517585" y="453192"/>
            <a:ext cx="8704053" cy="954107"/>
          </a:xfrm>
          <a:prstGeom prst="rect">
            <a:avLst/>
          </a:prstGeom>
        </p:spPr>
        <p:txBody>
          <a:bodyPr wrap="square">
            <a:spAutoFit/>
          </a:bodyPr>
          <a:lstStyle/>
          <a:p>
            <a:r>
              <a:rPr lang="en-GB" sz="2800" dirty="0">
                <a:solidFill>
                  <a:schemeClr val="bg1"/>
                </a:solidFill>
                <a:latin typeface="Arial" panose="020B0604020202020204" pitchFamily="34" charset="0"/>
                <a:cs typeface="Arial" panose="020B0604020202020204" pitchFamily="34" charset="0"/>
              </a:rPr>
              <a:t>‘Threats to Destroy or Damage Property’ </a:t>
            </a:r>
          </a:p>
          <a:p>
            <a:r>
              <a:rPr lang="en-GB" sz="2800" dirty="0">
                <a:solidFill>
                  <a:schemeClr val="bg1"/>
                </a:solidFill>
                <a:latin typeface="Arial" panose="020B0604020202020204" pitchFamily="34" charset="0"/>
                <a:cs typeface="Arial" panose="020B0604020202020204" pitchFamily="34" charset="0"/>
              </a:rPr>
              <a:t>– Criminal Damage 1971, s 2. </a:t>
            </a:r>
          </a:p>
        </p:txBody>
      </p:sp>
      <p:sp>
        <p:nvSpPr>
          <p:cNvPr id="4" name="Rectangle 3">
            <a:extLst>
              <a:ext uri="{FF2B5EF4-FFF2-40B4-BE49-F238E27FC236}">
                <a16:creationId xmlns:a16="http://schemas.microsoft.com/office/drawing/2014/main" id="{0278CABA-FC3E-1F41-89DD-BDD2EAAA6058}"/>
              </a:ext>
            </a:extLst>
          </p:cNvPr>
          <p:cNvSpPr/>
          <p:nvPr/>
        </p:nvSpPr>
        <p:spPr>
          <a:xfrm>
            <a:off x="250166" y="2194017"/>
            <a:ext cx="5995359" cy="2862322"/>
          </a:xfrm>
          <a:prstGeom prst="rect">
            <a:avLst/>
          </a:prstGeom>
        </p:spPr>
        <p:txBody>
          <a:bodyPr wrap="square">
            <a:spAutoFit/>
          </a:bodyPr>
          <a:lstStyle/>
          <a:p>
            <a:r>
              <a:rPr lang="en-GB" sz="2000" dirty="0">
                <a:latin typeface="Arial" panose="020B0604020202020204" pitchFamily="34" charset="0"/>
                <a:ea typeface="Calibri" panose="020F0502020204030204" pitchFamily="34" charset="0"/>
                <a:cs typeface="Arial" panose="020B0604020202020204" pitchFamily="34" charset="0"/>
              </a:rPr>
              <a:t>A person who without lawful excuse makes to another a threat intending that the other would fear it would be carried out – </a:t>
            </a:r>
          </a:p>
          <a:p>
            <a:r>
              <a:rPr lang="en-GB" sz="2000" dirty="0">
                <a:latin typeface="Arial" panose="020B0604020202020204" pitchFamily="34" charset="0"/>
                <a:ea typeface="Calibri" panose="020F0502020204030204" pitchFamily="34" charset="0"/>
                <a:cs typeface="Arial" panose="020B0604020202020204" pitchFamily="34" charset="0"/>
              </a:rPr>
              <a:t> </a:t>
            </a:r>
          </a:p>
          <a:p>
            <a:pPr marL="342900" lvl="0" indent="-342900">
              <a:buFont typeface="+mj-lt"/>
              <a:buAutoNum type="alphaLcParenBoth"/>
            </a:pPr>
            <a:r>
              <a:rPr lang="en-GB" sz="2000" dirty="0">
                <a:latin typeface="Arial" panose="020B0604020202020204" pitchFamily="34" charset="0"/>
                <a:ea typeface="Calibri" panose="020F0502020204030204" pitchFamily="34" charset="0"/>
                <a:cs typeface="Arial" panose="020B0604020202020204" pitchFamily="34" charset="0"/>
              </a:rPr>
              <a:t> to destroy or damage any property belonging to that other or third party</a:t>
            </a:r>
          </a:p>
          <a:p>
            <a:pPr marL="342900" lvl="0" indent="-342900">
              <a:buFont typeface="+mj-lt"/>
              <a:buAutoNum type="alphaLcParenBoth"/>
            </a:pPr>
            <a:r>
              <a:rPr lang="en-GB" sz="2000" dirty="0">
                <a:latin typeface="Arial" panose="020B0604020202020204" pitchFamily="34" charset="0"/>
                <a:ea typeface="Calibri" panose="020F0502020204030204" pitchFamily="34" charset="0"/>
                <a:cs typeface="Arial" panose="020B0604020202020204" pitchFamily="34" charset="0"/>
              </a:rPr>
              <a:t> to destroy or damage his own property in a way which he knows is likely to endanger the life of that other or a third party is guilty of an offence  </a:t>
            </a:r>
          </a:p>
        </p:txBody>
      </p:sp>
      <p:pic>
        <p:nvPicPr>
          <p:cNvPr id="6146" name="Picture 2" descr="No Yelling Icon Illustration, Warning Icon, No Yelling, Icon PNG  Transparent Clipart Image and PSD File for Free Download">
            <a:extLst>
              <a:ext uri="{FF2B5EF4-FFF2-40B4-BE49-F238E27FC236}">
                <a16:creationId xmlns:a16="http://schemas.microsoft.com/office/drawing/2014/main" id="{53FE6A06-915D-CD4F-B9F4-4E258D88B30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73800" y="2418678"/>
            <a:ext cx="2413000" cy="2413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45898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Pentagon 5">
            <a:extLst>
              <a:ext uri="{FF2B5EF4-FFF2-40B4-BE49-F238E27FC236}">
                <a16:creationId xmlns:a16="http://schemas.microsoft.com/office/drawing/2014/main" id="{61A5FE50-7728-FF43-BCC0-593B182784AD}"/>
              </a:ext>
            </a:extLst>
          </p:cNvPr>
          <p:cNvSpPr/>
          <p:nvPr/>
        </p:nvSpPr>
        <p:spPr>
          <a:xfrm>
            <a:off x="250166" y="231507"/>
            <a:ext cx="8229600" cy="1397479"/>
          </a:xfrm>
          <a:prstGeom prst="homePlat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5DA83AFC-65AF-8347-8C82-CB320956C9EF}"/>
              </a:ext>
            </a:extLst>
          </p:cNvPr>
          <p:cNvSpPr>
            <a:spLocks noGrp="1"/>
          </p:cNvSpPr>
          <p:nvPr>
            <p:ph type="title"/>
          </p:nvPr>
        </p:nvSpPr>
        <p:spPr>
          <a:xfrm>
            <a:off x="457200" y="641262"/>
            <a:ext cx="8229600" cy="1143000"/>
          </a:xfrm>
        </p:spPr>
        <p:txBody>
          <a:bodyPr>
            <a:normAutofit fontScale="90000"/>
          </a:bodyPr>
          <a:lstStyle/>
          <a:p>
            <a:pPr algn="l"/>
            <a:br>
              <a:rPr lang="en-GB" dirty="0">
                <a:latin typeface="Arial" panose="020B0604020202020204" pitchFamily="34" charset="0"/>
                <a:cs typeface="Arial" panose="020B0604020202020204" pitchFamily="34" charset="0"/>
              </a:rPr>
            </a:br>
            <a:endParaRPr lang="en-GB" dirty="0"/>
          </a:p>
        </p:txBody>
      </p:sp>
      <p:sp>
        <p:nvSpPr>
          <p:cNvPr id="3" name="Rectangle 2">
            <a:extLst>
              <a:ext uri="{FF2B5EF4-FFF2-40B4-BE49-F238E27FC236}">
                <a16:creationId xmlns:a16="http://schemas.microsoft.com/office/drawing/2014/main" id="{308FDBBA-6B71-A840-ADC1-3B8379EE9580}"/>
              </a:ext>
            </a:extLst>
          </p:cNvPr>
          <p:cNvSpPr/>
          <p:nvPr/>
        </p:nvSpPr>
        <p:spPr>
          <a:xfrm>
            <a:off x="517585" y="453192"/>
            <a:ext cx="8704053" cy="954107"/>
          </a:xfrm>
          <a:prstGeom prst="rect">
            <a:avLst/>
          </a:prstGeom>
        </p:spPr>
        <p:txBody>
          <a:bodyPr wrap="square">
            <a:spAutoFit/>
          </a:bodyPr>
          <a:lstStyle/>
          <a:p>
            <a:r>
              <a:rPr lang="en-GB" sz="2800" dirty="0">
                <a:solidFill>
                  <a:schemeClr val="bg1"/>
                </a:solidFill>
                <a:latin typeface="Arial" panose="020B0604020202020204" pitchFamily="34" charset="0"/>
                <a:cs typeface="Arial" panose="020B0604020202020204" pitchFamily="34" charset="0"/>
              </a:rPr>
              <a:t>‘Threats to Destroy or Damage Property’ </a:t>
            </a:r>
          </a:p>
          <a:p>
            <a:r>
              <a:rPr lang="en-GB" sz="2800" dirty="0">
                <a:solidFill>
                  <a:schemeClr val="bg1"/>
                </a:solidFill>
                <a:latin typeface="Arial" panose="020B0604020202020204" pitchFamily="34" charset="0"/>
                <a:cs typeface="Arial" panose="020B0604020202020204" pitchFamily="34" charset="0"/>
              </a:rPr>
              <a:t>– Criminal Damage 1971, s 2. continued ...</a:t>
            </a:r>
          </a:p>
        </p:txBody>
      </p:sp>
      <p:sp>
        <p:nvSpPr>
          <p:cNvPr id="5" name="TextBox 4">
            <a:extLst>
              <a:ext uri="{FF2B5EF4-FFF2-40B4-BE49-F238E27FC236}">
                <a16:creationId xmlns:a16="http://schemas.microsoft.com/office/drawing/2014/main" id="{E623ACCE-4963-064F-BF1B-1975A5960F6C}"/>
              </a:ext>
            </a:extLst>
          </p:cNvPr>
          <p:cNvSpPr txBox="1"/>
          <p:nvPr/>
        </p:nvSpPr>
        <p:spPr>
          <a:xfrm>
            <a:off x="3131388" y="1816591"/>
            <a:ext cx="5080958" cy="400110"/>
          </a:xfrm>
          <a:prstGeom prst="rect">
            <a:avLst/>
          </a:prstGeom>
          <a:noFill/>
        </p:spPr>
        <p:txBody>
          <a:bodyPr wrap="square" rtlCol="0">
            <a:spAutoFit/>
          </a:bodyPr>
          <a:lstStyle/>
          <a:p>
            <a:r>
              <a:rPr lang="en-GB" sz="2000" b="1" u="sng" dirty="0">
                <a:latin typeface="Arial" panose="020B0604020202020204" pitchFamily="34" charset="0"/>
                <a:cs typeface="Arial" panose="020B0604020202020204" pitchFamily="34" charset="0"/>
              </a:rPr>
              <a:t>Points to Prove: </a:t>
            </a:r>
          </a:p>
        </p:txBody>
      </p:sp>
      <p:sp>
        <p:nvSpPr>
          <p:cNvPr id="7" name="Rectangle 6">
            <a:extLst>
              <a:ext uri="{FF2B5EF4-FFF2-40B4-BE49-F238E27FC236}">
                <a16:creationId xmlns:a16="http://schemas.microsoft.com/office/drawing/2014/main" id="{42607484-C959-5949-B377-E0C50D259E69}"/>
              </a:ext>
            </a:extLst>
          </p:cNvPr>
          <p:cNvSpPr/>
          <p:nvPr/>
        </p:nvSpPr>
        <p:spPr>
          <a:xfrm>
            <a:off x="457200" y="2523419"/>
            <a:ext cx="3890513" cy="2585323"/>
          </a:xfrm>
          <a:prstGeom prst="rect">
            <a:avLst/>
          </a:prstGeom>
        </p:spPr>
        <p:txBody>
          <a:bodyPr wrap="square">
            <a:spAutoFit/>
          </a:bodyPr>
          <a:lstStyle/>
          <a:p>
            <a:r>
              <a:rPr lang="en-GB" b="1" u="sng" dirty="0">
                <a:latin typeface="Arial" panose="020B0604020202020204" pitchFamily="34" charset="0"/>
                <a:ea typeface="Calibri" panose="020F0502020204030204" pitchFamily="34" charset="0"/>
                <a:cs typeface="Times New Roman" panose="02020603050405020304" pitchFamily="18" charset="0"/>
              </a:rPr>
              <a:t>Belonging to other third party </a:t>
            </a:r>
          </a:p>
          <a:p>
            <a:endParaRPr lang="en-GB"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Symbol" pitchFamily="2" charset="2"/>
              <a:buChar char=""/>
            </a:pPr>
            <a:r>
              <a:rPr lang="en-GB" dirty="0">
                <a:latin typeface="Arial" panose="020B0604020202020204" pitchFamily="34" charset="0"/>
                <a:ea typeface="Calibri" panose="020F0502020204030204" pitchFamily="34" charset="0"/>
                <a:cs typeface="Times New Roman" panose="02020603050405020304" pitchFamily="18" charset="0"/>
              </a:rPr>
              <a:t>Without lawful excuse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Symbol" pitchFamily="2" charset="2"/>
              <a:buChar char=""/>
            </a:pPr>
            <a:r>
              <a:rPr lang="en-GB" dirty="0">
                <a:latin typeface="Arial" panose="020B0604020202020204" pitchFamily="34" charset="0"/>
                <a:ea typeface="Calibri" panose="020F0502020204030204" pitchFamily="34" charset="0"/>
                <a:cs typeface="Times New Roman" panose="02020603050405020304" pitchFamily="18" charset="0"/>
              </a:rPr>
              <a:t>Threatened to destroy / damage property of a person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Symbol" pitchFamily="2" charset="2"/>
              <a:buChar char=""/>
            </a:pPr>
            <a:r>
              <a:rPr lang="en-GB" dirty="0">
                <a:latin typeface="Arial" panose="020B0604020202020204" pitchFamily="34" charset="0"/>
                <a:ea typeface="Calibri" panose="020F0502020204030204" pitchFamily="34" charset="0"/>
                <a:cs typeface="Times New Roman" panose="02020603050405020304" pitchFamily="18" charset="0"/>
              </a:rPr>
              <a:t>Intending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Symbol" pitchFamily="2" charset="2"/>
              <a:buChar char=""/>
            </a:pPr>
            <a:r>
              <a:rPr lang="en-GB" dirty="0">
                <a:latin typeface="Arial" panose="020B0604020202020204" pitchFamily="34" charset="0"/>
                <a:ea typeface="Calibri" panose="020F0502020204030204" pitchFamily="34" charset="0"/>
                <a:cs typeface="Times New Roman" panose="02020603050405020304" pitchFamily="18" charset="0"/>
              </a:rPr>
              <a:t>A person would fear that the threat would be carried out </a:t>
            </a:r>
            <a:endParaRPr lang="en-GB" dirty="0">
              <a:latin typeface="Calibri" panose="020F0502020204030204" pitchFamily="34" charset="0"/>
              <a:ea typeface="Calibri" panose="020F0502020204030204" pitchFamily="34" charset="0"/>
              <a:cs typeface="Times New Roman" panose="02020603050405020304" pitchFamily="18" charset="0"/>
            </a:endParaRPr>
          </a:p>
          <a:p>
            <a:r>
              <a:rPr lang="en-GB" dirty="0">
                <a:latin typeface="Arial" panose="020B0604020202020204" pitchFamily="34" charset="0"/>
                <a:ea typeface="Calibri" panose="020F0502020204030204" pitchFamily="34"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p:txBody>
      </p:sp>
      <p:sp>
        <p:nvSpPr>
          <p:cNvPr id="8" name="Rectangle 7">
            <a:extLst>
              <a:ext uri="{FF2B5EF4-FFF2-40B4-BE49-F238E27FC236}">
                <a16:creationId xmlns:a16="http://schemas.microsoft.com/office/drawing/2014/main" id="{E67667F1-9D91-2A41-9409-FF3A26F9824B}"/>
              </a:ext>
            </a:extLst>
          </p:cNvPr>
          <p:cNvSpPr/>
          <p:nvPr/>
        </p:nvSpPr>
        <p:spPr>
          <a:xfrm>
            <a:off x="4399472" y="2542329"/>
            <a:ext cx="4572000" cy="2585323"/>
          </a:xfrm>
          <a:prstGeom prst="rect">
            <a:avLst/>
          </a:prstGeom>
        </p:spPr>
        <p:txBody>
          <a:bodyPr>
            <a:spAutoFit/>
          </a:bodyPr>
          <a:lstStyle/>
          <a:p>
            <a:r>
              <a:rPr lang="en-GB" b="1" u="sng" dirty="0">
                <a:latin typeface="Arial" panose="020B0604020202020204" pitchFamily="34" charset="0"/>
                <a:ea typeface="Calibri" panose="020F0502020204030204" pitchFamily="34" charset="0"/>
                <a:cs typeface="Times New Roman" panose="02020603050405020304" pitchFamily="18" charset="0"/>
              </a:rPr>
              <a:t>Damage own property to endanger life </a:t>
            </a:r>
          </a:p>
          <a:p>
            <a:endParaRPr lang="en-GB"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Symbol" pitchFamily="2" charset="2"/>
              <a:buChar char=""/>
            </a:pPr>
            <a:r>
              <a:rPr lang="en-GB" dirty="0">
                <a:latin typeface="Arial" panose="020B0604020202020204" pitchFamily="34" charset="0"/>
                <a:ea typeface="Calibri" panose="020F0502020204030204" pitchFamily="34" charset="0"/>
                <a:cs typeface="Times New Roman" panose="02020603050405020304" pitchFamily="18" charset="0"/>
              </a:rPr>
              <a:t>Without lawful excuse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Symbol" pitchFamily="2" charset="2"/>
              <a:buChar char=""/>
            </a:pPr>
            <a:r>
              <a:rPr lang="en-GB" dirty="0">
                <a:latin typeface="Arial" panose="020B0604020202020204" pitchFamily="34" charset="0"/>
                <a:ea typeface="Calibri" panose="020F0502020204030204" pitchFamily="34" charset="0"/>
                <a:cs typeface="Times New Roman" panose="02020603050405020304" pitchFamily="18" charset="0"/>
              </a:rPr>
              <a:t>Threatened to destroy / damage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Symbol" pitchFamily="2" charset="2"/>
              <a:buChar char=""/>
            </a:pPr>
            <a:r>
              <a:rPr lang="en-GB" dirty="0">
                <a:latin typeface="Arial" panose="020B0604020202020204" pitchFamily="34" charset="0"/>
                <a:ea typeface="Calibri" panose="020F0502020204030204" pitchFamily="34" charset="0"/>
                <a:cs typeface="Times New Roman" panose="02020603050405020304" pitchFamily="18" charset="0"/>
              </a:rPr>
              <a:t>Own property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Symbol" pitchFamily="2" charset="2"/>
              <a:buChar char=""/>
            </a:pPr>
            <a:r>
              <a:rPr lang="en-GB" dirty="0">
                <a:latin typeface="Arial" panose="020B0604020202020204" pitchFamily="34" charset="0"/>
                <a:ea typeface="Calibri" panose="020F0502020204030204" pitchFamily="34" charset="0"/>
                <a:cs typeface="Times New Roman" panose="02020603050405020304" pitchFamily="18" charset="0"/>
              </a:rPr>
              <a:t>In a way you knew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Symbol" pitchFamily="2" charset="2"/>
              <a:buChar char=""/>
            </a:pPr>
            <a:r>
              <a:rPr lang="en-GB" dirty="0">
                <a:latin typeface="Arial" panose="020B0604020202020204" pitchFamily="34" charset="0"/>
                <a:ea typeface="Calibri" panose="020F0502020204030204" pitchFamily="34" charset="0"/>
                <a:cs typeface="Times New Roman" panose="02020603050405020304" pitchFamily="18" charset="0"/>
              </a:rPr>
              <a:t>Was likely to endanger life of another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Symbol" pitchFamily="2" charset="2"/>
              <a:buChar char=""/>
            </a:pPr>
            <a:r>
              <a:rPr lang="en-GB" dirty="0">
                <a:latin typeface="Arial" panose="020B0604020202020204" pitchFamily="34" charset="0"/>
                <a:ea typeface="Calibri" panose="020F0502020204030204" pitchFamily="34" charset="0"/>
                <a:cs typeface="Times New Roman" panose="02020603050405020304" pitchFamily="18" charset="0"/>
              </a:rPr>
              <a:t>Intending a person would fear threat would be carried out  </a:t>
            </a:r>
            <a:endParaRPr lang="en-GB"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9699079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Pentagon 5">
            <a:extLst>
              <a:ext uri="{FF2B5EF4-FFF2-40B4-BE49-F238E27FC236}">
                <a16:creationId xmlns:a16="http://schemas.microsoft.com/office/drawing/2014/main" id="{61A5FE50-7728-FF43-BCC0-593B182784AD}"/>
              </a:ext>
            </a:extLst>
          </p:cNvPr>
          <p:cNvSpPr/>
          <p:nvPr/>
        </p:nvSpPr>
        <p:spPr>
          <a:xfrm>
            <a:off x="250165" y="231507"/>
            <a:ext cx="8540151" cy="1397479"/>
          </a:xfrm>
          <a:prstGeom prst="homePlat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5DA83AFC-65AF-8347-8C82-CB320956C9EF}"/>
              </a:ext>
            </a:extLst>
          </p:cNvPr>
          <p:cNvSpPr>
            <a:spLocks noGrp="1"/>
          </p:cNvSpPr>
          <p:nvPr>
            <p:ph type="title"/>
          </p:nvPr>
        </p:nvSpPr>
        <p:spPr>
          <a:xfrm>
            <a:off x="457200" y="641262"/>
            <a:ext cx="8229600" cy="1143000"/>
          </a:xfrm>
        </p:spPr>
        <p:txBody>
          <a:bodyPr>
            <a:normAutofit fontScale="90000"/>
          </a:bodyPr>
          <a:lstStyle/>
          <a:p>
            <a:pPr algn="l"/>
            <a:br>
              <a:rPr lang="en-GB" dirty="0">
                <a:latin typeface="Arial" panose="020B0604020202020204" pitchFamily="34" charset="0"/>
                <a:cs typeface="Arial" panose="020B0604020202020204" pitchFamily="34" charset="0"/>
              </a:rPr>
            </a:br>
            <a:endParaRPr lang="en-GB" dirty="0"/>
          </a:p>
        </p:txBody>
      </p:sp>
      <p:sp>
        <p:nvSpPr>
          <p:cNvPr id="3" name="Rectangle 2">
            <a:extLst>
              <a:ext uri="{FF2B5EF4-FFF2-40B4-BE49-F238E27FC236}">
                <a16:creationId xmlns:a16="http://schemas.microsoft.com/office/drawing/2014/main" id="{733C212B-D316-954D-84A2-3C3BD1920987}"/>
              </a:ext>
            </a:extLst>
          </p:cNvPr>
          <p:cNvSpPr/>
          <p:nvPr/>
        </p:nvSpPr>
        <p:spPr>
          <a:xfrm>
            <a:off x="353683" y="514747"/>
            <a:ext cx="8436634" cy="830997"/>
          </a:xfrm>
          <a:prstGeom prst="rect">
            <a:avLst/>
          </a:prstGeom>
        </p:spPr>
        <p:txBody>
          <a:bodyPr wrap="square">
            <a:spAutoFit/>
          </a:bodyPr>
          <a:lstStyle/>
          <a:p>
            <a:r>
              <a:rPr lang="en-GB" sz="2400" dirty="0">
                <a:solidFill>
                  <a:schemeClr val="bg1"/>
                </a:solidFill>
                <a:latin typeface="Arial" panose="020B0604020202020204" pitchFamily="34" charset="0"/>
                <a:cs typeface="Arial" panose="020B0604020202020204" pitchFamily="34" charset="0"/>
              </a:rPr>
              <a:t>Having Articles with Intent to Destroy or Damage Property </a:t>
            </a:r>
          </a:p>
          <a:p>
            <a:r>
              <a:rPr lang="en-GB" sz="2400" dirty="0">
                <a:solidFill>
                  <a:schemeClr val="bg1"/>
                </a:solidFill>
                <a:latin typeface="Arial" panose="020B0604020202020204" pitchFamily="34" charset="0"/>
                <a:cs typeface="Arial" panose="020B0604020202020204" pitchFamily="34" charset="0"/>
              </a:rPr>
              <a:t>– Criminal Damage Act, s 3 </a:t>
            </a:r>
          </a:p>
        </p:txBody>
      </p:sp>
      <p:sp>
        <p:nvSpPr>
          <p:cNvPr id="4" name="Rectangle 3">
            <a:extLst>
              <a:ext uri="{FF2B5EF4-FFF2-40B4-BE49-F238E27FC236}">
                <a16:creationId xmlns:a16="http://schemas.microsoft.com/office/drawing/2014/main" id="{C4C86CB4-D22C-754D-8991-080B3C0BC75B}"/>
              </a:ext>
            </a:extLst>
          </p:cNvPr>
          <p:cNvSpPr/>
          <p:nvPr/>
        </p:nvSpPr>
        <p:spPr>
          <a:xfrm>
            <a:off x="698739" y="2274838"/>
            <a:ext cx="7358332" cy="2862322"/>
          </a:xfrm>
          <a:prstGeom prst="rect">
            <a:avLst/>
          </a:prstGeom>
        </p:spPr>
        <p:txBody>
          <a:bodyPr wrap="square">
            <a:spAutoFit/>
          </a:bodyPr>
          <a:lstStyle/>
          <a:p>
            <a:r>
              <a:rPr lang="en-GB" sz="2000" dirty="0">
                <a:latin typeface="Arial" panose="020B0604020202020204" pitchFamily="34" charset="0"/>
                <a:ea typeface="Calibri" panose="020F0502020204030204" pitchFamily="34" charset="0"/>
                <a:cs typeface="Arial" panose="020B0604020202020204" pitchFamily="34" charset="0"/>
              </a:rPr>
              <a:t>A person who has anything in his custody or under his control intending without lawful excuse to use it to cause or permit another to use it </a:t>
            </a:r>
          </a:p>
          <a:p>
            <a:r>
              <a:rPr lang="en-GB" sz="2000" dirty="0">
                <a:latin typeface="Arial" panose="020B0604020202020204" pitchFamily="34" charset="0"/>
                <a:ea typeface="Calibri" panose="020F0502020204030204" pitchFamily="34" charset="0"/>
                <a:cs typeface="Arial" panose="020B0604020202020204" pitchFamily="34" charset="0"/>
              </a:rPr>
              <a:t> </a:t>
            </a:r>
          </a:p>
          <a:p>
            <a:pPr marL="342900" lvl="0" indent="-342900">
              <a:buFont typeface="+mj-lt"/>
              <a:buAutoNum type="alphaLcParenBoth"/>
            </a:pPr>
            <a:r>
              <a:rPr lang="en-GB" sz="2000" dirty="0">
                <a:latin typeface="Arial" panose="020B0604020202020204" pitchFamily="34" charset="0"/>
                <a:ea typeface="Calibri" panose="020F0502020204030204" pitchFamily="34" charset="0"/>
                <a:cs typeface="Arial" panose="020B0604020202020204" pitchFamily="34" charset="0"/>
              </a:rPr>
              <a:t> to destroy or damage any property belonging to some other person, or </a:t>
            </a:r>
          </a:p>
          <a:p>
            <a:pPr marL="342900" lvl="0" indent="-342900">
              <a:buFont typeface="+mj-lt"/>
              <a:buAutoNum type="alphaLcParenBoth"/>
            </a:pPr>
            <a:r>
              <a:rPr lang="en-GB" sz="2000" dirty="0">
                <a:latin typeface="Arial" panose="020B0604020202020204" pitchFamily="34" charset="0"/>
                <a:ea typeface="Calibri" panose="020F0502020204030204" pitchFamily="34" charset="0"/>
                <a:cs typeface="Arial" panose="020B0604020202020204" pitchFamily="34" charset="0"/>
              </a:rPr>
              <a:t> to destroy or damage his own or or the user’s property in a way which he knows is likely to endanger the life of some other person  </a:t>
            </a:r>
          </a:p>
        </p:txBody>
      </p:sp>
    </p:spTree>
    <p:extLst>
      <p:ext uri="{BB962C8B-B14F-4D97-AF65-F5344CB8AC3E}">
        <p14:creationId xmlns:p14="http://schemas.microsoft.com/office/powerpoint/2010/main" val="522569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Pentagon 5">
            <a:extLst>
              <a:ext uri="{FF2B5EF4-FFF2-40B4-BE49-F238E27FC236}">
                <a16:creationId xmlns:a16="http://schemas.microsoft.com/office/drawing/2014/main" id="{61A5FE50-7728-FF43-BCC0-593B182784AD}"/>
              </a:ext>
            </a:extLst>
          </p:cNvPr>
          <p:cNvSpPr/>
          <p:nvPr/>
        </p:nvSpPr>
        <p:spPr>
          <a:xfrm>
            <a:off x="250165" y="231507"/>
            <a:ext cx="8540151" cy="1397479"/>
          </a:xfrm>
          <a:prstGeom prst="homePlat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5DA83AFC-65AF-8347-8C82-CB320956C9EF}"/>
              </a:ext>
            </a:extLst>
          </p:cNvPr>
          <p:cNvSpPr>
            <a:spLocks noGrp="1"/>
          </p:cNvSpPr>
          <p:nvPr>
            <p:ph type="title"/>
          </p:nvPr>
        </p:nvSpPr>
        <p:spPr>
          <a:xfrm>
            <a:off x="457200" y="641262"/>
            <a:ext cx="8229600" cy="1143000"/>
          </a:xfrm>
        </p:spPr>
        <p:txBody>
          <a:bodyPr>
            <a:normAutofit fontScale="90000"/>
          </a:bodyPr>
          <a:lstStyle/>
          <a:p>
            <a:pPr algn="l"/>
            <a:br>
              <a:rPr lang="en-GB" dirty="0">
                <a:latin typeface="Arial" panose="020B0604020202020204" pitchFamily="34" charset="0"/>
                <a:cs typeface="Arial" panose="020B0604020202020204" pitchFamily="34" charset="0"/>
              </a:rPr>
            </a:br>
            <a:endParaRPr lang="en-GB" dirty="0"/>
          </a:p>
        </p:txBody>
      </p:sp>
      <p:sp>
        <p:nvSpPr>
          <p:cNvPr id="3" name="Rectangle 2">
            <a:extLst>
              <a:ext uri="{FF2B5EF4-FFF2-40B4-BE49-F238E27FC236}">
                <a16:creationId xmlns:a16="http://schemas.microsoft.com/office/drawing/2014/main" id="{733C212B-D316-954D-84A2-3C3BD1920987}"/>
              </a:ext>
            </a:extLst>
          </p:cNvPr>
          <p:cNvSpPr/>
          <p:nvPr/>
        </p:nvSpPr>
        <p:spPr>
          <a:xfrm>
            <a:off x="353683" y="514747"/>
            <a:ext cx="8436634" cy="830997"/>
          </a:xfrm>
          <a:prstGeom prst="rect">
            <a:avLst/>
          </a:prstGeom>
        </p:spPr>
        <p:txBody>
          <a:bodyPr wrap="square">
            <a:spAutoFit/>
          </a:bodyPr>
          <a:lstStyle/>
          <a:p>
            <a:r>
              <a:rPr lang="en-GB" sz="2400" dirty="0">
                <a:solidFill>
                  <a:schemeClr val="bg1"/>
                </a:solidFill>
                <a:latin typeface="Arial" panose="020B0604020202020204" pitchFamily="34" charset="0"/>
                <a:cs typeface="Arial" panose="020B0604020202020204" pitchFamily="34" charset="0"/>
              </a:rPr>
              <a:t>Having Articles with Intent to Destroy or Damage Property </a:t>
            </a:r>
          </a:p>
          <a:p>
            <a:r>
              <a:rPr lang="en-GB" sz="2400" dirty="0">
                <a:solidFill>
                  <a:schemeClr val="bg1"/>
                </a:solidFill>
                <a:latin typeface="Arial" panose="020B0604020202020204" pitchFamily="34" charset="0"/>
                <a:cs typeface="Arial" panose="020B0604020202020204" pitchFamily="34" charset="0"/>
              </a:rPr>
              <a:t>– Criminal Damage Act, s 3 continued ...</a:t>
            </a:r>
          </a:p>
        </p:txBody>
      </p:sp>
      <p:sp>
        <p:nvSpPr>
          <p:cNvPr id="5" name="Rectangle 4">
            <a:extLst>
              <a:ext uri="{FF2B5EF4-FFF2-40B4-BE49-F238E27FC236}">
                <a16:creationId xmlns:a16="http://schemas.microsoft.com/office/drawing/2014/main" id="{4B9157A7-87B8-6E40-8D93-B0AAAEA00FDD}"/>
              </a:ext>
            </a:extLst>
          </p:cNvPr>
          <p:cNvSpPr/>
          <p:nvPr/>
        </p:nvSpPr>
        <p:spPr>
          <a:xfrm>
            <a:off x="353683" y="2765415"/>
            <a:ext cx="7599872" cy="2308324"/>
          </a:xfrm>
          <a:prstGeom prst="rect">
            <a:avLst/>
          </a:prstGeom>
        </p:spPr>
        <p:txBody>
          <a:bodyPr wrap="square">
            <a:spAutoFit/>
          </a:bodyPr>
          <a:lstStyle/>
          <a:p>
            <a:pPr marL="342900" lvl="0" indent="-342900">
              <a:buFont typeface="Symbol" pitchFamily="2" charset="2"/>
              <a:buChar char=""/>
            </a:pPr>
            <a:r>
              <a:rPr lang="en-GB" dirty="0">
                <a:latin typeface="Arial" panose="020B0604020202020204" pitchFamily="34" charset="0"/>
                <a:ea typeface="Calibri" panose="020F0502020204030204" pitchFamily="34" charset="0"/>
                <a:cs typeface="Times New Roman" panose="02020603050405020304" pitchFamily="18" charset="0"/>
              </a:rPr>
              <a:t>Had in his / her custody / control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Symbol" pitchFamily="2" charset="2"/>
              <a:buChar char=""/>
            </a:pPr>
            <a:r>
              <a:rPr lang="en-GB" dirty="0">
                <a:latin typeface="Arial" panose="020B0604020202020204" pitchFamily="34" charset="0"/>
                <a:ea typeface="Calibri" panose="020F0502020204030204" pitchFamily="34" charset="0"/>
                <a:cs typeface="Times New Roman" panose="02020603050405020304" pitchFamily="18" charset="0"/>
              </a:rPr>
              <a:t>an article / object / substance / anything at all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Symbol" pitchFamily="2" charset="2"/>
              <a:buChar char=""/>
            </a:pPr>
            <a:r>
              <a:rPr lang="en-GB" dirty="0">
                <a:latin typeface="Arial" panose="020B0604020202020204" pitchFamily="34" charset="0"/>
                <a:ea typeface="Calibri" panose="020F0502020204030204" pitchFamily="34" charset="0"/>
                <a:cs typeface="Times New Roman" panose="02020603050405020304" pitchFamily="18" charset="0"/>
              </a:rPr>
              <a:t>intending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Symbol" pitchFamily="2" charset="2"/>
              <a:buChar char=""/>
            </a:pPr>
            <a:r>
              <a:rPr lang="en-GB" dirty="0">
                <a:latin typeface="Arial" panose="020B0604020202020204" pitchFamily="34" charset="0"/>
                <a:ea typeface="Calibri" panose="020F0502020204030204" pitchFamily="34" charset="0"/>
                <a:cs typeface="Times New Roman" panose="02020603050405020304" pitchFamily="18" charset="0"/>
              </a:rPr>
              <a:t>without lawful excuse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Symbol" pitchFamily="2" charset="2"/>
              <a:buChar char=""/>
            </a:pPr>
            <a:r>
              <a:rPr lang="en-GB" dirty="0">
                <a:latin typeface="Arial" panose="020B0604020202020204" pitchFamily="34" charset="0"/>
                <a:ea typeface="Calibri" panose="020F0502020204030204" pitchFamily="34" charset="0"/>
                <a:cs typeface="Times New Roman" panose="02020603050405020304" pitchFamily="18" charset="0"/>
              </a:rPr>
              <a:t>to destroy / damage or to cause / permit another to use the article etc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Symbol" pitchFamily="2" charset="2"/>
              <a:buChar char=""/>
            </a:pPr>
            <a:r>
              <a:rPr lang="en-GB" dirty="0">
                <a:latin typeface="Arial" panose="020B0604020202020204" pitchFamily="34" charset="0"/>
                <a:ea typeface="Calibri" panose="020F0502020204030204" pitchFamily="34" charset="0"/>
                <a:cs typeface="Times New Roman" panose="02020603050405020304" pitchFamily="18" charset="0"/>
              </a:rPr>
              <a:t>property belonging to another / own or user’s property where he / she knows life of another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Symbol" pitchFamily="2" charset="2"/>
              <a:buChar char=""/>
            </a:pPr>
            <a:r>
              <a:rPr lang="en-GB" dirty="0">
                <a:latin typeface="Arial" panose="020B0604020202020204" pitchFamily="34" charset="0"/>
                <a:ea typeface="Calibri" panose="020F0502020204030204" pitchFamily="34" charset="0"/>
                <a:cs typeface="Times New Roman" panose="02020603050405020304" pitchFamily="18" charset="0"/>
              </a:rPr>
              <a:t>is likely to be endangered  </a:t>
            </a:r>
            <a:endParaRPr lang="en-GB" dirty="0">
              <a:latin typeface="Calibri" panose="020F0502020204030204" pitchFamily="34" charset="0"/>
              <a:ea typeface="Calibri" panose="020F0502020204030204" pitchFamily="34" charset="0"/>
              <a:cs typeface="Times New Roman" panose="02020603050405020304" pitchFamily="18" charset="0"/>
            </a:endParaRPr>
          </a:p>
        </p:txBody>
      </p:sp>
      <p:sp>
        <p:nvSpPr>
          <p:cNvPr id="7" name="TextBox 6">
            <a:extLst>
              <a:ext uri="{FF2B5EF4-FFF2-40B4-BE49-F238E27FC236}">
                <a16:creationId xmlns:a16="http://schemas.microsoft.com/office/drawing/2014/main" id="{5F0505BE-6AFE-7F4F-A9E5-1CE03430690E}"/>
              </a:ext>
            </a:extLst>
          </p:cNvPr>
          <p:cNvSpPr txBox="1"/>
          <p:nvPr/>
        </p:nvSpPr>
        <p:spPr>
          <a:xfrm>
            <a:off x="457200" y="1910777"/>
            <a:ext cx="3752491" cy="369332"/>
          </a:xfrm>
          <a:prstGeom prst="rect">
            <a:avLst/>
          </a:prstGeom>
          <a:noFill/>
        </p:spPr>
        <p:txBody>
          <a:bodyPr wrap="square" rtlCol="0">
            <a:spAutoFit/>
          </a:bodyPr>
          <a:lstStyle/>
          <a:p>
            <a:r>
              <a:rPr lang="en-GB" b="1" u="sng" dirty="0">
                <a:latin typeface="Arial" panose="020B0604020202020204" pitchFamily="34" charset="0"/>
                <a:cs typeface="Arial" panose="020B0604020202020204" pitchFamily="34" charset="0"/>
              </a:rPr>
              <a:t>Points to Prove</a:t>
            </a:r>
            <a:r>
              <a:rPr lang="en-GB" dirty="0"/>
              <a:t>: </a:t>
            </a:r>
          </a:p>
        </p:txBody>
      </p:sp>
      <p:pic>
        <p:nvPicPr>
          <p:cNvPr id="2050" name="Picture 2" descr="Man, 19, charged with 117 counts of criminal damage after graffiti  investigation in City of Gosnells | PerthNow">
            <a:extLst>
              <a:ext uri="{FF2B5EF4-FFF2-40B4-BE49-F238E27FC236}">
                <a16:creationId xmlns:a16="http://schemas.microsoft.com/office/drawing/2014/main" id="{D9020C0F-5297-C04B-8018-04661F5CE81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61605" y="1920444"/>
            <a:ext cx="3012379" cy="17026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634892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Pentagon 3">
            <a:extLst>
              <a:ext uri="{FF2B5EF4-FFF2-40B4-BE49-F238E27FC236}">
                <a16:creationId xmlns:a16="http://schemas.microsoft.com/office/drawing/2014/main" id="{FF1B928C-A7E7-D845-8EA8-DC2653061E60}"/>
              </a:ext>
            </a:extLst>
          </p:cNvPr>
          <p:cNvSpPr/>
          <p:nvPr/>
        </p:nvSpPr>
        <p:spPr>
          <a:xfrm>
            <a:off x="319178" y="353684"/>
            <a:ext cx="8229600" cy="1039482"/>
          </a:xfrm>
          <a:prstGeom prst="homePlat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A1877299-0508-A14D-8AB0-5C3C7762219F}"/>
              </a:ext>
            </a:extLst>
          </p:cNvPr>
          <p:cNvSpPr>
            <a:spLocks noGrp="1"/>
          </p:cNvSpPr>
          <p:nvPr>
            <p:ph type="title"/>
          </p:nvPr>
        </p:nvSpPr>
        <p:spPr/>
        <p:txBody>
          <a:bodyPr/>
          <a:lstStyle/>
          <a:p>
            <a:r>
              <a:rPr lang="en-GB" dirty="0">
                <a:solidFill>
                  <a:schemeClr val="bg1"/>
                </a:solidFill>
                <a:latin typeface="Arial" panose="020B0604020202020204" pitchFamily="34" charset="0"/>
                <a:cs typeface="Arial" panose="020B0604020202020204" pitchFamily="34" charset="0"/>
              </a:rPr>
              <a:t>Tutorial Next Tuesday! </a:t>
            </a:r>
          </a:p>
        </p:txBody>
      </p:sp>
      <p:sp>
        <p:nvSpPr>
          <p:cNvPr id="3" name="Content Placeholder 2">
            <a:extLst>
              <a:ext uri="{FF2B5EF4-FFF2-40B4-BE49-F238E27FC236}">
                <a16:creationId xmlns:a16="http://schemas.microsoft.com/office/drawing/2014/main" id="{535A3A00-4DF8-D340-BD56-EDC72546D1E6}"/>
              </a:ext>
            </a:extLst>
          </p:cNvPr>
          <p:cNvSpPr>
            <a:spLocks noGrp="1"/>
          </p:cNvSpPr>
          <p:nvPr>
            <p:ph idx="1"/>
          </p:nvPr>
        </p:nvSpPr>
        <p:spPr/>
        <p:txBody>
          <a:bodyPr>
            <a:normAutofit fontScale="92500" lnSpcReduction="10000"/>
          </a:bodyPr>
          <a:lstStyle/>
          <a:p>
            <a:r>
              <a:rPr lang="en-GB" sz="2400" dirty="0">
                <a:latin typeface="Arial" panose="020B0604020202020204" pitchFamily="34" charset="0"/>
                <a:cs typeface="Arial" panose="020B0604020202020204" pitchFamily="34" charset="0"/>
              </a:rPr>
              <a:t>Please look over this lecture by the tutorial next Tuesday.</a:t>
            </a:r>
          </a:p>
          <a:p>
            <a:pPr marL="0" indent="0">
              <a:buNone/>
            </a:pPr>
            <a:r>
              <a:rPr lang="en-GB" sz="2400" dirty="0">
                <a:latin typeface="Arial" panose="020B0604020202020204" pitchFamily="34" charset="0"/>
                <a:cs typeface="Arial" panose="020B0604020202020204" pitchFamily="34" charset="0"/>
              </a:rPr>
              <a:t> </a:t>
            </a:r>
          </a:p>
          <a:p>
            <a:r>
              <a:rPr lang="en-GB" sz="2400" dirty="0">
                <a:latin typeface="Arial" panose="020B0604020202020204" pitchFamily="34" charset="0"/>
                <a:cs typeface="Arial" panose="020B0604020202020204" pitchFamily="34" charset="0"/>
              </a:rPr>
              <a:t>Please read further into the offences mentioned in this lecture – what does key words such as </a:t>
            </a:r>
            <a:r>
              <a:rPr lang="en-GB" sz="2400" i="1" dirty="0">
                <a:latin typeface="Arial" panose="020B0604020202020204" pitchFamily="34" charset="0"/>
                <a:cs typeface="Arial" panose="020B0604020202020204" pitchFamily="34" charset="0"/>
              </a:rPr>
              <a:t>‘destroy, damage, property, ‘belonging to another’, ‘lawful excuse’, permission’, </a:t>
            </a:r>
            <a:r>
              <a:rPr lang="en-GB" sz="2400" dirty="0">
                <a:latin typeface="Arial" panose="020B0604020202020204" pitchFamily="34" charset="0"/>
                <a:cs typeface="Arial" panose="020B0604020202020204" pitchFamily="34" charset="0"/>
              </a:rPr>
              <a:t>actually mean? Are there defences in law relating to criminal damage offences?</a:t>
            </a:r>
          </a:p>
          <a:p>
            <a:pPr marL="0" indent="0">
              <a:buNone/>
            </a:pP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Think about how the ‘Crime and Disorder Act 1998 Section 30 - Racially or Religiously Aggravated’ could relate to criminal damage offences. </a:t>
            </a:r>
          </a:p>
        </p:txBody>
      </p:sp>
    </p:spTree>
    <p:extLst>
      <p:ext uri="{BB962C8B-B14F-4D97-AF65-F5344CB8AC3E}">
        <p14:creationId xmlns:p14="http://schemas.microsoft.com/office/powerpoint/2010/main" val="1145633373"/>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54EC8029807A2946B625B0D114BCF650" ma:contentTypeVersion="12" ma:contentTypeDescription="Create a new document." ma:contentTypeScope="" ma:versionID="a6865cf35ac3fa4d2eba64820c5d7ea5">
  <xsd:schema xmlns:xsd="http://www.w3.org/2001/XMLSchema" xmlns:xs="http://www.w3.org/2001/XMLSchema" xmlns:p="http://schemas.microsoft.com/office/2006/metadata/properties" xmlns:ns2="2e89cfda-a374-4413-9f0d-8b601eddeb70" xmlns:ns3="1ecf5648-3750-43f5-867d-bfaa16e6e17e" targetNamespace="http://schemas.microsoft.com/office/2006/metadata/properties" ma:root="true" ma:fieldsID="970de7c6851c97a7d95ccd6dac2a1142" ns2:_="" ns3:_="">
    <xsd:import namespace="2e89cfda-a374-4413-9f0d-8b601eddeb70"/>
    <xsd:import namespace="1ecf5648-3750-43f5-867d-bfaa16e6e17e"/>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DateTaken" minOccurs="0"/>
                <xsd:element ref="ns2:MediaServiceLocation" minOccurs="0"/>
                <xsd:element ref="ns3:SharedWithUsers" minOccurs="0"/>
                <xsd:element ref="ns3:SharedWithDetails" minOccurs="0"/>
                <xsd:element ref="ns2:MediaServiceGenerationTime" minOccurs="0"/>
                <xsd:element ref="ns2:MediaServiceEventHashCode"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e89cfda-a374-4413-9f0d-8b601eddeb7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Location" ma:index="13"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1ecf5648-3750-43f5-867d-bfaa16e6e17e"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CC81E64F-6D2E-4C97-905B-2403E22F7EB8}">
  <ds:schemaRefs>
    <ds:schemaRef ds:uri="http://schemas.microsoft.com/sharepoint/v3/contenttype/forms"/>
  </ds:schemaRefs>
</ds:datastoreItem>
</file>

<file path=customXml/itemProps2.xml><?xml version="1.0" encoding="utf-8"?>
<ds:datastoreItem xmlns:ds="http://schemas.openxmlformats.org/officeDocument/2006/customXml" ds:itemID="{9F9697DB-5CA7-41C9-83BD-DAA45911AE0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e89cfda-a374-4413-9f0d-8b601eddeb70"/>
    <ds:schemaRef ds:uri="1ecf5648-3750-43f5-867d-bfaa16e6e1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DA0CDED-E7C0-4778-89DC-F75DE928FF50}">
  <ds:schemaRefs>
    <ds:schemaRef ds:uri="http://schemas.microsoft.com/office/2006/metadata/properties"/>
    <ds:schemaRef ds:uri="http://purl.org/dc/terms/"/>
    <ds:schemaRef ds:uri="085339e8-869b-4c3a-a446-745e05ea898f"/>
    <ds:schemaRef ds:uri="http://schemas.microsoft.com/office/2006/documentManagement/types"/>
    <ds:schemaRef ds:uri="http://schemas.microsoft.com/office/infopath/2007/PartnerControls"/>
    <ds:schemaRef ds:uri="5cce672a-2249-4bca-ab09-8f7b37c30eb2"/>
    <ds:schemaRef ds:uri="http://purl.org/dc/elements/1.1/"/>
    <ds:schemaRef ds:uri="http://schemas.openxmlformats.org/package/2006/metadata/core-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268</TotalTime>
  <Words>942</Words>
  <Application>Microsoft Macintosh PowerPoint</Application>
  <PresentationFormat>On-screen Show (4:3)</PresentationFormat>
  <Paragraphs>131</Paragraphs>
  <Slides>13</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Myriad Pro</vt:lpstr>
      <vt:lpstr>Symbol</vt:lpstr>
      <vt:lpstr>Theme1.thmx first page pp</vt:lpstr>
      <vt:lpstr>Operational Policing  Criminal Damage Act 1971  Rhiannon Lloyd  </vt:lpstr>
      <vt:lpstr>PowerPoint Presentation</vt:lpstr>
      <vt:lpstr>PowerPoint Presentation</vt:lpstr>
      <vt:lpstr> </vt:lpstr>
      <vt:lpstr> </vt:lpstr>
      <vt:lpstr> </vt:lpstr>
      <vt:lpstr> </vt:lpstr>
      <vt:lpstr> </vt:lpstr>
      <vt:lpstr> </vt:lpstr>
      <vt:lpstr> </vt:lpstr>
      <vt:lpstr> </vt:lpstr>
      <vt:lpstr> </vt:lpstr>
      <vt:lpstr>Tutorial Next Tuesday!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Lesson 1. Introduction Section 1. Stop and Search Police and Criminal Evidence Act 1984     </dc:title>
  <dc:creator>Rhiannon Lloyd</dc:creator>
  <cp:lastModifiedBy>Rhiannon Lloyd</cp:lastModifiedBy>
  <cp:revision>24</cp:revision>
  <dcterms:created xsi:type="dcterms:W3CDTF">2020-10-18T09:41:44Z</dcterms:created>
  <dcterms:modified xsi:type="dcterms:W3CDTF">2021-01-30T21:39:14Z</dcterms:modified>
</cp:coreProperties>
</file>