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1" r:id="rId2"/>
    <p:sldId id="262" r:id="rId3"/>
    <p:sldId id="269" r:id="rId4"/>
    <p:sldId id="268" r:id="rId5"/>
    <p:sldId id="267" r:id="rId6"/>
    <p:sldId id="266" r:id="rId7"/>
    <p:sldId id="265" r:id="rId8"/>
    <p:sldId id="264"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381" autoAdjust="0"/>
    <p:restoredTop sz="94684"/>
  </p:normalViewPr>
  <p:slideViewPr>
    <p:cSldViewPr snapToGrid="0">
      <p:cViewPr varScale="1">
        <p:scale>
          <a:sx n="82" d="100"/>
          <a:sy n="82" d="100"/>
        </p:scale>
        <p:origin x="120"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2E69C2-8B56-4A1A-9BE0-B18026D2F27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71C0C5F-CBBD-4634-AD69-29C3906B0538}">
      <dgm:prSet/>
      <dgm:spPr/>
      <dgm:t>
        <a:bodyPr/>
        <a:lstStyle/>
        <a:p>
          <a:r>
            <a:rPr lang="en-GB"/>
            <a:t>I will be discussing Patient A who has been diagnosed with stage 2A lung cancer</a:t>
          </a:r>
          <a:endParaRPr lang="en-US"/>
        </a:p>
      </dgm:t>
    </dgm:pt>
    <dgm:pt modelId="{6E48E81C-181F-4A21-8EBF-DD538E6700E0}" type="parTrans" cxnId="{B2B4DF3B-EA65-40C6-A784-221B2F80E932}">
      <dgm:prSet/>
      <dgm:spPr/>
      <dgm:t>
        <a:bodyPr/>
        <a:lstStyle/>
        <a:p>
          <a:endParaRPr lang="en-US"/>
        </a:p>
      </dgm:t>
    </dgm:pt>
    <dgm:pt modelId="{653E3BAB-43AA-4D02-A8A1-D9BC4EC417C3}" type="sibTrans" cxnId="{B2B4DF3B-EA65-40C6-A784-221B2F80E932}">
      <dgm:prSet/>
      <dgm:spPr/>
      <dgm:t>
        <a:bodyPr/>
        <a:lstStyle/>
        <a:p>
          <a:endParaRPr lang="en-US"/>
        </a:p>
      </dgm:t>
    </dgm:pt>
    <dgm:pt modelId="{8477CDE7-E5FF-4CEF-BC59-A2880D086960}">
      <dgm:prSet/>
      <dgm:spPr/>
      <dgm:t>
        <a:bodyPr/>
        <a:lstStyle/>
        <a:p>
          <a:r>
            <a:rPr lang="en-GB"/>
            <a:t>Patient A is a smoker  </a:t>
          </a:r>
          <a:endParaRPr lang="en-US"/>
        </a:p>
      </dgm:t>
    </dgm:pt>
    <dgm:pt modelId="{F1072257-AC10-462D-A2FC-425945F15F68}" type="parTrans" cxnId="{86ED4E24-7F4E-460C-8D69-2D75F67E9281}">
      <dgm:prSet/>
      <dgm:spPr/>
      <dgm:t>
        <a:bodyPr/>
        <a:lstStyle/>
        <a:p>
          <a:endParaRPr lang="en-US"/>
        </a:p>
      </dgm:t>
    </dgm:pt>
    <dgm:pt modelId="{B3BF9272-0C2F-4144-BD4C-B55F3EC2A219}" type="sibTrans" cxnId="{86ED4E24-7F4E-460C-8D69-2D75F67E9281}">
      <dgm:prSet/>
      <dgm:spPr/>
      <dgm:t>
        <a:bodyPr/>
        <a:lstStyle/>
        <a:p>
          <a:endParaRPr lang="en-US"/>
        </a:p>
      </dgm:t>
    </dgm:pt>
    <dgm:pt modelId="{913C2A3D-953A-48B4-9E12-564AC5169717}">
      <dgm:prSet/>
      <dgm:spPr/>
      <dgm:t>
        <a:bodyPr/>
        <a:lstStyle/>
        <a:p>
          <a:r>
            <a:rPr lang="en-GB" dirty="0"/>
            <a:t>He is around 49 years </a:t>
          </a:r>
          <a:endParaRPr lang="en-US" dirty="0"/>
        </a:p>
      </dgm:t>
    </dgm:pt>
    <dgm:pt modelId="{08762C64-168E-48EF-A711-19F5493F3361}" type="parTrans" cxnId="{F69FC644-3AAB-4A13-BE78-887985A4F4C6}">
      <dgm:prSet/>
      <dgm:spPr/>
      <dgm:t>
        <a:bodyPr/>
        <a:lstStyle/>
        <a:p>
          <a:endParaRPr lang="en-US"/>
        </a:p>
      </dgm:t>
    </dgm:pt>
    <dgm:pt modelId="{95EDDCB7-8E72-4E29-84B7-73EE93BE0E59}" type="sibTrans" cxnId="{F69FC644-3AAB-4A13-BE78-887985A4F4C6}">
      <dgm:prSet/>
      <dgm:spPr/>
      <dgm:t>
        <a:bodyPr/>
        <a:lstStyle/>
        <a:p>
          <a:endParaRPr lang="en-US"/>
        </a:p>
      </dgm:t>
    </dgm:pt>
    <dgm:pt modelId="{B41A3C2C-5204-4BE8-84CF-600E7EA1C4EC}">
      <dgm:prSet/>
      <dgm:spPr/>
      <dgm:t>
        <a:bodyPr/>
        <a:lstStyle/>
        <a:p>
          <a:r>
            <a:rPr lang="en-GB" dirty="0"/>
            <a:t>He is mechanic </a:t>
          </a:r>
          <a:endParaRPr lang="en-US" dirty="0"/>
        </a:p>
      </dgm:t>
    </dgm:pt>
    <dgm:pt modelId="{EEA2C976-C384-4BC9-9E4B-B4844A760BE5}" type="parTrans" cxnId="{E36F4939-CAD2-41F9-8BCE-8A792CBA3C40}">
      <dgm:prSet/>
      <dgm:spPr/>
      <dgm:t>
        <a:bodyPr/>
        <a:lstStyle/>
        <a:p>
          <a:endParaRPr lang="en-US"/>
        </a:p>
      </dgm:t>
    </dgm:pt>
    <dgm:pt modelId="{EB3D9312-2B18-477A-A7F2-2B85094EAA35}" type="sibTrans" cxnId="{E36F4939-CAD2-41F9-8BCE-8A792CBA3C40}">
      <dgm:prSet/>
      <dgm:spPr/>
      <dgm:t>
        <a:bodyPr/>
        <a:lstStyle/>
        <a:p>
          <a:endParaRPr lang="en-US"/>
        </a:p>
      </dgm:t>
    </dgm:pt>
    <dgm:pt modelId="{96C6ECAB-4423-4E54-BCE2-E6ED11B9A1FC}">
      <dgm:prSet/>
      <dgm:spPr/>
      <dgm:t>
        <a:bodyPr/>
        <a:lstStyle/>
        <a:p>
          <a:r>
            <a:rPr lang="en-GB" dirty="0"/>
            <a:t>Patient A is a Male  </a:t>
          </a:r>
          <a:endParaRPr lang="en-US" dirty="0"/>
        </a:p>
      </dgm:t>
    </dgm:pt>
    <dgm:pt modelId="{386F5CEC-DBE5-4335-91A9-049CAC6F5AE2}" type="parTrans" cxnId="{B9660B9A-424B-4C83-8B45-1C3371ABB08D}">
      <dgm:prSet/>
      <dgm:spPr/>
      <dgm:t>
        <a:bodyPr/>
        <a:lstStyle/>
        <a:p>
          <a:endParaRPr lang="en-US"/>
        </a:p>
      </dgm:t>
    </dgm:pt>
    <dgm:pt modelId="{52A4D79D-6C7C-48B4-9C98-13E30EC79A78}" type="sibTrans" cxnId="{B9660B9A-424B-4C83-8B45-1C3371ABB08D}">
      <dgm:prSet/>
      <dgm:spPr/>
      <dgm:t>
        <a:bodyPr/>
        <a:lstStyle/>
        <a:p>
          <a:endParaRPr lang="en-US"/>
        </a:p>
      </dgm:t>
    </dgm:pt>
    <dgm:pt modelId="{252FF878-6573-9247-90D0-30EE71132BA0}" type="pres">
      <dgm:prSet presAssocID="{322E69C2-8B56-4A1A-9BE0-B18026D2F27B}" presName="diagram" presStyleCnt="0">
        <dgm:presLayoutVars>
          <dgm:dir/>
          <dgm:resizeHandles val="exact"/>
        </dgm:presLayoutVars>
      </dgm:prSet>
      <dgm:spPr/>
    </dgm:pt>
    <dgm:pt modelId="{32315B07-96E5-B945-BB5B-C400DB1253E1}" type="pres">
      <dgm:prSet presAssocID="{F71C0C5F-CBBD-4634-AD69-29C3906B0538}" presName="node" presStyleLbl="node1" presStyleIdx="0" presStyleCnt="5">
        <dgm:presLayoutVars>
          <dgm:bulletEnabled val="1"/>
        </dgm:presLayoutVars>
      </dgm:prSet>
      <dgm:spPr/>
    </dgm:pt>
    <dgm:pt modelId="{47FF9D75-62FB-0246-AB73-15A83C50A64C}" type="pres">
      <dgm:prSet presAssocID="{653E3BAB-43AA-4D02-A8A1-D9BC4EC417C3}" presName="sibTrans" presStyleCnt="0"/>
      <dgm:spPr/>
    </dgm:pt>
    <dgm:pt modelId="{D2BA498A-8949-1F43-A08B-84C1F9E5905B}" type="pres">
      <dgm:prSet presAssocID="{8477CDE7-E5FF-4CEF-BC59-A2880D086960}" presName="node" presStyleLbl="node1" presStyleIdx="1" presStyleCnt="5">
        <dgm:presLayoutVars>
          <dgm:bulletEnabled val="1"/>
        </dgm:presLayoutVars>
      </dgm:prSet>
      <dgm:spPr/>
    </dgm:pt>
    <dgm:pt modelId="{FF87737F-99E2-5745-BFE4-4B062B333555}" type="pres">
      <dgm:prSet presAssocID="{B3BF9272-0C2F-4144-BD4C-B55F3EC2A219}" presName="sibTrans" presStyleCnt="0"/>
      <dgm:spPr/>
    </dgm:pt>
    <dgm:pt modelId="{B62EED35-C063-AA48-AF75-E667BE2EE04A}" type="pres">
      <dgm:prSet presAssocID="{913C2A3D-953A-48B4-9E12-564AC5169717}" presName="node" presStyleLbl="node1" presStyleIdx="2" presStyleCnt="5">
        <dgm:presLayoutVars>
          <dgm:bulletEnabled val="1"/>
        </dgm:presLayoutVars>
      </dgm:prSet>
      <dgm:spPr/>
    </dgm:pt>
    <dgm:pt modelId="{2A08EE08-ACD6-7244-B549-5CDB0FBCCC6B}" type="pres">
      <dgm:prSet presAssocID="{95EDDCB7-8E72-4E29-84B7-73EE93BE0E59}" presName="sibTrans" presStyleCnt="0"/>
      <dgm:spPr/>
    </dgm:pt>
    <dgm:pt modelId="{0EEF2B87-C9F3-044A-8F0F-D72147BED140}" type="pres">
      <dgm:prSet presAssocID="{B41A3C2C-5204-4BE8-84CF-600E7EA1C4EC}" presName="node" presStyleLbl="node1" presStyleIdx="3" presStyleCnt="5">
        <dgm:presLayoutVars>
          <dgm:bulletEnabled val="1"/>
        </dgm:presLayoutVars>
      </dgm:prSet>
      <dgm:spPr/>
    </dgm:pt>
    <dgm:pt modelId="{D13366BD-81D6-9043-AA59-DF357498EADA}" type="pres">
      <dgm:prSet presAssocID="{EB3D9312-2B18-477A-A7F2-2B85094EAA35}" presName="sibTrans" presStyleCnt="0"/>
      <dgm:spPr/>
    </dgm:pt>
    <dgm:pt modelId="{7DDDF139-7185-9743-A2FE-3AB447E54D44}" type="pres">
      <dgm:prSet presAssocID="{96C6ECAB-4423-4E54-BCE2-E6ED11B9A1FC}" presName="node" presStyleLbl="node1" presStyleIdx="4" presStyleCnt="5">
        <dgm:presLayoutVars>
          <dgm:bulletEnabled val="1"/>
        </dgm:presLayoutVars>
      </dgm:prSet>
      <dgm:spPr/>
    </dgm:pt>
  </dgm:ptLst>
  <dgm:cxnLst>
    <dgm:cxn modelId="{AE877414-212D-8149-9047-44C65E1E9749}" type="presOf" srcId="{B41A3C2C-5204-4BE8-84CF-600E7EA1C4EC}" destId="{0EEF2B87-C9F3-044A-8F0F-D72147BED140}" srcOrd="0" destOrd="0" presId="urn:microsoft.com/office/officeart/2005/8/layout/default"/>
    <dgm:cxn modelId="{86ED4E24-7F4E-460C-8D69-2D75F67E9281}" srcId="{322E69C2-8B56-4A1A-9BE0-B18026D2F27B}" destId="{8477CDE7-E5FF-4CEF-BC59-A2880D086960}" srcOrd="1" destOrd="0" parTransId="{F1072257-AC10-462D-A2FC-425945F15F68}" sibTransId="{B3BF9272-0C2F-4144-BD4C-B55F3EC2A219}"/>
    <dgm:cxn modelId="{274E3C2C-4376-5E46-979C-77B4F5B4ED4E}" type="presOf" srcId="{8477CDE7-E5FF-4CEF-BC59-A2880D086960}" destId="{D2BA498A-8949-1F43-A08B-84C1F9E5905B}" srcOrd="0" destOrd="0" presId="urn:microsoft.com/office/officeart/2005/8/layout/default"/>
    <dgm:cxn modelId="{E36F4939-CAD2-41F9-8BCE-8A792CBA3C40}" srcId="{322E69C2-8B56-4A1A-9BE0-B18026D2F27B}" destId="{B41A3C2C-5204-4BE8-84CF-600E7EA1C4EC}" srcOrd="3" destOrd="0" parTransId="{EEA2C976-C384-4BC9-9E4B-B4844A760BE5}" sibTransId="{EB3D9312-2B18-477A-A7F2-2B85094EAA35}"/>
    <dgm:cxn modelId="{B2B4DF3B-EA65-40C6-A784-221B2F80E932}" srcId="{322E69C2-8B56-4A1A-9BE0-B18026D2F27B}" destId="{F71C0C5F-CBBD-4634-AD69-29C3906B0538}" srcOrd="0" destOrd="0" parTransId="{6E48E81C-181F-4A21-8EBF-DD538E6700E0}" sibTransId="{653E3BAB-43AA-4D02-A8A1-D9BC4EC417C3}"/>
    <dgm:cxn modelId="{F69FC644-3AAB-4A13-BE78-887985A4F4C6}" srcId="{322E69C2-8B56-4A1A-9BE0-B18026D2F27B}" destId="{913C2A3D-953A-48B4-9E12-564AC5169717}" srcOrd="2" destOrd="0" parTransId="{08762C64-168E-48EF-A711-19F5493F3361}" sibTransId="{95EDDCB7-8E72-4E29-84B7-73EE93BE0E59}"/>
    <dgm:cxn modelId="{5AA56B65-F44F-D545-B602-9DF1363AE0A0}" type="presOf" srcId="{F71C0C5F-CBBD-4634-AD69-29C3906B0538}" destId="{32315B07-96E5-B945-BB5B-C400DB1253E1}" srcOrd="0" destOrd="0" presId="urn:microsoft.com/office/officeart/2005/8/layout/default"/>
    <dgm:cxn modelId="{C3917975-A02E-A240-9702-8ADC4A89F581}" type="presOf" srcId="{913C2A3D-953A-48B4-9E12-564AC5169717}" destId="{B62EED35-C063-AA48-AF75-E667BE2EE04A}" srcOrd="0" destOrd="0" presId="urn:microsoft.com/office/officeart/2005/8/layout/default"/>
    <dgm:cxn modelId="{B9660B9A-424B-4C83-8B45-1C3371ABB08D}" srcId="{322E69C2-8B56-4A1A-9BE0-B18026D2F27B}" destId="{96C6ECAB-4423-4E54-BCE2-E6ED11B9A1FC}" srcOrd="4" destOrd="0" parTransId="{386F5CEC-DBE5-4335-91A9-049CAC6F5AE2}" sibTransId="{52A4D79D-6C7C-48B4-9C98-13E30EC79A78}"/>
    <dgm:cxn modelId="{360AE0BD-1DA5-4C46-B8F8-A32E9997389F}" type="presOf" srcId="{96C6ECAB-4423-4E54-BCE2-E6ED11B9A1FC}" destId="{7DDDF139-7185-9743-A2FE-3AB447E54D44}" srcOrd="0" destOrd="0" presId="urn:microsoft.com/office/officeart/2005/8/layout/default"/>
    <dgm:cxn modelId="{44023AE1-829C-964F-966B-47C30739162F}" type="presOf" srcId="{322E69C2-8B56-4A1A-9BE0-B18026D2F27B}" destId="{252FF878-6573-9247-90D0-30EE71132BA0}" srcOrd="0" destOrd="0" presId="urn:microsoft.com/office/officeart/2005/8/layout/default"/>
    <dgm:cxn modelId="{63228A65-6096-414B-ACCB-2A47553F68C0}" type="presParOf" srcId="{252FF878-6573-9247-90D0-30EE71132BA0}" destId="{32315B07-96E5-B945-BB5B-C400DB1253E1}" srcOrd="0" destOrd="0" presId="urn:microsoft.com/office/officeart/2005/8/layout/default"/>
    <dgm:cxn modelId="{D54AB260-E506-034A-9D87-DB5FF3C5611B}" type="presParOf" srcId="{252FF878-6573-9247-90D0-30EE71132BA0}" destId="{47FF9D75-62FB-0246-AB73-15A83C50A64C}" srcOrd="1" destOrd="0" presId="urn:microsoft.com/office/officeart/2005/8/layout/default"/>
    <dgm:cxn modelId="{A49C4DDE-7321-3945-B0DF-01BD0D96E36E}" type="presParOf" srcId="{252FF878-6573-9247-90D0-30EE71132BA0}" destId="{D2BA498A-8949-1F43-A08B-84C1F9E5905B}" srcOrd="2" destOrd="0" presId="urn:microsoft.com/office/officeart/2005/8/layout/default"/>
    <dgm:cxn modelId="{8053271F-CA94-8B4E-B6EF-82EAC107BC00}" type="presParOf" srcId="{252FF878-6573-9247-90D0-30EE71132BA0}" destId="{FF87737F-99E2-5745-BFE4-4B062B333555}" srcOrd="3" destOrd="0" presId="urn:microsoft.com/office/officeart/2005/8/layout/default"/>
    <dgm:cxn modelId="{AAD998AE-7B74-6647-AE45-8E9BAFB5197E}" type="presParOf" srcId="{252FF878-6573-9247-90D0-30EE71132BA0}" destId="{B62EED35-C063-AA48-AF75-E667BE2EE04A}" srcOrd="4" destOrd="0" presId="urn:microsoft.com/office/officeart/2005/8/layout/default"/>
    <dgm:cxn modelId="{619AAFAC-B02B-AC47-908F-AC825DFB0D84}" type="presParOf" srcId="{252FF878-6573-9247-90D0-30EE71132BA0}" destId="{2A08EE08-ACD6-7244-B549-5CDB0FBCCC6B}" srcOrd="5" destOrd="0" presId="urn:microsoft.com/office/officeart/2005/8/layout/default"/>
    <dgm:cxn modelId="{B0215C6F-3A35-DC43-92FB-C95A94E0162A}" type="presParOf" srcId="{252FF878-6573-9247-90D0-30EE71132BA0}" destId="{0EEF2B87-C9F3-044A-8F0F-D72147BED140}" srcOrd="6" destOrd="0" presId="urn:microsoft.com/office/officeart/2005/8/layout/default"/>
    <dgm:cxn modelId="{0BD599CA-9AB2-8649-ABD4-53767030081A}" type="presParOf" srcId="{252FF878-6573-9247-90D0-30EE71132BA0}" destId="{D13366BD-81D6-9043-AA59-DF357498EADA}" srcOrd="7" destOrd="0" presId="urn:microsoft.com/office/officeart/2005/8/layout/default"/>
    <dgm:cxn modelId="{D7EABE85-BB61-D24A-AA4E-75591671D2BD}" type="presParOf" srcId="{252FF878-6573-9247-90D0-30EE71132BA0}" destId="{7DDDF139-7185-9743-A2FE-3AB447E54D44}"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15B07-96E5-B945-BB5B-C400DB1253E1}">
      <dsp:nvSpPr>
        <dsp:cNvPr id="0" name=""/>
        <dsp:cNvSpPr/>
      </dsp:nvSpPr>
      <dsp:spPr>
        <a:xfrm>
          <a:off x="693185" y="1618"/>
          <a:ext cx="2345030" cy="14070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 will be discussing Patient A who has been diagnosed with stage 2A lung cancer</a:t>
          </a:r>
          <a:endParaRPr lang="en-US" sz="2000" kern="1200"/>
        </a:p>
      </dsp:txBody>
      <dsp:txXfrm>
        <a:off x="693185" y="1618"/>
        <a:ext cx="2345030" cy="1407018"/>
      </dsp:txXfrm>
    </dsp:sp>
    <dsp:sp modelId="{D2BA498A-8949-1F43-A08B-84C1F9E5905B}">
      <dsp:nvSpPr>
        <dsp:cNvPr id="0" name=""/>
        <dsp:cNvSpPr/>
      </dsp:nvSpPr>
      <dsp:spPr>
        <a:xfrm>
          <a:off x="3272719" y="1618"/>
          <a:ext cx="2345030" cy="14070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Patient A is a smoker  </a:t>
          </a:r>
          <a:endParaRPr lang="en-US" sz="2000" kern="1200"/>
        </a:p>
      </dsp:txBody>
      <dsp:txXfrm>
        <a:off x="3272719" y="1618"/>
        <a:ext cx="2345030" cy="1407018"/>
      </dsp:txXfrm>
    </dsp:sp>
    <dsp:sp modelId="{B62EED35-C063-AA48-AF75-E667BE2EE04A}">
      <dsp:nvSpPr>
        <dsp:cNvPr id="0" name=""/>
        <dsp:cNvSpPr/>
      </dsp:nvSpPr>
      <dsp:spPr>
        <a:xfrm>
          <a:off x="693185" y="1643139"/>
          <a:ext cx="2345030" cy="14070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He is around 49 years </a:t>
          </a:r>
          <a:endParaRPr lang="en-US" sz="2000" kern="1200" dirty="0"/>
        </a:p>
      </dsp:txBody>
      <dsp:txXfrm>
        <a:off x="693185" y="1643139"/>
        <a:ext cx="2345030" cy="1407018"/>
      </dsp:txXfrm>
    </dsp:sp>
    <dsp:sp modelId="{0EEF2B87-C9F3-044A-8F0F-D72147BED140}">
      <dsp:nvSpPr>
        <dsp:cNvPr id="0" name=""/>
        <dsp:cNvSpPr/>
      </dsp:nvSpPr>
      <dsp:spPr>
        <a:xfrm>
          <a:off x="3272719" y="1643139"/>
          <a:ext cx="2345030" cy="14070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He is mechanic </a:t>
          </a:r>
          <a:endParaRPr lang="en-US" sz="2000" kern="1200" dirty="0"/>
        </a:p>
      </dsp:txBody>
      <dsp:txXfrm>
        <a:off x="3272719" y="1643139"/>
        <a:ext cx="2345030" cy="1407018"/>
      </dsp:txXfrm>
    </dsp:sp>
    <dsp:sp modelId="{7DDDF139-7185-9743-A2FE-3AB447E54D44}">
      <dsp:nvSpPr>
        <dsp:cNvPr id="0" name=""/>
        <dsp:cNvSpPr/>
      </dsp:nvSpPr>
      <dsp:spPr>
        <a:xfrm>
          <a:off x="1982952" y="3284661"/>
          <a:ext cx="2345030" cy="14070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Patient A is a Male  </a:t>
          </a:r>
          <a:endParaRPr lang="en-US" sz="2000" kern="1200" dirty="0"/>
        </a:p>
      </dsp:txBody>
      <dsp:txXfrm>
        <a:off x="1982952" y="3284661"/>
        <a:ext cx="2345030" cy="140701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968E8E-41A1-0A41-94AD-93E28FCA43BB}" type="datetimeFigureOut">
              <a:rPr lang="en-US" smtClean="0"/>
              <a:t>4/6/2023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B01CE3-525E-A642-A42B-1BBAECDD35DA}" type="slidenum">
              <a:rPr lang="en-US" smtClean="0"/>
              <a:t>‹#›</a:t>
            </a:fld>
            <a:endParaRPr lang="en-US"/>
          </a:p>
        </p:txBody>
      </p:sp>
    </p:spTree>
    <p:extLst>
      <p:ext uri="{BB962C8B-B14F-4D97-AF65-F5344CB8AC3E}">
        <p14:creationId xmlns:p14="http://schemas.microsoft.com/office/powerpoint/2010/main" val="482218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3200" b="0" i="0" dirty="0">
                <a:solidFill>
                  <a:srgbClr val="111111"/>
                </a:solidFill>
                <a:effectLst/>
                <a:latin typeface="Helvetica" pitchFamily="2" charset="0"/>
              </a:rPr>
              <a:t>Lung cancer typically doesn't cause signs and symptoms in its earliest stages. Signs and symptoms of lung cancer typically occur when the disease is advanced.</a:t>
            </a:r>
          </a:p>
          <a:p>
            <a:br>
              <a:rPr lang="en-GB" sz="3200" dirty="0"/>
            </a:br>
            <a:endParaRPr lang="en-US" sz="2000" dirty="0"/>
          </a:p>
        </p:txBody>
      </p:sp>
      <p:sp>
        <p:nvSpPr>
          <p:cNvPr id="4" name="Slide Number Placeholder 3"/>
          <p:cNvSpPr>
            <a:spLocks noGrp="1"/>
          </p:cNvSpPr>
          <p:nvPr>
            <p:ph type="sldNum" sz="quarter" idx="5"/>
          </p:nvPr>
        </p:nvSpPr>
        <p:spPr/>
        <p:txBody>
          <a:bodyPr/>
          <a:lstStyle/>
          <a:p>
            <a:fld id="{AEB01CE3-525E-A642-A42B-1BBAECDD35DA}" type="slidenum">
              <a:rPr lang="en-US" smtClean="0"/>
              <a:t>1</a:t>
            </a:fld>
            <a:endParaRPr lang="en-US"/>
          </a:p>
        </p:txBody>
      </p:sp>
    </p:spTree>
    <p:extLst>
      <p:ext uri="{BB962C8B-B14F-4D97-AF65-F5344CB8AC3E}">
        <p14:creationId xmlns:p14="http://schemas.microsoft.com/office/powerpoint/2010/main" val="28524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111111"/>
                </a:solidFill>
                <a:effectLst/>
                <a:latin typeface="Helvetica" pitchFamily="2" charset="0"/>
              </a:rPr>
              <a:t>Lung cancer is a type of cancer that begins in the lungs. Your lungs are two spongy organs in your chest that take in oxygen when you inhale and release carbon dioxide when you exhale</a:t>
            </a:r>
            <a:endParaRPr lang="en-US" sz="1200" dirty="0"/>
          </a:p>
          <a:p>
            <a:endParaRPr lang="en-US" dirty="0"/>
          </a:p>
        </p:txBody>
      </p:sp>
      <p:sp>
        <p:nvSpPr>
          <p:cNvPr id="4" name="Slide Number Placeholder 3"/>
          <p:cNvSpPr>
            <a:spLocks noGrp="1"/>
          </p:cNvSpPr>
          <p:nvPr>
            <p:ph type="sldNum" sz="quarter" idx="5"/>
          </p:nvPr>
        </p:nvSpPr>
        <p:spPr/>
        <p:txBody>
          <a:bodyPr/>
          <a:lstStyle/>
          <a:p>
            <a:fld id="{AEB01CE3-525E-A642-A42B-1BBAECDD35DA}" type="slidenum">
              <a:rPr lang="en-US" smtClean="0"/>
              <a:t>2</a:t>
            </a:fld>
            <a:endParaRPr lang="en-US"/>
          </a:p>
        </p:txBody>
      </p:sp>
    </p:spTree>
    <p:extLst>
      <p:ext uri="{BB962C8B-B14F-4D97-AF65-F5344CB8AC3E}">
        <p14:creationId xmlns:p14="http://schemas.microsoft.com/office/powerpoint/2010/main" val="15132649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400" b="0" i="0" u="none" strike="noStrike" dirty="0">
                <a:solidFill>
                  <a:srgbClr val="202124"/>
                </a:solidFill>
                <a:effectLst/>
                <a:latin typeface="Arial" panose="020B0604020202020204" pitchFamily="34" charset="0"/>
                <a:cs typeface="Arial" panose="020B0604020202020204" pitchFamily="34" charset="0"/>
              </a:rPr>
              <a:t>Lung cancers </a:t>
            </a:r>
            <a:r>
              <a:rPr lang="en-GB" sz="1400" b="0" i="0" u="none" strike="noStrike" dirty="0">
                <a:solidFill>
                  <a:srgbClr val="040C28"/>
                </a:solidFill>
                <a:effectLst/>
                <a:latin typeface="Arial" panose="020B0604020202020204" pitchFamily="34" charset="0"/>
                <a:cs typeface="Arial" panose="020B0604020202020204" pitchFamily="34" charset="0"/>
              </a:rPr>
              <a:t>typically start in the cells lining the bronchi and parts of the lung such as the bronchioles or alveoli</a:t>
            </a:r>
            <a:r>
              <a:rPr lang="en-GB" sz="1400" b="0" i="0" u="none" strike="noStrike" dirty="0">
                <a:solidFill>
                  <a:srgbClr val="202124"/>
                </a:solidFill>
                <a:effectLst/>
                <a:latin typeface="Arial" panose="020B0604020202020204" pitchFamily="34" charset="0"/>
                <a:cs typeface="Arial" panose="020B0604020202020204" pitchFamily="34" charset="0"/>
              </a:rPr>
              <a:t>. A thin lining layer called the pleura surrounds the lungs. The pleura protects your lungs and helps them slide back and forth against the chest wall as they expand and contract during breathing</a:t>
            </a:r>
            <a:br>
              <a:rPr lang="en-GB" b="0" i="0" dirty="0">
                <a:solidFill>
                  <a:srgbClr val="111111"/>
                </a:solidFill>
                <a:effectLst/>
                <a:latin typeface="Helvetica" pitchFamily="2" charset="0"/>
              </a:rPr>
            </a:br>
            <a:endParaRPr lang="en-GB" b="0" i="0" dirty="0">
              <a:solidFill>
                <a:srgbClr val="111111"/>
              </a:solidFill>
              <a:effectLst/>
              <a:latin typeface="Helvetica" pitchFamily="2" charset="0"/>
            </a:endParaRPr>
          </a:p>
          <a:p>
            <a:endParaRPr lang="en-US" dirty="0"/>
          </a:p>
        </p:txBody>
      </p:sp>
      <p:sp>
        <p:nvSpPr>
          <p:cNvPr id="4" name="Slide Number Placeholder 3"/>
          <p:cNvSpPr>
            <a:spLocks noGrp="1"/>
          </p:cNvSpPr>
          <p:nvPr>
            <p:ph type="sldNum" sz="quarter" idx="5"/>
          </p:nvPr>
        </p:nvSpPr>
        <p:spPr/>
        <p:txBody>
          <a:bodyPr/>
          <a:lstStyle/>
          <a:p>
            <a:fld id="{AEB01CE3-525E-A642-A42B-1BBAECDD35DA}" type="slidenum">
              <a:rPr lang="en-US" smtClean="0"/>
              <a:t>3</a:t>
            </a:fld>
            <a:endParaRPr lang="en-US"/>
          </a:p>
        </p:txBody>
      </p:sp>
    </p:spTree>
    <p:extLst>
      <p:ext uri="{BB962C8B-B14F-4D97-AF65-F5344CB8AC3E}">
        <p14:creationId xmlns:p14="http://schemas.microsoft.com/office/powerpoint/2010/main" val="91077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11111"/>
                </a:solidFill>
                <a:effectLst/>
                <a:latin typeface="Helvetica" pitchFamily="2" charset="0"/>
              </a:rPr>
              <a:t>People with lung cancer can experience shortness of breath if the cancer grows to block the major airways. Lung cancer can also cause fluid to accumulate around the lungs, making it harder for the affected lung to expand fully when you inhale</a:t>
            </a:r>
            <a:endParaRPr lang="en-US" dirty="0"/>
          </a:p>
        </p:txBody>
      </p:sp>
      <p:sp>
        <p:nvSpPr>
          <p:cNvPr id="4" name="Slide Number Placeholder 3"/>
          <p:cNvSpPr>
            <a:spLocks noGrp="1"/>
          </p:cNvSpPr>
          <p:nvPr>
            <p:ph type="sldNum" sz="quarter" idx="5"/>
          </p:nvPr>
        </p:nvSpPr>
        <p:spPr/>
        <p:txBody>
          <a:bodyPr/>
          <a:lstStyle/>
          <a:p>
            <a:fld id="{AEB01CE3-525E-A642-A42B-1BBAECDD35DA}" type="slidenum">
              <a:rPr lang="en-US" smtClean="0"/>
              <a:t>5</a:t>
            </a:fld>
            <a:endParaRPr lang="en-US"/>
          </a:p>
        </p:txBody>
      </p:sp>
    </p:spTree>
    <p:extLst>
      <p:ext uri="{BB962C8B-B14F-4D97-AF65-F5344CB8AC3E}">
        <p14:creationId xmlns:p14="http://schemas.microsoft.com/office/powerpoint/2010/main" val="2735462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11111"/>
                </a:solidFill>
                <a:effectLst/>
                <a:latin typeface="Helvetica" pitchFamily="2" charset="0"/>
              </a:rPr>
              <a:t>Patient  with lung cancer can experience shortness of breath if cancer grows to block the major airways. Lung cancer can also cause fluid to accumulate around the lungs, making it harder for the affected lung to expand fully when you inhale</a:t>
            </a:r>
          </a:p>
          <a:p>
            <a:endParaRPr lang="en-US" dirty="0"/>
          </a:p>
        </p:txBody>
      </p:sp>
      <p:sp>
        <p:nvSpPr>
          <p:cNvPr id="4" name="Slide Number Placeholder 3"/>
          <p:cNvSpPr>
            <a:spLocks noGrp="1"/>
          </p:cNvSpPr>
          <p:nvPr>
            <p:ph type="sldNum" sz="quarter" idx="5"/>
          </p:nvPr>
        </p:nvSpPr>
        <p:spPr/>
        <p:txBody>
          <a:bodyPr/>
          <a:lstStyle/>
          <a:p>
            <a:fld id="{AEB01CE3-525E-A642-A42B-1BBAECDD35DA}" type="slidenum">
              <a:rPr lang="en-US" smtClean="0"/>
              <a:t>6</a:t>
            </a:fld>
            <a:endParaRPr lang="en-US"/>
          </a:p>
        </p:txBody>
      </p:sp>
    </p:spTree>
    <p:extLst>
      <p:ext uri="{BB962C8B-B14F-4D97-AF65-F5344CB8AC3E}">
        <p14:creationId xmlns:p14="http://schemas.microsoft.com/office/powerpoint/2010/main" val="2285510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87B14-0107-465F-B0D5-93B126EE04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2394DD-B929-4242-B452-275677AD7C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1CA2B53-84EF-4CF4-974D-9BDA1CCEB6B7}"/>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5" name="Footer Placeholder 4">
            <a:extLst>
              <a:ext uri="{FF2B5EF4-FFF2-40B4-BE49-F238E27FC236}">
                <a16:creationId xmlns:a16="http://schemas.microsoft.com/office/drawing/2014/main" id="{E34B2517-E99F-4766-BE1F-2B3550E29E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D03E7F-3986-4C41-9E49-047365FE763D}"/>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28570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D92A2-949E-4A89-BC1E-1BD0D0D5AEE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5C121A-3445-4898-AFA0-0CB18A5E5D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33728E-AC3E-4C00-BA37-DB22B2B7C5ED}"/>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5" name="Footer Placeholder 4">
            <a:extLst>
              <a:ext uri="{FF2B5EF4-FFF2-40B4-BE49-F238E27FC236}">
                <a16:creationId xmlns:a16="http://schemas.microsoft.com/office/drawing/2014/main" id="{1DF472FB-3106-4FCC-AFDB-590BAE057A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A50341-B538-4705-8DF1-292B5E379059}"/>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36825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B5D16-E963-4828-B125-A2C91097935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3D02E88-0C72-4581-9319-BD5A20CB9F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35B6923-6F8A-42F9-ACCB-38AF416AE5B2}"/>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5" name="Footer Placeholder 4">
            <a:extLst>
              <a:ext uri="{FF2B5EF4-FFF2-40B4-BE49-F238E27FC236}">
                <a16:creationId xmlns:a16="http://schemas.microsoft.com/office/drawing/2014/main" id="{C836D17E-9ABC-463F-8E4E-6D6116E6AB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33C09C-B605-4B41-987D-204A7FA664C7}"/>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1887504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A4FA9-DFCF-462F-A0FE-A37A12817F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7BE686-5168-425B-B112-6BAA2C1EB3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738E53-F840-4487-AF91-DA09424D944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C4188E6-1053-47F1-A52D-70DBB201578E}"/>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6" name="Footer Placeholder 5">
            <a:extLst>
              <a:ext uri="{FF2B5EF4-FFF2-40B4-BE49-F238E27FC236}">
                <a16:creationId xmlns:a16="http://schemas.microsoft.com/office/drawing/2014/main" id="{44AFBDCC-35C3-4FD0-9BC8-376FE1A403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133E3B-B837-4A63-A6A2-8EA92794E679}"/>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3198076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4A665-CA31-457B-9327-A11BB72D9D2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173C6B-E02D-4B21-B296-B1EC27442F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D21515-0C2D-4D5F-A193-31E291B2DAC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E1B9A3E-593B-41A2-82C9-0F45D70CC6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C93F18-9735-46BD-B0BD-3A7D67442A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363788C-9387-4B17-B150-44705E453C72}"/>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8" name="Footer Placeholder 7">
            <a:extLst>
              <a:ext uri="{FF2B5EF4-FFF2-40B4-BE49-F238E27FC236}">
                <a16:creationId xmlns:a16="http://schemas.microsoft.com/office/drawing/2014/main" id="{0BEFCBD9-26C7-4422-8831-7BA73CFA579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0A6183A-5140-479E-81A3-15548B3F5147}"/>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455558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F7F75-8459-4A4E-9740-693E58DB147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762C22-243C-4B15-9CC1-D24679D90549}"/>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4" name="Footer Placeholder 3">
            <a:extLst>
              <a:ext uri="{FF2B5EF4-FFF2-40B4-BE49-F238E27FC236}">
                <a16:creationId xmlns:a16="http://schemas.microsoft.com/office/drawing/2014/main" id="{4BD588D1-4D30-4AE4-99F5-859C5599E1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6590CE7-A7B8-40EB-9657-D7AAF7A34599}"/>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643375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0459E3-8BB9-4EC8-AF86-2A4F4DFB398F}"/>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3" name="Footer Placeholder 2">
            <a:extLst>
              <a:ext uri="{FF2B5EF4-FFF2-40B4-BE49-F238E27FC236}">
                <a16:creationId xmlns:a16="http://schemas.microsoft.com/office/drawing/2014/main" id="{F38B45C2-115D-44BF-B8D7-4000C40E91C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C390970-DE0E-4F1B-B42D-ADEA31F104C6}"/>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200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F45CB-86F8-45AB-8A67-4D489CF9C8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F05110-6EA9-4CC5-87BC-81EA4D6EFE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BDE6DD4-24DD-4AB6-B390-E14171FC77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22E757-41AB-4D39-811C-D0DEEB4DE38A}"/>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6" name="Footer Placeholder 5">
            <a:extLst>
              <a:ext uri="{FF2B5EF4-FFF2-40B4-BE49-F238E27FC236}">
                <a16:creationId xmlns:a16="http://schemas.microsoft.com/office/drawing/2014/main" id="{283D2014-58C7-4EC3-9608-2FE6FAAABA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79FD72-6F29-4241-B6F7-A850351B81FA}"/>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54858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16B64-C4C3-488C-872C-814C6A8F6F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8A43BEB-073D-445D-ACA4-206118B94F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B9FCFC0-38D0-4DCE-A028-CC24A0FD37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3BCCF3-BA81-4F53-9BFE-9EE75C312848}"/>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6" name="Footer Placeholder 5">
            <a:extLst>
              <a:ext uri="{FF2B5EF4-FFF2-40B4-BE49-F238E27FC236}">
                <a16:creationId xmlns:a16="http://schemas.microsoft.com/office/drawing/2014/main" id="{6662EFA1-A0A5-43A4-BED6-3575E084A6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3C9A82-8201-4FA8-AA17-BD244B6FEE75}"/>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4260922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BB953-EA24-4F9C-89E4-A09E204DFB9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4EE21A-8254-4A9B-9F65-61F90501B2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618D66-1BD4-4AB2-BF94-0939973EE37D}"/>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5" name="Footer Placeholder 4">
            <a:extLst>
              <a:ext uri="{FF2B5EF4-FFF2-40B4-BE49-F238E27FC236}">
                <a16:creationId xmlns:a16="http://schemas.microsoft.com/office/drawing/2014/main" id="{6B41E42D-2A6F-4A29-A34F-689DA011B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97C1F6-306A-4164-BB36-6F92E55F3E1A}"/>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422514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19A66F-415E-403B-B94D-821A937C77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08ACA2-5AD1-4FD1-BEA4-14D9A9CF0CC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F090F6-EF0E-4B17-BE8F-0A3D887A5B08}"/>
              </a:ext>
            </a:extLst>
          </p:cNvPr>
          <p:cNvSpPr>
            <a:spLocks noGrp="1"/>
          </p:cNvSpPr>
          <p:nvPr>
            <p:ph type="dt" sz="half" idx="10"/>
          </p:nvPr>
        </p:nvSpPr>
        <p:spPr/>
        <p:txBody>
          <a:bodyPr/>
          <a:lstStyle/>
          <a:p>
            <a:fld id="{41A3FE04-0A58-44A4-801D-B636989E3630}" type="datetimeFigureOut">
              <a:rPr lang="en-GB" smtClean="0"/>
              <a:t>06/04/2023</a:t>
            </a:fld>
            <a:endParaRPr lang="en-GB"/>
          </a:p>
        </p:txBody>
      </p:sp>
      <p:sp>
        <p:nvSpPr>
          <p:cNvPr id="5" name="Footer Placeholder 4">
            <a:extLst>
              <a:ext uri="{FF2B5EF4-FFF2-40B4-BE49-F238E27FC236}">
                <a16:creationId xmlns:a16="http://schemas.microsoft.com/office/drawing/2014/main" id="{F46CC6FD-ABA8-4DE3-A66C-114832551C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B8AC8B-1096-4B46-BD07-C95ADCF597BC}"/>
              </a:ext>
            </a:extLst>
          </p:cNvPr>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513018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B9C33C-7EBF-437B-AB7F-7450A9FFD9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F67795-D027-4B15-B750-DACC55C69F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5B1FA7-399B-417A-9B66-322BBDEAE7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3FE04-0A58-44A4-801D-B636989E3630}" type="datetimeFigureOut">
              <a:rPr lang="en-GB" smtClean="0"/>
              <a:t>06/04/2023</a:t>
            </a:fld>
            <a:endParaRPr lang="en-GB"/>
          </a:p>
        </p:txBody>
      </p:sp>
      <p:sp>
        <p:nvSpPr>
          <p:cNvPr id="5" name="Footer Placeholder 4">
            <a:extLst>
              <a:ext uri="{FF2B5EF4-FFF2-40B4-BE49-F238E27FC236}">
                <a16:creationId xmlns:a16="http://schemas.microsoft.com/office/drawing/2014/main" id="{913EF7D0-B9A0-4429-9B59-17A544300F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FEF618-0064-4BF7-B067-BD393B3794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A37323-23C7-44A8-BA76-36276B9FC04D}" type="slidenum">
              <a:rPr lang="en-GB" smtClean="0"/>
              <a:t>‹#›</a:t>
            </a:fld>
            <a:endParaRPr lang="en-GB"/>
          </a:p>
        </p:txBody>
      </p:sp>
    </p:spTree>
    <p:extLst>
      <p:ext uri="{BB962C8B-B14F-4D97-AF65-F5344CB8AC3E}">
        <p14:creationId xmlns:p14="http://schemas.microsoft.com/office/powerpoint/2010/main" val="26111661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cancer.net/cancer-types/lung-cancer-non-small-cell/statistics" TargetMode="External"/><Relationship Id="rId5" Type="http://schemas.openxmlformats.org/officeDocument/2006/relationships/image" Target="../media/image2.png"/><Relationship Id="rId4" Type="http://schemas.openxmlformats.org/officeDocument/2006/relationships/hyperlink" Target="https://www.rawpixel.com/search/pulmonary" TargetMode="Externa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jp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hyperlink" Target="https://creativecommons.org/licenses/by/3.0/" TargetMode="External"/><Relationship Id="rId4" Type="http://schemas.openxmlformats.org/officeDocument/2006/relationships/hyperlink" Target="https://healthcare-in-europe.com/en/news/lung-cancer-why-screening-is-especially-beneficial-for-women.html" TargetMode="Externa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cancer.net/cancer-types/lung-cancer-non-small-cell/statistic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pilipinasdaily.com/lung-cancer-five-simple-ways-to-love-your-lungs/"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creativecommons.org/licenses/by-nd/3.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hopkinsmedicine.org/health/wellness-and-prevention/5-healthy-habits-that-help-you-during-lung-cancer-treatment" TargetMode="External"/><Relationship Id="rId2" Type="http://schemas.openxmlformats.org/officeDocument/2006/relationships/hyperlink" Target="https://www.nhs.uk/conditions/lung-cancer/symptoms/" TargetMode="External"/><Relationship Id="rId1" Type="http://schemas.openxmlformats.org/officeDocument/2006/relationships/slideLayout" Target="../slideLayouts/slideLayout2.xml"/><Relationship Id="rId6" Type="http://schemas.openxmlformats.org/officeDocument/2006/relationships/hyperlink" Target="https://www.nhs.uk/live-well/exercise/exercise-guidelines/physical-activity-guidelines-for-adults-aged-19-to-64/" TargetMode="External"/><Relationship Id="rId5" Type="http://schemas.openxmlformats.org/officeDocument/2006/relationships/hyperlink" Target="https://www.mayoclinic.org/diseases-conditions/lung-cancer/symptoms-causes/syc-20374620" TargetMode="External"/><Relationship Id="rId4" Type="http://schemas.openxmlformats.org/officeDocument/2006/relationships/hyperlink" Target="https://www.cancerresearchuk.org/about-cancer/lung-cancer/stages-types-grades/stage-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91" name="Rectangle 1090">
            <a:extLst>
              <a:ext uri="{FF2B5EF4-FFF2-40B4-BE49-F238E27FC236}">
                <a16:creationId xmlns:a16="http://schemas.microsoft.com/office/drawing/2014/main" id="{9089EED9-F54D-4F20-A2C6-949DE4176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3" name="Rectangle 1092">
            <a:extLst>
              <a:ext uri="{FF2B5EF4-FFF2-40B4-BE49-F238E27FC236}">
                <a16:creationId xmlns:a16="http://schemas.microsoft.com/office/drawing/2014/main" id="{7E46F721-3785-414D-8697-16AF490E6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a:xfrm>
            <a:off x="6096000" y="0"/>
            <a:ext cx="6096000" cy="5453743"/>
          </a:xfrm>
        </p:spPr>
        <p:txBody>
          <a:bodyPr anchor="b">
            <a:noAutofit/>
          </a:bodyPr>
          <a:lstStyle/>
          <a:p>
            <a:r>
              <a:rPr lang="en-GB" sz="2800" dirty="0">
                <a:solidFill>
                  <a:schemeClr val="tx1">
                    <a:lumMod val="85000"/>
                    <a:lumOff val="15000"/>
                  </a:schemeClr>
                </a:solidFill>
                <a:latin typeface="Arial" panose="020B0604020202020204" pitchFamily="34" charset="0"/>
                <a:cs typeface="Arial" panose="020B0604020202020204" pitchFamily="34" charset="0"/>
              </a:rPr>
              <a:t>Module: BMHP5003</a:t>
            </a:r>
            <a:br>
              <a:rPr lang="en-GB" sz="2800" dirty="0">
                <a:solidFill>
                  <a:schemeClr val="tx1">
                    <a:lumMod val="85000"/>
                    <a:lumOff val="15000"/>
                  </a:schemeClr>
                </a:solidFill>
                <a:latin typeface="Arial" panose="020B0604020202020204" pitchFamily="34" charset="0"/>
                <a:cs typeface="Arial" panose="020B0604020202020204" pitchFamily="34" charset="0"/>
              </a:rPr>
            </a:br>
            <a:r>
              <a:rPr lang="en-GB" sz="2800" dirty="0">
                <a:solidFill>
                  <a:schemeClr val="tx1">
                    <a:lumMod val="85000"/>
                    <a:lumOff val="15000"/>
                  </a:schemeClr>
                </a:solidFill>
                <a:latin typeface="Arial" panose="020B0604020202020204" pitchFamily="34" charset="0"/>
                <a:cs typeface="Arial" panose="020B0604020202020204" pitchFamily="34" charset="0"/>
              </a:rPr>
              <a:t>Assessment: Introduction to Physiology</a:t>
            </a:r>
            <a:br>
              <a:rPr lang="en-GB" sz="2800" dirty="0">
                <a:solidFill>
                  <a:schemeClr val="tx1">
                    <a:lumMod val="85000"/>
                    <a:lumOff val="15000"/>
                  </a:schemeClr>
                </a:solidFill>
                <a:latin typeface="Arial" panose="020B0604020202020204" pitchFamily="34" charset="0"/>
                <a:cs typeface="Arial" panose="020B0604020202020204" pitchFamily="34" charset="0"/>
              </a:rPr>
            </a:br>
            <a:r>
              <a:rPr lang="en-GB" sz="2800" dirty="0">
                <a:solidFill>
                  <a:schemeClr val="tx1">
                    <a:lumMod val="85000"/>
                    <a:lumOff val="15000"/>
                  </a:schemeClr>
                </a:solidFill>
                <a:latin typeface="Arial" panose="020B0604020202020204" pitchFamily="34" charset="0"/>
                <a:cs typeface="Arial" panose="020B0604020202020204" pitchFamily="34" charset="0"/>
              </a:rPr>
              <a:t>Lecture: </a:t>
            </a:r>
            <a:r>
              <a:rPr lang="en-GB" sz="2800" dirty="0">
                <a:latin typeface="Arial" panose="020B0604020202020204" pitchFamily="34" charset="0"/>
                <a:cs typeface="Arial" panose="020B0604020202020204" pitchFamily="34" charset="0"/>
              </a:rPr>
              <a:t>Olusegun </a:t>
            </a:r>
            <a:r>
              <a:rPr lang="en-GB" sz="2800" dirty="0" err="1">
                <a:latin typeface="Arial" panose="020B0604020202020204" pitchFamily="34" charset="0"/>
                <a:cs typeface="Arial" panose="020B0604020202020204" pitchFamily="34" charset="0"/>
              </a:rPr>
              <a:t>Awolaran</a:t>
            </a:r>
            <a:br>
              <a:rPr lang="en-GB" sz="2800" dirty="0">
                <a:solidFill>
                  <a:schemeClr val="tx1">
                    <a:lumMod val="85000"/>
                    <a:lumOff val="15000"/>
                  </a:schemeClr>
                </a:solidFill>
                <a:latin typeface="Arial" panose="020B0604020202020204" pitchFamily="34" charset="0"/>
                <a:cs typeface="Arial" panose="020B0604020202020204" pitchFamily="34" charset="0"/>
              </a:rPr>
            </a:br>
            <a:r>
              <a:rPr lang="en-GB" sz="2800" dirty="0">
                <a:solidFill>
                  <a:schemeClr val="tx1">
                    <a:lumMod val="85000"/>
                    <a:lumOff val="15000"/>
                  </a:schemeClr>
                </a:solidFill>
                <a:latin typeface="Arial" panose="020B0604020202020204" pitchFamily="34" charset="0"/>
                <a:cs typeface="Arial" panose="020B0604020202020204" pitchFamily="34" charset="0"/>
              </a:rPr>
              <a:t>Topic: Stage 2A Lung Cancer</a:t>
            </a:r>
            <a:br>
              <a:rPr lang="en-GB" sz="2800" dirty="0">
                <a:solidFill>
                  <a:schemeClr val="tx1">
                    <a:lumMod val="85000"/>
                    <a:lumOff val="15000"/>
                  </a:schemeClr>
                </a:solidFill>
                <a:latin typeface="Arial" panose="020B0604020202020204" pitchFamily="34" charset="0"/>
                <a:cs typeface="Arial" panose="020B0604020202020204" pitchFamily="34" charset="0"/>
              </a:rPr>
            </a:br>
            <a:br>
              <a:rPr lang="en-GB" sz="2800" dirty="0">
                <a:solidFill>
                  <a:schemeClr val="tx1">
                    <a:lumMod val="85000"/>
                    <a:lumOff val="15000"/>
                  </a:schemeClr>
                </a:solidFill>
                <a:latin typeface="Arial" panose="020B0604020202020204" pitchFamily="34" charset="0"/>
                <a:cs typeface="Arial" panose="020B0604020202020204" pitchFamily="34" charset="0"/>
              </a:rPr>
            </a:br>
            <a:r>
              <a:rPr lang="en-GB" sz="2800" dirty="0">
                <a:solidFill>
                  <a:schemeClr val="tx1">
                    <a:lumMod val="85000"/>
                    <a:lumOff val="15000"/>
                  </a:schemeClr>
                </a:solidFill>
                <a:latin typeface="Arial" panose="020B0604020202020204" pitchFamily="34" charset="0"/>
                <a:cs typeface="Arial" panose="020B0604020202020204" pitchFamily="34" charset="0"/>
              </a:rPr>
              <a:t>Student Name: </a:t>
            </a:r>
            <a:r>
              <a:rPr lang="en-GB" sz="2800" dirty="0" err="1">
                <a:solidFill>
                  <a:schemeClr val="tx1">
                    <a:lumMod val="85000"/>
                    <a:lumOff val="15000"/>
                  </a:schemeClr>
                </a:solidFill>
                <a:latin typeface="Arial" panose="020B0604020202020204" pitchFamily="34" charset="0"/>
                <a:cs typeface="Arial" panose="020B0604020202020204" pitchFamily="34" charset="0"/>
              </a:rPr>
              <a:t>Anabela</a:t>
            </a:r>
            <a:r>
              <a:rPr lang="en-GB" sz="2800" dirty="0">
                <a:solidFill>
                  <a:schemeClr val="tx1">
                    <a:lumMod val="85000"/>
                    <a:lumOff val="15000"/>
                  </a:schemeClr>
                </a:solidFill>
                <a:latin typeface="Arial" panose="020B0604020202020204" pitchFamily="34" charset="0"/>
                <a:cs typeface="Arial" panose="020B0604020202020204" pitchFamily="34" charset="0"/>
              </a:rPr>
              <a:t> Mendes   </a:t>
            </a:r>
            <a:br>
              <a:rPr lang="en-GB" sz="2800" dirty="0">
                <a:solidFill>
                  <a:schemeClr val="tx1">
                    <a:lumMod val="85000"/>
                    <a:lumOff val="15000"/>
                  </a:schemeClr>
                </a:solidFill>
                <a:latin typeface="Arial" panose="020B0604020202020204" pitchFamily="34" charset="0"/>
                <a:cs typeface="Arial" panose="020B0604020202020204" pitchFamily="34" charset="0"/>
              </a:rPr>
            </a:br>
            <a:r>
              <a:rPr lang="en-GB" sz="2800" dirty="0">
                <a:solidFill>
                  <a:schemeClr val="tx1">
                    <a:lumMod val="85000"/>
                    <a:lumOff val="15000"/>
                  </a:schemeClr>
                </a:solidFill>
                <a:latin typeface="Arial" panose="020B0604020202020204" pitchFamily="34" charset="0"/>
                <a:cs typeface="Arial" panose="020B0604020202020204" pitchFamily="34" charset="0"/>
              </a:rPr>
              <a:t>Student Number: 2124</a:t>
            </a:r>
            <a:r>
              <a:rPr lang="en-GB" sz="3200" dirty="0">
                <a:solidFill>
                  <a:schemeClr val="tx1">
                    <a:lumMod val="85000"/>
                    <a:lumOff val="15000"/>
                  </a:schemeClr>
                </a:solidFill>
                <a:latin typeface="Arial" panose="020B0604020202020204" pitchFamily="34" charset="0"/>
                <a:cs typeface="Arial" panose="020B0604020202020204" pitchFamily="34" charset="0"/>
              </a:rPr>
              <a:t>257 </a:t>
            </a:r>
            <a:br>
              <a:rPr lang="en-GB" sz="3200" dirty="0">
                <a:solidFill>
                  <a:schemeClr val="tx1">
                    <a:lumMod val="85000"/>
                    <a:lumOff val="15000"/>
                  </a:schemeClr>
                </a:solidFill>
              </a:rPr>
            </a:br>
            <a:r>
              <a:rPr lang="en-GB" sz="3200" dirty="0">
                <a:solidFill>
                  <a:schemeClr val="tx1">
                    <a:lumMod val="85000"/>
                    <a:lumOff val="15000"/>
                  </a:schemeClr>
                </a:solidFill>
                <a:cs typeface="Arial" panose="020B0604020202020204" pitchFamily="34" charset="0"/>
              </a:rPr>
              <a:t> </a:t>
            </a:r>
          </a:p>
        </p:txBody>
      </p:sp>
      <p:pic>
        <p:nvPicPr>
          <p:cNvPr id="29" name="Picture 28" descr="A pair of pink slippers&#10;&#10;Description automatically generated with medium confidence">
            <a:extLst>
              <a:ext uri="{FF2B5EF4-FFF2-40B4-BE49-F238E27FC236}">
                <a16:creationId xmlns:a16="http://schemas.microsoft.com/office/drawing/2014/main" id="{7788CBE2-29C8-ECD7-3039-830BD832429A}"/>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0535"/>
          <a:stretch/>
        </p:blipFill>
        <p:spPr>
          <a:xfrm>
            <a:off x="20" y="1"/>
            <a:ext cx="6727351"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p:spPr>
      </p:pic>
      <p:pic>
        <p:nvPicPr>
          <p:cNvPr id="1028" name="Picture 4" descr="UWTSD London | UWTSD London Campus">
            <a:extLst>
              <a:ext uri="{FF2B5EF4-FFF2-40B4-BE49-F238E27FC236}">
                <a16:creationId xmlns:a16="http://schemas.microsoft.com/office/drawing/2014/main" id="{882A88D5-D32D-DB67-A302-8745151ABC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43268" y="0"/>
            <a:ext cx="3048000" cy="1270000"/>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5BEEC8A-53EB-FAAC-7BA6-D8DB702BF73D}"/>
              </a:ext>
            </a:extLst>
          </p:cNvPr>
          <p:cNvSpPr txBox="1"/>
          <p:nvPr/>
        </p:nvSpPr>
        <p:spPr>
          <a:xfrm>
            <a:off x="3184072" y="6588696"/>
            <a:ext cx="3722914" cy="538609"/>
          </a:xfrm>
          <a:prstGeom prst="rect">
            <a:avLst/>
          </a:prstGeom>
          <a:noFill/>
        </p:spPr>
        <p:txBody>
          <a:bodyPr wrap="square" rtlCol="0">
            <a:spAutoFit/>
          </a:bodyPr>
          <a:lstStyle/>
          <a:p>
            <a:r>
              <a:rPr lang="en-GB" sz="1100" b="0" i="0" dirty="0">
                <a:solidFill>
                  <a:srgbClr val="686A82"/>
                </a:solidFill>
                <a:effectLst/>
                <a:latin typeface="-apple-system"/>
              </a:rPr>
              <a:t> </a:t>
            </a:r>
            <a:r>
              <a:rPr lang="en-GB" sz="1100" b="0" i="0" u="sng" dirty="0">
                <a:solidFill>
                  <a:srgbClr val="304EBB"/>
                </a:solidFill>
                <a:effectLst/>
                <a:latin typeface="-apple-system"/>
                <a:hlinkClick r:id="rId6"/>
              </a:rPr>
              <a:t>American Society of Clinical Oncology</a:t>
            </a:r>
            <a:r>
              <a:rPr lang="en-GB" sz="1100" u="sng" dirty="0">
                <a:solidFill>
                  <a:srgbClr val="304EBB"/>
                </a:solidFill>
                <a:latin typeface="-apple-system"/>
              </a:rPr>
              <a:t>.(2019). </a:t>
            </a:r>
            <a:endParaRPr lang="en-US" sz="1100" dirty="0"/>
          </a:p>
          <a:p>
            <a:endParaRPr lang="en-US" dirty="0"/>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B391EF-9687-42D9-A057-A6488BF8800B}"/>
              </a:ext>
            </a:extLst>
          </p:cNvPr>
          <p:cNvSpPr>
            <a:spLocks noGrp="1"/>
          </p:cNvSpPr>
          <p:nvPr>
            <p:ph type="title"/>
          </p:nvPr>
        </p:nvSpPr>
        <p:spPr>
          <a:xfrm>
            <a:off x="8266922" y="140055"/>
            <a:ext cx="3925078" cy="1576778"/>
          </a:xfrm>
        </p:spPr>
        <p:txBody>
          <a:bodyPr>
            <a:normAutofit/>
          </a:bodyPr>
          <a:lstStyle/>
          <a:p>
            <a:r>
              <a:rPr lang="en-GB" b="1" dirty="0"/>
              <a:t>Introduction:</a:t>
            </a:r>
          </a:p>
        </p:txBody>
      </p:sp>
      <p:pic>
        <p:nvPicPr>
          <p:cNvPr id="5" name="Picture 4" descr="A picture containing plastic&#10;&#10;Description automatically generated">
            <a:extLst>
              <a:ext uri="{FF2B5EF4-FFF2-40B4-BE49-F238E27FC236}">
                <a16:creationId xmlns:a16="http://schemas.microsoft.com/office/drawing/2014/main" id="{EB9A8870-69F1-4D8D-FDAE-B0C79C3B8648}"/>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633" r="1" b="1"/>
          <a:stretch/>
        </p:blipFill>
        <p:spPr>
          <a:xfrm>
            <a:off x="20" y="10"/>
            <a:ext cx="8266902"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graphicFrame>
        <p:nvGraphicFramePr>
          <p:cNvPr id="34" name="Content Placeholder 2">
            <a:extLst>
              <a:ext uri="{FF2B5EF4-FFF2-40B4-BE49-F238E27FC236}">
                <a16:creationId xmlns:a16="http://schemas.microsoft.com/office/drawing/2014/main" id="{7416621B-F6AC-8E6C-BEED-9322C8DE95FC}"/>
              </a:ext>
            </a:extLst>
          </p:cNvPr>
          <p:cNvGraphicFramePr>
            <a:graphicFrameLocks noGrp="1"/>
          </p:cNvGraphicFramePr>
          <p:nvPr>
            <p:ph idx="1"/>
            <p:extLst>
              <p:ext uri="{D42A27DB-BD31-4B8C-83A1-F6EECF244321}">
                <p14:modId xmlns:p14="http://schemas.microsoft.com/office/powerpoint/2010/main" val="68899143"/>
              </p:ext>
            </p:extLst>
          </p:nvPr>
        </p:nvGraphicFramePr>
        <p:xfrm>
          <a:off x="6096000" y="2164702"/>
          <a:ext cx="6310935" cy="469329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a:extLst>
              <a:ext uri="{FF2B5EF4-FFF2-40B4-BE49-F238E27FC236}">
                <a16:creationId xmlns:a16="http://schemas.microsoft.com/office/drawing/2014/main" id="{D1B4E51E-4D93-7241-FCCD-913656911B3A}"/>
              </a:ext>
            </a:extLst>
          </p:cNvPr>
          <p:cNvSpPr txBox="1"/>
          <p:nvPr/>
        </p:nvSpPr>
        <p:spPr>
          <a:xfrm>
            <a:off x="0" y="6657935"/>
            <a:ext cx="2540884" cy="200055"/>
          </a:xfrm>
          <a:prstGeom prst="rect">
            <a:avLst/>
          </a:prstGeom>
          <a:solidFill>
            <a:srgbClr val="000000"/>
          </a:solidFill>
        </p:spPr>
        <p:txBody>
          <a:bodyPr wrap="square" rtlCol="0">
            <a:spAutoFit/>
          </a:bodyPr>
          <a:lstStyle/>
          <a:p>
            <a:pPr algn="r">
              <a:spcAft>
                <a:spcPts val="600"/>
              </a:spcAft>
            </a:pPr>
            <a:r>
              <a:rPr lang="en-US" sz="700" dirty="0">
                <a:solidFill>
                  <a:srgbClr val="FFFFFF"/>
                </a:solidFill>
                <a:hlinkClick r:id="rId4" tooltip="https://healthcare-in-europe.com/en/news/lung-cancer-why-screening-is-especially-beneficial-for-women.html">
                  <a:extLst>
                    <a:ext uri="{A12FA001-AC4F-418D-AE19-62706E023703}">
                      <ahyp:hlinkClr xmlns:ahyp="http://schemas.microsoft.com/office/drawing/2018/hyperlinkcolor" val="tx"/>
                    </a:ext>
                  </a:extLst>
                </a:hlinkClick>
              </a:rPr>
              <a:t>This Photo</a:t>
            </a:r>
            <a:r>
              <a:rPr lang="en-US" sz="700" dirty="0">
                <a:solidFill>
                  <a:srgbClr val="FFFFFF"/>
                </a:solidFill>
              </a:rPr>
              <a:t> by Unknown Author is licensed under </a:t>
            </a:r>
            <a:r>
              <a:rPr lang="en-US" sz="700" dirty="0">
                <a:solidFill>
                  <a:srgbClr val="FFFFFF"/>
                </a:solidFill>
                <a:hlinkClick r:id="rId10" tooltip="https://creativecommons.org/licenses/by/3.0/">
                  <a:extLst>
                    <a:ext uri="{A12FA001-AC4F-418D-AE19-62706E023703}">
                      <ahyp:hlinkClr xmlns:ahyp="http://schemas.microsoft.com/office/drawing/2018/hyperlinkcolor" val="tx"/>
                    </a:ext>
                  </a:extLst>
                </a:hlinkClick>
              </a:rPr>
              <a:t>CC BY</a:t>
            </a:r>
            <a:endParaRPr lang="en-US" sz="700" dirty="0">
              <a:solidFill>
                <a:srgbClr val="FFFFFF"/>
              </a:solidFill>
            </a:endParaRPr>
          </a:p>
        </p:txBody>
      </p:sp>
      <p:sp>
        <p:nvSpPr>
          <p:cNvPr id="7" name="TextBox 6">
            <a:extLst>
              <a:ext uri="{FF2B5EF4-FFF2-40B4-BE49-F238E27FC236}">
                <a16:creationId xmlns:a16="http://schemas.microsoft.com/office/drawing/2014/main" id="{4A421750-70DC-D2AE-8B4C-AB22C37C4A7C}"/>
              </a:ext>
            </a:extLst>
          </p:cNvPr>
          <p:cNvSpPr txBox="1"/>
          <p:nvPr/>
        </p:nvSpPr>
        <p:spPr>
          <a:xfrm>
            <a:off x="8528180" y="5878286"/>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66719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6" name="Rectangle 514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Early stage lung cancer may be detected from a drop of blood – Harvard  Gazette">
            <a:extLst>
              <a:ext uri="{FF2B5EF4-FFF2-40B4-BE49-F238E27FC236}">
                <a16:creationId xmlns:a16="http://schemas.microsoft.com/office/drawing/2014/main" id="{08242A2B-CF93-0D84-95E6-ACB727011F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42" r="2941" b="-1"/>
          <a:stretch/>
        </p:blipFill>
        <p:spPr bwMode="auto">
          <a:xfrm>
            <a:off x="3361971" y="21792"/>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5148" name="Rectangle 514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8704C95-93F7-457D-ADA0-A9FFAF2FE581}"/>
              </a:ext>
            </a:extLst>
          </p:cNvPr>
          <p:cNvSpPr>
            <a:spLocks noGrp="1"/>
          </p:cNvSpPr>
          <p:nvPr>
            <p:ph type="title"/>
          </p:nvPr>
        </p:nvSpPr>
        <p:spPr>
          <a:xfrm>
            <a:off x="0" y="0"/>
            <a:ext cx="6960637" cy="1492898"/>
          </a:xfrm>
        </p:spPr>
        <p:txBody>
          <a:bodyPr vert="horz" lIns="91440" tIns="45720" rIns="91440" bIns="45720" rtlCol="0">
            <a:normAutofit/>
          </a:bodyPr>
          <a:lstStyle/>
          <a:p>
            <a:r>
              <a:rPr lang="en-GB" sz="3600" dirty="0">
                <a:latin typeface="Arial" panose="020B0604020202020204" pitchFamily="34" charset="0"/>
                <a:cs typeface="Arial" panose="020B0604020202020204" pitchFamily="34" charset="0"/>
              </a:rPr>
              <a:t>Anatomy and Physiology</a:t>
            </a:r>
            <a:endParaRPr lang="en-US" sz="3600" kern="1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D5A5E29-22F2-4FE5-BFE7-47BF7EBFC959}"/>
              </a:ext>
            </a:extLst>
          </p:cNvPr>
          <p:cNvSpPr>
            <a:spLocks noGrp="1"/>
          </p:cNvSpPr>
          <p:nvPr>
            <p:ph idx="1"/>
          </p:nvPr>
        </p:nvSpPr>
        <p:spPr>
          <a:xfrm>
            <a:off x="149290" y="2351314"/>
            <a:ext cx="5946710" cy="3825650"/>
          </a:xfrm>
        </p:spPr>
        <p:txBody>
          <a:bodyPr vert="horz" lIns="91440" tIns="45720" rIns="91440" bIns="45720" rtlCol="0">
            <a:normAutofit/>
          </a:bodyPr>
          <a:lstStyle/>
          <a:p>
            <a:r>
              <a:rPr lang="en-GB" b="0" i="0" dirty="0">
                <a:effectLst/>
                <a:latin typeface="Arial" panose="020B0604020202020204" pitchFamily="34" charset="0"/>
              </a:rPr>
              <a:t>Lung cancer start in the cells lining </a:t>
            </a:r>
          </a:p>
          <a:p>
            <a:r>
              <a:rPr lang="en-GB" dirty="0">
                <a:latin typeface="Arial" panose="020B0604020202020204" pitchFamily="34" charset="0"/>
              </a:rPr>
              <a:t>Bronchioles or alveoli </a:t>
            </a:r>
          </a:p>
          <a:p>
            <a:r>
              <a:rPr lang="en-GB" b="0" i="0" dirty="0">
                <a:effectLst/>
                <a:latin typeface="Arial" panose="020B0604020202020204" pitchFamily="34" charset="0"/>
              </a:rPr>
              <a:t>Pleura surrounds the lungs </a:t>
            </a:r>
          </a:p>
          <a:p>
            <a:endParaRPr lang="en-GB" b="0" i="0" dirty="0">
              <a:effectLst/>
              <a:latin typeface="Arial" panose="020B0604020202020204" pitchFamily="34" charset="0"/>
            </a:endParaRPr>
          </a:p>
          <a:p>
            <a:r>
              <a:rPr lang="en-GB" b="0" i="0" dirty="0">
                <a:effectLst/>
                <a:latin typeface="Arial" panose="020B0604020202020204" pitchFamily="34" charset="0"/>
              </a:rPr>
              <a:t>Stage 2A </a:t>
            </a:r>
            <a:r>
              <a:rPr lang="en-GB" dirty="0">
                <a:latin typeface="Arial" panose="020B0604020202020204" pitchFamily="34" charset="0"/>
              </a:rPr>
              <a:t>lung </a:t>
            </a:r>
            <a:r>
              <a:rPr lang="en-GB" b="0" i="0" dirty="0">
                <a:effectLst/>
                <a:latin typeface="Arial" panose="020B0604020202020204" pitchFamily="34" charset="0"/>
              </a:rPr>
              <a:t>cancer is between 4cm and 5cm in size </a:t>
            </a:r>
          </a:p>
          <a:p>
            <a:r>
              <a:rPr lang="en-GB" b="0" i="0" dirty="0">
                <a:effectLst/>
                <a:latin typeface="Arial" panose="020B0604020202020204" pitchFamily="34" charset="0"/>
              </a:rPr>
              <a:t>there are no cancer cells in any lymph nodes.</a:t>
            </a:r>
          </a:p>
          <a:p>
            <a:endParaRPr lang="en-US" sz="2000" i="1" kern="1200" dirty="0">
              <a:latin typeface="Arial" panose="020B0604020202020204" pitchFamily="34" charset="0"/>
              <a:cs typeface="Arial" panose="020B0604020202020204" pitchFamily="34" charset="0"/>
            </a:endParaRPr>
          </a:p>
        </p:txBody>
      </p:sp>
      <p:sp>
        <p:nvSpPr>
          <p:cNvPr id="62" name="TextBox 61">
            <a:extLst>
              <a:ext uri="{FF2B5EF4-FFF2-40B4-BE49-F238E27FC236}">
                <a16:creationId xmlns:a16="http://schemas.microsoft.com/office/drawing/2014/main" id="{78FC2265-AE56-5DE3-CBDB-A7B901D172D6}"/>
              </a:ext>
            </a:extLst>
          </p:cNvPr>
          <p:cNvSpPr txBox="1"/>
          <p:nvPr/>
        </p:nvSpPr>
        <p:spPr>
          <a:xfrm>
            <a:off x="8820765" y="6477121"/>
            <a:ext cx="4984296" cy="253916"/>
          </a:xfrm>
          <a:prstGeom prst="rect">
            <a:avLst/>
          </a:prstGeom>
          <a:noFill/>
        </p:spPr>
        <p:txBody>
          <a:bodyPr wrap="square">
            <a:spAutoFit/>
          </a:bodyPr>
          <a:lstStyle/>
          <a:p>
            <a:pPr>
              <a:spcAft>
                <a:spcPts val="600"/>
              </a:spcAft>
            </a:pPr>
            <a:r>
              <a:rPr lang="en-GB" sz="1050" b="0" i="0" dirty="0">
                <a:solidFill>
                  <a:srgbClr val="686A82"/>
                </a:solidFill>
                <a:effectLst/>
                <a:latin typeface="-apple-system"/>
              </a:rPr>
              <a:t> </a:t>
            </a:r>
            <a:r>
              <a:rPr lang="en-GB" sz="1050" b="0" i="0" u="sng" dirty="0">
                <a:solidFill>
                  <a:srgbClr val="304EBB"/>
                </a:solidFill>
                <a:effectLst/>
                <a:latin typeface="-apple-system"/>
                <a:hlinkClick r:id="rId4"/>
              </a:rPr>
              <a:t>American Society of Clinical Oncology</a:t>
            </a:r>
            <a:r>
              <a:rPr lang="en-GB" sz="1050" u="sng" dirty="0">
                <a:solidFill>
                  <a:srgbClr val="304EBB"/>
                </a:solidFill>
                <a:latin typeface="-apple-system"/>
              </a:rPr>
              <a:t>.(2019). </a:t>
            </a:r>
            <a:endParaRPr lang="en-US" sz="1050" dirty="0"/>
          </a:p>
        </p:txBody>
      </p:sp>
    </p:spTree>
    <p:extLst>
      <p:ext uri="{BB962C8B-B14F-4D97-AF65-F5344CB8AC3E}">
        <p14:creationId xmlns:p14="http://schemas.microsoft.com/office/powerpoint/2010/main" val="454718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A picture containing nature, water, waterfall&#10;&#10;Description automatically generated">
            <a:extLst>
              <a:ext uri="{FF2B5EF4-FFF2-40B4-BE49-F238E27FC236}">
                <a16:creationId xmlns:a16="http://schemas.microsoft.com/office/drawing/2014/main" id="{C3172CED-460A-B058-7FCC-46E7FA94E88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4356" b="-1"/>
          <a:stretch/>
        </p:blipFill>
        <p:spPr>
          <a:xfrm>
            <a:off x="3523488" y="12"/>
            <a:ext cx="8668510" cy="6857988"/>
          </a:xfrm>
          <a:prstGeom prst="rect">
            <a:avLst/>
          </a:prstGeom>
        </p:spPr>
      </p:pic>
      <p:sp>
        <p:nvSpPr>
          <p:cNvPr id="41" name="Rectangle 4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3F3A173-AC7C-4B73-83BC-EAC551CC3371}"/>
              </a:ext>
            </a:extLst>
          </p:cNvPr>
          <p:cNvSpPr>
            <a:spLocks noGrp="1"/>
          </p:cNvSpPr>
          <p:nvPr>
            <p:ph type="title"/>
          </p:nvPr>
        </p:nvSpPr>
        <p:spPr>
          <a:xfrm>
            <a:off x="424814" y="196539"/>
            <a:ext cx="4203169" cy="849981"/>
          </a:xfrm>
        </p:spPr>
        <p:txBody>
          <a:bodyPr vert="horz" lIns="91440" tIns="45720" rIns="91440" bIns="45720" rtlCol="0" anchor="b">
            <a:normAutofit/>
          </a:bodyPr>
          <a:lstStyle/>
          <a:p>
            <a:r>
              <a:rPr lang="en-US" sz="4000" b="1" dirty="0">
                <a:latin typeface="Arial" panose="020B0604020202020204" pitchFamily="34" charset="0"/>
                <a:cs typeface="Arial" panose="020B0604020202020204" pitchFamily="34" charset="0"/>
              </a:rPr>
              <a:t>Questionnaire</a:t>
            </a:r>
          </a:p>
        </p:txBody>
      </p:sp>
      <p:sp>
        <p:nvSpPr>
          <p:cNvPr id="43" name="Rectangle 4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5" name="Rectangle 4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F36E5B4-3FB7-4958-B363-89E1E7F6F299}"/>
              </a:ext>
            </a:extLst>
          </p:cNvPr>
          <p:cNvSpPr>
            <a:spLocks noGrp="1"/>
          </p:cNvSpPr>
          <p:nvPr>
            <p:ph idx="1"/>
          </p:nvPr>
        </p:nvSpPr>
        <p:spPr>
          <a:xfrm>
            <a:off x="167951" y="1491407"/>
            <a:ext cx="6568751" cy="5166538"/>
          </a:xfrm>
        </p:spPr>
        <p:txBody>
          <a:bodyPr vert="horz" lIns="91440" tIns="45720" rIns="91440" bIns="45720" rtlCol="0" anchor="t">
            <a:normAutofit lnSpcReduction="10000"/>
          </a:bodyPr>
          <a:lstStyle/>
          <a:p>
            <a:r>
              <a:rPr lang="en-US" sz="3600" dirty="0">
                <a:latin typeface="Arial" panose="020B0604020202020204" pitchFamily="34" charset="0"/>
                <a:cs typeface="Arial" panose="020B0604020202020204" pitchFamily="34" charset="0"/>
              </a:rPr>
              <a:t>Patient A  is a heavy smoker</a:t>
            </a:r>
          </a:p>
          <a:p>
            <a:r>
              <a:rPr lang="en-US" sz="3600" dirty="0">
                <a:latin typeface="Arial" panose="020B0604020202020204" pitchFamily="34" charset="0"/>
                <a:cs typeface="Arial" panose="020B0604020202020204" pitchFamily="34" charset="0"/>
              </a:rPr>
              <a:t> Patient A parent’s pass away from lung cancer age of 50</a:t>
            </a:r>
          </a:p>
          <a:p>
            <a:endParaRPr lang="en-US" sz="3600" b="0" i="0" dirty="0">
              <a:solidFill>
                <a:schemeClr val="tx1">
                  <a:alpha val="80000"/>
                </a:schemeClr>
              </a:solidFill>
              <a:effectLst/>
              <a:latin typeface="Arial" panose="020B0604020202020204" pitchFamily="34" charset="0"/>
              <a:cs typeface="Arial" panose="020B0604020202020204" pitchFamily="34" charset="0"/>
            </a:endParaRPr>
          </a:p>
          <a:p>
            <a:r>
              <a:rPr lang="en-GB" sz="3600" b="0" i="0" dirty="0">
                <a:solidFill>
                  <a:schemeClr val="tx1">
                    <a:alpha val="80000"/>
                  </a:schemeClr>
                </a:solidFill>
                <a:effectLst/>
                <a:latin typeface="Arial" panose="020B0604020202020204" pitchFamily="34" charset="0"/>
                <a:cs typeface="Arial" panose="020B0604020202020204" pitchFamily="34" charset="0"/>
              </a:rPr>
              <a:t>Losing weight</a:t>
            </a:r>
          </a:p>
          <a:p>
            <a:r>
              <a:rPr lang="en-GB" sz="3600" b="0" i="0" dirty="0">
                <a:solidFill>
                  <a:schemeClr val="tx1">
                    <a:alpha val="80000"/>
                  </a:schemeClr>
                </a:solidFill>
                <a:effectLst/>
                <a:latin typeface="Arial" panose="020B0604020202020204" pitchFamily="34" charset="0"/>
                <a:cs typeface="Arial" panose="020B0604020202020204" pitchFamily="34" charset="0"/>
              </a:rPr>
              <a:t>Coughing</a:t>
            </a:r>
          </a:p>
          <a:p>
            <a:r>
              <a:rPr lang="en-GB" sz="3600" b="0" i="0" dirty="0">
                <a:solidFill>
                  <a:schemeClr val="tx1">
                    <a:alpha val="80000"/>
                  </a:schemeClr>
                </a:solidFill>
                <a:effectLst/>
                <a:latin typeface="Arial" panose="020B0604020202020204" pitchFamily="34" charset="0"/>
                <a:cs typeface="Arial" panose="020B0604020202020204" pitchFamily="34" charset="0"/>
              </a:rPr>
              <a:t>Shortness of breath </a:t>
            </a:r>
          </a:p>
          <a:p>
            <a:r>
              <a:rPr lang="en-GB" sz="3600" dirty="0">
                <a:solidFill>
                  <a:srgbClr val="202124"/>
                </a:solidFill>
                <a:effectLst/>
                <a:latin typeface="Arial" panose="020B0604020202020204" pitchFamily="34" charset="0"/>
                <a:cs typeface="Arial" panose="020B0604020202020204" pitchFamily="34" charset="0"/>
              </a:rPr>
              <a:t>Anxiety</a:t>
            </a:r>
          </a:p>
          <a:p>
            <a:r>
              <a:rPr lang="en-GB" sz="3600" dirty="0">
                <a:solidFill>
                  <a:srgbClr val="202124"/>
                </a:solidFill>
                <a:effectLst/>
                <a:latin typeface="Arial" panose="020B0604020202020204" pitchFamily="34" charset="0"/>
                <a:cs typeface="Arial" panose="020B0604020202020204" pitchFamily="34" charset="0"/>
              </a:rPr>
              <a:t>Depression, traumatic stress</a:t>
            </a:r>
            <a:endParaRPr lang="en-GB" sz="3600" dirty="0">
              <a:latin typeface="Arial" panose="020B0604020202020204" pitchFamily="34" charset="0"/>
              <a:cs typeface="Arial" panose="020B0604020202020204" pitchFamily="34" charset="0"/>
            </a:endParaRPr>
          </a:p>
          <a:p>
            <a:endParaRPr lang="en-GB" sz="3600" b="0" i="0" dirty="0">
              <a:solidFill>
                <a:schemeClr val="tx1">
                  <a:alpha val="80000"/>
                </a:schemeClr>
              </a:solidFill>
              <a:effectLst/>
              <a:latin typeface="Arial" panose="020B0604020202020204" pitchFamily="34" charset="0"/>
              <a:cs typeface="Arial" panose="020B0604020202020204" pitchFamily="34" charset="0"/>
            </a:endParaRPr>
          </a:p>
          <a:p>
            <a:endParaRPr lang="en-US" sz="3600" dirty="0"/>
          </a:p>
        </p:txBody>
      </p:sp>
      <p:sp>
        <p:nvSpPr>
          <p:cNvPr id="23" name="TextBox 22">
            <a:extLst>
              <a:ext uri="{FF2B5EF4-FFF2-40B4-BE49-F238E27FC236}">
                <a16:creationId xmlns:a16="http://schemas.microsoft.com/office/drawing/2014/main" id="{905F2F7F-7F4D-12D7-A738-E62C5A7007DF}"/>
              </a:ext>
            </a:extLst>
          </p:cNvPr>
          <p:cNvSpPr txBox="1"/>
          <p:nvPr/>
        </p:nvSpPr>
        <p:spPr>
          <a:xfrm>
            <a:off x="9865722" y="6657945"/>
            <a:ext cx="2326278" cy="200055"/>
          </a:xfrm>
          <a:prstGeom prst="rect">
            <a:avLst/>
          </a:prstGeom>
          <a:solidFill>
            <a:srgbClr val="000000"/>
          </a:solidFill>
        </p:spPr>
        <p:txBody>
          <a:bodyPr wrap="none" rtlCol="0">
            <a:spAutoFit/>
          </a:bodyPr>
          <a:lstStyle/>
          <a:p>
            <a:pPr algn="r">
              <a:spcAft>
                <a:spcPts val="600"/>
              </a:spcAft>
            </a:pPr>
            <a:r>
              <a:rPr lang="en-US" sz="700" dirty="0">
                <a:solidFill>
                  <a:srgbClr val="FFFFFF"/>
                </a:solidFill>
                <a:hlinkClick r:id="rId3" tooltip="http://pilipinasdaily.com/lung-cancer-five-simple-ways-to-love-your-lungs/">
                  <a:extLst>
                    <a:ext uri="{A12FA001-AC4F-418D-AE19-62706E023703}">
                      <ahyp:hlinkClr xmlns:ahyp="http://schemas.microsoft.com/office/drawing/2018/hyperlinkcolor" val="tx"/>
                    </a:ext>
                  </a:extLst>
                </a:hlinkClick>
              </a:rPr>
              <a:t>This Photo</a:t>
            </a:r>
            <a:r>
              <a:rPr lang="en-US" sz="700" dirty="0">
                <a:solidFill>
                  <a:srgbClr val="FFFFFF"/>
                </a:solidFill>
              </a:rPr>
              <a:t> by Unknown Author is licensed under </a:t>
            </a:r>
            <a:r>
              <a:rPr lang="en-US" sz="700" dirty="0">
                <a:solidFill>
                  <a:srgbClr val="FFFFFF"/>
                </a:solidFill>
                <a:hlinkClick r:id="rId4" tooltip="https://creativecommons.org/licenses/by-nd/3.0/">
                  <a:extLst>
                    <a:ext uri="{A12FA001-AC4F-418D-AE19-62706E023703}">
                      <ahyp:hlinkClr xmlns:ahyp="http://schemas.microsoft.com/office/drawing/2018/hyperlinkcolor" val="tx"/>
                    </a:ext>
                  </a:extLst>
                </a:hlinkClick>
              </a:rPr>
              <a:t>CC BY-ND</a:t>
            </a:r>
            <a:endParaRPr lang="en-US" sz="700" dirty="0">
              <a:solidFill>
                <a:srgbClr val="FFFFFF"/>
              </a:solidFill>
            </a:endParaRPr>
          </a:p>
        </p:txBody>
      </p:sp>
    </p:spTree>
    <p:extLst>
      <p:ext uri="{BB962C8B-B14F-4D97-AF65-F5344CB8AC3E}">
        <p14:creationId xmlns:p14="http://schemas.microsoft.com/office/powerpoint/2010/main" val="1519971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96" name="Rectangle 209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5 Lifestyle Changes to Help Manage Lung Cancer | Ramsay Health UK">
            <a:extLst>
              <a:ext uri="{FF2B5EF4-FFF2-40B4-BE49-F238E27FC236}">
                <a16:creationId xmlns:a16="http://schemas.microsoft.com/office/drawing/2014/main" id="{FDAE1035-FC16-C08E-9D78-06318FCFE6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988" r="12988"/>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98" name="Rectangle 209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05CE0F-6A71-4A68-A3B5-2604B42E66E9}"/>
              </a:ext>
            </a:extLst>
          </p:cNvPr>
          <p:cNvSpPr>
            <a:spLocks noGrp="1"/>
          </p:cNvSpPr>
          <p:nvPr>
            <p:ph type="title"/>
          </p:nvPr>
        </p:nvSpPr>
        <p:spPr>
          <a:xfrm>
            <a:off x="838199" y="365125"/>
            <a:ext cx="10246567" cy="1388039"/>
          </a:xfrm>
        </p:spPr>
        <p:txBody>
          <a:bodyPr>
            <a:normAutofit/>
          </a:bodyPr>
          <a:lstStyle/>
          <a:p>
            <a:r>
              <a:rPr lang="en-GB" sz="3700" b="1" dirty="0"/>
              <a:t>Lifestyle health-related information of the patient</a:t>
            </a:r>
          </a:p>
        </p:txBody>
      </p:sp>
      <p:sp>
        <p:nvSpPr>
          <p:cNvPr id="3" name="Content Placeholder 2">
            <a:extLst>
              <a:ext uri="{FF2B5EF4-FFF2-40B4-BE49-F238E27FC236}">
                <a16:creationId xmlns:a16="http://schemas.microsoft.com/office/drawing/2014/main" id="{260DC024-427E-4800-9842-6A7543271C5B}"/>
              </a:ext>
            </a:extLst>
          </p:cNvPr>
          <p:cNvSpPr>
            <a:spLocks noGrp="1"/>
          </p:cNvSpPr>
          <p:nvPr>
            <p:ph idx="1"/>
          </p:nvPr>
        </p:nvSpPr>
        <p:spPr>
          <a:xfrm>
            <a:off x="297023" y="2434201"/>
            <a:ext cx="5991809" cy="2902909"/>
          </a:xfrm>
        </p:spPr>
        <p:txBody>
          <a:bodyPr>
            <a:normAutofit/>
          </a:bodyPr>
          <a:lstStyle/>
          <a:p>
            <a:r>
              <a:rPr lang="en-US" dirty="0">
                <a:latin typeface="Arial" panose="020B0604020202020204" pitchFamily="34" charset="0"/>
                <a:cs typeface="Arial" panose="020B0604020202020204" pitchFamily="34" charset="0"/>
              </a:rPr>
              <a:t>After the consultation, we find out Patient A finishes one pack of cigarettes in a day</a:t>
            </a:r>
          </a:p>
          <a:p>
            <a:r>
              <a:rPr lang="en-US" dirty="0">
                <a:latin typeface="Arial" panose="020B0604020202020204" pitchFamily="34" charset="0"/>
                <a:cs typeface="Arial" panose="020B0604020202020204" pitchFamily="34" charset="0"/>
              </a:rPr>
              <a:t>Patient A told us all his Family are smokes </a:t>
            </a:r>
          </a:p>
          <a:p>
            <a:endParaRPr lang="en-US" dirty="0">
              <a:latin typeface="Arial" panose="020B0604020202020204" pitchFamily="34" charset="0"/>
              <a:cs typeface="Arial" panose="020B0604020202020204" pitchFamily="34" charset="0"/>
            </a:endParaRPr>
          </a:p>
          <a:p>
            <a:endParaRPr lang="en-GB" sz="20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6019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1" name="Rectangle 3085">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93" name="Freeform: Shape 3087">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090" name="Freeform: Shape 3089">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F45C6C1-2CD8-45BF-A22D-F860F6ADCC10}"/>
              </a:ext>
            </a:extLst>
          </p:cNvPr>
          <p:cNvSpPr>
            <a:spLocks noGrp="1"/>
          </p:cNvSpPr>
          <p:nvPr>
            <p:ph type="title"/>
          </p:nvPr>
        </p:nvSpPr>
        <p:spPr>
          <a:xfrm>
            <a:off x="398812" y="138676"/>
            <a:ext cx="3438144" cy="1239012"/>
          </a:xfrm>
        </p:spPr>
        <p:txBody>
          <a:bodyPr anchor="ctr">
            <a:normAutofit/>
          </a:bodyPr>
          <a:lstStyle/>
          <a:p>
            <a:r>
              <a:rPr lang="en-GB" sz="4000" b="1" dirty="0"/>
              <a:t>Health Risks</a:t>
            </a:r>
          </a:p>
        </p:txBody>
      </p:sp>
      <p:sp>
        <p:nvSpPr>
          <p:cNvPr id="3092" name="Rectangle 3091">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94" name="Rectangle 3093">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B73162D-13F4-4CE7-BC7E-D7DF80AACD9F}"/>
              </a:ext>
            </a:extLst>
          </p:cNvPr>
          <p:cNvSpPr>
            <a:spLocks noGrp="1"/>
          </p:cNvSpPr>
          <p:nvPr>
            <p:ph idx="1"/>
          </p:nvPr>
        </p:nvSpPr>
        <p:spPr>
          <a:xfrm>
            <a:off x="18287" y="1791477"/>
            <a:ext cx="4836244" cy="4198775"/>
          </a:xfrm>
        </p:spPr>
        <p:txBody>
          <a:bodyPr anchor="t">
            <a:normAutofit/>
          </a:bodyPr>
          <a:lstStyle/>
          <a:p>
            <a:r>
              <a:rPr lang="en-GB" sz="3600" dirty="0">
                <a:latin typeface="Arial" panose="020B0604020202020204" pitchFamily="34" charset="0"/>
                <a:cs typeface="Arial" panose="020B0604020202020204" pitchFamily="34" charset="0"/>
              </a:rPr>
              <a:t>Patient A expose to petrol and diesel</a:t>
            </a:r>
          </a:p>
          <a:p>
            <a:r>
              <a:rPr lang="en-GB" sz="3600" dirty="0">
                <a:latin typeface="Arial" panose="020B0604020202020204" pitchFamily="34" charset="0"/>
                <a:cs typeface="Arial" panose="020B0604020202020204" pitchFamily="34" charset="0"/>
              </a:rPr>
              <a:t>Heavy smoker</a:t>
            </a:r>
          </a:p>
          <a:p>
            <a:r>
              <a:rPr lang="en-GB" sz="3600" dirty="0">
                <a:latin typeface="Arial" panose="020B0604020202020204" pitchFamily="34" charset="0"/>
                <a:cs typeface="Arial" panose="020B0604020202020204" pitchFamily="34" charset="0"/>
              </a:rPr>
              <a:t>expose to Radiation</a:t>
            </a:r>
          </a:p>
          <a:p>
            <a:r>
              <a:rPr lang="en-GB" sz="3600" dirty="0">
                <a:latin typeface="Arial" panose="020B0604020202020204" pitchFamily="34" charset="0"/>
                <a:cs typeface="Arial" panose="020B0604020202020204" pitchFamily="34" charset="0"/>
              </a:rPr>
              <a:t> expose to fast food </a:t>
            </a:r>
          </a:p>
          <a:p>
            <a:endParaRPr lang="en-GB" sz="2000" dirty="0">
              <a:latin typeface="Arial" panose="020B0604020202020204" pitchFamily="34" charset="0"/>
              <a:cs typeface="Arial" panose="020B0604020202020204" pitchFamily="34" charset="0"/>
            </a:endParaRPr>
          </a:p>
        </p:txBody>
      </p:sp>
      <p:pic>
        <p:nvPicPr>
          <p:cNvPr id="2050" name="Picture 2" descr="Know more about Lung Cancer">
            <a:extLst>
              <a:ext uri="{FF2B5EF4-FFF2-40B4-BE49-F238E27FC236}">
                <a16:creationId xmlns:a16="http://schemas.microsoft.com/office/drawing/2014/main" id="{B16C58FB-6379-C9D3-BDD1-B396BC92C48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473958" y="0"/>
            <a:ext cx="77180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191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28" name="Rectangle 412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Mature female with bike and fruit">
            <a:extLst>
              <a:ext uri="{FF2B5EF4-FFF2-40B4-BE49-F238E27FC236}">
                <a16:creationId xmlns:a16="http://schemas.microsoft.com/office/drawing/2014/main" id="{22043AB9-D3D7-4691-605E-159B1A5834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06" r="157" b="-1"/>
          <a:stretch/>
        </p:blipFill>
        <p:spPr bwMode="auto">
          <a:xfrm>
            <a:off x="-3047" y="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30" name="Rectangle 412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416301-C987-44AC-9300-A3F6458556A5}"/>
              </a:ext>
            </a:extLst>
          </p:cNvPr>
          <p:cNvSpPr>
            <a:spLocks noGrp="1"/>
          </p:cNvSpPr>
          <p:nvPr>
            <p:ph type="title"/>
          </p:nvPr>
        </p:nvSpPr>
        <p:spPr>
          <a:xfrm>
            <a:off x="6747413" y="1"/>
            <a:ext cx="3822189" cy="1212980"/>
          </a:xfrm>
        </p:spPr>
        <p:txBody>
          <a:bodyPr>
            <a:normAutofit/>
          </a:bodyPr>
          <a:lstStyle/>
          <a:p>
            <a:r>
              <a:rPr lang="en-GB" sz="3700" b="1" dirty="0"/>
              <a:t>Recommendations</a:t>
            </a:r>
          </a:p>
        </p:txBody>
      </p:sp>
      <p:sp>
        <p:nvSpPr>
          <p:cNvPr id="3" name="Content Placeholder 2">
            <a:extLst>
              <a:ext uri="{FF2B5EF4-FFF2-40B4-BE49-F238E27FC236}">
                <a16:creationId xmlns:a16="http://schemas.microsoft.com/office/drawing/2014/main" id="{57D862DB-C8ED-4653-B5F5-D958970E353B}"/>
              </a:ext>
            </a:extLst>
          </p:cNvPr>
          <p:cNvSpPr>
            <a:spLocks noGrp="1"/>
          </p:cNvSpPr>
          <p:nvPr>
            <p:ph idx="1"/>
          </p:nvPr>
        </p:nvSpPr>
        <p:spPr>
          <a:xfrm>
            <a:off x="6096000" y="1557614"/>
            <a:ext cx="6092951" cy="5300386"/>
          </a:xfrm>
        </p:spPr>
        <p:txBody>
          <a:bodyPr>
            <a:normAutofit/>
          </a:bodyPr>
          <a:lstStyle/>
          <a:p>
            <a:r>
              <a:rPr lang="en-GB" b="0" i="0" dirty="0">
                <a:effectLst/>
                <a:latin typeface="Arial" panose="020B0604020202020204" pitchFamily="34" charset="0"/>
                <a:cs typeface="Arial" panose="020B0604020202020204" pitchFamily="34" charset="0"/>
              </a:rPr>
              <a:t>NHS recommends annual screening</a:t>
            </a:r>
          </a:p>
          <a:p>
            <a:r>
              <a:rPr lang="en-GB" b="0" i="0" dirty="0">
                <a:effectLst/>
                <a:latin typeface="Arial" panose="020B0604020202020204" pitchFamily="34" charset="0"/>
                <a:cs typeface="Arial" panose="020B0604020202020204" pitchFamily="34" charset="0"/>
              </a:rPr>
              <a:t>NHS recommends to </a:t>
            </a:r>
            <a:r>
              <a:rPr lang="en-GB" i="1" dirty="0">
                <a:latin typeface="Arial" panose="020B0604020202020204" pitchFamily="34" charset="0"/>
                <a:cs typeface="Arial" panose="020B0604020202020204" pitchFamily="34" charset="0"/>
              </a:rPr>
              <a:t>Stop Smoking </a:t>
            </a:r>
          </a:p>
          <a:p>
            <a:r>
              <a:rPr lang="en-GB" i="1" dirty="0">
                <a:latin typeface="Arial" panose="020B0604020202020204" pitchFamily="34" charset="0"/>
                <a:cs typeface="Arial" panose="020B0604020202020204" pitchFamily="34" charset="0"/>
              </a:rPr>
              <a:t>Daily Exercise 3 to 4 days a week Running, swimming, walking or skipping </a:t>
            </a:r>
          </a:p>
          <a:p>
            <a:r>
              <a:rPr lang="en-GB" i="1" dirty="0">
                <a:latin typeface="Arial" panose="020B0604020202020204" pitchFamily="34" charset="0"/>
                <a:cs typeface="Arial" panose="020B0604020202020204" pitchFamily="34" charset="0"/>
              </a:rPr>
              <a:t>NHS recommends Healthy eating </a:t>
            </a:r>
          </a:p>
          <a:p>
            <a:r>
              <a:rPr lang="en-GB" dirty="0">
                <a:latin typeface="Arial" panose="020B0604020202020204" pitchFamily="34" charset="0"/>
                <a:cs typeface="Arial" panose="020B0604020202020204" pitchFamily="34" charset="0"/>
              </a:rPr>
              <a:t>chicken, fish, nuts, beans, eggs </a:t>
            </a:r>
          </a:p>
          <a:p>
            <a:r>
              <a:rPr lang="en-GB" dirty="0">
                <a:latin typeface="Arial" panose="020B0604020202020204" pitchFamily="34" charset="0"/>
                <a:cs typeface="Arial" panose="020B0604020202020204" pitchFamily="34" charset="0"/>
              </a:rPr>
              <a:t>fruits and vegetables</a:t>
            </a:r>
          </a:p>
          <a:p>
            <a:endParaRPr lang="en-GB" i="1" dirty="0">
              <a:latin typeface="Arial" panose="020B0604020202020204" pitchFamily="34" charset="0"/>
              <a:cs typeface="Arial" panose="020B0604020202020204" pitchFamily="34" charset="0"/>
            </a:endParaRPr>
          </a:p>
          <a:p>
            <a:endParaRPr lang="en-GB" sz="2000" i="1" dirty="0"/>
          </a:p>
        </p:txBody>
      </p:sp>
    </p:spTree>
    <p:extLst>
      <p:ext uri="{BB962C8B-B14F-4D97-AF65-F5344CB8AC3E}">
        <p14:creationId xmlns:p14="http://schemas.microsoft.com/office/powerpoint/2010/main" val="1212710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2B9AC949-6440-1008-13D8-689CB54635C1}"/>
              </a:ext>
            </a:extLst>
          </p:cNvPr>
          <p:cNvPicPr>
            <a:picLocks noChangeAspect="1"/>
          </p:cNvPicPr>
          <p:nvPr/>
        </p:nvPicPr>
        <p:blipFill rotWithShape="1">
          <a:blip r:embed="rId2"/>
          <a:srcRect l="5884" r="-1" b="-1"/>
          <a:stretch/>
        </p:blipFill>
        <p:spPr>
          <a:xfrm>
            <a:off x="0" y="10"/>
            <a:ext cx="9669642" cy="6857990"/>
          </a:xfrm>
          <a:prstGeom prst="rect">
            <a:avLst/>
          </a:prstGeom>
        </p:spPr>
      </p:pic>
      <p:sp>
        <p:nvSpPr>
          <p:cNvPr id="30" name="Rectangle 2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070DF3-6785-479D-B3B1-21EDBBCAF361}"/>
              </a:ext>
            </a:extLst>
          </p:cNvPr>
          <p:cNvSpPr>
            <a:spLocks noGrp="1"/>
          </p:cNvSpPr>
          <p:nvPr>
            <p:ph type="title"/>
          </p:nvPr>
        </p:nvSpPr>
        <p:spPr>
          <a:xfrm>
            <a:off x="3937883" y="0"/>
            <a:ext cx="3822189" cy="1899912"/>
          </a:xfrm>
        </p:spPr>
        <p:txBody>
          <a:bodyPr vert="horz" lIns="91440" tIns="45720" rIns="91440" bIns="45720" rtlCol="0">
            <a:normAutofit/>
          </a:bodyPr>
          <a:lstStyle/>
          <a:p>
            <a:r>
              <a:rPr lang="en-US" sz="4000" b="1"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6A044C4A-0A0A-4231-98EF-6C8A4BDE1E4F}"/>
              </a:ext>
            </a:extLst>
          </p:cNvPr>
          <p:cNvSpPr>
            <a:spLocks noGrp="1"/>
          </p:cNvSpPr>
          <p:nvPr>
            <p:ph idx="1"/>
          </p:nvPr>
        </p:nvSpPr>
        <p:spPr>
          <a:xfrm>
            <a:off x="5848977" y="2895389"/>
            <a:ext cx="5792754" cy="2967134"/>
          </a:xfrm>
        </p:spPr>
        <p:txBody>
          <a:bodyPr vert="horz" lIns="91440" tIns="45720" rIns="91440" bIns="45720" rtlCol="0">
            <a:normAutofit/>
          </a:bodyPr>
          <a:lstStyle/>
          <a:p>
            <a:pPr marL="0" indent="0">
              <a:buNone/>
            </a:pPr>
            <a:r>
              <a:rPr lang="en-US" dirty="0">
                <a:latin typeface="Arial" panose="020B0604020202020204" pitchFamily="34" charset="0"/>
                <a:cs typeface="Arial" panose="020B0604020202020204" pitchFamily="34" charset="0"/>
              </a:rPr>
              <a:t>Patient A  has lung cancer because his cancer  is in the early stage,  he can still have a healthy life </a:t>
            </a:r>
          </a:p>
          <a:p>
            <a:pPr marL="0" indent="0">
              <a:buNone/>
            </a:pPr>
            <a:r>
              <a:rPr lang="en-US" dirty="0">
                <a:latin typeface="Arial" panose="020B0604020202020204" pitchFamily="34" charset="0"/>
                <a:cs typeface="Arial" panose="020B0604020202020204" pitchFamily="34" charset="0"/>
              </a:rPr>
              <a:t>We recommended he quit smoking and do more exercise. </a:t>
            </a:r>
          </a:p>
          <a:p>
            <a:pPr marL="0" indent="0">
              <a:buNone/>
            </a:pPr>
            <a:r>
              <a:rPr lang="en-US" sz="2000" i="1"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079278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6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Freeform: Shape 67">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03A91C-8C4F-458D-B5CD-36A9F777B834}"/>
              </a:ext>
            </a:extLst>
          </p:cNvPr>
          <p:cNvSpPr>
            <a:spLocks noGrp="1"/>
          </p:cNvSpPr>
          <p:nvPr>
            <p:ph type="title"/>
          </p:nvPr>
        </p:nvSpPr>
        <p:spPr>
          <a:xfrm>
            <a:off x="686834" y="1153572"/>
            <a:ext cx="3200400" cy="4461163"/>
          </a:xfrm>
        </p:spPr>
        <p:txBody>
          <a:bodyPr>
            <a:normAutofit/>
          </a:bodyPr>
          <a:lstStyle/>
          <a:p>
            <a:r>
              <a:rPr lang="en-GB" b="1">
                <a:solidFill>
                  <a:srgbClr val="FFFFFF"/>
                </a:solidFill>
              </a:rPr>
              <a:t>References</a:t>
            </a:r>
          </a:p>
        </p:txBody>
      </p:sp>
      <p:sp>
        <p:nvSpPr>
          <p:cNvPr id="79" name="Arc 69">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FAFD9B9-B568-4B55-89F7-FCB8334A736C}"/>
              </a:ext>
            </a:extLst>
          </p:cNvPr>
          <p:cNvSpPr>
            <a:spLocks noGrp="1"/>
          </p:cNvSpPr>
          <p:nvPr>
            <p:ph idx="1"/>
          </p:nvPr>
        </p:nvSpPr>
        <p:spPr>
          <a:xfrm>
            <a:off x="4571020" y="1530220"/>
            <a:ext cx="7032756" cy="4721289"/>
          </a:xfrm>
        </p:spPr>
        <p:txBody>
          <a:bodyPr anchor="ctr">
            <a:normAutofit fontScale="92500"/>
          </a:bodyPr>
          <a:lstStyle/>
          <a:p>
            <a:pPr algn="l"/>
            <a:r>
              <a:rPr lang="en-GB" sz="1600" b="0" i="0" dirty="0">
                <a:solidFill>
                  <a:srgbClr val="000000"/>
                </a:solidFill>
                <a:effectLst/>
              </a:rPr>
              <a:t>NHS Choices (2019). </a:t>
            </a:r>
            <a:r>
              <a:rPr lang="en-GB" sz="1600" b="0" i="1" dirty="0">
                <a:solidFill>
                  <a:srgbClr val="000000"/>
                </a:solidFill>
                <a:effectLst/>
              </a:rPr>
              <a:t>Symptoms - Lung cancer</a:t>
            </a:r>
            <a:r>
              <a:rPr lang="en-GB" sz="1600" b="0" i="0" dirty="0">
                <a:solidFill>
                  <a:srgbClr val="000000"/>
                </a:solidFill>
                <a:effectLst/>
              </a:rPr>
              <a:t>. [online] </a:t>
            </a:r>
            <a:r>
              <a:rPr lang="en-GB" sz="1600" b="0" i="0" dirty="0" err="1">
                <a:solidFill>
                  <a:srgbClr val="000000"/>
                </a:solidFill>
                <a:effectLst/>
              </a:rPr>
              <a:t>Nhs</a:t>
            </a:r>
            <a:r>
              <a:rPr lang="en-GB" sz="1600" b="0" i="0" dirty="0">
                <a:solidFill>
                  <a:srgbClr val="000000"/>
                </a:solidFill>
                <a:effectLst/>
              </a:rPr>
              <a:t>. Available at: </a:t>
            </a:r>
            <a:r>
              <a:rPr lang="en-GB" sz="1600" b="0" i="0" dirty="0">
                <a:solidFill>
                  <a:srgbClr val="000000"/>
                </a:solidFill>
                <a:effectLst/>
                <a:hlinkClick r:id="rId2"/>
              </a:rPr>
              <a:t>https://www.nhs.uk/conditions/lung-cancer/symptoms/</a:t>
            </a:r>
            <a:r>
              <a:rPr lang="en-GB" sz="1600" b="0" i="0" dirty="0">
                <a:solidFill>
                  <a:srgbClr val="000000"/>
                </a:solidFill>
                <a:effectLst/>
              </a:rPr>
              <a:t>. </a:t>
            </a:r>
            <a:r>
              <a:rPr lang="en-GB" sz="1600" dirty="0">
                <a:solidFill>
                  <a:srgbClr val="000000"/>
                </a:solidFill>
              </a:rPr>
              <a:t>(</a:t>
            </a:r>
            <a:r>
              <a:rPr lang="en-GB" sz="1600" dirty="0"/>
              <a:t>Accessed: 23 March 2023).</a:t>
            </a:r>
            <a:endParaRPr lang="en-GB" sz="1600" b="0" i="0" dirty="0">
              <a:solidFill>
                <a:srgbClr val="000000"/>
              </a:solidFill>
              <a:effectLst/>
            </a:endParaRPr>
          </a:p>
          <a:p>
            <a:r>
              <a:rPr lang="en-GB" sz="1600" b="0" i="0" dirty="0">
                <a:solidFill>
                  <a:srgbClr val="000000"/>
                </a:solidFill>
                <a:effectLst/>
              </a:rPr>
              <a:t>Anon, (2019). </a:t>
            </a:r>
            <a:r>
              <a:rPr lang="en-GB" sz="1600" b="0" i="1" dirty="0">
                <a:solidFill>
                  <a:srgbClr val="000000"/>
                </a:solidFill>
                <a:effectLst/>
              </a:rPr>
              <a:t>5 Healthy Habits That Help You During Lung Cancer Treatment</a:t>
            </a:r>
            <a:r>
              <a:rPr lang="en-GB" sz="1600" b="0" i="0" dirty="0">
                <a:solidFill>
                  <a:srgbClr val="000000"/>
                </a:solidFill>
                <a:effectLst/>
              </a:rPr>
              <a:t>. [online] Available at: </a:t>
            </a:r>
            <a:r>
              <a:rPr lang="en-GB" sz="1600" b="0" i="0" dirty="0">
                <a:solidFill>
                  <a:srgbClr val="000000"/>
                </a:solidFill>
                <a:effectLst/>
                <a:hlinkClick r:id="rId3"/>
              </a:rPr>
              <a:t>https://www.hopkinsmedicine.org/health/wellness-and-prevention/5-healthy-habits-that-help-you-during-lung-cancer-treatment</a:t>
            </a:r>
            <a:r>
              <a:rPr lang="en-GB" sz="1600" b="0" i="0" dirty="0">
                <a:solidFill>
                  <a:srgbClr val="000000"/>
                </a:solidFill>
                <a:effectLst/>
              </a:rPr>
              <a:t>. </a:t>
            </a:r>
            <a:r>
              <a:rPr lang="en-GB" sz="1600" dirty="0">
                <a:solidFill>
                  <a:srgbClr val="000000"/>
                </a:solidFill>
              </a:rPr>
              <a:t>(</a:t>
            </a:r>
            <a:r>
              <a:rPr lang="en-GB" sz="1600" dirty="0"/>
              <a:t>Accessed: 23 March 2023).</a:t>
            </a:r>
            <a:endParaRPr lang="en-GB" sz="1600" b="0" i="0" dirty="0">
              <a:solidFill>
                <a:srgbClr val="000000"/>
              </a:solidFill>
              <a:effectLst/>
            </a:endParaRPr>
          </a:p>
          <a:p>
            <a:pPr algn="l"/>
            <a:endParaRPr lang="en-GB" sz="1600" b="0" i="0" dirty="0">
              <a:solidFill>
                <a:srgbClr val="000000"/>
              </a:solidFill>
              <a:effectLst/>
            </a:endParaRPr>
          </a:p>
          <a:p>
            <a:r>
              <a:rPr lang="en-GB" sz="1600" b="0" i="0" dirty="0">
                <a:solidFill>
                  <a:srgbClr val="000000"/>
                </a:solidFill>
                <a:effectLst/>
              </a:rPr>
              <a:t>‌</a:t>
            </a:r>
            <a:r>
              <a:rPr lang="en-GB" sz="1600" b="0" i="0" dirty="0" err="1">
                <a:solidFill>
                  <a:srgbClr val="000000"/>
                </a:solidFill>
                <a:effectLst/>
              </a:rPr>
              <a:t>Cancerresearchuk.org</a:t>
            </a:r>
            <a:r>
              <a:rPr lang="en-GB" sz="1600" b="0" i="0" dirty="0">
                <a:solidFill>
                  <a:srgbClr val="000000"/>
                </a:solidFill>
                <a:effectLst/>
              </a:rPr>
              <a:t>. (2017). </a:t>
            </a:r>
            <a:r>
              <a:rPr lang="en-GB" sz="1600" b="0" i="1" dirty="0">
                <a:solidFill>
                  <a:srgbClr val="000000"/>
                </a:solidFill>
                <a:effectLst/>
              </a:rPr>
              <a:t>Stage 2 | Lung cancer | Cancer Research UK</a:t>
            </a:r>
            <a:r>
              <a:rPr lang="en-GB" sz="1600" b="0" i="0" dirty="0">
                <a:solidFill>
                  <a:srgbClr val="000000"/>
                </a:solidFill>
                <a:effectLst/>
              </a:rPr>
              <a:t>. [online] Available at: </a:t>
            </a:r>
            <a:r>
              <a:rPr lang="en-GB" sz="1600" b="0" i="0" dirty="0">
                <a:solidFill>
                  <a:srgbClr val="000000"/>
                </a:solidFill>
                <a:effectLst/>
                <a:hlinkClick r:id="rId4"/>
              </a:rPr>
              <a:t>https://www.cancerresearchuk.org/about-cancer/lung-cancer/stages-types-grades/stage-2</a:t>
            </a:r>
            <a:r>
              <a:rPr lang="en-GB" sz="1600" b="0" i="0" dirty="0">
                <a:solidFill>
                  <a:srgbClr val="000000"/>
                </a:solidFill>
                <a:effectLst/>
              </a:rPr>
              <a:t>. </a:t>
            </a:r>
            <a:r>
              <a:rPr lang="en-GB" sz="1600" dirty="0">
                <a:solidFill>
                  <a:srgbClr val="000000"/>
                </a:solidFill>
              </a:rPr>
              <a:t>(</a:t>
            </a:r>
            <a:r>
              <a:rPr lang="en-GB" sz="1600" dirty="0"/>
              <a:t>Accessed: 23 March 2023).</a:t>
            </a:r>
            <a:endParaRPr lang="en-GB" sz="1600" b="0" i="0" dirty="0">
              <a:solidFill>
                <a:srgbClr val="000000"/>
              </a:solidFill>
              <a:effectLst/>
            </a:endParaRPr>
          </a:p>
          <a:p>
            <a:pPr algn="l"/>
            <a:endParaRPr lang="en-GB" sz="1600" b="0" i="0" dirty="0">
              <a:solidFill>
                <a:srgbClr val="000000"/>
              </a:solidFill>
              <a:effectLst/>
            </a:endParaRPr>
          </a:p>
          <a:p>
            <a:r>
              <a:rPr lang="en-GB" sz="1600" b="0" i="0" dirty="0">
                <a:solidFill>
                  <a:srgbClr val="000000"/>
                </a:solidFill>
                <a:effectLst/>
              </a:rPr>
              <a:t>‌Mayo Clinic (2021). </a:t>
            </a:r>
            <a:r>
              <a:rPr lang="en-GB" sz="1600" b="0" i="1" dirty="0">
                <a:solidFill>
                  <a:srgbClr val="000000"/>
                </a:solidFill>
                <a:effectLst/>
              </a:rPr>
              <a:t>Lung Cancer - Symptoms and Causes</a:t>
            </a:r>
            <a:r>
              <a:rPr lang="en-GB" sz="1600" b="0" i="0" dirty="0">
                <a:solidFill>
                  <a:srgbClr val="000000"/>
                </a:solidFill>
                <a:effectLst/>
              </a:rPr>
              <a:t>. [online] Mayo Clinic. Available at: </a:t>
            </a:r>
            <a:r>
              <a:rPr lang="en-GB" sz="1600" b="0" i="0" dirty="0">
                <a:solidFill>
                  <a:srgbClr val="000000"/>
                </a:solidFill>
                <a:effectLst/>
                <a:hlinkClick r:id="rId5"/>
              </a:rPr>
              <a:t>https://www.mayoclinic.org/diseases-conditions/lung-cancer/symptoms-causes/syc-20374620</a:t>
            </a:r>
            <a:r>
              <a:rPr lang="en-GB" sz="1600" b="0" i="0" dirty="0">
                <a:solidFill>
                  <a:srgbClr val="000000"/>
                </a:solidFill>
                <a:effectLst/>
              </a:rPr>
              <a:t>. ‌</a:t>
            </a:r>
            <a:r>
              <a:rPr lang="en-GB" sz="1600" dirty="0">
                <a:solidFill>
                  <a:srgbClr val="000000"/>
                </a:solidFill>
              </a:rPr>
              <a:t>(</a:t>
            </a:r>
            <a:r>
              <a:rPr lang="en-GB" sz="1600" dirty="0"/>
              <a:t>Accessed: 23 March 2023).</a:t>
            </a:r>
            <a:endParaRPr lang="en-GB" sz="1600" b="0" i="0" dirty="0">
              <a:solidFill>
                <a:srgbClr val="000000"/>
              </a:solidFill>
              <a:effectLst/>
            </a:endParaRPr>
          </a:p>
          <a:p>
            <a:endParaRPr lang="en-GB" sz="1600" b="0" i="0" dirty="0">
              <a:solidFill>
                <a:srgbClr val="000000"/>
              </a:solidFill>
              <a:effectLst/>
              <a:latin typeface="Calibri" panose="020F0502020204030204" pitchFamily="34" charset="0"/>
            </a:endParaRPr>
          </a:p>
          <a:p>
            <a:r>
              <a:rPr lang="en-GB" sz="1600" b="0" i="0" dirty="0">
                <a:solidFill>
                  <a:srgbClr val="000000"/>
                </a:solidFill>
                <a:effectLst/>
                <a:latin typeface="Calibri" panose="020F0502020204030204" pitchFamily="34" charset="0"/>
              </a:rPr>
              <a:t>NHS (2021). </a:t>
            </a:r>
            <a:r>
              <a:rPr lang="en-GB" sz="1600" b="0" i="1" dirty="0">
                <a:solidFill>
                  <a:srgbClr val="000000"/>
                </a:solidFill>
                <a:effectLst/>
                <a:latin typeface="Calibri" panose="020F0502020204030204" pitchFamily="34" charset="0"/>
              </a:rPr>
              <a:t>Physical Activity Guidelines for Adults Aged 19 to 64</a:t>
            </a:r>
            <a:r>
              <a:rPr lang="en-GB" sz="1600" b="0" i="0" dirty="0">
                <a:solidFill>
                  <a:srgbClr val="000000"/>
                </a:solidFill>
                <a:effectLst/>
                <a:latin typeface="Calibri" panose="020F0502020204030204" pitchFamily="34" charset="0"/>
              </a:rPr>
              <a:t>. [online] </a:t>
            </a:r>
            <a:r>
              <a:rPr lang="en-GB" sz="1600" b="0" i="0" dirty="0" err="1">
                <a:solidFill>
                  <a:srgbClr val="000000"/>
                </a:solidFill>
                <a:effectLst/>
                <a:latin typeface="Calibri" panose="020F0502020204030204" pitchFamily="34" charset="0"/>
              </a:rPr>
              <a:t>nhs.uk</a:t>
            </a:r>
            <a:r>
              <a:rPr lang="en-GB" sz="1600" b="0" i="0" dirty="0">
                <a:solidFill>
                  <a:srgbClr val="000000"/>
                </a:solidFill>
                <a:effectLst/>
                <a:latin typeface="Calibri" panose="020F0502020204030204" pitchFamily="34" charset="0"/>
              </a:rPr>
              <a:t>. Available at: </a:t>
            </a:r>
            <a:r>
              <a:rPr lang="en-GB" sz="1600" b="0" i="0" dirty="0">
                <a:solidFill>
                  <a:srgbClr val="000000"/>
                </a:solidFill>
                <a:effectLst/>
                <a:latin typeface="Calibri" panose="020F0502020204030204" pitchFamily="34" charset="0"/>
                <a:hlinkClick r:id="rId6"/>
              </a:rPr>
              <a:t>https://www.nhs.uk/live-well/exercise/exercise-guidelines/physical-activity-guidelines-for-adults-aged-19-to-64/</a:t>
            </a:r>
            <a:r>
              <a:rPr lang="en-GB" sz="1600" b="0" i="0" dirty="0">
                <a:solidFill>
                  <a:srgbClr val="000000"/>
                </a:solidFill>
                <a:effectLst/>
              </a:rPr>
              <a:t>. </a:t>
            </a:r>
            <a:r>
              <a:rPr lang="en-GB" sz="1600" dirty="0">
                <a:solidFill>
                  <a:srgbClr val="000000"/>
                </a:solidFill>
              </a:rPr>
              <a:t>(</a:t>
            </a:r>
            <a:r>
              <a:rPr lang="en-GB" sz="1600" dirty="0"/>
              <a:t>Accessed: 28 March 2023).</a:t>
            </a:r>
            <a:endParaRPr lang="en-GB" sz="1600" b="0" i="0" dirty="0">
              <a:solidFill>
                <a:srgbClr val="000000"/>
              </a:solidFill>
              <a:effectLst/>
            </a:endParaRPr>
          </a:p>
          <a:p>
            <a:pPr algn="l"/>
            <a:endParaRPr lang="en-GB" sz="1600" b="0" i="0" dirty="0">
              <a:solidFill>
                <a:srgbClr val="000000"/>
              </a:solidFill>
              <a:effectLst/>
              <a:latin typeface="Calibri" panose="020F0502020204030204" pitchFamily="34" charset="0"/>
            </a:endParaRPr>
          </a:p>
          <a:p>
            <a:pPr marL="0" indent="0" algn="l">
              <a:buNone/>
            </a:pPr>
            <a:endParaRPr lang="en-GB" sz="1600" b="0" i="0" dirty="0">
              <a:solidFill>
                <a:srgbClr val="000000"/>
              </a:solidFill>
              <a:effectLst/>
              <a:latin typeface="Calibri" panose="020F0502020204030204" pitchFamily="34" charset="0"/>
            </a:endParaRPr>
          </a:p>
          <a:p>
            <a:pPr algn="l"/>
            <a:endParaRPr lang="en-GB" sz="1600" b="0" i="0" dirty="0">
              <a:solidFill>
                <a:srgbClr val="000000"/>
              </a:solidFill>
              <a:effectLst/>
            </a:endParaRPr>
          </a:p>
          <a:p>
            <a:pPr marL="0" indent="0">
              <a:buNone/>
            </a:pPr>
            <a:endParaRPr lang="en-GB" sz="2600" dirty="0"/>
          </a:p>
        </p:txBody>
      </p:sp>
      <p:sp>
        <p:nvSpPr>
          <p:cNvPr id="4" name="TextBox 3">
            <a:extLst>
              <a:ext uri="{FF2B5EF4-FFF2-40B4-BE49-F238E27FC236}">
                <a16:creationId xmlns:a16="http://schemas.microsoft.com/office/drawing/2014/main" id="{6270F3C4-6D2D-A54A-6AC7-E77FA4D60D36}"/>
              </a:ext>
            </a:extLst>
          </p:cNvPr>
          <p:cNvSpPr txBox="1"/>
          <p:nvPr/>
        </p:nvSpPr>
        <p:spPr>
          <a:xfrm>
            <a:off x="4385388" y="597159"/>
            <a:ext cx="7248447" cy="646331"/>
          </a:xfrm>
          <a:prstGeom prst="rect">
            <a:avLst/>
          </a:prstGeom>
          <a:noFill/>
        </p:spPr>
        <p:txBody>
          <a:bodyPr wrap="square" rtlCol="0">
            <a:spAutoFit/>
          </a:bodyPr>
          <a:lstStyle/>
          <a:p>
            <a:endParaRPr lang="en-US" dirty="0"/>
          </a:p>
          <a:p>
            <a:endParaRPr lang="en-US" dirty="0"/>
          </a:p>
        </p:txBody>
      </p:sp>
    </p:spTree>
    <p:extLst>
      <p:ext uri="{BB962C8B-B14F-4D97-AF65-F5344CB8AC3E}">
        <p14:creationId xmlns:p14="http://schemas.microsoft.com/office/powerpoint/2010/main" val="32819816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18466</TotalTime>
  <Words>735</Words>
  <Application>Microsoft Office PowerPoint</Application>
  <PresentationFormat>Widescreen</PresentationFormat>
  <Paragraphs>68</Paragraphs>
  <Slides>9</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-apple-system</vt:lpstr>
      <vt:lpstr>Arial</vt:lpstr>
      <vt:lpstr>Calibri</vt:lpstr>
      <vt:lpstr>Calibri Light</vt:lpstr>
      <vt:lpstr>Helvetica</vt:lpstr>
      <vt:lpstr>Office Theme</vt:lpstr>
      <vt:lpstr>Module: BMHP5003 Assessment: Introduction to Physiology Lecture: Olusegun Awolaran Topic: Stage 2A Lung Cancer  Student Name: Anabela Mendes    Student Number: 2124257   </vt:lpstr>
      <vt:lpstr>Introduction:</vt:lpstr>
      <vt:lpstr>Anatomy and Physiology</vt:lpstr>
      <vt:lpstr>Questionnaire</vt:lpstr>
      <vt:lpstr>Lifestyle health-related information of the patient</vt:lpstr>
      <vt:lpstr>Health Risks</vt:lpstr>
      <vt:lpstr>Recommendations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Assessment:  Topic:</dc:title>
  <dc:creator>Eleni Koutsogeorgou</dc:creator>
  <cp:lastModifiedBy>Eliane Mukeba (Institute of Inner City Learning)</cp:lastModifiedBy>
  <cp:revision>10</cp:revision>
  <dcterms:created xsi:type="dcterms:W3CDTF">2022-03-05T14:08:14Z</dcterms:created>
  <dcterms:modified xsi:type="dcterms:W3CDTF">2023-04-06T12:50:20Z</dcterms:modified>
</cp:coreProperties>
</file>