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8"/>
  </p:notesMasterIdLst>
  <p:sldIdLst>
    <p:sldId id="256" r:id="rId3"/>
    <p:sldId id="300" r:id="rId4"/>
    <p:sldId id="301" r:id="rId5"/>
    <p:sldId id="302" r:id="rId6"/>
    <p:sldId id="349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1" r:id="rId15"/>
    <p:sldId id="313" r:id="rId16"/>
    <p:sldId id="351" r:id="rId17"/>
    <p:sldId id="358" r:id="rId18"/>
    <p:sldId id="257" r:id="rId19"/>
    <p:sldId id="258" r:id="rId20"/>
    <p:sldId id="259" r:id="rId21"/>
    <p:sldId id="260" r:id="rId22"/>
    <p:sldId id="261" r:id="rId23"/>
    <p:sldId id="262" r:id="rId24"/>
    <p:sldId id="263" r:id="rId25"/>
    <p:sldId id="264" r:id="rId26"/>
    <p:sldId id="265" r:id="rId27"/>
    <p:sldId id="266" r:id="rId28"/>
    <p:sldId id="268" r:id="rId29"/>
    <p:sldId id="269" r:id="rId30"/>
    <p:sldId id="270" r:id="rId31"/>
    <p:sldId id="271" r:id="rId32"/>
    <p:sldId id="272" r:id="rId33"/>
    <p:sldId id="355" r:id="rId34"/>
    <p:sldId id="356" r:id="rId35"/>
    <p:sldId id="357" r:id="rId36"/>
    <p:sldId id="353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6E45E9-945E-957D-DA97-E8849795895B}" v="14" dt="2025-01-17T13:56:25.980"/>
    <p1510:client id="{AFC91167-770E-A4F6-6D98-4731A4B29106}" v="139" dt="2025-01-17T12:56:50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microsoft.com/office/2015/10/relationships/revisionInfo" Target="revisionInfo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47407-BD7C-472A-8233-6241D30E9BC8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462403-87DB-4CBD-9101-A449E48D4D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1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37BF8-9992-4639-92CF-F57A417866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8AE2B8-F301-4A50-8107-C8502C95F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FBF85C-A4CA-4C68-AE8A-94114B275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8B5C0B-5E1F-4FD1-91C2-4C82783E7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D7CEC-E489-48A0-8A30-8DAC3865C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37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43D95-C99A-46CF-BED6-54206E7E9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9AF0F-DC14-4566-9AB0-7C6C8CA97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6C0D0-CAD8-414D-9523-32A711967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BFD76-2EE3-40DC-B634-473BD8707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B8047-AFC8-40CC-AB63-598964A2C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39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C1813-E758-44E6-B144-C43E00517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A78C48-3920-4881-85A4-FA4976D84B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753CA-49F9-450C-950F-15C587293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88813-D86D-4BE5-A4EA-2E1E31E55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7660A-7E5C-46A8-B899-88C80721D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132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66674-9FF9-4F0C-B51A-A700783F1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0E1A7-D996-4E5A-ACB1-D2B1B6BBE1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E521DA-C9F7-4767-A227-C49FB8BFF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9E9858-A639-4D7F-8C7C-044D5A72A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1398B-6408-42AE-999A-A0D805FDFB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E9847D-85FB-4C29-9CD1-89E0A9EE0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8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E3548-DA5E-4CC0-83B0-BB5FE5C9E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6987B-3C38-4452-9550-D445B000FB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8F9A68-7367-4678-B5A7-F512B00E7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8606F55-6BD6-487B-BC27-949240741A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00D95E-44F6-4D0C-905A-82FD184DDF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485199-6952-4AB0-90E7-207A9FABD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DB7448-7F79-4E6F-A727-6716518C8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5E1B32-DF91-4633-88C1-03BDE78FD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021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E7045-CB65-4917-90C8-F0E728940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EC8747-13CD-4872-83F2-5FBC715AD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29FB2D-B47E-4475-9958-24F37F7CC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48EC21-2B38-434F-B212-D5115A741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1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C011A9-568B-4202-92F0-F02928D4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0535E1-905C-4C06-B6E3-EBB491109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6F64B3-B95E-4286-AFC0-6DC12EBAF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990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1E1B2-BEDD-4BDB-B05A-461931C5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24BE-F139-4730-A7B6-D9E25F99B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89C4F6-640B-4C71-BAA7-9A60D9521C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78531-FFF0-4FBD-A10C-DCF5BA0F0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153C08-D95E-4911-ABF8-11A287C0A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CC56E-EE25-4430-8560-BD34E3076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868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75694-F16E-41E7-BC4A-B28E7E6A4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A3C381-A932-4946-B365-BD64219F43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DA4EA3-7C90-4072-9C1F-76B8EED6E3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DE3F64-EB75-4BE7-8E90-D8323B228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CA81E0-3DB6-4F6F-BCAF-7A1B06CD6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ECC60A-6855-461E-98F2-F33110B85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450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93522-880B-4FAF-B3D9-D64A4E934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CE9E4-2A9F-45D6-B7E7-C1531813B9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D05F-C407-49AF-9BD5-BE5D3846D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EA0E3F-BFED-4FAF-A47A-39D9E2558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FA114-84E5-434C-AE09-9282E31A0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965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73CCDD-ABFC-4DFE-9D2D-50024FF670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DA1D08-6337-4D88-926B-B79C976A36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5980C9-EB6A-44F8-8AD1-B13C479C6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EF33D-43CD-4122-89A7-2843C3CE9B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8C62E-38FB-45DF-BA58-89C908A7C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6452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89076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0F6A5-5019-4A55-B4A3-E387633AD0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79EB89-5C40-4ABC-822E-D36B6EC3B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F3E14-A847-4C64-9D76-4A58987F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6C388-4D10-4AEA-B707-1640B9841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EE19C-1042-437A-A3F6-1286689C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430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35E47-2170-4451-A6F5-B0951A95C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47E07-C4A1-4404-8C78-59080B24E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F3816-D87D-411D-B407-3DBA5B071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D5E96-54F9-49F4-B419-65D7A07C3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16403-3D8A-4F78-A28E-79EE90B42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0832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0E5CC-F821-4AB7-9EAE-833948B36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2F86A3-8924-4698-8343-CD69A54E78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F08068-DFA7-468D-8B00-3A2CA69EF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8A8C6B-929B-4DE2-BD73-61CFFE309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B2902-CC62-40E2-A625-A407C1466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1427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BECBF-2BBB-4173-BAAD-A6021476F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079B2-5C52-4CC5-A879-98B9C7675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34EB0-D975-4925-A26A-A04310A62C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0577D4-9ADD-4B45-B6D0-DEBC4DE99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E6C923-0875-4258-9CDA-A73470AF3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2DF42D-5400-4382-ACB6-7A40C7EED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51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71D82-1AD2-4E7A-8C53-E96F77D4A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9E0EE5-78C2-4954-A2CF-20D611604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AFF256-9BFE-4581-AF4A-AD062BCAC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F294B4-70FB-40BF-9A50-C2FCEFE34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EA0C85-AF64-43DD-B995-3E5EEF442E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6F061-EEBF-431F-B4BF-A38858927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535089-7CB7-4F88-83A2-98A54CBAB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8F9033-0645-4F52-A67B-637397805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3266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53B12-224D-4FBA-B50D-1A94906E6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AF764-083E-4429-92BF-8B1C1D17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EAA3DF-99D3-4CEB-8EEB-79CA3AF66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3E05E6-F06E-423D-9C4F-1FF373114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6096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371C82-01AE-4B49-AEAF-CA4C77477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1CE3F5-5817-4758-9316-F183FCB70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981732-2C00-4068-A432-EEDE59CFA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7730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394F7-9E44-4240-8403-802D0850B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8A19C-FA37-4316-9E22-A7049D710D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C30942-7607-409D-A153-17B8793ADA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F5548-AC45-4D72-AF35-ABED4623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EA86D3-9AB2-40EC-90C4-D14E880EA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BEE2F2-1AEF-425B-B7A2-C25729DD7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6956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7127A-6328-45C5-B497-3EDD6D1DF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2A01FC-69F3-4108-B39A-79BDB49F04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FD0499-7F55-4A7E-8B7A-4DCAFAB48B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F20C1-CDE1-45C4-9CE3-32267AA5E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284B97-BCF8-4BEC-BF5D-803C86CB44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00DA33-C629-4391-BF24-CB2A497B5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44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6B50D-B51B-470F-A22D-CC89C4CFD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F4F505-2EA7-49FC-8561-740D5941C7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04091-543B-4893-9104-CEA7C502D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D2BCB-1383-45F6-88F8-AA3486DE5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A4FBB-A105-4675-A630-5CF1E6B4A6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0830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0EFC9B-28D1-4A8A-8582-CA4A1D525E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C932D-1A38-4286-A8EB-2DCDC815FA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96768-685E-481D-9D6B-1739FDBE9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AC3E4-C948-456B-BEC0-9C4B46AC0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9E663-0B2F-4923-A218-B36B7314E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189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089F2C-EC70-4407-BEB4-5AB60B407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849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5224B-F5D0-48F9-845F-9292085F3B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52258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2164F-56BF-4DFE-BB65-C7C28AA4B2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B7FECD-3401-4E39-B1C5-E02A7E209F3D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D4BBE-04AE-48DD-BA3D-7CAF5130F5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B6B9-02A7-4519-BFFD-3CE31E897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5C8E3-8624-471D-9CC2-A8EA67A4F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414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Garamond" panose="02020404030301010803" pitchFamily="18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Garamond" panose="020204040303010108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478322-4C45-470A-93D3-5DDA1B484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1859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51A84-2040-479F-B224-4F2B552DA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52258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3DE89-716D-44E5-BE46-D7CE614FEC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F0A6E-2CBC-4CFC-8122-6C4F6B040447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879ED-D06D-4EBD-A92F-3E151FAAAD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65F6E-71B2-4E9A-865F-C8719BBA0E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896A43-3F7B-4712-B6F8-76307D4DF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79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alma99121511102421&amp;context=L&amp;vid=44WHELF_UWTSD:44WHELF_UWTSD_VU1&amp;lang=en&amp;search_scope=MyInst_and_CI&amp;adaptor=Local%20Search%20Engine&amp;tab=Everything&amp;query=any,contains,effective%20project%20management&amp;offset=0" TargetMode="External"/><Relationship Id="rId2" Type="http://schemas.openxmlformats.org/officeDocument/2006/relationships/hyperlink" Target="https://librarysearch.uwtsd.ac.uk/discovery/fulldisplay?docid=alma99100107667702421&amp;context=L&amp;vid=44WHELF_UWTSD:44WHELF_UWTSD_VU1&amp;lang=en&amp;search_scope=MyInst_and_CI&amp;adaptor=Local%20Search%20Engine&amp;isFrbr=true&amp;tab=Everything&amp;query=any,contains,project%20management&amp;facet=tlevel,include,online_resources&amp;offset=0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" TargetMode="External"/><Relationship Id="rId2" Type="http://schemas.openxmlformats.org/officeDocument/2006/relationships/hyperlink" Target="https://librarysearch.uwtsd.ac.uk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F67FF-782A-48DC-9008-74F3DE62A2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solidFill>
                  <a:srgbClr val="1D2125"/>
                </a:solidFill>
              </a:rPr>
              <a:t>LCLM 5003 Project Management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BB04A2-894F-43FB-9877-279AEAC959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Garamond"/>
              </a:rPr>
              <a:t>Week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423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0238372" cy="926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3000"/>
              </a:lnSpc>
            </a:pPr>
            <a:r>
              <a:rPr lang="en-GB" sz="4400" b="1" dirty="0">
                <a:latin typeface="Garamond" panose="02020404030301010803" pitchFamily="18" charset="0"/>
              </a:rPr>
              <a:t>Learning &amp; Teaching Plan for Week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403667" y="1265219"/>
            <a:ext cx="11567710" cy="38164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200" b="1" dirty="0">
                <a:latin typeface="Garamond" panose="02020404030301010803" pitchFamily="18" charset="0"/>
              </a:rPr>
              <a:t>We aim to do the followings: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GB" sz="3000" dirty="0">
                <a:latin typeface="Garamond" panose="02020404030301010803" pitchFamily="18" charset="0"/>
              </a:rPr>
              <a:t>Get to know each other – introduction.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GB" sz="3000" dirty="0">
                <a:latin typeface="Garamond" panose="02020404030301010803" pitchFamily="18" charset="0"/>
              </a:rPr>
              <a:t>Setting class expectations.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GB" sz="3000" dirty="0">
                <a:latin typeface="Garamond" panose="02020404030301010803" pitchFamily="18" charset="0"/>
              </a:rPr>
              <a:t>Module overview.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GB" sz="3000" dirty="0">
                <a:latin typeface="Garamond" panose="02020404030301010803" pitchFamily="18" charset="0"/>
              </a:rPr>
              <a:t>Learning aim/objective &amp; Learning outcomes.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GB" sz="3000" dirty="0">
                <a:latin typeface="Garamond" panose="02020404030301010803" pitchFamily="18" charset="0"/>
              </a:rPr>
              <a:t>Module Assessment type.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GB" sz="3000" dirty="0">
                <a:latin typeface="Garamond" panose="02020404030301010803" pitchFamily="18" charset="0"/>
              </a:rPr>
              <a:t>Learning and Teaching Strategy.</a:t>
            </a:r>
          </a:p>
          <a:p>
            <a:pPr marL="457200" indent="-457200">
              <a:buFont typeface="Wingdings" panose="020B0604020202020204" pitchFamily="34" charset="0"/>
              <a:buChar char="Ø"/>
            </a:pPr>
            <a:r>
              <a:rPr lang="en-GB" sz="3000" dirty="0">
                <a:latin typeface="Garamond" panose="02020404030301010803" pitchFamily="18" charset="0"/>
              </a:rPr>
              <a:t>Introduction to </a:t>
            </a:r>
            <a:r>
              <a:rPr lang="en-GB" sz="3000" b="1" dirty="0">
                <a:latin typeface="Garamond" panose="02020404030301010803" pitchFamily="18" charset="0"/>
              </a:rPr>
              <a:t>Project Management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74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226064" y="0"/>
            <a:ext cx="11461244" cy="1002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Garamond" panose="02020404030301010803" pitchFamily="18" charset="0"/>
              </a:rPr>
              <a:t>Class Introduction….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atin typeface="Garamond" panose="02020404030301010803" pitchFamily="18" charset="0"/>
              </a:rPr>
              <a:t>Lecturer’s Introduction:</a:t>
            </a:r>
          </a:p>
          <a:p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1026" name="Picture 2" descr="Difference between Professor and ...">
            <a:extLst>
              <a:ext uri="{FF2B5EF4-FFF2-40B4-BE49-F238E27FC236}">
                <a16:creationId xmlns:a16="http://schemas.microsoft.com/office/drawing/2014/main" id="{8DB95C34-F60D-8FDF-A322-C5282138C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3638" y="3429000"/>
            <a:ext cx="3099209" cy="257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262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99153" y="-6614"/>
            <a:ext cx="11461244" cy="1002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Garamond" panose="02020404030301010803" pitchFamily="18" charset="0"/>
              </a:rPr>
              <a:t>Class Introduction….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4000" b="1" dirty="0">
                <a:latin typeface="Garamond" panose="02020404030301010803" pitchFamily="18" charset="0"/>
              </a:rPr>
              <a:t>Now that you know your lecturer,</a:t>
            </a: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r>
              <a:rPr lang="en-GB" sz="4000" b="1" dirty="0">
                <a:latin typeface="Garamond" panose="02020404030301010803" pitchFamily="18" charset="0"/>
              </a:rPr>
              <a:t>It is your time to take turn to introduce yourself to your lecturer…..</a:t>
            </a: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F023F21-F571-FC60-A44C-9F2C80DD18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3161" y="3668618"/>
            <a:ext cx="4058339" cy="207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877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1002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Garamond" panose="02020404030301010803" pitchFamily="18" charset="0"/>
              </a:rPr>
              <a:t>Class Expectation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51801" y="987607"/>
            <a:ext cx="11866783" cy="587853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600" b="1" dirty="0">
                <a:latin typeface="Garamond" panose="02020404030301010803" pitchFamily="18" charset="0"/>
              </a:rPr>
              <a:t>Please do adhere to the University Code of Conduct.</a:t>
            </a:r>
          </a:p>
          <a:p>
            <a:pPr marL="0" indent="0">
              <a:buNone/>
            </a:pPr>
            <a:endParaRPr lang="en-GB" sz="3600" b="1" dirty="0">
              <a:latin typeface="Garamond" panose="02020404030301010803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b="1" dirty="0">
                <a:latin typeface="Garamond" panose="02020404030301010803" pitchFamily="18" charset="0"/>
              </a:rPr>
              <a:t>For example, </a:t>
            </a:r>
            <a:r>
              <a:rPr lang="en-GB" sz="3600" dirty="0">
                <a:latin typeface="Garamond" panose="02020404030301010803" pitchFamily="18" charset="0"/>
              </a:rPr>
              <a:t>be polite, respectful and be professional in all your interaction with your lecturers and fellow students.</a:t>
            </a:r>
          </a:p>
          <a:p>
            <a:pPr marL="0" indent="0">
              <a:buNone/>
            </a:pPr>
            <a:endParaRPr lang="en-GB" sz="3600" dirty="0">
              <a:latin typeface="Garamond" panose="02020404030301010803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b="1" dirty="0">
                <a:latin typeface="Garamond" panose="02020404030301010803" pitchFamily="18" charset="0"/>
              </a:rPr>
              <a:t>No eating in class while lecture is ongoing.</a:t>
            </a: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612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1002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Garamond" panose="02020404030301010803" pitchFamily="18" charset="0"/>
              </a:rPr>
              <a:t>Class Expectation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649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dirty="0">
                <a:latin typeface="Garamond" panose="02020404030301010803" pitchFamily="18" charset="0"/>
              </a:rPr>
              <a:t>University pays important attention to </a:t>
            </a:r>
            <a:r>
              <a:rPr lang="en-GB" sz="3200" b="1" dirty="0">
                <a:solidFill>
                  <a:srgbClr val="FF0000"/>
                </a:solidFill>
                <a:latin typeface="Garamond" panose="02020404030301010803" pitchFamily="18" charset="0"/>
              </a:rPr>
              <a:t>Engagement policy </a:t>
            </a:r>
            <a:r>
              <a:rPr lang="en-GB" sz="3200" b="1" dirty="0">
                <a:latin typeface="Garamond" panose="02020404030301010803" pitchFamily="18" charset="0"/>
              </a:rPr>
              <a:t>this term (engagement with the Moodle page, class attendance including  active participation in class activities).</a:t>
            </a:r>
          </a:p>
          <a:p>
            <a:pPr algn="just"/>
            <a:endParaRPr lang="en-GB" sz="3200" b="1" dirty="0">
              <a:latin typeface="Garamond" panose="02020404030301010803" pitchFamily="18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dirty="0">
                <a:latin typeface="Garamond" panose="02020404030301010803" pitchFamily="18" charset="0"/>
              </a:rPr>
              <a:t>If you are unsure about anything or have any personal circumstance that cam impact your academic performance, you can speak 1-2-1 with your lecturer after the lecture. He/she may signpost you to the relevant non-teaching teams for support.</a:t>
            </a: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26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73416" y="-6614"/>
            <a:ext cx="11461244" cy="1002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Garamond" panose="02020404030301010803" pitchFamily="18" charset="0"/>
              </a:rPr>
              <a:t>About this Module….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latin typeface="Garamond" panose="02020404030301010803" pitchFamily="18" charset="0"/>
              </a:rPr>
              <a:t>Module Overview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3500" b="1" dirty="0">
              <a:latin typeface="Garamond" panose="02020404030301010803" pitchFamily="18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sz="35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2050" name="Picture 2" descr="Checklist API module ...">
            <a:extLst>
              <a:ext uri="{FF2B5EF4-FFF2-40B4-BE49-F238E27FC236}">
                <a16:creationId xmlns:a16="http://schemas.microsoft.com/office/drawing/2014/main" id="{B75AEDCD-A47B-632B-A5C0-595576AF3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431" y="2126256"/>
            <a:ext cx="7216048" cy="283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846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363556" y="-6614"/>
            <a:ext cx="11171103" cy="10020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800" b="1" dirty="0">
                <a:latin typeface="Garamond" panose="02020404030301010803" pitchFamily="18" charset="0"/>
              </a:rPr>
              <a:t>Module Aim/Objective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341632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600" dirty="0">
                <a:solidFill>
                  <a:srgbClr val="000000"/>
                </a:solidFill>
                <a:latin typeface="Garamond"/>
                <a:ea typeface="+mn-lt"/>
                <a:cs typeface="+mn-lt"/>
              </a:rPr>
              <a:t>To enable the student to critically evaluate current and emerging project management methodologies and recognise how to apply them to real world situations.</a:t>
            </a:r>
            <a:endParaRPr lang="en-GB" sz="3600" b="1" dirty="0">
              <a:solidFill>
                <a:srgbClr val="000000"/>
              </a:solidFill>
              <a:latin typeface="Garamond"/>
              <a:ea typeface="Calibri"/>
              <a:cs typeface="Calibri"/>
            </a:endParaRPr>
          </a:p>
          <a:p>
            <a:endParaRPr lang="en-GB" sz="2800" b="1" dirty="0">
              <a:latin typeface="Garamond"/>
            </a:endParaRPr>
          </a:p>
          <a:p>
            <a:pPr marL="0" indent="0">
              <a:buNone/>
            </a:pPr>
            <a:endParaRPr lang="en-GB" sz="4000" b="1" dirty="0">
              <a:latin typeface="Garamond"/>
            </a:endParaRPr>
          </a:p>
          <a:p>
            <a:pPr marL="0" indent="0">
              <a:buNone/>
            </a:pPr>
            <a:endParaRPr lang="en-GB" sz="4000" b="1" dirty="0">
              <a:latin typeface="Garamond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53" y="588551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26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363556" y="-6614"/>
            <a:ext cx="11171103" cy="1104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5400" b="1" dirty="0">
                <a:latin typeface="Myriad Pro"/>
              </a:rPr>
              <a:t>Module Learning Outcomes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513986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600" dirty="0">
                <a:latin typeface="Garamond"/>
              </a:rPr>
              <a:t>Upon the successful completion of this module, the student should be able to: </a:t>
            </a:r>
            <a:endParaRPr lang="en-GB" sz="3600" b="1" dirty="0">
              <a:latin typeface="Garamond"/>
            </a:endParaRPr>
          </a:p>
          <a:p>
            <a:pPr marL="571500" indent="-571500">
              <a:buFont typeface="Arial"/>
              <a:buChar char="•"/>
            </a:pPr>
            <a:r>
              <a:rPr lang="en-GB" sz="3600" dirty="0">
                <a:latin typeface="Garamond"/>
                <a:ea typeface="+mn-lt"/>
                <a:cs typeface="+mn-lt"/>
              </a:rPr>
              <a:t>Identify, and critically evaluate, the appropriateness and limitations of the main project management methodologies.</a:t>
            </a:r>
            <a:endParaRPr lang="en-GB" sz="3600" dirty="0">
              <a:latin typeface="Garamond"/>
            </a:endParaRPr>
          </a:p>
          <a:p>
            <a:endParaRPr lang="en-GB" sz="3600" dirty="0">
              <a:latin typeface="Garamond"/>
              <a:ea typeface="+mn-lt"/>
              <a:cs typeface="+mn-lt"/>
            </a:endParaRPr>
          </a:p>
          <a:p>
            <a:pPr marL="571500" indent="-571500">
              <a:buFont typeface="Arial"/>
              <a:buChar char="•"/>
            </a:pPr>
            <a:r>
              <a:rPr lang="en-GB" sz="3600" dirty="0">
                <a:latin typeface="Garamond"/>
                <a:ea typeface="+mn-lt"/>
                <a:cs typeface="+mn-lt"/>
              </a:rPr>
              <a:t>Apply concepts and principles of project management to a real-world scenario and in so doing, be able to make a successful contribution to any project environment.</a:t>
            </a:r>
            <a:endParaRPr lang="en-GB" sz="3600" dirty="0">
              <a:latin typeface="Garamond"/>
            </a:endParaRPr>
          </a:p>
          <a:p>
            <a:pPr marL="0" indent="0">
              <a:buNone/>
            </a:pPr>
            <a:endParaRPr lang="en-GB" sz="4000" b="1" dirty="0">
              <a:latin typeface="Garamond"/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02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363556" y="-6614"/>
            <a:ext cx="11171103" cy="926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400" b="1" dirty="0">
                <a:latin typeface="Garamond" panose="02020404030301010803" pitchFamily="18" charset="0"/>
              </a:rPr>
              <a:t>Learning and Teaching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866783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GB" sz="3600" dirty="0">
                <a:latin typeface="Garamond" panose="02020404030301010803" pitchFamily="18" charset="0"/>
              </a:rPr>
              <a:t>You need to pay attention to this to excel on this module</a:t>
            </a:r>
            <a:r>
              <a:rPr lang="en-GB" sz="3600" b="0" i="0" u="none" strike="noStrike" baseline="0" dirty="0">
                <a:solidFill>
                  <a:srgbClr val="000000"/>
                </a:solidFill>
                <a:latin typeface="Garamond" panose="02020404030301010803" pitchFamily="18" charset="0"/>
              </a:rPr>
              <a:t>: </a:t>
            </a: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pic>
        <p:nvPicPr>
          <p:cNvPr id="3" name="Picture 2" descr="A screenshot of a white sheet with black text&#10;&#10;Description automatically generated">
            <a:extLst>
              <a:ext uri="{FF2B5EF4-FFF2-40B4-BE49-F238E27FC236}">
                <a16:creationId xmlns:a16="http://schemas.microsoft.com/office/drawing/2014/main" id="{7359CF10-06AC-EAEC-1EEF-F8983D8D3C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469" y="2089153"/>
            <a:ext cx="9845044" cy="330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08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319489" y="-119017"/>
            <a:ext cx="11425517" cy="1115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5400" b="1" dirty="0">
                <a:latin typeface="Garamond" panose="02020404030301010803" pitchFamily="18" charset="0"/>
              </a:rPr>
              <a:t>Learning and Teaching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96609"/>
            <a:ext cx="11646447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600" dirty="0">
              <a:latin typeface="Garamond" panose="02020404030301010803" pitchFamily="18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GB" sz="3600" dirty="0">
                <a:latin typeface="Garamond" panose="02020404030301010803" pitchFamily="18" charset="0"/>
              </a:rPr>
              <a:t>10 weeks of teaching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en-GB" sz="3600" dirty="0">
              <a:latin typeface="Garamond" panose="02020404030301010803" pitchFamily="18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GB" sz="3600" dirty="0">
                <a:latin typeface="Garamond" panose="02020404030301010803" pitchFamily="18" charset="0"/>
              </a:rPr>
              <a:t>4 hours each week</a:t>
            </a:r>
          </a:p>
          <a:p>
            <a:pPr marL="571500" indent="-571500">
              <a:buFont typeface="Wingdings" panose="05000000000000000000" pitchFamily="2" charset="2"/>
              <a:buChar char="q"/>
            </a:pPr>
            <a:endParaRPr lang="en-GB" sz="3600" dirty="0">
              <a:latin typeface="Garamond" panose="02020404030301010803" pitchFamily="18" charset="0"/>
            </a:endParaRPr>
          </a:p>
          <a:p>
            <a:pPr marL="571500" indent="-571500">
              <a:buFont typeface="Wingdings" panose="05000000000000000000" pitchFamily="2" charset="2"/>
              <a:buChar char="q"/>
            </a:pPr>
            <a:r>
              <a:rPr lang="en-GB" sz="3600" dirty="0">
                <a:latin typeface="Garamond" panose="02020404030301010803" pitchFamily="18" charset="0"/>
              </a:rPr>
              <a:t>Plus, weekly independent reading by students amounting to160 hours for the term (16 hours per week).</a:t>
            </a: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156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319489" y="-119017"/>
            <a:ext cx="11425517" cy="9640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4600" b="1" dirty="0">
                <a:latin typeface="Garamond" panose="02020404030301010803" pitchFamily="18" charset="0"/>
              </a:rPr>
              <a:t>Learning and Teaching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26064" y="985068"/>
            <a:ext cx="11646447" cy="79098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Wingdings 3" pitchFamily="2" charset="2"/>
              <a:buNone/>
            </a:pPr>
            <a:r>
              <a:rPr lang="en-GB" altLang="en-US" sz="4000" b="1" dirty="0">
                <a:latin typeface="Garamond" panose="02020404030301010803" pitchFamily="18" charset="0"/>
              </a:rPr>
              <a:t>Mixture of: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altLang="en-US" sz="4000" dirty="0">
                <a:latin typeface="Garamond" panose="02020404030301010803" pitchFamily="18" charset="0"/>
              </a:rPr>
              <a:t>Lectures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altLang="en-US" sz="4000" dirty="0">
                <a:latin typeface="Garamond" panose="02020404030301010803" pitchFamily="18" charset="0"/>
              </a:rPr>
              <a:t>Seminars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altLang="en-US" sz="4000" dirty="0">
                <a:latin typeface="Garamond" panose="02020404030301010803" pitchFamily="18" charset="0"/>
              </a:rPr>
              <a:t>Discussions 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altLang="en-US" sz="4000" dirty="0">
                <a:latin typeface="Garamond" panose="02020404030301010803" pitchFamily="18" charset="0"/>
              </a:rPr>
              <a:t>Group work/ Pair work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altLang="en-US" sz="4000" dirty="0">
                <a:latin typeface="Garamond" panose="02020404030301010803" pitchFamily="18" charset="0"/>
              </a:rPr>
              <a:t>Educational/Informative Videos</a:t>
            </a:r>
          </a:p>
          <a:p>
            <a:pPr marL="914400" lvl="1" indent="-457200">
              <a:buFont typeface="Wingdings" panose="05000000000000000000" pitchFamily="2" charset="2"/>
              <a:buChar char="q"/>
            </a:pPr>
            <a:r>
              <a:rPr lang="en-GB" altLang="en-US" sz="4000" dirty="0">
                <a:latin typeface="Garamond" panose="02020404030301010803" pitchFamily="18" charset="0"/>
              </a:rPr>
              <a:t>Case studies.</a:t>
            </a:r>
            <a:endParaRPr lang="en-GB" sz="4000" dirty="0">
              <a:solidFill>
                <a:srgbClr val="FF0000"/>
              </a:solidFill>
              <a:latin typeface="Garamond" panose="02020404030301010803" pitchFamily="18" charset="0"/>
            </a:endParaRPr>
          </a:p>
          <a:p>
            <a:endParaRPr lang="en-GB" sz="3600" dirty="0">
              <a:latin typeface="Garamond" panose="02020404030301010803" pitchFamily="18" charset="0"/>
            </a:endParaRPr>
          </a:p>
          <a:p>
            <a:endParaRPr lang="en-GB" sz="3600" dirty="0">
              <a:latin typeface="Garamond" panose="02020404030301010803" pitchFamily="18" charset="0"/>
            </a:endParaRPr>
          </a:p>
          <a:p>
            <a:endParaRPr lang="en-GB" sz="3600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41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319489" y="-119017"/>
            <a:ext cx="11425517" cy="1115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5400" b="1" dirty="0">
                <a:latin typeface="Garamond" panose="02020404030301010803" pitchFamily="18" charset="0"/>
              </a:rPr>
              <a:t>Module Assessment Mode - I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sp>
        <p:nvSpPr>
          <p:cNvPr id="7" name="Text Box 1">
            <a:extLst>
              <a:ext uri="{FF2B5EF4-FFF2-40B4-BE49-F238E27FC236}">
                <a16:creationId xmlns:a16="http://schemas.microsoft.com/office/drawing/2014/main" id="{E9EEB168-DBFB-083B-D2AB-3D174B8C33F2}"/>
              </a:ext>
            </a:extLst>
          </p:cNvPr>
          <p:cNvSpPr txBox="1"/>
          <p:nvPr/>
        </p:nvSpPr>
        <p:spPr>
          <a:xfrm>
            <a:off x="3290836" y="7438008"/>
            <a:ext cx="117382" cy="161925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</p:txBody>
      </p:sp>
      <p:sp>
        <p:nvSpPr>
          <p:cNvPr id="9" name="Text Box 1">
            <a:extLst>
              <a:ext uri="{FF2B5EF4-FFF2-40B4-BE49-F238E27FC236}">
                <a16:creationId xmlns:a16="http://schemas.microsoft.com/office/drawing/2014/main" id="{B4C05359-2BD7-D7E1-6553-97B02FBCFC39}"/>
              </a:ext>
            </a:extLst>
          </p:cNvPr>
          <p:cNvSpPr txBox="1"/>
          <p:nvPr/>
        </p:nvSpPr>
        <p:spPr>
          <a:xfrm>
            <a:off x="6843662" y="7380858"/>
            <a:ext cx="122718" cy="238125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A3195446-0728-796A-59C8-C57BC07041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0996" y="1087415"/>
            <a:ext cx="682952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2800" b="1" dirty="0">
                <a:solidFill>
                  <a:srgbClr val="FF0000"/>
                </a:solidFill>
                <a:latin typeface="Garamond"/>
                <a:cs typeface="Arial"/>
              </a:rPr>
              <a:t>Assessment Component 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Garamond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Garamond" panose="02020404030301010803" pitchFamily="18" charset="0"/>
            </a:endParaRPr>
          </a:p>
        </p:txBody>
      </p:sp>
      <p:pic>
        <p:nvPicPr>
          <p:cNvPr id="5" name="Picture 4" descr="A white rectangular box with black text&#10;&#10;AI-generated content may be incorrect.">
            <a:extLst>
              <a:ext uri="{FF2B5EF4-FFF2-40B4-BE49-F238E27FC236}">
                <a16:creationId xmlns:a16="http://schemas.microsoft.com/office/drawing/2014/main" id="{7FA5AD47-C650-0C7C-4B5D-8B1797EF52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4017" y="2132622"/>
            <a:ext cx="9230898" cy="2571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5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8AEB3A-EDB3-CC3F-ECEC-FC9A36EC0DC9}"/>
              </a:ext>
            </a:extLst>
          </p:cNvPr>
          <p:cNvSpPr txBox="1"/>
          <p:nvPr/>
        </p:nvSpPr>
        <p:spPr>
          <a:xfrm>
            <a:off x="319489" y="-119017"/>
            <a:ext cx="11425517" cy="1115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33000"/>
              </a:lnSpc>
            </a:pPr>
            <a:r>
              <a:rPr lang="en-GB" sz="5400" b="1" dirty="0">
                <a:latin typeface="Garamond" panose="02020404030301010803" pitchFamily="18" charset="0"/>
              </a:rPr>
              <a:t>Assessment Summary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8678A4-7C23-87C4-44C7-C440FE54C42C}"/>
              </a:ext>
            </a:extLst>
          </p:cNvPr>
          <p:cNvSpPr txBox="1"/>
          <p:nvPr/>
        </p:nvSpPr>
        <p:spPr>
          <a:xfrm>
            <a:off x="272776" y="753713"/>
            <a:ext cx="11646447" cy="433965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GB" altLang="zh-CN" sz="4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Garamond" panose="02020404030301010803" pitchFamily="18" charset="0"/>
              <a:ea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GB" altLang="zh-CN" sz="4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Garamond" panose="02020404030301010803" pitchFamily="18" charset="0"/>
              <a:ea typeface="Arial" panose="020B0604020202020204" pitchFamily="34" charset="0"/>
            </a:endParaRPr>
          </a:p>
          <a:p>
            <a:endParaRPr lang="en-GB" sz="3600" dirty="0">
              <a:latin typeface="Garamond" panose="02020404030301010803" pitchFamily="18" charset="0"/>
            </a:endParaRPr>
          </a:p>
          <a:p>
            <a:endParaRPr lang="en-GB" sz="3600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pPr marL="0" indent="0">
              <a:buNone/>
            </a:pPr>
            <a:endParaRPr lang="en-GB" sz="4000" b="1" dirty="0">
              <a:latin typeface="Garamond" panose="02020404030301010803" pitchFamily="18" charset="0"/>
            </a:endParaRPr>
          </a:p>
          <a:p>
            <a:r>
              <a:rPr lang="en-GB" sz="4400" b="1" dirty="0">
                <a:solidFill>
                  <a:srgbClr val="FF0000"/>
                </a:solidFill>
                <a:latin typeface="Garamond"/>
              </a:rPr>
              <a:t>      Take 15 min to read the assessment brief!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9B7387A-9DB8-4431-B4B4-5BDB1BC19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451B3FF-F036-33FE-01FE-96C3942AEA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4578595"/>
              </p:ext>
            </p:extLst>
          </p:nvPr>
        </p:nvGraphicFramePr>
        <p:xfrm>
          <a:off x="970934" y="1437269"/>
          <a:ext cx="10250130" cy="17940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25065">
                  <a:extLst>
                    <a:ext uri="{9D8B030D-6E8A-4147-A177-3AD203B41FA5}">
                      <a16:colId xmlns:a16="http://schemas.microsoft.com/office/drawing/2014/main" val="3759102925"/>
                    </a:ext>
                  </a:extLst>
                </a:gridCol>
                <a:gridCol w="5125065">
                  <a:extLst>
                    <a:ext uri="{9D8B030D-6E8A-4147-A177-3AD203B41FA5}">
                      <a16:colId xmlns:a16="http://schemas.microsoft.com/office/drawing/2014/main" val="1658250907"/>
                    </a:ext>
                  </a:extLst>
                </a:gridCol>
              </a:tblGrid>
              <a:tr h="598011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Garamond" panose="02020404030301010803" pitchFamily="18" charset="0"/>
                        </a:rPr>
                        <a:t>Activity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Garamond" panose="02020404030301010803" pitchFamily="18" charset="0"/>
                        </a:rPr>
                        <a:t>Percentage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8115109"/>
                  </a:ext>
                </a:extLst>
              </a:tr>
              <a:tr h="598011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Garamond" panose="02020404030301010803" pitchFamily="18" charset="0"/>
                        </a:rPr>
                        <a:t>Individual coursework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Garamond"/>
                        </a:rPr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4929703"/>
                  </a:ext>
                </a:extLst>
              </a:tr>
              <a:tr h="598011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Garamond" panose="02020404030301010803" pitchFamily="18" charset="0"/>
                        </a:rPr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Garamond" panose="02020404030301010803" pitchFamily="18" charset="0"/>
                        </a:rPr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68643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9574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8342B-65E4-99E0-09B8-270DC1237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58" y="0"/>
            <a:ext cx="10629900" cy="799998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Indicative Reading List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88F3E0-2DED-14BA-2815-F41E0D1B17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868196"/>
              </p:ext>
            </p:extLst>
          </p:nvPr>
        </p:nvGraphicFramePr>
        <p:xfrm>
          <a:off x="-44245" y="705104"/>
          <a:ext cx="12280490" cy="5763148"/>
        </p:xfrm>
        <a:graphic>
          <a:graphicData uri="http://schemas.openxmlformats.org/drawingml/2006/table">
            <a:tbl>
              <a:tblPr firstRow="1" firstCol="1" bandRow="1"/>
              <a:tblGrid>
                <a:gridCol w="1474839">
                  <a:extLst>
                    <a:ext uri="{9D8B030D-6E8A-4147-A177-3AD203B41FA5}">
                      <a16:colId xmlns:a16="http://schemas.microsoft.com/office/drawing/2014/main" val="932282984"/>
                    </a:ext>
                  </a:extLst>
                </a:gridCol>
                <a:gridCol w="10805651">
                  <a:extLst>
                    <a:ext uri="{9D8B030D-6E8A-4147-A177-3AD203B41FA5}">
                      <a16:colId xmlns:a16="http://schemas.microsoft.com/office/drawing/2014/main" val="2515530508"/>
                    </a:ext>
                  </a:extLst>
                </a:gridCol>
              </a:tblGrid>
              <a:tr h="445270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Garamond"/>
                          <a:ea typeface="Times New Roman" panose="02020603050405020304" pitchFamily="18" charset="0"/>
                        </a:rPr>
                        <a:t>Category</a:t>
                      </a:r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Garamond"/>
                          <a:ea typeface="Times New Roman" panose="02020603050405020304" pitchFamily="18" charset="0"/>
                        </a:rPr>
                        <a:t>Title</a:t>
                      </a:r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0020493"/>
                  </a:ext>
                </a:extLst>
              </a:tr>
              <a:tr h="1075570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Garamond"/>
                          <a:ea typeface="Times New Roman" panose="02020603050405020304" pitchFamily="18" charset="0"/>
                        </a:rPr>
                        <a:t>Essential</a:t>
                      </a:r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Maylor, H. (2010) Project management. Fourth edition. Harlow, England: Pearson. Available at: </a:t>
                      </a:r>
                      <a:r>
                        <a:rPr lang="en-GB" sz="2000" b="0" i="0" u="none" strike="noStrike" noProof="0" dirty="0">
                          <a:effectLst/>
                          <a:latin typeface="Garamond"/>
                          <a:hlinkClick r:id="rId2"/>
                        </a:rPr>
                        <a:t>https://librarysearch.uwtsd.ac.uk/discovery/fulldisplay?docid=alma99100107667702421&amp;context=L&amp;vid=44WHELF_UWTSD:44WHELF_UWTSD_VU1&amp;lang=en&amp;search_scope=MyInst_and_CI&amp;adaptor=Local%20Search%20Engine&amp;isFrbr=true&amp;tab=Everything&amp;query=any,contains,project%20management&amp;facet=tlevel,include,online_resources&amp;offset=0</a:t>
                      </a: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  </a:t>
                      </a:r>
                      <a:endParaRPr lang="en-US" dirty="0">
                        <a:latin typeface="Garamond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1381391"/>
                  </a:ext>
                </a:extLst>
              </a:tr>
              <a:tr h="1080699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Garamond"/>
                          <a:ea typeface="Times New Roman" panose="02020603050405020304" pitchFamily="18" charset="0"/>
                        </a:rPr>
                        <a:t>Essential</a:t>
                      </a:r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Roberts, P. (2011) Effective project management. London, UK ;: Kogan Page. Available at: </a:t>
                      </a:r>
                      <a:r>
                        <a:rPr lang="en-GB" sz="2000" b="0" i="0" u="none" strike="noStrike" noProof="0" dirty="0">
                          <a:effectLst/>
                          <a:latin typeface="Garamond"/>
                          <a:hlinkClick r:id="rId3"/>
                        </a:rPr>
                        <a:t>https://librarysearch.uwtsd.ac.uk/discovery/fulldisplay?docid=alma99121511102421&amp;context=L&amp;vid=44WHELF_UWTSD:44WHELF_UWTSD_VU1&amp;lang=en&amp;search_scope=MyInst_and_CI&amp;adaptor=Local%20Search%20Engine&amp;tab=Everything&amp;query=any,contains,effective%20project%20management&amp;offset=0</a:t>
                      </a: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  </a:t>
                      </a:r>
                      <a:endParaRPr lang="en-US">
                        <a:latin typeface="Garamond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7189073"/>
                  </a:ext>
                </a:extLst>
              </a:tr>
              <a:tr h="590493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Garamond"/>
                          <a:ea typeface="Times New Roman" panose="02020603050405020304" pitchFamily="18" charset="0"/>
                        </a:rPr>
                        <a:t>Further</a:t>
                      </a:r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Field, M. &amp; Keller, L. Project Management, London: Open University / Thomson Learning, 1998.  </a:t>
                      </a:r>
                      <a:endParaRPr lang="en-US">
                        <a:latin typeface="Garamond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01973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Garamond"/>
                          <a:ea typeface="Times New Roman" panose="02020603050405020304" pitchFamily="18" charset="0"/>
                        </a:rPr>
                        <a:t>Further</a:t>
                      </a:r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Heagney, J. (2012). Fundamentals of project management. (Online) New York: American Management Association.  </a:t>
                      </a:r>
                      <a:endParaRPr lang="en-US">
                        <a:latin typeface="Garamond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4575841"/>
                  </a:ext>
                </a:extLst>
              </a:tr>
              <a:tr h="938407">
                <a:tc>
                  <a:txBody>
                    <a:bodyPr/>
                    <a:lstStyle/>
                    <a:p>
                      <a:r>
                        <a:rPr lang="en-GB" sz="2000" b="1" dirty="0">
                          <a:effectLst/>
                          <a:latin typeface="Garamond"/>
                          <a:ea typeface="Times New Roman" panose="02020603050405020304" pitchFamily="18" charset="0"/>
                        </a:rPr>
                        <a:t>Further</a:t>
                      </a:r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  <a:p>
                      <a:endParaRPr lang="en-GB" sz="200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Maylor, H. (2010). Project management (4th ed.). Harlow:  </a:t>
                      </a:r>
                      <a:endParaRPr lang="en-US" dirty="0">
                        <a:latin typeface="Garamond"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i="0" u="none" strike="noStrike" noProof="0" dirty="0">
                          <a:effectLst/>
                          <a:latin typeface="Garamond"/>
                        </a:rPr>
                        <a:t>Financial Times Prentice Hall</a:t>
                      </a:r>
                      <a:endParaRPr lang="en-GB" dirty="0">
                        <a:latin typeface="Garamond"/>
                      </a:endParaRPr>
                    </a:p>
                    <a:p>
                      <a:endParaRPr lang="en-GB" sz="2000" dirty="0">
                        <a:effectLst/>
                        <a:latin typeface="Garamond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7771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018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723A7-5E0C-F9E4-E8AD-F8E755D6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library, accessing academic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FA6F4-2F9E-85BD-3F5F-C5863BC41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Garamond"/>
                <a:hlinkClick r:id="rId2"/>
              </a:rPr>
              <a:t>https://librarysearch.uwtsd.ac.uk</a:t>
            </a:r>
            <a:endParaRPr lang="en-GB" dirty="0">
              <a:latin typeface="Garamond"/>
            </a:endParaRPr>
          </a:p>
          <a:p>
            <a:pPr marL="0" indent="0">
              <a:buNone/>
            </a:pPr>
            <a:endParaRPr lang="en-GB" dirty="0">
              <a:latin typeface="Garamond"/>
            </a:endParaRPr>
          </a:p>
          <a:p>
            <a:pPr marL="0" indent="0">
              <a:buNone/>
            </a:pPr>
            <a:r>
              <a:rPr lang="en-GB" dirty="0">
                <a:latin typeface="Garamond"/>
                <a:hlinkClick r:id="rId3"/>
              </a:rPr>
              <a:t>https://www.sciencedirect.com/</a:t>
            </a:r>
            <a:endParaRPr lang="en-GB" dirty="0">
              <a:latin typeface="Garamond"/>
            </a:endParaRPr>
          </a:p>
          <a:p>
            <a:pPr marL="0" indent="0">
              <a:buNone/>
            </a:pPr>
            <a:endParaRPr lang="en-GB" dirty="0">
              <a:latin typeface="Garamond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31256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C6ACAE-4547-F176-F814-FCA821571B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87" r="20810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86C96-A0AF-4ADC-BA6A-8BA67AC53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GB" sz="2800"/>
              <a:t>Project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510E2-4662-42BD-B1E8-D0173ED3B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700"/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>
                <a:latin typeface="Garamond"/>
                <a:ea typeface="Times New Roman" panose="02020603050405020304" pitchFamily="18" charset="0"/>
                <a:cs typeface="Times New Roman"/>
              </a:rPr>
              <a:t>What</a:t>
            </a:r>
            <a:r>
              <a:rPr lang="en-GB" sz="1700">
                <a:effectLst/>
                <a:latin typeface="Garamond"/>
                <a:ea typeface="Times New Roman" panose="02020603050405020304" pitchFamily="18" charset="0"/>
                <a:cs typeface="Times New Roman"/>
              </a:rPr>
              <a:t> a project is: a temporary endeavour undertaken to create a unique product, service, or result.</a:t>
            </a:r>
            <a:endParaRPr lang="en-GB" sz="1700">
              <a:effectLst/>
              <a:latin typeface="Garamond"/>
              <a:ea typeface="Calibri" panose="020F0502020204030204" pitchFamily="34" charset="0"/>
              <a:cs typeface="Times New Roman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700">
                <a:latin typeface="Garamond"/>
                <a:ea typeface="Times New Roman" panose="02020603050405020304" pitchFamily="18" charset="0"/>
                <a:cs typeface="Times New Roman"/>
              </a:rPr>
              <a:t>Projects</a:t>
            </a:r>
            <a:r>
              <a:rPr lang="en-GB" sz="1700">
                <a:effectLst/>
                <a:latin typeface="Garamond"/>
                <a:ea typeface="Times New Roman" panose="02020603050405020304" pitchFamily="18" charset="0"/>
                <a:cs typeface="Times New Roman"/>
              </a:rPr>
              <a:t> are inherently complex and require collaboration among experts from multiple fields to succeed.</a:t>
            </a:r>
            <a:endParaRPr lang="en-GB" sz="1700">
              <a:effectLst/>
              <a:latin typeface="Garamond"/>
              <a:ea typeface="Calibri" panose="020F0502020204030204" pitchFamily="34" charset="0"/>
              <a:cs typeface="Times New Roman"/>
            </a:endParaRPr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0968570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AC1B50-3C4C-A495-EA72-A7E0458215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37" r="17560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39838-C134-4A5F-98DC-653C6AE97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GB" sz="2400" b="1">
                <a:effectLst/>
                <a:ea typeface="Times New Roman" panose="02020603050405020304" pitchFamily="18" charset="0"/>
              </a:rPr>
              <a:t>Key Aspects of Multidisciplinary Nature</a:t>
            </a:r>
            <a:endParaRPr lang="en-GB" sz="24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0FFE7-B926-4E0C-86FA-9B41C1E84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7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700" b="1">
                <a:effectLst/>
                <a:ea typeface="Times New Roman" panose="02020603050405020304" pitchFamily="18" charset="0"/>
              </a:rPr>
              <a:t>Integration of Knowledge</a:t>
            </a:r>
          </a:p>
          <a:p>
            <a:r>
              <a:rPr lang="en-GB" sz="1700" b="1">
                <a:effectLst/>
                <a:ea typeface="Times New Roman" panose="02020603050405020304" pitchFamily="18" charset="0"/>
              </a:rPr>
              <a:t>Diverse Perspectives</a:t>
            </a:r>
            <a:endParaRPr lang="en-GB" sz="1700" b="1">
              <a:ea typeface="Times New Roman" panose="02020603050405020304" pitchFamily="18" charset="0"/>
            </a:endParaRPr>
          </a:p>
          <a:p>
            <a:r>
              <a:rPr lang="en-GB" sz="1700" b="1">
                <a:effectLst/>
                <a:ea typeface="Times New Roman" panose="02020603050405020304" pitchFamily="18" charset="0"/>
              </a:rPr>
              <a:t>Cross-functional Collaboration</a:t>
            </a:r>
          </a:p>
          <a:p>
            <a:r>
              <a:rPr lang="en-GB" sz="1700" b="1">
                <a:effectLst/>
                <a:ea typeface="Times New Roman" panose="02020603050405020304" pitchFamily="18" charset="0"/>
              </a:rPr>
              <a:t>Systems Thinking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935068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CD497-D15C-49C8-9A66-9485640F2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Integration of Knowledge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D5098-86A2-4763-A629-6D082282A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Projects often involve input from various disciplines to address all aspects of the project lifecycle.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Example: Constructing a bridge requires civil engineering (design), environmental science (impact assessment), finance (budgeting), and project management (coordination).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839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E3B09-C9EA-462B-8FC6-23AFF5857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Diverse Perspectives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9244E-BB60-446D-9C25-728E713F0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Different disciplines bring unique problem-solving approaches and insights.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Highlight how diversity fosters innovation and ensures that multiple aspects of a problem are addressed.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912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66517-B568-44BF-ABFE-1F77FED25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Cross-functional Collaboration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0EDF8-79A7-42BA-910F-478ED001F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Teams from various departments or external stakeholders (e.g., engineers, marketers, legal advisors) must work together.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Example: Launching a new product involves R&amp;D, marketing, sales, legal compliance, and operations.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3764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29BE-9655-4146-9F00-9D844355B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Systems Thinking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6155C-41F0-4781-B2A0-95E9E2823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Projects operate within larger systems. The multidisciplinary approach ensures that all interdependencies (technical, social, environmental) are considered.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36038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CB10A-2468-4857-A649-70F330EA0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Examples Across Industries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2912A-D70A-4C6D-82A1-8D3A7651E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xamples to illustrate the concept: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Construction Project: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Requires architects, structural engineers, safety experts, and financial planners.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Healthcare Project: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Involves medical professionals, IT experts for health tech, and administrators for logistics.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Software Development: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Needs programmers, UI/UX designers, quality analysts, and business analysts.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0847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050E2-65F7-4160-8E62-0ACCFDD39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Benefits of Multidisciplinary Approaches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5ED3D-0632-4D64-91EC-9364E3C03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Comprehensive solutions: Address all dimensions of the project.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Risk reduction: Diverse expertise identifies potential issues early.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Innovation: Collaboration sparks creative ideas.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19241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54BD1-49A4-4637-A1CB-31EF2FAB1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Challenges and Solutions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5EB8D-3148-4A54-B90D-0179C0746A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3986"/>
            <a:ext cx="10515600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Acknowledge challenges and how to overcome them: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Challenge: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Communication barriers due to different terminologies or perspectives.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Solution: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Use clear communication tools and practices like Agile stand-ups or cross-functional meetings.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Challenge: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Conflict between teams with competing priorities.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lvl="1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9144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Solution: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Strong leadership and a clear vision align teams with the project goals.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029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7F8F8-4DE7-47C6-9B8E-D5B41044A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b="1">
                <a:effectLst/>
                <a:ea typeface="Times New Roman" panose="02020603050405020304" pitchFamily="18" charset="0"/>
              </a:rPr>
              <a:t>Programs</a:t>
            </a:r>
            <a:endParaRPr lang="en-GB" sz="36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C1507A-0B74-ED33-5D97-6F6A2D32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001" b="15893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403BE-3578-43CC-A8CB-D10409685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1800" b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program</a:t>
            </a:r>
            <a:r>
              <a:rPr lang="en-GB" sz="180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is a group of related projects managed in a coordinated manner to achieve strategic objectives and deliver benefits that wouldn’t be realized if the projects were managed individually.</a:t>
            </a:r>
            <a:endParaRPr lang="en-GB" sz="18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It provides a higher-level structure to oversee and align multiple projects toward a common goal.</a:t>
            </a:r>
            <a:endParaRPr lang="en-GB" sz="18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6860150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896DB-72F2-4AD2-B979-6F1772E42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Relationship Between Programs and Projects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0B551-A3A4-4472-A20F-BC88F3F57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2258"/>
            <a:ext cx="10942468" cy="4351338"/>
          </a:xfrm>
        </p:spPr>
        <p:txBody>
          <a:bodyPr>
            <a:noAutofit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Hierarchy: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Projects are the building blocks of a program. A program comprises multiple projects that contribute to its overall objectives.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Focus: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Projects are focused on delivering specific outputs, while programs are focused on achieving broader outcomes and benefits.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Interdependencies: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Projects within a program are often interdependent, meaning the success or output of one project may influence others.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3967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373DC-3B53-4C2A-82A6-1E160826E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Key Characteristics of Programs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08287-EE0C-434E-9BC0-DF1A700000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Strategic Alignment: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Programs are aligned with organizational goals and strategies, whereas projects may have narrower scopes.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Coordination: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Programs ensure that resources, schedules, risks, and benefits are managed across projects to optimize performance.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Benefits Realization: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Programs aim to deliver cumulative benefits that are greater than the sum of individual project outputs.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4393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8DDE-F6CF-4877-9509-CF8BA584C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Example to Illustrate Programs vs. Projects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585A5-6B2F-4C1A-AEF9-F4E82778B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64055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Program Example: Urban Development Program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 1: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Construction of residential buildings.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 2: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Development of road infrastructure.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 3: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Implementation of a smart city IT system.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program ensures these projects work together to create a </a:t>
            </a:r>
            <a:r>
              <a:rPr lang="en-GB" sz="2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livable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urban environment.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Focus: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While each project delivers specific outputs (buildings, roads, IT systems), the program ensures these outputs integrate seamlessly to achieve the overarching goal of urban development.</a:t>
            </a:r>
            <a:endParaRPr lang="en-GB" sz="2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107895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F8206-042C-4E21-9423-404D693DA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effectLst/>
                <a:ea typeface="Times New Roman" panose="02020603050405020304" pitchFamily="18" charset="0"/>
              </a:rPr>
              <a:t>Program Management vs. Project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A617E-948B-4100-B6E5-366F0AB83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52258"/>
            <a:ext cx="10969101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1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Scope: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 Management: Focuses on achieving the specific deliverables of a single project.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Program Management: Manages multiple related projects to deliver combined benefits.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1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Goals: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Project: Deliver a unique product, service, or result.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Program: Achieve a strategic objective or long-term goal.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1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Success Criteria: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21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Project: Success is measured by completing the project on time, within scope, and on budget.</a:t>
            </a:r>
            <a:endParaRPr lang="en-GB" sz="2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100" dirty="0">
                <a:effectLst/>
                <a:ea typeface="Times New Roman" panose="02020603050405020304" pitchFamily="18" charset="0"/>
              </a:rPr>
              <a:t>Program: Success is measured by realizing the intended benefits and aligning with organizational strategy.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35203815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48A3F-805F-4D8F-88D8-0F25A3A02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ea typeface="Times New Roman" panose="02020603050405020304" pitchFamily="18" charset="0"/>
              </a:rPr>
              <a:t>When to Use a Program Approach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C653D-BDFB-4EFA-B917-97AED682D6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Complex Objectives: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When achieving the goal requires multiple interrelated projects.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Strategic Initiatives: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When an organization needs to deliver long-term value aligned with its mission.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Resource Optimization: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When managing shared resources across projects efficiently is critical.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7175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AFC"/>
          </a:solidFill>
          <a:ln w="12700">
            <a:solidFill>
              <a:srgbClr val="F7FAF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76656" y="749808"/>
            <a:ext cx="40233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500" b="1" dirty="0">
                <a:solidFill>
                  <a:srgbClr val="2F80E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PROJECT</a:t>
            </a:r>
            <a:endParaRPr lang="en-US" sz="3500" dirty="0"/>
          </a:p>
        </p:txBody>
      </p:sp>
      <p:sp>
        <p:nvSpPr>
          <p:cNvPr id="4" name="Text 2"/>
          <p:cNvSpPr/>
          <p:nvPr/>
        </p:nvSpPr>
        <p:spPr>
          <a:xfrm>
            <a:off x="5257800" y="804672"/>
            <a:ext cx="640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700" b="1" dirty="0">
                <a:solidFill>
                  <a:srgbClr val="64748B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vs</a:t>
            </a:r>
            <a:endParaRPr lang="en-US" sz="2700" dirty="0"/>
          </a:p>
        </p:txBody>
      </p:sp>
      <p:sp>
        <p:nvSpPr>
          <p:cNvPr id="5" name="Text 3"/>
          <p:cNvSpPr/>
          <p:nvPr/>
        </p:nvSpPr>
        <p:spPr>
          <a:xfrm>
            <a:off x="6172200" y="749808"/>
            <a:ext cx="539496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500" b="1" dirty="0">
                <a:solidFill>
                  <a:srgbClr val="27AE60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BUSINESS-AS-USUAL</a:t>
            </a:r>
            <a:endParaRPr lang="en-US" sz="3500" dirty="0"/>
          </a:p>
        </p:txBody>
      </p:sp>
      <p:sp>
        <p:nvSpPr>
          <p:cNvPr id="6" name="Text 4"/>
          <p:cNvSpPr/>
          <p:nvPr/>
        </p:nvSpPr>
        <p:spPr>
          <a:xfrm>
            <a:off x="1005840" y="1481328"/>
            <a:ext cx="10195560" cy="56692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850" dirty="0">
                <a:solidFill>
                  <a:srgbClr val="102A43"/>
                </a:solidFill>
              </a:rPr>
              <a:t>A project is a temporary endeavour that creates something unique. BAU is the ongoing work that keeps the organisation running.</a:t>
            </a:r>
            <a:endParaRPr lang="en-US" sz="1850" dirty="0"/>
          </a:p>
        </p:txBody>
      </p:sp>
      <p:sp>
        <p:nvSpPr>
          <p:cNvPr id="7" name="Shape 5"/>
          <p:cNvSpPr/>
          <p:nvPr/>
        </p:nvSpPr>
        <p:spPr>
          <a:xfrm>
            <a:off x="1097280" y="3291840"/>
            <a:ext cx="4160520" cy="0"/>
          </a:xfrm>
          <a:prstGeom prst="line">
            <a:avLst/>
          </a:prstGeom>
          <a:noFill/>
          <a:ln w="50800">
            <a:solidFill>
              <a:srgbClr val="2F80ED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828800" y="3639312"/>
            <a:ext cx="3017520" cy="0"/>
          </a:xfrm>
          <a:prstGeom prst="line">
            <a:avLst/>
          </a:prstGeom>
          <a:noFill/>
          <a:ln w="25400">
            <a:solidFill>
              <a:srgbClr val="8FBD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14400" y="3529584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64748B"/>
                </a:solidFill>
              </a:rPr>
              <a:t>START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5010912" y="2578608"/>
            <a:ext cx="0" cy="731520"/>
          </a:xfrm>
          <a:prstGeom prst="line">
            <a:avLst/>
          </a:prstGeom>
          <a:noFill/>
          <a:ln w="25400">
            <a:solidFill>
              <a:srgbClr val="F299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 rot="5400000">
            <a:off x="5010912" y="2542032"/>
            <a:ext cx="438912" cy="347472"/>
          </a:xfrm>
          <a:prstGeom prst="triangle">
            <a:avLst/>
          </a:prstGeom>
          <a:solidFill>
            <a:srgbClr val="F2994A"/>
          </a:solidFill>
          <a:ln w="12700">
            <a:solidFill>
              <a:srgbClr val="F299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108960" y="3520440"/>
            <a:ext cx="22860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2F80ED"/>
                </a:solidFill>
              </a:rPr>
              <a:t>Defined end point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417320" y="2514600"/>
            <a:ext cx="3383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02A43"/>
                </a:solidFill>
              </a:rPr>
              <a:t>Project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325880" y="4041648"/>
            <a:ext cx="402336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Temporary • Unique output • Change-focused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7040880" y="2907792"/>
            <a:ext cx="2651760" cy="1051560"/>
          </a:xfrm>
          <a:prstGeom prst="circularArrow">
            <a:avLst/>
          </a:prstGeom>
          <a:solidFill>
            <a:srgbClr val="27AE60">
              <a:alpha val="90000"/>
            </a:srgbClr>
          </a:solidFill>
          <a:ln w="12700">
            <a:solidFill>
              <a:srgbClr val="27AE6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370064" y="2395728"/>
            <a:ext cx="2377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02A43"/>
                </a:solidFill>
              </a:rPr>
              <a:t>BAU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6720840" y="4206240"/>
            <a:ext cx="393192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64748B"/>
                </a:solidFill>
              </a:rPr>
              <a:t>Ongoing • Repeated • Stability-focused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1572768" y="4983480"/>
            <a:ext cx="3154680" cy="356616"/>
          </a:xfrm>
          <a:prstGeom prst="roundRect">
            <a:avLst>
              <a:gd name="adj" fmla="val 20513"/>
            </a:avLst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682496" y="5065776"/>
            <a:ext cx="29352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Example: opening a new hotel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6967728" y="4983480"/>
            <a:ext cx="3200400" cy="356616"/>
          </a:xfrm>
          <a:prstGeom prst="roundRect">
            <a:avLst>
              <a:gd name="adj" fmla="val 20513"/>
            </a:avLst>
          </a:prstGeom>
          <a:solidFill>
            <a:srgbClr val="27AE60"/>
          </a:solidFill>
          <a:ln w="12700">
            <a:solidFill>
              <a:srgbClr val="27AE6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7077456" y="5065776"/>
            <a:ext cx="298094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Example: daily hotel operations</a:t>
            </a:r>
            <a:endParaRPr lang="en-US" sz="95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92608"/>
            <a:ext cx="81381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How to tell the difference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04672"/>
            <a:ext cx="8503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4748B"/>
                </a:solidFill>
              </a:rPr>
              <a:t>Use these questions when classifying an activity.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640080" y="1371600"/>
            <a:ext cx="10881360" cy="493776"/>
          </a:xfrm>
          <a:prstGeom prst="rect">
            <a:avLst/>
          </a:prstGeom>
          <a:solidFill>
            <a:srgbClr val="102A43"/>
          </a:solidFill>
          <a:ln w="12700">
            <a:solidFill>
              <a:srgbClr val="10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68096" y="1517904"/>
            <a:ext cx="18288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</a:rPr>
              <a:t>Question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2880360" y="1517904"/>
            <a:ext cx="3703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FFFFF"/>
                </a:solidFill>
              </a:rPr>
              <a:t>PROJECT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7040880" y="1517904"/>
            <a:ext cx="42519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FFFFF"/>
                </a:solidFill>
              </a:rPr>
              <a:t>BUSINESS-AS-USUAL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40080" y="1865376"/>
            <a:ext cx="10881360" cy="713232"/>
          </a:xfrm>
          <a:prstGeom prst="rect">
            <a:avLst/>
          </a:prstGeom>
          <a:solidFill>
            <a:srgbClr val="F8FAFC"/>
          </a:solidFill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68096" y="2075688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102A43"/>
                </a:solidFill>
              </a:rPr>
              <a:t>Purpose</a:t>
            </a:r>
            <a:endParaRPr lang="en-US" sz="1320" dirty="0"/>
          </a:p>
        </p:txBody>
      </p:sp>
      <p:sp>
        <p:nvSpPr>
          <p:cNvPr id="11" name="Text 9"/>
          <p:cNvSpPr/>
          <p:nvPr/>
        </p:nvSpPr>
        <p:spPr>
          <a:xfrm>
            <a:off x="2788920" y="2011680"/>
            <a:ext cx="3913632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Creates change or a new capability</a:t>
            </a:r>
            <a:endParaRPr lang="en-US" sz="1320" dirty="0"/>
          </a:p>
        </p:txBody>
      </p:sp>
      <p:sp>
        <p:nvSpPr>
          <p:cNvPr id="12" name="Text 10"/>
          <p:cNvSpPr/>
          <p:nvPr/>
        </p:nvSpPr>
        <p:spPr>
          <a:xfrm>
            <a:off x="6931152" y="2011680"/>
            <a:ext cx="4443984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Maintains normal service delivery</a:t>
            </a:r>
            <a:endParaRPr lang="en-US" sz="1320" dirty="0"/>
          </a:p>
        </p:txBody>
      </p:sp>
      <p:sp>
        <p:nvSpPr>
          <p:cNvPr id="13" name="Shape 11"/>
          <p:cNvSpPr/>
          <p:nvPr/>
        </p:nvSpPr>
        <p:spPr>
          <a:xfrm>
            <a:off x="640080" y="2578608"/>
            <a:ext cx="10881360" cy="713232"/>
          </a:xfrm>
          <a:prstGeom prst="rect">
            <a:avLst/>
          </a:prstGeom>
          <a:solidFill>
            <a:srgbClr val="FFFFFF"/>
          </a:solidFill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68096" y="2788920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102A43"/>
                </a:solidFill>
              </a:rPr>
              <a:t>Time</a:t>
            </a:r>
            <a:endParaRPr lang="en-US" sz="1320" dirty="0"/>
          </a:p>
        </p:txBody>
      </p:sp>
      <p:sp>
        <p:nvSpPr>
          <p:cNvPr id="15" name="Text 13"/>
          <p:cNvSpPr/>
          <p:nvPr/>
        </p:nvSpPr>
        <p:spPr>
          <a:xfrm>
            <a:off x="2788920" y="2724912"/>
            <a:ext cx="3913632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Has a clear start and finish</a:t>
            </a:r>
            <a:endParaRPr lang="en-US" sz="1320" dirty="0"/>
          </a:p>
        </p:txBody>
      </p:sp>
      <p:sp>
        <p:nvSpPr>
          <p:cNvPr id="16" name="Text 14"/>
          <p:cNvSpPr/>
          <p:nvPr/>
        </p:nvSpPr>
        <p:spPr>
          <a:xfrm>
            <a:off x="6931152" y="2724912"/>
            <a:ext cx="4443984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Continues indefinitely</a:t>
            </a:r>
            <a:endParaRPr lang="en-US" sz="1320" dirty="0"/>
          </a:p>
        </p:txBody>
      </p:sp>
      <p:sp>
        <p:nvSpPr>
          <p:cNvPr id="17" name="Shape 15"/>
          <p:cNvSpPr/>
          <p:nvPr/>
        </p:nvSpPr>
        <p:spPr>
          <a:xfrm>
            <a:off x="640080" y="3291840"/>
            <a:ext cx="10881360" cy="713232"/>
          </a:xfrm>
          <a:prstGeom prst="rect">
            <a:avLst/>
          </a:prstGeom>
          <a:solidFill>
            <a:srgbClr val="F8FAFC"/>
          </a:solidFill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68096" y="3502152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102A43"/>
                </a:solidFill>
              </a:rPr>
              <a:t>Output</a:t>
            </a:r>
            <a:endParaRPr lang="en-US" sz="1320" dirty="0"/>
          </a:p>
        </p:txBody>
      </p:sp>
      <p:sp>
        <p:nvSpPr>
          <p:cNvPr id="19" name="Text 17"/>
          <p:cNvSpPr/>
          <p:nvPr/>
        </p:nvSpPr>
        <p:spPr>
          <a:xfrm>
            <a:off x="2788920" y="3438144"/>
            <a:ext cx="3913632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Unique product, service, event, system or result</a:t>
            </a:r>
            <a:endParaRPr lang="en-US" sz="1320" dirty="0"/>
          </a:p>
        </p:txBody>
      </p:sp>
      <p:sp>
        <p:nvSpPr>
          <p:cNvPr id="20" name="Text 18"/>
          <p:cNvSpPr/>
          <p:nvPr/>
        </p:nvSpPr>
        <p:spPr>
          <a:xfrm>
            <a:off x="6931152" y="3438144"/>
            <a:ext cx="4443984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Repeated outputs / routine service</a:t>
            </a:r>
            <a:endParaRPr lang="en-US" sz="1320" dirty="0"/>
          </a:p>
        </p:txBody>
      </p:sp>
      <p:sp>
        <p:nvSpPr>
          <p:cNvPr id="21" name="Shape 19"/>
          <p:cNvSpPr/>
          <p:nvPr/>
        </p:nvSpPr>
        <p:spPr>
          <a:xfrm>
            <a:off x="640080" y="4005072"/>
            <a:ext cx="10881360" cy="713232"/>
          </a:xfrm>
          <a:prstGeom prst="rect">
            <a:avLst/>
          </a:prstGeom>
          <a:solidFill>
            <a:srgbClr val="FFFFFF"/>
          </a:solidFill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68096" y="4215384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102A43"/>
                </a:solidFill>
              </a:rPr>
              <a:t>Risk</a:t>
            </a:r>
            <a:endParaRPr lang="en-US" sz="1320" dirty="0"/>
          </a:p>
        </p:txBody>
      </p:sp>
      <p:sp>
        <p:nvSpPr>
          <p:cNvPr id="23" name="Text 21"/>
          <p:cNvSpPr/>
          <p:nvPr/>
        </p:nvSpPr>
        <p:spPr>
          <a:xfrm>
            <a:off x="2788920" y="4151376"/>
            <a:ext cx="3913632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Higher uncertainty; requires planning and control</a:t>
            </a:r>
            <a:endParaRPr lang="en-US" sz="1320" dirty="0"/>
          </a:p>
        </p:txBody>
      </p:sp>
      <p:sp>
        <p:nvSpPr>
          <p:cNvPr id="24" name="Text 22"/>
          <p:cNvSpPr/>
          <p:nvPr/>
        </p:nvSpPr>
        <p:spPr>
          <a:xfrm>
            <a:off x="6931152" y="4151376"/>
            <a:ext cx="4443984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Known processes; managed by procedures</a:t>
            </a:r>
            <a:endParaRPr lang="en-US" sz="1320" dirty="0"/>
          </a:p>
        </p:txBody>
      </p:sp>
      <p:sp>
        <p:nvSpPr>
          <p:cNvPr id="25" name="Shape 23"/>
          <p:cNvSpPr/>
          <p:nvPr/>
        </p:nvSpPr>
        <p:spPr>
          <a:xfrm>
            <a:off x="640080" y="4718304"/>
            <a:ext cx="10881360" cy="713232"/>
          </a:xfrm>
          <a:prstGeom prst="rect">
            <a:avLst/>
          </a:prstGeom>
          <a:solidFill>
            <a:srgbClr val="F8FAFC"/>
          </a:solidFill>
          <a:ln w="762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768096" y="4928616"/>
            <a:ext cx="1828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20" b="1" dirty="0">
                <a:solidFill>
                  <a:srgbClr val="102A43"/>
                </a:solidFill>
              </a:rPr>
              <a:t>Success</a:t>
            </a:r>
            <a:endParaRPr lang="en-US" sz="1320" dirty="0"/>
          </a:p>
        </p:txBody>
      </p:sp>
      <p:sp>
        <p:nvSpPr>
          <p:cNvPr id="27" name="Text 25"/>
          <p:cNvSpPr/>
          <p:nvPr/>
        </p:nvSpPr>
        <p:spPr>
          <a:xfrm>
            <a:off x="2788920" y="4864608"/>
            <a:ext cx="3913632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Delivered to scope, time, cost and quality</a:t>
            </a:r>
            <a:endParaRPr lang="en-US" sz="1320" dirty="0"/>
          </a:p>
        </p:txBody>
      </p:sp>
      <p:sp>
        <p:nvSpPr>
          <p:cNvPr id="28" name="Text 26"/>
          <p:cNvSpPr/>
          <p:nvPr/>
        </p:nvSpPr>
        <p:spPr>
          <a:xfrm>
            <a:off x="6931152" y="4864608"/>
            <a:ext cx="4443984" cy="40233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F172A"/>
                </a:solidFill>
              </a:rPr>
              <a:t>Efficient, reliable day-to-day performance</a:t>
            </a:r>
            <a:endParaRPr lang="en-US" sz="1320" dirty="0"/>
          </a:p>
        </p:txBody>
      </p:sp>
      <p:sp>
        <p:nvSpPr>
          <p:cNvPr id="29" name="Shape 27"/>
          <p:cNvSpPr/>
          <p:nvPr/>
        </p:nvSpPr>
        <p:spPr>
          <a:xfrm>
            <a:off x="2651760" y="1371600"/>
            <a:ext cx="0" cy="4059936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6812280" y="1371600"/>
            <a:ext cx="0" cy="4059936"/>
          </a:xfrm>
          <a:prstGeom prst="line">
            <a:avLst/>
          </a:prstGeom>
          <a:noFill/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914400" y="5742432"/>
            <a:ext cx="1042416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2F80ED"/>
                </a:solidFill>
              </a:rPr>
              <a:t>Quick test: If it ends when the change is delivered, it is likely a project. If it repeats as normal operations, it is BAU.</a:t>
            </a:r>
            <a:endParaRPr lang="en-US" sz="17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92608"/>
            <a:ext cx="81381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0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Pair activity: Project or BAU?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21208" y="804672"/>
            <a:ext cx="8503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4748B"/>
                </a:solidFill>
              </a:rPr>
              <a:t>30 minutes • Work with the person next to you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685800" y="1225296"/>
            <a:ext cx="1097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02A43"/>
                </a:solidFill>
              </a:rPr>
              <a:t>Task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685800" y="1627632"/>
            <a:ext cx="9601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0F172A"/>
                </a:solidFill>
              </a:rPr>
              <a:t>Classify each example, then choose one PROJECT and identify the key people/functions needed to deliver it.</a:t>
            </a:r>
            <a:endParaRPr lang="en-US" sz="1650" dirty="0"/>
          </a:p>
        </p:txBody>
      </p:sp>
      <p:sp>
        <p:nvSpPr>
          <p:cNvPr id="7" name="Shape 5"/>
          <p:cNvSpPr/>
          <p:nvPr/>
        </p:nvSpPr>
        <p:spPr>
          <a:xfrm>
            <a:off x="868680" y="2331720"/>
            <a:ext cx="48920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33272" y="2468880"/>
            <a:ext cx="4526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1. Opening a new 150-room hotel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868680" y="2990088"/>
            <a:ext cx="48920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33272" y="3127248"/>
            <a:ext cx="4526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2. Cleaning hotel bedrooms every day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868680" y="3648456"/>
            <a:ext cx="48920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33272" y="3785616"/>
            <a:ext cx="4526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3. Introducing a new booking system</a:t>
            </a:r>
            <a:endParaRPr lang="en-US" sz="1450" dirty="0"/>
          </a:p>
        </p:txBody>
      </p:sp>
      <p:sp>
        <p:nvSpPr>
          <p:cNvPr id="13" name="Shape 11"/>
          <p:cNvSpPr/>
          <p:nvPr/>
        </p:nvSpPr>
        <p:spPr>
          <a:xfrm>
            <a:off x="6217920" y="2331720"/>
            <a:ext cx="48920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382512" y="2468880"/>
            <a:ext cx="4526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4. Processing staff salaries monthly</a:t>
            </a:r>
            <a:endParaRPr lang="en-US" sz="1450" dirty="0"/>
          </a:p>
        </p:txBody>
      </p:sp>
      <p:sp>
        <p:nvSpPr>
          <p:cNvPr id="15" name="Shape 13"/>
          <p:cNvSpPr/>
          <p:nvPr/>
        </p:nvSpPr>
        <p:spPr>
          <a:xfrm>
            <a:off x="6217920" y="2990088"/>
            <a:ext cx="48920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382512" y="3127248"/>
            <a:ext cx="4526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5. Organising a one-off conference</a:t>
            </a:r>
            <a:endParaRPr lang="en-US" sz="1450" dirty="0"/>
          </a:p>
        </p:txBody>
      </p:sp>
      <p:sp>
        <p:nvSpPr>
          <p:cNvPr id="17" name="Shape 15"/>
          <p:cNvSpPr/>
          <p:nvPr/>
        </p:nvSpPr>
        <p:spPr>
          <a:xfrm>
            <a:off x="6217920" y="3648456"/>
            <a:ext cx="4892040" cy="475488"/>
          </a:xfrm>
          <a:prstGeom prst="roundRect">
            <a:avLst>
              <a:gd name="adj" fmla="val 13462"/>
            </a:avLst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382512" y="3785616"/>
            <a:ext cx="4526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0F172A"/>
                </a:solidFill>
              </a:rPr>
              <a:t>6. Operating a restaurant every evening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868680" y="4416552"/>
            <a:ext cx="2103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02A43"/>
                </a:solidFill>
              </a:rPr>
              <a:t>30-minute flow</a:t>
            </a:r>
            <a:endParaRPr lang="en-US" sz="1700" dirty="0"/>
          </a:p>
        </p:txBody>
      </p:sp>
      <p:sp>
        <p:nvSpPr>
          <p:cNvPr id="20" name="Shape 18"/>
          <p:cNvSpPr/>
          <p:nvPr/>
        </p:nvSpPr>
        <p:spPr>
          <a:xfrm>
            <a:off x="868680" y="4800600"/>
            <a:ext cx="3154680" cy="749808"/>
          </a:xfrm>
          <a:prstGeom prst="roundRect">
            <a:avLst>
              <a:gd name="adj" fmla="val 9756"/>
            </a:avLst>
          </a:prstGeom>
          <a:solidFill>
            <a:srgbClr val="EAF3FF"/>
          </a:solidFill>
          <a:ln w="1016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33272" y="4928616"/>
            <a:ext cx="7132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80ED"/>
                </a:solidFill>
              </a:rPr>
              <a:t>10 min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1783080" y="4910328"/>
            <a:ext cx="20574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F172A"/>
                </a:solidFill>
              </a:rPr>
              <a:t>Classify each example</a:t>
            </a:r>
            <a:endParaRPr lang="en-US" sz="1350" dirty="0"/>
          </a:p>
        </p:txBody>
      </p:sp>
      <p:sp>
        <p:nvSpPr>
          <p:cNvPr id="23" name="Shape 21"/>
          <p:cNvSpPr/>
          <p:nvPr/>
        </p:nvSpPr>
        <p:spPr>
          <a:xfrm>
            <a:off x="4572000" y="4800600"/>
            <a:ext cx="3154680" cy="749808"/>
          </a:xfrm>
          <a:prstGeom prst="roundRect">
            <a:avLst>
              <a:gd name="adj" fmla="val 9756"/>
            </a:avLst>
          </a:prstGeom>
          <a:solidFill>
            <a:srgbClr val="EAF7EF"/>
          </a:solidFill>
          <a:ln w="1016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736592" y="4928616"/>
            <a:ext cx="7132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7AE60"/>
                </a:solidFill>
              </a:rPr>
              <a:t>10 min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5486400" y="4910328"/>
            <a:ext cx="20574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F172A"/>
                </a:solidFill>
              </a:rPr>
              <a:t>Pick one project + list functions</a:t>
            </a:r>
            <a:endParaRPr lang="en-US" sz="1350" dirty="0"/>
          </a:p>
        </p:txBody>
      </p:sp>
      <p:sp>
        <p:nvSpPr>
          <p:cNvPr id="26" name="Shape 24"/>
          <p:cNvSpPr/>
          <p:nvPr/>
        </p:nvSpPr>
        <p:spPr>
          <a:xfrm>
            <a:off x="8275320" y="4800600"/>
            <a:ext cx="3154680" cy="749808"/>
          </a:xfrm>
          <a:prstGeom prst="roundRect">
            <a:avLst>
              <a:gd name="adj" fmla="val 9756"/>
            </a:avLst>
          </a:prstGeom>
          <a:solidFill>
            <a:srgbClr val="FFF4E6"/>
          </a:solidFill>
          <a:ln w="10160">
            <a:solidFill>
              <a:srgbClr val="CBD5E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8439912" y="4928616"/>
            <a:ext cx="713232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994A"/>
                </a:solidFill>
              </a:rPr>
              <a:t>10 min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9189720" y="4910328"/>
            <a:ext cx="2057400" cy="384048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350" dirty="0">
                <a:solidFill>
                  <a:srgbClr val="0F172A"/>
                </a:solidFill>
              </a:rPr>
              <a:t>Share and defend your answer</a:t>
            </a:r>
            <a:endParaRPr lang="en-US" sz="135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6162F-0919-2641-670F-AD9AA2F5A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 of the session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C521D-2040-C30F-C87E-8B21B7AC4B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>
                <a:solidFill>
                  <a:schemeClr val="accent2">
                    <a:lumMod val="75000"/>
                  </a:schemeClr>
                </a:solidFill>
              </a:rPr>
              <a:t>Any question ?</a:t>
            </a:r>
          </a:p>
        </p:txBody>
      </p:sp>
    </p:spTree>
    <p:extLst>
      <p:ext uri="{BB962C8B-B14F-4D97-AF65-F5344CB8AC3E}">
        <p14:creationId xmlns:p14="http://schemas.microsoft.com/office/powerpoint/2010/main" val="1974427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Garamond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1731</Words>
  <Application>Microsoft Office PowerPoint</Application>
  <PresentationFormat>Widescreen</PresentationFormat>
  <Paragraphs>243</Paragraphs>
  <Slides>35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Aptos Display</vt:lpstr>
      <vt:lpstr>Arial</vt:lpstr>
      <vt:lpstr>Calibri</vt:lpstr>
      <vt:lpstr>Courier New</vt:lpstr>
      <vt:lpstr>Garamond</vt:lpstr>
      <vt:lpstr>Myriad Pro</vt:lpstr>
      <vt:lpstr>Symbol</vt:lpstr>
      <vt:lpstr>Times New Roman</vt:lpstr>
      <vt:lpstr>Wingdings</vt:lpstr>
      <vt:lpstr>Wingdings 3</vt:lpstr>
      <vt:lpstr>Office Theme</vt:lpstr>
      <vt:lpstr>Custom Design</vt:lpstr>
      <vt:lpstr>LCLM 5003 Project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Indicative Reading List</vt:lpstr>
      <vt:lpstr>Using the library, accessing academic databases</vt:lpstr>
      <vt:lpstr>Project</vt:lpstr>
      <vt:lpstr>Key Aspects of Multidisciplinary Nature</vt:lpstr>
      <vt:lpstr>Integration of Knowledge</vt:lpstr>
      <vt:lpstr>Diverse Perspectives</vt:lpstr>
      <vt:lpstr>Cross-functional Collaboration</vt:lpstr>
      <vt:lpstr>Systems Thinking</vt:lpstr>
      <vt:lpstr>Examples Across Industries</vt:lpstr>
      <vt:lpstr>Benefits of Multidisciplinary Approaches</vt:lpstr>
      <vt:lpstr>Challenges and Solutions</vt:lpstr>
      <vt:lpstr>Programs</vt:lpstr>
      <vt:lpstr>Relationship Between Programs and Projects</vt:lpstr>
      <vt:lpstr>Key Characteristics of Programs</vt:lpstr>
      <vt:lpstr>Example to Illustrate Programs vs. Projects</vt:lpstr>
      <vt:lpstr>Program Management vs. Project Management</vt:lpstr>
      <vt:lpstr>When to Use a Program Approach</vt:lpstr>
      <vt:lpstr>PowerPoint Presentation</vt:lpstr>
      <vt:lpstr>PowerPoint Presentation</vt:lpstr>
      <vt:lpstr>PowerPoint Presentation</vt:lpstr>
      <vt:lpstr>End of the session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Babar Syed</dc:creator>
  <cp:lastModifiedBy>Zaid Alrawadieh</cp:lastModifiedBy>
  <cp:revision>62</cp:revision>
  <dcterms:created xsi:type="dcterms:W3CDTF">2025-01-15T14:35:49Z</dcterms:created>
  <dcterms:modified xsi:type="dcterms:W3CDTF">2026-09-13T11:10:29Z</dcterms:modified>
</cp:coreProperties>
</file>