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51" r:id="rId1"/>
  </p:sldMasterIdLst>
  <p:notesMasterIdLst>
    <p:notesMasterId r:id="rId19"/>
  </p:notesMasterIdLst>
  <p:sldIdLst>
    <p:sldId id="258" r:id="rId2"/>
    <p:sldId id="257" r:id="rId3"/>
    <p:sldId id="259" r:id="rId4"/>
    <p:sldId id="260" r:id="rId5"/>
    <p:sldId id="261" r:id="rId6"/>
    <p:sldId id="262" r:id="rId7"/>
    <p:sldId id="263" r:id="rId8"/>
    <p:sldId id="264" r:id="rId9"/>
    <p:sldId id="266" r:id="rId10"/>
    <p:sldId id="267" r:id="rId11"/>
    <p:sldId id="268" r:id="rId12"/>
    <p:sldId id="269" r:id="rId13"/>
    <p:sldId id="270" r:id="rId14"/>
    <p:sldId id="271" r:id="rId15"/>
    <p:sldId id="272" r:id="rId16"/>
    <p:sldId id="273"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8BFD9C-57E3-0796-087D-5BC0E5D0D0DE}" v="1" dt="2019-12-30T13:58:14.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7" d="100"/>
          <a:sy n="87" d="100"/>
        </p:scale>
        <p:origin x="77"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75C25643-2662-5353-A14A-91C11DAE283D}"/>
    <pc:docChg chg="modSld">
      <pc:chgData name="Peter Doyle" userId="S::p.doyle@uwtsd.ac.uk::9eb13c6d-8f51-46c9-bcaf-0558aa31b953" providerId="AD" clId="Web-{75C25643-2662-5353-A14A-91C11DAE283D}" dt="2019-04-18T12:13:21.220" v="34" actId="20577"/>
      <pc:docMkLst>
        <pc:docMk/>
      </pc:docMkLst>
      <pc:sldChg chg="modSp">
        <pc:chgData name="Peter Doyle" userId="S::p.doyle@uwtsd.ac.uk::9eb13c6d-8f51-46c9-bcaf-0558aa31b953" providerId="AD" clId="Web-{75C25643-2662-5353-A14A-91C11DAE283D}" dt="2019-04-18T12:13:21.220" v="33" actId="20577"/>
        <pc:sldMkLst>
          <pc:docMk/>
          <pc:sldMk cId="992565975" sldId="258"/>
        </pc:sldMkLst>
        <pc:spChg chg="mod">
          <ac:chgData name="Peter Doyle" userId="S::p.doyle@uwtsd.ac.uk::9eb13c6d-8f51-46c9-bcaf-0558aa31b953" providerId="AD" clId="Web-{75C25643-2662-5353-A14A-91C11DAE283D}" dt="2019-04-18T12:13:21.220" v="33" actId="20577"/>
          <ac:spMkLst>
            <pc:docMk/>
            <pc:sldMk cId="992565975" sldId="258"/>
            <ac:spMk id="2" creationId="{00000000-0000-0000-0000-000000000000}"/>
          </ac:spMkLst>
        </pc:spChg>
      </pc:sldChg>
    </pc:docChg>
  </pc:docChgLst>
  <pc:docChgLst>
    <pc:chgData name="Peter Doyle" userId="S::p.doyle@uwtsd.ac.uk::9eb13c6d-8f51-46c9-bcaf-0558aa31b953" providerId="AD" clId="Web-{C88BFD9C-57E3-0796-087D-5BC0E5D0D0DE}"/>
    <pc:docChg chg="delSld">
      <pc:chgData name="Peter Doyle" userId="S::p.doyle@uwtsd.ac.uk::9eb13c6d-8f51-46c9-bcaf-0558aa31b953" providerId="AD" clId="Web-{C88BFD9C-57E3-0796-087D-5BC0E5D0D0DE}" dt="2019-12-30T13:58:14.106" v="0"/>
      <pc:docMkLst>
        <pc:docMk/>
      </pc:docMkLst>
      <pc:sldChg chg="del">
        <pc:chgData name="Peter Doyle" userId="S::p.doyle@uwtsd.ac.uk::9eb13c6d-8f51-46c9-bcaf-0558aa31b953" providerId="AD" clId="Web-{C88BFD9C-57E3-0796-087D-5BC0E5D0D0DE}" dt="2019-12-30T13:58:14.106" v="0"/>
        <pc:sldMkLst>
          <pc:docMk/>
          <pc:sldMk cId="62921033" sldId="265"/>
        </pc:sldMkLst>
      </pc:sldChg>
    </pc:docChg>
  </pc:docChgLst>
  <pc:docChgLst>
    <pc:chgData name="Peter Doyle" userId="S::p.doyle@uwtsd.ac.uk::9eb13c6d-8f51-46c9-bcaf-0558aa31b953" providerId="AD" clId="Web-{288BDE79-FED8-0CE3-C3AE-73EAFF7E7528}"/>
    <pc:docChg chg="modSld">
      <pc:chgData name="Peter Doyle" userId="S::p.doyle@uwtsd.ac.uk::9eb13c6d-8f51-46c9-bcaf-0558aa31b953" providerId="AD" clId="Web-{288BDE79-FED8-0CE3-C3AE-73EAFF7E7528}" dt="2019-07-08T09:44:38.541" v="0" actId="14100"/>
      <pc:docMkLst>
        <pc:docMk/>
      </pc:docMkLst>
      <pc:sldChg chg="modSp">
        <pc:chgData name="Peter Doyle" userId="S::p.doyle@uwtsd.ac.uk::9eb13c6d-8f51-46c9-bcaf-0558aa31b953" providerId="AD" clId="Web-{288BDE79-FED8-0CE3-C3AE-73EAFF7E7528}" dt="2019-07-08T09:44:38.541" v="0" actId="14100"/>
        <pc:sldMkLst>
          <pc:docMk/>
          <pc:sldMk cId="2538558489" sldId="273"/>
        </pc:sldMkLst>
        <pc:spChg chg="mod">
          <ac:chgData name="Peter Doyle" userId="S::p.doyle@uwtsd.ac.uk::9eb13c6d-8f51-46c9-bcaf-0558aa31b953" providerId="AD" clId="Web-{288BDE79-FED8-0CE3-C3AE-73EAFF7E7528}" dt="2019-07-08T09:44:38.541" v="0" actId="14100"/>
          <ac:spMkLst>
            <pc:docMk/>
            <pc:sldMk cId="2538558489" sldId="273"/>
            <ac:spMk id="3" creationId="{00000000-0000-0000-0000-000000000000}"/>
          </ac:spMkLst>
        </pc:spChg>
      </pc:sldChg>
    </pc:docChg>
  </pc:docChgLst>
  <pc:docChgLst>
    <pc:chgData name="Peter Doyle" userId="S::p.doyle@uwtsd.ac.uk::9eb13c6d-8f51-46c9-bcaf-0558aa31b953" providerId="AD" clId="Web-{E293D6AD-E2F5-80CE-585C-B2254E5AFC46}"/>
    <pc:docChg chg="sldOrd">
      <pc:chgData name="Peter Doyle" userId="S::p.doyle@uwtsd.ac.uk::9eb13c6d-8f51-46c9-bcaf-0558aa31b953" providerId="AD" clId="Web-{E293D6AD-E2F5-80CE-585C-B2254E5AFC46}" dt="2019-04-16T14:09:42.131" v="0"/>
      <pc:docMkLst>
        <pc:docMk/>
      </pc:docMkLst>
      <pc:sldChg chg="ord">
        <pc:chgData name="Peter Doyle" userId="S::p.doyle@uwtsd.ac.uk::9eb13c6d-8f51-46c9-bcaf-0558aa31b953" providerId="AD" clId="Web-{E293D6AD-E2F5-80CE-585C-B2254E5AFC46}" dt="2019-04-16T14:09:42.131" v="0"/>
        <pc:sldMkLst>
          <pc:docMk/>
          <pc:sldMk cId="3436882525" sldId="257"/>
        </pc:sldMkLst>
      </pc:sldChg>
    </pc:docChg>
  </pc:docChgLst>
  <pc:docChgLst>
    <pc:chgData name="Peter Doyle" userId="S::p.doyle@uwtsd.ac.uk::9eb13c6d-8f51-46c9-bcaf-0558aa31b953" providerId="AD" clId="Web-{59F6EB0C-8972-4B2A-9A67-435E25C57AB7}"/>
    <pc:docChg chg="modSld">
      <pc:chgData name="Peter Doyle" userId="S::p.doyle@uwtsd.ac.uk::9eb13c6d-8f51-46c9-bcaf-0558aa31b953" providerId="AD" clId="Web-{59F6EB0C-8972-4B2A-9A67-435E25C57AB7}" dt="2019-06-26T12:13:08.044" v="8" actId="20577"/>
      <pc:docMkLst>
        <pc:docMk/>
      </pc:docMkLst>
      <pc:sldChg chg="addSp modSp mod setBg">
        <pc:chgData name="Peter Doyle" userId="S::p.doyle@uwtsd.ac.uk::9eb13c6d-8f51-46c9-bcaf-0558aa31b953" providerId="AD" clId="Web-{59F6EB0C-8972-4B2A-9A67-435E25C57AB7}" dt="2019-06-26T12:13:08.044" v="7" actId="20577"/>
        <pc:sldMkLst>
          <pc:docMk/>
          <pc:sldMk cId="992565975" sldId="258"/>
        </pc:sldMkLst>
        <pc:spChg chg="mod">
          <ac:chgData name="Peter Doyle" userId="S::p.doyle@uwtsd.ac.uk::9eb13c6d-8f51-46c9-bcaf-0558aa31b953" providerId="AD" clId="Web-{59F6EB0C-8972-4B2A-9A67-435E25C57AB7}" dt="2019-06-26T12:13:08.044" v="7" actId="20577"/>
          <ac:spMkLst>
            <pc:docMk/>
            <pc:sldMk cId="992565975" sldId="258"/>
            <ac:spMk id="2" creationId="{00000000-0000-0000-0000-000000000000}"/>
          </ac:spMkLst>
        </pc:spChg>
        <pc:spChg chg="mod">
          <ac:chgData name="Peter Doyle" userId="S::p.doyle@uwtsd.ac.uk::9eb13c6d-8f51-46c9-bcaf-0558aa31b953" providerId="AD" clId="Web-{59F6EB0C-8972-4B2A-9A67-435E25C57AB7}" dt="2019-06-26T12:10:52.230" v="0"/>
          <ac:spMkLst>
            <pc:docMk/>
            <pc:sldMk cId="992565975" sldId="258"/>
            <ac:spMk id="3" creationId="{00000000-0000-0000-0000-000000000000}"/>
          </ac:spMkLst>
        </pc:spChg>
        <pc:spChg chg="add">
          <ac:chgData name="Peter Doyle" userId="S::p.doyle@uwtsd.ac.uk::9eb13c6d-8f51-46c9-bcaf-0558aa31b953" providerId="AD" clId="Web-{59F6EB0C-8972-4B2A-9A67-435E25C57AB7}" dt="2019-06-26T12:10:52.230" v="0"/>
          <ac:spMkLst>
            <pc:docMk/>
            <pc:sldMk cId="992565975" sldId="258"/>
            <ac:spMk id="8" creationId="{23962611-DFD5-4092-AAFD-559E3DFCE2C9}"/>
          </ac:spMkLst>
        </pc:spChg>
        <pc:picChg chg="add">
          <ac:chgData name="Peter Doyle" userId="S::p.doyle@uwtsd.ac.uk::9eb13c6d-8f51-46c9-bcaf-0558aa31b953" providerId="AD" clId="Web-{59F6EB0C-8972-4B2A-9A67-435E25C57AB7}" dt="2019-06-26T12:10:52.230" v="0"/>
          <ac:picMkLst>
            <pc:docMk/>
            <pc:sldMk cId="992565975" sldId="258"/>
            <ac:picMk id="10" creationId="{2270F1FA-0425-408F-9861-80BF5AFB276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69C7B9-8747-4FED-A102-DCF8712F16F0}" type="datetimeFigureOut">
              <a:rPr lang="en-GB" smtClean="0"/>
              <a:t>30/12/2019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464BD1-C66C-43A2-9481-5607F2D16778}" type="slidenum">
              <a:rPr lang="en-GB" smtClean="0"/>
              <a:t>‹#›</a:t>
            </a:fld>
            <a:endParaRPr lang="en-GB"/>
          </a:p>
        </p:txBody>
      </p:sp>
    </p:spTree>
    <p:extLst>
      <p:ext uri="{BB962C8B-B14F-4D97-AF65-F5344CB8AC3E}">
        <p14:creationId xmlns:p14="http://schemas.microsoft.com/office/powerpoint/2010/main" val="963990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10</a:t>
            </a:fld>
            <a:endParaRPr lang="en-GB" dirty="0"/>
          </a:p>
        </p:txBody>
      </p:sp>
    </p:spTree>
    <p:extLst>
      <p:ext uri="{BB962C8B-B14F-4D97-AF65-F5344CB8AC3E}">
        <p14:creationId xmlns:p14="http://schemas.microsoft.com/office/powerpoint/2010/main" val="2353098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400"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11</a:t>
            </a:fld>
            <a:endParaRPr lang="en-GB" dirty="0"/>
          </a:p>
        </p:txBody>
      </p:sp>
    </p:spTree>
    <p:extLst>
      <p:ext uri="{BB962C8B-B14F-4D97-AF65-F5344CB8AC3E}">
        <p14:creationId xmlns:p14="http://schemas.microsoft.com/office/powerpoint/2010/main" val="101651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400"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12</a:t>
            </a:fld>
            <a:endParaRPr lang="en-GB" dirty="0"/>
          </a:p>
        </p:txBody>
      </p:sp>
    </p:spTree>
    <p:extLst>
      <p:ext uri="{BB962C8B-B14F-4D97-AF65-F5344CB8AC3E}">
        <p14:creationId xmlns:p14="http://schemas.microsoft.com/office/powerpoint/2010/main" val="2714893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13</a:t>
            </a:fld>
            <a:endParaRPr lang="en-GB" dirty="0"/>
          </a:p>
        </p:txBody>
      </p:sp>
    </p:spTree>
    <p:extLst>
      <p:ext uri="{BB962C8B-B14F-4D97-AF65-F5344CB8AC3E}">
        <p14:creationId xmlns:p14="http://schemas.microsoft.com/office/powerpoint/2010/main" val="3452513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6983" y="4715154"/>
            <a:ext cx="6352339" cy="5016608"/>
          </a:xfrm>
        </p:spPr>
        <p:txBody>
          <a:bodyPr>
            <a:noAutofit/>
          </a:bodyPr>
          <a:lstStyle/>
          <a:p>
            <a:pPr lvl="1"/>
            <a:endParaRPr lang="en-US" sz="1400"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14</a:t>
            </a:fld>
            <a:endParaRPr lang="en-GB" dirty="0"/>
          </a:p>
        </p:txBody>
      </p:sp>
    </p:spTree>
    <p:extLst>
      <p:ext uri="{BB962C8B-B14F-4D97-AF65-F5344CB8AC3E}">
        <p14:creationId xmlns:p14="http://schemas.microsoft.com/office/powerpoint/2010/main" val="1072684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58356" y="4531272"/>
            <a:ext cx="6280964" cy="5122319"/>
          </a:xfrm>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15</a:t>
            </a:fld>
            <a:endParaRPr lang="en-GB" dirty="0"/>
          </a:p>
        </p:txBody>
      </p:sp>
    </p:spTree>
    <p:extLst>
      <p:ext uri="{BB962C8B-B14F-4D97-AF65-F5344CB8AC3E}">
        <p14:creationId xmlns:p14="http://schemas.microsoft.com/office/powerpoint/2010/main" val="3218698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6981" y="4715154"/>
            <a:ext cx="6423714" cy="5016608"/>
          </a:xfrm>
        </p:spPr>
        <p:txBody>
          <a:bodyPr>
            <a:normAutofit/>
          </a:bodyPr>
          <a:lstStyle/>
          <a:p>
            <a:pPr rtl="0" eaLnBrk="1" fontAlgn="auto" latinLnBrk="0" hangingPunct="1"/>
            <a:endParaRPr lang="en-US" sz="1400"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16</a:t>
            </a:fld>
            <a:endParaRPr lang="en-GB" dirty="0"/>
          </a:p>
        </p:txBody>
      </p:sp>
    </p:spTree>
    <p:extLst>
      <p:ext uri="{BB962C8B-B14F-4D97-AF65-F5344CB8AC3E}">
        <p14:creationId xmlns:p14="http://schemas.microsoft.com/office/powerpoint/2010/main" val="2771690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17</a:t>
            </a:fld>
            <a:endParaRPr lang="en-GB" dirty="0"/>
          </a:p>
        </p:txBody>
      </p:sp>
    </p:spTree>
    <p:extLst>
      <p:ext uri="{BB962C8B-B14F-4D97-AF65-F5344CB8AC3E}">
        <p14:creationId xmlns:p14="http://schemas.microsoft.com/office/powerpoint/2010/main" val="4203611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43690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130676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2665259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2066651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4167098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369985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3702266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11197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4026278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3226659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3878936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62596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dirty="0"/>
              <a:pPr/>
              <a:t>12/30/2019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10752115"/>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043663"/>
            <a:ext cx="6105194" cy="2031055"/>
          </a:xfrm>
        </p:spPr>
        <p:txBody>
          <a:bodyPr>
            <a:normAutofit/>
          </a:bodyPr>
          <a:lstStyle/>
          <a:p>
            <a:r>
              <a:rPr lang="en-GB" dirty="0">
                <a:solidFill>
                  <a:srgbClr val="FFFFFF"/>
                </a:solidFill>
                <a:latin typeface="Calibri"/>
                <a:cs typeface="Calibri"/>
              </a:rPr>
              <a:t>The Murder of James bulger</a:t>
            </a:r>
            <a:endParaRPr lang="en-US" dirty="0">
              <a:solidFill>
                <a:srgbClr val="FFFFFF"/>
              </a:solidFill>
            </a:endParaRPr>
          </a:p>
        </p:txBody>
      </p:sp>
      <p:sp>
        <p:nvSpPr>
          <p:cNvPr id="3" name="Subtitle 2"/>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992565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these Theories work out in Practice?</a:t>
            </a:r>
          </a:p>
        </p:txBody>
      </p:sp>
      <p:sp>
        <p:nvSpPr>
          <p:cNvPr id="3" name="Content Placeholder 2"/>
          <p:cNvSpPr>
            <a:spLocks noGrp="1"/>
          </p:cNvSpPr>
          <p:nvPr>
            <p:ph sz="quarter" idx="13"/>
          </p:nvPr>
        </p:nvSpPr>
        <p:spPr>
          <a:xfrm>
            <a:off x="2152650" y="1825625"/>
            <a:ext cx="7886700" cy="4351338"/>
          </a:xfrm>
          <a:prstGeom prst="rect">
            <a:avLst/>
          </a:prstGeom>
        </p:spPr>
        <p:txBody>
          <a:bodyPr/>
          <a:lstStyle/>
          <a:p>
            <a:endParaRPr lang="en-GB" dirty="0"/>
          </a:p>
          <a:p>
            <a:endParaRPr lang="en-GB" dirty="0"/>
          </a:p>
          <a:p>
            <a:endParaRPr lang="en-GB" dirty="0"/>
          </a:p>
          <a:p>
            <a:pPr marL="0" indent="0" algn="ctr">
              <a:buNone/>
            </a:pPr>
            <a:endParaRPr lang="en-GB" dirty="0"/>
          </a:p>
          <a:p>
            <a:pPr marL="0" indent="0" algn="ctr">
              <a:buNone/>
            </a:pPr>
            <a:r>
              <a:rPr lang="en-GB" sz="3600" dirty="0">
                <a:solidFill>
                  <a:srgbClr val="FF0000"/>
                </a:solidFill>
              </a:rPr>
              <a:t>A Case Study – The Murder of James Bulger</a:t>
            </a:r>
          </a:p>
        </p:txBody>
      </p:sp>
    </p:spTree>
    <p:extLst>
      <p:ext uri="{BB962C8B-B14F-4D97-AF65-F5344CB8AC3E}">
        <p14:creationId xmlns:p14="http://schemas.microsoft.com/office/powerpoint/2010/main" val="3436882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Murder of James Bulger</a:t>
            </a:r>
          </a:p>
        </p:txBody>
      </p:sp>
      <p:sp>
        <p:nvSpPr>
          <p:cNvPr id="3" name="Content Placeholder 2"/>
          <p:cNvSpPr>
            <a:spLocks noGrp="1"/>
          </p:cNvSpPr>
          <p:nvPr>
            <p:ph sz="quarter" idx="13"/>
          </p:nvPr>
        </p:nvSpPr>
        <p:spPr>
          <a:xfrm>
            <a:off x="2152650" y="1825625"/>
            <a:ext cx="7886700" cy="4351338"/>
          </a:xfrm>
          <a:prstGeom prst="rect">
            <a:avLst/>
          </a:prstGeom>
        </p:spPr>
        <p:txBody>
          <a:bodyPr>
            <a:normAutofit fontScale="92500" lnSpcReduction="20000"/>
          </a:bodyPr>
          <a:lstStyle/>
          <a:p>
            <a:r>
              <a:rPr lang="en-GB" sz="1800" dirty="0"/>
              <a:t>James Patrick Bulger (16 March 1990 – 12 February 1993) was a boy from Kirkby, Merseyside, England, who was murdered on 12 February 1993, at the age of two. </a:t>
            </a:r>
          </a:p>
          <a:p>
            <a:endParaRPr lang="en-GB" sz="1800" dirty="0"/>
          </a:p>
          <a:p>
            <a:r>
              <a:rPr lang="en-GB" sz="1800" dirty="0"/>
              <a:t>He was abducted, tortured and killed by two ten-year-old boys, Robert Thompson (born 23 August 1982) and Jon </a:t>
            </a:r>
            <a:r>
              <a:rPr lang="en-GB" sz="1800" dirty="0" err="1"/>
              <a:t>Venables</a:t>
            </a:r>
            <a:r>
              <a:rPr lang="en-GB" sz="1800" dirty="0"/>
              <a:t> (born 13 August 1982)</a:t>
            </a:r>
          </a:p>
          <a:p>
            <a:endParaRPr lang="en-GB" sz="1800" dirty="0"/>
          </a:p>
          <a:p>
            <a:r>
              <a:rPr lang="en-GB" sz="1800" dirty="0"/>
              <a:t>After being kicked, beaten and stoned, James's body was left on a railway track for his body to be cut in two – both assailants were covered in forensic detail</a:t>
            </a:r>
          </a:p>
          <a:p>
            <a:endParaRPr lang="en-GB" sz="1800" dirty="0"/>
          </a:p>
          <a:p>
            <a:r>
              <a:rPr lang="en-GB" sz="1800" dirty="0"/>
              <a:t>They were found guilty on 24 November 1993, making them the youngest convicted murderers in modern English history. </a:t>
            </a:r>
          </a:p>
        </p:txBody>
      </p:sp>
    </p:spTree>
    <p:extLst>
      <p:ext uri="{BB962C8B-B14F-4D97-AF65-F5344CB8AC3E}">
        <p14:creationId xmlns:p14="http://schemas.microsoft.com/office/powerpoint/2010/main" val="3558708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Related image"/>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3865607" y="1524515"/>
            <a:ext cx="3472248" cy="3469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460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James Bulger headlines"/>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2152651" y="1131095"/>
            <a:ext cx="7755409" cy="4358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44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Murder of James Bulger</a:t>
            </a:r>
          </a:p>
        </p:txBody>
      </p:sp>
      <p:sp>
        <p:nvSpPr>
          <p:cNvPr id="3" name="Content Placeholder 2"/>
          <p:cNvSpPr>
            <a:spLocks noGrp="1"/>
          </p:cNvSpPr>
          <p:nvPr>
            <p:ph sz="quarter" idx="13"/>
          </p:nvPr>
        </p:nvSpPr>
        <p:spPr>
          <a:xfrm>
            <a:off x="2152650" y="1825625"/>
            <a:ext cx="7886700" cy="4351338"/>
          </a:xfrm>
          <a:prstGeom prst="rect">
            <a:avLst/>
          </a:prstGeom>
        </p:spPr>
        <p:txBody>
          <a:bodyPr>
            <a:normAutofit fontScale="77500" lnSpcReduction="20000"/>
          </a:bodyPr>
          <a:lstStyle/>
          <a:p>
            <a:r>
              <a:rPr lang="en-GB" dirty="0"/>
              <a:t>Mr Justice Moorland recommended they serve a minimum of eight years, he suggested "violent video films" might be at least partly to blame.</a:t>
            </a:r>
          </a:p>
          <a:p>
            <a:endParaRPr lang="en-GB" dirty="0"/>
          </a:p>
          <a:p>
            <a:r>
              <a:rPr lang="en-GB" dirty="0"/>
              <a:t>Lord Taylor of Gosforth, who was lord chief justice, increased the minimum tariff in the Bulger case to 10 years.</a:t>
            </a:r>
          </a:p>
          <a:p>
            <a:endParaRPr lang="en-GB" dirty="0"/>
          </a:p>
          <a:p>
            <a:r>
              <a:rPr lang="en-GB" dirty="0"/>
              <a:t>In that febrile atmosphere, Michael Howard, who was home secretary, raised it again to 15 years in July 1994 but that was quashed by the House of Lords after judicial review proceedings in 1997</a:t>
            </a:r>
          </a:p>
          <a:p>
            <a:endParaRPr lang="en-GB" dirty="0"/>
          </a:p>
          <a:p>
            <a:r>
              <a:rPr lang="en-GB" dirty="0"/>
              <a:t>Two years later the European court of human rights (ECHR) ruled that </a:t>
            </a:r>
            <a:r>
              <a:rPr lang="en-GB" dirty="0" err="1"/>
              <a:t>Venables</a:t>
            </a:r>
            <a:r>
              <a:rPr lang="en-GB" dirty="0"/>
              <a:t> and Thompson did not receive a fair trial and that Howard had breached human rights by intervening to raise the sentences of the killers</a:t>
            </a:r>
          </a:p>
        </p:txBody>
      </p:sp>
    </p:spTree>
    <p:extLst>
      <p:ext uri="{BB962C8B-B14F-4D97-AF65-F5344CB8AC3E}">
        <p14:creationId xmlns:p14="http://schemas.microsoft.com/office/powerpoint/2010/main" val="79174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Murder of James Bulger</a:t>
            </a:r>
          </a:p>
        </p:txBody>
      </p:sp>
      <p:sp>
        <p:nvSpPr>
          <p:cNvPr id="3" name="Content Placeholder 2"/>
          <p:cNvSpPr>
            <a:spLocks noGrp="1"/>
          </p:cNvSpPr>
          <p:nvPr>
            <p:ph sz="quarter" idx="13"/>
          </p:nvPr>
        </p:nvSpPr>
        <p:spPr>
          <a:xfrm>
            <a:off x="2152650" y="1825625"/>
            <a:ext cx="7886700" cy="4351338"/>
          </a:xfrm>
          <a:prstGeom prst="rect">
            <a:avLst/>
          </a:prstGeom>
        </p:spPr>
        <p:txBody>
          <a:bodyPr/>
          <a:lstStyle/>
          <a:p>
            <a:r>
              <a:rPr lang="en-GB" dirty="0"/>
              <a:t>They were sentenced to detention during Her Majesty's pleasure until a Parole Board decision in June 2001 recommended their release on a lifelong licence aged 18.</a:t>
            </a:r>
            <a:endParaRPr lang="en-GB" baseline="30000" dirty="0"/>
          </a:p>
          <a:p>
            <a:endParaRPr lang="en-GB" baseline="30000" dirty="0"/>
          </a:p>
          <a:p>
            <a:r>
              <a:rPr lang="en-GB" dirty="0"/>
              <a:t>In 2010, </a:t>
            </a:r>
            <a:r>
              <a:rPr lang="en-GB" dirty="0" err="1"/>
              <a:t>Venables</a:t>
            </a:r>
            <a:r>
              <a:rPr lang="en-GB" dirty="0"/>
              <a:t> was sent to prison for breaching the terms of his licence, and was released on parole again in 2013. In November 2017, </a:t>
            </a:r>
            <a:r>
              <a:rPr lang="en-GB" dirty="0" err="1"/>
              <a:t>Venables</a:t>
            </a:r>
            <a:r>
              <a:rPr lang="en-GB" dirty="0"/>
              <a:t> was again sent to prison for possessing child abuse images on his computer.</a:t>
            </a:r>
          </a:p>
          <a:p>
            <a:endParaRPr lang="en-GB" dirty="0"/>
          </a:p>
        </p:txBody>
      </p:sp>
    </p:spTree>
    <p:extLst>
      <p:ext uri="{BB962C8B-B14F-4D97-AF65-F5344CB8AC3E}">
        <p14:creationId xmlns:p14="http://schemas.microsoft.com/office/powerpoint/2010/main" val="1662280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131095"/>
            <a:ext cx="7886700" cy="720875"/>
          </a:xfrm>
        </p:spPr>
        <p:txBody>
          <a:bodyPr/>
          <a:lstStyle/>
          <a:p>
            <a:r>
              <a:rPr lang="en-GB" dirty="0"/>
              <a:t>Media Coverage</a:t>
            </a:r>
          </a:p>
        </p:txBody>
      </p:sp>
      <p:sp>
        <p:nvSpPr>
          <p:cNvPr id="3" name="Content Placeholder 2"/>
          <p:cNvSpPr>
            <a:spLocks noGrp="1"/>
          </p:cNvSpPr>
          <p:nvPr>
            <p:ph sz="quarter" idx="13"/>
          </p:nvPr>
        </p:nvSpPr>
        <p:spPr>
          <a:xfrm>
            <a:off x="2152650" y="1825625"/>
            <a:ext cx="7886700" cy="4351338"/>
          </a:xfrm>
          <a:prstGeom prst="rect">
            <a:avLst/>
          </a:prstGeom>
        </p:spPr>
        <p:txBody>
          <a:bodyPr/>
          <a:lstStyle/>
          <a:p>
            <a:r>
              <a:rPr lang="en-GB" dirty="0"/>
              <a:t>Newspapers sought to reflect the mood of the nation by labelling the killers variously as "evil", "beasts" and "bastards".</a:t>
            </a:r>
          </a:p>
          <a:p>
            <a:endParaRPr lang="en-GB" dirty="0"/>
          </a:p>
          <a:p>
            <a:r>
              <a:rPr lang="en-GB" dirty="0"/>
              <a:t>Almost 280,000 people signed a petition demanding that the boys be locked up for good and 20,000 Sun readers completed coupons saying "life should mean life".</a:t>
            </a:r>
          </a:p>
          <a:p>
            <a:endParaRPr lang="en-GB" dirty="0"/>
          </a:p>
          <a:p>
            <a:endParaRPr lang="en-GB" dirty="0"/>
          </a:p>
          <a:p>
            <a:endParaRPr lang="en-GB" dirty="0"/>
          </a:p>
          <a:p>
            <a:endParaRPr lang="en-GB" dirty="0"/>
          </a:p>
        </p:txBody>
      </p:sp>
      <p:sp>
        <p:nvSpPr>
          <p:cNvPr id="5" name="AutoShape 4" descr="Image result for James Bulger headlines"/>
          <p:cNvSpPr>
            <a:spLocks noChangeAspect="1" noChangeArrowheads="1"/>
          </p:cNvSpPr>
          <p:nvPr/>
        </p:nvSpPr>
        <p:spPr bwMode="auto">
          <a:xfrm>
            <a:off x="1754981" y="86320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Tree>
    <p:extLst>
      <p:ext uri="{BB962C8B-B14F-4D97-AF65-F5344CB8AC3E}">
        <p14:creationId xmlns:p14="http://schemas.microsoft.com/office/powerpoint/2010/main" val="3441349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116632"/>
            <a:ext cx="7772400" cy="1143000"/>
          </a:xfrm>
        </p:spPr>
        <p:txBody>
          <a:bodyPr>
            <a:normAutofit/>
          </a:bodyPr>
          <a:lstStyle/>
          <a:p>
            <a:pPr algn="ctr"/>
            <a:br>
              <a:rPr lang="en-US" sz="2800" b="1" dirty="0">
                <a:latin typeface="+mn-lt"/>
              </a:rPr>
            </a:br>
            <a:r>
              <a:rPr lang="en-US" sz="2800" b="1" dirty="0">
                <a:latin typeface="+mn-lt"/>
              </a:rPr>
              <a:t>Applying Labelling Theory To A Case Study </a:t>
            </a:r>
          </a:p>
        </p:txBody>
      </p:sp>
      <p:sp>
        <p:nvSpPr>
          <p:cNvPr id="3" name="Content Placeholder 2"/>
          <p:cNvSpPr>
            <a:spLocks noGrp="1"/>
          </p:cNvSpPr>
          <p:nvPr>
            <p:ph sz="quarter" idx="13"/>
          </p:nvPr>
        </p:nvSpPr>
        <p:spPr>
          <a:xfrm>
            <a:off x="1919536" y="1259632"/>
            <a:ext cx="8352928" cy="3897560"/>
          </a:xfrm>
          <a:prstGeom prst="rect">
            <a:avLst/>
          </a:prstGeom>
        </p:spPr>
        <p:txBody>
          <a:bodyPr>
            <a:noAutofit/>
          </a:bodyPr>
          <a:lstStyle/>
          <a:p>
            <a:endParaRPr lang="en-US" sz="2400" b="1" dirty="0">
              <a:solidFill>
                <a:srgbClr val="00FFFF"/>
              </a:solidFill>
            </a:endParaRPr>
          </a:p>
          <a:p>
            <a:pPr marL="0" indent="0">
              <a:buNone/>
            </a:pPr>
            <a:endParaRPr lang="en-US" sz="2400" b="1" dirty="0">
              <a:solidFill>
                <a:srgbClr val="00FFFF"/>
              </a:solidFill>
            </a:endParaRPr>
          </a:p>
          <a:p>
            <a:pPr marL="0" indent="0">
              <a:buNone/>
            </a:pPr>
            <a:r>
              <a:rPr lang="en-US" sz="2400" b="1" dirty="0">
                <a:solidFill>
                  <a:schemeClr val="accent1">
                    <a:lumMod val="75000"/>
                  </a:schemeClr>
                </a:solidFill>
              </a:rPr>
              <a:t>Read the summary of the James Bulger case and answer the three questions below:</a:t>
            </a:r>
          </a:p>
          <a:p>
            <a:endParaRPr lang="en-GB" sz="2400" b="1" dirty="0">
              <a:solidFill>
                <a:schemeClr val="accent1">
                  <a:lumMod val="75000"/>
                </a:schemeClr>
              </a:solidFill>
            </a:endParaRPr>
          </a:p>
          <a:p>
            <a:pPr marL="457200" lvl="1" indent="0">
              <a:buNone/>
            </a:pPr>
            <a:r>
              <a:rPr lang="en-US" sz="2400" b="1" dirty="0"/>
              <a:t>Which theory of  crime </a:t>
            </a:r>
            <a:r>
              <a:rPr lang="en-GB" sz="2400" b="1" dirty="0"/>
              <a:t>explains the crimes committed in that case?</a:t>
            </a:r>
          </a:p>
          <a:p>
            <a:pPr marL="1314450" lvl="2" indent="-457200">
              <a:buFont typeface="+mj-lt"/>
              <a:buAutoNum type="arabicPeriod"/>
            </a:pPr>
            <a:r>
              <a:rPr lang="en-GB" sz="2400" dirty="0"/>
              <a:t>Classicism: Free will/rational choice?</a:t>
            </a:r>
          </a:p>
          <a:p>
            <a:pPr marL="1314450" lvl="2" indent="-457200">
              <a:buFont typeface="+mj-lt"/>
              <a:buAutoNum type="arabicPeriod"/>
            </a:pPr>
            <a:r>
              <a:rPr lang="en-GB" sz="2400" dirty="0"/>
              <a:t>Positivism: Predisposing factors?</a:t>
            </a:r>
          </a:p>
          <a:p>
            <a:pPr marL="1314450" lvl="2" indent="-457200">
              <a:buFont typeface="+mj-lt"/>
              <a:buAutoNum type="arabicPeriod"/>
            </a:pPr>
            <a:r>
              <a:rPr lang="en-GB" sz="2400" dirty="0"/>
              <a:t>Labelling theory:  The impact of labelling?</a:t>
            </a:r>
          </a:p>
          <a:p>
            <a:pPr marL="457200" lvl="1" indent="0">
              <a:buNone/>
            </a:pPr>
            <a:endParaRPr lang="en-GB" sz="2600" b="1" dirty="0"/>
          </a:p>
          <a:p>
            <a:pPr marL="457200" lvl="1" indent="0">
              <a:buNone/>
            </a:pPr>
            <a:endParaRPr lang="en-GB" sz="2600" dirty="0"/>
          </a:p>
          <a:p>
            <a:pPr marL="457200" lvl="1" indent="0">
              <a:buNone/>
            </a:pPr>
            <a:r>
              <a:rPr lang="en-GB" sz="2600" b="1" dirty="0">
                <a:solidFill>
                  <a:srgbClr val="FF0000"/>
                </a:solidFill>
              </a:rPr>
              <a:t>Please provide two or more reasons for your answer.</a:t>
            </a:r>
          </a:p>
        </p:txBody>
      </p:sp>
    </p:spTree>
    <p:extLst>
      <p:ext uri="{BB962C8B-B14F-4D97-AF65-F5344CB8AC3E}">
        <p14:creationId xmlns:p14="http://schemas.microsoft.com/office/powerpoint/2010/main" val="3183447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dirty="0"/>
              <a:t>Applying Labelling Theory To A Case Study </a:t>
            </a:r>
            <a:endParaRPr lang="en-US" sz="2800" dirty="0">
              <a:latin typeface="+mn-lt"/>
            </a:endParaRPr>
          </a:p>
        </p:txBody>
      </p:sp>
      <p:sp>
        <p:nvSpPr>
          <p:cNvPr id="3" name="Content Placeholder 2"/>
          <p:cNvSpPr>
            <a:spLocks noGrp="1"/>
          </p:cNvSpPr>
          <p:nvPr>
            <p:ph sz="quarter" idx="13"/>
          </p:nvPr>
        </p:nvSpPr>
        <p:spPr>
          <a:xfrm>
            <a:off x="2209800" y="1600201"/>
            <a:ext cx="7772400" cy="4709119"/>
          </a:xfrm>
          <a:prstGeom prst="rect">
            <a:avLst/>
          </a:prstGeom>
        </p:spPr>
        <p:txBody>
          <a:bodyPr>
            <a:normAutofit fontScale="92500" lnSpcReduction="10000"/>
          </a:bodyPr>
          <a:lstStyle/>
          <a:p>
            <a:endParaRPr lang="en-US" sz="2400" b="1" dirty="0"/>
          </a:p>
          <a:p>
            <a:r>
              <a:rPr lang="en-US" sz="2400" b="1" dirty="0"/>
              <a:t>Classicists/Neo-Classicists (Voluntarism) Rational Choice </a:t>
            </a:r>
          </a:p>
          <a:p>
            <a:endParaRPr lang="en-US" sz="2400" b="1" dirty="0"/>
          </a:p>
          <a:p>
            <a:pPr lvl="1"/>
            <a:r>
              <a:rPr lang="en-US" sz="2400" dirty="0"/>
              <a:t>The boys set out to commit murder </a:t>
            </a:r>
          </a:p>
          <a:p>
            <a:pPr lvl="1"/>
            <a:r>
              <a:rPr lang="en-US" sz="2400" dirty="0"/>
              <a:t>Murder was premeditated/product of rational choice</a:t>
            </a:r>
          </a:p>
          <a:p>
            <a:pPr lvl="1"/>
            <a:r>
              <a:rPr lang="en-US" sz="2400" i="1" dirty="0"/>
              <a:t> ‘Sadly, on that day the two boys set out to murder - they tried to take another boy a couple of hours earlier who they were going to shove under a bus outside the shopping precinct’. </a:t>
            </a:r>
            <a:endParaRPr lang="en-GB" sz="2400" i="1" dirty="0"/>
          </a:p>
          <a:p>
            <a:endParaRPr lang="en-US" sz="2400" dirty="0"/>
          </a:p>
        </p:txBody>
      </p:sp>
    </p:spTree>
    <p:extLst>
      <p:ext uri="{BB962C8B-B14F-4D97-AF65-F5344CB8AC3E}">
        <p14:creationId xmlns:p14="http://schemas.microsoft.com/office/powerpoint/2010/main" val="448432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dirty="0"/>
              <a:t>Applying Labelling Theory To A Case Study </a:t>
            </a:r>
          </a:p>
        </p:txBody>
      </p:sp>
      <p:sp>
        <p:nvSpPr>
          <p:cNvPr id="3" name="Content Placeholder 2"/>
          <p:cNvSpPr>
            <a:spLocks noGrp="1"/>
          </p:cNvSpPr>
          <p:nvPr>
            <p:ph sz="quarter" idx="13"/>
          </p:nvPr>
        </p:nvSpPr>
        <p:spPr>
          <a:xfrm>
            <a:off x="2209800" y="1600201"/>
            <a:ext cx="7772400" cy="4277071"/>
          </a:xfrm>
          <a:prstGeom prst="rect">
            <a:avLst/>
          </a:prstGeom>
        </p:spPr>
        <p:txBody>
          <a:bodyPr>
            <a:normAutofit fontScale="85000" lnSpcReduction="10000"/>
          </a:bodyPr>
          <a:lstStyle/>
          <a:p>
            <a:pPr marL="0" indent="0">
              <a:buNone/>
            </a:pPr>
            <a:r>
              <a:rPr lang="en-US" sz="2200" b="1" dirty="0"/>
              <a:t>Positivists (Determinism) Predisposing Factors </a:t>
            </a:r>
          </a:p>
          <a:p>
            <a:endParaRPr lang="en-US" sz="2800" b="1" dirty="0"/>
          </a:p>
          <a:p>
            <a:pPr lvl="1"/>
            <a:r>
              <a:rPr lang="en-US" b="1" dirty="0"/>
              <a:t>Sociological factors – environment, family pathology/poor upbringing etc. explain crime</a:t>
            </a:r>
          </a:p>
          <a:p>
            <a:pPr marL="457200" lvl="1" indent="0">
              <a:buNone/>
            </a:pPr>
            <a:endParaRPr lang="en-US" dirty="0"/>
          </a:p>
          <a:p>
            <a:pPr lvl="1"/>
            <a:r>
              <a:rPr lang="en-US" dirty="0"/>
              <a:t>Both boys were said to have had difficult home lives and both had been playing truant from school on the day of the killing’. </a:t>
            </a:r>
          </a:p>
          <a:p>
            <a:pPr lvl="1"/>
            <a:endParaRPr lang="en-US" dirty="0"/>
          </a:p>
          <a:p>
            <a:pPr lvl="1"/>
            <a:r>
              <a:rPr lang="en-US" dirty="0"/>
              <a:t>The Judge: ‘…also laid blame with their parents, calling for a public debate about "the home background, upbringing, family circumstances, parental behaviour and relationships" of children who commit "grave crimes".</a:t>
            </a:r>
            <a:endParaRPr lang="en-GB" dirty="0"/>
          </a:p>
          <a:p>
            <a:endParaRPr lang="en-US" dirty="0"/>
          </a:p>
        </p:txBody>
      </p:sp>
    </p:spTree>
    <p:extLst>
      <p:ext uri="{BB962C8B-B14F-4D97-AF65-F5344CB8AC3E}">
        <p14:creationId xmlns:p14="http://schemas.microsoft.com/office/powerpoint/2010/main" val="466447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dirty="0"/>
              <a:t>Applying Labelling Theory To A Case Study </a:t>
            </a:r>
          </a:p>
        </p:txBody>
      </p:sp>
      <p:sp>
        <p:nvSpPr>
          <p:cNvPr id="3" name="Content Placeholder 2"/>
          <p:cNvSpPr>
            <a:spLocks noGrp="1"/>
          </p:cNvSpPr>
          <p:nvPr>
            <p:ph sz="quarter" idx="13"/>
          </p:nvPr>
        </p:nvSpPr>
        <p:spPr>
          <a:xfrm>
            <a:off x="2152650" y="1825625"/>
            <a:ext cx="7886700" cy="4351338"/>
          </a:xfrm>
          <a:prstGeom prst="rect">
            <a:avLst/>
          </a:prstGeom>
        </p:spPr>
        <p:txBody>
          <a:bodyPr>
            <a:normAutofit fontScale="92500" lnSpcReduction="10000"/>
          </a:bodyPr>
          <a:lstStyle/>
          <a:p>
            <a:pPr marL="0" indent="0">
              <a:buNone/>
            </a:pPr>
            <a:r>
              <a:rPr lang="en-US" sz="2200" b="1" dirty="0"/>
              <a:t>Labelling theory</a:t>
            </a:r>
          </a:p>
          <a:p>
            <a:pPr marL="457200" lvl="1" indent="0">
              <a:buNone/>
            </a:pPr>
            <a:endParaRPr lang="en-US" b="1" dirty="0"/>
          </a:p>
          <a:p>
            <a:r>
              <a:rPr lang="en-US" sz="2200" b="1" dirty="0"/>
              <a:t>Cannot explain initial cause/s?</a:t>
            </a:r>
          </a:p>
          <a:p>
            <a:r>
              <a:rPr lang="en-US" sz="2200" b="1" dirty="0"/>
              <a:t>But may explain </a:t>
            </a:r>
            <a:r>
              <a:rPr lang="en-US" sz="2200" b="1" dirty="0" err="1"/>
              <a:t>Venables’s</a:t>
            </a:r>
            <a:r>
              <a:rPr lang="en-US" sz="2200" b="1" dirty="0"/>
              <a:t> subsequent behaviour</a:t>
            </a:r>
          </a:p>
          <a:p>
            <a:r>
              <a:rPr lang="en-US" sz="2200" b="1" dirty="0"/>
              <a:t>Public trial and media frenzy = public labelling</a:t>
            </a:r>
          </a:p>
          <a:p>
            <a:endParaRPr lang="en-US" sz="2200" b="1" dirty="0"/>
          </a:p>
          <a:p>
            <a:pPr lvl="1"/>
            <a:r>
              <a:rPr lang="en-US" sz="2200" dirty="0"/>
              <a:t>‘They were tried as adults and made to stand in the dock away from their parents, while the judges and barristers wore full gowns and wigs’. </a:t>
            </a:r>
          </a:p>
          <a:p>
            <a:r>
              <a:rPr lang="en-US" sz="2200" b="1" dirty="0"/>
              <a:t>But what about Robert Thompson?</a:t>
            </a:r>
          </a:p>
          <a:p>
            <a:endParaRPr lang="en-US" sz="2800" dirty="0"/>
          </a:p>
        </p:txBody>
      </p:sp>
    </p:spTree>
    <p:extLst>
      <p:ext uri="{BB962C8B-B14F-4D97-AF65-F5344CB8AC3E}">
        <p14:creationId xmlns:p14="http://schemas.microsoft.com/office/powerpoint/2010/main" val="2039030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 </a:t>
            </a:r>
            <a:r>
              <a:rPr lang="en-US" sz="2800" dirty="0"/>
              <a:t>Applying Labelling Theory To A Case Study </a:t>
            </a:r>
          </a:p>
        </p:txBody>
      </p:sp>
      <p:sp>
        <p:nvSpPr>
          <p:cNvPr id="3" name="Content Placeholder 2"/>
          <p:cNvSpPr>
            <a:spLocks noGrp="1"/>
          </p:cNvSpPr>
          <p:nvPr>
            <p:ph sz="quarter" idx="13"/>
          </p:nvPr>
        </p:nvSpPr>
        <p:spPr>
          <a:xfrm>
            <a:off x="2135560" y="1196752"/>
            <a:ext cx="7772400" cy="3888432"/>
          </a:xfrm>
          <a:prstGeom prst="rect">
            <a:avLst/>
          </a:prstGeom>
        </p:spPr>
        <p:txBody>
          <a:bodyPr>
            <a:noAutofit/>
          </a:bodyPr>
          <a:lstStyle/>
          <a:p>
            <a:endParaRPr lang="en-US" sz="2800" b="1" dirty="0"/>
          </a:p>
          <a:p>
            <a:endParaRPr lang="en-US" sz="2800" b="1" dirty="0"/>
          </a:p>
          <a:p>
            <a:pPr marL="0" indent="0">
              <a:buNone/>
            </a:pPr>
            <a:r>
              <a:rPr lang="en-US" b="1" dirty="0"/>
              <a:t>Labelling theorists will argue that:</a:t>
            </a:r>
          </a:p>
          <a:p>
            <a:pPr lvl="1"/>
            <a:endParaRPr lang="en-US" dirty="0"/>
          </a:p>
          <a:p>
            <a:pPr lvl="1"/>
            <a:r>
              <a:rPr lang="en-US" dirty="0"/>
              <a:t>Public labelling occurred (media reports and adult trial)</a:t>
            </a:r>
          </a:p>
          <a:p>
            <a:pPr lvl="1"/>
            <a:r>
              <a:rPr lang="en-US" dirty="0"/>
              <a:t>Social impact (public outcry and vilification) </a:t>
            </a:r>
          </a:p>
          <a:p>
            <a:pPr lvl="1"/>
            <a:r>
              <a:rPr lang="en-US" dirty="0"/>
              <a:t>Psychological impact (revised perception of self)?</a:t>
            </a:r>
          </a:p>
          <a:p>
            <a:pPr lvl="1"/>
            <a:r>
              <a:rPr lang="en-US" dirty="0"/>
              <a:t>Social reaction created further deviance/crime (Venables?)</a:t>
            </a:r>
          </a:p>
          <a:p>
            <a:pPr lvl="1"/>
            <a:r>
              <a:rPr lang="en-US" dirty="0"/>
              <a:t>What about Thompson?</a:t>
            </a:r>
          </a:p>
          <a:p>
            <a:pPr lvl="1"/>
            <a:r>
              <a:rPr lang="en-US" dirty="0"/>
              <a:t>What caused initial act of deviance – the murder? </a:t>
            </a:r>
          </a:p>
        </p:txBody>
      </p:sp>
    </p:spTree>
    <p:extLst>
      <p:ext uri="{BB962C8B-B14F-4D97-AF65-F5344CB8AC3E}">
        <p14:creationId xmlns:p14="http://schemas.microsoft.com/office/powerpoint/2010/main" val="3609034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Criticisms of labelling theory</a:t>
            </a:r>
          </a:p>
        </p:txBody>
      </p:sp>
      <p:sp>
        <p:nvSpPr>
          <p:cNvPr id="3" name="Content Placeholder 2"/>
          <p:cNvSpPr>
            <a:spLocks noGrp="1"/>
          </p:cNvSpPr>
          <p:nvPr>
            <p:ph sz="quarter" idx="13"/>
          </p:nvPr>
        </p:nvSpPr>
        <p:spPr>
          <a:xfrm>
            <a:off x="2152650" y="1825625"/>
            <a:ext cx="7886700" cy="4351338"/>
          </a:xfrm>
          <a:prstGeom prst="rect">
            <a:avLst/>
          </a:prstGeom>
        </p:spPr>
        <p:txBody>
          <a:bodyPr>
            <a:normAutofit fontScale="92500" lnSpcReduction="10000"/>
          </a:bodyPr>
          <a:lstStyle/>
          <a:p>
            <a:r>
              <a:rPr lang="en-US" sz="2400" dirty="0"/>
              <a:t>Does not explain primary or secret deviance </a:t>
            </a:r>
          </a:p>
          <a:p>
            <a:r>
              <a:rPr lang="en-US" sz="2400" dirty="0"/>
              <a:t>Portrays deviant as passive victim of label (determinism)</a:t>
            </a:r>
          </a:p>
          <a:p>
            <a:r>
              <a:rPr lang="en-US" sz="2400" dirty="0"/>
              <a:t>Focuses on ‘low-level agents of social control’</a:t>
            </a:r>
          </a:p>
          <a:p>
            <a:r>
              <a:rPr lang="en-US" sz="2400" dirty="0"/>
              <a:t>Overlooks the role of people with economic and political power </a:t>
            </a:r>
          </a:p>
          <a:p>
            <a:r>
              <a:rPr lang="en-US" sz="2400" dirty="0"/>
              <a:t>Focuses on the less powerful – ‘the underdogs’</a:t>
            </a:r>
          </a:p>
          <a:p>
            <a:pPr marL="342900" lvl="1"/>
            <a:r>
              <a:rPr lang="en-GB" sz="2400" dirty="0"/>
              <a:t>What about the victims? Will they accept the view that labelling  (people’s response to particular forms of behaviour) causes crime?  </a:t>
            </a:r>
          </a:p>
        </p:txBody>
      </p:sp>
    </p:spTree>
    <p:extLst>
      <p:ext uri="{BB962C8B-B14F-4D97-AF65-F5344CB8AC3E}">
        <p14:creationId xmlns:p14="http://schemas.microsoft.com/office/powerpoint/2010/main" val="1539524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476672"/>
            <a:ext cx="7772400" cy="1143000"/>
          </a:xfrm>
        </p:spPr>
        <p:txBody>
          <a:bodyPr>
            <a:normAutofit/>
          </a:bodyPr>
          <a:lstStyle/>
          <a:p>
            <a:pPr algn="ctr"/>
            <a:r>
              <a:rPr lang="en-US" b="1" dirty="0"/>
              <a:t>Contributions of labelling THEORY</a:t>
            </a:r>
          </a:p>
        </p:txBody>
      </p:sp>
      <p:sp>
        <p:nvSpPr>
          <p:cNvPr id="3" name="Content Placeholder 2"/>
          <p:cNvSpPr>
            <a:spLocks noGrp="1"/>
          </p:cNvSpPr>
          <p:nvPr>
            <p:ph sz="quarter" idx="13"/>
          </p:nvPr>
        </p:nvSpPr>
        <p:spPr>
          <a:xfrm>
            <a:off x="2207568" y="1268760"/>
            <a:ext cx="7772400" cy="3733800"/>
          </a:xfrm>
          <a:prstGeom prst="rect">
            <a:avLst/>
          </a:prstGeom>
        </p:spPr>
        <p:txBody>
          <a:bodyPr>
            <a:noAutofit/>
          </a:bodyPr>
          <a:lstStyle/>
          <a:p>
            <a:endParaRPr lang="en-US" sz="2400" b="1" kern="0" dirty="0">
              <a:effectLst>
                <a:outerShdw blurRad="38100" dist="38100" dir="2700000" algn="tl">
                  <a:srgbClr val="000000">
                    <a:alpha val="43137"/>
                  </a:srgbClr>
                </a:outerShdw>
              </a:effectLst>
            </a:endParaRPr>
          </a:p>
          <a:p>
            <a:endParaRPr lang="en-US" sz="2400" b="1" kern="0" dirty="0">
              <a:effectLst>
                <a:outerShdw blurRad="38100" dist="38100" dir="2700000" algn="tl">
                  <a:srgbClr val="000000">
                    <a:alpha val="43137"/>
                  </a:srgbClr>
                </a:outerShdw>
              </a:effectLst>
            </a:endParaRPr>
          </a:p>
          <a:p>
            <a:pPr marL="0" indent="0">
              <a:buNone/>
            </a:pPr>
            <a:r>
              <a:rPr lang="en-US" b="1" kern="0" dirty="0"/>
              <a:t>Draws attention to:</a:t>
            </a:r>
          </a:p>
          <a:p>
            <a:pPr lvl="1"/>
            <a:endParaRPr lang="en-US" kern="0" dirty="0"/>
          </a:p>
          <a:p>
            <a:pPr lvl="1"/>
            <a:r>
              <a:rPr lang="en-US" kern="0" dirty="0"/>
              <a:t>Tendency to take </a:t>
            </a:r>
            <a:r>
              <a:rPr lang="en-US" dirty="0"/>
              <a:t>definition/meaning of deviance/crime for granted </a:t>
            </a:r>
          </a:p>
          <a:p>
            <a:pPr lvl="1"/>
            <a:r>
              <a:rPr lang="en-GB" kern="0" dirty="0"/>
              <a:t>Differential ability to label others</a:t>
            </a:r>
          </a:p>
          <a:p>
            <a:pPr lvl="1"/>
            <a:r>
              <a:rPr lang="en-GB" kern="0" dirty="0"/>
              <a:t>Differential vulnerability to the label of ‘deviant’</a:t>
            </a:r>
          </a:p>
          <a:p>
            <a:pPr lvl="1"/>
            <a:r>
              <a:rPr lang="en-GB" kern="0" dirty="0"/>
              <a:t>Impact of labels/e.g. criminal conviction &amp; prison record </a:t>
            </a:r>
          </a:p>
        </p:txBody>
      </p:sp>
    </p:spTree>
    <p:extLst>
      <p:ext uri="{BB962C8B-B14F-4D97-AF65-F5344CB8AC3E}">
        <p14:creationId xmlns:p14="http://schemas.microsoft.com/office/powerpoint/2010/main" val="741116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Contributions of  labelling theory</a:t>
            </a:r>
            <a:endParaRPr lang="en-US" sz="2800" dirty="0"/>
          </a:p>
        </p:txBody>
      </p:sp>
      <p:sp>
        <p:nvSpPr>
          <p:cNvPr id="3" name="Content Placeholder 2"/>
          <p:cNvSpPr>
            <a:spLocks noGrp="1"/>
          </p:cNvSpPr>
          <p:nvPr>
            <p:ph sz="quarter" idx="13"/>
          </p:nvPr>
        </p:nvSpPr>
        <p:spPr>
          <a:xfrm>
            <a:off x="898721" y="1556792"/>
            <a:ext cx="9081247" cy="4165848"/>
          </a:xfrm>
          <a:prstGeom prst="rect">
            <a:avLst/>
          </a:prstGeom>
        </p:spPr>
        <p:txBody>
          <a:bodyPr>
            <a:normAutofit fontScale="92500" lnSpcReduction="20000"/>
          </a:bodyPr>
          <a:lstStyle/>
          <a:p>
            <a:pPr marL="0" indent="0" algn="ctr">
              <a:buNone/>
            </a:pPr>
            <a:r>
              <a:rPr lang="en-GB" sz="2800" b="1" dirty="0"/>
              <a:t>Howard Becker (1963):</a:t>
            </a:r>
          </a:p>
          <a:p>
            <a:pPr marL="68580" indent="0" algn="ctr">
              <a:buNone/>
            </a:pPr>
            <a:endParaRPr lang="en-GB" sz="2800" b="1" dirty="0"/>
          </a:p>
          <a:p>
            <a:pPr marL="0" indent="0">
              <a:buNone/>
            </a:pPr>
            <a:r>
              <a:rPr lang="en-GB" sz="2400" dirty="0"/>
              <a:t>“One of the most important contributions of this [the labelling perspective] has been to focus attention on the way labelling places the actor in circumstances which make it harder for him to continue the normal routines of everyday life and thus provide abnormal actions (as when a </a:t>
            </a:r>
            <a:r>
              <a:rPr lang="en-GB" sz="2400" u="sng" dirty="0"/>
              <a:t>prison record makes it harder </a:t>
            </a:r>
            <a:r>
              <a:rPr lang="en-GB" sz="2400" dirty="0"/>
              <a:t>to earn a living at a conventional occupation and so disposes its possessor to move to an illegal one)”</a:t>
            </a:r>
          </a:p>
          <a:p>
            <a:pPr marL="0" indent="0">
              <a:buNone/>
            </a:pPr>
            <a:endParaRPr lang="en-GB" sz="2400" dirty="0"/>
          </a:p>
          <a:p>
            <a:pPr marL="0" indent="0" algn="ctr">
              <a:buNone/>
            </a:pPr>
            <a:endParaRPr lang="en-GB" sz="2400" dirty="0">
              <a:solidFill>
                <a:srgbClr val="FF0000"/>
              </a:solidFill>
            </a:endParaRPr>
          </a:p>
          <a:p>
            <a:pPr marL="0" indent="0" algn="ctr">
              <a:buNone/>
            </a:pPr>
            <a:r>
              <a:rPr lang="en-GB" sz="2400" dirty="0">
                <a:solidFill>
                  <a:srgbClr val="FF0000"/>
                </a:solidFill>
              </a:rPr>
              <a:t>A thought…</a:t>
            </a:r>
          </a:p>
          <a:p>
            <a:pPr marL="0" indent="0" algn="ctr">
              <a:buNone/>
            </a:pPr>
            <a:r>
              <a:rPr lang="en-GB" sz="2400" dirty="0">
                <a:solidFill>
                  <a:srgbClr val="FF0000"/>
                </a:solidFill>
              </a:rPr>
              <a:t>Must we consider however that labelling becomes inevitable – especially with grave crimes such as murder?</a:t>
            </a:r>
          </a:p>
          <a:p>
            <a:endParaRPr lang="en-US" dirty="0"/>
          </a:p>
        </p:txBody>
      </p:sp>
    </p:spTree>
    <p:extLst>
      <p:ext uri="{BB962C8B-B14F-4D97-AF65-F5344CB8AC3E}">
        <p14:creationId xmlns:p14="http://schemas.microsoft.com/office/powerpoint/2010/main" val="2538558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a:t>Other Theories In Criminology</a:t>
            </a:r>
          </a:p>
        </p:txBody>
      </p:sp>
      <p:sp>
        <p:nvSpPr>
          <p:cNvPr id="3" name="Content Placeholder 2"/>
          <p:cNvSpPr>
            <a:spLocks noGrp="1"/>
          </p:cNvSpPr>
          <p:nvPr>
            <p:ph sz="quarter" idx="13"/>
          </p:nvPr>
        </p:nvSpPr>
        <p:spPr>
          <a:xfrm>
            <a:off x="913773" y="1907932"/>
            <a:ext cx="10947049" cy="4317022"/>
          </a:xfrm>
        </p:spPr>
        <p:txBody>
          <a:bodyPr>
            <a:normAutofit fontScale="85000" lnSpcReduction="20000"/>
          </a:bodyPr>
          <a:lstStyle/>
          <a:p>
            <a:pPr marL="0" indent="0">
              <a:buNone/>
            </a:pPr>
            <a:r>
              <a:rPr lang="en-GB" cap="none" dirty="0"/>
              <a:t>There are other mainstream criminological theories that we have not covered such as;</a:t>
            </a:r>
          </a:p>
          <a:p>
            <a:r>
              <a:rPr lang="en-GB" cap="none" dirty="0"/>
              <a:t>Marxist Criminology theory</a:t>
            </a:r>
          </a:p>
          <a:p>
            <a:r>
              <a:rPr lang="en-GB" cap="none" dirty="0"/>
              <a:t>Crimes of the powerful, </a:t>
            </a:r>
            <a:r>
              <a:rPr lang="en-GB" cap="none" dirty="0" err="1"/>
              <a:t>e.g</a:t>
            </a:r>
            <a:endParaRPr lang="en-GB" cap="none" dirty="0"/>
          </a:p>
          <a:p>
            <a:pPr>
              <a:buFontTx/>
              <a:buChar char="-"/>
            </a:pPr>
            <a:r>
              <a:rPr lang="en-GB" cap="none" dirty="0"/>
              <a:t>Corporate crime</a:t>
            </a:r>
          </a:p>
          <a:p>
            <a:pPr>
              <a:buFontTx/>
              <a:buChar char="-"/>
            </a:pPr>
            <a:r>
              <a:rPr lang="en-GB" cap="none" dirty="0"/>
              <a:t>Crimes of the state</a:t>
            </a:r>
          </a:p>
          <a:p>
            <a:pPr>
              <a:buFontTx/>
              <a:buChar char="-"/>
            </a:pPr>
            <a:r>
              <a:rPr lang="en-GB" cap="none" dirty="0"/>
              <a:t>War crime</a:t>
            </a:r>
          </a:p>
          <a:p>
            <a:r>
              <a:rPr lang="en-GB" cap="none" dirty="0"/>
              <a:t>Feminine Critiques</a:t>
            </a:r>
          </a:p>
          <a:p>
            <a:r>
              <a:rPr lang="en-GB" cap="none" dirty="0" err="1"/>
              <a:t>Zemiology</a:t>
            </a:r>
            <a:r>
              <a:rPr lang="en-GB" cap="none" dirty="0"/>
              <a:t>/social harm perspective</a:t>
            </a:r>
          </a:p>
          <a:p>
            <a:pPr marL="0" indent="0" algn="ctr">
              <a:buNone/>
            </a:pPr>
            <a:endParaRPr lang="en-GB" sz="2600" cap="none">
              <a:solidFill>
                <a:srgbClr val="FF0000"/>
              </a:solidFill>
            </a:endParaRPr>
          </a:p>
          <a:p>
            <a:pPr marL="0" indent="0" algn="ctr">
              <a:buNone/>
            </a:pPr>
            <a:r>
              <a:rPr lang="en-GB" sz="2600" cap="none">
                <a:solidFill>
                  <a:srgbClr val="FF0000"/>
                </a:solidFill>
              </a:rPr>
              <a:t>The </a:t>
            </a:r>
            <a:r>
              <a:rPr lang="en-GB" sz="2600" cap="none" dirty="0">
                <a:solidFill>
                  <a:srgbClr val="FF0000"/>
                </a:solidFill>
              </a:rPr>
              <a:t>purpose of this early section was to give you a broad base understanding of the criminological theories</a:t>
            </a:r>
          </a:p>
          <a:p>
            <a:pPr algn="ctr"/>
            <a:endParaRPr lang="en-GB" sz="2600" cap="none" dirty="0">
              <a:solidFill>
                <a:srgbClr val="FF0000"/>
              </a:solidFill>
            </a:endParaRPr>
          </a:p>
          <a:p>
            <a:endParaRPr lang="en-GB" dirty="0"/>
          </a:p>
        </p:txBody>
      </p:sp>
    </p:spTree>
    <p:extLst>
      <p:ext uri="{BB962C8B-B14F-4D97-AF65-F5344CB8AC3E}">
        <p14:creationId xmlns:p14="http://schemas.microsoft.com/office/powerpoint/2010/main" val="18288333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TotalTime>
  <Words>822</Words>
  <Application>Microsoft Office PowerPoint</Application>
  <PresentationFormat>Widescreen</PresentationFormat>
  <Paragraphs>123</Paragraphs>
  <Slides>17</Slides>
  <Notes>8</Notes>
  <HiddenSlides>0</HiddenSlides>
  <MMClips>1</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The Murder of James bulger</vt:lpstr>
      <vt:lpstr>How do these Theories work out in Practice?</vt:lpstr>
      <vt:lpstr>The Murder of James Bulger</vt:lpstr>
      <vt:lpstr>PowerPoint Presentation</vt:lpstr>
      <vt:lpstr>PowerPoint Presentation</vt:lpstr>
      <vt:lpstr>The Murder of James Bulger</vt:lpstr>
      <vt:lpstr>The Murder of James Bulger</vt:lpstr>
      <vt:lpstr>Media Coverage</vt:lpstr>
      <vt:lpstr> Applying Labelling Theory To A Case Study </vt:lpstr>
      <vt:lpstr>Applying Labelling Theory To A Case Study </vt:lpstr>
      <vt:lpstr>Applying Labelling Theory To A Case Study </vt:lpstr>
      <vt:lpstr>Applying Labelling Theory To A Case Study </vt:lpstr>
      <vt:lpstr> Applying Labelling Theory To A Case Study </vt:lpstr>
      <vt:lpstr>Criticisms of labelling theory</vt:lpstr>
      <vt:lpstr>Contributions of labelling THEORY</vt:lpstr>
      <vt:lpstr>Contributions of  labelling theory</vt:lpstr>
      <vt:lpstr>Other Theories In Criminology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these Theories work out in Practice?</dc:title>
  <dc:creator>Peter Doyle</dc:creator>
  <cp:lastModifiedBy>Peter Doyle</cp:lastModifiedBy>
  <cp:revision>13</cp:revision>
  <dcterms:created xsi:type="dcterms:W3CDTF">2019-04-16T13:49:47Z</dcterms:created>
  <dcterms:modified xsi:type="dcterms:W3CDTF">2019-12-30T13:58:14Z</dcterms:modified>
</cp:coreProperties>
</file>