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5.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theme/theme9.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1.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12.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1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4.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15.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6.xml" ContentType="application/vnd.openxmlformats-officedocument.theme+xml"/>
  <Override PartName="/ppt/slideLayouts/slideLayout71.xml" ContentType="application/vnd.openxmlformats-officedocument.presentationml.slideLayout+xml"/>
  <Override PartName="/ppt/theme/theme17.xml" ContentType="application/vnd.openxmlformats-officedocument.theme+xml"/>
  <Override PartName="/ppt/slideLayouts/slideLayout72.xml" ContentType="application/vnd.openxmlformats-officedocument.presentationml.slideLayout+xml"/>
  <Override PartName="/ppt/theme/theme18.xml" ContentType="application/vnd.openxmlformats-officedocument.theme+xml"/>
  <Override PartName="/ppt/slideLayouts/slideLayout73.xml" ContentType="application/vnd.openxmlformats-officedocument.presentationml.slideLayout+xml"/>
  <Override PartName="/ppt/theme/theme19.xml" ContentType="application/vnd.openxmlformats-officedocument.theme+xml"/>
  <Override PartName="/ppt/slideLayouts/slideLayout74.xml" ContentType="application/vnd.openxmlformats-officedocument.presentationml.slideLayout+xml"/>
  <Override PartName="/ppt/theme/theme20.xml" ContentType="application/vnd.openxmlformats-officedocument.theme+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21.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theme/theme22.xml" ContentType="application/vnd.openxmlformats-officedocument.theme+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theme/theme23.xml" ContentType="application/vnd.openxmlformats-officedocument.theme+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4" r:id="rId5"/>
    <p:sldMasterId id="2147483666" r:id="rId6"/>
    <p:sldMasterId id="2147483668" r:id="rId7"/>
    <p:sldMasterId id="2147483670" r:id="rId8"/>
    <p:sldMasterId id="2147483672" r:id="rId9"/>
    <p:sldMasterId id="2147483675" r:id="rId10"/>
    <p:sldMasterId id="2147483677" r:id="rId11"/>
    <p:sldMasterId id="2147483679" r:id="rId12"/>
    <p:sldMasterId id="2147483681" r:id="rId13"/>
    <p:sldMasterId id="2147483693" r:id="rId14"/>
    <p:sldMasterId id="2147483698" r:id="rId15"/>
    <p:sldMasterId id="2147483702" r:id="rId16"/>
    <p:sldMasterId id="2147483706" r:id="rId17"/>
    <p:sldMasterId id="2147483718" r:id="rId18"/>
    <p:sldMasterId id="2147483730" r:id="rId19"/>
    <p:sldMasterId id="2147483740" r:id="rId20"/>
    <p:sldMasterId id="2147483742" r:id="rId21"/>
    <p:sldMasterId id="2147483744" r:id="rId22"/>
    <p:sldMasterId id="2147483746" r:id="rId23"/>
    <p:sldMasterId id="2147483769" r:id="rId24"/>
    <p:sldMasterId id="2147483821" r:id="rId25"/>
    <p:sldMasterId id="2147483834" r:id="rId26"/>
    <p:sldMasterId id="2147483841" r:id="rId27"/>
  </p:sldMasterIdLst>
  <p:handoutMasterIdLst>
    <p:handoutMasterId r:id="rId51"/>
  </p:handoutMasterIdLst>
  <p:sldIdLst>
    <p:sldId id="258" r:id="rId28"/>
    <p:sldId id="297" r:id="rId29"/>
    <p:sldId id="307" r:id="rId30"/>
    <p:sldId id="290" r:id="rId31"/>
    <p:sldId id="291" r:id="rId32"/>
    <p:sldId id="384" r:id="rId33"/>
    <p:sldId id="382" r:id="rId34"/>
    <p:sldId id="385" r:id="rId35"/>
    <p:sldId id="378" r:id="rId36"/>
    <p:sldId id="379" r:id="rId37"/>
    <p:sldId id="380" r:id="rId38"/>
    <p:sldId id="381" r:id="rId39"/>
    <p:sldId id="383" r:id="rId40"/>
    <p:sldId id="386" r:id="rId41"/>
    <p:sldId id="305" r:id="rId42"/>
    <p:sldId id="300" r:id="rId43"/>
    <p:sldId id="374" r:id="rId44"/>
    <p:sldId id="375" r:id="rId45"/>
    <p:sldId id="376" r:id="rId46"/>
    <p:sldId id="274" r:id="rId47"/>
    <p:sldId id="278" r:id="rId48"/>
    <p:sldId id="302" r:id="rId49"/>
    <p:sldId id="306"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CC5DF0-DD25-440C-AF60-368EBE776FC5}" v="54" dt="2022-12-31T13:50:05.2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824" autoAdjust="0"/>
    <p:restoredTop sz="94660"/>
  </p:normalViewPr>
  <p:slideViewPr>
    <p:cSldViewPr>
      <p:cViewPr varScale="1">
        <p:scale>
          <a:sx n="106" d="100"/>
          <a:sy n="106" d="100"/>
        </p:scale>
        <p:origin x="186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2.xml"/><Relationship Id="rId21" Type="http://schemas.openxmlformats.org/officeDocument/2006/relationships/slideMaster" Target="slideMasters/slideMaster18.xml"/><Relationship Id="rId34" Type="http://schemas.openxmlformats.org/officeDocument/2006/relationships/slide" Target="slides/slide7.xml"/><Relationship Id="rId42" Type="http://schemas.openxmlformats.org/officeDocument/2006/relationships/slide" Target="slides/slide15.xml"/><Relationship Id="rId47" Type="http://schemas.openxmlformats.org/officeDocument/2006/relationships/slide" Target="slides/slide20.xml"/><Relationship Id="rId50" Type="http://schemas.openxmlformats.org/officeDocument/2006/relationships/slide" Target="slides/slide23.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2.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5.xml"/><Relationship Id="rId37" Type="http://schemas.openxmlformats.org/officeDocument/2006/relationships/slide" Target="slides/slide10.xml"/><Relationship Id="rId40" Type="http://schemas.openxmlformats.org/officeDocument/2006/relationships/slide" Target="slides/slide13.xml"/><Relationship Id="rId45" Type="http://schemas.openxmlformats.org/officeDocument/2006/relationships/slide" Target="slides/slide18.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4.xml"/><Relationship Id="rId44" Type="http://schemas.openxmlformats.org/officeDocument/2006/relationships/slide" Target="slides/slide17.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3.xml"/><Relationship Id="rId35" Type="http://schemas.openxmlformats.org/officeDocument/2006/relationships/slide" Target="slides/slide8.xml"/><Relationship Id="rId43" Type="http://schemas.openxmlformats.org/officeDocument/2006/relationships/slide" Target="slides/slide16.xml"/><Relationship Id="rId48" Type="http://schemas.openxmlformats.org/officeDocument/2006/relationships/slide" Target="slides/slide21.xml"/><Relationship Id="rId56" Type="http://schemas.microsoft.com/office/2015/10/relationships/revisionInfo" Target="revisionInfo.xml"/><Relationship Id="rId8" Type="http://schemas.openxmlformats.org/officeDocument/2006/relationships/slideMaster" Target="slideMasters/slideMaster5.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6.xml"/><Relationship Id="rId38" Type="http://schemas.openxmlformats.org/officeDocument/2006/relationships/slide" Target="slides/slide11.xml"/><Relationship Id="rId46" Type="http://schemas.openxmlformats.org/officeDocument/2006/relationships/slide" Target="slides/slide19.xml"/><Relationship Id="rId20" Type="http://schemas.openxmlformats.org/officeDocument/2006/relationships/slideMaster" Target="slideMasters/slideMaster17.xml"/><Relationship Id="rId41" Type="http://schemas.openxmlformats.org/officeDocument/2006/relationships/slide" Target="slides/slide14.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1.xml"/><Relationship Id="rId36" Type="http://schemas.openxmlformats.org/officeDocument/2006/relationships/slide" Target="slides/slide9.xml"/><Relationship Id="rId49"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2.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2.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7504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64143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88805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194669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4452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7290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22393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98300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16825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0229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45692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777565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22594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516229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3790497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9927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5484862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255900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34690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651710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69269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568603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04135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039736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9658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75166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146286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89804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144324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995935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325123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02809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414981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a:prstGeom prst="rect">
            <a:avLst/>
          </a:prstGeom>
        </p:spPr>
        <p:txBody>
          <a:bodyPr/>
          <a:lstStyle/>
          <a:p>
            <a:fld id="{9C64F3F4-CE19-49F8-9EF4-FF4EE52031C2}" type="datetimeFigureOut">
              <a:rPr lang="en-GB" smtClean="0"/>
              <a:t>23/10/2024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1725536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797421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371359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38038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2845757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7540780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99817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435122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127894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350534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869098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988227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18763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247149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2803685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5922103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459367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9466021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870701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344482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0345684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8497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5655293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7141468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15529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2854147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1346874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896927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988261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2127653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3775322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461569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757911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392256710"/>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8582674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201191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98573360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11347512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205528114"/>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19891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8372134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974579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3992539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015465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591716021"/>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75995163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37481355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4454471"/>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10/23/2024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866094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10/23/2024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47475628"/>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10/23/2024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9234590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10/23/2024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5028999"/>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10/23/2024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79794577"/>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10/23/2024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253926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38541909"/>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10/23/2024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7253986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39104050"/>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8442414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53286492"/>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979599"/>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0989781"/>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780485818"/>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80988932"/>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10/23/2024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98619517"/>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11617250"/>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85921280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4.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5" Type="http://schemas.openxmlformats.org/officeDocument/2006/relationships/image" Target="../media/image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3.xml"/><Relationship Id="rId1" Type="http://schemas.openxmlformats.org/officeDocument/2006/relationships/slideLayout" Target="../slideLayouts/slideLayout12.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11.pn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1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7" Type="http://schemas.openxmlformats.org/officeDocument/2006/relationships/image" Target="../media/image12.png"/><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theme" Target="../theme/theme11.xml"/><Relationship Id="rId5" Type="http://schemas.openxmlformats.org/officeDocument/2006/relationships/slideLayout" Target="../slideLayouts/slideLayout34.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15.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1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6.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15.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70.xml"/><Relationship Id="rId3" Type="http://schemas.openxmlformats.org/officeDocument/2006/relationships/slideLayout" Target="../slideLayouts/slideLayout65.xml"/><Relationship Id="rId7" Type="http://schemas.openxmlformats.org/officeDocument/2006/relationships/slideLayout" Target="../slideLayouts/slideLayout69.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5" Type="http://schemas.openxmlformats.org/officeDocument/2006/relationships/slideLayout" Target="../slideLayouts/slideLayout67.xml"/><Relationship Id="rId4" Type="http://schemas.openxmlformats.org/officeDocument/2006/relationships/slideLayout" Target="../slideLayouts/slideLayout66.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7.xml"/><Relationship Id="rId1" Type="http://schemas.openxmlformats.org/officeDocument/2006/relationships/slideLayout" Target="../slideLayouts/slideLayout7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18.xml"/><Relationship Id="rId1" Type="http://schemas.openxmlformats.org/officeDocument/2006/relationships/slideLayout" Target="../slideLayouts/slideLayout72.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19.xml"/><Relationship Id="rId1" Type="http://schemas.openxmlformats.org/officeDocument/2006/relationships/slideLayout" Target="../slideLayouts/slideLayout73.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20.xml"/><Relationship Id="rId1" Type="http://schemas.openxmlformats.org/officeDocument/2006/relationships/slideLayout" Target="../slideLayouts/slideLayout74.xml"/></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77.xml"/><Relationship Id="rId2" Type="http://schemas.openxmlformats.org/officeDocument/2006/relationships/slideLayout" Target="../slideLayouts/slideLayout76.xml"/><Relationship Id="rId1" Type="http://schemas.openxmlformats.org/officeDocument/2006/relationships/slideLayout" Target="../slideLayouts/slideLayout75.xml"/><Relationship Id="rId6" Type="http://schemas.openxmlformats.org/officeDocument/2006/relationships/image" Target="../media/image12.png"/><Relationship Id="rId5" Type="http://schemas.openxmlformats.org/officeDocument/2006/relationships/theme" Target="../theme/theme21.xml"/><Relationship Id="rId4" Type="http://schemas.openxmlformats.org/officeDocument/2006/relationships/slideLayout" Target="../slideLayouts/slideLayout78.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theme" Target="../theme/theme22.xml"/><Relationship Id="rId3" Type="http://schemas.openxmlformats.org/officeDocument/2006/relationships/slideLayout" Target="../slideLayouts/slideLayout81.xml"/><Relationship Id="rId7" Type="http://schemas.openxmlformats.org/officeDocument/2006/relationships/slideLayout" Target="../slideLayouts/slideLayout85.xml"/><Relationship Id="rId12" Type="http://schemas.openxmlformats.org/officeDocument/2006/relationships/slideLayout" Target="../slideLayouts/slideLayout90.xml"/><Relationship Id="rId2" Type="http://schemas.openxmlformats.org/officeDocument/2006/relationships/slideLayout" Target="../slideLayouts/slideLayout80.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5" Type="http://schemas.openxmlformats.org/officeDocument/2006/relationships/slideLayout" Target="../slideLayouts/slideLayout83.xml"/><Relationship Id="rId10" Type="http://schemas.openxmlformats.org/officeDocument/2006/relationships/slideLayout" Target="../slideLayouts/slideLayout88.xml"/><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image" Target="../media/image25.png"/></Relationships>
</file>

<file path=ppt/slideMasters/_rels/slideMaster23.xml.rels><?xml version="1.0" encoding="UTF-8" standalone="yes"?>
<Relationships xmlns="http://schemas.openxmlformats.org/package/2006/relationships"><Relationship Id="rId8" Type="http://schemas.openxmlformats.org/officeDocument/2006/relationships/theme" Target="../theme/theme23.xml"/><Relationship Id="rId3" Type="http://schemas.openxmlformats.org/officeDocument/2006/relationships/slideLayout" Target="../slideLayouts/slideLayout93.xml"/><Relationship Id="rId7" Type="http://schemas.openxmlformats.org/officeDocument/2006/relationships/slideLayout" Target="../slideLayouts/slideLayout97.xml"/><Relationship Id="rId2" Type="http://schemas.openxmlformats.org/officeDocument/2006/relationships/slideLayout" Target="../slideLayouts/slideLayout92.xml"/><Relationship Id="rId1" Type="http://schemas.openxmlformats.org/officeDocument/2006/relationships/slideLayout" Target="../slideLayouts/slideLayout91.xml"/><Relationship Id="rId6" Type="http://schemas.openxmlformats.org/officeDocument/2006/relationships/slideLayout" Target="../slideLayouts/slideLayout96.xml"/><Relationship Id="rId5" Type="http://schemas.openxmlformats.org/officeDocument/2006/relationships/slideLayout" Target="../slideLayouts/slideLayout95.xml"/><Relationship Id="rId4" Type="http://schemas.openxmlformats.org/officeDocument/2006/relationships/slideLayout" Target="../slideLayouts/slideLayout94.xml"/><Relationship Id="rId9" Type="http://schemas.openxmlformats.org/officeDocument/2006/relationships/image" Target="../media/image27.png"/></Relationships>
</file>

<file path=ppt/slideMasters/_rels/slideMaster24.xml.rels><?xml version="1.0" encoding="UTF-8" standalone="yes"?>
<Relationships xmlns="http://schemas.openxmlformats.org/package/2006/relationships"><Relationship Id="rId3" Type="http://schemas.openxmlformats.org/officeDocument/2006/relationships/theme" Target="../theme/theme24.xml"/><Relationship Id="rId2" Type="http://schemas.openxmlformats.org/officeDocument/2006/relationships/slideLayout" Target="../slideLayouts/slideLayout99.xml"/><Relationship Id="rId1" Type="http://schemas.openxmlformats.org/officeDocument/2006/relationships/slideLayout" Target="../slideLayouts/slideLayout98.xml"/><Relationship Id="rId4" Type="http://schemas.openxmlformats.org/officeDocument/2006/relationships/image" Target="../media/image28.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9047994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42747330"/>
      </p:ext>
    </p:extLst>
  </p:cSld>
  <p:clrMap bg1="lt1" tx1="dk1" bg2="lt2" tx2="dk2" accent1="accent1" accent2="accent2" accent3="accent3" accent4="accent4" accent5="accent5" accent6="accent6" hlink="hlink" folHlink="folHlink"/>
  <p:sldLayoutIdLst>
    <p:sldLayoutId id="2147483665" r:id="rId1"/>
    <p:sldLayoutId id="2147483815" r:id="rId2"/>
    <p:sldLayoutId id="214748381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708400618"/>
      </p:ext>
    </p:extLst>
  </p:cSld>
  <p:clrMap bg1="lt1" tx1="dk1" bg2="lt2" tx2="dk2" accent1="accent1" accent2="accent2" accent3="accent3" accent4="accent4" accent5="accent5" accent6="accent6" hlink="hlink" folHlink="folHlink"/>
  <p:sldLayoutIdLst>
    <p:sldLayoutId id="2147483667" r:id="rId1"/>
    <p:sldLayoutId id="214748382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613750750"/>
      </p:ext>
    </p:extLst>
  </p:cSld>
  <p:clrMap bg1="lt1" tx1="dk1" bg2="lt2" tx2="dk2" accent1="accent1" accent2="accent2" accent3="accent3" accent4="accent4" accent5="accent5" accent6="accent6" hlink="hlink" folHlink="folHlink"/>
  <p:sldLayoutIdLst>
    <p:sldLayoutId id="2147483669" r:id="rId1"/>
    <p:sldLayoutId id="2147483817" r:id="rId2"/>
    <p:sldLayoutId id="214748381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52530461"/>
      </p:ext>
    </p:extLst>
  </p:cSld>
  <p:clrMap bg1="lt1" tx1="dk1" bg2="lt2" tx2="dk2" accent1="accent1" accent2="accent2" accent3="accent3" accent4="accent4" accent5="accent5" accent6="accent6" hlink="hlink" folHlink="folHlink"/>
  <p:sldLayoutIdLst>
    <p:sldLayoutId id="2147483671" r:id="rId1"/>
    <p:sldLayoutId id="214748381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421033728"/>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57860815"/>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671851391"/>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4797116"/>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01183171"/>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512389796"/>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73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41086410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78578338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39978820"/>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499083817"/>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84330130"/>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7664713"/>
      </p:ext>
    </p:extLst>
  </p:cSld>
  <p:clrMap bg1="lt1" tx1="dk1" bg2="lt2" tx2="dk2" accent1="accent1" accent2="accent2" accent3="accent3" accent4="accent4" accent5="accent5" accent6="accent6" hlink="hlink" folHlink="folHlink"/>
  <p:sldLayoutIdLst>
    <p:sldLayoutId id="214748374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25401899"/>
      </p:ext>
    </p:extLst>
  </p:cSld>
  <p:clrMap bg1="lt1" tx1="dk1" bg2="lt2" tx2="dk2" accent1="accent1" accent2="accent2" accent3="accent3" accent4="accent4" accent5="accent5" accent6="accent6" hlink="hlink" folHlink="folHlink"/>
  <p:sldLayoutIdLst>
    <p:sldLayoutId id="214748374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5832431"/>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2558408"/>
      </p:ext>
    </p:extLst>
  </p:cSld>
  <p:clrMap bg1="lt1" tx1="dk1" bg2="lt2" tx2="dk2" accent1="accent1" accent2="accent2" accent3="accent3" accent4="accent4" accent5="accent5" accent6="accent6" hlink="hlink" folHlink="folHlink"/>
  <p:sldLayoutIdLst>
    <p:sldLayoutId id="21474837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959414353"/>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10/23/2024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61015281"/>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184409865"/>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4"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653113539"/>
      </p:ext>
    </p:extLst>
  </p:cSld>
  <p:clrMap bg1="lt1" tx1="dk1" bg2="lt2" tx2="dk2" accent1="accent1" accent2="accent2" accent3="accent3" accent4="accent4" accent5="accent5" accent6="accent6" hlink="hlink" folHlink="folHlink"/>
  <p:sldLayoutIdLst>
    <p:sldLayoutId id="2147483842" r:id="rId1"/>
    <p:sldLayoutId id="214748384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9.png"/><Relationship Id="rId1" Type="http://schemas.openxmlformats.org/officeDocument/2006/relationships/slideLayout" Target="../slideLayouts/slideLayout92.xml"/></Relationships>
</file>

<file path=ppt/slides/_rels/slide4.xml.rels><?xml version="1.0" encoding="UTF-8" standalone="yes"?>
<Relationships xmlns="http://schemas.openxmlformats.org/package/2006/relationships"><Relationship Id="rId3" Type="http://schemas.openxmlformats.org/officeDocument/2006/relationships/hyperlink" Target="https://www.uwtsd.ac.uk/library/student-essentials/meet-your-academic-liaison-librarian/" TargetMode="External"/><Relationship Id="rId2" Type="http://schemas.openxmlformats.org/officeDocument/2006/relationships/hyperlink" Target="mailto:library@uwtsd.ac.uk" TargetMode="External"/><Relationship Id="rId1" Type="http://schemas.openxmlformats.org/officeDocument/2006/relationships/slideLayout" Target="../slideLayouts/slideLayout92.xml"/></Relationships>
</file>

<file path=ppt/slides/_rels/slide5.xml.rels><?xml version="1.0" encoding="UTF-8" standalone="yes"?>
<Relationships xmlns="http://schemas.openxmlformats.org/package/2006/relationships"><Relationship Id="rId2" Type="http://schemas.openxmlformats.org/officeDocument/2006/relationships/hyperlink" Target="https://www.uwtsd.ac.uk/library/infoskills/" TargetMode="External"/><Relationship Id="rId1" Type="http://schemas.openxmlformats.org/officeDocument/2006/relationships/slideLayout" Target="../slideLayouts/slideLayout9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0.png"/><Relationship Id="rId1" Type="http://schemas.openxmlformats.org/officeDocument/2006/relationships/slideLayout" Target="../slideLayouts/slideLayout92.xml"/></Relationships>
</file>

<file path=ppt/slides/_rels/slide15.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9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2.xml"/></Relationships>
</file>

<file path=ppt/slides/_rels/slide23.xml.rels><?xml version="1.0" encoding="UTF-8" standalone="yes"?>
<Relationships xmlns="http://schemas.openxmlformats.org/package/2006/relationships"><Relationship Id="rId2" Type="http://schemas.openxmlformats.org/officeDocument/2006/relationships/hyperlink" Target="https://www.ifla.org/wp-content/uploads/2019/05/assets/hq/topics/info-society/images/how_to_spot_fake_news.pdf" TargetMode="External"/><Relationship Id="rId1" Type="http://schemas.openxmlformats.org/officeDocument/2006/relationships/slideLayout" Target="../slideLayouts/slideLayout9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908720"/>
            <a:ext cx="3456384" cy="4392488"/>
          </a:xfrm>
        </p:spPr>
        <p:txBody>
          <a:bodyPr/>
          <a:lstStyle/>
          <a:p>
            <a:br>
              <a:rPr lang="en-GB" sz="3200" b="1" dirty="0">
                <a:solidFill>
                  <a:schemeClr val="bg1"/>
                </a:solidFill>
              </a:rPr>
            </a:br>
            <a:br>
              <a:rPr lang="en-GB" sz="3200" b="1" dirty="0">
                <a:solidFill>
                  <a:schemeClr val="bg1"/>
                </a:solidFill>
              </a:rPr>
            </a:br>
            <a:br>
              <a:rPr lang="en-GB" sz="3200" b="1" dirty="0">
                <a:solidFill>
                  <a:schemeClr val="bg1"/>
                </a:solidFill>
              </a:rPr>
            </a:br>
            <a:br>
              <a:rPr lang="en-GB" sz="3200" b="1" dirty="0">
                <a:solidFill>
                  <a:schemeClr val="bg1"/>
                </a:solidFill>
              </a:rPr>
            </a:br>
            <a:r>
              <a:rPr lang="en-GB" sz="3200" b="1" dirty="0">
                <a:solidFill>
                  <a:schemeClr val="bg1"/>
                </a:solidFill>
              </a:rPr>
              <a:t>Assessment and Research </a:t>
            </a:r>
            <a:br>
              <a:rPr lang="en-GB" sz="3200" b="1" dirty="0">
                <a:solidFill>
                  <a:schemeClr val="bg1"/>
                </a:solidFill>
              </a:rPr>
            </a:br>
            <a:br>
              <a:rPr lang="en-GB" sz="3200" b="1" dirty="0">
                <a:solidFill>
                  <a:schemeClr val="bg1"/>
                </a:solidFill>
              </a:rPr>
            </a:br>
            <a:br>
              <a:rPr lang="en-GB" sz="4000" b="1" dirty="0">
                <a:solidFill>
                  <a:schemeClr val="bg1"/>
                </a:solidFill>
              </a:rPr>
            </a:br>
            <a:br>
              <a:rPr lang="en-GB" sz="4000" b="1" dirty="0">
                <a:solidFill>
                  <a:schemeClr val="bg1"/>
                </a:solidFill>
              </a:rPr>
            </a:br>
            <a:br>
              <a:rPr lang="en-GB" sz="4000" b="1" dirty="0">
                <a:solidFill>
                  <a:schemeClr val="bg1"/>
                </a:solidFill>
              </a:rPr>
            </a:br>
            <a:br>
              <a:rPr lang="en-GB" b="1" dirty="0"/>
            </a:br>
            <a:endParaRPr lang="en-GB" dirty="0"/>
          </a:p>
        </p:txBody>
      </p:sp>
    </p:spTree>
    <p:extLst>
      <p:ext uri="{BB962C8B-B14F-4D97-AF65-F5344CB8AC3E}">
        <p14:creationId xmlns:p14="http://schemas.microsoft.com/office/powerpoint/2010/main" val="4185751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0116F-C280-435D-91BC-82D09D18D95D}"/>
              </a:ext>
            </a:extLst>
          </p:cNvPr>
          <p:cNvSpPr>
            <a:spLocks noGrp="1"/>
          </p:cNvSpPr>
          <p:nvPr>
            <p:ph type="title"/>
          </p:nvPr>
        </p:nvSpPr>
        <p:spPr/>
        <p:txBody>
          <a:bodyPr/>
          <a:lstStyle/>
          <a:p>
            <a:r>
              <a:rPr lang="en-GB" sz="4000" b="1" dirty="0"/>
              <a:t>The CRAAP Test</a:t>
            </a:r>
          </a:p>
        </p:txBody>
      </p:sp>
      <p:sp>
        <p:nvSpPr>
          <p:cNvPr id="3" name="Content Placeholder 2">
            <a:extLst>
              <a:ext uri="{FF2B5EF4-FFF2-40B4-BE49-F238E27FC236}">
                <a16:creationId xmlns:a16="http://schemas.microsoft.com/office/drawing/2014/main" id="{9559AB7A-88D9-4B9C-B49B-AD5C33E741CE}"/>
              </a:ext>
            </a:extLst>
          </p:cNvPr>
          <p:cNvSpPr>
            <a:spLocks noGrp="1"/>
          </p:cNvSpPr>
          <p:nvPr>
            <p:ph idx="1"/>
          </p:nvPr>
        </p:nvSpPr>
        <p:spPr>
          <a:xfrm>
            <a:off x="628650" y="1253330"/>
            <a:ext cx="7886700" cy="4623941"/>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Ask yourself the following. Is the information: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Currency</a:t>
            </a:r>
            <a:r>
              <a:rPr lang="en-GB" sz="2400" dirty="0">
                <a:effectLst/>
                <a:latin typeface="Calibri" panose="020F0502020204030204" pitchFamily="34" charset="0"/>
                <a:ea typeface="Calibri" panose="020F0502020204030204" pitchFamily="34" charset="0"/>
                <a:cs typeface="Calibri" panose="020F0502020204030204" pitchFamily="34" charset="0"/>
              </a:rPr>
              <a:t>: is it up to date? Does it reflect any changes that might have occurred?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Relevancy:</a:t>
            </a:r>
            <a:r>
              <a:rPr lang="en-GB" sz="2400" dirty="0">
                <a:effectLst/>
                <a:latin typeface="Calibri" panose="020F0502020204030204" pitchFamily="34" charset="0"/>
                <a:ea typeface="Calibri" panose="020F0502020204030204" pitchFamily="34" charset="0"/>
                <a:cs typeface="Calibri" panose="020F0502020204030204" pitchFamily="34" charset="0"/>
              </a:rPr>
              <a:t> who is the intended audience?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Authority</a:t>
            </a:r>
            <a:r>
              <a:rPr lang="en-GB" sz="2400" dirty="0">
                <a:effectLst/>
                <a:latin typeface="Calibri" panose="020F0502020204030204" pitchFamily="34" charset="0"/>
                <a:ea typeface="Calibri" panose="020F0502020204030204" pitchFamily="34" charset="0"/>
                <a:cs typeface="Calibri" panose="020F0502020204030204" pitchFamily="34" charset="0"/>
              </a:rPr>
              <a:t>: what are the author’s credentials?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Accuracy</a:t>
            </a:r>
            <a:r>
              <a:rPr lang="en-GB" sz="2400" dirty="0">
                <a:effectLst/>
                <a:latin typeface="Calibri" panose="020F0502020204030204" pitchFamily="34" charset="0"/>
                <a:ea typeface="Calibri" panose="020F0502020204030204" pitchFamily="34" charset="0"/>
                <a:cs typeface="Calibri" panose="020F0502020204030204" pitchFamily="34" charset="0"/>
              </a:rPr>
              <a:t>: can the information be verified?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b="1" dirty="0">
                <a:effectLst/>
                <a:latin typeface="Calibri" panose="020F0502020204030204" pitchFamily="34" charset="0"/>
                <a:ea typeface="Calibri" panose="020F0502020204030204" pitchFamily="34" charset="0"/>
                <a:cs typeface="Calibri" panose="020F0502020204030204" pitchFamily="34" charset="0"/>
              </a:rPr>
              <a:t>Purpose</a:t>
            </a:r>
            <a:r>
              <a:rPr lang="en-GB" sz="2400" dirty="0">
                <a:effectLst/>
                <a:latin typeface="Calibri" panose="020F0502020204030204" pitchFamily="34" charset="0"/>
                <a:ea typeface="Calibri" panose="020F0502020204030204" pitchFamily="34" charset="0"/>
                <a:cs typeface="Calibri" panose="020F0502020204030204" pitchFamily="34" charset="0"/>
              </a:rPr>
              <a:t> - Is the information objective? Are they trying to persuade you to see a particular perspective?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139548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Logo, company name&#10;&#10;Description automatically generated">
            <a:extLst>
              <a:ext uri="{FF2B5EF4-FFF2-40B4-BE49-F238E27FC236}">
                <a16:creationId xmlns:a16="http://schemas.microsoft.com/office/drawing/2014/main" id="{855A28B2-533F-0805-F496-B7B936F9FE3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796664" y="332656"/>
            <a:ext cx="5550671" cy="532859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826266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E8B8AA6-A695-46FC-8712-9990ABF53955}"/>
              </a:ext>
            </a:extLst>
          </p:cNvPr>
          <p:cNvSpPr>
            <a:spLocks noGrp="1"/>
          </p:cNvSpPr>
          <p:nvPr>
            <p:ph type="title"/>
          </p:nvPr>
        </p:nvSpPr>
        <p:spPr>
          <a:xfrm>
            <a:off x="628650" y="365125"/>
            <a:ext cx="7886700" cy="728761"/>
          </a:xfrm>
        </p:spPr>
        <p:txBody>
          <a:bodyPr/>
          <a:lstStyle/>
          <a:p>
            <a:r>
              <a:rPr lang="en-GB" sz="4000" b="1" dirty="0"/>
              <a:t>Finding Help – General Enquiries</a:t>
            </a:r>
          </a:p>
        </p:txBody>
      </p:sp>
      <p:sp>
        <p:nvSpPr>
          <p:cNvPr id="4" name="Content Placeholder 3">
            <a:extLst>
              <a:ext uri="{FF2B5EF4-FFF2-40B4-BE49-F238E27FC236}">
                <a16:creationId xmlns:a16="http://schemas.microsoft.com/office/drawing/2014/main" id="{6F6702B3-48E4-4B42-ACDE-B5E830B8F372}"/>
              </a:ext>
            </a:extLst>
          </p:cNvPr>
          <p:cNvSpPr>
            <a:spLocks noGrp="1"/>
          </p:cNvSpPr>
          <p:nvPr>
            <p:ph idx="1"/>
          </p:nvPr>
        </p:nvSpPr>
        <p:spPr>
          <a:xfrm>
            <a:off x="628650" y="1093886"/>
            <a:ext cx="7886700" cy="4855394"/>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If you need further assistance, the library staff will be happy to help!</a:t>
            </a:r>
            <a:br>
              <a:rPr lang="en-GB" sz="2400" dirty="0">
                <a:latin typeface="Calibri" panose="020F0502020204030204" pitchFamily="34" charset="0"/>
                <a:ea typeface="Calibri" panose="020F0502020204030204" pitchFamily="34" charset="0"/>
                <a:cs typeface="Times New Roman" panose="02020603050405020304" pitchFamily="18" charset="0"/>
              </a:rPr>
            </a:br>
            <a:r>
              <a:rPr lang="en-GB" sz="2400" b="1" dirty="0">
                <a:effectLst/>
                <a:latin typeface="Calibri" panose="020F0502020204030204" pitchFamily="34" charset="0"/>
                <a:ea typeface="Calibri" panose="020F0502020204030204" pitchFamily="34" charset="0"/>
                <a:cs typeface="Calibri" panose="020F0502020204030204" pitchFamily="34" charset="0"/>
              </a:rPr>
              <a:t>Email </a:t>
            </a:r>
            <a:br>
              <a:rPr lang="en-GB" sz="2400" b="1" dirty="0">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Calibri" panose="020F0502020204030204" pitchFamily="34" charset="0"/>
              </a:rPr>
              <a:t>You can contact the library via email at </a:t>
            </a:r>
            <a:r>
              <a:rPr lang="en-GB" sz="24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library@uwtsd.ac.uk</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Social media</a:t>
            </a:r>
            <a:br>
              <a:rPr lang="en-GB" sz="2400" b="1" dirty="0">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Calibri" panose="020F0502020204030204" pitchFamily="34" charset="0"/>
              </a:rPr>
              <a:t>You can message the Library on Facebook, Twitter, or Instagram (@UWTSDLib).</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b="1" dirty="0">
                <a:effectLst/>
                <a:latin typeface="Calibri" panose="020F0502020204030204" pitchFamily="34" charset="0"/>
                <a:ea typeface="Calibri" panose="020F0502020204030204" pitchFamily="34" charset="0"/>
                <a:cs typeface="Calibri" panose="020F0502020204030204" pitchFamily="34" charset="0"/>
              </a:rPr>
              <a:t>Finding help – Academic Liaison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For in-depth research help, you should contact the Library's </a:t>
            </a:r>
            <a:r>
              <a:rPr lang="en-GB" sz="2400" b="1"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Academic Liaison Librarians</a:t>
            </a:r>
            <a:r>
              <a:rPr lang="en-GB" sz="2400" dirty="0">
                <a:effectLst/>
                <a:latin typeface="Calibri" panose="020F0502020204030204" pitchFamily="34" charset="0"/>
                <a:ea typeface="Calibri" panose="020F0502020204030204" pitchFamily="34" charset="0"/>
                <a:cs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74548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438CA-2387-4960-AF42-A57983518B82}"/>
              </a:ext>
            </a:extLst>
          </p:cNvPr>
          <p:cNvSpPr>
            <a:spLocks noGrp="1"/>
          </p:cNvSpPr>
          <p:nvPr>
            <p:ph type="title"/>
          </p:nvPr>
        </p:nvSpPr>
        <p:spPr/>
        <p:txBody>
          <a:bodyPr/>
          <a:lstStyle/>
          <a:p>
            <a:r>
              <a:rPr lang="en-GB" sz="4000" b="1" dirty="0"/>
              <a:t>Academic Liaison Librarians</a:t>
            </a:r>
          </a:p>
        </p:txBody>
      </p:sp>
      <p:sp>
        <p:nvSpPr>
          <p:cNvPr id="3" name="Content Placeholder 2">
            <a:extLst>
              <a:ext uri="{FF2B5EF4-FFF2-40B4-BE49-F238E27FC236}">
                <a16:creationId xmlns:a16="http://schemas.microsoft.com/office/drawing/2014/main" id="{6B0CFE1E-D72F-4D34-AA59-656AE7D09F4A}"/>
              </a:ext>
            </a:extLst>
          </p:cNvPr>
          <p:cNvSpPr>
            <a:spLocks noGrp="1"/>
          </p:cNvSpPr>
          <p:nvPr>
            <p:ph idx="1"/>
          </p:nvPr>
        </p:nvSpPr>
        <p:spPr>
          <a:xfrm>
            <a:off x="755576" y="1196752"/>
            <a:ext cx="7886700" cy="4464496"/>
          </a:xfrm>
        </p:spPr>
        <p:txBody>
          <a:bodyPr>
            <a:normAutofit fontScale="92500"/>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They will be able to help you with more specialist enquiries, such as: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Finding, using, and evaluating information 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Referencing</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dirty="0">
                <a:effectLst/>
                <a:latin typeface="Calibri" panose="020F0502020204030204" pitchFamily="34" charset="0"/>
                <a:ea typeface="Calibri" panose="020F0502020204030204" pitchFamily="34" charset="0"/>
                <a:cs typeface="Calibri" panose="020F0502020204030204" pitchFamily="34" charset="0"/>
              </a:rPr>
              <a:t>Locating accessible resources.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They also provide a wider</a:t>
            </a:r>
            <a:r>
              <a:rPr lang="en-GB" sz="2400" u="sng" dirty="0">
                <a:effectLst/>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Academic and </a:t>
            </a:r>
            <a:r>
              <a:rPr lang="en-GB" sz="2400" dirty="0" err="1">
                <a:effectLst/>
                <a:latin typeface="Calibri" panose="020F0502020204030204" pitchFamily="34" charset="0"/>
                <a:ea typeface="Calibri" panose="020F0502020204030204" pitchFamily="34" charset="0"/>
                <a:cs typeface="Calibri" panose="020F0502020204030204" pitchFamily="34" charset="0"/>
                <a:hlinkClick r:id="rId2"/>
              </a:rPr>
              <a:t>InfoSkills</a:t>
            </a:r>
            <a:r>
              <a:rPr lang="en-GB" sz="2400" dirty="0">
                <a:effectLst/>
                <a:latin typeface="Calibri" panose="020F0502020204030204" pitchFamily="34" charset="0"/>
                <a:ea typeface="Calibri" panose="020F0502020204030204" pitchFamily="34" charset="0"/>
                <a:cs typeface="Calibri" panose="020F0502020204030204" pitchFamily="34" charset="0"/>
                <a:hlinkClick r:id="rId2"/>
              </a:rPr>
              <a:t>  </a:t>
            </a:r>
            <a:r>
              <a:rPr lang="en-GB" sz="2400" dirty="0">
                <a:effectLst/>
                <a:latin typeface="Calibri" panose="020F0502020204030204" pitchFamily="34" charset="0"/>
                <a:ea typeface="Calibri" panose="020F0502020204030204" pitchFamily="34" charset="0"/>
                <a:cs typeface="Calibri" panose="020F0502020204030204" pitchFamily="34" charset="0"/>
              </a:rPr>
              <a:t>programme</a:t>
            </a:r>
            <a:r>
              <a:rPr lang="en-GB" sz="2400" u="sng" dirty="0">
                <a:latin typeface="Calibri" panose="020F0502020204030204" pitchFamily="34" charset="0"/>
                <a:ea typeface="Calibri" panose="020F0502020204030204" pitchFamily="34" charset="0"/>
                <a:cs typeface="Calibri" panose="020F0502020204030204" pitchFamily="34" charset="0"/>
              </a:rPr>
              <a:t> </a:t>
            </a:r>
            <a:r>
              <a:rPr lang="en-GB" sz="2400" dirty="0">
                <a:effectLst/>
                <a:latin typeface="Calibri" panose="020F0502020204030204" pitchFamily="34" charset="0"/>
                <a:ea typeface="Calibri" panose="020F0502020204030204" pitchFamily="34" charset="0"/>
                <a:cs typeface="Calibri" panose="020F0502020204030204" pitchFamily="34" charset="0"/>
              </a:rPr>
              <a:t>focusing on transferable employability skills and academic skills.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Calibri" panose="020F0502020204030204" pitchFamily="34" charset="0"/>
              </a:rPr>
              <a:t>Support is available via email or Microsoft Teams.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444918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BC5EE-A20E-4F23-A129-30228D670CBF}"/>
              </a:ext>
            </a:extLst>
          </p:cNvPr>
          <p:cNvSpPr>
            <a:spLocks noGrp="1"/>
          </p:cNvSpPr>
          <p:nvPr>
            <p:ph type="title"/>
          </p:nvPr>
        </p:nvSpPr>
        <p:spPr>
          <a:xfrm>
            <a:off x="971600" y="1916832"/>
            <a:ext cx="7416824" cy="864096"/>
          </a:xfrm>
        </p:spPr>
        <p:txBody>
          <a:bodyPr/>
          <a:lstStyle/>
          <a:p>
            <a:r>
              <a:rPr lang="en-GB" sz="4000" b="1" dirty="0"/>
              <a:t>Part 2: What is Assessment Criteria? </a:t>
            </a:r>
          </a:p>
        </p:txBody>
      </p:sp>
      <p:sp>
        <p:nvSpPr>
          <p:cNvPr id="4" name="Arrow: Right 3">
            <a:extLst>
              <a:ext uri="{FF2B5EF4-FFF2-40B4-BE49-F238E27FC236}">
                <a16:creationId xmlns:a16="http://schemas.microsoft.com/office/drawing/2014/main" id="{9B946B91-AD02-48D6-BAB2-D6ED53E3823D}"/>
              </a:ext>
            </a:extLst>
          </p:cNvPr>
          <p:cNvSpPr/>
          <p:nvPr/>
        </p:nvSpPr>
        <p:spPr>
          <a:xfrm>
            <a:off x="4211960" y="2924944"/>
            <a:ext cx="3024336" cy="50405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6714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p:txBody>
          <a:bodyPr/>
          <a:lstStyle/>
          <a:p>
            <a:r>
              <a:rPr lang="en-GB" sz="4000" b="1" dirty="0"/>
              <a:t>Assessment Criteria</a:t>
            </a:r>
          </a:p>
        </p:txBody>
      </p:sp>
      <p:sp>
        <p:nvSpPr>
          <p:cNvPr id="7" name="TextBox 6">
            <a:extLst>
              <a:ext uri="{FF2B5EF4-FFF2-40B4-BE49-F238E27FC236}">
                <a16:creationId xmlns:a16="http://schemas.microsoft.com/office/drawing/2014/main" id="{58A994F7-A42D-1C42-D6C8-C926F81620CC}"/>
              </a:ext>
            </a:extLst>
          </p:cNvPr>
          <p:cNvSpPr txBox="1"/>
          <p:nvPr/>
        </p:nvSpPr>
        <p:spPr>
          <a:xfrm>
            <a:off x="395536" y="1225689"/>
            <a:ext cx="8532948" cy="5632311"/>
          </a:xfrm>
          <a:prstGeom prst="rect">
            <a:avLst/>
          </a:prstGeom>
          <a:noFill/>
        </p:spPr>
        <p:txBody>
          <a:bodyPr wrap="square">
            <a:spAutoFit/>
          </a:bodyPr>
          <a:lstStyle/>
          <a:p>
            <a:r>
              <a:rPr lang="en-GB" sz="2400" spc="-5" dirty="0">
                <a:ea typeface="Arial" panose="020B0604020202020204" pitchFamily="34" charset="0"/>
                <a:cs typeface="Arial" panose="020B0604020202020204" pitchFamily="34" charset="0"/>
              </a:rPr>
              <a:t>At the end of each level of study, </a:t>
            </a:r>
            <a:r>
              <a:rPr lang="en-GB" sz="2400" i="1" spc="-5" dirty="0">
                <a:ea typeface="Arial" panose="020B0604020202020204" pitchFamily="34" charset="0"/>
                <a:cs typeface="Arial" panose="020B0604020202020204" pitchFamily="34" charset="0"/>
              </a:rPr>
              <a:t>all students on any course within the university</a:t>
            </a:r>
            <a:r>
              <a:rPr lang="en-GB" sz="2400" spc="-5" dirty="0">
                <a:ea typeface="Arial" panose="020B0604020202020204" pitchFamily="34" charset="0"/>
                <a:cs typeface="Arial" panose="020B0604020202020204" pitchFamily="34" charset="0"/>
              </a:rPr>
              <a:t> are expected to reach a certain standard in order to pass. This standard has been set by external bodies and all tutors have to follow this framework in order to ensure that all degrees awarded by the university reach the same high standard, regardless of the subject studied. </a:t>
            </a:r>
          </a:p>
          <a:p>
            <a:r>
              <a:rPr lang="en-GB" sz="2400" spc="-5" dirty="0">
                <a:ea typeface="Arial" panose="020B0604020202020204" pitchFamily="34" charset="0"/>
                <a:cs typeface="Arial" panose="020B0604020202020204" pitchFamily="34" charset="0"/>
              </a:rPr>
              <a:t> </a:t>
            </a:r>
          </a:p>
          <a:p>
            <a:r>
              <a:rPr lang="en-GB" sz="2400" spc="-5" dirty="0">
                <a:effectLst/>
                <a:ea typeface="Arial" panose="020B0604020202020204" pitchFamily="34" charset="0"/>
                <a:cs typeface="Arial" panose="020B0604020202020204" pitchFamily="34" charset="0"/>
              </a:rPr>
              <a:t>Tutors </a:t>
            </a:r>
            <a:r>
              <a:rPr lang="en-GB" sz="2400" spc="-5" dirty="0">
                <a:ea typeface="Arial" panose="020B0604020202020204" pitchFamily="34" charset="0"/>
                <a:cs typeface="Arial" panose="020B0604020202020204" pitchFamily="34" charset="0"/>
              </a:rPr>
              <a:t>can only </a:t>
            </a:r>
            <a:r>
              <a:rPr lang="en-GB" sz="2400" spc="-5" dirty="0">
                <a:effectLst/>
                <a:ea typeface="Arial" panose="020B0604020202020204" pitchFamily="34" charset="0"/>
                <a:cs typeface="Arial" panose="020B0604020202020204" pitchFamily="34" charset="0"/>
              </a:rPr>
              <a:t>award marks on the basis of how well students have demonstrated knowledge of the basic underlying concepts and principles of a subject</a:t>
            </a:r>
            <a:r>
              <a:rPr lang="en-GB" sz="2400" spc="-5" dirty="0">
                <a:ea typeface="Arial" panose="020B0604020202020204" pitchFamily="34" charset="0"/>
                <a:cs typeface="Arial" panose="020B0604020202020204" pitchFamily="34" charset="0"/>
              </a:rPr>
              <a:t> </a:t>
            </a:r>
            <a:r>
              <a:rPr lang="en-GB" sz="2400" spc="-5" dirty="0">
                <a:effectLst/>
                <a:ea typeface="Arial" panose="020B0604020202020204" pitchFamily="34" charset="0"/>
                <a:cs typeface="Arial" panose="020B0604020202020204" pitchFamily="34" charset="0"/>
              </a:rPr>
              <a:t>and their ability to evaluate and interpret these within the context of that area of study. </a:t>
            </a:r>
          </a:p>
          <a:p>
            <a:endParaRPr lang="en-GB" sz="2400" spc="-5" dirty="0">
              <a:latin typeface="Arial" panose="020B0604020202020204" pitchFamily="34" charset="0"/>
              <a:ea typeface="Arial" panose="020B0604020202020204" pitchFamily="34" charset="0"/>
              <a:cs typeface="Arial" panose="020B0604020202020204" pitchFamily="34" charset="0"/>
            </a:endParaRPr>
          </a:p>
          <a:p>
            <a:endParaRPr lang="en-GB" sz="2400" spc="-5" dirty="0">
              <a:effectLst/>
              <a:latin typeface="Arial" panose="020B0604020202020204" pitchFamily="34" charset="0"/>
              <a:ea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9949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p:txBody>
          <a:bodyPr/>
          <a:lstStyle/>
          <a:p>
            <a:r>
              <a:rPr lang="en-GB" sz="4000" b="1" dirty="0"/>
              <a:t>Assessment Criteria</a:t>
            </a:r>
          </a:p>
        </p:txBody>
      </p:sp>
      <p:sp>
        <p:nvSpPr>
          <p:cNvPr id="7" name="TextBox 6">
            <a:extLst>
              <a:ext uri="{FF2B5EF4-FFF2-40B4-BE49-F238E27FC236}">
                <a16:creationId xmlns:a16="http://schemas.microsoft.com/office/drawing/2014/main" id="{58A994F7-A42D-1C42-D6C8-C926F81620CC}"/>
              </a:ext>
            </a:extLst>
          </p:cNvPr>
          <p:cNvSpPr txBox="1"/>
          <p:nvPr/>
        </p:nvSpPr>
        <p:spPr>
          <a:xfrm>
            <a:off x="467544" y="1196752"/>
            <a:ext cx="8424936" cy="4154984"/>
          </a:xfrm>
          <a:prstGeom prst="rect">
            <a:avLst/>
          </a:prstGeom>
          <a:noFill/>
        </p:spPr>
        <p:txBody>
          <a:bodyPr wrap="square">
            <a:spAutoFit/>
          </a:bodyPr>
          <a:lstStyle/>
          <a:p>
            <a:r>
              <a:rPr lang="en-GB" sz="2400" spc="-5" dirty="0">
                <a:effectLst/>
                <a:ea typeface="Arial" panose="020B0604020202020204" pitchFamily="34" charset="0"/>
                <a:cs typeface="Arial" panose="020B0604020202020204" pitchFamily="34" charset="0"/>
              </a:rPr>
              <a:t>We are now going to take a quick look at the </a:t>
            </a:r>
            <a:r>
              <a:rPr lang="en-GB" sz="2400" b="1" dirty="0">
                <a:effectLst/>
                <a:ea typeface="Calibri" panose="020F0502020204030204" pitchFamily="34" charset="0"/>
              </a:rPr>
              <a:t>generic assessment criteria framework</a:t>
            </a:r>
            <a:r>
              <a:rPr lang="en-GB" sz="2400" dirty="0">
                <a:effectLst/>
                <a:ea typeface="Calibri" panose="020F0502020204030204" pitchFamily="34" charset="0"/>
              </a:rPr>
              <a:t> </a:t>
            </a:r>
            <a:r>
              <a:rPr lang="en-GB" sz="2400" spc="-5" dirty="0">
                <a:effectLst/>
                <a:ea typeface="Arial" panose="020B0604020202020204" pitchFamily="34" charset="0"/>
                <a:cs typeface="Arial" panose="020B0604020202020204" pitchFamily="34" charset="0"/>
              </a:rPr>
              <a:t>which has been developed </a:t>
            </a:r>
            <a:r>
              <a:rPr lang="en-GB" sz="2400" dirty="0">
                <a:effectLst/>
                <a:ea typeface="Calibri" panose="020F0502020204030204" pitchFamily="34" charset="0"/>
              </a:rPr>
              <a:t>in accordance with the expectations of the </a:t>
            </a:r>
            <a:r>
              <a:rPr lang="en-GB" sz="2400" i="1" dirty="0">
                <a:effectLst/>
                <a:ea typeface="Calibri" panose="020F0502020204030204" pitchFamily="34" charset="0"/>
              </a:rPr>
              <a:t>QAA Frameworks for Higher Education Qualifications of UK Degree-Awarding Bodies (2014) and the Credit and Qualifications Framework for Wales (2009). </a:t>
            </a:r>
          </a:p>
          <a:p>
            <a:br>
              <a:rPr lang="en-GB" sz="2400" i="1" dirty="0">
                <a:effectLst/>
                <a:ea typeface="Calibri" panose="020F0502020204030204" pitchFamily="34" charset="0"/>
              </a:rPr>
            </a:br>
            <a:r>
              <a:rPr lang="en-GB" sz="2400" spc="-5" dirty="0">
                <a:cs typeface="Arial" panose="020B0604020202020204" pitchFamily="34" charset="0"/>
              </a:rPr>
              <a:t>This will be explained to you as we go through the module, but the following slides give a snapshot of how marks are awarded and what </a:t>
            </a:r>
            <a:r>
              <a:rPr lang="en-GB" sz="2400" b="1" spc="-5" dirty="0">
                <a:cs typeface="Arial" panose="020B0604020202020204" pitchFamily="34" charset="0"/>
              </a:rPr>
              <a:t>YOU</a:t>
            </a:r>
            <a:r>
              <a:rPr lang="en-GB" sz="2400" spc="-5" dirty="0">
                <a:cs typeface="Arial" panose="020B0604020202020204" pitchFamily="34" charset="0"/>
              </a:rPr>
              <a:t> need to do to get good marks.</a:t>
            </a:r>
          </a:p>
          <a:p>
            <a:r>
              <a:rPr lang="en-GB" sz="2400" spc="-5" dirty="0">
                <a:cs typeface="Arial" panose="020B0604020202020204" pitchFamily="34" charset="0"/>
              </a:rPr>
              <a:t>We cannot give marks for anything that isn’t there, so do make sure you understand what is wanted and </a:t>
            </a:r>
            <a:r>
              <a:rPr lang="en-GB" sz="2400" b="1" spc="-5" dirty="0">
                <a:cs typeface="Arial" panose="020B0604020202020204" pitchFamily="34" charset="0"/>
              </a:rPr>
              <a:t>ASK</a:t>
            </a:r>
            <a:r>
              <a:rPr lang="en-GB" sz="2400" spc="-5" dirty="0">
                <a:cs typeface="Arial" panose="020B0604020202020204" pitchFamily="34" charset="0"/>
              </a:rPr>
              <a:t> if you don’t!!</a:t>
            </a:r>
          </a:p>
        </p:txBody>
      </p:sp>
    </p:spTree>
    <p:extLst>
      <p:ext uri="{BB962C8B-B14F-4D97-AF65-F5344CB8AC3E}">
        <p14:creationId xmlns:p14="http://schemas.microsoft.com/office/powerpoint/2010/main" val="2984274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extLst>
              <p:ext uri="{D42A27DB-BD31-4B8C-83A1-F6EECF244321}">
                <p14:modId xmlns:p14="http://schemas.microsoft.com/office/powerpoint/2010/main" val="943256540"/>
              </p:ext>
            </p:extLst>
          </p:nvPr>
        </p:nvGraphicFramePr>
        <p:xfrm>
          <a:off x="377534" y="332656"/>
          <a:ext cx="8388931" cy="5472608"/>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354487">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pPr marL="68580">
                        <a:lnSpc>
                          <a:spcPct val="107000"/>
                        </a:lnSpc>
                        <a:spcBef>
                          <a:spcPts val="170"/>
                        </a:spcBef>
                        <a:spcAft>
                          <a:spcPts val="800"/>
                        </a:spcAft>
                      </a:pPr>
                      <a:r>
                        <a:rPr lang="en-GB" sz="1800" dirty="0">
                          <a:effectLst/>
                          <a:latin typeface="Arial" panose="020B0604020202020204" pitchFamily="34" charset="0"/>
                          <a:cs typeface="Arial" panose="020B0604020202020204" pitchFamily="34" charset="0"/>
                        </a:rPr>
                        <a:t>Engagement with literature</a:t>
                      </a:r>
                      <a:br>
                        <a:rPr lang="en-GB" sz="1800" dirty="0">
                          <a:effectLst/>
                          <a:latin typeface="Arial" panose="020B0604020202020204" pitchFamily="34" charset="0"/>
                          <a:cs typeface="Arial" panose="020B0604020202020204" pitchFamily="34" charset="0"/>
                        </a:rPr>
                      </a:br>
                      <a:br>
                        <a:rPr lang="en-GB" sz="1800" dirty="0">
                          <a:effectLst/>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 reading</a:t>
                      </a:r>
                      <a:br>
                        <a:rPr lang="en-GB" sz="1800" dirty="0">
                          <a:effectLst/>
                          <a:latin typeface="Arial" panose="020B0604020202020204" pitchFamily="34" charset="0"/>
                          <a:cs typeface="Arial" panose="020B0604020202020204" pitchFamily="34" charset="0"/>
                        </a:rPr>
                      </a:br>
                      <a:br>
                        <a:rPr lang="en-GB" sz="1800" dirty="0">
                          <a:effectLst/>
                          <a:latin typeface="Arial" panose="020B0604020202020204" pitchFamily="34" charset="0"/>
                          <a:cs typeface="Arial" panose="020B0604020202020204" pitchFamily="34" charset="0"/>
                        </a:rPr>
                      </a:br>
                      <a:r>
                        <a:rPr lang="en-GB" sz="1800" dirty="0">
                          <a:effectLst/>
                          <a:latin typeface="Arial" panose="020B0604020202020204" pitchFamily="34" charset="0"/>
                          <a:cs typeface="Arial" panose="020B0604020202020204" pitchFamily="34" charset="0"/>
                        </a:rPr>
                        <a:t> referencing</a:t>
                      </a:r>
                    </a:p>
                    <a:p>
                      <a:pPr marL="68580">
                        <a:lnSpc>
                          <a:spcPct val="107000"/>
                        </a:lnSpc>
                        <a:spcBef>
                          <a:spcPts val="170"/>
                        </a:spcBef>
                        <a:spcAft>
                          <a:spcPts val="800"/>
                        </a:spcAft>
                      </a:pPr>
                      <a:r>
                        <a:rPr lang="en-GB" sz="1800" dirty="0">
                          <a:effectLst/>
                          <a:latin typeface="Arial" panose="020B0604020202020204" pitchFamily="34" charset="0"/>
                          <a:cs typeface="Arial" panose="020B0604020202020204" pitchFamily="34" charset="0"/>
                        </a:rPr>
                        <a:t>academic conventions </a:t>
                      </a:r>
                    </a:p>
                    <a:p>
                      <a:pPr marL="68580">
                        <a:lnSpc>
                          <a:spcPct val="107000"/>
                        </a:lnSpc>
                        <a:spcBef>
                          <a:spcPts val="170"/>
                        </a:spcBef>
                        <a:spcAft>
                          <a:spcPts val="800"/>
                        </a:spcAft>
                      </a:pPr>
                      <a:r>
                        <a:rPr lang="en-GB" sz="1800" dirty="0">
                          <a:effectLst/>
                          <a:latin typeface="Arial" panose="020B0604020202020204" pitchFamily="34" charset="0"/>
                          <a:cs typeface="Arial" panose="020B0604020202020204" pitchFamily="34" charset="0"/>
                        </a:rPr>
                        <a:t>academic honesty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 limited range of mostly relevant and credible sources but with some reliance on information gained through class contact. Some omissions and minor errors.</a:t>
                      </a:r>
                    </a:p>
                    <a:p>
                      <a:pPr>
                        <a:lnSpc>
                          <a:spcPct val="107000"/>
                        </a:lnSpc>
                        <a:spcAft>
                          <a:spcPts val="800"/>
                        </a:spcAft>
                      </a:pPr>
                      <a:r>
                        <a:rPr lang="en-GB" sz="1400" dirty="0">
                          <a:effectLst/>
                          <a:latin typeface="Arial" panose="020B0604020202020204" pitchFamily="34" charset="0"/>
                          <a:cs typeface="Arial" panose="020B0604020202020204" pitchFamily="34" charset="0"/>
                        </a:rPr>
                        <a:t>Referencing conventions evident though not always applied accurately or consistently.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an appropriate range of literature, including sources retrieved independently.</a:t>
                      </a:r>
                      <a:br>
                        <a:rPr lang="en-GB" sz="1400" dirty="0">
                          <a:effectLst/>
                          <a:latin typeface="Arial" panose="020B0604020202020204" pitchFamily="34" charset="0"/>
                          <a:cs typeface="Arial" panose="020B0604020202020204" pitchFamily="34" charset="0"/>
                        </a:rPr>
                      </a:br>
                      <a:r>
                        <a:rPr lang="en-GB" sz="1400" dirty="0">
                          <a:effectLst/>
                          <a:latin typeface="Arial" panose="020B0604020202020204" pitchFamily="34" charset="0"/>
                          <a:cs typeface="Arial" panose="020B0604020202020204" pitchFamily="34" charset="0"/>
                        </a:rPr>
                        <a:t> </a:t>
                      </a:r>
                      <a:br>
                        <a:rPr lang="en-GB" sz="1400" dirty="0">
                          <a:effectLst/>
                          <a:latin typeface="Arial" panose="020B0604020202020204" pitchFamily="34" charset="0"/>
                          <a:cs typeface="Arial" panose="020B0604020202020204" pitchFamily="34" charset="0"/>
                        </a:rPr>
                      </a:br>
                      <a:r>
                        <a:rPr lang="en-GB" sz="1400" dirty="0">
                          <a:effectLst/>
                          <a:latin typeface="Arial" panose="020B0604020202020204" pitchFamily="34" charset="0"/>
                          <a:cs typeface="Arial" panose="020B0604020202020204" pitchFamily="34" charset="0"/>
                        </a:rPr>
                        <a:t>Some over-reliance on texts rather than other sources. Referencing may show minor inaccuracies or inconsistencies.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 wide range of literature, including sources retrieved independently.</a:t>
                      </a:r>
                    </a:p>
                    <a:p>
                      <a:pPr>
                        <a:lnSpc>
                          <a:spcPct val="107000"/>
                        </a:lnSpc>
                        <a:spcAft>
                          <a:spcPts val="800"/>
                        </a:spcAft>
                      </a:pPr>
                      <a:r>
                        <a:rPr lang="en-GB" sz="1400" dirty="0">
                          <a:effectLst/>
                          <a:latin typeface="Arial" panose="020B0604020202020204" pitchFamily="34" charset="0"/>
                          <a:cs typeface="Arial" panose="020B0604020202020204" pitchFamily="34" charset="0"/>
                        </a:rPr>
                        <a:t>Selection of relevant and credible sources.</a:t>
                      </a:r>
                    </a:p>
                    <a:p>
                      <a:pPr>
                        <a:lnSpc>
                          <a:spcPct val="107000"/>
                        </a:lnSpc>
                        <a:spcAft>
                          <a:spcPts val="800"/>
                        </a:spcAft>
                      </a:pPr>
                      <a:r>
                        <a:rPr lang="en-GB" sz="1400" dirty="0">
                          <a:effectLst/>
                          <a:latin typeface="Arial" panose="020B0604020202020204" pitchFamily="34" charset="0"/>
                          <a:cs typeface="Arial" panose="020B0604020202020204" pitchFamily="34" charset="0"/>
                        </a:rPr>
                        <a:t>Generally sound referencing, with no/very few inaccuracies or inconsistencies.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800"/>
                        </a:spcAft>
                      </a:pPr>
                      <a:r>
                        <a:rPr lang="en-GB" sz="1400" dirty="0">
                          <a:effectLst/>
                          <a:latin typeface="Arial" panose="020B0604020202020204" pitchFamily="34" charset="0"/>
                          <a:cs typeface="Arial" panose="020B0604020202020204" pitchFamily="34" charset="0"/>
                        </a:rPr>
                        <a:t>Engagement with an extensive range of relevant and credible literature.</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p>
                      <a:pPr>
                        <a:lnSpc>
                          <a:spcPct val="107000"/>
                        </a:lnSpc>
                        <a:spcAft>
                          <a:spcPts val="800"/>
                        </a:spcAft>
                      </a:pPr>
                      <a:r>
                        <a:rPr lang="en-GB" sz="1400" dirty="0">
                          <a:effectLst/>
                          <a:latin typeface="Arial" panose="020B0604020202020204" pitchFamily="34" charset="0"/>
                          <a:cs typeface="Arial" panose="020B0604020202020204" pitchFamily="34" charset="0"/>
                        </a:rPr>
                        <a:t>Consistently accurate application of referencing.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2915044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332656"/>
          <a:ext cx="8388931" cy="5472608"/>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354487">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pPr marL="68580">
                        <a:lnSpc>
                          <a:spcPct val="107000"/>
                        </a:lnSpc>
                        <a:spcBef>
                          <a:spcPts val="170"/>
                        </a:spcBef>
                        <a:spcAft>
                          <a:spcPts val="800"/>
                        </a:spcAft>
                      </a:pPr>
                      <a:r>
                        <a:rPr lang="en-GB" sz="1600" b="1" kern="1200" dirty="0">
                          <a:solidFill>
                            <a:schemeClr val="lt1"/>
                          </a:solidFill>
                          <a:effectLst/>
                          <a:latin typeface="Arial" panose="020B0604020202020204" pitchFamily="34" charset="0"/>
                          <a:ea typeface="+mn-ea"/>
                          <a:cs typeface="Arial" panose="020B0604020202020204" pitchFamily="34" charset="0"/>
                        </a:rPr>
                        <a:t>Knowledge and understanding </a:t>
                      </a:r>
                      <a:br>
                        <a:rPr lang="en-GB" sz="1800" dirty="0">
                          <a:effectLst/>
                          <a:latin typeface="Arial" panose="020B0604020202020204" pitchFamily="34" charset="0"/>
                          <a:cs typeface="Arial" panose="020B0604020202020204" pitchFamily="34" charset="0"/>
                        </a:rPr>
                      </a:br>
                      <a:endParaRPr lang="en-GB" sz="1800" dirty="0">
                        <a:effectLst/>
                        <a:latin typeface="Arial" panose="020B0604020202020204" pitchFamily="34" charset="0"/>
                        <a:cs typeface="Arial" panose="020B0604020202020204" pitchFamily="34" charset="0"/>
                      </a:endParaRPr>
                    </a:p>
                    <a:p>
                      <a:pPr marL="68580">
                        <a:lnSpc>
                          <a:spcPct val="107000"/>
                        </a:lnSpc>
                        <a:spcBef>
                          <a:spcPts val="170"/>
                        </a:spcBef>
                        <a:spcAft>
                          <a:spcPts val="800"/>
                        </a:spcAft>
                      </a:pPr>
                      <a:br>
                        <a:rPr lang="en-GB" sz="1800" dirty="0">
                          <a:effectLst/>
                          <a:latin typeface="Arial" panose="020B0604020202020204" pitchFamily="34" charset="0"/>
                          <a:cs typeface="Arial" panose="020B0604020202020204" pitchFamily="34" charset="0"/>
                        </a:rPr>
                      </a:br>
                      <a:r>
                        <a:rPr lang="en-GB" sz="1800" b="1" kern="1200" dirty="0">
                          <a:solidFill>
                            <a:schemeClr val="lt1"/>
                          </a:solidFill>
                          <a:effectLst/>
                          <a:latin typeface="+mn-lt"/>
                          <a:ea typeface="+mn-ea"/>
                          <a:cs typeface="+mn-cs"/>
                        </a:rPr>
                        <a:t>Knowledge of the basic underlying concepts and principles of a subject</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Limited knowledge and understanding of the basic underlying concepts and principles within the subject area</a:t>
                      </a:r>
                    </a:p>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Some elements may be missing.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Knowledge of the basic underlying concepts and principles is accurate with a good understanding of the field of study but lacks depth and/or breadth.</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Competent knowledge of the basic underlying concepts and principles. </a:t>
                      </a:r>
                    </a:p>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Exhibits very good understanding.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6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Excellent knowledge and understanding of the basic underlying concepts and principles of the subject.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936013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188640"/>
          <a:ext cx="8388931" cy="5683742"/>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565621">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r>
                        <a:rPr lang="en-GB" sz="1800" b="1" kern="1200" dirty="0">
                          <a:solidFill>
                            <a:schemeClr val="lt1"/>
                          </a:solidFill>
                          <a:effectLst/>
                          <a:latin typeface="+mn-lt"/>
                          <a:ea typeface="+mn-ea"/>
                          <a:cs typeface="+mn-cs"/>
                        </a:rPr>
                        <a:t>Cognitive and intellectual skills </a:t>
                      </a:r>
                    </a:p>
                    <a:p>
                      <a:endParaRPr lang="en-GB" sz="1800" b="1" kern="1200" dirty="0">
                        <a:solidFill>
                          <a:schemeClr val="lt1"/>
                        </a:solidFill>
                        <a:effectLst/>
                        <a:latin typeface="+mn-lt"/>
                        <a:ea typeface="+mn-ea"/>
                        <a:cs typeface="+mn-cs"/>
                      </a:endParaRPr>
                    </a:p>
                    <a:p>
                      <a:r>
                        <a:rPr lang="en-GB" sz="1600" b="1" kern="1200" dirty="0">
                          <a:solidFill>
                            <a:schemeClr val="lt1"/>
                          </a:solidFill>
                          <a:effectLst/>
                          <a:latin typeface="+mn-lt"/>
                          <a:ea typeface="+mn-ea"/>
                          <a:cs typeface="+mn-cs"/>
                        </a:rPr>
                        <a:t>Evaluate underlying concepts and principles of a subject and interpret qualitative and quantitative data</a:t>
                      </a:r>
                    </a:p>
                  </a:txBody>
                  <a:tcPr marL="61335" marR="61335"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Limited attempt at evaluation of the underlying concepts and principles, tending towards description.</a:t>
                      </a:r>
                    </a:p>
                    <a:p>
                      <a:endParaRPr lang="en-GB" sz="1400" kern="1200" dirty="0">
                        <a:solidFill>
                          <a:schemeClr val="dk1"/>
                        </a:solidFill>
                        <a:effectLst/>
                        <a:latin typeface="Arial" panose="020B0604020202020204" pitchFamily="34" charset="0"/>
                        <a:ea typeface="+mn-ea"/>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Can interpret qualitative and quantitative data but with some errors</a:t>
                      </a:r>
                      <a:r>
                        <a:rPr lang="en-GB" sz="1600" dirty="0">
                          <a:effectLst/>
                          <a:latin typeface="Arial" panose="020B060402020202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Good evaluation of the underlying concepts and principles. </a:t>
                      </a:r>
                    </a:p>
                    <a:p>
                      <a:endParaRPr lang="en-GB" sz="1400" kern="1200" dirty="0">
                        <a:solidFill>
                          <a:schemeClr val="dk1"/>
                        </a:solidFill>
                        <a:effectLst/>
                        <a:latin typeface="Arial" panose="020B0604020202020204" pitchFamily="34" charset="0"/>
                        <a:ea typeface="+mn-ea"/>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Can interpret qualitative and quantitative data, with minor errors.</a:t>
                      </a:r>
                    </a:p>
                    <a:p>
                      <a:endParaRPr lang="en-GB" sz="1400" kern="1200" dirty="0">
                        <a:solidFill>
                          <a:schemeClr val="dk1"/>
                        </a:solidFill>
                        <a:effectLst/>
                        <a:latin typeface="Arial" panose="020B0604020202020204" pitchFamily="34" charset="0"/>
                        <a:ea typeface="+mn-ea"/>
                        <a:cs typeface="Arial" panose="020B0604020202020204" pitchFamily="34" charset="0"/>
                      </a:endParaRPr>
                    </a:p>
                    <a:p>
                      <a:r>
                        <a:rPr lang="en-GB" sz="1400" kern="1200" dirty="0">
                          <a:solidFill>
                            <a:schemeClr val="dk1"/>
                          </a:solidFill>
                          <a:effectLst/>
                          <a:latin typeface="Arial" panose="020B0604020202020204" pitchFamily="34" charset="0"/>
                          <a:ea typeface="+mn-ea"/>
                          <a:cs typeface="Arial" panose="020B0604020202020204" pitchFamily="34" charset="0"/>
                        </a:rPr>
                        <a:t>An emerging ability to use evidence to support the argument.</a:t>
                      </a:r>
                    </a:p>
                    <a:p>
                      <a:r>
                        <a:rPr lang="en-GB" sz="1400" kern="1200" dirty="0">
                          <a:solidFill>
                            <a:schemeClr val="dk1"/>
                          </a:solidFill>
                          <a:effectLst/>
                          <a:latin typeface="Arial" panose="020B0604020202020204" pitchFamily="34" charset="0"/>
                          <a:ea typeface="+mn-ea"/>
                          <a:cs typeface="Arial" panose="020B0604020202020204" pitchFamily="34" charset="0"/>
                        </a:rPr>
                        <a:t>Mostly valid arguments and logical judgements.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Sound evaluation of the underlying concepts and principles.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Can interpret qualitative and quantitative data accurately.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Ability to devise arguments using evidence to make mostly appropriate and valid judgements.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 </a:t>
                      </a:r>
                    </a:p>
                  </a:txBody>
                  <a:tcPr marL="68580" marR="68580" marT="0" marB="0"/>
                </a:tc>
                <a:tc>
                  <a:txBody>
                    <a:bodyPr/>
                    <a:lstStyle/>
                    <a:p>
                      <a:pPr>
                        <a:lnSpc>
                          <a:spcPct val="107000"/>
                        </a:lnSpc>
                        <a:spcAft>
                          <a:spcPts val="600"/>
                        </a:spcAft>
                      </a:pPr>
                      <a:r>
                        <a:rPr lang="en-GB" sz="1400" kern="1200" dirty="0">
                          <a:solidFill>
                            <a:schemeClr val="dk1"/>
                          </a:solidFill>
                          <a:effectLst/>
                          <a:latin typeface="Arial" panose="020B0604020202020204" pitchFamily="34" charset="0"/>
                          <a:ea typeface="+mn-ea"/>
                          <a:cs typeface="Arial" panose="020B0604020202020204" pitchFamily="34" charset="0"/>
                        </a:rPr>
                        <a:t>Excellent evaluation of the underlying concepts and principles. </a:t>
                      </a:r>
                    </a:p>
                    <a:p>
                      <a:pPr>
                        <a:lnSpc>
                          <a:spcPct val="107000"/>
                        </a:lnSpc>
                        <a:spcAft>
                          <a:spcPts val="600"/>
                        </a:spcAft>
                      </a:pPr>
                      <a:r>
                        <a:rPr lang="en-GB" sz="1400" kern="1200" dirty="0">
                          <a:solidFill>
                            <a:schemeClr val="dk1"/>
                          </a:solidFill>
                          <a:effectLst/>
                          <a:latin typeface="Arial" panose="020B0604020202020204" pitchFamily="34" charset="0"/>
                          <a:ea typeface="+mn-ea"/>
                          <a:cs typeface="Arial" panose="020B0604020202020204" pitchFamily="34" charset="0"/>
                        </a:rPr>
                        <a:t>Can interpret qualitative and quantitative data accurately and with some insight.</a:t>
                      </a:r>
                    </a:p>
                    <a:p>
                      <a:pPr>
                        <a:lnSpc>
                          <a:spcPct val="107000"/>
                        </a:lnSpc>
                        <a:spcAft>
                          <a:spcPts val="600"/>
                        </a:spcAft>
                      </a:pPr>
                      <a:r>
                        <a:rPr lang="en-GB" sz="1400" kern="1200" dirty="0">
                          <a:solidFill>
                            <a:schemeClr val="dk1"/>
                          </a:solidFill>
                          <a:effectLst/>
                          <a:latin typeface="Arial" panose="020B0604020202020204" pitchFamily="34" charset="0"/>
                          <a:ea typeface="+mn-ea"/>
                          <a:cs typeface="Arial" panose="020B0604020202020204" pitchFamily="34" charset="0"/>
                        </a:rPr>
                        <a:t> Excellent ability to devise arguments using evidence and make appropriate and valid judgements.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22142104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188640"/>
          <a:ext cx="8388931" cy="5683742"/>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565621">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r>
                        <a:rPr lang="en-GB" sz="1800" b="1" kern="1200" dirty="0">
                          <a:solidFill>
                            <a:schemeClr val="lt1"/>
                          </a:solidFill>
                          <a:effectLst/>
                          <a:latin typeface="+mn-lt"/>
                          <a:ea typeface="+mn-ea"/>
                          <a:cs typeface="+mn-cs"/>
                        </a:rPr>
                        <a:t>Practical skills</a:t>
                      </a:r>
                    </a:p>
                    <a:p>
                      <a:endParaRPr lang="en-GB" sz="1800" b="1" kern="1200" dirty="0">
                        <a:solidFill>
                          <a:schemeClr val="lt1"/>
                        </a:solidFill>
                        <a:effectLst/>
                        <a:latin typeface="+mn-lt"/>
                        <a:ea typeface="+mn-ea"/>
                        <a:cs typeface="+mn-cs"/>
                      </a:endParaRPr>
                    </a:p>
                    <a:p>
                      <a:r>
                        <a:rPr lang="en-GB" sz="1800" b="1" kern="1200" dirty="0">
                          <a:solidFill>
                            <a:schemeClr val="lt1"/>
                          </a:solidFill>
                          <a:effectLst/>
                          <a:latin typeface="+mn-lt"/>
                          <a:ea typeface="+mn-ea"/>
                          <a:cs typeface="+mn-cs"/>
                        </a:rPr>
                        <a:t>(Different approaches to solving problems in particular contexts.)</a:t>
                      </a:r>
                    </a:p>
                  </a:txBody>
                  <a:tcPr marL="61335" marR="61335"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An adequate awareness and mostly appropriate application of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Basic appreciation of the context of the application. </a:t>
                      </a:r>
                    </a:p>
                    <a:p>
                      <a:r>
                        <a:rPr lang="en-GB" sz="1400" kern="1200" dirty="0">
                          <a:solidFill>
                            <a:schemeClr val="dk1"/>
                          </a:solidFill>
                          <a:effectLst/>
                          <a:latin typeface="Arial" panose="020B0604020202020204" pitchFamily="34" charset="0"/>
                          <a:ea typeface="+mn-ea"/>
                          <a:cs typeface="Arial" panose="020B0604020202020204" pitchFamily="34" charset="0"/>
                        </a:rPr>
                        <a:t>Can identify problems in particular contexts and propose basic alternative approaches or solutions though there may be errors.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 good and appropriate application of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Clear appreciation of the context of the application. </a:t>
                      </a:r>
                    </a:p>
                    <a:p>
                      <a:r>
                        <a:rPr lang="en-GB" sz="1400" kern="1200" dirty="0">
                          <a:solidFill>
                            <a:schemeClr val="dk1"/>
                          </a:solidFill>
                          <a:effectLst/>
                          <a:latin typeface="Arial" panose="020B0604020202020204" pitchFamily="34" charset="0"/>
                          <a:ea typeface="+mn-ea"/>
                          <a:cs typeface="Arial" panose="020B0604020202020204" pitchFamily="34" charset="0"/>
                        </a:rPr>
                        <a:t>Good evidence of different approaches to problem-solving in particular contexts and proposes mostly appropriate solutions..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 very good application of a range of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Very good consideration of the context of the application. Very good evidence of different approaches to problem-solving in particular contexts and proposes appropriate solutions.</a:t>
                      </a:r>
                      <a:r>
                        <a:rPr lang="en-GB" sz="1400" dirty="0">
                          <a:effectLst/>
                          <a:latin typeface="Arial" panose="020B0604020202020204" pitchFamily="34" charset="0"/>
                          <a:ea typeface="Calibri" panose="020F0502020204030204" pitchFamily="34" charset="0"/>
                          <a:cs typeface="Arial" panose="020B0604020202020204" pitchFamily="34" charset="0"/>
                        </a:rPr>
                        <a:t> </a:t>
                      </a:r>
                    </a:p>
                  </a:txBody>
                  <a:tcPr marL="68580" marR="68580" marT="0" marB="0"/>
                </a:tc>
                <a:tc>
                  <a:txBody>
                    <a:bodyPr/>
                    <a:lstStyle/>
                    <a:p>
                      <a:r>
                        <a:rPr lang="en-GB" sz="1400" kern="1200" dirty="0">
                          <a:solidFill>
                            <a:schemeClr val="dk1"/>
                          </a:solidFill>
                          <a:effectLst/>
                          <a:latin typeface="Arial" panose="020B0604020202020204" pitchFamily="34" charset="0"/>
                          <a:ea typeface="+mn-ea"/>
                          <a:cs typeface="Arial" panose="020B0604020202020204" pitchFamily="34" charset="0"/>
                        </a:rPr>
                        <a:t>An advanced application of a range of taught, basic methods, materials, tools and/or techniques.</a:t>
                      </a:r>
                    </a:p>
                    <a:p>
                      <a:r>
                        <a:rPr lang="en-GB" sz="1400" kern="1200" dirty="0">
                          <a:solidFill>
                            <a:schemeClr val="dk1"/>
                          </a:solidFill>
                          <a:effectLst/>
                          <a:latin typeface="Arial" panose="020B0604020202020204" pitchFamily="34" charset="0"/>
                          <a:ea typeface="+mn-ea"/>
                          <a:cs typeface="Arial" panose="020B0604020202020204" pitchFamily="34" charset="0"/>
                        </a:rPr>
                        <a:t>The context of the application is well considered, and insightful.</a:t>
                      </a:r>
                    </a:p>
                    <a:p>
                      <a:r>
                        <a:rPr lang="en-GB" sz="1400" kern="1200" dirty="0">
                          <a:solidFill>
                            <a:schemeClr val="dk1"/>
                          </a:solidFill>
                          <a:effectLst/>
                          <a:latin typeface="Arial" panose="020B0604020202020204" pitchFamily="34" charset="0"/>
                          <a:ea typeface="+mn-ea"/>
                          <a:cs typeface="Arial" panose="020B0604020202020204" pitchFamily="34" charset="0"/>
                        </a:rPr>
                        <a:t>Excellent evidence of different approaches to problem-solving in particular contexts and proposes appropriate solutions. </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2713075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571ABDD2-DE98-14BA-62C7-56285711FB49}"/>
              </a:ext>
            </a:extLst>
          </p:cNvPr>
          <p:cNvGraphicFramePr>
            <a:graphicFrameLocks noGrp="1"/>
          </p:cNvGraphicFramePr>
          <p:nvPr/>
        </p:nvGraphicFramePr>
        <p:xfrm>
          <a:off x="377534" y="188640"/>
          <a:ext cx="8388931" cy="5683742"/>
        </p:xfrm>
        <a:graphic>
          <a:graphicData uri="http://schemas.openxmlformats.org/drawingml/2006/table">
            <a:tbl>
              <a:tblPr firstRow="1" firstCol="1" bandRow="1">
                <a:tableStyleId>{5C22544A-7EE6-4342-B048-85BDC9FD1C3A}</a:tableStyleId>
              </a:tblPr>
              <a:tblGrid>
                <a:gridCol w="1677015">
                  <a:extLst>
                    <a:ext uri="{9D8B030D-6E8A-4147-A177-3AD203B41FA5}">
                      <a16:colId xmlns:a16="http://schemas.microsoft.com/office/drawing/2014/main" val="1067558098"/>
                    </a:ext>
                  </a:extLst>
                </a:gridCol>
                <a:gridCol w="1677979">
                  <a:extLst>
                    <a:ext uri="{9D8B030D-6E8A-4147-A177-3AD203B41FA5}">
                      <a16:colId xmlns:a16="http://schemas.microsoft.com/office/drawing/2014/main" val="3074823691"/>
                    </a:ext>
                  </a:extLst>
                </a:gridCol>
                <a:gridCol w="1677979">
                  <a:extLst>
                    <a:ext uri="{9D8B030D-6E8A-4147-A177-3AD203B41FA5}">
                      <a16:colId xmlns:a16="http://schemas.microsoft.com/office/drawing/2014/main" val="1802376457"/>
                    </a:ext>
                  </a:extLst>
                </a:gridCol>
                <a:gridCol w="1677979">
                  <a:extLst>
                    <a:ext uri="{9D8B030D-6E8A-4147-A177-3AD203B41FA5}">
                      <a16:colId xmlns:a16="http://schemas.microsoft.com/office/drawing/2014/main" val="37479647"/>
                    </a:ext>
                  </a:extLst>
                </a:gridCol>
                <a:gridCol w="1677979">
                  <a:extLst>
                    <a:ext uri="{9D8B030D-6E8A-4147-A177-3AD203B41FA5}">
                      <a16:colId xmlns:a16="http://schemas.microsoft.com/office/drawing/2014/main" val="3052477996"/>
                    </a:ext>
                  </a:extLst>
                </a:gridCol>
              </a:tblGrid>
              <a:tr h="802531">
                <a:tc>
                  <a:txBody>
                    <a:bodyPr/>
                    <a:lstStyle/>
                    <a:p>
                      <a:pPr algn="ct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Level 4</a:t>
                      </a:r>
                    </a:p>
                  </a:txBody>
                  <a:tcPr marL="61335" marR="61335" marT="0" marB="0" anchor="ctr"/>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SATISFACTORY</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(3</a:t>
                      </a:r>
                      <a:r>
                        <a:rPr lang="en-GB" sz="1400" baseline="30000" dirty="0">
                          <a:effectLst/>
                          <a:latin typeface="Arial" panose="020B0604020202020204" pitchFamily="34" charset="0"/>
                          <a:cs typeface="Arial" panose="020B0604020202020204" pitchFamily="34" charset="0"/>
                        </a:rPr>
                        <a:t>rd</a:t>
                      </a:r>
                      <a:r>
                        <a:rPr lang="en-GB" sz="1400" dirty="0">
                          <a:effectLst/>
                          <a:latin typeface="Arial" panose="020B0604020202020204" pitchFamily="34" charset="0"/>
                          <a:cs typeface="Arial" panose="020B0604020202020204" pitchFamily="34" charset="0"/>
                        </a:rPr>
                        <a:t> / Pass)</a:t>
                      </a:r>
                      <a:br>
                        <a:rPr lang="en-GB" sz="1400" dirty="0">
                          <a:effectLst/>
                          <a:latin typeface="Arial" panose="020B0604020202020204" pitchFamily="34" charset="0"/>
                          <a:cs typeface="Arial" panose="020B0604020202020204" pitchFamily="34" charset="0"/>
                        </a:rPr>
                      </a:br>
                      <a:endParaRPr lang="en-GB" sz="1400" dirty="0">
                        <a:effectLst/>
                        <a:latin typeface="Arial" panose="020B060402020202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(2.2 / Pass)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VERY GOOD</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(2.1 / Merit)</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tc>
                  <a:txBody>
                    <a:bodyPr/>
                    <a:lstStyle/>
                    <a:p>
                      <a:pPr algn="ctr">
                        <a:lnSpc>
                          <a:spcPct val="107000"/>
                        </a:lnSpc>
                        <a:spcAft>
                          <a:spcPts val="800"/>
                        </a:spcAft>
                      </a:pPr>
                      <a:r>
                        <a:rPr lang="en-GB" sz="1400" dirty="0">
                          <a:effectLst/>
                          <a:latin typeface="Arial" panose="020B0604020202020204" pitchFamily="34" charset="0"/>
                          <a:cs typeface="Arial" panose="020B0604020202020204" pitchFamily="34" charset="0"/>
                        </a:rPr>
                        <a:t>EXCELLENT</a:t>
                      </a:r>
                    </a:p>
                    <a:p>
                      <a:pPr algn="ctr">
                        <a:lnSpc>
                          <a:spcPct val="107000"/>
                        </a:lnSpc>
                        <a:spcAft>
                          <a:spcPts val="800"/>
                        </a:spcAft>
                      </a:pPr>
                      <a:r>
                        <a:rPr lang="en-GB" sz="1400" dirty="0">
                          <a:effectLst/>
                          <a:latin typeface="Arial" panose="020B0604020202020204" pitchFamily="34" charset="0"/>
                          <a:cs typeface="Arial" panose="020B0604020202020204" pitchFamily="34" charset="0"/>
                        </a:rPr>
                        <a:t>(1</a:t>
                      </a:r>
                      <a:r>
                        <a:rPr lang="en-GB" sz="1400" baseline="30000" dirty="0">
                          <a:effectLst/>
                          <a:latin typeface="Arial" panose="020B0604020202020204" pitchFamily="34" charset="0"/>
                          <a:cs typeface="Arial" panose="020B0604020202020204" pitchFamily="34" charset="0"/>
                        </a:rPr>
                        <a:t>st</a:t>
                      </a:r>
                      <a:r>
                        <a:rPr lang="en-GB" sz="1400" dirty="0">
                          <a:effectLst/>
                          <a:latin typeface="Arial" panose="020B0604020202020204" pitchFamily="34" charset="0"/>
                          <a:cs typeface="Arial" panose="020B0604020202020204" pitchFamily="34" charset="0"/>
                        </a:rPr>
                        <a:t> / Distinction)</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tc>
                <a:extLst>
                  <a:ext uri="{0D108BD9-81ED-4DB2-BD59-A6C34878D82A}">
                    <a16:rowId xmlns:a16="http://schemas.microsoft.com/office/drawing/2014/main" val="2893173336"/>
                  </a:ext>
                </a:extLst>
              </a:tr>
              <a:tr h="565621">
                <a:tc>
                  <a:txBody>
                    <a:bodyPr/>
                    <a:lstStyle/>
                    <a:p>
                      <a:pPr marL="108585" algn="l">
                        <a:lnSpc>
                          <a:spcPct val="107000"/>
                        </a:lnSpc>
                        <a:spcAft>
                          <a:spcPts val="800"/>
                        </a:spcAft>
                      </a:pPr>
                      <a:r>
                        <a:rPr lang="en-GB" sz="1400" dirty="0">
                          <a:effectLst/>
                          <a:latin typeface="Arial" panose="020B0604020202020204" pitchFamily="34" charset="0"/>
                          <a:cs typeface="Arial" panose="020B0604020202020204" pitchFamily="34" charset="0"/>
                        </a:rPr>
                        <a:t>Category</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40-49%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50-59%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60-69%</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tc>
                  <a:txBody>
                    <a:bodyPr/>
                    <a:lstStyle/>
                    <a:p>
                      <a:pPr algn="ctr">
                        <a:lnSpc>
                          <a:spcPct val="107000"/>
                        </a:lnSpc>
                        <a:spcAft>
                          <a:spcPts val="800"/>
                        </a:spcAft>
                      </a:pPr>
                      <a:r>
                        <a:rPr lang="en-GB" sz="1600" b="1" dirty="0">
                          <a:effectLst/>
                          <a:latin typeface="Arial" panose="020B0604020202020204" pitchFamily="34" charset="0"/>
                          <a:cs typeface="Arial" panose="020B0604020202020204" pitchFamily="34" charset="0"/>
                        </a:rPr>
                        <a:t>70-84%</a:t>
                      </a:r>
                      <a:endParaRPr lang="en-GB" sz="1600" b="1" dirty="0">
                        <a:effectLst/>
                        <a:latin typeface="Arial" panose="020B0604020202020204" pitchFamily="34" charset="0"/>
                        <a:ea typeface="Calibri" panose="020F0502020204030204" pitchFamily="34" charset="0"/>
                        <a:cs typeface="Arial" panose="020B0604020202020204" pitchFamily="34" charset="0"/>
                      </a:endParaRPr>
                    </a:p>
                  </a:txBody>
                  <a:tcPr marL="61335" marR="61335" marT="0" marB="0" anchor="ctr"/>
                </a:tc>
                <a:extLst>
                  <a:ext uri="{0D108BD9-81ED-4DB2-BD59-A6C34878D82A}">
                    <a16:rowId xmlns:a16="http://schemas.microsoft.com/office/drawing/2014/main" val="2923622251"/>
                  </a:ext>
                </a:extLst>
              </a:tr>
              <a:tr h="4315590">
                <a:tc>
                  <a:txBody>
                    <a:bodyPr/>
                    <a:lstStyle/>
                    <a:p>
                      <a:r>
                        <a:rPr lang="en-GB" sz="1800" b="1" kern="1200" dirty="0">
                          <a:solidFill>
                            <a:schemeClr val="lt1"/>
                          </a:solidFill>
                          <a:effectLst/>
                          <a:latin typeface="+mn-lt"/>
                          <a:ea typeface="+mn-ea"/>
                          <a:cs typeface="+mn-cs"/>
                        </a:rPr>
                        <a:t>Transferable skills for life and professional practice</a:t>
                      </a:r>
                    </a:p>
                    <a:p>
                      <a:endParaRPr lang="en-GB" sz="1800" b="1" kern="1200" dirty="0">
                        <a:solidFill>
                          <a:schemeClr val="lt1"/>
                        </a:solidFill>
                        <a:effectLst/>
                        <a:latin typeface="+mn-lt"/>
                        <a:ea typeface="+mn-ea"/>
                        <a:cs typeface="+mn-cs"/>
                      </a:endParaRPr>
                    </a:p>
                    <a:p>
                      <a:r>
                        <a:rPr lang="en-GB" sz="1600" b="1" kern="1200" dirty="0">
                          <a:solidFill>
                            <a:schemeClr val="lt1"/>
                          </a:solidFill>
                          <a:effectLst/>
                          <a:latin typeface="+mn-lt"/>
                          <a:ea typeface="+mn-ea"/>
                          <a:cs typeface="+mn-cs"/>
                        </a:rPr>
                        <a:t>Demonstrate </a:t>
                      </a:r>
                    </a:p>
                    <a:p>
                      <a:r>
                        <a:rPr lang="en-GB" sz="1600" b="1" kern="1200" dirty="0">
                          <a:solidFill>
                            <a:schemeClr val="lt1"/>
                          </a:solidFill>
                          <a:effectLst/>
                          <a:latin typeface="+mn-lt"/>
                          <a:ea typeface="+mn-ea"/>
                          <a:cs typeface="+mn-cs"/>
                        </a:rPr>
                        <a:t>qualities needed for employment requiring the exercise of some personal responsibility</a:t>
                      </a:r>
                    </a:p>
                  </a:txBody>
                  <a:tcPr marL="61335" marR="61335"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Mostly ordered presentation and structure in which relevant ideas / concepts are reasonably expressed. Work may lack coherence and/or accuracy in places. Demonstrates the basic skills for employment with some areas of minor weakness.</a:t>
                      </a: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Mostly coherent, organised and accurate work and is for the most part clearly expressed. Can work effectively independently and/or as part of a team, with clear contribution to group activities.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Arial" panose="020B0604020202020204" pitchFamily="34" charset="0"/>
                          <a:ea typeface="Calibri" panose="020F0502020204030204" pitchFamily="34" charset="0"/>
                        </a:rPr>
                        <a:t>Demonstrates the skills for employment with some areas of strength and some of minor weakness.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Work is accurate, coherent, fluent, well-structured and organised.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400" dirty="0">
                          <a:effectLst/>
                          <a:latin typeface="Arial" panose="020B0604020202020204" pitchFamily="34" charset="0"/>
                          <a:ea typeface="Calibri" panose="020F0502020204030204" pitchFamily="34" charset="0"/>
                        </a:rPr>
                        <a:t>Can work effectively independently and/or as part of a team, with very good contribution to group activities.</a:t>
                      </a:r>
                    </a:p>
                    <a:p>
                      <a:endParaRPr lang="en-GB" sz="1400" dirty="0">
                        <a:effectLst/>
                        <a:latin typeface="Arial" panose="020B0604020202020204" pitchFamily="34" charset="0"/>
                        <a:ea typeface="Calibri" panose="020F0502020204030204" pitchFamily="34" charset="0"/>
                      </a:endParaRPr>
                    </a:p>
                    <a:p>
                      <a:r>
                        <a:rPr lang="en-GB" sz="1400" dirty="0">
                          <a:effectLst/>
                          <a:latin typeface="Arial" panose="020B0604020202020204" pitchFamily="34" charset="0"/>
                          <a:ea typeface="Calibri" panose="020F0502020204030204" pitchFamily="34" charset="0"/>
                        </a:rPr>
                        <a:t>Demonstrates very good skills for employment with just occasional minor weakness.</a:t>
                      </a:r>
                      <a:endParaRPr lang="en-GB" sz="14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Work is coherent, very fluent and is presented professionally. Can work effectively independently and/or as part of a team, with an excellent contribution to group activities. Demonstrates excellent skills for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employment,with</a:t>
                      </a:r>
                      <a:r>
                        <a:rPr lang="en-GB" sz="1400" dirty="0">
                          <a:effectLst/>
                          <a:latin typeface="Arial" panose="020B0604020202020204" pitchFamily="34" charset="0"/>
                          <a:ea typeface="Calibri" panose="020F0502020204030204" pitchFamily="34" charset="0"/>
                          <a:cs typeface="Times New Roman" panose="02020603050405020304" pitchFamily="18" charset="0"/>
                        </a:rPr>
                        <a:t> an appetite for further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49732251"/>
                  </a:ext>
                </a:extLst>
              </a:tr>
            </a:tbl>
          </a:graphicData>
        </a:graphic>
      </p:graphicFrame>
    </p:spTree>
    <p:extLst>
      <p:ext uri="{BB962C8B-B14F-4D97-AF65-F5344CB8AC3E}">
        <p14:creationId xmlns:p14="http://schemas.microsoft.com/office/powerpoint/2010/main" val="732846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p:txBody>
          <a:bodyPr/>
          <a:lstStyle/>
          <a:p>
            <a:r>
              <a:rPr lang="en-GB" sz="4000" b="1" dirty="0"/>
              <a:t>Assessment Criteria</a:t>
            </a:r>
          </a:p>
        </p:txBody>
      </p:sp>
      <p:sp>
        <p:nvSpPr>
          <p:cNvPr id="7" name="TextBox 6">
            <a:extLst>
              <a:ext uri="{FF2B5EF4-FFF2-40B4-BE49-F238E27FC236}">
                <a16:creationId xmlns:a16="http://schemas.microsoft.com/office/drawing/2014/main" id="{58A994F7-A42D-1C42-D6C8-C926F81620CC}"/>
              </a:ext>
            </a:extLst>
          </p:cNvPr>
          <p:cNvSpPr txBox="1"/>
          <p:nvPr/>
        </p:nvSpPr>
        <p:spPr>
          <a:xfrm>
            <a:off x="376140" y="1490008"/>
            <a:ext cx="8532948" cy="1938992"/>
          </a:xfrm>
          <a:prstGeom prst="rect">
            <a:avLst/>
          </a:prstGeom>
          <a:noFill/>
        </p:spPr>
        <p:txBody>
          <a:bodyPr wrap="square">
            <a:spAutoFit/>
          </a:bodyPr>
          <a:lstStyle/>
          <a:p>
            <a:r>
              <a:rPr lang="en-GB" sz="2400" spc="-5" dirty="0">
                <a:ea typeface="Arial" panose="020B0604020202020204" pitchFamily="34" charset="0"/>
                <a:cs typeface="Arial" panose="020B0604020202020204" pitchFamily="34" charset="0"/>
              </a:rPr>
              <a:t>Th</a:t>
            </a:r>
            <a:r>
              <a:rPr lang="en-GB" sz="2400" spc="-5" dirty="0">
                <a:effectLst/>
                <a:ea typeface="Arial" panose="020B0604020202020204" pitchFamily="34" charset="0"/>
                <a:cs typeface="Arial" panose="020B0604020202020204" pitchFamily="34" charset="0"/>
              </a:rPr>
              <a:t>e Level 4 Generic Assessment Criteria in full can be found in the Module Information tile on the B</a:t>
            </a:r>
            <a:r>
              <a:rPr lang="en-GB" sz="2400" spc="-5" dirty="0">
                <a:ea typeface="Arial" panose="020B0604020202020204" pitchFamily="34" charset="0"/>
                <a:cs typeface="Arial" panose="020B0604020202020204" pitchFamily="34" charset="0"/>
              </a:rPr>
              <a:t>us</a:t>
            </a:r>
            <a:r>
              <a:rPr lang="en-GB" sz="2400" spc="-5" dirty="0">
                <a:effectLst/>
                <a:ea typeface="Arial" panose="020B0604020202020204" pitchFamily="34" charset="0"/>
                <a:cs typeface="Arial" panose="020B0604020202020204" pitchFamily="34" charset="0"/>
              </a:rPr>
              <a:t>iness </a:t>
            </a:r>
            <a:r>
              <a:rPr lang="en-GB" sz="2400" spc="-5" dirty="0">
                <a:ea typeface="Arial" panose="020B0604020202020204" pitchFamily="34" charset="0"/>
                <a:cs typeface="Arial" panose="020B0604020202020204" pitchFamily="34" charset="0"/>
              </a:rPr>
              <a:t>S</a:t>
            </a:r>
            <a:r>
              <a:rPr lang="en-GB" sz="2400" spc="-5" dirty="0">
                <a:effectLst/>
                <a:ea typeface="Arial" panose="020B0604020202020204" pitchFamily="34" charset="0"/>
                <a:cs typeface="Arial" panose="020B0604020202020204" pitchFamily="34" charset="0"/>
              </a:rPr>
              <a:t>kills </a:t>
            </a:r>
            <a:r>
              <a:rPr lang="en-GB" sz="2400" spc="-5" dirty="0">
                <a:ea typeface="Arial" panose="020B0604020202020204" pitchFamily="34" charset="0"/>
                <a:cs typeface="Arial" panose="020B0604020202020204" pitchFamily="34" charset="0"/>
              </a:rPr>
              <a:t>M</a:t>
            </a:r>
            <a:r>
              <a:rPr lang="en-GB" sz="2400" spc="-5" dirty="0">
                <a:effectLst/>
                <a:ea typeface="Arial" panose="020B0604020202020204" pitchFamily="34" charset="0"/>
                <a:cs typeface="Arial" panose="020B0604020202020204" pitchFamily="34" charset="0"/>
              </a:rPr>
              <a:t>oodle page.</a:t>
            </a:r>
          </a:p>
          <a:p>
            <a:endParaRPr lang="en-GB" sz="2400" spc="-5" dirty="0">
              <a:effectLst/>
              <a:latin typeface="Arial" panose="020B0604020202020204" pitchFamily="34" charset="0"/>
              <a:ea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a:p>
            <a:endParaRPr lang="en-GB" sz="2400" spc="-5" dirty="0">
              <a:latin typeface="Arial" panose="020B0604020202020204" pitchFamily="34" charset="0"/>
              <a:cs typeface="Arial" panose="020B0604020202020204" pitchFamily="34" charset="0"/>
            </a:endParaRPr>
          </a:p>
        </p:txBody>
      </p:sp>
      <p:pic>
        <p:nvPicPr>
          <p:cNvPr id="4" name="Picture 3" descr="Logo&#10;&#10;Description automatically generated">
            <a:extLst>
              <a:ext uri="{FF2B5EF4-FFF2-40B4-BE49-F238E27FC236}">
                <a16:creationId xmlns:a16="http://schemas.microsoft.com/office/drawing/2014/main" id="{2F396EDE-3DA6-B532-A130-AB9E66315EE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356860" y="3101393"/>
            <a:ext cx="8280438" cy="13631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46856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A5847-52AC-4E5E-B36B-0F020CF4793A}"/>
              </a:ext>
            </a:extLst>
          </p:cNvPr>
          <p:cNvSpPr>
            <a:spLocks noGrp="1"/>
          </p:cNvSpPr>
          <p:nvPr>
            <p:ph type="title"/>
          </p:nvPr>
        </p:nvSpPr>
        <p:spPr/>
        <p:txBody>
          <a:bodyPr/>
          <a:lstStyle/>
          <a:p>
            <a:r>
              <a:rPr lang="en-GB" sz="4000" b="1" dirty="0"/>
              <a:t>Task Description (the instructions!)</a:t>
            </a:r>
          </a:p>
        </p:txBody>
      </p:sp>
      <p:sp>
        <p:nvSpPr>
          <p:cNvPr id="3" name="Content Placeholder 2">
            <a:extLst>
              <a:ext uri="{FF2B5EF4-FFF2-40B4-BE49-F238E27FC236}">
                <a16:creationId xmlns:a16="http://schemas.microsoft.com/office/drawing/2014/main" id="{BA98145F-2BB0-476A-86F0-00A5D67CFD7B}"/>
              </a:ext>
            </a:extLst>
          </p:cNvPr>
          <p:cNvSpPr>
            <a:spLocks noGrp="1"/>
          </p:cNvSpPr>
          <p:nvPr>
            <p:ph idx="1"/>
          </p:nvPr>
        </p:nvSpPr>
        <p:spPr>
          <a:xfrm>
            <a:off x="1061610" y="1808820"/>
            <a:ext cx="3456384" cy="3240360"/>
          </a:xfrm>
        </p:spPr>
        <p:txBody>
          <a:bodyPr>
            <a:normAutofit lnSpcReduction="10000"/>
          </a:bodyPr>
          <a:lstStyle/>
          <a:p>
            <a:pPr marL="0" indent="0">
              <a:buNone/>
            </a:pPr>
            <a:r>
              <a:rPr lang="en-GB" dirty="0"/>
              <a:t>This tells you what you </a:t>
            </a:r>
            <a:r>
              <a:rPr lang="en-GB" b="1" i="1" dirty="0"/>
              <a:t>must</a:t>
            </a:r>
            <a:r>
              <a:rPr lang="en-GB" dirty="0"/>
              <a:t> include in your assignment.</a:t>
            </a:r>
            <a:br>
              <a:rPr lang="en-GB" dirty="0"/>
            </a:br>
            <a:endParaRPr lang="en-GB" dirty="0"/>
          </a:p>
          <a:p>
            <a:pPr marL="0" indent="0">
              <a:buNone/>
            </a:pPr>
            <a:r>
              <a:rPr lang="en-GB" dirty="0"/>
              <a:t>If you do not adhere to the task description </a:t>
            </a:r>
            <a:r>
              <a:rPr lang="en-GB" b="1" dirty="0">
                <a:solidFill>
                  <a:srgbClr val="FF0000"/>
                </a:solidFill>
              </a:rPr>
              <a:t>you risk getting zero marks!! </a:t>
            </a:r>
          </a:p>
        </p:txBody>
      </p:sp>
      <p:pic>
        <p:nvPicPr>
          <p:cNvPr id="5" name="Graphic 4" descr="Crying face with solid fill with solid fill">
            <a:extLst>
              <a:ext uri="{FF2B5EF4-FFF2-40B4-BE49-F238E27FC236}">
                <a16:creationId xmlns:a16="http://schemas.microsoft.com/office/drawing/2014/main" id="{B8FBBC42-341E-2CA5-83DF-696DE80ED37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950954" y="1484784"/>
            <a:ext cx="3564396" cy="3564396"/>
          </a:xfrm>
          <a:prstGeom prst="rect">
            <a:avLst/>
          </a:prstGeom>
          <a:effectLst>
            <a:outerShdw blurRad="50800" dist="38100" dir="5400000" algn="t" rotWithShape="0">
              <a:prstClr val="black">
                <a:alpha val="40000"/>
              </a:prstClr>
            </a:outerShdw>
          </a:effectLst>
        </p:spPr>
      </p:pic>
    </p:spTree>
    <p:extLst>
      <p:ext uri="{BB962C8B-B14F-4D97-AF65-F5344CB8AC3E}">
        <p14:creationId xmlns:p14="http://schemas.microsoft.com/office/powerpoint/2010/main" val="680519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Learning Outcomes</a:t>
            </a:r>
          </a:p>
        </p:txBody>
      </p:sp>
      <p:sp>
        <p:nvSpPr>
          <p:cNvPr id="3" name="Content Placeholder 2">
            <a:extLst>
              <a:ext uri="{FF2B5EF4-FFF2-40B4-BE49-F238E27FC236}">
                <a16:creationId xmlns:a16="http://schemas.microsoft.com/office/drawing/2014/main" id="{FB318909-CCD7-4C24-9280-4B112F11E502}"/>
              </a:ext>
            </a:extLst>
          </p:cNvPr>
          <p:cNvSpPr>
            <a:spLocks noGrp="1"/>
          </p:cNvSpPr>
          <p:nvPr>
            <p:ph idx="1"/>
          </p:nvPr>
        </p:nvSpPr>
        <p:spPr>
          <a:xfrm>
            <a:off x="548096" y="1196752"/>
            <a:ext cx="8272375" cy="4464496"/>
          </a:xfrm>
        </p:spPr>
        <p:txBody>
          <a:bodyPr/>
          <a:lstStyle/>
          <a:p>
            <a:pPr marL="0" marR="343535" indent="0">
              <a:spcAft>
                <a:spcPts val="0"/>
              </a:spcAft>
              <a:buNone/>
            </a:pPr>
            <a:r>
              <a:rPr lang="en-GB" sz="2400" spc="15" dirty="0">
                <a:effectLst/>
                <a:ea typeface="Arial" panose="020B0604020202020204" pitchFamily="34" charset="0"/>
              </a:rPr>
              <a:t>T</a:t>
            </a:r>
            <a:r>
              <a:rPr lang="en-GB" sz="2400" dirty="0">
                <a:effectLst/>
                <a:ea typeface="Arial" panose="020B0604020202020204" pitchFamily="34" charset="0"/>
              </a:rPr>
              <a:t>he</a:t>
            </a:r>
            <a:r>
              <a:rPr lang="en-GB" sz="2400" spc="-20" dirty="0">
                <a:effectLst/>
                <a:ea typeface="Arial" panose="020B0604020202020204" pitchFamily="34" charset="0"/>
              </a:rPr>
              <a:t> </a:t>
            </a:r>
            <a:r>
              <a:rPr lang="en-GB" sz="2400" dirty="0">
                <a:effectLst/>
                <a:ea typeface="Arial" panose="020B0604020202020204" pitchFamily="34" charset="0"/>
              </a:rPr>
              <a:t>p</a:t>
            </a:r>
            <a:r>
              <a:rPr lang="en-GB" sz="2400" spc="-5" dirty="0">
                <a:effectLst/>
                <a:ea typeface="Arial" panose="020B0604020202020204" pitchFamily="34" charset="0"/>
              </a:rPr>
              <a:t>u</a:t>
            </a:r>
            <a:r>
              <a:rPr lang="en-GB" sz="2400" spc="5" dirty="0">
                <a:effectLst/>
                <a:ea typeface="Arial" panose="020B0604020202020204" pitchFamily="34" charset="0"/>
              </a:rPr>
              <a:t>r</a:t>
            </a:r>
            <a:r>
              <a:rPr lang="en-GB" sz="2400" dirty="0">
                <a:effectLst/>
                <a:ea typeface="Arial" panose="020B0604020202020204" pitchFamily="34" charset="0"/>
              </a:rPr>
              <a:t>p</a:t>
            </a:r>
            <a:r>
              <a:rPr lang="en-GB" sz="2400" spc="-5" dirty="0">
                <a:effectLst/>
                <a:ea typeface="Arial" panose="020B0604020202020204" pitchFamily="34" charset="0"/>
              </a:rPr>
              <a:t>o</a:t>
            </a:r>
            <a:r>
              <a:rPr lang="en-GB" sz="2400" spc="5" dirty="0">
                <a:effectLst/>
                <a:ea typeface="Arial" panose="020B0604020202020204" pitchFamily="34" charset="0"/>
              </a:rPr>
              <a:t>s</a:t>
            </a:r>
            <a:r>
              <a:rPr lang="en-GB" sz="2400" dirty="0">
                <a:effectLst/>
                <a:ea typeface="Arial" panose="020B0604020202020204" pitchFamily="34" charset="0"/>
              </a:rPr>
              <a:t>e</a:t>
            </a:r>
            <a:r>
              <a:rPr lang="en-GB" sz="2400" spc="-35" dirty="0">
                <a:effectLst/>
                <a:ea typeface="Arial" panose="020B0604020202020204" pitchFamily="34" charset="0"/>
              </a:rPr>
              <a:t> </a:t>
            </a:r>
            <a:r>
              <a:rPr lang="en-GB" sz="2400" spc="-5" dirty="0">
                <a:effectLst/>
                <a:ea typeface="Arial" panose="020B0604020202020204" pitchFamily="34" charset="0"/>
              </a:rPr>
              <a:t>o</a:t>
            </a:r>
            <a:r>
              <a:rPr lang="en-GB" sz="2400" dirty="0">
                <a:effectLst/>
                <a:ea typeface="Arial" panose="020B0604020202020204" pitchFamily="34" charset="0"/>
              </a:rPr>
              <a:t>f </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 dirty="0">
                <a:effectLst/>
                <a:ea typeface="Arial" panose="020B0604020202020204" pitchFamily="34" charset="0"/>
              </a:rPr>
              <a:t>a</a:t>
            </a:r>
            <a:r>
              <a:rPr lang="en-GB" sz="2400" spc="5" dirty="0">
                <a:effectLst/>
                <a:ea typeface="Arial" panose="020B0604020202020204" pitchFamily="34" charset="0"/>
              </a:rPr>
              <a:t>r</a:t>
            </a:r>
            <a:r>
              <a:rPr lang="en-GB" sz="2400" spc="10" dirty="0">
                <a:effectLst/>
                <a:ea typeface="Arial" panose="020B0604020202020204" pitchFamily="34" charset="0"/>
              </a:rPr>
              <a:t>n</a:t>
            </a:r>
            <a:r>
              <a:rPr lang="en-GB" sz="2400" spc="-5" dirty="0">
                <a:effectLst/>
                <a:ea typeface="Arial" panose="020B0604020202020204" pitchFamily="34" charset="0"/>
              </a:rPr>
              <a:t>i</a:t>
            </a:r>
            <a:r>
              <a:rPr lang="en-GB" sz="2400" dirty="0">
                <a:effectLst/>
                <a:ea typeface="Arial" panose="020B0604020202020204" pitchFamily="34" charset="0"/>
              </a:rPr>
              <a:t>ng</a:t>
            </a:r>
            <a:r>
              <a:rPr lang="en-GB" sz="2400" spc="-30" dirty="0">
                <a:effectLst/>
                <a:ea typeface="Arial" panose="020B0604020202020204" pitchFamily="34" charset="0"/>
              </a:rPr>
              <a:t> </a:t>
            </a:r>
            <a:r>
              <a:rPr lang="en-GB" sz="2400" dirty="0">
                <a:effectLst/>
                <a:ea typeface="Arial" panose="020B0604020202020204" pitchFamily="34" charset="0"/>
              </a:rPr>
              <a:t>o</a:t>
            </a:r>
            <a:r>
              <a:rPr lang="en-GB" sz="2400" spc="-5" dirty="0">
                <a:effectLst/>
                <a:ea typeface="Arial" panose="020B0604020202020204" pitchFamily="34" charset="0"/>
              </a:rPr>
              <a:t>u</a:t>
            </a:r>
            <a:r>
              <a:rPr lang="en-GB" sz="2400" spc="10" dirty="0">
                <a:effectLst/>
                <a:ea typeface="Arial" panose="020B0604020202020204" pitchFamily="34" charset="0"/>
              </a:rPr>
              <a:t>t</a:t>
            </a:r>
            <a:r>
              <a:rPr lang="en-GB" sz="2400" spc="5" dirty="0">
                <a:effectLst/>
                <a:ea typeface="Arial" panose="020B0604020202020204" pitchFamily="34" charset="0"/>
              </a:rPr>
              <a:t>c</a:t>
            </a:r>
            <a:r>
              <a:rPr lang="en-GB" sz="2400" spc="-15" dirty="0">
                <a:effectLst/>
                <a:ea typeface="Arial" panose="020B0604020202020204" pitchFamily="34" charset="0"/>
              </a:rPr>
              <a:t>o</a:t>
            </a:r>
            <a:r>
              <a:rPr lang="en-GB" sz="2400" spc="20" dirty="0">
                <a:effectLst/>
                <a:ea typeface="Arial" panose="020B0604020202020204" pitchFamily="34" charset="0"/>
              </a:rPr>
              <a:t>m</a:t>
            </a:r>
            <a:r>
              <a:rPr lang="en-GB" sz="2400" dirty="0">
                <a:effectLst/>
                <a:ea typeface="Arial" panose="020B0604020202020204" pitchFamily="34" charset="0"/>
              </a:rPr>
              <a:t>es</a:t>
            </a:r>
            <a:r>
              <a:rPr lang="en-GB" sz="2400" spc="-40" dirty="0">
                <a:effectLst/>
                <a:ea typeface="Arial" panose="020B0604020202020204" pitchFamily="34" charset="0"/>
              </a:rPr>
              <a:t> </a:t>
            </a:r>
            <a:r>
              <a:rPr lang="en-GB" sz="2400" spc="-5" dirty="0">
                <a:effectLst/>
                <a:ea typeface="Arial" panose="020B0604020202020204" pitchFamily="34" charset="0"/>
              </a:rPr>
              <a:t>i</a:t>
            </a:r>
            <a:r>
              <a:rPr lang="en-GB" sz="2400" dirty="0">
                <a:effectLst/>
                <a:ea typeface="Arial" panose="020B0604020202020204" pitchFamily="34" charset="0"/>
              </a:rPr>
              <a:t>s to</a:t>
            </a:r>
            <a:r>
              <a:rPr lang="en-GB" sz="2400" spc="-15" dirty="0">
                <a:effectLst/>
                <a:ea typeface="Arial" panose="020B0604020202020204" pitchFamily="34" charset="0"/>
              </a:rPr>
              <a:t> </a:t>
            </a:r>
            <a:r>
              <a:rPr lang="en-GB" sz="2400" dirty="0">
                <a:effectLst/>
                <a:ea typeface="Arial" panose="020B0604020202020204" pitchFamily="34" charset="0"/>
              </a:rPr>
              <a:t>h</a:t>
            </a:r>
            <a:r>
              <a:rPr lang="en-GB" sz="2400" spc="5" dirty="0">
                <a:effectLst/>
                <a:ea typeface="Arial" panose="020B0604020202020204" pitchFamily="34" charset="0"/>
              </a:rPr>
              <a:t>e</a:t>
            </a:r>
            <a:r>
              <a:rPr lang="en-GB" sz="2400" spc="-5" dirty="0">
                <a:effectLst/>
                <a:ea typeface="Arial" panose="020B0604020202020204" pitchFamily="34" charset="0"/>
              </a:rPr>
              <a:t>l</a:t>
            </a:r>
            <a:r>
              <a:rPr lang="en-GB" sz="2400" dirty="0">
                <a:effectLst/>
                <a:ea typeface="Arial" panose="020B0604020202020204" pitchFamily="34" charset="0"/>
              </a:rPr>
              <a:t>p </a:t>
            </a:r>
            <a:r>
              <a:rPr lang="en-GB" sz="2400" spc="-20" dirty="0">
                <a:ea typeface="Arial" panose="020B0604020202020204" pitchFamily="34" charset="0"/>
              </a:rPr>
              <a:t>the student (you!) </a:t>
            </a:r>
            <a:r>
              <a:rPr lang="en-GB" sz="2400" spc="-5" dirty="0">
                <a:effectLst/>
                <a:ea typeface="Arial" panose="020B0604020202020204" pitchFamily="34" charset="0"/>
              </a:rPr>
              <a:t>t</a:t>
            </a:r>
            <a:r>
              <a:rPr lang="en-GB" sz="2400" dirty="0">
                <a:effectLst/>
                <a:ea typeface="Arial" panose="020B0604020202020204" pitchFamily="34" charset="0"/>
              </a:rPr>
              <a:t>o </a:t>
            </a:r>
            <a:r>
              <a:rPr lang="en-GB" sz="2400" spc="5" dirty="0">
                <a:effectLst/>
                <a:ea typeface="Arial" panose="020B0604020202020204" pitchFamily="34" charset="0"/>
              </a:rPr>
              <a:t>s</a:t>
            </a:r>
            <a:r>
              <a:rPr lang="en-GB" sz="2400" dirty="0">
                <a:effectLst/>
                <a:ea typeface="Arial" panose="020B0604020202020204" pitchFamily="34" charset="0"/>
              </a:rPr>
              <a:t>h</a:t>
            </a:r>
            <a:r>
              <a:rPr lang="en-GB" sz="2400" spc="5" dirty="0">
                <a:effectLst/>
                <a:ea typeface="Arial" panose="020B0604020202020204" pitchFamily="34" charset="0"/>
              </a:rPr>
              <a:t>ar</a:t>
            </a:r>
            <a:r>
              <a:rPr lang="en-GB" sz="2400" dirty="0">
                <a:effectLst/>
                <a:ea typeface="Arial" panose="020B0604020202020204" pitchFamily="34" charset="0"/>
              </a:rPr>
              <a:t>p</a:t>
            </a:r>
            <a:r>
              <a:rPr lang="en-GB" sz="2400" spc="-5" dirty="0">
                <a:effectLst/>
                <a:ea typeface="Arial" panose="020B0604020202020204" pitchFamily="34" charset="0"/>
              </a:rPr>
              <a:t>e</a:t>
            </a:r>
            <a:r>
              <a:rPr lang="en-GB" sz="2400" dirty="0">
                <a:effectLst/>
                <a:ea typeface="Arial" panose="020B0604020202020204" pitchFamily="34" charset="0"/>
              </a:rPr>
              <a:t>n</a:t>
            </a:r>
            <a:r>
              <a:rPr lang="en-GB" sz="2400" spc="-35" dirty="0">
                <a:effectLst/>
                <a:ea typeface="Arial" panose="020B0604020202020204" pitchFamily="34" charset="0"/>
              </a:rPr>
              <a:t> </a:t>
            </a:r>
            <a:r>
              <a:rPr lang="en-GB" sz="2400" spc="-5" dirty="0">
                <a:effectLst/>
                <a:ea typeface="Arial" panose="020B0604020202020204" pitchFamily="34" charset="0"/>
              </a:rPr>
              <a:t>t</a:t>
            </a:r>
            <a:r>
              <a:rPr lang="en-GB" sz="2400" spc="10" dirty="0">
                <a:effectLst/>
                <a:ea typeface="Arial" panose="020B0604020202020204" pitchFamily="34" charset="0"/>
              </a:rPr>
              <a:t>h</a:t>
            </a:r>
            <a:r>
              <a:rPr lang="en-GB" sz="2400" dirty="0">
                <a:effectLst/>
                <a:ea typeface="Arial" panose="020B0604020202020204" pitchFamily="34" charset="0"/>
              </a:rPr>
              <a:t>e</a:t>
            </a:r>
            <a:r>
              <a:rPr lang="en-GB" sz="2400" spc="-15" dirty="0">
                <a:effectLst/>
                <a:ea typeface="Arial" panose="020B0604020202020204" pitchFamily="34" charset="0"/>
              </a:rPr>
              <a:t> </a:t>
            </a:r>
            <a:r>
              <a:rPr lang="en-GB" sz="2400" spc="5" dirty="0">
                <a:effectLst/>
                <a:ea typeface="Arial" panose="020B0604020202020204" pitchFamily="34" charset="0"/>
              </a:rPr>
              <a:t>f</a:t>
            </a:r>
            <a:r>
              <a:rPr lang="en-GB" sz="2400" dirty="0">
                <a:effectLst/>
                <a:ea typeface="Arial" panose="020B0604020202020204" pitchFamily="34" charset="0"/>
              </a:rPr>
              <a:t>o</a:t>
            </a:r>
            <a:r>
              <a:rPr lang="en-GB" sz="2400" spc="5" dirty="0">
                <a:effectLst/>
                <a:ea typeface="Arial" panose="020B0604020202020204" pitchFamily="34" charset="0"/>
              </a:rPr>
              <a:t>c</a:t>
            </a:r>
            <a:r>
              <a:rPr lang="en-GB" sz="2400" dirty="0">
                <a:effectLst/>
                <a:ea typeface="Arial" panose="020B0604020202020204" pitchFamily="34" charset="0"/>
              </a:rPr>
              <a:t>us</a:t>
            </a:r>
            <a:r>
              <a:rPr lang="en-GB" sz="2400" spc="-20" dirty="0">
                <a:effectLst/>
                <a:ea typeface="Arial" panose="020B0604020202020204" pitchFamily="34" charset="0"/>
              </a:rPr>
              <a:t> </a:t>
            </a:r>
            <a:r>
              <a:rPr lang="en-GB" sz="2400" dirty="0">
                <a:effectLst/>
                <a:ea typeface="Arial" panose="020B0604020202020204" pitchFamily="34" charset="0"/>
              </a:rPr>
              <a:t>of</a:t>
            </a:r>
            <a:r>
              <a:rPr lang="en-GB" sz="2400" spc="5" dirty="0">
                <a:effectLst/>
                <a:ea typeface="Arial" panose="020B0604020202020204" pitchFamily="34" charset="0"/>
              </a:rPr>
              <a:t> </a:t>
            </a:r>
            <a:r>
              <a:rPr lang="en-GB" sz="2400" spc="-20" dirty="0">
                <a:effectLst/>
                <a:ea typeface="Arial" panose="020B0604020202020204" pitchFamily="34" charset="0"/>
              </a:rPr>
              <a:t>y</a:t>
            </a:r>
            <a:r>
              <a:rPr lang="en-GB" sz="2400" dirty="0">
                <a:effectLst/>
                <a:ea typeface="Arial" panose="020B0604020202020204" pitchFamily="34" charset="0"/>
              </a:rPr>
              <a:t>o</a:t>
            </a:r>
            <a:r>
              <a:rPr lang="en-GB" sz="2400" spc="-5" dirty="0">
                <a:effectLst/>
                <a:ea typeface="Arial" panose="020B0604020202020204" pitchFamily="34" charset="0"/>
              </a:rPr>
              <a:t>u</a:t>
            </a:r>
            <a:r>
              <a:rPr lang="en-GB" sz="2400" dirty="0">
                <a:effectLst/>
                <a:ea typeface="Arial" panose="020B0604020202020204" pitchFamily="34" charset="0"/>
              </a:rPr>
              <a:t>r</a:t>
            </a:r>
            <a:r>
              <a:rPr lang="en-GB" sz="2400" spc="-15" dirty="0">
                <a:effectLst/>
                <a:ea typeface="Arial" panose="020B0604020202020204" pitchFamily="34" charset="0"/>
              </a:rPr>
              <a:t> </a:t>
            </a:r>
            <a:r>
              <a:rPr lang="en-GB" sz="2400" spc="5" dirty="0">
                <a:effectLst/>
                <a:ea typeface="Arial" panose="020B0604020202020204" pitchFamily="34" charset="0"/>
              </a:rPr>
              <a:t>s</a:t>
            </a:r>
            <a:r>
              <a:rPr lang="en-GB" sz="2400" dirty="0">
                <a:effectLst/>
                <a:ea typeface="Arial" panose="020B0604020202020204" pitchFamily="34" charset="0"/>
              </a:rPr>
              <a:t>t</a:t>
            </a:r>
            <a:r>
              <a:rPr lang="en-GB" sz="2400" spc="10" dirty="0">
                <a:effectLst/>
                <a:ea typeface="Arial" panose="020B0604020202020204" pitchFamily="34" charset="0"/>
              </a:rPr>
              <a:t>ud</a:t>
            </a:r>
            <a:r>
              <a:rPr lang="en-GB" sz="2400" spc="-20" dirty="0">
                <a:effectLst/>
                <a:ea typeface="Arial" panose="020B0604020202020204" pitchFamily="34" charset="0"/>
              </a:rPr>
              <a:t>y</a:t>
            </a:r>
            <a:r>
              <a:rPr lang="en-GB" sz="2400" dirty="0">
                <a:effectLst/>
                <a:ea typeface="Arial" panose="020B0604020202020204" pitchFamily="34" charset="0"/>
              </a:rPr>
              <a:t>,</a:t>
            </a:r>
            <a:r>
              <a:rPr lang="en-GB" sz="2400" spc="-5" dirty="0">
                <a:effectLst/>
                <a:ea typeface="Arial" panose="020B0604020202020204" pitchFamily="34" charset="0"/>
              </a:rPr>
              <a:t> </a:t>
            </a:r>
            <a:r>
              <a:rPr lang="en-GB" sz="2400" dirty="0">
                <a:effectLst/>
                <a:ea typeface="Arial" panose="020B0604020202020204" pitchFamily="34" charset="0"/>
              </a:rPr>
              <a:t>to </a:t>
            </a:r>
            <a:r>
              <a:rPr lang="en-GB" sz="2400" spc="-5" dirty="0">
                <a:effectLst/>
                <a:ea typeface="Arial" panose="020B0604020202020204" pitchFamily="34" charset="0"/>
              </a:rPr>
              <a:t>i</a:t>
            </a:r>
            <a:r>
              <a:rPr lang="en-GB" sz="2400" dirty="0">
                <a:effectLst/>
                <a:ea typeface="Arial" panose="020B0604020202020204" pitchFamily="34" charset="0"/>
              </a:rPr>
              <a:t>d</a:t>
            </a:r>
            <a:r>
              <a:rPr lang="en-GB" sz="2400" spc="5" dirty="0">
                <a:effectLst/>
                <a:ea typeface="Arial" panose="020B0604020202020204" pitchFamily="34" charset="0"/>
              </a:rPr>
              <a:t>e</a:t>
            </a:r>
            <a:r>
              <a:rPr lang="en-GB" sz="2400" dirty="0">
                <a:effectLst/>
                <a:ea typeface="Arial" panose="020B0604020202020204" pitchFamily="34" charset="0"/>
              </a:rPr>
              <a:t>nt</a:t>
            </a:r>
            <a:r>
              <a:rPr lang="en-GB" sz="2400" spc="-10" dirty="0">
                <a:effectLst/>
                <a:ea typeface="Arial" panose="020B0604020202020204" pitchFamily="34" charset="0"/>
              </a:rPr>
              <a:t>i</a:t>
            </a:r>
            <a:r>
              <a:rPr lang="en-GB" sz="2400" spc="20" dirty="0">
                <a:effectLst/>
                <a:ea typeface="Arial" panose="020B0604020202020204" pitchFamily="34" charset="0"/>
              </a:rPr>
              <a:t>f</a:t>
            </a:r>
            <a:r>
              <a:rPr lang="en-GB" sz="2400" dirty="0">
                <a:effectLst/>
                <a:ea typeface="Arial" panose="020B0604020202020204" pitchFamily="34" charset="0"/>
              </a:rPr>
              <a:t>y</a:t>
            </a:r>
            <a:r>
              <a:rPr lang="en-GB" sz="2400" spc="-40" dirty="0">
                <a:effectLst/>
                <a:ea typeface="Arial" panose="020B0604020202020204" pitchFamily="34" charset="0"/>
              </a:rPr>
              <a:t> </a:t>
            </a:r>
            <a:r>
              <a:rPr lang="en-GB" sz="2400" spc="-5" dirty="0">
                <a:ea typeface="Arial" panose="020B0604020202020204" pitchFamily="34" charset="0"/>
              </a:rPr>
              <a:t>the</a:t>
            </a:r>
            <a:r>
              <a:rPr lang="en-GB" sz="2400" spc="-5" dirty="0">
                <a:effectLst/>
                <a:ea typeface="Arial" panose="020B0604020202020204" pitchFamily="34" charset="0"/>
              </a:rPr>
              <a:t> </a:t>
            </a:r>
            <a:r>
              <a:rPr lang="en-GB" sz="2400" spc="5" dirty="0">
                <a:effectLst/>
                <a:ea typeface="Arial" panose="020B0604020202020204" pitchFamily="34" charset="0"/>
              </a:rPr>
              <a:t>sc</a:t>
            </a:r>
            <a:r>
              <a:rPr lang="en-GB" sz="2400" dirty="0">
                <a:effectLst/>
                <a:ea typeface="Arial" panose="020B0604020202020204" pitchFamily="34" charset="0"/>
              </a:rPr>
              <a:t>o</a:t>
            </a:r>
            <a:r>
              <a:rPr lang="en-GB" sz="2400" spc="-5" dirty="0">
                <a:effectLst/>
                <a:ea typeface="Arial" panose="020B0604020202020204" pitchFamily="34" charset="0"/>
              </a:rPr>
              <a:t>p</a:t>
            </a:r>
            <a:r>
              <a:rPr lang="en-GB" sz="2400" dirty="0">
                <a:effectLst/>
                <a:ea typeface="Arial" panose="020B0604020202020204" pitchFamily="34" charset="0"/>
              </a:rPr>
              <a:t>e</a:t>
            </a:r>
            <a:r>
              <a:rPr lang="en-GB" sz="2400" spc="-15" dirty="0">
                <a:effectLst/>
                <a:ea typeface="Arial" panose="020B0604020202020204" pitchFamily="34" charset="0"/>
              </a:rPr>
              <a:t> </a:t>
            </a:r>
            <a:r>
              <a:rPr lang="en-GB" sz="2400" dirty="0">
                <a:effectLst/>
                <a:ea typeface="Arial" panose="020B0604020202020204" pitchFamily="34" charset="0"/>
              </a:rPr>
              <a:t>a</a:t>
            </a:r>
            <a:r>
              <a:rPr lang="en-GB" sz="2400" spc="-5" dirty="0">
                <a:effectLst/>
                <a:ea typeface="Arial" panose="020B0604020202020204" pitchFamily="34" charset="0"/>
              </a:rPr>
              <a:t>n</a:t>
            </a:r>
            <a:r>
              <a:rPr lang="en-GB" sz="2400" dirty="0">
                <a:effectLst/>
                <a:ea typeface="Arial" panose="020B0604020202020204" pitchFamily="34" charset="0"/>
              </a:rPr>
              <a:t>d</a:t>
            </a:r>
            <a:r>
              <a:rPr lang="en-GB" sz="2400" spc="-5" dirty="0">
                <a:effectLst/>
                <a:ea typeface="Arial" panose="020B0604020202020204" pitchFamily="34" charset="0"/>
              </a:rPr>
              <a:t> </a:t>
            </a:r>
            <a:r>
              <a:rPr lang="en-GB" sz="2400" dirty="0">
                <a:effectLst/>
                <a:ea typeface="Arial" panose="020B0604020202020204" pitchFamily="34" charset="0"/>
              </a:rPr>
              <a:t>b</a:t>
            </a:r>
            <a:r>
              <a:rPr lang="en-GB" sz="2400" spc="5" dirty="0">
                <a:effectLst/>
                <a:ea typeface="Arial" panose="020B0604020202020204" pitchFamily="34" charset="0"/>
              </a:rPr>
              <a:t>o</a:t>
            </a:r>
            <a:r>
              <a:rPr lang="en-GB" sz="2400" dirty="0">
                <a:effectLst/>
                <a:ea typeface="Arial" panose="020B0604020202020204" pitchFamily="34" charset="0"/>
              </a:rPr>
              <a:t>u</a:t>
            </a:r>
            <a:r>
              <a:rPr lang="en-GB" sz="2400" spc="5" dirty="0">
                <a:effectLst/>
                <a:ea typeface="Arial" panose="020B0604020202020204" pitchFamily="34" charset="0"/>
              </a:rPr>
              <a:t>n</a:t>
            </a:r>
            <a:r>
              <a:rPr lang="en-GB" sz="2400" dirty="0">
                <a:effectLst/>
                <a:ea typeface="Arial" panose="020B0604020202020204" pitchFamily="34" charset="0"/>
              </a:rPr>
              <a:t>d</a:t>
            </a:r>
            <a:r>
              <a:rPr lang="en-GB" sz="2400" spc="-5" dirty="0">
                <a:effectLst/>
                <a:ea typeface="Arial" panose="020B0604020202020204" pitchFamily="34" charset="0"/>
              </a:rPr>
              <a:t>a</a:t>
            </a:r>
            <a:r>
              <a:rPr lang="en-GB" sz="2400" spc="5" dirty="0">
                <a:effectLst/>
                <a:ea typeface="Arial" panose="020B0604020202020204" pitchFamily="34" charset="0"/>
              </a:rPr>
              <a:t>r</a:t>
            </a:r>
            <a:r>
              <a:rPr lang="en-GB" sz="2400" spc="-5" dirty="0">
                <a:effectLst/>
                <a:ea typeface="Arial" panose="020B0604020202020204" pitchFamily="34" charset="0"/>
              </a:rPr>
              <a:t>i</a:t>
            </a:r>
            <a:r>
              <a:rPr lang="en-GB" sz="2400" dirty="0">
                <a:effectLst/>
                <a:ea typeface="Arial" panose="020B0604020202020204" pitchFamily="34" charset="0"/>
              </a:rPr>
              <a:t>es</a:t>
            </a:r>
            <a:r>
              <a:rPr lang="en-GB" sz="2400" spc="-45" dirty="0">
                <a:effectLst/>
                <a:ea typeface="Arial" panose="020B0604020202020204" pitchFamily="34" charset="0"/>
              </a:rPr>
              <a:t> </a:t>
            </a:r>
            <a:r>
              <a:rPr lang="en-GB" sz="2400" spc="10" dirty="0">
                <a:effectLst/>
                <a:ea typeface="Arial" panose="020B0604020202020204" pitchFamily="34" charset="0"/>
              </a:rPr>
              <a:t>a</a:t>
            </a:r>
            <a:r>
              <a:rPr lang="en-GB" sz="2400" dirty="0">
                <a:effectLst/>
                <a:ea typeface="Arial" panose="020B0604020202020204" pitchFamily="34" charset="0"/>
              </a:rPr>
              <a:t>nd</a:t>
            </a:r>
            <a:r>
              <a:rPr lang="en-GB" sz="2400" spc="-20" dirty="0">
                <a:effectLst/>
                <a:ea typeface="Arial" panose="020B0604020202020204" pitchFamily="34" charset="0"/>
              </a:rPr>
              <a:t> </a:t>
            </a:r>
            <a:r>
              <a:rPr lang="en-GB" sz="2400" i="1" spc="10" dirty="0">
                <a:effectLst/>
                <a:ea typeface="Arial" panose="020B0604020202020204" pitchFamily="34" charset="0"/>
              </a:rPr>
              <a:t>t</a:t>
            </a:r>
            <a:r>
              <a:rPr lang="en-GB" sz="2400" i="1" dirty="0">
                <a:effectLst/>
                <a:ea typeface="Arial" panose="020B0604020202020204" pitchFamily="34" charset="0"/>
              </a:rPr>
              <a:t>o</a:t>
            </a:r>
            <a:r>
              <a:rPr lang="en-GB" sz="2400" i="1" spc="-10" dirty="0">
                <a:effectLst/>
                <a:ea typeface="Arial" panose="020B0604020202020204" pitchFamily="34" charset="0"/>
              </a:rPr>
              <a:t> </a:t>
            </a:r>
            <a:r>
              <a:rPr lang="en-GB" sz="2400" i="1" spc="-5" dirty="0">
                <a:effectLst/>
                <a:ea typeface="Arial" panose="020B0604020202020204" pitchFamily="34" charset="0"/>
              </a:rPr>
              <a:t>p</a:t>
            </a:r>
            <a:r>
              <a:rPr lang="en-GB" sz="2400" i="1" spc="5" dirty="0">
                <a:effectLst/>
                <a:ea typeface="Arial" panose="020B0604020202020204" pitchFamily="34" charset="0"/>
              </a:rPr>
              <a:t>r</a:t>
            </a:r>
            <a:r>
              <a:rPr lang="en-GB" sz="2400" i="1" spc="10" dirty="0">
                <a:effectLst/>
                <a:ea typeface="Arial" panose="020B0604020202020204" pitchFamily="34" charset="0"/>
              </a:rPr>
              <a:t>o</a:t>
            </a:r>
            <a:r>
              <a:rPr lang="en-GB" sz="2400" i="1" spc="5" dirty="0">
                <a:effectLst/>
                <a:ea typeface="Arial" panose="020B0604020202020204" pitchFamily="34" charset="0"/>
              </a:rPr>
              <a:t>v</a:t>
            </a:r>
            <a:r>
              <a:rPr lang="en-GB" sz="2400" i="1" spc="-5" dirty="0">
                <a:effectLst/>
                <a:ea typeface="Arial" panose="020B0604020202020204" pitchFamily="34" charset="0"/>
              </a:rPr>
              <a:t>i</a:t>
            </a:r>
            <a:r>
              <a:rPr lang="en-GB" sz="2400" i="1" dirty="0">
                <a:effectLst/>
                <a:ea typeface="Arial" panose="020B0604020202020204" pitchFamily="34" charset="0"/>
              </a:rPr>
              <a:t>de</a:t>
            </a:r>
            <a:r>
              <a:rPr lang="en-GB" sz="2400" i="1" spc="-30" dirty="0">
                <a:effectLst/>
                <a:ea typeface="Arial" panose="020B0604020202020204" pitchFamily="34" charset="0"/>
              </a:rPr>
              <a:t> </a:t>
            </a:r>
            <a:r>
              <a:rPr lang="en-GB" sz="2400" i="1" dirty="0">
                <a:effectLst/>
                <a:ea typeface="Arial" panose="020B0604020202020204" pitchFamily="34" charset="0"/>
              </a:rPr>
              <a:t>a</a:t>
            </a:r>
            <a:r>
              <a:rPr lang="en-GB" sz="2400" i="1" spc="-5" dirty="0">
                <a:effectLst/>
                <a:ea typeface="Arial" panose="020B0604020202020204" pitchFamily="34" charset="0"/>
              </a:rPr>
              <a:t> </a:t>
            </a:r>
            <a:r>
              <a:rPr lang="en-GB" sz="2400" i="1" dirty="0">
                <a:effectLst/>
                <a:ea typeface="Arial" panose="020B0604020202020204" pitchFamily="34" charset="0"/>
              </a:rPr>
              <a:t>c</a:t>
            </a:r>
            <a:r>
              <a:rPr lang="en-GB" sz="2400" i="1" spc="5" dirty="0">
                <a:effectLst/>
                <a:ea typeface="Arial" panose="020B0604020202020204" pitchFamily="34" charset="0"/>
              </a:rPr>
              <a:t>l</a:t>
            </a:r>
            <a:r>
              <a:rPr lang="en-GB" sz="2400" i="1" spc="10" dirty="0">
                <a:effectLst/>
                <a:ea typeface="Arial" panose="020B0604020202020204" pitchFamily="34" charset="0"/>
              </a:rPr>
              <a:t>e</a:t>
            </a:r>
            <a:r>
              <a:rPr lang="en-GB" sz="2400" i="1" dirty="0">
                <a:effectLst/>
                <a:ea typeface="Arial" panose="020B0604020202020204" pitchFamily="34" charset="0"/>
              </a:rPr>
              <a:t>ar</a:t>
            </a:r>
            <a:r>
              <a:rPr lang="en-GB" sz="2400" i="1" spc="-20" dirty="0">
                <a:effectLst/>
                <a:ea typeface="Arial" panose="020B0604020202020204" pitchFamily="34" charset="0"/>
              </a:rPr>
              <a:t> </a:t>
            </a:r>
            <a:r>
              <a:rPr lang="en-GB" sz="2400" i="1" dirty="0">
                <a:effectLst/>
                <a:ea typeface="Arial" panose="020B0604020202020204" pitchFamily="34" charset="0"/>
              </a:rPr>
              <a:t>ba</a:t>
            </a:r>
            <a:r>
              <a:rPr lang="en-GB" sz="2400" i="1" spc="5" dirty="0">
                <a:effectLst/>
                <a:ea typeface="Arial" panose="020B0604020202020204" pitchFamily="34" charset="0"/>
              </a:rPr>
              <a:t>s</a:t>
            </a:r>
            <a:r>
              <a:rPr lang="en-GB" sz="2400" i="1" spc="-5" dirty="0">
                <a:effectLst/>
                <a:ea typeface="Arial" panose="020B0604020202020204" pitchFamily="34" charset="0"/>
              </a:rPr>
              <a:t>i</a:t>
            </a:r>
            <a:r>
              <a:rPr lang="en-GB" sz="2400" i="1" dirty="0">
                <a:effectLst/>
                <a:ea typeface="Arial" panose="020B0604020202020204" pitchFamily="34" charset="0"/>
              </a:rPr>
              <a:t>s</a:t>
            </a:r>
            <a:r>
              <a:rPr lang="en-GB" sz="2400" i="1" spc="-20" dirty="0">
                <a:effectLst/>
                <a:ea typeface="Arial" panose="020B0604020202020204" pitchFamily="34" charset="0"/>
              </a:rPr>
              <a:t> </a:t>
            </a:r>
            <a:r>
              <a:rPr lang="en-GB" sz="2400" i="1" spc="10" dirty="0">
                <a:effectLst/>
                <a:ea typeface="Arial" panose="020B0604020202020204" pitchFamily="34" charset="0"/>
              </a:rPr>
              <a:t>f</a:t>
            </a:r>
            <a:r>
              <a:rPr lang="en-GB" sz="2400" i="1" dirty="0">
                <a:effectLst/>
                <a:ea typeface="Arial" panose="020B0604020202020204" pitchFamily="34" charset="0"/>
              </a:rPr>
              <a:t>or</a:t>
            </a:r>
            <a:r>
              <a:rPr lang="en-GB" sz="2400" i="1" spc="-10" dirty="0">
                <a:effectLst/>
                <a:ea typeface="Arial" panose="020B0604020202020204" pitchFamily="34" charset="0"/>
              </a:rPr>
              <a:t> </a:t>
            </a:r>
            <a:r>
              <a:rPr lang="en-GB" sz="2400" i="1" dirty="0">
                <a:effectLst/>
                <a:ea typeface="Arial" panose="020B0604020202020204" pitchFamily="34" charset="0"/>
              </a:rPr>
              <a:t>p</a:t>
            </a:r>
            <a:r>
              <a:rPr lang="en-GB" sz="2400" i="1" spc="5" dirty="0">
                <a:effectLst/>
                <a:ea typeface="Arial" panose="020B0604020202020204" pitchFamily="34" charset="0"/>
              </a:rPr>
              <a:t>l</a:t>
            </a:r>
            <a:r>
              <a:rPr lang="en-GB" sz="2400" i="1" dirty="0">
                <a:effectLst/>
                <a:ea typeface="Arial" panose="020B0604020202020204" pitchFamily="34" charset="0"/>
              </a:rPr>
              <a:t>a</a:t>
            </a:r>
            <a:r>
              <a:rPr lang="en-GB" sz="2400" i="1" spc="-5" dirty="0">
                <a:effectLst/>
                <a:ea typeface="Arial" panose="020B0604020202020204" pitchFamily="34" charset="0"/>
              </a:rPr>
              <a:t>n</a:t>
            </a:r>
            <a:r>
              <a:rPr lang="en-GB" sz="2400" i="1" spc="10" dirty="0">
                <a:effectLst/>
                <a:ea typeface="Arial" panose="020B0604020202020204" pitchFamily="34" charset="0"/>
              </a:rPr>
              <a:t>n</a:t>
            </a:r>
            <a:r>
              <a:rPr lang="en-GB" sz="2400" i="1" spc="-5" dirty="0">
                <a:effectLst/>
                <a:ea typeface="Arial" panose="020B0604020202020204" pitchFamily="34" charset="0"/>
              </a:rPr>
              <a:t>i</a:t>
            </a:r>
            <a:r>
              <a:rPr lang="en-GB" sz="2400" i="1" spc="10" dirty="0">
                <a:effectLst/>
                <a:ea typeface="Arial" panose="020B0604020202020204" pitchFamily="34" charset="0"/>
              </a:rPr>
              <a:t>n</a:t>
            </a:r>
            <a:r>
              <a:rPr lang="en-GB" sz="2400" i="1" dirty="0">
                <a:effectLst/>
                <a:ea typeface="Arial" panose="020B0604020202020204" pitchFamily="34" charset="0"/>
              </a:rPr>
              <a:t>g</a:t>
            </a:r>
            <a:r>
              <a:rPr lang="en-GB" sz="2400" i="1" spc="-30" dirty="0">
                <a:effectLst/>
                <a:ea typeface="Arial" panose="020B0604020202020204" pitchFamily="34" charset="0"/>
              </a:rPr>
              <a:t> </a:t>
            </a:r>
            <a:r>
              <a:rPr lang="en-GB" sz="2400" i="1" spc="-20" dirty="0">
                <a:effectLst/>
                <a:ea typeface="Arial" panose="020B0604020202020204" pitchFamily="34" charset="0"/>
              </a:rPr>
              <a:t>y</a:t>
            </a:r>
            <a:r>
              <a:rPr lang="en-GB" sz="2400" i="1" spc="10" dirty="0">
                <a:effectLst/>
                <a:ea typeface="Arial" panose="020B0604020202020204" pitchFamily="34" charset="0"/>
              </a:rPr>
              <a:t>o</a:t>
            </a:r>
            <a:r>
              <a:rPr lang="en-GB" sz="2400" i="1" dirty="0">
                <a:effectLst/>
                <a:ea typeface="Arial" panose="020B0604020202020204" pitchFamily="34" charset="0"/>
              </a:rPr>
              <a:t>ur</a:t>
            </a:r>
            <a:r>
              <a:rPr lang="en-GB" sz="2400" i="1" spc="-20" dirty="0">
                <a:effectLst/>
                <a:ea typeface="Arial" panose="020B0604020202020204" pitchFamily="34" charset="0"/>
              </a:rPr>
              <a:t> </a:t>
            </a:r>
            <a:r>
              <a:rPr lang="en-GB" sz="2400" i="1" spc="10" dirty="0">
                <a:effectLst/>
                <a:ea typeface="Arial" panose="020B0604020202020204" pitchFamily="34" charset="0"/>
              </a:rPr>
              <a:t>l</a:t>
            </a:r>
            <a:r>
              <a:rPr lang="en-GB" sz="2400" i="1" dirty="0">
                <a:effectLst/>
                <a:ea typeface="Arial" panose="020B0604020202020204" pitchFamily="34" charset="0"/>
              </a:rPr>
              <a:t>e</a:t>
            </a:r>
            <a:r>
              <a:rPr lang="en-GB" sz="2400" i="1" spc="-5" dirty="0">
                <a:effectLst/>
                <a:ea typeface="Arial" panose="020B0604020202020204" pitchFamily="34" charset="0"/>
              </a:rPr>
              <a:t>a</a:t>
            </a:r>
            <a:r>
              <a:rPr lang="en-GB" sz="2400" i="1" spc="5" dirty="0">
                <a:effectLst/>
                <a:ea typeface="Arial" panose="020B0604020202020204" pitchFamily="34" charset="0"/>
              </a:rPr>
              <a:t>r</a:t>
            </a:r>
            <a:r>
              <a:rPr lang="en-GB" sz="2400" i="1" dirty="0">
                <a:effectLst/>
                <a:ea typeface="Arial" panose="020B0604020202020204" pitchFamily="34" charset="0"/>
              </a:rPr>
              <a:t>n</a:t>
            </a:r>
            <a:r>
              <a:rPr lang="en-GB" sz="2400" i="1" spc="5" dirty="0">
                <a:effectLst/>
                <a:ea typeface="Arial" panose="020B0604020202020204" pitchFamily="34" charset="0"/>
              </a:rPr>
              <a:t>i</a:t>
            </a:r>
            <a:r>
              <a:rPr lang="en-GB" sz="2400" i="1" dirty="0">
                <a:effectLst/>
                <a:ea typeface="Arial" panose="020B0604020202020204" pitchFamily="34" charset="0"/>
              </a:rPr>
              <a:t>ng</a:t>
            </a:r>
            <a:r>
              <a:rPr lang="en-GB" sz="2400" i="1" spc="-30" dirty="0">
                <a:effectLst/>
                <a:ea typeface="Arial" panose="020B0604020202020204" pitchFamily="34" charset="0"/>
              </a:rPr>
              <a:t> </a:t>
            </a:r>
            <a:r>
              <a:rPr lang="en-GB" sz="2400" i="1" dirty="0">
                <a:effectLst/>
                <a:ea typeface="Arial" panose="020B0604020202020204" pitchFamily="34" charset="0"/>
              </a:rPr>
              <a:t>a</a:t>
            </a:r>
            <a:r>
              <a:rPr lang="en-GB" sz="2400" i="1" spc="5" dirty="0">
                <a:effectLst/>
                <a:ea typeface="Arial" panose="020B0604020202020204" pitchFamily="34" charset="0"/>
              </a:rPr>
              <a:t>c</a:t>
            </a:r>
            <a:r>
              <a:rPr lang="en-GB" sz="2400" i="1" dirty="0">
                <a:effectLst/>
                <a:ea typeface="Arial" panose="020B0604020202020204" pitchFamily="34" charset="0"/>
              </a:rPr>
              <a:t>t</a:t>
            </a:r>
            <a:r>
              <a:rPr lang="en-GB" sz="2400" i="1" spc="5" dirty="0">
                <a:effectLst/>
                <a:ea typeface="Arial" panose="020B0604020202020204" pitchFamily="34" charset="0"/>
              </a:rPr>
              <a:t>i</a:t>
            </a:r>
            <a:r>
              <a:rPr lang="en-GB" sz="2400" i="1" spc="-5" dirty="0">
                <a:effectLst/>
                <a:ea typeface="Arial" panose="020B0604020202020204" pitchFamily="34" charset="0"/>
              </a:rPr>
              <a:t>vi</a:t>
            </a:r>
            <a:r>
              <a:rPr lang="en-GB" sz="2400" i="1" spc="10" dirty="0">
                <a:effectLst/>
                <a:ea typeface="Arial" panose="020B0604020202020204" pitchFamily="34" charset="0"/>
              </a:rPr>
              <a:t>t</a:t>
            </a:r>
            <a:r>
              <a:rPr lang="en-GB" sz="2400" i="1" spc="-5" dirty="0">
                <a:effectLst/>
                <a:ea typeface="Arial" panose="020B0604020202020204" pitchFamily="34" charset="0"/>
              </a:rPr>
              <a:t>i</a:t>
            </a:r>
            <a:r>
              <a:rPr lang="en-GB" sz="2400" i="1" dirty="0">
                <a:effectLst/>
                <a:ea typeface="Arial" panose="020B0604020202020204" pitchFamily="34" charset="0"/>
              </a:rPr>
              <a:t>es</a:t>
            </a:r>
            <a:r>
              <a:rPr lang="en-GB" sz="2400" i="1" spc="-35" dirty="0">
                <a:effectLst/>
                <a:ea typeface="Arial" panose="020B0604020202020204" pitchFamily="34" charset="0"/>
              </a:rPr>
              <a:t> </a:t>
            </a:r>
            <a:r>
              <a:rPr lang="en-GB" sz="2400" i="1" spc="10" dirty="0">
                <a:effectLst/>
                <a:ea typeface="Arial" panose="020B0604020202020204" pitchFamily="34" charset="0"/>
              </a:rPr>
              <a:t>a</a:t>
            </a:r>
            <a:r>
              <a:rPr lang="en-GB" sz="2400" i="1" dirty="0">
                <a:effectLst/>
                <a:ea typeface="Arial" panose="020B0604020202020204" pitchFamily="34" charset="0"/>
              </a:rPr>
              <a:t>nd</a:t>
            </a:r>
            <a:r>
              <a:rPr lang="en-GB" sz="2400" i="1" spc="-20" dirty="0">
                <a:effectLst/>
                <a:ea typeface="Arial" panose="020B0604020202020204" pitchFamily="34" charset="0"/>
              </a:rPr>
              <a:t> </a:t>
            </a:r>
            <a:r>
              <a:rPr lang="en-GB" sz="2400" i="1" spc="10" dirty="0">
                <a:effectLst/>
                <a:ea typeface="Arial" panose="020B0604020202020204" pitchFamily="34" charset="0"/>
              </a:rPr>
              <a:t>t</a:t>
            </a:r>
            <a:r>
              <a:rPr lang="en-GB" sz="2400" i="1" dirty="0">
                <a:effectLst/>
                <a:ea typeface="Arial" panose="020B0604020202020204" pitchFamily="34" charset="0"/>
              </a:rPr>
              <a:t>h</a:t>
            </a:r>
            <a:r>
              <a:rPr lang="en-GB" sz="2400" i="1" spc="-5" dirty="0">
                <a:effectLst/>
                <a:ea typeface="Arial" panose="020B0604020202020204" pitchFamily="34" charset="0"/>
              </a:rPr>
              <a:t>ei</a:t>
            </a:r>
            <a:r>
              <a:rPr lang="en-GB" sz="2400" i="1" dirty="0">
                <a:effectLst/>
                <a:ea typeface="Arial" panose="020B0604020202020204" pitchFamily="34" charset="0"/>
              </a:rPr>
              <a:t>r a</a:t>
            </a:r>
            <a:r>
              <a:rPr lang="en-GB" sz="2400" i="1" spc="5" dirty="0">
                <a:effectLst/>
                <a:ea typeface="Arial" panose="020B0604020202020204" pitchFamily="34" charset="0"/>
              </a:rPr>
              <a:t>ss</a:t>
            </a:r>
            <a:r>
              <a:rPr lang="en-GB" sz="2400" i="1" dirty="0">
                <a:effectLst/>
                <a:ea typeface="Arial" panose="020B0604020202020204" pitchFamily="34" charset="0"/>
              </a:rPr>
              <a:t>e</a:t>
            </a:r>
            <a:r>
              <a:rPr lang="en-GB" sz="2400" i="1" spc="5" dirty="0">
                <a:effectLst/>
                <a:ea typeface="Arial" panose="020B0604020202020204" pitchFamily="34" charset="0"/>
              </a:rPr>
              <a:t>s</a:t>
            </a:r>
            <a:r>
              <a:rPr lang="en-GB" sz="2400" i="1" spc="-5" dirty="0">
                <a:effectLst/>
                <a:ea typeface="Arial" panose="020B0604020202020204" pitchFamily="34" charset="0"/>
              </a:rPr>
              <a:t>s</a:t>
            </a:r>
            <a:r>
              <a:rPr lang="en-GB" sz="2400" i="1" spc="20" dirty="0">
                <a:effectLst/>
                <a:ea typeface="Arial" panose="020B0604020202020204" pitchFamily="34" charset="0"/>
              </a:rPr>
              <a:t>m</a:t>
            </a:r>
            <a:r>
              <a:rPr lang="en-GB" sz="2400" i="1" dirty="0">
                <a:effectLst/>
                <a:ea typeface="Arial" panose="020B0604020202020204" pitchFamily="34" charset="0"/>
              </a:rPr>
              <a:t>e</a:t>
            </a:r>
            <a:r>
              <a:rPr lang="en-GB" sz="2400" i="1" spc="-5" dirty="0">
                <a:effectLst/>
                <a:ea typeface="Arial" panose="020B0604020202020204" pitchFamily="34" charset="0"/>
              </a:rPr>
              <a:t>n</a:t>
            </a:r>
            <a:r>
              <a:rPr lang="en-GB" sz="2400" i="1" dirty="0">
                <a:effectLst/>
                <a:ea typeface="Arial" panose="020B0604020202020204" pitchFamily="34" charset="0"/>
              </a:rPr>
              <a:t>t</a:t>
            </a:r>
            <a:r>
              <a:rPr lang="en-GB" sz="2400" dirty="0">
                <a:effectLst/>
                <a:ea typeface="Arial" panose="020B0604020202020204" pitchFamily="34" charset="0"/>
              </a:rPr>
              <a:t>.</a:t>
            </a:r>
            <a:r>
              <a:rPr lang="en-GB" sz="2400" spc="-50" dirty="0">
                <a:effectLst/>
                <a:ea typeface="Arial" panose="020B0604020202020204" pitchFamily="34" charset="0"/>
              </a:rPr>
              <a:t> </a:t>
            </a:r>
            <a:br>
              <a:rPr lang="en-GB" sz="2400" spc="-50" dirty="0">
                <a:effectLst/>
                <a:ea typeface="Arial" panose="020B0604020202020204" pitchFamily="34" charset="0"/>
              </a:rPr>
            </a:br>
            <a:endParaRPr lang="en-GB" sz="2400" spc="-50" dirty="0">
              <a:effectLst/>
              <a:ea typeface="Arial" panose="020B0604020202020204" pitchFamily="34" charset="0"/>
            </a:endParaRPr>
          </a:p>
          <a:p>
            <a:pPr marL="0" marR="343535" indent="0">
              <a:spcAft>
                <a:spcPts val="0"/>
              </a:spcAft>
              <a:buNone/>
            </a:pPr>
            <a:r>
              <a:rPr lang="en-GB" sz="2400" b="1" spc="15" dirty="0">
                <a:effectLst/>
                <a:ea typeface="Arial" panose="020B0604020202020204" pitchFamily="34" charset="0"/>
              </a:rPr>
              <a:t>T</a:t>
            </a:r>
            <a:r>
              <a:rPr lang="en-GB" sz="2400" b="1" dirty="0">
                <a:effectLst/>
                <a:ea typeface="Arial" panose="020B0604020202020204" pitchFamily="34" charset="0"/>
              </a:rPr>
              <a:t>h</a:t>
            </a:r>
            <a:r>
              <a:rPr lang="en-GB" sz="2400" b="1" spc="5" dirty="0">
                <a:effectLst/>
                <a:ea typeface="Arial" panose="020B0604020202020204" pitchFamily="34" charset="0"/>
              </a:rPr>
              <a:t>e</a:t>
            </a:r>
            <a:r>
              <a:rPr lang="en-GB" sz="2400" b="1" dirty="0">
                <a:effectLst/>
                <a:ea typeface="Arial" panose="020B0604020202020204" pitchFamily="34" charset="0"/>
              </a:rPr>
              <a:t>y</a:t>
            </a:r>
            <a:r>
              <a:rPr lang="en-GB" sz="2400" b="1" spc="-40" dirty="0">
                <a:effectLst/>
                <a:ea typeface="Arial" panose="020B0604020202020204" pitchFamily="34" charset="0"/>
              </a:rPr>
              <a:t> </a:t>
            </a:r>
            <a:r>
              <a:rPr lang="en-GB" sz="2400" b="1" spc="-5" dirty="0">
                <a:effectLst/>
                <a:ea typeface="Arial" panose="020B0604020202020204" pitchFamily="34" charset="0"/>
              </a:rPr>
              <a:t>i</a:t>
            </a:r>
            <a:r>
              <a:rPr lang="en-GB" sz="2400" b="1" spc="10" dirty="0">
                <a:effectLst/>
                <a:ea typeface="Arial" panose="020B0604020202020204" pitchFamily="34" charset="0"/>
              </a:rPr>
              <a:t>d</a:t>
            </a:r>
            <a:r>
              <a:rPr lang="en-GB" sz="2400" b="1" dirty="0">
                <a:effectLst/>
                <a:ea typeface="Arial" panose="020B0604020202020204" pitchFamily="34" charset="0"/>
              </a:rPr>
              <a:t>e</a:t>
            </a:r>
            <a:r>
              <a:rPr lang="en-GB" sz="2400" b="1" spc="-5" dirty="0">
                <a:effectLst/>
                <a:ea typeface="Arial" panose="020B0604020202020204" pitchFamily="34" charset="0"/>
              </a:rPr>
              <a:t>n</a:t>
            </a:r>
            <a:r>
              <a:rPr lang="en-GB" sz="2400" b="1" spc="10" dirty="0">
                <a:effectLst/>
                <a:ea typeface="Arial" panose="020B0604020202020204" pitchFamily="34" charset="0"/>
              </a:rPr>
              <a:t>t</a:t>
            </a:r>
            <a:r>
              <a:rPr lang="en-GB" sz="2400" b="1" dirty="0">
                <a:effectLst/>
                <a:ea typeface="Arial" panose="020B0604020202020204" pitchFamily="34" charset="0"/>
              </a:rPr>
              <a:t>i</a:t>
            </a:r>
            <a:r>
              <a:rPr lang="en-GB" sz="2400" b="1" spc="20" dirty="0">
                <a:effectLst/>
                <a:ea typeface="Arial" panose="020B0604020202020204" pitchFamily="34" charset="0"/>
              </a:rPr>
              <a:t>f</a:t>
            </a:r>
            <a:r>
              <a:rPr lang="en-GB" sz="2400" b="1" dirty="0">
                <a:effectLst/>
                <a:ea typeface="Arial" panose="020B0604020202020204" pitchFamily="34" charset="0"/>
              </a:rPr>
              <a:t>y</a:t>
            </a:r>
            <a:r>
              <a:rPr lang="en-GB" sz="2400" b="1" spc="-40" dirty="0">
                <a:effectLst/>
                <a:ea typeface="Arial" panose="020B0604020202020204" pitchFamily="34" charset="0"/>
              </a:rPr>
              <a:t> </a:t>
            </a:r>
            <a:r>
              <a:rPr lang="en-GB" sz="2400" b="1" spc="5" dirty="0">
                <a:effectLst/>
                <a:ea typeface="Arial" panose="020B0604020202020204" pitchFamily="34" charset="0"/>
              </a:rPr>
              <a:t>c</a:t>
            </a:r>
            <a:r>
              <a:rPr lang="en-GB" sz="2400" b="1" spc="-5" dirty="0">
                <a:effectLst/>
                <a:ea typeface="Arial" panose="020B0604020202020204" pitchFamily="34" charset="0"/>
              </a:rPr>
              <a:t>l</a:t>
            </a:r>
            <a:r>
              <a:rPr lang="en-GB" sz="2400" b="1" dirty="0">
                <a:effectLst/>
                <a:ea typeface="Arial" panose="020B0604020202020204" pitchFamily="34" charset="0"/>
              </a:rPr>
              <a:t>e</a:t>
            </a:r>
            <a:r>
              <a:rPr lang="en-GB" sz="2400" b="1" spc="-5" dirty="0">
                <a:effectLst/>
                <a:ea typeface="Arial" panose="020B0604020202020204" pitchFamily="34" charset="0"/>
              </a:rPr>
              <a:t>a</a:t>
            </a:r>
            <a:r>
              <a:rPr lang="en-GB" sz="2400" b="1" spc="5" dirty="0">
                <a:effectLst/>
                <a:ea typeface="Arial" panose="020B0604020202020204" pitchFamily="34" charset="0"/>
              </a:rPr>
              <a:t>r</a:t>
            </a:r>
            <a:r>
              <a:rPr lang="en-GB" sz="2400" b="1" dirty="0">
                <a:effectLst/>
                <a:ea typeface="Arial" panose="020B0604020202020204" pitchFamily="34" charset="0"/>
              </a:rPr>
              <a:t>,</a:t>
            </a:r>
            <a:r>
              <a:rPr lang="en-GB" sz="2400" b="1" spc="-25" dirty="0">
                <a:effectLst/>
                <a:ea typeface="Arial" panose="020B0604020202020204" pitchFamily="34" charset="0"/>
              </a:rPr>
              <a:t> </a:t>
            </a:r>
            <a:r>
              <a:rPr lang="en-GB" sz="2400" b="1" spc="20" dirty="0">
                <a:effectLst/>
                <a:ea typeface="Arial" panose="020B0604020202020204" pitchFamily="34" charset="0"/>
              </a:rPr>
              <a:t>measurable</a:t>
            </a:r>
            <a:r>
              <a:rPr lang="en-GB" sz="2400" b="1" dirty="0">
                <a:effectLst/>
                <a:ea typeface="Arial" panose="020B0604020202020204" pitchFamily="34" charset="0"/>
              </a:rPr>
              <a:t>,</a:t>
            </a:r>
            <a:r>
              <a:rPr lang="en-GB" sz="2400" b="1" spc="-65" dirty="0">
                <a:effectLst/>
                <a:ea typeface="Arial" panose="020B0604020202020204" pitchFamily="34" charset="0"/>
              </a:rPr>
              <a:t> </a:t>
            </a:r>
            <a:r>
              <a:rPr lang="en-GB" sz="2400" b="1" spc="10" dirty="0">
                <a:effectLst/>
                <a:ea typeface="Arial" panose="020B0604020202020204" pitchFamily="34" charset="0"/>
              </a:rPr>
              <a:t>a</a:t>
            </a:r>
            <a:r>
              <a:rPr lang="en-GB" sz="2400" b="1" dirty="0">
                <a:effectLst/>
                <a:ea typeface="Arial" panose="020B0604020202020204" pitchFamily="34" charset="0"/>
              </a:rPr>
              <a:t>nd</a:t>
            </a:r>
            <a:r>
              <a:rPr lang="en-GB" sz="2400" b="1" spc="-20" dirty="0">
                <a:effectLst/>
                <a:ea typeface="Arial" panose="020B0604020202020204" pitchFamily="34" charset="0"/>
              </a:rPr>
              <a:t> </a:t>
            </a:r>
            <a:r>
              <a:rPr lang="en-GB" sz="2400" b="1" spc="20" dirty="0">
                <a:effectLst/>
                <a:ea typeface="Arial" panose="020B0604020202020204" pitchFamily="34" charset="0"/>
              </a:rPr>
              <a:t>m</a:t>
            </a:r>
            <a:r>
              <a:rPr lang="en-GB" sz="2400" b="1" dirty="0">
                <a:effectLst/>
                <a:ea typeface="Arial" panose="020B0604020202020204" pitchFamily="34" charset="0"/>
              </a:rPr>
              <a:t>ut</a:t>
            </a:r>
            <a:r>
              <a:rPr lang="en-GB" sz="2400" b="1" spc="-5" dirty="0">
                <a:effectLst/>
                <a:ea typeface="Arial" panose="020B0604020202020204" pitchFamily="34" charset="0"/>
              </a:rPr>
              <a:t>u</a:t>
            </a:r>
            <a:r>
              <a:rPr lang="en-GB" sz="2400" b="1" spc="10" dirty="0">
                <a:effectLst/>
                <a:ea typeface="Arial" panose="020B0604020202020204" pitchFamily="34" charset="0"/>
              </a:rPr>
              <a:t>a</a:t>
            </a:r>
            <a:r>
              <a:rPr lang="en-GB" sz="2400" b="1" spc="-5" dirty="0">
                <a:effectLst/>
                <a:ea typeface="Arial" panose="020B0604020202020204" pitchFamily="34" charset="0"/>
              </a:rPr>
              <a:t>l</a:t>
            </a:r>
            <a:r>
              <a:rPr lang="en-GB" sz="2400" b="1" spc="20" dirty="0">
                <a:effectLst/>
                <a:ea typeface="Arial" panose="020B0604020202020204" pitchFamily="34" charset="0"/>
              </a:rPr>
              <a:t>l</a:t>
            </a:r>
            <a:r>
              <a:rPr lang="en-GB" sz="2400" b="1" dirty="0">
                <a:effectLst/>
                <a:ea typeface="Arial" panose="020B0604020202020204" pitchFamily="34" charset="0"/>
              </a:rPr>
              <a:t>y</a:t>
            </a:r>
            <a:r>
              <a:rPr lang="en-GB" sz="2400" b="1" spc="-55" dirty="0">
                <a:effectLst/>
                <a:ea typeface="Arial" panose="020B0604020202020204" pitchFamily="34" charset="0"/>
              </a:rPr>
              <a:t> </a:t>
            </a:r>
            <a:r>
              <a:rPr lang="en-GB" sz="2400" b="1" spc="10" dirty="0">
                <a:effectLst/>
                <a:ea typeface="Arial" panose="020B0604020202020204" pitchFamily="34" charset="0"/>
              </a:rPr>
              <a:t>u</a:t>
            </a:r>
            <a:r>
              <a:rPr lang="en-GB" sz="2400" b="1" dirty="0">
                <a:effectLst/>
                <a:ea typeface="Arial" panose="020B0604020202020204" pitchFamily="34" charset="0"/>
              </a:rPr>
              <a:t>n</a:t>
            </a:r>
            <a:r>
              <a:rPr lang="en-GB" sz="2400" b="1" spc="-5" dirty="0">
                <a:effectLst/>
                <a:ea typeface="Arial" panose="020B0604020202020204" pitchFamily="34" charset="0"/>
              </a:rPr>
              <a:t>d</a:t>
            </a:r>
            <a:r>
              <a:rPr lang="en-GB" sz="2400" b="1" dirty="0">
                <a:effectLst/>
                <a:ea typeface="Arial" panose="020B0604020202020204" pitchFamily="34" charset="0"/>
              </a:rPr>
              <a:t>er</a:t>
            </a:r>
            <a:r>
              <a:rPr lang="en-GB" sz="2400" b="1" spc="10" dirty="0">
                <a:effectLst/>
                <a:ea typeface="Arial" panose="020B0604020202020204" pitchFamily="34" charset="0"/>
              </a:rPr>
              <a:t>s</a:t>
            </a:r>
            <a:r>
              <a:rPr lang="en-GB" sz="2400" b="1" dirty="0">
                <a:effectLst/>
                <a:ea typeface="Arial" panose="020B0604020202020204" pitchFamily="34" charset="0"/>
              </a:rPr>
              <a:t>t</a:t>
            </a:r>
            <a:r>
              <a:rPr lang="en-GB" sz="2400" b="1" spc="10" dirty="0">
                <a:effectLst/>
                <a:ea typeface="Arial" panose="020B0604020202020204" pitchFamily="34" charset="0"/>
              </a:rPr>
              <a:t>o</a:t>
            </a:r>
            <a:r>
              <a:rPr lang="en-GB" sz="2400" b="1" dirty="0">
                <a:effectLst/>
                <a:ea typeface="Arial" panose="020B0604020202020204" pitchFamily="34" charset="0"/>
              </a:rPr>
              <a:t>od</a:t>
            </a:r>
            <a:r>
              <a:rPr lang="en-GB" sz="2400" b="1" spc="-55" dirty="0">
                <a:effectLst/>
                <a:ea typeface="Arial" panose="020B0604020202020204" pitchFamily="34" charset="0"/>
              </a:rPr>
              <a:t> </a:t>
            </a:r>
            <a:r>
              <a:rPr lang="en-GB" sz="2400" b="1" dirty="0">
                <a:effectLst/>
                <a:ea typeface="Arial" panose="020B0604020202020204" pitchFamily="34" charset="0"/>
              </a:rPr>
              <a:t>r</a:t>
            </a:r>
            <a:r>
              <a:rPr lang="en-GB" sz="2400" b="1" spc="10" dirty="0">
                <a:effectLst/>
                <a:ea typeface="Arial" panose="020B0604020202020204" pitchFamily="34" charset="0"/>
              </a:rPr>
              <a:t>e</a:t>
            </a:r>
            <a:r>
              <a:rPr lang="en-GB" sz="2400" b="1" dirty="0">
                <a:effectLst/>
                <a:ea typeface="Arial" panose="020B0604020202020204" pitchFamily="34" charset="0"/>
              </a:rPr>
              <a:t>q</a:t>
            </a:r>
            <a:r>
              <a:rPr lang="en-GB" sz="2400" b="1" spc="5" dirty="0">
                <a:effectLst/>
                <a:ea typeface="Arial" panose="020B0604020202020204" pitchFamily="34" charset="0"/>
              </a:rPr>
              <a:t>u</a:t>
            </a:r>
            <a:r>
              <a:rPr lang="en-GB" sz="2400" b="1" spc="-5" dirty="0">
                <a:effectLst/>
                <a:ea typeface="Arial" panose="020B0604020202020204" pitchFamily="34" charset="0"/>
              </a:rPr>
              <a:t>i</a:t>
            </a:r>
            <a:r>
              <a:rPr lang="en-GB" sz="2400" b="1" spc="5" dirty="0">
                <a:effectLst/>
                <a:ea typeface="Arial" panose="020B0604020202020204" pitchFamily="34" charset="0"/>
              </a:rPr>
              <a:t>r</a:t>
            </a:r>
            <a:r>
              <a:rPr lang="en-GB" sz="2400" b="1" spc="10" dirty="0">
                <a:effectLst/>
                <a:ea typeface="Arial" panose="020B0604020202020204" pitchFamily="34" charset="0"/>
              </a:rPr>
              <a:t>e</a:t>
            </a:r>
            <a:r>
              <a:rPr lang="en-GB" sz="2400" b="1" spc="20" dirty="0">
                <a:effectLst/>
                <a:ea typeface="Arial" panose="020B0604020202020204" pitchFamily="34" charset="0"/>
              </a:rPr>
              <a:t>m</a:t>
            </a:r>
            <a:r>
              <a:rPr lang="en-GB" sz="2400" b="1" dirty="0">
                <a:effectLst/>
                <a:ea typeface="Arial" panose="020B0604020202020204" pitchFamily="34" charset="0"/>
              </a:rPr>
              <a:t>e</a:t>
            </a:r>
            <a:r>
              <a:rPr lang="en-GB" sz="2400" b="1" spc="-5" dirty="0">
                <a:effectLst/>
                <a:ea typeface="Arial" panose="020B0604020202020204" pitchFamily="34" charset="0"/>
              </a:rPr>
              <a:t>n</a:t>
            </a:r>
            <a:r>
              <a:rPr lang="en-GB" sz="2400" b="1" dirty="0">
                <a:effectLst/>
                <a:ea typeface="Arial" panose="020B0604020202020204" pitchFamily="34" charset="0"/>
              </a:rPr>
              <a:t>ts</a:t>
            </a:r>
            <a:r>
              <a:rPr lang="en-GB" sz="2400" b="1" spc="-70" dirty="0">
                <a:effectLst/>
                <a:ea typeface="Arial" panose="020B0604020202020204" pitchFamily="34" charset="0"/>
              </a:rPr>
              <a:t> </a:t>
            </a:r>
            <a:r>
              <a:rPr lang="en-GB" sz="2400" b="1" spc="10" dirty="0">
                <a:effectLst/>
                <a:ea typeface="Arial" panose="020B0604020202020204" pitchFamily="34" charset="0"/>
              </a:rPr>
              <a:t>f</a:t>
            </a:r>
            <a:r>
              <a:rPr lang="en-GB" sz="2400" b="1" dirty="0">
                <a:effectLst/>
                <a:ea typeface="Arial" panose="020B0604020202020204" pitchFamily="34" charset="0"/>
              </a:rPr>
              <a:t>or</a:t>
            </a:r>
            <a:r>
              <a:rPr lang="en-GB" sz="2400" b="1" spc="5" dirty="0">
                <a:effectLst/>
                <a:ea typeface="Arial" panose="020B0604020202020204" pitchFamily="34" charset="0"/>
              </a:rPr>
              <a:t> </a:t>
            </a:r>
            <a:r>
              <a:rPr lang="en-GB" sz="2400" b="1" spc="-20" dirty="0">
                <a:effectLst/>
                <a:ea typeface="Arial" panose="020B0604020202020204" pitchFamily="34" charset="0"/>
              </a:rPr>
              <a:t>y</a:t>
            </a:r>
            <a:r>
              <a:rPr lang="en-GB" sz="2400" b="1" dirty="0">
                <a:effectLst/>
                <a:ea typeface="Arial" panose="020B0604020202020204" pitchFamily="34" charset="0"/>
              </a:rPr>
              <a:t>ou</a:t>
            </a:r>
            <a:r>
              <a:rPr lang="en-GB" sz="2400" b="1" spc="-20" dirty="0">
                <a:effectLst/>
                <a:ea typeface="Arial" panose="020B0604020202020204" pitchFamily="34" charset="0"/>
              </a:rPr>
              <a:t> </a:t>
            </a:r>
            <a:r>
              <a:rPr lang="en-GB" sz="2400" b="1" spc="10" dirty="0">
                <a:effectLst/>
                <a:ea typeface="Arial" panose="020B0604020202020204" pitchFamily="34" charset="0"/>
              </a:rPr>
              <a:t>a</a:t>
            </a:r>
            <a:r>
              <a:rPr lang="en-GB" sz="2400" b="1" dirty="0">
                <a:effectLst/>
                <a:ea typeface="Arial" panose="020B0604020202020204" pitchFamily="34" charset="0"/>
              </a:rPr>
              <a:t>nd</a:t>
            </a:r>
            <a:r>
              <a:rPr lang="en-GB" sz="2400" b="1" spc="5" dirty="0">
                <a:effectLst/>
                <a:ea typeface="Arial" panose="020B0604020202020204" pitchFamily="34" charset="0"/>
              </a:rPr>
              <a:t> </a:t>
            </a:r>
            <a:r>
              <a:rPr lang="en-GB" sz="2400" b="1" spc="-20" dirty="0">
                <a:effectLst/>
                <a:ea typeface="Arial" panose="020B0604020202020204" pitchFamily="34" charset="0"/>
              </a:rPr>
              <a:t>y</a:t>
            </a:r>
            <a:r>
              <a:rPr lang="en-GB" sz="2400" b="1" spc="10" dirty="0">
                <a:effectLst/>
                <a:ea typeface="Arial" panose="020B0604020202020204" pitchFamily="34" charset="0"/>
              </a:rPr>
              <a:t>o</a:t>
            </a:r>
            <a:r>
              <a:rPr lang="en-GB" sz="2400" b="1" dirty="0">
                <a:effectLst/>
                <a:ea typeface="Arial" panose="020B0604020202020204" pitchFamily="34" charset="0"/>
              </a:rPr>
              <a:t>ur tu</a:t>
            </a:r>
            <a:r>
              <a:rPr lang="en-GB" sz="2400" b="1" spc="-5" dirty="0">
                <a:effectLst/>
                <a:ea typeface="Arial" panose="020B0604020202020204" pitchFamily="34" charset="0"/>
              </a:rPr>
              <a:t>t</a:t>
            </a:r>
            <a:r>
              <a:rPr lang="en-GB" sz="2400" b="1" dirty="0">
                <a:effectLst/>
                <a:ea typeface="Arial" panose="020B0604020202020204" pitchFamily="34" charset="0"/>
              </a:rPr>
              <a:t>ors.</a:t>
            </a:r>
            <a:r>
              <a:rPr lang="en-GB" sz="2400" b="1" dirty="0">
                <a:effectLst/>
                <a:ea typeface="Times New Roman" panose="02020603050405020304" pitchFamily="18" charset="0"/>
              </a:rPr>
              <a:t> </a:t>
            </a:r>
            <a:br>
              <a:rPr lang="en-GB" sz="2400" b="1" dirty="0">
                <a:effectLst/>
                <a:ea typeface="Times New Roman" panose="02020603050405020304" pitchFamily="18" charset="0"/>
              </a:rPr>
            </a:br>
            <a:endParaRPr lang="en-GB" sz="2400" b="1" dirty="0">
              <a:effectLst/>
              <a:ea typeface="Times New Roman" panose="02020603050405020304" pitchFamily="18" charset="0"/>
            </a:endParaRPr>
          </a:p>
          <a:p>
            <a:pPr marL="0" indent="0">
              <a:buNone/>
            </a:pPr>
            <a:r>
              <a:rPr lang="en-GB" sz="2400" dirty="0">
                <a:effectLst/>
                <a:ea typeface="Arial" panose="020B0604020202020204" pitchFamily="34" charset="0"/>
              </a:rPr>
              <a:t>When tutors d</a:t>
            </a:r>
            <a:r>
              <a:rPr lang="en-GB" sz="2400" spc="5" dirty="0">
                <a:effectLst/>
                <a:ea typeface="Arial" panose="020B0604020202020204" pitchFamily="34" charset="0"/>
              </a:rPr>
              <a:t>e</a:t>
            </a:r>
            <a:r>
              <a:rPr lang="en-GB" sz="2400" spc="-5" dirty="0">
                <a:effectLst/>
                <a:ea typeface="Arial" panose="020B0604020202020204" pitchFamily="34" charset="0"/>
              </a:rPr>
              <a:t>v</a:t>
            </a:r>
            <a:r>
              <a:rPr lang="en-GB" sz="2400" spc="10" dirty="0">
                <a:effectLst/>
                <a:ea typeface="Arial" panose="020B0604020202020204" pitchFamily="34" charset="0"/>
              </a:rPr>
              <a:t>e</a:t>
            </a:r>
            <a:r>
              <a:rPr lang="en-GB" sz="2400" spc="-5" dirty="0">
                <a:effectLst/>
                <a:ea typeface="Arial" panose="020B0604020202020204" pitchFamily="34" charset="0"/>
              </a:rPr>
              <a:t>l</a:t>
            </a:r>
            <a:r>
              <a:rPr lang="en-GB" sz="2400" spc="10" dirty="0">
                <a:effectLst/>
                <a:ea typeface="Arial" panose="020B0604020202020204" pitchFamily="34" charset="0"/>
              </a:rPr>
              <a:t>o</a:t>
            </a:r>
            <a:r>
              <a:rPr lang="en-GB" sz="2400" dirty="0">
                <a:effectLst/>
                <a:ea typeface="Arial" panose="020B0604020202020204" pitchFamily="34" charset="0"/>
              </a:rPr>
              <a:t>p</a:t>
            </a:r>
            <a:r>
              <a:rPr lang="en-GB" sz="2400" spc="-50" dirty="0">
                <a:effectLst/>
                <a:ea typeface="Arial" panose="020B0604020202020204" pitchFamily="34" charset="0"/>
              </a:rPr>
              <a:t> </a:t>
            </a:r>
            <a:r>
              <a:rPr lang="en-GB" sz="2400" spc="-10" dirty="0">
                <a:effectLst/>
                <a:ea typeface="Arial" panose="020B0604020202020204" pitchFamily="34" charset="0"/>
              </a:rPr>
              <a:t>l</a:t>
            </a:r>
            <a:r>
              <a:rPr lang="en-GB" sz="2400" spc="10" dirty="0">
                <a:effectLst/>
                <a:ea typeface="Arial" panose="020B0604020202020204" pitchFamily="34" charset="0"/>
              </a:rPr>
              <a:t>e</a:t>
            </a:r>
            <a:r>
              <a:rPr lang="en-GB" sz="2400" dirty="0">
                <a:effectLst/>
                <a:ea typeface="Arial" panose="020B0604020202020204" pitchFamily="34" charset="0"/>
              </a:rPr>
              <a:t>arn</a:t>
            </a:r>
            <a:r>
              <a:rPr lang="en-GB" sz="2400" spc="5" dirty="0">
                <a:effectLst/>
                <a:ea typeface="Arial" panose="020B0604020202020204" pitchFamily="34" charset="0"/>
              </a:rPr>
              <a:t>i</a:t>
            </a:r>
            <a:r>
              <a:rPr lang="en-GB" sz="2400" dirty="0">
                <a:effectLst/>
                <a:ea typeface="Arial" panose="020B0604020202020204" pitchFamily="34" charset="0"/>
              </a:rPr>
              <a:t>ng</a:t>
            </a:r>
            <a:r>
              <a:rPr lang="en-GB" sz="2400" spc="-30" dirty="0">
                <a:effectLst/>
                <a:ea typeface="Arial" panose="020B0604020202020204" pitchFamily="34" charset="0"/>
              </a:rPr>
              <a:t> </a:t>
            </a:r>
            <a:r>
              <a:rPr lang="en-GB" sz="2400" dirty="0">
                <a:effectLst/>
                <a:ea typeface="Arial" panose="020B0604020202020204" pitchFamily="34" charset="0"/>
              </a:rPr>
              <a:t>o</a:t>
            </a:r>
            <a:r>
              <a:rPr lang="en-GB" sz="2400" spc="-5" dirty="0">
                <a:effectLst/>
                <a:ea typeface="Arial" panose="020B0604020202020204" pitchFamily="34" charset="0"/>
              </a:rPr>
              <a:t>u</a:t>
            </a:r>
            <a:r>
              <a:rPr lang="en-GB" sz="2400" dirty="0">
                <a:effectLst/>
                <a:ea typeface="Arial" panose="020B0604020202020204" pitchFamily="34" charset="0"/>
              </a:rPr>
              <a:t>t</a:t>
            </a:r>
            <a:r>
              <a:rPr lang="en-GB" sz="2400" spc="5" dirty="0">
                <a:effectLst/>
                <a:ea typeface="Arial" panose="020B0604020202020204" pitchFamily="34" charset="0"/>
              </a:rPr>
              <a:t>c</a:t>
            </a:r>
            <a:r>
              <a:rPr lang="en-GB" sz="2400" dirty="0">
                <a:effectLst/>
                <a:ea typeface="Arial" panose="020B0604020202020204" pitchFamily="34" charset="0"/>
              </a:rPr>
              <a:t>o</a:t>
            </a:r>
            <a:r>
              <a:rPr lang="en-GB" sz="2400" spc="20" dirty="0">
                <a:effectLst/>
                <a:ea typeface="Arial" panose="020B0604020202020204" pitchFamily="34" charset="0"/>
              </a:rPr>
              <a:t>m</a:t>
            </a:r>
            <a:r>
              <a:rPr lang="en-GB" sz="2400" dirty="0">
                <a:effectLst/>
                <a:ea typeface="Arial" panose="020B0604020202020204" pitchFamily="34" charset="0"/>
              </a:rPr>
              <a:t>es</a:t>
            </a:r>
            <a:r>
              <a:rPr lang="en-GB" sz="2400" spc="-40" dirty="0">
                <a:effectLst/>
                <a:ea typeface="Arial" panose="020B0604020202020204" pitchFamily="34" charset="0"/>
              </a:rPr>
              <a:t> </a:t>
            </a:r>
            <a:r>
              <a:rPr lang="en-GB" sz="2400" spc="10" dirty="0">
                <a:effectLst/>
                <a:ea typeface="Arial" panose="020B0604020202020204" pitchFamily="34" charset="0"/>
              </a:rPr>
              <a:t>f</a:t>
            </a:r>
            <a:r>
              <a:rPr lang="en-GB" sz="2400" dirty="0">
                <a:effectLst/>
                <a:ea typeface="Arial" panose="020B0604020202020204" pitchFamily="34" charset="0"/>
              </a:rPr>
              <a:t>or</a:t>
            </a:r>
            <a:r>
              <a:rPr lang="en-GB" sz="2400" spc="-10" dirty="0">
                <a:effectLst/>
                <a:ea typeface="Arial" panose="020B0604020202020204" pitchFamily="34" charset="0"/>
              </a:rPr>
              <a:t> </a:t>
            </a:r>
            <a:r>
              <a:rPr lang="en-GB" sz="2400" dirty="0">
                <a:effectLst/>
                <a:ea typeface="Arial" panose="020B0604020202020204" pitchFamily="34" charset="0"/>
              </a:rPr>
              <a:t>a</a:t>
            </a:r>
            <a:r>
              <a:rPr lang="en-GB" sz="2400" spc="-5" dirty="0">
                <a:effectLst/>
                <a:ea typeface="Arial" panose="020B0604020202020204" pitchFamily="34" charset="0"/>
              </a:rPr>
              <a:t> </a:t>
            </a:r>
            <a:r>
              <a:rPr lang="en-GB" sz="2400" spc="20" dirty="0">
                <a:effectLst/>
                <a:ea typeface="Arial" panose="020B0604020202020204" pitchFamily="34" charset="0"/>
              </a:rPr>
              <a:t>m</a:t>
            </a:r>
            <a:r>
              <a:rPr lang="en-GB" sz="2400" dirty="0">
                <a:effectLst/>
                <a:ea typeface="Arial" panose="020B0604020202020204" pitchFamily="34" charset="0"/>
              </a:rPr>
              <a:t>o</a:t>
            </a:r>
            <a:r>
              <a:rPr lang="en-GB" sz="2400" spc="-5" dirty="0">
                <a:effectLst/>
                <a:ea typeface="Arial" panose="020B0604020202020204" pitchFamily="34" charset="0"/>
              </a:rPr>
              <a:t>d</a:t>
            </a:r>
            <a:r>
              <a:rPr lang="en-GB" sz="2400" dirty="0">
                <a:effectLst/>
                <a:ea typeface="Arial" panose="020B0604020202020204" pitchFamily="34" charset="0"/>
              </a:rPr>
              <a:t>u</a:t>
            </a:r>
            <a:r>
              <a:rPr lang="en-GB" sz="2400" spc="-5" dirty="0">
                <a:effectLst/>
                <a:ea typeface="Arial" panose="020B0604020202020204" pitchFamily="34" charset="0"/>
              </a:rPr>
              <a:t>l</a:t>
            </a:r>
            <a:r>
              <a:rPr lang="en-GB" sz="2400" dirty="0">
                <a:effectLst/>
                <a:ea typeface="Arial" panose="020B0604020202020204" pitchFamily="34" charset="0"/>
              </a:rPr>
              <a:t>e, they will focus upon certain types of</a:t>
            </a:r>
            <a:r>
              <a:rPr lang="en-GB" sz="2400" spc="5" dirty="0">
                <a:effectLst/>
                <a:ea typeface="Arial" panose="020B0604020202020204" pitchFamily="34" charset="0"/>
              </a:rPr>
              <a:t> c</a:t>
            </a:r>
            <a:r>
              <a:rPr lang="en-GB" sz="2400" dirty="0">
                <a:effectLst/>
                <a:ea typeface="Arial" panose="020B0604020202020204" pitchFamily="34" charset="0"/>
              </a:rPr>
              <a:t>o</a:t>
            </a:r>
            <a:r>
              <a:rPr lang="en-GB" sz="2400" spc="-5" dirty="0">
                <a:effectLst/>
                <a:ea typeface="Arial" panose="020B0604020202020204" pitchFamily="34" charset="0"/>
              </a:rPr>
              <a:t>g</a:t>
            </a:r>
            <a:r>
              <a:rPr lang="en-GB" sz="2400" dirty="0">
                <a:effectLst/>
                <a:ea typeface="Arial" panose="020B0604020202020204" pitchFamily="34" charset="0"/>
              </a:rPr>
              <a:t>n</a:t>
            </a:r>
            <a:r>
              <a:rPr lang="en-GB" sz="2400" spc="-5" dirty="0">
                <a:effectLst/>
                <a:ea typeface="Arial" panose="020B0604020202020204" pitchFamily="34" charset="0"/>
              </a:rPr>
              <a:t>i</a:t>
            </a:r>
            <a:r>
              <a:rPr lang="en-GB" sz="2400" spc="10" dirty="0">
                <a:effectLst/>
                <a:ea typeface="Arial" panose="020B0604020202020204" pitchFamily="34" charset="0"/>
              </a:rPr>
              <a:t>t</a:t>
            </a:r>
            <a:r>
              <a:rPr lang="en-GB" sz="2400" spc="-5" dirty="0">
                <a:effectLst/>
                <a:ea typeface="Arial" panose="020B0604020202020204" pitchFamily="34" charset="0"/>
              </a:rPr>
              <a:t>i</a:t>
            </a:r>
            <a:r>
              <a:rPr lang="en-GB" sz="2400" spc="5" dirty="0">
                <a:effectLst/>
                <a:ea typeface="Arial" panose="020B0604020202020204" pitchFamily="34" charset="0"/>
              </a:rPr>
              <a:t>v</a:t>
            </a:r>
            <a:r>
              <a:rPr lang="en-GB" sz="2400" dirty="0">
                <a:effectLst/>
                <a:ea typeface="Arial" panose="020B0604020202020204" pitchFamily="34" charset="0"/>
              </a:rPr>
              <a:t>e</a:t>
            </a:r>
            <a:r>
              <a:rPr lang="en-GB" sz="2400" spc="-40" dirty="0">
                <a:effectLst/>
                <a:ea typeface="Arial" panose="020B0604020202020204" pitchFamily="34" charset="0"/>
              </a:rPr>
              <a:t> </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 dirty="0">
                <a:effectLst/>
                <a:ea typeface="Arial" panose="020B0604020202020204" pitchFamily="34" charset="0"/>
              </a:rPr>
              <a:t>a</a:t>
            </a:r>
            <a:r>
              <a:rPr lang="en-GB" sz="2400" spc="5" dirty="0">
                <a:effectLst/>
                <a:ea typeface="Arial" panose="020B0604020202020204" pitchFamily="34" charset="0"/>
              </a:rPr>
              <a:t>r</a:t>
            </a:r>
            <a:r>
              <a:rPr lang="en-GB" sz="2400" spc="10" dirty="0">
                <a:effectLst/>
                <a:ea typeface="Arial" panose="020B0604020202020204" pitchFamily="34" charset="0"/>
              </a:rPr>
              <a:t>n</a:t>
            </a:r>
            <a:r>
              <a:rPr lang="en-GB" sz="2400" spc="-5" dirty="0">
                <a:effectLst/>
                <a:ea typeface="Arial" panose="020B0604020202020204" pitchFamily="34" charset="0"/>
              </a:rPr>
              <a:t>i</a:t>
            </a:r>
            <a:r>
              <a:rPr lang="en-GB" sz="2400" dirty="0">
                <a:effectLst/>
                <a:ea typeface="Arial" panose="020B0604020202020204" pitchFamily="34" charset="0"/>
              </a:rPr>
              <a:t>n</a:t>
            </a:r>
            <a:r>
              <a:rPr lang="en-GB" sz="2400" spc="-5" dirty="0">
                <a:effectLst/>
                <a:ea typeface="Arial" panose="020B0604020202020204" pitchFamily="34" charset="0"/>
              </a:rPr>
              <a:t>g</a:t>
            </a:r>
            <a:r>
              <a:rPr lang="en-GB" sz="2400" spc="-5" dirty="0">
                <a:ea typeface="Arial" panose="020B0604020202020204" pitchFamily="34" charset="0"/>
              </a:rPr>
              <a:t> and</a:t>
            </a:r>
            <a:r>
              <a:rPr lang="en-GB" sz="2400" spc="-5" dirty="0">
                <a:effectLst/>
                <a:ea typeface="Arial" panose="020B0604020202020204" pitchFamily="34" charset="0"/>
              </a:rPr>
              <a:t> i</a:t>
            </a:r>
            <a:r>
              <a:rPr lang="en-GB" sz="2400" spc="10" dirty="0">
                <a:effectLst/>
                <a:ea typeface="Arial" panose="020B0604020202020204" pitchFamily="34" charset="0"/>
              </a:rPr>
              <a:t>nt</a:t>
            </a:r>
            <a:r>
              <a:rPr lang="en-GB" sz="2400" dirty="0">
                <a:effectLst/>
                <a:ea typeface="Arial" panose="020B0604020202020204" pitchFamily="34" charset="0"/>
              </a:rPr>
              <a:t>e</a:t>
            </a:r>
            <a:r>
              <a:rPr lang="en-GB" sz="2400" spc="-5" dirty="0">
                <a:effectLst/>
                <a:ea typeface="Arial" panose="020B0604020202020204" pitchFamily="34" charset="0"/>
              </a:rPr>
              <a:t>l</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 dirty="0">
                <a:effectLst/>
                <a:ea typeface="Arial" panose="020B0604020202020204" pitchFamily="34" charset="0"/>
              </a:rPr>
              <a:t>c</a:t>
            </a:r>
            <a:r>
              <a:rPr lang="en-GB" sz="2400" dirty="0">
                <a:effectLst/>
                <a:ea typeface="Arial" panose="020B0604020202020204" pitchFamily="34" charset="0"/>
              </a:rPr>
              <a:t>tu</a:t>
            </a:r>
            <a:r>
              <a:rPr lang="en-GB" sz="2400" spc="5" dirty="0">
                <a:effectLst/>
                <a:ea typeface="Arial" panose="020B0604020202020204" pitchFamily="34" charset="0"/>
              </a:rPr>
              <a:t>a</a:t>
            </a:r>
            <a:r>
              <a:rPr lang="en-GB" sz="2400" dirty="0">
                <a:effectLst/>
                <a:ea typeface="Arial" panose="020B0604020202020204" pitchFamily="34" charset="0"/>
              </a:rPr>
              <a:t>l</a:t>
            </a:r>
            <a:r>
              <a:rPr lang="en-GB" sz="2400" spc="-50" dirty="0">
                <a:effectLst/>
                <a:ea typeface="Arial" panose="020B0604020202020204" pitchFamily="34" charset="0"/>
              </a:rPr>
              <a:t> </a:t>
            </a:r>
            <a:r>
              <a:rPr lang="en-GB" sz="2400" dirty="0">
                <a:effectLst/>
                <a:ea typeface="Arial" panose="020B0604020202020204" pitchFamily="34" charset="0"/>
              </a:rPr>
              <a:t>a</a:t>
            </a:r>
            <a:r>
              <a:rPr lang="en-GB" sz="2400" spc="5" dirty="0">
                <a:effectLst/>
                <a:ea typeface="Arial" panose="020B0604020202020204" pitchFamily="34" charset="0"/>
              </a:rPr>
              <a:t>n</a:t>
            </a:r>
            <a:r>
              <a:rPr lang="en-GB" sz="2400" dirty="0">
                <a:effectLst/>
                <a:ea typeface="Arial" panose="020B0604020202020204" pitchFamily="34" charset="0"/>
              </a:rPr>
              <a:t>d</a:t>
            </a:r>
            <a:r>
              <a:rPr lang="en-GB" sz="2400" spc="-15" dirty="0">
                <a:effectLst/>
                <a:ea typeface="Arial" panose="020B0604020202020204" pitchFamily="34" charset="0"/>
              </a:rPr>
              <a:t> </a:t>
            </a:r>
            <a:r>
              <a:rPr lang="en-GB" sz="2400" spc="-5" dirty="0">
                <a:effectLst/>
                <a:ea typeface="Arial" panose="020B0604020202020204" pitchFamily="34" charset="0"/>
              </a:rPr>
              <a:t>t</a:t>
            </a:r>
            <a:r>
              <a:rPr lang="en-GB" sz="2400" spc="5" dirty="0">
                <a:effectLst/>
                <a:ea typeface="Arial" panose="020B0604020202020204" pitchFamily="34" charset="0"/>
              </a:rPr>
              <a:t>r</a:t>
            </a:r>
            <a:r>
              <a:rPr lang="en-GB" sz="2400" dirty="0">
                <a:effectLst/>
                <a:ea typeface="Arial" panose="020B0604020202020204" pitchFamily="34" charset="0"/>
              </a:rPr>
              <a:t>a</a:t>
            </a:r>
            <a:r>
              <a:rPr lang="en-GB" sz="2400" spc="-5" dirty="0">
                <a:effectLst/>
                <a:ea typeface="Arial" panose="020B0604020202020204" pitchFamily="34" charset="0"/>
              </a:rPr>
              <a:t>n</a:t>
            </a:r>
            <a:r>
              <a:rPr lang="en-GB" sz="2400" spc="15" dirty="0">
                <a:effectLst/>
                <a:ea typeface="Arial" panose="020B0604020202020204" pitchFamily="34" charset="0"/>
              </a:rPr>
              <a:t>s</a:t>
            </a:r>
            <a:r>
              <a:rPr lang="en-GB" sz="2400" spc="10" dirty="0">
                <a:effectLst/>
                <a:ea typeface="Arial" panose="020B0604020202020204" pitchFamily="34" charset="0"/>
              </a:rPr>
              <a:t>f</a:t>
            </a:r>
            <a:r>
              <a:rPr lang="en-GB" sz="2400" dirty="0">
                <a:effectLst/>
                <a:ea typeface="Arial" panose="020B0604020202020204" pitchFamily="34" charset="0"/>
              </a:rPr>
              <a:t>erab</a:t>
            </a:r>
            <a:r>
              <a:rPr lang="en-GB" sz="2400" spc="-5" dirty="0">
                <a:effectLst/>
                <a:ea typeface="Arial" panose="020B0604020202020204" pitchFamily="34" charset="0"/>
              </a:rPr>
              <a:t>l</a:t>
            </a:r>
            <a:r>
              <a:rPr lang="en-GB" sz="2400" dirty="0">
                <a:effectLst/>
                <a:ea typeface="Arial" panose="020B0604020202020204" pitchFamily="34" charset="0"/>
              </a:rPr>
              <a:t>e</a:t>
            </a:r>
            <a:r>
              <a:rPr lang="en-GB" sz="2400" spc="-55" dirty="0">
                <a:effectLst/>
                <a:ea typeface="Arial" panose="020B0604020202020204" pitchFamily="34" charset="0"/>
              </a:rPr>
              <a:t> </a:t>
            </a:r>
            <a:r>
              <a:rPr lang="en-GB" sz="2400" dirty="0">
                <a:effectLst/>
                <a:ea typeface="Arial" panose="020B0604020202020204" pitchFamily="34" charset="0"/>
              </a:rPr>
              <a:t>s</a:t>
            </a:r>
            <a:r>
              <a:rPr lang="en-GB" sz="2400" spc="15" dirty="0">
                <a:effectLst/>
                <a:ea typeface="Arial" panose="020B0604020202020204" pitchFamily="34" charset="0"/>
              </a:rPr>
              <a:t>k</a:t>
            </a:r>
            <a:r>
              <a:rPr lang="en-GB" sz="2400" spc="-5" dirty="0">
                <a:effectLst/>
                <a:ea typeface="Arial" panose="020B0604020202020204" pitchFamily="34" charset="0"/>
              </a:rPr>
              <a:t>ill</a:t>
            </a:r>
            <a:r>
              <a:rPr lang="en-GB" sz="2400" dirty="0">
                <a:effectLst/>
                <a:ea typeface="Arial" panose="020B0604020202020204" pitchFamily="34" charset="0"/>
              </a:rPr>
              <a:t>s,</a:t>
            </a:r>
            <a:r>
              <a:rPr lang="en-GB" sz="2400" spc="-5" dirty="0">
                <a:effectLst/>
                <a:ea typeface="Arial" panose="020B0604020202020204" pitchFamily="34" charset="0"/>
              </a:rPr>
              <a:t> </a:t>
            </a:r>
            <a:r>
              <a:rPr lang="en-GB" sz="2400" spc="-10" dirty="0">
                <a:effectLst/>
                <a:ea typeface="Arial" panose="020B0604020202020204" pitchFamily="34" charset="0"/>
              </a:rPr>
              <a:t>w</a:t>
            </a:r>
            <a:r>
              <a:rPr lang="en-GB" sz="2400" spc="10" dirty="0">
                <a:effectLst/>
                <a:ea typeface="Arial" panose="020B0604020202020204" pitchFamily="34" charset="0"/>
              </a:rPr>
              <a:t>h</a:t>
            </a:r>
            <a:r>
              <a:rPr lang="en-GB" sz="2400" spc="-5" dirty="0">
                <a:effectLst/>
                <a:ea typeface="Arial" panose="020B0604020202020204" pitchFamily="34" charset="0"/>
              </a:rPr>
              <a:t>i</a:t>
            </a:r>
            <a:r>
              <a:rPr lang="en-GB" sz="2400" spc="5" dirty="0">
                <a:effectLst/>
                <a:ea typeface="Arial" panose="020B0604020202020204" pitchFamily="34" charset="0"/>
              </a:rPr>
              <a:t>c</a:t>
            </a:r>
            <a:r>
              <a:rPr lang="en-GB" sz="2400" dirty="0">
                <a:effectLst/>
                <a:ea typeface="Arial" panose="020B0604020202020204" pitchFamily="34" charset="0"/>
              </a:rPr>
              <a:t>h</a:t>
            </a:r>
            <a:r>
              <a:rPr lang="en-GB" sz="2400" spc="-5" dirty="0">
                <a:effectLst/>
                <a:ea typeface="Arial" panose="020B0604020202020204" pitchFamily="34" charset="0"/>
              </a:rPr>
              <a:t> we hope </a:t>
            </a:r>
            <a:r>
              <a:rPr lang="en-GB" sz="2400" spc="-20" dirty="0">
                <a:effectLst/>
                <a:ea typeface="Arial" panose="020B0604020202020204" pitchFamily="34" charset="0"/>
              </a:rPr>
              <a:t>y</a:t>
            </a:r>
            <a:r>
              <a:rPr lang="en-GB" sz="2400" dirty="0">
                <a:effectLst/>
                <a:ea typeface="Arial" panose="020B0604020202020204" pitchFamily="34" charset="0"/>
              </a:rPr>
              <a:t>ou</a:t>
            </a:r>
            <a:r>
              <a:rPr lang="en-GB" sz="2400" spc="-10" dirty="0">
                <a:effectLst/>
                <a:ea typeface="Arial" panose="020B0604020202020204" pitchFamily="34" charset="0"/>
              </a:rPr>
              <a:t> </a:t>
            </a:r>
            <a:r>
              <a:rPr lang="en-GB" sz="2400" dirty="0">
                <a:effectLst/>
                <a:ea typeface="Arial" panose="020B0604020202020204" pitchFamily="34" charset="0"/>
              </a:rPr>
              <a:t>w</a:t>
            </a:r>
            <a:r>
              <a:rPr lang="en-GB" sz="2400" spc="5" dirty="0">
                <a:effectLst/>
                <a:ea typeface="Arial" panose="020B0604020202020204" pitchFamily="34" charset="0"/>
              </a:rPr>
              <a:t>i</a:t>
            </a:r>
            <a:r>
              <a:rPr lang="en-GB" sz="2400" spc="-5" dirty="0">
                <a:effectLst/>
                <a:ea typeface="Arial" panose="020B0604020202020204" pitchFamily="34" charset="0"/>
              </a:rPr>
              <a:t>l</a:t>
            </a:r>
            <a:r>
              <a:rPr lang="en-GB" sz="2400" dirty="0">
                <a:effectLst/>
                <a:ea typeface="Arial" panose="020B0604020202020204" pitchFamily="34" charset="0"/>
              </a:rPr>
              <a:t>l</a:t>
            </a:r>
            <a:r>
              <a:rPr lang="en-GB" sz="2400" spc="-10" dirty="0">
                <a:effectLst/>
                <a:ea typeface="Arial" panose="020B0604020202020204" pitchFamily="34" charset="0"/>
              </a:rPr>
              <a:t> </a:t>
            </a:r>
            <a:r>
              <a:rPr lang="en-GB" sz="2400" dirty="0">
                <a:effectLst/>
                <a:ea typeface="Arial" panose="020B0604020202020204" pitchFamily="34" charset="0"/>
              </a:rPr>
              <a:t>e</a:t>
            </a:r>
            <a:r>
              <a:rPr lang="en-GB" sz="2400" spc="5" dirty="0">
                <a:effectLst/>
                <a:ea typeface="Arial" panose="020B0604020202020204" pitchFamily="34" charset="0"/>
              </a:rPr>
              <a:t>v</a:t>
            </a:r>
            <a:r>
              <a:rPr lang="en-GB" sz="2400" spc="-5" dirty="0">
                <a:effectLst/>
                <a:ea typeface="Arial" panose="020B0604020202020204" pitchFamily="34" charset="0"/>
              </a:rPr>
              <a:t>i</a:t>
            </a:r>
            <a:r>
              <a:rPr lang="en-GB" sz="2400" dirty="0">
                <a:effectLst/>
                <a:ea typeface="Arial" panose="020B0604020202020204" pitchFamily="34" charset="0"/>
              </a:rPr>
              <a:t>d</a:t>
            </a:r>
            <a:r>
              <a:rPr lang="en-GB" sz="2400" spc="5" dirty="0">
                <a:effectLst/>
                <a:ea typeface="Arial" panose="020B0604020202020204" pitchFamily="34" charset="0"/>
              </a:rPr>
              <a:t>e</a:t>
            </a:r>
            <a:r>
              <a:rPr lang="en-GB" sz="2400" dirty="0">
                <a:effectLst/>
                <a:ea typeface="Arial" panose="020B0604020202020204" pitchFamily="34" charset="0"/>
              </a:rPr>
              <a:t>n</a:t>
            </a:r>
            <a:r>
              <a:rPr lang="en-GB" sz="2400" spc="5" dirty="0">
                <a:effectLst/>
                <a:ea typeface="Arial" panose="020B0604020202020204" pitchFamily="34" charset="0"/>
              </a:rPr>
              <a:t>c</a:t>
            </a:r>
            <a:r>
              <a:rPr lang="en-GB" sz="2400" dirty="0">
                <a:effectLst/>
                <a:ea typeface="Arial" panose="020B0604020202020204" pitchFamily="34" charset="0"/>
              </a:rPr>
              <a:t>e</a:t>
            </a:r>
            <a:r>
              <a:rPr lang="en-GB" sz="2400" spc="-40" dirty="0">
                <a:effectLst/>
                <a:ea typeface="Arial" panose="020B0604020202020204" pitchFamily="34" charset="0"/>
              </a:rPr>
              <a:t> </a:t>
            </a:r>
            <a:r>
              <a:rPr lang="en-GB" sz="2400" spc="20" dirty="0">
                <a:effectLst/>
                <a:ea typeface="Arial" panose="020B0604020202020204" pitchFamily="34" charset="0"/>
              </a:rPr>
              <a:t>b</a:t>
            </a:r>
            <a:r>
              <a:rPr lang="en-GB" sz="2400" dirty="0">
                <a:effectLst/>
                <a:ea typeface="Arial" panose="020B0604020202020204" pitchFamily="34" charset="0"/>
              </a:rPr>
              <a:t>y</a:t>
            </a:r>
            <a:r>
              <a:rPr lang="en-GB" sz="2400" spc="-30" dirty="0">
                <a:effectLst/>
                <a:ea typeface="Arial" panose="020B0604020202020204" pitchFamily="34" charset="0"/>
              </a:rPr>
              <a:t> </a:t>
            </a:r>
            <a:r>
              <a:rPr lang="en-GB" sz="2400" dirty="0">
                <a:effectLst/>
                <a:ea typeface="Arial" panose="020B0604020202020204" pitchFamily="34" charset="0"/>
              </a:rPr>
              <a:t>t</a:t>
            </a:r>
            <a:r>
              <a:rPr lang="en-GB" sz="2400" spc="5" dirty="0">
                <a:effectLst/>
                <a:ea typeface="Arial" panose="020B0604020202020204" pitchFamily="34" charset="0"/>
              </a:rPr>
              <a:t>h</a:t>
            </a:r>
            <a:r>
              <a:rPr lang="en-GB" sz="2400" dirty="0">
                <a:effectLst/>
                <a:ea typeface="Arial" panose="020B0604020202020204" pitchFamily="34" charset="0"/>
              </a:rPr>
              <a:t>e</a:t>
            </a:r>
            <a:r>
              <a:rPr lang="en-GB" sz="2400" spc="-15" dirty="0">
                <a:effectLst/>
                <a:ea typeface="Arial" panose="020B0604020202020204" pitchFamily="34" charset="0"/>
              </a:rPr>
              <a:t> </a:t>
            </a:r>
            <a:r>
              <a:rPr lang="en-GB" sz="2400" spc="5" dirty="0">
                <a:effectLst/>
                <a:ea typeface="Arial" panose="020B0604020202020204" pitchFamily="34" charset="0"/>
              </a:rPr>
              <a:t>e</a:t>
            </a:r>
            <a:r>
              <a:rPr lang="en-GB" sz="2400" dirty="0">
                <a:effectLst/>
                <a:ea typeface="Arial" panose="020B0604020202020204" pitchFamily="34" charset="0"/>
              </a:rPr>
              <a:t>nd</a:t>
            </a:r>
            <a:r>
              <a:rPr lang="en-GB" sz="2400" spc="-20" dirty="0">
                <a:effectLst/>
                <a:ea typeface="Arial" panose="020B0604020202020204" pitchFamily="34" charset="0"/>
              </a:rPr>
              <a:t> </a:t>
            </a:r>
            <a:r>
              <a:rPr lang="en-GB" sz="2400" dirty="0">
                <a:effectLst/>
                <a:ea typeface="Arial" panose="020B0604020202020204" pitchFamily="34" charset="0"/>
              </a:rPr>
              <a:t>of e</a:t>
            </a:r>
            <a:r>
              <a:rPr lang="en-GB" sz="2400" spc="-5" dirty="0">
                <a:effectLst/>
                <a:ea typeface="Arial" panose="020B0604020202020204" pitchFamily="34" charset="0"/>
              </a:rPr>
              <a:t>a</a:t>
            </a:r>
            <a:r>
              <a:rPr lang="en-GB" sz="2400" spc="5" dirty="0">
                <a:effectLst/>
                <a:ea typeface="Arial" panose="020B0604020202020204" pitchFamily="34" charset="0"/>
              </a:rPr>
              <a:t>c</a:t>
            </a:r>
            <a:r>
              <a:rPr lang="en-GB" sz="2400" dirty="0">
                <a:effectLst/>
                <a:ea typeface="Arial" panose="020B0604020202020204" pitchFamily="34" charset="0"/>
              </a:rPr>
              <a:t>h</a:t>
            </a:r>
            <a:r>
              <a:rPr lang="en-GB" sz="2400" spc="-20" dirty="0">
                <a:effectLst/>
                <a:ea typeface="Arial" panose="020B0604020202020204" pitchFamily="34" charset="0"/>
              </a:rPr>
              <a:t> </a:t>
            </a:r>
            <a:r>
              <a:rPr lang="en-GB" sz="2400" spc="20" dirty="0">
                <a:effectLst/>
                <a:ea typeface="Arial" panose="020B0604020202020204" pitchFamily="34" charset="0"/>
              </a:rPr>
              <a:t>m</a:t>
            </a:r>
            <a:r>
              <a:rPr lang="en-GB" sz="2400" dirty="0">
                <a:effectLst/>
                <a:ea typeface="Arial" panose="020B0604020202020204" pitchFamily="34" charset="0"/>
              </a:rPr>
              <a:t>o</a:t>
            </a:r>
            <a:r>
              <a:rPr lang="en-GB" sz="2400" spc="-5" dirty="0">
                <a:effectLst/>
                <a:ea typeface="Arial" panose="020B0604020202020204" pitchFamily="34" charset="0"/>
              </a:rPr>
              <a:t>d</a:t>
            </a:r>
            <a:r>
              <a:rPr lang="en-GB" sz="2400" dirty="0">
                <a:effectLst/>
                <a:ea typeface="Arial" panose="020B0604020202020204" pitchFamily="34" charset="0"/>
              </a:rPr>
              <a:t>u</a:t>
            </a:r>
            <a:r>
              <a:rPr lang="en-GB" sz="2400" spc="-5" dirty="0">
                <a:effectLst/>
                <a:ea typeface="Arial" panose="020B0604020202020204" pitchFamily="34" charset="0"/>
              </a:rPr>
              <a:t>l</a:t>
            </a:r>
            <a:r>
              <a:rPr lang="en-GB" sz="2400" dirty="0">
                <a:effectLst/>
                <a:ea typeface="Arial" panose="020B0604020202020204" pitchFamily="34" charset="0"/>
              </a:rPr>
              <a:t>e. The next slide provides some examples.</a:t>
            </a:r>
            <a:endParaRPr lang="en-GB" sz="2400" dirty="0">
              <a:effectLst/>
              <a:ea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21452070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Cognitive Learning</a:t>
            </a:r>
          </a:p>
        </p:txBody>
      </p:sp>
      <p:graphicFrame>
        <p:nvGraphicFramePr>
          <p:cNvPr id="6" name="Content Placeholder 5">
            <a:extLst>
              <a:ext uri="{FF2B5EF4-FFF2-40B4-BE49-F238E27FC236}">
                <a16:creationId xmlns:a16="http://schemas.microsoft.com/office/drawing/2014/main" id="{1BF6B9C9-6F74-365B-0B5E-DEABFE82BE1B}"/>
              </a:ext>
            </a:extLst>
          </p:cNvPr>
          <p:cNvGraphicFramePr>
            <a:graphicFrameLocks noGrp="1"/>
          </p:cNvGraphicFramePr>
          <p:nvPr>
            <p:ph idx="1"/>
            <p:extLst>
              <p:ext uri="{D42A27DB-BD31-4B8C-83A1-F6EECF244321}">
                <p14:modId xmlns:p14="http://schemas.microsoft.com/office/powerpoint/2010/main" val="2859569138"/>
              </p:ext>
            </p:extLst>
          </p:nvPr>
        </p:nvGraphicFramePr>
        <p:xfrm>
          <a:off x="395536" y="1393210"/>
          <a:ext cx="8352928" cy="4071580"/>
        </p:xfrm>
        <a:graphic>
          <a:graphicData uri="http://schemas.openxmlformats.org/drawingml/2006/table">
            <a:tbl>
              <a:tblPr firstRow="1" firstCol="1" lastRow="1" lastCol="1" bandRow="1" bandCol="1">
                <a:tableStyleId>{BDBED569-4797-4DF1-A0F4-6AAB3CD982D8}</a:tableStyleId>
              </a:tblPr>
              <a:tblGrid>
                <a:gridCol w="2592288">
                  <a:extLst>
                    <a:ext uri="{9D8B030D-6E8A-4147-A177-3AD203B41FA5}">
                      <a16:colId xmlns:a16="http://schemas.microsoft.com/office/drawing/2014/main" val="2261320236"/>
                    </a:ext>
                  </a:extLst>
                </a:gridCol>
                <a:gridCol w="5760640">
                  <a:extLst>
                    <a:ext uri="{9D8B030D-6E8A-4147-A177-3AD203B41FA5}">
                      <a16:colId xmlns:a16="http://schemas.microsoft.com/office/drawing/2014/main" val="2698771266"/>
                    </a:ext>
                  </a:extLst>
                </a:gridCol>
              </a:tblGrid>
              <a:tr h="792088">
                <a:tc>
                  <a:txBody>
                    <a:bodyPr/>
                    <a:lstStyle/>
                    <a:p>
                      <a:pPr marL="64770">
                        <a:spcBef>
                          <a:spcPts val="485"/>
                        </a:spcBef>
                        <a:spcAft>
                          <a:spcPts val="0"/>
                        </a:spcAft>
                      </a:pPr>
                      <a:r>
                        <a:rPr lang="en-GB" sz="2400" dirty="0">
                          <a:effectLst/>
                        </a:rPr>
                        <a:t>Co</a:t>
                      </a:r>
                      <a:r>
                        <a:rPr lang="en-GB" sz="2400" spc="5" dirty="0">
                          <a:effectLst/>
                        </a:rPr>
                        <a:t>g</a:t>
                      </a:r>
                      <a:r>
                        <a:rPr lang="en-GB" sz="2400" dirty="0">
                          <a:effectLst/>
                        </a:rPr>
                        <a:t>niti</a:t>
                      </a:r>
                      <a:r>
                        <a:rPr lang="en-GB" sz="2400" spc="10" dirty="0">
                          <a:effectLst/>
                        </a:rPr>
                        <a:t>v</a:t>
                      </a:r>
                      <a:r>
                        <a:rPr lang="en-GB" sz="2400" dirty="0">
                          <a:effectLst/>
                        </a:rPr>
                        <a:t>e</a:t>
                      </a:r>
                      <a:r>
                        <a:rPr lang="en-GB" sz="2400" spc="-45" dirty="0">
                          <a:effectLst/>
                        </a:rPr>
                        <a:t> </a:t>
                      </a:r>
                      <a:r>
                        <a:rPr lang="en-GB" sz="2400" spc="-5" dirty="0">
                          <a:effectLst/>
                        </a:rPr>
                        <a:t>L</a:t>
                      </a:r>
                      <a:r>
                        <a:rPr lang="en-GB" sz="2400" dirty="0">
                          <a:effectLst/>
                        </a:rPr>
                        <a:t>e</a:t>
                      </a:r>
                      <a:r>
                        <a:rPr lang="en-GB" sz="2400" spc="-5" dirty="0">
                          <a:effectLst/>
                        </a:rPr>
                        <a:t>ar</a:t>
                      </a:r>
                      <a:r>
                        <a:rPr lang="en-GB" sz="2400" dirty="0">
                          <a:effectLst/>
                        </a:rPr>
                        <a:t>ning</a:t>
                      </a:r>
                      <a:endParaRPr lang="en-GB" sz="2400" dirty="0">
                        <a:effectLst/>
                        <a:latin typeface="Times New Roman" panose="02020603050405020304" pitchFamily="18" charset="0"/>
                        <a:ea typeface="Times New Roman" panose="02020603050405020304" pitchFamily="18" charset="0"/>
                      </a:endParaRPr>
                    </a:p>
                  </a:txBody>
                  <a:tcPr marL="0" marR="0" marT="0" marB="0" anchor="ctr"/>
                </a:tc>
                <a:tc>
                  <a:txBody>
                    <a:bodyPr/>
                    <a:lstStyle/>
                    <a:p>
                      <a:pPr marL="64770">
                        <a:spcBef>
                          <a:spcPts val="485"/>
                        </a:spcBef>
                        <a:spcAft>
                          <a:spcPts val="0"/>
                        </a:spcAft>
                      </a:pPr>
                      <a:r>
                        <a:rPr lang="en-GB" sz="2400" spc="5" dirty="0">
                          <a:effectLst/>
                        </a:rPr>
                        <a:t>Ke</a:t>
                      </a:r>
                      <a:r>
                        <a:rPr lang="en-GB" sz="2400" dirty="0">
                          <a:effectLst/>
                        </a:rPr>
                        <a:t>y</a:t>
                      </a:r>
                      <a:r>
                        <a:rPr lang="en-GB" sz="2400" spc="-30" dirty="0">
                          <a:effectLst/>
                        </a:rPr>
                        <a:t> </a:t>
                      </a:r>
                      <a:r>
                        <a:rPr lang="en-GB" sz="2400" spc="15" dirty="0">
                          <a:effectLst/>
                        </a:rPr>
                        <a:t>w</a:t>
                      </a:r>
                      <a:r>
                        <a:rPr lang="en-GB" sz="2400" dirty="0">
                          <a:effectLst/>
                        </a:rPr>
                        <a:t>o</a:t>
                      </a:r>
                      <a:r>
                        <a:rPr lang="en-GB" sz="2400" spc="-5" dirty="0">
                          <a:effectLst/>
                        </a:rPr>
                        <a:t>r</a:t>
                      </a:r>
                      <a:r>
                        <a:rPr lang="en-GB" sz="2400" dirty="0">
                          <a:effectLst/>
                        </a:rPr>
                        <a:t>ds</a:t>
                      </a:r>
                      <a:r>
                        <a:rPr lang="en-GB" sz="2400" spc="-30" dirty="0">
                          <a:effectLst/>
                        </a:rPr>
                        <a:t> </a:t>
                      </a:r>
                      <a:r>
                        <a:rPr lang="en-GB" sz="2400" spc="15" dirty="0">
                          <a:effectLst/>
                        </a:rPr>
                        <a:t>w</a:t>
                      </a:r>
                      <a:r>
                        <a:rPr lang="en-GB" sz="2400" dirty="0">
                          <a:effectLst/>
                        </a:rPr>
                        <a:t>hich</a:t>
                      </a:r>
                      <a:r>
                        <a:rPr lang="en-GB" sz="2400" spc="-30" dirty="0">
                          <a:effectLst/>
                        </a:rPr>
                        <a:t> </a:t>
                      </a:r>
                      <a:r>
                        <a:rPr lang="en-GB" sz="2400" dirty="0">
                          <a:effectLst/>
                        </a:rPr>
                        <a:t>m</a:t>
                      </a:r>
                      <a:r>
                        <a:rPr lang="en-GB" sz="2400" spc="10" dirty="0">
                          <a:effectLst/>
                        </a:rPr>
                        <a:t>a</a:t>
                      </a:r>
                      <a:r>
                        <a:rPr lang="en-GB" sz="2400" dirty="0">
                          <a:effectLst/>
                        </a:rPr>
                        <a:t>y</a:t>
                      </a:r>
                      <a:r>
                        <a:rPr lang="en-GB" sz="2400" spc="-35" dirty="0">
                          <a:effectLst/>
                        </a:rPr>
                        <a:t> </a:t>
                      </a:r>
                      <a:r>
                        <a:rPr lang="en-GB" sz="2400" dirty="0">
                          <a:effectLst/>
                        </a:rPr>
                        <a:t>be us</a:t>
                      </a:r>
                      <a:r>
                        <a:rPr lang="en-GB" sz="2400" spc="-5" dirty="0">
                          <a:effectLst/>
                        </a:rPr>
                        <a:t>e</a:t>
                      </a:r>
                      <a:r>
                        <a:rPr lang="en-GB" sz="2400" spc="5" dirty="0">
                          <a:effectLst/>
                        </a:rPr>
                        <a:t>f</a:t>
                      </a:r>
                      <a:r>
                        <a:rPr lang="en-GB" sz="2400" dirty="0">
                          <a:effectLst/>
                        </a:rPr>
                        <a:t>ul</a:t>
                      </a:r>
                      <a:endParaRPr lang="en-GB" sz="2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2040197782"/>
                  </a:ext>
                </a:extLst>
              </a:tr>
              <a:tr h="661640">
                <a:tc>
                  <a:txBody>
                    <a:bodyPr/>
                    <a:lstStyle/>
                    <a:p>
                      <a:pPr>
                        <a:lnSpc>
                          <a:spcPts val="500"/>
                        </a:lnSpc>
                        <a:spcBef>
                          <a:spcPts val="45"/>
                        </a:spcBef>
                      </a:pPr>
                      <a:r>
                        <a:rPr lang="en-GB" sz="2000">
                          <a:effectLst/>
                        </a:rPr>
                        <a:t> </a:t>
                      </a:r>
                    </a:p>
                    <a:p>
                      <a:pPr marL="64770"/>
                      <a:r>
                        <a:rPr lang="en-GB" sz="2000" spc="15">
                          <a:effectLst/>
                        </a:rPr>
                        <a:t>k</a:t>
                      </a:r>
                      <a:r>
                        <a:rPr lang="en-GB" sz="2000">
                          <a:effectLst/>
                        </a:rPr>
                        <a:t>n</a:t>
                      </a:r>
                      <a:r>
                        <a:rPr lang="en-GB" sz="2000" spc="-5">
                          <a:effectLst/>
                        </a:rPr>
                        <a:t>o</a:t>
                      </a:r>
                      <a:r>
                        <a:rPr lang="en-GB" sz="2000" spc="-10">
                          <a:effectLst/>
                        </a:rPr>
                        <a:t>w</a:t>
                      </a:r>
                      <a:r>
                        <a:rPr lang="en-GB" sz="2000" spc="-5">
                          <a:effectLst/>
                        </a:rPr>
                        <a:t>l</a:t>
                      </a:r>
                      <a:r>
                        <a:rPr lang="en-GB" sz="2000" spc="10">
                          <a:effectLst/>
                        </a:rPr>
                        <a:t>e</a:t>
                      </a:r>
                      <a:r>
                        <a:rPr lang="en-GB" sz="2000">
                          <a:effectLst/>
                        </a:rPr>
                        <a:t>d</a:t>
                      </a:r>
                      <a:r>
                        <a:rPr lang="en-GB" sz="2000" spc="-5">
                          <a:effectLst/>
                        </a:rPr>
                        <a:t>g</a:t>
                      </a:r>
                      <a:r>
                        <a:rPr lang="en-GB" sz="2000">
                          <a:effectLst/>
                        </a:rPr>
                        <a:t>e</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35"/>
                        </a:spcBef>
                      </a:pPr>
                      <a:r>
                        <a:rPr lang="en-GB" sz="2000" dirty="0">
                          <a:effectLst/>
                        </a:rPr>
                        <a:t> </a:t>
                      </a:r>
                    </a:p>
                    <a:p>
                      <a:pPr marL="64770"/>
                      <a:r>
                        <a:rPr lang="en-GB" sz="2000" spc="5" dirty="0">
                          <a:effectLst/>
                        </a:rPr>
                        <a:t>s</a:t>
                      </a:r>
                      <a:r>
                        <a:rPr lang="en-GB" sz="2000" dirty="0">
                          <a:effectLst/>
                        </a:rPr>
                        <a:t>ta</a:t>
                      </a:r>
                      <a:r>
                        <a:rPr lang="en-GB" sz="2000" spc="-5" dirty="0">
                          <a:effectLst/>
                        </a:rPr>
                        <a:t>t</a:t>
                      </a:r>
                      <a:r>
                        <a:rPr lang="en-GB" sz="2000" dirty="0">
                          <a:effectLst/>
                        </a:rPr>
                        <a:t>e, </a:t>
                      </a:r>
                      <a:r>
                        <a:rPr lang="en-GB" sz="2000" spc="260" dirty="0">
                          <a:effectLst/>
                        </a:rPr>
                        <a:t> </a:t>
                      </a:r>
                      <a:r>
                        <a:rPr lang="en-GB" sz="2000" spc="-5" dirty="0">
                          <a:effectLst/>
                        </a:rPr>
                        <a:t>li</a:t>
                      </a:r>
                      <a:r>
                        <a:rPr lang="en-GB" sz="2000" spc="5" dirty="0">
                          <a:effectLst/>
                        </a:rPr>
                        <a:t>s</a:t>
                      </a:r>
                      <a:r>
                        <a:rPr lang="en-GB" sz="2000" dirty="0">
                          <a:effectLst/>
                        </a:rPr>
                        <a:t>t,  </a:t>
                      </a:r>
                      <a:r>
                        <a:rPr lang="en-GB" sz="2000" spc="270" dirty="0">
                          <a:effectLst/>
                        </a:rPr>
                        <a:t> </a:t>
                      </a:r>
                      <a:r>
                        <a:rPr lang="en-GB" sz="2000" spc="5" dirty="0">
                          <a:effectLst/>
                        </a:rPr>
                        <a:t>n</a:t>
                      </a:r>
                      <a:r>
                        <a:rPr lang="en-GB" sz="2000" dirty="0">
                          <a:effectLst/>
                        </a:rPr>
                        <a:t>a</a:t>
                      </a:r>
                      <a:r>
                        <a:rPr lang="en-GB" sz="2000" spc="-5" dirty="0">
                          <a:effectLst/>
                        </a:rPr>
                        <a:t>m</a:t>
                      </a:r>
                      <a:r>
                        <a:rPr lang="en-GB" sz="2000" spc="10" dirty="0">
                          <a:effectLst/>
                        </a:rPr>
                        <a:t>e</a:t>
                      </a:r>
                      <a:r>
                        <a:rPr lang="en-GB" sz="2000" dirty="0">
                          <a:effectLst/>
                        </a:rPr>
                        <a:t>,  </a:t>
                      </a:r>
                      <a:r>
                        <a:rPr lang="en-GB" sz="2000" spc="245" dirty="0">
                          <a:effectLst/>
                        </a:rPr>
                        <a:t> </a:t>
                      </a:r>
                      <a:r>
                        <a:rPr lang="en-GB" sz="2000" dirty="0">
                          <a:effectLst/>
                        </a:rPr>
                        <a:t>re</a:t>
                      </a:r>
                      <a:r>
                        <a:rPr lang="en-GB" sz="2000" spc="5" dirty="0">
                          <a:effectLst/>
                        </a:rPr>
                        <a:t>c</a:t>
                      </a:r>
                      <a:r>
                        <a:rPr lang="en-GB" sz="2000" dirty="0">
                          <a:effectLst/>
                        </a:rPr>
                        <a:t>o</a:t>
                      </a:r>
                      <a:r>
                        <a:rPr lang="en-GB" sz="2000" spc="15" dirty="0">
                          <a:effectLst/>
                        </a:rPr>
                        <a:t>r</a:t>
                      </a:r>
                      <a:r>
                        <a:rPr lang="en-GB" sz="2000" dirty="0">
                          <a:effectLst/>
                        </a:rPr>
                        <a:t>d,  </a:t>
                      </a:r>
                      <a:r>
                        <a:rPr lang="en-GB" sz="2000" spc="250" dirty="0">
                          <a:effectLst/>
                        </a:rPr>
                        <a:t> </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858198513"/>
                  </a:ext>
                </a:extLst>
              </a:tr>
              <a:tr h="654463">
                <a:tc>
                  <a:txBody>
                    <a:bodyPr/>
                    <a:lstStyle/>
                    <a:p>
                      <a:pPr>
                        <a:lnSpc>
                          <a:spcPts val="500"/>
                        </a:lnSpc>
                        <a:spcBef>
                          <a:spcPts val="20"/>
                        </a:spcBef>
                      </a:pPr>
                      <a:r>
                        <a:rPr lang="en-GB" sz="2000">
                          <a:effectLst/>
                        </a:rPr>
                        <a:t> </a:t>
                      </a:r>
                    </a:p>
                    <a:p>
                      <a:pPr marL="64770"/>
                      <a:r>
                        <a:rPr lang="en-GB" sz="2000">
                          <a:effectLst/>
                        </a:rPr>
                        <a:t>u</a:t>
                      </a:r>
                      <a:r>
                        <a:rPr lang="en-GB" sz="2000" spc="-5">
                          <a:effectLst/>
                        </a:rPr>
                        <a:t>n</a:t>
                      </a:r>
                      <a:r>
                        <a:rPr lang="en-GB" sz="2000">
                          <a:effectLst/>
                        </a:rPr>
                        <a:t>d</a:t>
                      </a:r>
                      <a:r>
                        <a:rPr lang="en-GB" sz="2000" spc="-5">
                          <a:effectLst/>
                        </a:rPr>
                        <a:t>e</a:t>
                      </a:r>
                      <a:r>
                        <a:rPr lang="en-GB" sz="2000" spc="5">
                          <a:effectLst/>
                        </a:rPr>
                        <a:t>rs</a:t>
                      </a:r>
                      <a:r>
                        <a:rPr lang="en-GB" sz="2000">
                          <a:effectLst/>
                        </a:rPr>
                        <a:t>t</a:t>
                      </a:r>
                      <a:r>
                        <a:rPr lang="en-GB" sz="2000" spc="10">
                          <a:effectLst/>
                        </a:rPr>
                        <a:t>a</a:t>
                      </a:r>
                      <a:r>
                        <a:rPr lang="en-GB" sz="2000">
                          <a:effectLst/>
                        </a:rPr>
                        <a:t>n</a:t>
                      </a:r>
                      <a:r>
                        <a:rPr lang="en-GB" sz="2000" spc="5">
                          <a:effectLst/>
                        </a:rPr>
                        <a:t>d</a:t>
                      </a:r>
                      <a:r>
                        <a:rPr lang="en-GB" sz="2000" spc="-5">
                          <a:effectLst/>
                        </a:rPr>
                        <a:t>i</a:t>
                      </a:r>
                      <a:r>
                        <a:rPr lang="en-GB" sz="2000">
                          <a:effectLst/>
                        </a:rPr>
                        <a:t>ng</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spc="-5" dirty="0">
                          <a:effectLst/>
                        </a:rPr>
                        <a:t>i</a:t>
                      </a:r>
                      <a:r>
                        <a:rPr lang="en-GB" sz="2000" dirty="0">
                          <a:effectLst/>
                        </a:rPr>
                        <a:t>d</a:t>
                      </a:r>
                      <a:r>
                        <a:rPr lang="en-GB" sz="2000" spc="5" dirty="0">
                          <a:effectLst/>
                        </a:rPr>
                        <a:t>e</a:t>
                      </a:r>
                      <a:r>
                        <a:rPr lang="en-GB" sz="2000" dirty="0">
                          <a:effectLst/>
                        </a:rPr>
                        <a:t>nt</a:t>
                      </a:r>
                      <a:r>
                        <a:rPr lang="en-GB" sz="2000" spc="-10" dirty="0">
                          <a:effectLst/>
                        </a:rPr>
                        <a:t>i</a:t>
                      </a:r>
                      <a:r>
                        <a:rPr lang="en-GB" sz="2000" dirty="0">
                          <a:effectLst/>
                        </a:rPr>
                        <a:t>f</a:t>
                      </a:r>
                      <a:r>
                        <a:rPr lang="en-GB" sz="2000" spc="5" dirty="0">
                          <a:effectLst/>
                        </a:rPr>
                        <a:t>y</a:t>
                      </a:r>
                      <a:r>
                        <a:rPr lang="en-GB" sz="2000" dirty="0">
                          <a:effectLst/>
                        </a:rPr>
                        <a:t>, </a:t>
                      </a:r>
                      <a:r>
                        <a:rPr lang="en-GB" sz="2000" spc="250" dirty="0">
                          <a:effectLst/>
                        </a:rPr>
                        <a:t> </a:t>
                      </a:r>
                      <a:r>
                        <a:rPr lang="en-GB" sz="2000" spc="5" dirty="0">
                          <a:effectLst/>
                        </a:rPr>
                        <a:t>d</a:t>
                      </a:r>
                      <a:r>
                        <a:rPr lang="en-GB" sz="2000" spc="-5" dirty="0">
                          <a:effectLst/>
                        </a:rPr>
                        <a:t>i</a:t>
                      </a:r>
                      <a:r>
                        <a:rPr lang="en-GB" sz="2000" spc="5" dirty="0">
                          <a:effectLst/>
                        </a:rPr>
                        <a:t>sc</a:t>
                      </a:r>
                      <a:r>
                        <a:rPr lang="en-GB" sz="2000" dirty="0">
                          <a:effectLst/>
                        </a:rPr>
                        <a:t>u</a:t>
                      </a:r>
                      <a:r>
                        <a:rPr lang="en-GB" sz="2000" spc="5" dirty="0">
                          <a:effectLst/>
                        </a:rPr>
                        <a:t>ss</a:t>
                      </a:r>
                      <a:r>
                        <a:rPr lang="en-GB" sz="2000" dirty="0">
                          <a:effectLst/>
                        </a:rPr>
                        <a:t>, </a:t>
                      </a:r>
                      <a:r>
                        <a:rPr lang="en-GB" sz="2000" spc="235" dirty="0">
                          <a:effectLst/>
                        </a:rPr>
                        <a:t> </a:t>
                      </a:r>
                      <a:r>
                        <a:rPr lang="en-GB" sz="2000" dirty="0">
                          <a:effectLst/>
                        </a:rPr>
                        <a:t>e</a:t>
                      </a:r>
                      <a:r>
                        <a:rPr lang="en-GB" sz="2000" spc="5" dirty="0">
                          <a:effectLst/>
                        </a:rPr>
                        <a:t>x</a:t>
                      </a:r>
                      <a:r>
                        <a:rPr lang="en-GB" sz="2000" dirty="0">
                          <a:effectLst/>
                        </a:rPr>
                        <a:t>p</a:t>
                      </a:r>
                      <a:r>
                        <a:rPr lang="en-GB" sz="2000" spc="-5" dirty="0">
                          <a:effectLst/>
                        </a:rPr>
                        <a:t>l</a:t>
                      </a:r>
                      <a:r>
                        <a:rPr lang="en-GB" sz="2000" spc="10" dirty="0">
                          <a:effectLst/>
                        </a:rPr>
                        <a:t>a</a:t>
                      </a:r>
                      <a:r>
                        <a:rPr lang="en-GB" sz="2000" spc="-5" dirty="0">
                          <a:effectLst/>
                        </a:rPr>
                        <a:t>i</a:t>
                      </a:r>
                      <a:r>
                        <a:rPr lang="en-GB" sz="2000" dirty="0">
                          <a:effectLst/>
                        </a:rPr>
                        <a:t>n, </a:t>
                      </a:r>
                      <a:r>
                        <a:rPr lang="en-GB" sz="2000" spc="250" dirty="0">
                          <a:effectLst/>
                        </a:rPr>
                        <a:t> </a:t>
                      </a:r>
                      <a:r>
                        <a:rPr lang="en-GB" sz="2000" dirty="0">
                          <a:effectLst/>
                        </a:rPr>
                        <a:t>c</a:t>
                      </a:r>
                      <a:r>
                        <a:rPr lang="en-GB" sz="2000" spc="-5" dirty="0">
                          <a:effectLst/>
                        </a:rPr>
                        <a:t>l</a:t>
                      </a:r>
                      <a:r>
                        <a:rPr lang="en-GB" sz="2000" dirty="0">
                          <a:effectLst/>
                        </a:rPr>
                        <a:t>ari</a:t>
                      </a:r>
                      <a:r>
                        <a:rPr lang="en-GB" sz="2000" spc="-5" dirty="0">
                          <a:effectLst/>
                        </a:rPr>
                        <a:t>f</a:t>
                      </a:r>
                      <a:r>
                        <a:rPr lang="en-GB" sz="2000" spc="5" dirty="0">
                          <a:effectLst/>
                        </a:rPr>
                        <a:t>y</a:t>
                      </a:r>
                      <a:r>
                        <a:rPr lang="en-GB" sz="2000" dirty="0">
                          <a:effectLst/>
                        </a:rPr>
                        <a:t>, </a:t>
                      </a:r>
                      <a:r>
                        <a:rPr lang="en-GB" sz="2000" spc="260" dirty="0">
                          <a:effectLst/>
                        </a:rPr>
                        <a:t> </a:t>
                      </a:r>
                      <a:r>
                        <a:rPr lang="en-GB" sz="2000" dirty="0">
                          <a:effectLst/>
                        </a:rPr>
                        <a:t>re</a:t>
                      </a:r>
                      <a:r>
                        <a:rPr lang="en-GB" sz="2000" spc="5" dirty="0">
                          <a:effectLst/>
                        </a:rPr>
                        <a:t>c</a:t>
                      </a:r>
                      <a:r>
                        <a:rPr lang="en-GB" sz="2000" dirty="0">
                          <a:effectLst/>
                        </a:rPr>
                        <a:t>o</a:t>
                      </a:r>
                      <a:r>
                        <a:rPr lang="en-GB" sz="2000" spc="5" dirty="0">
                          <a:effectLst/>
                        </a:rPr>
                        <a:t>g</a:t>
                      </a:r>
                      <a:r>
                        <a:rPr lang="en-GB" sz="2000" dirty="0">
                          <a:effectLst/>
                        </a:rPr>
                        <a:t>n</a:t>
                      </a:r>
                      <a:r>
                        <a:rPr lang="en-GB" sz="2000" spc="-5" dirty="0">
                          <a:effectLst/>
                        </a:rPr>
                        <a:t>i</a:t>
                      </a:r>
                      <a:r>
                        <a:rPr lang="en-GB" sz="2000" spc="5" dirty="0">
                          <a:effectLst/>
                        </a:rPr>
                        <a:t>s</a:t>
                      </a:r>
                      <a:r>
                        <a:rPr lang="en-GB" sz="2000" dirty="0">
                          <a:effectLst/>
                        </a:rPr>
                        <a:t>e</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140002379"/>
                  </a:ext>
                </a:extLst>
              </a:tr>
              <a:tr h="654463">
                <a:tc>
                  <a:txBody>
                    <a:bodyPr/>
                    <a:lstStyle/>
                    <a:p>
                      <a:pPr>
                        <a:lnSpc>
                          <a:spcPts val="500"/>
                        </a:lnSpc>
                        <a:spcBef>
                          <a:spcPts val="20"/>
                        </a:spcBef>
                      </a:pPr>
                      <a:r>
                        <a:rPr lang="en-GB" sz="2000">
                          <a:effectLst/>
                        </a:rPr>
                        <a:t> </a:t>
                      </a:r>
                    </a:p>
                    <a:p>
                      <a:pPr marL="64770"/>
                      <a:r>
                        <a:rPr lang="en-GB" sz="2000">
                          <a:effectLst/>
                        </a:rPr>
                        <a:t>a</a:t>
                      </a:r>
                      <a:r>
                        <a:rPr lang="en-GB" sz="2000" spc="-5">
                          <a:effectLst/>
                        </a:rPr>
                        <a:t>p</a:t>
                      </a:r>
                      <a:r>
                        <a:rPr lang="en-GB" sz="2000" spc="10">
                          <a:effectLst/>
                        </a:rPr>
                        <a:t>p</a:t>
                      </a:r>
                      <a:r>
                        <a:rPr lang="en-GB" sz="2000" spc="-5">
                          <a:effectLst/>
                        </a:rPr>
                        <a:t>li</a:t>
                      </a:r>
                      <a:r>
                        <a:rPr lang="en-GB" sz="2000" spc="5">
                          <a:effectLst/>
                        </a:rPr>
                        <a:t>c</a:t>
                      </a:r>
                      <a:r>
                        <a:rPr lang="en-GB" sz="2000">
                          <a:effectLst/>
                        </a:rPr>
                        <a:t>a</a:t>
                      </a:r>
                      <a:r>
                        <a:rPr lang="en-GB" sz="2000" spc="10">
                          <a:effectLst/>
                        </a:rPr>
                        <a:t>t</a:t>
                      </a:r>
                      <a:r>
                        <a:rPr lang="en-GB" sz="2000" spc="-5">
                          <a:effectLst/>
                        </a:rPr>
                        <a:t>i</a:t>
                      </a:r>
                      <a:r>
                        <a:rPr lang="en-GB" sz="2000">
                          <a:effectLst/>
                        </a:rPr>
                        <a:t>on</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dirty="0">
                          <a:effectLst/>
                        </a:rPr>
                        <a:t>a</a:t>
                      </a:r>
                      <a:r>
                        <a:rPr lang="en-GB" sz="2000" spc="-5" dirty="0">
                          <a:effectLst/>
                        </a:rPr>
                        <a:t>p</a:t>
                      </a:r>
                      <a:r>
                        <a:rPr lang="en-GB" sz="2000" spc="10" dirty="0">
                          <a:effectLst/>
                        </a:rPr>
                        <a:t>p</a:t>
                      </a:r>
                      <a:r>
                        <a:rPr lang="en-GB" sz="2000" dirty="0">
                          <a:effectLst/>
                        </a:rPr>
                        <a:t>l</a:t>
                      </a:r>
                      <a:r>
                        <a:rPr lang="en-GB" sz="2000" spc="5" dirty="0">
                          <a:effectLst/>
                        </a:rPr>
                        <a:t>y</a:t>
                      </a:r>
                      <a:r>
                        <a:rPr lang="en-GB" sz="2000" dirty="0">
                          <a:effectLst/>
                        </a:rPr>
                        <a:t>,</a:t>
                      </a:r>
                      <a:r>
                        <a:rPr lang="en-GB" sz="2000" spc="-25" dirty="0">
                          <a:effectLst/>
                        </a:rPr>
                        <a:t> </a:t>
                      </a:r>
                      <a:r>
                        <a:rPr lang="en-GB" sz="2000" spc="5" dirty="0">
                          <a:effectLst/>
                        </a:rPr>
                        <a:t>i</a:t>
                      </a:r>
                      <a:r>
                        <a:rPr lang="en-GB" sz="2000" spc="-5" dirty="0">
                          <a:effectLst/>
                        </a:rPr>
                        <a:t>ll</a:t>
                      </a:r>
                      <a:r>
                        <a:rPr lang="en-GB" sz="2000" dirty="0">
                          <a:effectLst/>
                        </a:rPr>
                        <a:t>u</a:t>
                      </a:r>
                      <a:r>
                        <a:rPr lang="en-GB" sz="2000" spc="5" dirty="0">
                          <a:effectLst/>
                        </a:rPr>
                        <a:t>s</a:t>
                      </a:r>
                      <a:r>
                        <a:rPr lang="en-GB" sz="2000" dirty="0">
                          <a:effectLst/>
                        </a:rPr>
                        <a:t>tr</a:t>
                      </a:r>
                      <a:r>
                        <a:rPr lang="en-GB" sz="2000" spc="10" dirty="0">
                          <a:effectLst/>
                        </a:rPr>
                        <a:t>a</a:t>
                      </a:r>
                      <a:r>
                        <a:rPr lang="en-GB" sz="2000" dirty="0">
                          <a:effectLst/>
                        </a:rPr>
                        <a:t>te,</a:t>
                      </a:r>
                      <a:r>
                        <a:rPr lang="en-GB" sz="2000" spc="-35" dirty="0">
                          <a:effectLst/>
                        </a:rPr>
                        <a:t> </a:t>
                      </a:r>
                      <a:r>
                        <a:rPr lang="en-GB" sz="2000" spc="-5" dirty="0">
                          <a:effectLst/>
                        </a:rPr>
                        <a:t>d</a:t>
                      </a:r>
                      <a:r>
                        <a:rPr lang="en-GB" sz="2000" dirty="0">
                          <a:effectLst/>
                        </a:rPr>
                        <a:t>e</a:t>
                      </a:r>
                      <a:r>
                        <a:rPr lang="en-GB" sz="2000" spc="-5" dirty="0">
                          <a:effectLst/>
                        </a:rPr>
                        <a:t>m</a:t>
                      </a:r>
                      <a:r>
                        <a:rPr lang="en-GB" sz="2000" spc="10" dirty="0">
                          <a:effectLst/>
                        </a:rPr>
                        <a:t>o</a:t>
                      </a:r>
                      <a:r>
                        <a:rPr lang="en-GB" sz="2000" dirty="0">
                          <a:effectLst/>
                        </a:rPr>
                        <a:t>n</a:t>
                      </a:r>
                      <a:r>
                        <a:rPr lang="en-GB" sz="2000" spc="5" dirty="0">
                          <a:effectLst/>
                        </a:rPr>
                        <a:t>s</a:t>
                      </a:r>
                      <a:r>
                        <a:rPr lang="en-GB" sz="2000" dirty="0">
                          <a:effectLst/>
                        </a:rPr>
                        <a:t>trat</a:t>
                      </a:r>
                      <a:r>
                        <a:rPr lang="en-GB" sz="2000" spc="-5" dirty="0">
                          <a:effectLst/>
                        </a:rPr>
                        <a:t>e</a:t>
                      </a:r>
                      <a:r>
                        <a:rPr lang="en-GB" sz="2000" dirty="0">
                          <a:effectLst/>
                        </a:rPr>
                        <a:t>,</a:t>
                      </a:r>
                      <a:r>
                        <a:rPr lang="en-GB" sz="2000" spc="-50" dirty="0">
                          <a:effectLst/>
                        </a:rPr>
                        <a:t> </a:t>
                      </a:r>
                      <a:r>
                        <a:rPr lang="en-GB" sz="2000" dirty="0">
                          <a:effectLst/>
                        </a:rPr>
                        <a:t>e</a:t>
                      </a:r>
                      <a:r>
                        <a:rPr lang="en-GB" sz="2000" spc="5" dirty="0">
                          <a:effectLst/>
                        </a:rPr>
                        <a:t>m</a:t>
                      </a:r>
                      <a:r>
                        <a:rPr lang="en-GB" sz="2000" dirty="0">
                          <a:effectLst/>
                        </a:rPr>
                        <a:t>p</a:t>
                      </a:r>
                      <a:r>
                        <a:rPr lang="en-GB" sz="2000" spc="5" dirty="0">
                          <a:effectLst/>
                        </a:rPr>
                        <a:t>l</a:t>
                      </a:r>
                      <a:r>
                        <a:rPr lang="en-GB" sz="2000" dirty="0">
                          <a:effectLst/>
                        </a:rPr>
                        <a:t>oy</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7125732"/>
                  </a:ext>
                </a:extLst>
              </a:tr>
              <a:tr h="654463">
                <a:tc>
                  <a:txBody>
                    <a:bodyPr/>
                    <a:lstStyle/>
                    <a:p>
                      <a:pPr>
                        <a:lnSpc>
                          <a:spcPts val="500"/>
                        </a:lnSpc>
                        <a:spcBef>
                          <a:spcPts val="20"/>
                        </a:spcBef>
                      </a:pPr>
                      <a:r>
                        <a:rPr lang="en-GB" sz="2000">
                          <a:effectLst/>
                        </a:rPr>
                        <a:t> </a:t>
                      </a:r>
                    </a:p>
                    <a:p>
                      <a:pPr marL="64770"/>
                      <a:r>
                        <a:rPr lang="en-GB" sz="2000">
                          <a:effectLst/>
                        </a:rPr>
                        <a:t>a</a:t>
                      </a:r>
                      <a:r>
                        <a:rPr lang="en-GB" sz="2000" spc="-5">
                          <a:effectLst/>
                        </a:rPr>
                        <a:t>n</a:t>
                      </a:r>
                      <a:r>
                        <a:rPr lang="en-GB" sz="2000" spc="10">
                          <a:effectLst/>
                        </a:rPr>
                        <a:t>a</a:t>
                      </a:r>
                      <a:r>
                        <a:rPr lang="en-GB" sz="2000" spc="5">
                          <a:effectLst/>
                        </a:rPr>
                        <a:t>l</a:t>
                      </a:r>
                      <a:r>
                        <a:rPr lang="en-GB" sz="2000" spc="-20">
                          <a:effectLst/>
                        </a:rPr>
                        <a:t>y</a:t>
                      </a:r>
                      <a:r>
                        <a:rPr lang="en-GB" sz="2000" spc="5">
                          <a:effectLst/>
                        </a:rPr>
                        <a:t>s</a:t>
                      </a:r>
                      <a:r>
                        <a:rPr lang="en-GB" sz="2000" spc="-5">
                          <a:effectLst/>
                        </a:rPr>
                        <a:t>i</a:t>
                      </a:r>
                      <a:r>
                        <a:rPr lang="en-GB" sz="2000">
                          <a:effectLst/>
                        </a:rPr>
                        <a:t>s</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a:effectLst/>
                        </a:rPr>
                        <a:t> </a:t>
                      </a:r>
                    </a:p>
                    <a:p>
                      <a:pPr marL="64770"/>
                      <a:r>
                        <a:rPr lang="en-GB" sz="2000">
                          <a:effectLst/>
                        </a:rPr>
                        <a:t>a</a:t>
                      </a:r>
                      <a:r>
                        <a:rPr lang="en-GB" sz="2000" spc="-5">
                          <a:effectLst/>
                        </a:rPr>
                        <a:t>n</a:t>
                      </a:r>
                      <a:r>
                        <a:rPr lang="en-GB" sz="2000" spc="10">
                          <a:effectLst/>
                        </a:rPr>
                        <a:t>a</a:t>
                      </a:r>
                      <a:r>
                        <a:rPr lang="en-GB" sz="2000" spc="-5">
                          <a:effectLst/>
                        </a:rPr>
                        <a:t>l</a:t>
                      </a:r>
                      <a:r>
                        <a:rPr lang="en-GB" sz="2000" spc="5">
                          <a:effectLst/>
                        </a:rPr>
                        <a:t>ys</a:t>
                      </a:r>
                      <a:r>
                        <a:rPr lang="en-GB" sz="2000">
                          <a:effectLst/>
                        </a:rPr>
                        <a:t>e,</a:t>
                      </a:r>
                      <a:r>
                        <a:rPr lang="en-GB" sz="2000" spc="-40">
                          <a:effectLst/>
                        </a:rPr>
                        <a:t> </a:t>
                      </a:r>
                      <a:r>
                        <a:rPr lang="en-GB" sz="2000">
                          <a:effectLst/>
                        </a:rPr>
                        <a:t>e</a:t>
                      </a:r>
                      <a:r>
                        <a:rPr lang="en-GB" sz="2000" spc="5">
                          <a:effectLst/>
                        </a:rPr>
                        <a:t>x</a:t>
                      </a:r>
                      <a:r>
                        <a:rPr lang="en-GB" sz="2000">
                          <a:effectLst/>
                        </a:rPr>
                        <a:t>a</a:t>
                      </a:r>
                      <a:r>
                        <a:rPr lang="en-GB" sz="2000" spc="10">
                          <a:effectLst/>
                        </a:rPr>
                        <a:t>m</a:t>
                      </a:r>
                      <a:r>
                        <a:rPr lang="en-GB" sz="2000" spc="-5">
                          <a:effectLst/>
                        </a:rPr>
                        <a:t>i</a:t>
                      </a:r>
                      <a:r>
                        <a:rPr lang="en-GB" sz="2000" spc="10">
                          <a:effectLst/>
                        </a:rPr>
                        <a:t>n</a:t>
                      </a:r>
                      <a:r>
                        <a:rPr lang="en-GB" sz="2000">
                          <a:effectLst/>
                        </a:rPr>
                        <a:t>e,</a:t>
                      </a:r>
                      <a:r>
                        <a:rPr lang="en-GB" sz="2000" spc="-45">
                          <a:effectLst/>
                        </a:rPr>
                        <a:t> </a:t>
                      </a:r>
                      <a:r>
                        <a:rPr lang="en-GB" sz="2000" spc="5">
                          <a:effectLst/>
                        </a:rPr>
                        <a:t>c</a:t>
                      </a:r>
                      <a:r>
                        <a:rPr lang="en-GB" sz="2000">
                          <a:effectLst/>
                        </a:rPr>
                        <a:t>o</a:t>
                      </a:r>
                      <a:r>
                        <a:rPr lang="en-GB" sz="2000" spc="10">
                          <a:effectLst/>
                        </a:rPr>
                        <a:t>m</a:t>
                      </a:r>
                      <a:r>
                        <a:rPr lang="en-GB" sz="2000">
                          <a:effectLst/>
                        </a:rPr>
                        <a:t>p</a:t>
                      </a:r>
                      <a:r>
                        <a:rPr lang="en-GB" sz="2000" spc="-5">
                          <a:effectLst/>
                        </a:rPr>
                        <a:t>a</a:t>
                      </a:r>
                      <a:r>
                        <a:rPr lang="en-GB" sz="2000" spc="5">
                          <a:effectLst/>
                        </a:rPr>
                        <a:t>r</a:t>
                      </a:r>
                      <a:r>
                        <a:rPr lang="en-GB" sz="2000" spc="10">
                          <a:effectLst/>
                        </a:rPr>
                        <a:t>e</a:t>
                      </a:r>
                      <a:r>
                        <a:rPr lang="en-GB" sz="2000">
                          <a:effectLst/>
                        </a:rPr>
                        <a:t>,</a:t>
                      </a:r>
                      <a:r>
                        <a:rPr lang="en-GB" sz="2000" spc="-40">
                          <a:effectLst/>
                        </a:rPr>
                        <a:t> </a:t>
                      </a:r>
                      <a:r>
                        <a:rPr lang="en-GB" sz="2000" spc="-5">
                          <a:effectLst/>
                        </a:rPr>
                        <a:t>a</a:t>
                      </a:r>
                      <a:r>
                        <a:rPr lang="en-GB" sz="2000">
                          <a:effectLst/>
                        </a:rPr>
                        <a:t>p</a:t>
                      </a:r>
                      <a:r>
                        <a:rPr lang="en-GB" sz="2000" spc="-5">
                          <a:effectLst/>
                        </a:rPr>
                        <a:t>p</a:t>
                      </a:r>
                      <a:r>
                        <a:rPr lang="en-GB" sz="2000" spc="5">
                          <a:effectLst/>
                        </a:rPr>
                        <a:t>r</a:t>
                      </a:r>
                      <a:r>
                        <a:rPr lang="en-GB" sz="2000" spc="10">
                          <a:effectLst/>
                        </a:rPr>
                        <a:t>a</a:t>
                      </a:r>
                      <a:r>
                        <a:rPr lang="en-GB" sz="2000" spc="-5">
                          <a:effectLst/>
                        </a:rPr>
                        <a:t>i</a:t>
                      </a:r>
                      <a:r>
                        <a:rPr lang="en-GB" sz="2000" spc="5">
                          <a:effectLst/>
                        </a:rPr>
                        <a:t>s</a:t>
                      </a:r>
                      <a:r>
                        <a:rPr lang="en-GB" sz="2000">
                          <a:effectLst/>
                        </a:rPr>
                        <a:t>e,</a:t>
                      </a:r>
                      <a:r>
                        <a:rPr lang="en-GB" sz="2000" spc="-45">
                          <a:effectLst/>
                        </a:rPr>
                        <a:t> </a:t>
                      </a:r>
                      <a:r>
                        <a:rPr lang="en-GB" sz="2000" spc="5">
                          <a:effectLst/>
                        </a:rPr>
                        <a:t>cr</a:t>
                      </a:r>
                      <a:r>
                        <a:rPr lang="en-GB" sz="2000" spc="-5">
                          <a:effectLst/>
                        </a:rPr>
                        <a:t>i</a:t>
                      </a:r>
                      <a:r>
                        <a:rPr lang="en-GB" sz="2000" spc="10">
                          <a:effectLst/>
                        </a:rPr>
                        <a:t>t</a:t>
                      </a:r>
                      <a:r>
                        <a:rPr lang="en-GB" sz="2000" spc="-5">
                          <a:effectLst/>
                        </a:rPr>
                        <a:t>i</a:t>
                      </a:r>
                      <a:r>
                        <a:rPr lang="en-GB" sz="2000" spc="5">
                          <a:effectLst/>
                        </a:rPr>
                        <a:t>c</a:t>
                      </a:r>
                      <a:r>
                        <a:rPr lang="en-GB" sz="2000" spc="-5">
                          <a:effectLst/>
                        </a:rPr>
                        <a:t>i</a:t>
                      </a:r>
                      <a:r>
                        <a:rPr lang="en-GB" sz="2000" spc="5">
                          <a:effectLst/>
                        </a:rPr>
                        <a:t>s</a:t>
                      </a:r>
                      <a:r>
                        <a:rPr lang="en-GB" sz="2000">
                          <a:effectLst/>
                        </a:rPr>
                        <a:t>e</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975909288"/>
                  </a:ext>
                </a:extLst>
              </a:tr>
              <a:tr h="654463">
                <a:tc>
                  <a:txBody>
                    <a:bodyPr/>
                    <a:lstStyle/>
                    <a:p>
                      <a:pPr>
                        <a:lnSpc>
                          <a:spcPts val="500"/>
                        </a:lnSpc>
                        <a:spcBef>
                          <a:spcPts val="20"/>
                        </a:spcBef>
                      </a:pPr>
                      <a:r>
                        <a:rPr lang="en-GB" sz="2000" dirty="0">
                          <a:effectLst/>
                        </a:rPr>
                        <a:t> </a:t>
                      </a:r>
                    </a:p>
                    <a:p>
                      <a:pPr marL="64770"/>
                      <a:r>
                        <a:rPr lang="en-GB" sz="2000" dirty="0">
                          <a:effectLst/>
                        </a:rPr>
                        <a:t>e</a:t>
                      </a:r>
                      <a:r>
                        <a:rPr lang="en-GB" sz="2000" spc="-10" dirty="0">
                          <a:effectLst/>
                        </a:rPr>
                        <a:t>v</a:t>
                      </a:r>
                      <a:r>
                        <a:rPr lang="en-GB" sz="2000" spc="10" dirty="0">
                          <a:effectLst/>
                        </a:rPr>
                        <a:t>a</a:t>
                      </a:r>
                      <a:r>
                        <a:rPr lang="en-GB" sz="2000" spc="-5" dirty="0">
                          <a:effectLst/>
                        </a:rPr>
                        <a:t>l</a:t>
                      </a:r>
                      <a:r>
                        <a:rPr lang="en-GB" sz="2000" spc="10" dirty="0">
                          <a:effectLst/>
                        </a:rPr>
                        <a:t>u</a:t>
                      </a:r>
                      <a:r>
                        <a:rPr lang="en-GB" sz="2000" dirty="0">
                          <a:effectLst/>
                        </a:rPr>
                        <a:t>at</a:t>
                      </a:r>
                      <a:r>
                        <a:rPr lang="en-GB" sz="2000" spc="5" dirty="0">
                          <a:effectLst/>
                        </a:rPr>
                        <a:t>i</a:t>
                      </a:r>
                      <a:r>
                        <a:rPr lang="en-GB" sz="2000" dirty="0">
                          <a:effectLst/>
                        </a:rPr>
                        <a:t>on</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dirty="0">
                          <a:effectLst/>
                        </a:rPr>
                        <a:t>e</a:t>
                      </a:r>
                      <a:r>
                        <a:rPr lang="en-GB" sz="2000" spc="5" dirty="0">
                          <a:effectLst/>
                        </a:rPr>
                        <a:t>v</a:t>
                      </a:r>
                      <a:r>
                        <a:rPr lang="en-GB" sz="2000" dirty="0">
                          <a:effectLst/>
                        </a:rPr>
                        <a:t>a</a:t>
                      </a:r>
                      <a:r>
                        <a:rPr lang="en-GB" sz="2000" spc="-5" dirty="0">
                          <a:effectLst/>
                        </a:rPr>
                        <a:t>l</a:t>
                      </a:r>
                      <a:r>
                        <a:rPr lang="en-GB" sz="2000" spc="10" dirty="0">
                          <a:effectLst/>
                        </a:rPr>
                        <a:t>u</a:t>
                      </a:r>
                      <a:r>
                        <a:rPr lang="en-GB" sz="2000" dirty="0">
                          <a:effectLst/>
                        </a:rPr>
                        <a:t>at</a:t>
                      </a:r>
                      <a:r>
                        <a:rPr lang="en-GB" sz="2000" spc="-5" dirty="0">
                          <a:effectLst/>
                        </a:rPr>
                        <a:t>e</a:t>
                      </a:r>
                      <a:r>
                        <a:rPr lang="en-GB" sz="2000" dirty="0">
                          <a:effectLst/>
                        </a:rPr>
                        <a:t>,</a:t>
                      </a:r>
                      <a:r>
                        <a:rPr lang="en-GB" sz="2000" spc="-30" dirty="0">
                          <a:effectLst/>
                        </a:rPr>
                        <a:t> </a:t>
                      </a:r>
                      <a:r>
                        <a:rPr lang="en-GB" sz="2000" dirty="0">
                          <a:effectLst/>
                        </a:rPr>
                        <a:t>a</a:t>
                      </a:r>
                      <a:r>
                        <a:rPr lang="en-GB" sz="2000" spc="5" dirty="0">
                          <a:effectLst/>
                        </a:rPr>
                        <a:t>ss</a:t>
                      </a:r>
                      <a:r>
                        <a:rPr lang="en-GB" sz="2000" dirty="0">
                          <a:effectLst/>
                        </a:rPr>
                        <a:t>e</a:t>
                      </a:r>
                      <a:r>
                        <a:rPr lang="en-GB" sz="2000" spc="5" dirty="0">
                          <a:effectLst/>
                        </a:rPr>
                        <a:t>ss</a:t>
                      </a:r>
                      <a:r>
                        <a:rPr lang="en-GB" sz="2000" dirty="0">
                          <a:effectLst/>
                        </a:rPr>
                        <a:t>,</a:t>
                      </a:r>
                      <a:r>
                        <a:rPr lang="en-GB" sz="2000" spc="-40" dirty="0">
                          <a:effectLst/>
                        </a:rPr>
                        <a:t> </a:t>
                      </a:r>
                      <a:r>
                        <a:rPr lang="en-GB" sz="2000" spc="5" dirty="0">
                          <a:effectLst/>
                        </a:rPr>
                        <a:t>c</a:t>
                      </a:r>
                      <a:r>
                        <a:rPr lang="en-GB" sz="2000" spc="10" dirty="0">
                          <a:effectLst/>
                        </a:rPr>
                        <a:t>o</a:t>
                      </a:r>
                      <a:r>
                        <a:rPr lang="en-GB" sz="2000" dirty="0">
                          <a:effectLst/>
                        </a:rPr>
                        <a:t>m</a:t>
                      </a:r>
                      <a:r>
                        <a:rPr lang="en-GB" sz="2000" spc="-5" dirty="0">
                          <a:effectLst/>
                        </a:rPr>
                        <a:t>p</a:t>
                      </a:r>
                      <a:r>
                        <a:rPr lang="en-GB" sz="2000" dirty="0">
                          <a:effectLst/>
                        </a:rPr>
                        <a:t>a</a:t>
                      </a:r>
                      <a:r>
                        <a:rPr lang="en-GB" sz="2000" spc="15" dirty="0">
                          <a:effectLst/>
                        </a:rPr>
                        <a:t>r</a:t>
                      </a:r>
                      <a:r>
                        <a:rPr lang="en-GB" sz="2000" dirty="0">
                          <a:effectLst/>
                        </a:rPr>
                        <a:t>e,</a:t>
                      </a:r>
                      <a:r>
                        <a:rPr lang="en-GB" sz="2000" spc="-45" dirty="0">
                          <a:effectLst/>
                        </a:rPr>
                        <a:t> </a:t>
                      </a:r>
                      <a:r>
                        <a:rPr lang="en-GB" sz="2000" spc="5" dirty="0">
                          <a:effectLst/>
                        </a:rPr>
                        <a:t>j</a:t>
                      </a:r>
                      <a:r>
                        <a:rPr lang="en-GB" sz="2000" dirty="0">
                          <a:effectLst/>
                        </a:rPr>
                        <a:t>u</a:t>
                      </a:r>
                      <a:r>
                        <a:rPr lang="en-GB" sz="2000" spc="-5" dirty="0">
                          <a:effectLst/>
                        </a:rPr>
                        <a:t>d</a:t>
                      </a:r>
                      <a:r>
                        <a:rPr lang="en-GB" sz="2000" spc="10" dirty="0">
                          <a:effectLst/>
                        </a:rPr>
                        <a:t>g</a:t>
                      </a:r>
                      <a:r>
                        <a:rPr lang="en-GB" sz="2000" dirty="0">
                          <a:effectLst/>
                        </a:rPr>
                        <a:t>e</a:t>
                      </a:r>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3413425340"/>
                  </a:ext>
                </a:extLst>
              </a:tr>
            </a:tbl>
          </a:graphicData>
        </a:graphic>
      </p:graphicFrame>
    </p:spTree>
    <p:extLst>
      <p:ext uri="{BB962C8B-B14F-4D97-AF65-F5344CB8AC3E}">
        <p14:creationId xmlns:p14="http://schemas.microsoft.com/office/powerpoint/2010/main" val="24156203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Intellectual Skills</a:t>
            </a:r>
          </a:p>
        </p:txBody>
      </p:sp>
      <p:graphicFrame>
        <p:nvGraphicFramePr>
          <p:cNvPr id="6" name="Content Placeholder 5">
            <a:extLst>
              <a:ext uri="{FF2B5EF4-FFF2-40B4-BE49-F238E27FC236}">
                <a16:creationId xmlns:a16="http://schemas.microsoft.com/office/drawing/2014/main" id="{1BF6B9C9-6F74-365B-0B5E-DEABFE82BE1B}"/>
              </a:ext>
            </a:extLst>
          </p:cNvPr>
          <p:cNvGraphicFramePr>
            <a:graphicFrameLocks noGrp="1"/>
          </p:cNvGraphicFramePr>
          <p:nvPr>
            <p:ph idx="1"/>
            <p:extLst>
              <p:ext uri="{D42A27DB-BD31-4B8C-83A1-F6EECF244321}">
                <p14:modId xmlns:p14="http://schemas.microsoft.com/office/powerpoint/2010/main" val="776013492"/>
              </p:ext>
            </p:extLst>
          </p:nvPr>
        </p:nvGraphicFramePr>
        <p:xfrm>
          <a:off x="395536" y="1711123"/>
          <a:ext cx="8352928" cy="3740554"/>
        </p:xfrm>
        <a:graphic>
          <a:graphicData uri="http://schemas.openxmlformats.org/drawingml/2006/table">
            <a:tbl>
              <a:tblPr firstRow="1" firstCol="1" lastRow="1" lastCol="1" bandRow="1" bandCol="1">
                <a:tableStyleId>{BDBED569-4797-4DF1-A0F4-6AAB3CD982D8}</a:tableStyleId>
              </a:tblPr>
              <a:tblGrid>
                <a:gridCol w="2592288">
                  <a:extLst>
                    <a:ext uri="{9D8B030D-6E8A-4147-A177-3AD203B41FA5}">
                      <a16:colId xmlns:a16="http://schemas.microsoft.com/office/drawing/2014/main" val="2261320236"/>
                    </a:ext>
                  </a:extLst>
                </a:gridCol>
                <a:gridCol w="5760640">
                  <a:extLst>
                    <a:ext uri="{9D8B030D-6E8A-4147-A177-3AD203B41FA5}">
                      <a16:colId xmlns:a16="http://schemas.microsoft.com/office/drawing/2014/main" val="2698771266"/>
                    </a:ext>
                  </a:extLst>
                </a:gridCol>
              </a:tblGrid>
              <a:tr h="792088">
                <a:tc>
                  <a:txBody>
                    <a:bodyPr/>
                    <a:lstStyle/>
                    <a:p>
                      <a:pPr marL="64770">
                        <a:spcBef>
                          <a:spcPts val="485"/>
                        </a:spcBef>
                        <a:spcAft>
                          <a:spcPts val="0"/>
                        </a:spcAft>
                      </a:pPr>
                      <a:r>
                        <a:rPr lang="en-GB" sz="2400" dirty="0">
                          <a:effectLst/>
                        </a:rPr>
                        <a:t>Intellectual Skills</a:t>
                      </a:r>
                      <a:endParaRPr lang="en-GB" sz="2400" dirty="0">
                        <a:effectLst/>
                        <a:latin typeface="Times New Roman" panose="02020603050405020304" pitchFamily="18" charset="0"/>
                        <a:ea typeface="Times New Roman" panose="02020603050405020304" pitchFamily="18" charset="0"/>
                      </a:endParaRPr>
                    </a:p>
                  </a:txBody>
                  <a:tcPr marL="0" marR="0" marT="0" marB="0" anchor="ctr"/>
                </a:tc>
                <a:tc>
                  <a:txBody>
                    <a:bodyPr/>
                    <a:lstStyle/>
                    <a:p>
                      <a:pPr marL="64770">
                        <a:spcBef>
                          <a:spcPts val="485"/>
                        </a:spcBef>
                        <a:spcAft>
                          <a:spcPts val="0"/>
                        </a:spcAft>
                      </a:pPr>
                      <a:r>
                        <a:rPr lang="en-GB" sz="2400" spc="5" dirty="0">
                          <a:effectLst/>
                        </a:rPr>
                        <a:t>Ke</a:t>
                      </a:r>
                      <a:r>
                        <a:rPr lang="en-GB" sz="2400" dirty="0">
                          <a:effectLst/>
                        </a:rPr>
                        <a:t>y</a:t>
                      </a:r>
                      <a:r>
                        <a:rPr lang="en-GB" sz="2400" spc="-30" dirty="0">
                          <a:effectLst/>
                        </a:rPr>
                        <a:t> </a:t>
                      </a:r>
                      <a:r>
                        <a:rPr lang="en-GB" sz="2400" spc="15" dirty="0">
                          <a:effectLst/>
                        </a:rPr>
                        <a:t>w</a:t>
                      </a:r>
                      <a:r>
                        <a:rPr lang="en-GB" sz="2400" dirty="0">
                          <a:effectLst/>
                        </a:rPr>
                        <a:t>o</a:t>
                      </a:r>
                      <a:r>
                        <a:rPr lang="en-GB" sz="2400" spc="-5" dirty="0">
                          <a:effectLst/>
                        </a:rPr>
                        <a:t>r</a:t>
                      </a:r>
                      <a:r>
                        <a:rPr lang="en-GB" sz="2400" dirty="0">
                          <a:effectLst/>
                        </a:rPr>
                        <a:t>ds</a:t>
                      </a:r>
                      <a:r>
                        <a:rPr lang="en-GB" sz="2400" spc="-30" dirty="0">
                          <a:effectLst/>
                        </a:rPr>
                        <a:t> </a:t>
                      </a:r>
                      <a:r>
                        <a:rPr lang="en-GB" sz="2400" spc="15" dirty="0">
                          <a:effectLst/>
                        </a:rPr>
                        <a:t>w</a:t>
                      </a:r>
                      <a:r>
                        <a:rPr lang="en-GB" sz="2400" dirty="0">
                          <a:effectLst/>
                        </a:rPr>
                        <a:t>hich</a:t>
                      </a:r>
                      <a:r>
                        <a:rPr lang="en-GB" sz="2400" spc="-30" dirty="0">
                          <a:effectLst/>
                        </a:rPr>
                        <a:t> </a:t>
                      </a:r>
                      <a:r>
                        <a:rPr lang="en-GB" sz="2400" dirty="0">
                          <a:effectLst/>
                        </a:rPr>
                        <a:t>m</a:t>
                      </a:r>
                      <a:r>
                        <a:rPr lang="en-GB" sz="2400" spc="10" dirty="0">
                          <a:effectLst/>
                        </a:rPr>
                        <a:t>a</a:t>
                      </a:r>
                      <a:r>
                        <a:rPr lang="en-GB" sz="2400" dirty="0">
                          <a:effectLst/>
                        </a:rPr>
                        <a:t>y</a:t>
                      </a:r>
                      <a:r>
                        <a:rPr lang="en-GB" sz="2400" spc="-35" dirty="0">
                          <a:effectLst/>
                        </a:rPr>
                        <a:t> </a:t>
                      </a:r>
                      <a:r>
                        <a:rPr lang="en-GB" sz="2400" dirty="0">
                          <a:effectLst/>
                        </a:rPr>
                        <a:t>be us</a:t>
                      </a:r>
                      <a:r>
                        <a:rPr lang="en-GB" sz="2400" spc="-5" dirty="0">
                          <a:effectLst/>
                        </a:rPr>
                        <a:t>e</a:t>
                      </a:r>
                      <a:r>
                        <a:rPr lang="en-GB" sz="2400" spc="5" dirty="0">
                          <a:effectLst/>
                        </a:rPr>
                        <a:t>f</a:t>
                      </a:r>
                      <a:r>
                        <a:rPr lang="en-GB" sz="2400" dirty="0">
                          <a:effectLst/>
                        </a:rPr>
                        <a:t>ul</a:t>
                      </a:r>
                      <a:endParaRPr lang="en-GB" sz="2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2040197782"/>
                  </a:ext>
                </a:extLst>
              </a:tr>
              <a:tr h="661640">
                <a:tc>
                  <a:txBody>
                    <a:bodyPr/>
                    <a:lstStyle/>
                    <a:p>
                      <a:pPr>
                        <a:lnSpc>
                          <a:spcPts val="500"/>
                        </a:lnSpc>
                        <a:spcBef>
                          <a:spcPts val="45"/>
                        </a:spcBef>
                      </a:pPr>
                      <a:r>
                        <a:rPr lang="en-GB" sz="2000">
                          <a:effectLst/>
                        </a:rPr>
                        <a:t> </a:t>
                      </a:r>
                    </a:p>
                    <a:p>
                      <a:pPr marL="64770"/>
                      <a:r>
                        <a:rPr lang="en-GB" sz="2000" spc="-5">
                          <a:effectLst/>
                        </a:rPr>
                        <a:t>i</a:t>
                      </a:r>
                      <a:r>
                        <a:rPr lang="en-GB" sz="2000">
                          <a:effectLst/>
                        </a:rPr>
                        <a:t>nt</a:t>
                      </a:r>
                      <a:r>
                        <a:rPr lang="en-GB" sz="2000" spc="5">
                          <a:effectLst/>
                        </a:rPr>
                        <a:t>e</a:t>
                      </a:r>
                      <a:r>
                        <a:rPr lang="en-GB" sz="2000" spc="-5">
                          <a:effectLst/>
                        </a:rPr>
                        <a:t>l</a:t>
                      </a:r>
                      <a:r>
                        <a:rPr lang="en-GB" sz="2000" spc="5">
                          <a:effectLst/>
                        </a:rPr>
                        <a:t>l</a:t>
                      </a:r>
                      <a:r>
                        <a:rPr lang="en-GB" sz="2000">
                          <a:effectLst/>
                        </a:rPr>
                        <a:t>e</a:t>
                      </a:r>
                      <a:r>
                        <a:rPr lang="en-GB" sz="2000" spc="5">
                          <a:effectLst/>
                        </a:rPr>
                        <a:t>c</a:t>
                      </a:r>
                      <a:r>
                        <a:rPr lang="en-GB" sz="2000">
                          <a:effectLst/>
                        </a:rPr>
                        <a:t>tu</a:t>
                      </a:r>
                      <a:r>
                        <a:rPr lang="en-GB" sz="2000" spc="5">
                          <a:effectLst/>
                        </a:rPr>
                        <a:t>a</a:t>
                      </a:r>
                      <a:r>
                        <a:rPr lang="en-GB" sz="2000">
                          <a:effectLst/>
                        </a:rPr>
                        <a:t>l</a:t>
                      </a:r>
                      <a:r>
                        <a:rPr lang="en-GB" sz="2000" spc="-50">
                          <a:effectLst/>
                        </a:rPr>
                        <a:t> </a:t>
                      </a:r>
                      <a:r>
                        <a:rPr lang="en-GB" sz="2000" spc="5">
                          <a:effectLst/>
                        </a:rPr>
                        <a:t>c</a:t>
                      </a:r>
                      <a:r>
                        <a:rPr lang="en-GB" sz="2000">
                          <a:effectLst/>
                        </a:rPr>
                        <a:t>ur</a:t>
                      </a:r>
                      <a:r>
                        <a:rPr lang="en-GB" sz="2000" spc="10">
                          <a:effectLst/>
                        </a:rPr>
                        <a:t>i</a:t>
                      </a:r>
                      <a:r>
                        <a:rPr lang="en-GB" sz="2000">
                          <a:effectLst/>
                        </a:rPr>
                        <a:t>o</a:t>
                      </a:r>
                      <a:r>
                        <a:rPr lang="en-GB" sz="2000" spc="5">
                          <a:effectLst/>
                        </a:rPr>
                        <a:t>s</a:t>
                      </a:r>
                      <a:r>
                        <a:rPr lang="en-GB" sz="2000" spc="-5">
                          <a:effectLst/>
                        </a:rPr>
                        <a:t>i</a:t>
                      </a:r>
                      <a:r>
                        <a:rPr lang="en-GB" sz="2000" spc="20">
                          <a:effectLst/>
                        </a:rPr>
                        <a:t>t</a:t>
                      </a:r>
                      <a:r>
                        <a:rPr lang="en-GB" sz="2000">
                          <a:effectLst/>
                        </a:rPr>
                        <a:t>y</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35"/>
                        </a:spcBef>
                      </a:pPr>
                      <a:r>
                        <a:rPr lang="en-GB" sz="2000" dirty="0">
                          <a:effectLst/>
                        </a:rPr>
                        <a:t> </a:t>
                      </a:r>
                    </a:p>
                    <a:p>
                      <a:pPr marL="64770"/>
                      <a:r>
                        <a:rPr lang="en-GB" sz="2000" b="1" kern="1200" dirty="0">
                          <a:solidFill>
                            <a:schemeClr val="tx1"/>
                          </a:solidFill>
                          <a:effectLst/>
                        </a:rPr>
                        <a:t>enquire, investigate, research, question, initiate, seek</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858198513"/>
                  </a:ext>
                </a:extLst>
              </a:tr>
              <a:tr h="654463">
                <a:tc>
                  <a:txBody>
                    <a:bodyPr/>
                    <a:lstStyle/>
                    <a:p>
                      <a:pPr>
                        <a:lnSpc>
                          <a:spcPts val="500"/>
                        </a:lnSpc>
                        <a:spcBef>
                          <a:spcPts val="20"/>
                        </a:spcBef>
                      </a:pPr>
                      <a:r>
                        <a:rPr lang="en-GB" sz="2000">
                          <a:effectLst/>
                        </a:rPr>
                        <a:t> </a:t>
                      </a:r>
                    </a:p>
                    <a:p>
                      <a:pPr marL="64770"/>
                      <a:r>
                        <a:rPr lang="en-GB" sz="2000" spc="5">
                          <a:effectLst/>
                        </a:rPr>
                        <a:t>cr</a:t>
                      </a:r>
                      <a:r>
                        <a:rPr lang="en-GB" sz="2000">
                          <a:effectLst/>
                        </a:rPr>
                        <a:t>e</a:t>
                      </a:r>
                      <a:r>
                        <a:rPr lang="en-GB" sz="2000" spc="-5">
                          <a:effectLst/>
                        </a:rPr>
                        <a:t>a</a:t>
                      </a:r>
                      <a:r>
                        <a:rPr lang="en-GB" sz="2000">
                          <a:effectLst/>
                        </a:rPr>
                        <a:t>t</a:t>
                      </a:r>
                      <a:r>
                        <a:rPr lang="en-GB" sz="2000" spc="-5">
                          <a:effectLst/>
                        </a:rPr>
                        <a:t>i</a:t>
                      </a:r>
                      <a:r>
                        <a:rPr lang="en-GB" sz="2000" spc="5">
                          <a:effectLst/>
                        </a:rPr>
                        <a:t>v</a:t>
                      </a:r>
                      <a:r>
                        <a:rPr lang="en-GB" sz="2000" spc="-5">
                          <a:effectLst/>
                        </a:rPr>
                        <a:t>i</a:t>
                      </a:r>
                      <a:r>
                        <a:rPr lang="en-GB" sz="2000" spc="20">
                          <a:effectLst/>
                        </a:rPr>
                        <a:t>t</a:t>
                      </a:r>
                      <a:r>
                        <a:rPr lang="en-GB" sz="2000">
                          <a:effectLst/>
                        </a:rPr>
                        <a:t>y</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b="1" kern="1200" dirty="0">
                          <a:solidFill>
                            <a:schemeClr val="tx1"/>
                          </a:solidFill>
                          <a:effectLst/>
                        </a:rPr>
                        <a:t>originate, invent, imagine, create, solve</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140002379"/>
                  </a:ext>
                </a:extLst>
              </a:tr>
              <a:tr h="654463">
                <a:tc>
                  <a:txBody>
                    <a:bodyPr/>
                    <a:lstStyle/>
                    <a:p>
                      <a:pPr>
                        <a:lnSpc>
                          <a:spcPts val="500"/>
                        </a:lnSpc>
                        <a:spcBef>
                          <a:spcPts val="35"/>
                        </a:spcBef>
                      </a:pPr>
                      <a:r>
                        <a:rPr lang="en-GB" sz="2000">
                          <a:effectLst/>
                        </a:rPr>
                        <a:t> </a:t>
                      </a:r>
                    </a:p>
                    <a:p>
                      <a:pPr marL="64770"/>
                      <a:r>
                        <a:rPr lang="en-GB" sz="2000">
                          <a:effectLst/>
                        </a:rPr>
                        <a:t>a</a:t>
                      </a:r>
                      <a:r>
                        <a:rPr lang="en-GB" sz="2000" spc="-5">
                          <a:effectLst/>
                        </a:rPr>
                        <a:t>e</a:t>
                      </a:r>
                      <a:r>
                        <a:rPr lang="en-GB" sz="2000" spc="5">
                          <a:effectLst/>
                        </a:rPr>
                        <a:t>s</a:t>
                      </a:r>
                      <a:r>
                        <a:rPr lang="en-GB" sz="2000">
                          <a:effectLst/>
                        </a:rPr>
                        <a:t>th</a:t>
                      </a:r>
                      <a:r>
                        <a:rPr lang="en-GB" sz="2000" spc="-5">
                          <a:effectLst/>
                        </a:rPr>
                        <a:t>e</a:t>
                      </a:r>
                      <a:r>
                        <a:rPr lang="en-GB" sz="2000" spc="10">
                          <a:effectLst/>
                        </a:rPr>
                        <a:t>t</a:t>
                      </a:r>
                      <a:r>
                        <a:rPr lang="en-GB" sz="2000" spc="-5">
                          <a:effectLst/>
                        </a:rPr>
                        <a:t>i</a:t>
                      </a:r>
                      <a:r>
                        <a:rPr lang="en-GB" sz="2000">
                          <a:effectLst/>
                        </a:rPr>
                        <a:t>c</a:t>
                      </a:r>
                      <a:r>
                        <a:rPr lang="en-GB" sz="2000" spc="-35">
                          <a:effectLst/>
                        </a:rPr>
                        <a:t> </a:t>
                      </a:r>
                      <a:r>
                        <a:rPr lang="en-GB" sz="2000" spc="10">
                          <a:effectLst/>
                        </a:rPr>
                        <a:t>a</a:t>
                      </a:r>
                      <a:r>
                        <a:rPr lang="en-GB" sz="2000">
                          <a:effectLst/>
                        </a:rPr>
                        <a:t>ware</a:t>
                      </a:r>
                      <a:r>
                        <a:rPr lang="en-GB" sz="2000" spc="-5">
                          <a:effectLst/>
                        </a:rPr>
                        <a:t>n</a:t>
                      </a:r>
                      <a:r>
                        <a:rPr lang="en-GB" sz="2000">
                          <a:effectLst/>
                        </a:rPr>
                        <a:t>e</a:t>
                      </a:r>
                      <a:r>
                        <a:rPr lang="en-GB" sz="2000" spc="5">
                          <a:effectLst/>
                        </a:rPr>
                        <a:t>s</a:t>
                      </a:r>
                      <a:r>
                        <a:rPr lang="en-GB" sz="2000">
                          <a:effectLst/>
                        </a:rPr>
                        <a:t>s</a:t>
                      </a:r>
                      <a:endParaRPr lang="en-GB" sz="200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b="1" kern="1200" dirty="0">
                          <a:solidFill>
                            <a:schemeClr val="tx1"/>
                          </a:solidFill>
                          <a:effectLst/>
                        </a:rPr>
                        <a:t>recognise, reflect, discover, value, perceive, reveal</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7125732"/>
                  </a:ext>
                </a:extLst>
              </a:tr>
              <a:tr h="654463">
                <a:tc>
                  <a:txBody>
                    <a:bodyPr/>
                    <a:lstStyle/>
                    <a:p>
                      <a:pPr>
                        <a:lnSpc>
                          <a:spcPts val="500"/>
                        </a:lnSpc>
                        <a:spcBef>
                          <a:spcPts val="35"/>
                        </a:spcBef>
                      </a:pPr>
                      <a:r>
                        <a:rPr lang="en-GB" sz="2000" dirty="0">
                          <a:effectLst/>
                        </a:rPr>
                        <a:t> </a:t>
                      </a:r>
                    </a:p>
                    <a:p>
                      <a:pPr marL="64770"/>
                      <a:r>
                        <a:rPr lang="en-GB" sz="2000" dirty="0">
                          <a:effectLst/>
                        </a:rPr>
                        <a:t>art</a:t>
                      </a:r>
                      <a:r>
                        <a:rPr lang="en-GB" sz="2000" spc="-5" dirty="0">
                          <a:effectLst/>
                        </a:rPr>
                        <a:t>i</a:t>
                      </a:r>
                      <a:r>
                        <a:rPr lang="en-GB" sz="2000" spc="5" dirty="0">
                          <a:effectLst/>
                        </a:rPr>
                        <a:t>c</a:t>
                      </a:r>
                      <a:r>
                        <a:rPr lang="en-GB" sz="2000" dirty="0">
                          <a:effectLst/>
                        </a:rPr>
                        <a:t>u</a:t>
                      </a:r>
                      <a:r>
                        <a:rPr lang="en-GB" sz="2000" spc="5" dirty="0">
                          <a:effectLst/>
                        </a:rPr>
                        <a:t>l</a:t>
                      </a:r>
                      <a:r>
                        <a:rPr lang="en-GB" sz="2000" dirty="0">
                          <a:effectLst/>
                        </a:rPr>
                        <a:t>at</a:t>
                      </a:r>
                      <a:r>
                        <a:rPr lang="en-GB" sz="2000" spc="5" dirty="0">
                          <a:effectLst/>
                        </a:rPr>
                        <a:t>i</a:t>
                      </a:r>
                      <a:r>
                        <a:rPr lang="en-GB" sz="2000" dirty="0">
                          <a:effectLst/>
                        </a:rPr>
                        <a:t>on</a:t>
                      </a: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2000" b="1" kern="1200" dirty="0">
                          <a:solidFill>
                            <a:schemeClr val="tx1"/>
                          </a:solidFill>
                          <a:effectLst/>
                        </a:rPr>
                        <a:t>make distinctions, achieve coherence, </a:t>
                      </a:r>
                      <a:br>
                        <a:rPr lang="en-GB" sz="2000" b="1" kern="1200" dirty="0">
                          <a:solidFill>
                            <a:schemeClr val="tx1"/>
                          </a:solidFill>
                          <a:effectLst/>
                        </a:rPr>
                      </a:br>
                      <a:r>
                        <a:rPr lang="en-GB" sz="2000" b="1" kern="1200" dirty="0">
                          <a:solidFill>
                            <a:schemeClr val="tx1"/>
                          </a:solidFill>
                          <a:effectLst/>
                        </a:rPr>
                        <a:t>express abstract concepts, display ideas</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975909288"/>
                  </a:ext>
                </a:extLst>
              </a:tr>
            </a:tbl>
          </a:graphicData>
        </a:graphic>
      </p:graphicFrame>
    </p:spTree>
    <p:extLst>
      <p:ext uri="{BB962C8B-B14F-4D97-AF65-F5344CB8AC3E}">
        <p14:creationId xmlns:p14="http://schemas.microsoft.com/office/powerpoint/2010/main" val="1198034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556A5-0CBF-4E3D-BC2B-3B8B72568C58}"/>
              </a:ext>
            </a:extLst>
          </p:cNvPr>
          <p:cNvSpPr>
            <a:spLocks noGrp="1"/>
          </p:cNvSpPr>
          <p:nvPr>
            <p:ph type="title"/>
          </p:nvPr>
        </p:nvSpPr>
        <p:spPr>
          <a:xfrm>
            <a:off x="628650" y="365125"/>
            <a:ext cx="7886700" cy="687611"/>
          </a:xfrm>
        </p:spPr>
        <p:txBody>
          <a:bodyPr/>
          <a:lstStyle/>
          <a:p>
            <a:r>
              <a:rPr lang="en-GB" sz="4000" b="1" dirty="0"/>
              <a:t>Transferable Skills</a:t>
            </a:r>
          </a:p>
        </p:txBody>
      </p:sp>
      <p:graphicFrame>
        <p:nvGraphicFramePr>
          <p:cNvPr id="6" name="Content Placeholder 5">
            <a:extLst>
              <a:ext uri="{FF2B5EF4-FFF2-40B4-BE49-F238E27FC236}">
                <a16:creationId xmlns:a16="http://schemas.microsoft.com/office/drawing/2014/main" id="{1BF6B9C9-6F74-365B-0B5E-DEABFE82BE1B}"/>
              </a:ext>
            </a:extLst>
          </p:cNvPr>
          <p:cNvGraphicFramePr>
            <a:graphicFrameLocks noGrp="1"/>
          </p:cNvGraphicFramePr>
          <p:nvPr>
            <p:ph idx="1"/>
            <p:extLst>
              <p:ext uri="{D42A27DB-BD31-4B8C-83A1-F6EECF244321}">
                <p14:modId xmlns:p14="http://schemas.microsoft.com/office/powerpoint/2010/main" val="3512592836"/>
              </p:ext>
            </p:extLst>
          </p:nvPr>
        </p:nvGraphicFramePr>
        <p:xfrm>
          <a:off x="395536" y="1711123"/>
          <a:ext cx="8352928" cy="3725788"/>
        </p:xfrm>
        <a:graphic>
          <a:graphicData uri="http://schemas.openxmlformats.org/drawingml/2006/table">
            <a:tbl>
              <a:tblPr firstRow="1" firstCol="1" lastRow="1" lastCol="1" bandRow="1" bandCol="1">
                <a:tableStyleId>{BDBED569-4797-4DF1-A0F4-6AAB3CD982D8}</a:tableStyleId>
              </a:tblPr>
              <a:tblGrid>
                <a:gridCol w="2592288">
                  <a:extLst>
                    <a:ext uri="{9D8B030D-6E8A-4147-A177-3AD203B41FA5}">
                      <a16:colId xmlns:a16="http://schemas.microsoft.com/office/drawing/2014/main" val="2261320236"/>
                    </a:ext>
                  </a:extLst>
                </a:gridCol>
                <a:gridCol w="5760640">
                  <a:extLst>
                    <a:ext uri="{9D8B030D-6E8A-4147-A177-3AD203B41FA5}">
                      <a16:colId xmlns:a16="http://schemas.microsoft.com/office/drawing/2014/main" val="2698771266"/>
                    </a:ext>
                  </a:extLst>
                </a:gridCol>
              </a:tblGrid>
              <a:tr h="792088">
                <a:tc>
                  <a:txBody>
                    <a:bodyPr/>
                    <a:lstStyle/>
                    <a:p>
                      <a:pPr marL="64770">
                        <a:spcBef>
                          <a:spcPts val="485"/>
                        </a:spcBef>
                        <a:spcAft>
                          <a:spcPts val="0"/>
                        </a:spcAft>
                      </a:pPr>
                      <a:r>
                        <a:rPr lang="en-GB" sz="2400" dirty="0">
                          <a:effectLst/>
                        </a:rPr>
                        <a:t>Transferable Skills</a:t>
                      </a:r>
                      <a:endParaRPr lang="en-GB" sz="2400" dirty="0">
                        <a:effectLst/>
                        <a:latin typeface="Times New Roman" panose="02020603050405020304" pitchFamily="18" charset="0"/>
                        <a:ea typeface="Times New Roman" panose="02020603050405020304" pitchFamily="18" charset="0"/>
                      </a:endParaRPr>
                    </a:p>
                  </a:txBody>
                  <a:tcPr marL="0" marR="0" marT="0" marB="0" anchor="ctr"/>
                </a:tc>
                <a:tc>
                  <a:txBody>
                    <a:bodyPr/>
                    <a:lstStyle/>
                    <a:p>
                      <a:pPr marL="64770">
                        <a:spcBef>
                          <a:spcPts val="485"/>
                        </a:spcBef>
                        <a:spcAft>
                          <a:spcPts val="0"/>
                        </a:spcAft>
                      </a:pPr>
                      <a:r>
                        <a:rPr lang="en-GB" sz="2400" spc="5" dirty="0">
                          <a:effectLst/>
                        </a:rPr>
                        <a:t>Ke</a:t>
                      </a:r>
                      <a:r>
                        <a:rPr lang="en-GB" sz="2400" dirty="0">
                          <a:effectLst/>
                        </a:rPr>
                        <a:t>y</a:t>
                      </a:r>
                      <a:r>
                        <a:rPr lang="en-GB" sz="2400" spc="-30" dirty="0">
                          <a:effectLst/>
                        </a:rPr>
                        <a:t> </a:t>
                      </a:r>
                      <a:r>
                        <a:rPr lang="en-GB" sz="2400" spc="15" dirty="0">
                          <a:effectLst/>
                        </a:rPr>
                        <a:t>w</a:t>
                      </a:r>
                      <a:r>
                        <a:rPr lang="en-GB" sz="2400" dirty="0">
                          <a:effectLst/>
                        </a:rPr>
                        <a:t>o</a:t>
                      </a:r>
                      <a:r>
                        <a:rPr lang="en-GB" sz="2400" spc="-5" dirty="0">
                          <a:effectLst/>
                        </a:rPr>
                        <a:t>r</a:t>
                      </a:r>
                      <a:r>
                        <a:rPr lang="en-GB" sz="2400" dirty="0">
                          <a:effectLst/>
                        </a:rPr>
                        <a:t>ds</a:t>
                      </a:r>
                      <a:r>
                        <a:rPr lang="en-GB" sz="2400" spc="-30" dirty="0">
                          <a:effectLst/>
                        </a:rPr>
                        <a:t> </a:t>
                      </a:r>
                      <a:r>
                        <a:rPr lang="en-GB" sz="2400" spc="15" dirty="0">
                          <a:effectLst/>
                        </a:rPr>
                        <a:t>w</a:t>
                      </a:r>
                      <a:r>
                        <a:rPr lang="en-GB" sz="2400" dirty="0">
                          <a:effectLst/>
                        </a:rPr>
                        <a:t>hich</a:t>
                      </a:r>
                      <a:r>
                        <a:rPr lang="en-GB" sz="2400" spc="-30" dirty="0">
                          <a:effectLst/>
                        </a:rPr>
                        <a:t> </a:t>
                      </a:r>
                      <a:r>
                        <a:rPr lang="en-GB" sz="2400" dirty="0">
                          <a:effectLst/>
                        </a:rPr>
                        <a:t>m</a:t>
                      </a:r>
                      <a:r>
                        <a:rPr lang="en-GB" sz="2400" spc="10" dirty="0">
                          <a:effectLst/>
                        </a:rPr>
                        <a:t>a</a:t>
                      </a:r>
                      <a:r>
                        <a:rPr lang="en-GB" sz="2400" dirty="0">
                          <a:effectLst/>
                        </a:rPr>
                        <a:t>y</a:t>
                      </a:r>
                      <a:r>
                        <a:rPr lang="en-GB" sz="2400" spc="-35" dirty="0">
                          <a:effectLst/>
                        </a:rPr>
                        <a:t> </a:t>
                      </a:r>
                      <a:r>
                        <a:rPr lang="en-GB" sz="2400" dirty="0">
                          <a:effectLst/>
                        </a:rPr>
                        <a:t>be us</a:t>
                      </a:r>
                      <a:r>
                        <a:rPr lang="en-GB" sz="2400" spc="-5" dirty="0">
                          <a:effectLst/>
                        </a:rPr>
                        <a:t>e</a:t>
                      </a:r>
                      <a:r>
                        <a:rPr lang="en-GB" sz="2400" spc="5" dirty="0">
                          <a:effectLst/>
                        </a:rPr>
                        <a:t>f</a:t>
                      </a:r>
                      <a:r>
                        <a:rPr lang="en-GB" sz="2400" dirty="0">
                          <a:effectLst/>
                        </a:rPr>
                        <a:t>ul</a:t>
                      </a:r>
                      <a:endParaRPr lang="en-GB" sz="2400" dirty="0">
                        <a:effectLst/>
                        <a:latin typeface="Times New Roman" panose="02020603050405020304" pitchFamily="18" charset="0"/>
                        <a:ea typeface="Times New Roman" panose="02020603050405020304" pitchFamily="18" charset="0"/>
                      </a:endParaRPr>
                    </a:p>
                  </a:txBody>
                  <a:tcPr marL="0" marR="0" marT="0" marB="0" anchor="ctr"/>
                </a:tc>
                <a:extLst>
                  <a:ext uri="{0D108BD9-81ED-4DB2-BD59-A6C34878D82A}">
                    <a16:rowId xmlns:a16="http://schemas.microsoft.com/office/drawing/2014/main" val="2040197782"/>
                  </a:ext>
                </a:extLst>
              </a:tr>
              <a:tr h="661640">
                <a:tc>
                  <a:txBody>
                    <a:bodyPr/>
                    <a:lstStyle/>
                    <a:p>
                      <a:pPr>
                        <a:lnSpc>
                          <a:spcPts val="500"/>
                        </a:lnSpc>
                        <a:spcBef>
                          <a:spcPts val="45"/>
                        </a:spcBef>
                      </a:pPr>
                      <a:r>
                        <a:rPr lang="en-GB" sz="2000" dirty="0">
                          <a:effectLst/>
                        </a:rPr>
                        <a:t> </a:t>
                      </a:r>
                    </a:p>
                    <a:p>
                      <a:pPr marL="64770"/>
                      <a:r>
                        <a:rPr lang="en-GB" sz="2000" spc="-5" dirty="0">
                          <a:effectLst/>
                        </a:rPr>
                        <a:t>Communicate</a:t>
                      </a:r>
                    </a:p>
                    <a:p>
                      <a:pPr marL="64770"/>
                      <a:endParaRPr lang="en-GB" sz="2000" spc="-5"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35"/>
                        </a:spcBef>
                      </a:pPr>
                      <a:r>
                        <a:rPr lang="en-GB" sz="2000" dirty="0">
                          <a:effectLst/>
                        </a:rPr>
                        <a:t> </a:t>
                      </a:r>
                    </a:p>
                    <a:p>
                      <a:r>
                        <a:rPr lang="en-GB" sz="1800" b="1" i="0" kern="1200" dirty="0">
                          <a:solidFill>
                            <a:schemeClr val="tx1"/>
                          </a:solidFill>
                          <a:effectLst/>
                          <a:latin typeface="Arial" panose="020B0604020202020204" pitchFamily="34" charset="0"/>
                          <a:ea typeface="+mn-ea"/>
                          <a:cs typeface="Arial" panose="020B0604020202020204" pitchFamily="34" charset="0"/>
                        </a:rPr>
                        <a:t>express, articulate, advocate, argue,</a:t>
                      </a:r>
                    </a:p>
                    <a:p>
                      <a:r>
                        <a:rPr lang="en-GB" sz="1800" b="1" i="0" kern="1200" dirty="0">
                          <a:solidFill>
                            <a:schemeClr val="tx1"/>
                          </a:solidFill>
                          <a:effectLst/>
                          <a:latin typeface="Arial" panose="020B0604020202020204" pitchFamily="34" charset="0"/>
                          <a:ea typeface="+mn-ea"/>
                          <a:cs typeface="Arial" panose="020B0604020202020204" pitchFamily="34" charset="0"/>
                        </a:rPr>
                        <a:t>present, justify, question, defend, examine, explain</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2858198513"/>
                  </a:ext>
                </a:extLst>
              </a:tr>
              <a:tr h="654463">
                <a:tc>
                  <a:txBody>
                    <a:bodyPr/>
                    <a:lstStyle/>
                    <a:p>
                      <a:pPr>
                        <a:lnSpc>
                          <a:spcPts val="500"/>
                        </a:lnSpc>
                        <a:spcBef>
                          <a:spcPts val="20"/>
                        </a:spcBef>
                      </a:pPr>
                      <a:r>
                        <a:rPr lang="en-GB" sz="2000" dirty="0">
                          <a:effectLst/>
                        </a:rPr>
                        <a:t> </a:t>
                      </a:r>
                    </a:p>
                    <a:p>
                      <a:pPr marL="64770"/>
                      <a:r>
                        <a:rPr lang="en-GB" sz="2000" spc="5" dirty="0">
                          <a:effectLst/>
                        </a:rPr>
                        <a:t>co-operate</a:t>
                      </a:r>
                    </a:p>
                    <a:p>
                      <a:pPr marL="64770"/>
                      <a:endParaRPr lang="en-GB" sz="2000" spc="5"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1800" b="1" i="0" kern="1200" dirty="0">
                          <a:solidFill>
                            <a:schemeClr val="tx1"/>
                          </a:solidFill>
                          <a:effectLst/>
                          <a:latin typeface="Arial" panose="020B0604020202020204" pitchFamily="34" charset="0"/>
                          <a:ea typeface="+mn-ea"/>
                          <a:cs typeface="Arial" panose="020B0604020202020204" pitchFamily="34" charset="0"/>
                        </a:rPr>
                        <a:t>co-operate, interact, establish rapport, collaborate, listen, respond, participate</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1140002379"/>
                  </a:ext>
                </a:extLst>
              </a:tr>
              <a:tr h="654463">
                <a:tc>
                  <a:txBody>
                    <a:bodyPr/>
                    <a:lstStyle/>
                    <a:p>
                      <a:pPr>
                        <a:lnSpc>
                          <a:spcPts val="500"/>
                        </a:lnSpc>
                        <a:spcBef>
                          <a:spcPts val="35"/>
                        </a:spcBef>
                      </a:pPr>
                      <a:r>
                        <a:rPr lang="en-GB" sz="2000" dirty="0">
                          <a:effectLst/>
                        </a:rPr>
                        <a:t> </a:t>
                      </a:r>
                    </a:p>
                    <a:p>
                      <a:pPr marL="64770"/>
                      <a:r>
                        <a:rPr lang="en-GB" sz="2000" dirty="0">
                          <a:effectLst/>
                        </a:rPr>
                        <a:t>Organise</a:t>
                      </a: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pPr marL="64770"/>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tc>
                  <a:txBody>
                    <a:bodyPr/>
                    <a:lstStyle/>
                    <a:p>
                      <a:pPr>
                        <a:lnSpc>
                          <a:spcPts val="500"/>
                        </a:lnSpc>
                        <a:spcBef>
                          <a:spcPts val="10"/>
                        </a:spcBef>
                      </a:pPr>
                      <a:r>
                        <a:rPr lang="en-GB" sz="2000" dirty="0">
                          <a:effectLst/>
                        </a:rPr>
                        <a:t> </a:t>
                      </a:r>
                    </a:p>
                    <a:p>
                      <a:pPr marL="64770"/>
                      <a:r>
                        <a:rPr lang="en-GB" sz="1800" b="1" i="0" kern="1200" dirty="0">
                          <a:solidFill>
                            <a:schemeClr val="tx1"/>
                          </a:solidFill>
                          <a:effectLst/>
                          <a:latin typeface="Arial" panose="020B0604020202020204" pitchFamily="34" charset="0"/>
                          <a:ea typeface="+mn-ea"/>
                          <a:cs typeface="Arial" panose="020B0604020202020204" pitchFamily="34" charset="0"/>
                        </a:rPr>
                        <a:t>direct, co-ordinate, arbitrate, guide, initiate, lead</a:t>
                      </a:r>
                      <a:endParaRPr lang="en-GB" sz="2000" i="0" dirty="0">
                        <a:effectLst/>
                        <a:latin typeface="Arial" panose="020B0604020202020204" pitchFamily="34" charset="0"/>
                        <a:ea typeface="Times New Roman" panose="02020603050405020304" pitchFamily="18" charset="0"/>
                        <a:cs typeface="Arial" panose="020B0604020202020204" pitchFamily="34" charset="0"/>
                      </a:endParaRPr>
                    </a:p>
                  </a:txBody>
                  <a:tcPr marL="0" marR="0" marT="0" marB="0"/>
                </a:tc>
                <a:extLst>
                  <a:ext uri="{0D108BD9-81ED-4DB2-BD59-A6C34878D82A}">
                    <a16:rowId xmlns:a16="http://schemas.microsoft.com/office/drawing/2014/main" val="427125732"/>
                  </a:ext>
                </a:extLst>
              </a:tr>
            </a:tbl>
          </a:graphicData>
        </a:graphic>
      </p:graphicFrame>
    </p:spTree>
    <p:extLst>
      <p:ext uri="{BB962C8B-B14F-4D97-AF65-F5344CB8AC3E}">
        <p14:creationId xmlns:p14="http://schemas.microsoft.com/office/powerpoint/2010/main" val="261311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DD6F8-844B-461B-9BCF-A42BB89EF092}"/>
              </a:ext>
            </a:extLst>
          </p:cNvPr>
          <p:cNvSpPr>
            <a:spLocks noGrp="1"/>
          </p:cNvSpPr>
          <p:nvPr>
            <p:ph type="title"/>
          </p:nvPr>
        </p:nvSpPr>
        <p:spPr>
          <a:xfrm>
            <a:off x="628650" y="365125"/>
            <a:ext cx="7886700" cy="975643"/>
          </a:xfrm>
        </p:spPr>
        <p:txBody>
          <a:bodyPr>
            <a:normAutofit fontScale="90000"/>
          </a:bodyPr>
          <a:lstStyle/>
          <a:p>
            <a:r>
              <a:rPr lang="en-GB" b="1" dirty="0"/>
              <a:t>Academic Writing</a:t>
            </a:r>
            <a:br>
              <a:rPr lang="en-GB" sz="33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E298B73-3AB1-4AE2-8BBB-688375DA275F}"/>
              </a:ext>
            </a:extLst>
          </p:cNvPr>
          <p:cNvSpPr>
            <a:spLocks noGrp="1"/>
          </p:cNvSpPr>
          <p:nvPr>
            <p:ph idx="1"/>
          </p:nvPr>
        </p:nvSpPr>
        <p:spPr>
          <a:xfrm>
            <a:off x="628650" y="1124744"/>
            <a:ext cx="7975798" cy="4824536"/>
          </a:xfrm>
        </p:spPr>
        <p:txBody>
          <a:bodyPr>
            <a:normAutofit lnSpcReduction="10000"/>
          </a:bodyPr>
          <a:lstStyle/>
          <a:p>
            <a:pPr>
              <a:lnSpc>
                <a:spcPct val="107000"/>
              </a:lnSpc>
              <a:spcAft>
                <a:spcPts val="600"/>
              </a:spcAft>
            </a:pPr>
            <a:r>
              <a:rPr lang="en-GB" sz="2400" dirty="0">
                <a:latin typeface="Calibri" panose="020F0502020204030204" pitchFamily="34" charset="0"/>
                <a:ea typeface="Calibri" panose="020F0502020204030204" pitchFamily="34" charset="0"/>
                <a:cs typeface="Calibri" panose="020F0502020204030204" pitchFamily="34" charset="0"/>
              </a:rPr>
              <a:t>When</a:t>
            </a:r>
            <a:r>
              <a:rPr lang="en-GB" sz="2400" dirty="0">
                <a:effectLst/>
                <a:latin typeface="Calibri" panose="020F0502020204030204" pitchFamily="34" charset="0"/>
                <a:ea typeface="Calibri" panose="020F0502020204030204" pitchFamily="34" charset="0"/>
                <a:cs typeface="Calibri" panose="020F0502020204030204" pitchFamily="34" charset="0"/>
              </a:rPr>
              <a:t> writing an academic piece for university, you need to show that you have read what other professionals in the field and established academics have found as a result of their reliable and unbiased research.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r>
              <a:rPr lang="en-GB" sz="2400" dirty="0">
                <a:effectLst/>
                <a:latin typeface="Calibri" panose="020F0502020204030204" pitchFamily="34" charset="0"/>
                <a:ea typeface="Calibri" panose="020F0502020204030204" pitchFamily="34" charset="0"/>
                <a:cs typeface="Calibri" panose="020F0502020204030204" pitchFamily="34" charset="0"/>
              </a:rPr>
              <a:t>This may mean that you pool together information from several sources that agree on a topic and integrate this into your writing, being careful not to change their meaning, content or message. </a:t>
            </a:r>
          </a:p>
          <a:p>
            <a:pPr>
              <a:lnSpc>
                <a:spcPct val="107000"/>
              </a:lnSpc>
              <a:spcAft>
                <a:spcPts val="600"/>
              </a:spcAft>
            </a:pPr>
            <a:r>
              <a:rPr lang="en-GB" sz="2400" dirty="0">
                <a:effectLst/>
                <a:latin typeface="Calibri" panose="020F0502020204030204" pitchFamily="34" charset="0"/>
                <a:ea typeface="Calibri" panose="020F0502020204030204" pitchFamily="34" charset="0"/>
                <a:cs typeface="Calibri" panose="020F0502020204030204" pitchFamily="34" charset="0"/>
              </a:rPr>
              <a:t>In doing this, you support your ideas and, possibly draw attention to something that may not have been noticed before or is particularly significant in the context.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60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564405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E9B33-9284-4B81-81AE-0923E2E64B6E}"/>
              </a:ext>
            </a:extLst>
          </p:cNvPr>
          <p:cNvSpPr>
            <a:spLocks noGrp="1"/>
          </p:cNvSpPr>
          <p:nvPr>
            <p:ph type="title"/>
          </p:nvPr>
        </p:nvSpPr>
        <p:spPr>
          <a:xfrm>
            <a:off x="789756" y="365125"/>
            <a:ext cx="7725594" cy="975643"/>
          </a:xfrm>
        </p:spPr>
        <p:txBody>
          <a:bodyPr/>
          <a:lstStyle/>
          <a:p>
            <a:r>
              <a:rPr lang="en-GB" b="1" dirty="0"/>
              <a:t>Drawing Conclusions</a:t>
            </a:r>
            <a:endParaRPr lang="en-GB" dirty="0"/>
          </a:p>
        </p:txBody>
      </p:sp>
      <p:sp>
        <p:nvSpPr>
          <p:cNvPr id="3" name="Content Placeholder 2">
            <a:extLst>
              <a:ext uri="{FF2B5EF4-FFF2-40B4-BE49-F238E27FC236}">
                <a16:creationId xmlns:a16="http://schemas.microsoft.com/office/drawing/2014/main" id="{A49689BB-2532-4168-8217-1BC9EA07F9F4}"/>
              </a:ext>
            </a:extLst>
          </p:cNvPr>
          <p:cNvSpPr>
            <a:spLocks noGrp="1"/>
          </p:cNvSpPr>
          <p:nvPr>
            <p:ph idx="1"/>
          </p:nvPr>
        </p:nvSpPr>
        <p:spPr>
          <a:xfrm>
            <a:off x="789756" y="1556792"/>
            <a:ext cx="7886700" cy="3528392"/>
          </a:xfrm>
        </p:spPr>
        <p:txBody>
          <a:bodyPr>
            <a:normAutofit lnSpcReduction="10000"/>
          </a:bodyPr>
          <a:lstStyle/>
          <a:p>
            <a:pPr marL="0" indent="0">
              <a:buNone/>
            </a:pPr>
            <a:r>
              <a:rPr lang="en-GB" sz="2400" b="1" dirty="0">
                <a:effectLst/>
                <a:ea typeface="Calibri" panose="020F0502020204030204" pitchFamily="34" charset="0"/>
                <a:cs typeface="Calibri" panose="020F0502020204030204" pitchFamily="34" charset="0"/>
              </a:rPr>
              <a:t>However, do be careful not just to offer the ideas of others without drawing them together and stating what significance they hold for your argument.</a:t>
            </a:r>
            <a:br>
              <a:rPr lang="en-GB" sz="2400" b="1" dirty="0">
                <a:effectLst/>
                <a:ea typeface="Calibri" panose="020F0502020204030204" pitchFamily="34" charset="0"/>
                <a:cs typeface="Calibri" panose="020F0502020204030204" pitchFamily="34" charset="0"/>
              </a:rPr>
            </a:br>
            <a:endParaRPr lang="en-GB" sz="2400" b="1" dirty="0">
              <a:effectLst/>
              <a:ea typeface="Calibri" panose="020F0502020204030204" pitchFamily="34" charset="0"/>
              <a:cs typeface="Times New Roman" panose="02020603050405020304" pitchFamily="18" charset="0"/>
            </a:endParaRPr>
          </a:p>
          <a:p>
            <a:pPr marL="0" indent="0">
              <a:buNone/>
            </a:pPr>
            <a:r>
              <a:rPr lang="en-GB" sz="2400" b="1" dirty="0"/>
              <a:t>And…</a:t>
            </a:r>
          </a:p>
          <a:p>
            <a:r>
              <a:rPr lang="en-GB" sz="2400" dirty="0"/>
              <a:t>Always </a:t>
            </a:r>
            <a:r>
              <a:rPr lang="en-GB" sz="2400" b="1" dirty="0"/>
              <a:t>acknowledge</a:t>
            </a:r>
            <a:r>
              <a:rPr lang="en-GB" sz="2400" dirty="0"/>
              <a:t> the ideas of others within you work</a:t>
            </a:r>
          </a:p>
          <a:p>
            <a:r>
              <a:rPr lang="en-GB" sz="2400" b="1" dirty="0"/>
              <a:t>Paraphrase - </a:t>
            </a:r>
            <a:r>
              <a:rPr lang="en-GB" sz="2400" dirty="0">
                <a:cs typeface="Calibri" panose="020F0502020204030204" pitchFamily="34" charset="0"/>
              </a:rPr>
              <a:t>The</a:t>
            </a:r>
            <a:r>
              <a:rPr lang="en-GB" sz="2400" dirty="0">
                <a:effectLst/>
                <a:ea typeface="Calibri" panose="020F0502020204030204" pitchFamily="34" charset="0"/>
                <a:cs typeface="Calibri" panose="020F0502020204030204" pitchFamily="34" charset="0"/>
              </a:rPr>
              <a:t> ability to integrate a range of sources by putting your findings into your own words.  </a:t>
            </a:r>
            <a:endParaRPr lang="en-GB" sz="2400" dirty="0">
              <a:effectLst/>
              <a:ea typeface="Calibri" panose="020F0502020204030204" pitchFamily="34" charset="0"/>
              <a:cs typeface="Times New Roman" panose="02020603050405020304" pitchFamily="18" charset="0"/>
            </a:endParaRPr>
          </a:p>
          <a:p>
            <a:pPr marL="0" indent="0">
              <a:buNone/>
            </a:pPr>
            <a:r>
              <a:rPr lang="en-GB" sz="2400" b="1" dirty="0"/>
              <a:t>…We will discuss this in more detail during week 3</a:t>
            </a:r>
          </a:p>
          <a:p>
            <a:pPr marL="0" indent="0">
              <a:buNone/>
            </a:pPr>
            <a:endParaRPr lang="en-GB" sz="2000" b="1" dirty="0"/>
          </a:p>
        </p:txBody>
      </p:sp>
    </p:spTree>
    <p:extLst>
      <p:ext uri="{BB962C8B-B14F-4D97-AF65-F5344CB8AC3E}">
        <p14:creationId xmlns:p14="http://schemas.microsoft.com/office/powerpoint/2010/main" val="17988460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55D73-73FE-4DA0-AE28-B487AF46DC7B}"/>
              </a:ext>
            </a:extLst>
          </p:cNvPr>
          <p:cNvSpPr>
            <a:spLocks noGrp="1"/>
          </p:cNvSpPr>
          <p:nvPr>
            <p:ph type="title"/>
          </p:nvPr>
        </p:nvSpPr>
        <p:spPr/>
        <p:txBody>
          <a:bodyPr/>
          <a:lstStyle/>
          <a:p>
            <a:r>
              <a:rPr lang="en-GB" sz="4000" b="1" dirty="0"/>
              <a:t>Going Forward</a:t>
            </a:r>
          </a:p>
        </p:txBody>
      </p:sp>
      <p:sp>
        <p:nvSpPr>
          <p:cNvPr id="3" name="Content Placeholder 2">
            <a:extLst>
              <a:ext uri="{FF2B5EF4-FFF2-40B4-BE49-F238E27FC236}">
                <a16:creationId xmlns:a16="http://schemas.microsoft.com/office/drawing/2014/main" id="{DE3184A5-E9E6-468C-9AA3-A3E8B572B9D9}"/>
              </a:ext>
            </a:extLst>
          </p:cNvPr>
          <p:cNvSpPr>
            <a:spLocks noGrp="1"/>
          </p:cNvSpPr>
          <p:nvPr>
            <p:ph idx="1"/>
          </p:nvPr>
        </p:nvSpPr>
        <p:spPr>
          <a:xfrm>
            <a:off x="628650" y="1844824"/>
            <a:ext cx="7886700" cy="2823741"/>
          </a:xfrm>
        </p:spPr>
        <p:txBody>
          <a:bodyPr/>
          <a:lstStyle/>
          <a:p>
            <a:r>
              <a:rPr lang="en-GB" sz="2400" dirty="0"/>
              <a:t>In preparation for your written assignments, you will be given the opportunity to research topics as a group during class. </a:t>
            </a:r>
          </a:p>
          <a:p>
            <a:r>
              <a:rPr lang="en-GB" sz="2400" dirty="0"/>
              <a:t>It is important that you take part in these activities. </a:t>
            </a:r>
          </a:p>
          <a:p>
            <a:r>
              <a:rPr lang="en-GB" sz="2400" dirty="0"/>
              <a:t>They will help you understand the concept of research, while evaluating the credibility of your findings in real time.</a:t>
            </a:r>
          </a:p>
          <a:p>
            <a:endParaRPr lang="en-GB" dirty="0"/>
          </a:p>
        </p:txBody>
      </p:sp>
    </p:spTree>
    <p:extLst>
      <p:ext uri="{BB962C8B-B14F-4D97-AF65-F5344CB8AC3E}">
        <p14:creationId xmlns:p14="http://schemas.microsoft.com/office/powerpoint/2010/main" val="9758141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BA4BF-5CBD-4CB2-BCAF-FD8E92598930}"/>
              </a:ext>
            </a:extLst>
          </p:cNvPr>
          <p:cNvSpPr>
            <a:spLocks noGrp="1"/>
          </p:cNvSpPr>
          <p:nvPr>
            <p:ph type="title"/>
          </p:nvPr>
        </p:nvSpPr>
        <p:spPr/>
        <p:txBody>
          <a:bodyPr/>
          <a:lstStyle/>
          <a:p>
            <a:r>
              <a:rPr lang="en-GB" sz="4000" b="1" dirty="0"/>
              <a:t>References</a:t>
            </a:r>
          </a:p>
        </p:txBody>
      </p:sp>
      <p:sp>
        <p:nvSpPr>
          <p:cNvPr id="4" name="Content Placeholder 3">
            <a:extLst>
              <a:ext uri="{FF2B5EF4-FFF2-40B4-BE49-F238E27FC236}">
                <a16:creationId xmlns:a16="http://schemas.microsoft.com/office/drawing/2014/main" id="{643C173E-2D5C-4CA1-9D25-8A757B0C2196}"/>
              </a:ext>
            </a:extLst>
          </p:cNvPr>
          <p:cNvSpPr>
            <a:spLocks noGrp="1"/>
          </p:cNvSpPr>
          <p:nvPr>
            <p:ph idx="1"/>
          </p:nvPr>
        </p:nvSpPr>
        <p:spPr/>
        <p:txBody>
          <a:bodyPr/>
          <a:lstStyle/>
          <a:p>
            <a:r>
              <a:rPr lang="en-GB" sz="2000" dirty="0"/>
              <a:t>IFL (2019) </a:t>
            </a:r>
            <a:r>
              <a:rPr lang="en-GB" sz="2000" i="1" dirty="0"/>
              <a:t>How to spot fake news. </a:t>
            </a:r>
            <a:r>
              <a:rPr lang="en-GB" sz="2000" dirty="0"/>
              <a:t>Available at: </a:t>
            </a:r>
            <a:r>
              <a:rPr lang="en-GB" sz="2000" dirty="0">
                <a:hlinkClick r:id="rId2"/>
              </a:rPr>
              <a:t>https://www.ifla.org/wp-content/uploads/2019/05/assets/hq/topics/info-society/images/how_to_spot_fake_news.pdf</a:t>
            </a:r>
            <a:r>
              <a:rPr lang="en-GB" sz="2000" dirty="0"/>
              <a:t> (Accessed: 16 August, 2022).</a:t>
            </a:r>
          </a:p>
          <a:p>
            <a:r>
              <a:rPr lang="en-GB" sz="2000" dirty="0"/>
              <a:t>Saunders, M.N.K., Lewis, P. and Thornhill, A. (2019) </a:t>
            </a:r>
            <a:r>
              <a:rPr lang="en-GB" sz="2000" i="1" dirty="0"/>
              <a:t>Research methods for business students</a:t>
            </a:r>
            <a:r>
              <a:rPr lang="en-GB" sz="2000" dirty="0"/>
              <a:t>. Eighth Edition. New York: Pearson.</a:t>
            </a:r>
          </a:p>
        </p:txBody>
      </p:sp>
    </p:spTree>
    <p:extLst>
      <p:ext uri="{BB962C8B-B14F-4D97-AF65-F5344CB8AC3E}">
        <p14:creationId xmlns:p14="http://schemas.microsoft.com/office/powerpoint/2010/main" val="1532688880"/>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E587D3B0-61D3-48E1-9596-B3BD58B38C39}" vid="{E5CD4A3E-B5FB-4854-95DD-47572E89C563}"/>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0</TotalTime>
  <Words>2097</Words>
  <Application>Microsoft Office PowerPoint</Application>
  <PresentationFormat>On-screen Show (4:3)</PresentationFormat>
  <Paragraphs>251</Paragraphs>
  <Slides>23</Slides>
  <Notes>0</Notes>
  <HiddenSlides>0</HiddenSlides>
  <MMClips>0</MMClips>
  <ScaleCrop>false</ScaleCrop>
  <HeadingPairs>
    <vt:vector size="6" baseType="variant">
      <vt:variant>
        <vt:lpstr>Fonts Used</vt:lpstr>
      </vt:variant>
      <vt:variant>
        <vt:i4>5</vt:i4>
      </vt:variant>
      <vt:variant>
        <vt:lpstr>Theme</vt:lpstr>
      </vt:variant>
      <vt:variant>
        <vt:i4>24</vt:i4>
      </vt:variant>
      <vt:variant>
        <vt:lpstr>Slide Titles</vt:lpstr>
      </vt:variant>
      <vt:variant>
        <vt:i4>23</vt:i4>
      </vt:variant>
    </vt:vector>
  </HeadingPairs>
  <TitlesOfParts>
    <vt:vector size="52" baseType="lpstr">
      <vt:lpstr>Arial</vt:lpstr>
      <vt:lpstr>Calibri</vt:lpstr>
      <vt:lpstr>Calibri Light</vt:lpstr>
      <vt:lpstr>Symbol</vt:lpstr>
      <vt:lpstr>Times New Roman</vt:lpstr>
      <vt:lpstr>Theme1</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1</vt:lpstr>
      <vt:lpstr>1_Title Slide 2</vt:lpstr>
      <vt:lpstr>1_Title Slide 3</vt:lpstr>
      <vt:lpstr>1_Title Slide 4</vt:lpstr>
      <vt:lpstr>1_Text 2</vt:lpstr>
      <vt:lpstr>AccessTheme1</vt:lpstr>
      <vt:lpstr>Accessible 2</vt:lpstr>
      <vt:lpstr>1_Sub Title 1</vt:lpstr>
      <vt:lpstr>    Assessment and Research       </vt:lpstr>
      <vt:lpstr>The CRAAP Test</vt:lpstr>
      <vt:lpstr>PowerPoint Presentation</vt:lpstr>
      <vt:lpstr>Finding Help – General Enquiries</vt:lpstr>
      <vt:lpstr>Academic Liaison Librarians</vt:lpstr>
      <vt:lpstr>Part 2: What is Assessment Criteria? </vt:lpstr>
      <vt:lpstr>Assessment Criteria</vt:lpstr>
      <vt:lpstr>Assessment Criteria</vt:lpstr>
      <vt:lpstr>PowerPoint Presentation</vt:lpstr>
      <vt:lpstr>PowerPoint Presentation</vt:lpstr>
      <vt:lpstr>PowerPoint Presentation</vt:lpstr>
      <vt:lpstr>PowerPoint Presentation</vt:lpstr>
      <vt:lpstr>PowerPoint Presentation</vt:lpstr>
      <vt:lpstr>Assessment Criteria</vt:lpstr>
      <vt:lpstr>Task Description (the instructions!)</vt:lpstr>
      <vt:lpstr>Learning Outcomes</vt:lpstr>
      <vt:lpstr>Cognitive Learning</vt:lpstr>
      <vt:lpstr>Intellectual Skills</vt:lpstr>
      <vt:lpstr>Transferable Skills</vt:lpstr>
      <vt:lpstr>Academic Writing </vt:lpstr>
      <vt:lpstr>Drawing Conclusions</vt:lpstr>
      <vt:lpstr>Going Forward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 Week 2 Library Resources, Assessment and Research</dc:title>
  <dc:creator>Deborah Lloyd</dc:creator>
  <cp:lastModifiedBy>Christopher Wilkin</cp:lastModifiedBy>
  <cp:revision>92</cp:revision>
  <cp:lastPrinted>2020-09-16T11:34:26Z</cp:lastPrinted>
  <dcterms:created xsi:type="dcterms:W3CDTF">2015-04-14T15:21:28Z</dcterms:created>
  <dcterms:modified xsi:type="dcterms:W3CDTF">2024-10-23T16:20:58Z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