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1" r:id="rId6"/>
    <p:sldId id="262" r:id="rId7"/>
    <p:sldId id="263" r:id="rId8"/>
    <p:sldId id="274" r:id="rId9"/>
    <p:sldId id="264" r:id="rId10"/>
    <p:sldId id="265" r:id="rId11"/>
    <p:sldId id="266" r:id="rId12"/>
    <p:sldId id="268" r:id="rId13"/>
    <p:sldId id="269" r:id="rId14"/>
    <p:sldId id="270" r:id="rId15"/>
    <p:sldId id="279" r:id="rId16"/>
    <p:sldId id="271" r:id="rId17"/>
    <p:sldId id="272" r:id="rId18"/>
    <p:sldId id="273" r:id="rId19"/>
    <p:sldId id="275" r:id="rId20"/>
    <p:sldId id="276" r:id="rId21"/>
    <p:sldId id="277" r:id="rId22"/>
    <p:sldId id="278" r:id="rId23"/>
    <p:sldId id="260"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491191-B052-4C1C-B928-55898ED3D2C5}" v="4" dt="2026-01-26T14:14:19.2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1" d="100"/>
          <a:sy n="101" d="100"/>
        </p:scale>
        <p:origin x="76"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custSel addSld delSld modSld">
      <pc:chgData name="Lara Hopkinson" userId="4c46a3d6-da89-4616-bd45-1b70e49404c2" providerId="ADAL" clId="{7F1F0841-190A-46F8-9915-0C9D4FD90F14}" dt="2026-01-26T14:14:52.879" v="69" actId="20577"/>
      <pc:docMkLst>
        <pc:docMk/>
      </pc:docMkLst>
      <pc:sldChg chg="modSp mod">
        <pc:chgData name="Lara Hopkinson" userId="4c46a3d6-da89-4616-bd45-1b70e49404c2" providerId="ADAL" clId="{7F1F0841-190A-46F8-9915-0C9D4FD90F14}" dt="2026-01-26T14:08:27.455" v="9" actId="20577"/>
        <pc:sldMkLst>
          <pc:docMk/>
          <pc:sldMk cId="287863218" sldId="256"/>
        </pc:sldMkLst>
        <pc:spChg chg="mod">
          <ac:chgData name="Lara Hopkinson" userId="4c46a3d6-da89-4616-bd45-1b70e49404c2" providerId="ADAL" clId="{7F1F0841-190A-46F8-9915-0C9D4FD90F14}" dt="2026-01-26T14:08:27.455" v="9" actId="20577"/>
          <ac:spMkLst>
            <pc:docMk/>
            <pc:sldMk cId="287863218" sldId="256"/>
            <ac:spMk id="3" creationId="{0DFD9828-2907-426F-864C-A6EE40992590}"/>
          </ac:spMkLst>
        </pc:spChg>
      </pc:sldChg>
      <pc:sldChg chg="modSp mod">
        <pc:chgData name="Lara Hopkinson" userId="4c46a3d6-da89-4616-bd45-1b70e49404c2" providerId="ADAL" clId="{7F1F0841-190A-46F8-9915-0C9D4FD90F14}" dt="2026-01-26T14:10:51.314" v="52" actId="27636"/>
        <pc:sldMkLst>
          <pc:docMk/>
          <pc:sldMk cId="2978642928" sldId="260"/>
        </pc:sldMkLst>
        <pc:spChg chg="mod">
          <ac:chgData name="Lara Hopkinson" userId="4c46a3d6-da89-4616-bd45-1b70e49404c2" providerId="ADAL" clId="{7F1F0841-190A-46F8-9915-0C9D4FD90F14}" dt="2026-01-26T14:10:51.314" v="52" actId="27636"/>
          <ac:spMkLst>
            <pc:docMk/>
            <pc:sldMk cId="2978642928" sldId="260"/>
            <ac:spMk id="3" creationId="{00000000-0000-0000-0000-000000000000}"/>
          </ac:spMkLst>
        </pc:spChg>
      </pc:sldChg>
      <pc:sldChg chg="modSp mod">
        <pc:chgData name="Lara Hopkinson" userId="4c46a3d6-da89-4616-bd45-1b70e49404c2" providerId="ADAL" clId="{7F1F0841-190A-46F8-9915-0C9D4FD90F14}" dt="2026-01-26T14:09:17.430" v="12" actId="14100"/>
        <pc:sldMkLst>
          <pc:docMk/>
          <pc:sldMk cId="3025513344" sldId="265"/>
        </pc:sldMkLst>
        <pc:picChg chg="mod">
          <ac:chgData name="Lara Hopkinson" userId="4c46a3d6-da89-4616-bd45-1b70e49404c2" providerId="ADAL" clId="{7F1F0841-190A-46F8-9915-0C9D4FD90F14}" dt="2026-01-26T14:09:17.430" v="12" actId="14100"/>
          <ac:picMkLst>
            <pc:docMk/>
            <pc:sldMk cId="3025513344" sldId="265"/>
            <ac:picMk id="4" creationId="{00000000-0000-0000-0000-000000000000}"/>
          </ac:picMkLst>
        </pc:picChg>
      </pc:sldChg>
      <pc:sldChg chg="del">
        <pc:chgData name="Lara Hopkinson" userId="4c46a3d6-da89-4616-bd45-1b70e49404c2" providerId="ADAL" clId="{7F1F0841-190A-46F8-9915-0C9D4FD90F14}" dt="2026-01-26T14:13:27.230" v="53" actId="47"/>
        <pc:sldMkLst>
          <pc:docMk/>
          <pc:sldMk cId="1872763055" sldId="267"/>
        </pc:sldMkLst>
      </pc:sldChg>
      <pc:sldChg chg="addSp modSp mod setBg">
        <pc:chgData name="Lara Hopkinson" userId="4c46a3d6-da89-4616-bd45-1b70e49404c2" providerId="ADAL" clId="{7F1F0841-190A-46F8-9915-0C9D4FD90F14}" dt="2026-01-26T14:14:52.879" v="69" actId="20577"/>
        <pc:sldMkLst>
          <pc:docMk/>
          <pc:sldMk cId="68600325" sldId="270"/>
        </pc:sldMkLst>
        <pc:spChg chg="mod">
          <ac:chgData name="Lara Hopkinson" userId="4c46a3d6-da89-4616-bd45-1b70e49404c2" providerId="ADAL" clId="{7F1F0841-190A-46F8-9915-0C9D4FD90F14}" dt="2026-01-26T14:14:52.879" v="69" actId="20577"/>
          <ac:spMkLst>
            <pc:docMk/>
            <pc:sldMk cId="68600325" sldId="270"/>
            <ac:spMk id="2" creationId="{00000000-0000-0000-0000-000000000000}"/>
          </ac:spMkLst>
        </pc:spChg>
        <pc:spChg chg="mod">
          <ac:chgData name="Lara Hopkinson" userId="4c46a3d6-da89-4616-bd45-1b70e49404c2" providerId="ADAL" clId="{7F1F0841-190A-46F8-9915-0C9D4FD90F14}" dt="2026-01-26T14:14:45.967" v="65" actId="26606"/>
          <ac:spMkLst>
            <pc:docMk/>
            <pc:sldMk cId="68600325" sldId="270"/>
            <ac:spMk id="3" creationId="{00000000-0000-0000-0000-000000000000}"/>
          </ac:spMkLst>
        </pc:spChg>
        <pc:spChg chg="add">
          <ac:chgData name="Lara Hopkinson" userId="4c46a3d6-da89-4616-bd45-1b70e49404c2" providerId="ADAL" clId="{7F1F0841-190A-46F8-9915-0C9D4FD90F14}" dt="2026-01-26T14:14:45.967" v="65" actId="26606"/>
          <ac:spMkLst>
            <pc:docMk/>
            <pc:sldMk cId="68600325" sldId="270"/>
            <ac:spMk id="9" creationId="{311973C2-EB8B-452A-A698-4A252FD3AE28}"/>
          </ac:spMkLst>
        </pc:spChg>
        <pc:spChg chg="add">
          <ac:chgData name="Lara Hopkinson" userId="4c46a3d6-da89-4616-bd45-1b70e49404c2" providerId="ADAL" clId="{7F1F0841-190A-46F8-9915-0C9D4FD90F14}" dt="2026-01-26T14:14:45.967" v="65" actId="26606"/>
          <ac:spMkLst>
            <pc:docMk/>
            <pc:sldMk cId="68600325" sldId="270"/>
            <ac:spMk id="11" creationId="{10162E77-11AD-44A7-84EC-40C59EEFBD2E}"/>
          </ac:spMkLst>
        </pc:spChg>
        <pc:picChg chg="add">
          <ac:chgData name="Lara Hopkinson" userId="4c46a3d6-da89-4616-bd45-1b70e49404c2" providerId="ADAL" clId="{7F1F0841-190A-46F8-9915-0C9D4FD90F14}" dt="2026-01-26T14:14:45.967" v="65" actId="26606"/>
          <ac:picMkLst>
            <pc:docMk/>
            <pc:sldMk cId="68600325" sldId="270"/>
            <ac:picMk id="5" creationId="{32741B0B-3AB0-0B60-71BC-EF6D18651F78}"/>
          </ac:picMkLst>
        </pc:picChg>
        <pc:cxnChg chg="add">
          <ac:chgData name="Lara Hopkinson" userId="4c46a3d6-da89-4616-bd45-1b70e49404c2" providerId="ADAL" clId="{7F1F0841-190A-46F8-9915-0C9D4FD90F14}" dt="2026-01-26T14:14:45.967" v="65" actId="26606"/>
          <ac:cxnSpMkLst>
            <pc:docMk/>
            <pc:sldMk cId="68600325" sldId="270"/>
            <ac:cxnSpMk id="13" creationId="{5AB158E9-1B40-4CD6-95F0-95CA11DF7B7A}"/>
          </ac:cxnSpMkLst>
        </pc:cxnChg>
      </pc:sldChg>
      <pc:sldChg chg="addSp delSp modSp new mod">
        <pc:chgData name="Lara Hopkinson" userId="4c46a3d6-da89-4616-bd45-1b70e49404c2" providerId="ADAL" clId="{7F1F0841-190A-46F8-9915-0C9D4FD90F14}" dt="2026-01-26T14:14:19.273" v="64"/>
        <pc:sldMkLst>
          <pc:docMk/>
          <pc:sldMk cId="2160142325" sldId="279"/>
        </pc:sldMkLst>
        <pc:spChg chg="del">
          <ac:chgData name="Lara Hopkinson" userId="4c46a3d6-da89-4616-bd45-1b70e49404c2" providerId="ADAL" clId="{7F1F0841-190A-46F8-9915-0C9D4FD90F14}" dt="2026-01-26T14:14:02.766" v="60" actId="478"/>
          <ac:spMkLst>
            <pc:docMk/>
            <pc:sldMk cId="2160142325" sldId="279"/>
            <ac:spMk id="2" creationId="{AEA5F5AE-F6BE-E20F-D67D-5F86AF836E26}"/>
          </ac:spMkLst>
        </pc:spChg>
        <pc:spChg chg="del">
          <ac:chgData name="Lara Hopkinson" userId="4c46a3d6-da89-4616-bd45-1b70e49404c2" providerId="ADAL" clId="{7F1F0841-190A-46F8-9915-0C9D4FD90F14}" dt="2026-01-26T14:14:00.837" v="59" actId="478"/>
          <ac:spMkLst>
            <pc:docMk/>
            <pc:sldMk cId="2160142325" sldId="279"/>
            <ac:spMk id="3" creationId="{67A8A113-F59A-354A-BBD6-17EEAFBF1E9F}"/>
          </ac:spMkLst>
        </pc:spChg>
        <pc:spChg chg="add mod">
          <ac:chgData name="Lara Hopkinson" userId="4c46a3d6-da89-4616-bd45-1b70e49404c2" providerId="ADAL" clId="{7F1F0841-190A-46F8-9915-0C9D4FD90F14}" dt="2026-01-26T14:14:19.273" v="64"/>
          <ac:spMkLst>
            <pc:docMk/>
            <pc:sldMk cId="2160142325" sldId="279"/>
            <ac:spMk id="6" creationId="{8F5C4E44-A61C-3268-990D-9B727D1F108F}"/>
          </ac:spMkLst>
        </pc:spChg>
        <pc:picChg chg="add mod modCrop">
          <ac:chgData name="Lara Hopkinson" userId="4c46a3d6-da89-4616-bd45-1b70e49404c2" providerId="ADAL" clId="{7F1F0841-190A-46F8-9915-0C9D4FD90F14}" dt="2026-01-26T14:14:13.312" v="63" actId="1076"/>
          <ac:picMkLst>
            <pc:docMk/>
            <pc:sldMk cId="2160142325" sldId="279"/>
            <ac:picMk id="5" creationId="{3E35C1BA-9E9A-A66E-CF94-FD3AD4AC30E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26/01/2026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26/01/2026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26/01/2026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26/01/2026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26/01/2026</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26/01/2026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26/01/2026</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blog.educastur.es/bloggeoing/tag/picture-description/"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blog.educastur.es/bloggeoing/tag/picture-description/"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blog.educastur.es/bloggeoing/tag/picture-description/"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zCRKvDyyHmI" TargetMode="External"/><Relationship Id="rId4" Type="http://schemas.openxmlformats.org/officeDocument/2006/relationships/hyperlink" Target="https://www.youtube.com/watch?time_continue=228&amp;v=zCRKvDyyHmI"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sport/interactive/2012/jul/27/olympic-regeneration-legacy-stratfor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hyperlink" Target="https://gov.wales/sites/default/files/publications/2021-03/beyond-recycling-strategy-document.pdf" TargetMode="External"/><Relationship Id="rId3" Type="http://schemas.openxmlformats.org/officeDocument/2006/relationships/hyperlink" Target="https://www.ellenmacarthurfoundation.org/topics/built-environment/examples" TargetMode="External"/><Relationship Id="rId7" Type="http://schemas.openxmlformats.org/officeDocument/2006/relationships/hyperlink" Target="http://www.queenelizabetholympicpark.co.uk/" TargetMode="External"/><Relationship Id="rId2" Type="http://schemas.openxmlformats.org/officeDocument/2006/relationships/hyperlink" Target="http://www.ellenmacarthurfoundation.org/" TargetMode="External"/><Relationship Id="rId1" Type="http://schemas.openxmlformats.org/officeDocument/2006/relationships/slideLayout" Target="../slideLayouts/slideLayout2.xml"/><Relationship Id="rId6" Type="http://schemas.openxmlformats.org/officeDocument/2006/relationships/hyperlink" Target="http://www.london.gov.uk/" TargetMode="External"/><Relationship Id="rId5" Type="http://schemas.openxmlformats.org/officeDocument/2006/relationships/hyperlink" Target="http://www.wrap.org.uk/" TargetMode="External"/><Relationship Id="rId4" Type="http://schemas.openxmlformats.org/officeDocument/2006/relationships/hyperlink" Target="https://www.ellenmacarthurfoundation.org/assets/downloads/Built-Env-Co.Projec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r>
              <a:rPr lang="en-GB" dirty="0"/>
              <a:t>The Modern World</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r>
              <a:rPr lang="en-GB" dirty="0"/>
              <a:t>ACAA4005</a:t>
            </a:r>
          </a:p>
          <a:p>
            <a:r>
              <a:rPr lang="en-GB"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dirty="0"/>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The linear vs circular economy</a:t>
            </a:r>
          </a:p>
          <a:p>
            <a:pPr lvl="1"/>
            <a:r>
              <a:rPr lang="en-GB" dirty="0"/>
              <a:t>What do both mean?</a:t>
            </a:r>
          </a:p>
          <a:p>
            <a:pPr lvl="1"/>
            <a:r>
              <a:rPr lang="en-GB" dirty="0"/>
              <a:t>Current situation</a:t>
            </a:r>
          </a:p>
          <a:p>
            <a:pPr lvl="1"/>
            <a:r>
              <a:rPr lang="en-GB" dirty="0"/>
              <a:t>Some examples</a:t>
            </a:r>
          </a:p>
          <a:p>
            <a:pPr lvl="1"/>
            <a:r>
              <a:rPr lang="en-GB" dirty="0"/>
              <a:t>The context in Wales</a:t>
            </a:r>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already know?</a:t>
            </a:r>
          </a:p>
        </p:txBody>
      </p:sp>
      <p:pic>
        <p:nvPicPr>
          <p:cNvPr id="4" name="Content Placeholder 4">
            <a:extLst>
              <a:ext uri="{FF2B5EF4-FFF2-40B4-BE49-F238E27FC236}">
                <a16:creationId xmlns:a16="http://schemas.microsoft.com/office/drawing/2014/main" id="{2800FE36-E222-4ED5-AC1A-AE1109EFAA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61268" y="1837385"/>
            <a:ext cx="5850983" cy="4394739"/>
          </a:xfrm>
          <a:prstGeom prst="rect">
            <a:avLst/>
          </a:prstGeom>
        </p:spPr>
      </p:pic>
      <p:sp>
        <p:nvSpPr>
          <p:cNvPr id="5" name="TextBox 4">
            <a:extLst>
              <a:ext uri="{FF2B5EF4-FFF2-40B4-BE49-F238E27FC236}">
                <a16:creationId xmlns:a16="http://schemas.microsoft.com/office/drawing/2014/main" id="{E71C468E-8CF9-4CFF-ADB6-819B0249D6C1}"/>
              </a:ext>
            </a:extLst>
          </p:cNvPr>
          <p:cNvSpPr txBox="1"/>
          <p:nvPr/>
        </p:nvSpPr>
        <p:spPr>
          <a:xfrm>
            <a:off x="1561268" y="6232124"/>
            <a:ext cx="5355698" cy="230832"/>
          </a:xfrm>
          <a:prstGeom prst="rect">
            <a:avLst/>
          </a:prstGeom>
          <a:noFill/>
        </p:spPr>
        <p:txBody>
          <a:bodyPr wrap="square" rtlCol="0">
            <a:spAutoFit/>
          </a:bodyPr>
          <a:lstStyle/>
          <a:p>
            <a:r>
              <a:rPr lang="en-GB" sz="900" dirty="0">
                <a:hlinkClick r:id="rId3" tooltip="http://blog.educastur.es/bloggeoing/tag/picture-description/"/>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1161572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linear economy</a:t>
            </a:r>
          </a:p>
        </p:txBody>
      </p:sp>
      <p:pic>
        <p:nvPicPr>
          <p:cNvPr id="1026" name="Picture 2" descr="Image result for linear econom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344" y="2563606"/>
            <a:ext cx="8613032" cy="19252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086918" cy="307777"/>
          </a:xfrm>
          <a:prstGeom prst="rect">
            <a:avLst/>
          </a:prstGeom>
          <a:noFill/>
        </p:spPr>
        <p:txBody>
          <a:bodyPr wrap="none" rtlCol="0">
            <a:spAutoFit/>
          </a:bodyPr>
          <a:lstStyle/>
          <a:p>
            <a:r>
              <a:rPr lang="en-GB" sz="1400" dirty="0"/>
              <a:t>Source: </a:t>
            </a:r>
            <a:r>
              <a:rPr lang="en-GB" sz="1400" dirty="0" err="1"/>
              <a:t>Wautelet</a:t>
            </a:r>
            <a:r>
              <a:rPr lang="en-GB" sz="1400" dirty="0"/>
              <a:t> T (2018)</a:t>
            </a:r>
          </a:p>
        </p:txBody>
      </p:sp>
    </p:spTree>
    <p:extLst>
      <p:ext uri="{BB962C8B-B14F-4D97-AF65-F5344CB8AC3E}">
        <p14:creationId xmlns:p14="http://schemas.microsoft.com/office/powerpoint/2010/main" val="59967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risks in this model?</a:t>
            </a:r>
          </a:p>
        </p:txBody>
      </p:sp>
      <p:pic>
        <p:nvPicPr>
          <p:cNvPr id="4" name="Content Placeholder 4">
            <a:extLst>
              <a:ext uri="{FF2B5EF4-FFF2-40B4-BE49-F238E27FC236}">
                <a16:creationId xmlns:a16="http://schemas.microsoft.com/office/drawing/2014/main" id="{2800FE36-E222-4ED5-AC1A-AE1109EFAA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61268" y="1837385"/>
            <a:ext cx="5850983" cy="4394739"/>
          </a:xfrm>
          <a:prstGeom prst="rect">
            <a:avLst/>
          </a:prstGeom>
        </p:spPr>
      </p:pic>
      <p:sp>
        <p:nvSpPr>
          <p:cNvPr id="5" name="TextBox 4">
            <a:extLst>
              <a:ext uri="{FF2B5EF4-FFF2-40B4-BE49-F238E27FC236}">
                <a16:creationId xmlns:a16="http://schemas.microsoft.com/office/drawing/2014/main" id="{E71C468E-8CF9-4CFF-ADB6-819B0249D6C1}"/>
              </a:ext>
            </a:extLst>
          </p:cNvPr>
          <p:cNvSpPr txBox="1"/>
          <p:nvPr/>
        </p:nvSpPr>
        <p:spPr>
          <a:xfrm>
            <a:off x="1561268" y="6232124"/>
            <a:ext cx="5355698" cy="230832"/>
          </a:xfrm>
          <a:prstGeom prst="rect">
            <a:avLst/>
          </a:prstGeom>
          <a:noFill/>
        </p:spPr>
        <p:txBody>
          <a:bodyPr wrap="square" rtlCol="0">
            <a:spAutoFit/>
          </a:bodyPr>
          <a:lstStyle/>
          <a:p>
            <a:r>
              <a:rPr lang="en-GB" sz="900" dirty="0">
                <a:hlinkClick r:id="rId3" tooltip="http://blog.educastur.es/bloggeoing/tag/picture-description/"/>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1119993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Risks include:</a:t>
            </a:r>
          </a:p>
        </p:txBody>
      </p:sp>
      <p:sp>
        <p:nvSpPr>
          <p:cNvPr id="3" name="Content Placeholder 2"/>
          <p:cNvSpPr>
            <a:spLocks noGrp="1"/>
          </p:cNvSpPr>
          <p:nvPr>
            <p:ph idx="1"/>
          </p:nvPr>
        </p:nvSpPr>
        <p:spPr/>
        <p:txBody>
          <a:bodyPr/>
          <a:lstStyle/>
          <a:p>
            <a:r>
              <a:rPr lang="en-GB" dirty="0"/>
              <a:t>Supply risks</a:t>
            </a:r>
          </a:p>
          <a:p>
            <a:pPr lvl="1"/>
            <a:r>
              <a:rPr lang="en-GB" dirty="0"/>
              <a:t>Price volatility</a:t>
            </a:r>
          </a:p>
          <a:p>
            <a:pPr lvl="1"/>
            <a:r>
              <a:rPr lang="en-GB" dirty="0"/>
              <a:t>Critical materials and demand</a:t>
            </a:r>
          </a:p>
          <a:p>
            <a:pPr lvl="1"/>
            <a:r>
              <a:rPr lang="en-GB" dirty="0"/>
              <a:t>Interconnectedness</a:t>
            </a:r>
          </a:p>
          <a:p>
            <a:r>
              <a:rPr lang="en-GB" dirty="0"/>
              <a:t>Increase of externalities</a:t>
            </a:r>
          </a:p>
          <a:p>
            <a:pPr lvl="1"/>
            <a:r>
              <a:rPr lang="en-GB" dirty="0"/>
              <a:t>Degradation of ecosystems</a:t>
            </a:r>
          </a:p>
          <a:p>
            <a:pPr lvl="1"/>
            <a:r>
              <a:rPr lang="en-GB" dirty="0"/>
              <a:t>Decreasing lifetime of products</a:t>
            </a:r>
          </a:p>
          <a:p>
            <a:pPr lvl="1"/>
            <a:r>
              <a:rPr lang="en-GB" dirty="0"/>
              <a:t>Accountability </a:t>
            </a:r>
          </a:p>
          <a:p>
            <a:endParaRPr lang="en-GB" dirty="0"/>
          </a:p>
        </p:txBody>
      </p:sp>
      <p:pic>
        <p:nvPicPr>
          <p:cNvPr id="4" name="Picture 3"/>
          <p:cNvPicPr>
            <a:picLocks noChangeAspect="1"/>
          </p:cNvPicPr>
          <p:nvPr/>
        </p:nvPicPr>
        <p:blipFill>
          <a:blip r:embed="rId2"/>
          <a:stretch>
            <a:fillRect/>
          </a:stretch>
        </p:blipFill>
        <p:spPr>
          <a:xfrm>
            <a:off x="4594859" y="1845734"/>
            <a:ext cx="4400550" cy="2952750"/>
          </a:xfrm>
          <a:prstGeom prst="rect">
            <a:avLst/>
          </a:prstGeom>
        </p:spPr>
      </p:pic>
    </p:spTree>
    <p:extLst>
      <p:ext uri="{BB962C8B-B14F-4D97-AF65-F5344CB8AC3E}">
        <p14:creationId xmlns:p14="http://schemas.microsoft.com/office/powerpoint/2010/main" val="2817143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Image result for planned obsolesc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374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Circular Economy?</a:t>
            </a:r>
          </a:p>
        </p:txBody>
      </p:sp>
      <p:pic>
        <p:nvPicPr>
          <p:cNvPr id="4" name="Content Placeholder 4">
            <a:extLst>
              <a:ext uri="{FF2B5EF4-FFF2-40B4-BE49-F238E27FC236}">
                <a16:creationId xmlns:a16="http://schemas.microsoft.com/office/drawing/2014/main" id="{2800FE36-E222-4ED5-AC1A-AE1109EFAA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61268" y="1837385"/>
            <a:ext cx="5850983" cy="4394739"/>
          </a:xfrm>
          <a:prstGeom prst="rect">
            <a:avLst/>
          </a:prstGeom>
        </p:spPr>
      </p:pic>
      <p:sp>
        <p:nvSpPr>
          <p:cNvPr id="5" name="TextBox 4">
            <a:extLst>
              <a:ext uri="{FF2B5EF4-FFF2-40B4-BE49-F238E27FC236}">
                <a16:creationId xmlns:a16="http://schemas.microsoft.com/office/drawing/2014/main" id="{E71C468E-8CF9-4CFF-ADB6-819B0249D6C1}"/>
              </a:ext>
            </a:extLst>
          </p:cNvPr>
          <p:cNvSpPr txBox="1"/>
          <p:nvPr/>
        </p:nvSpPr>
        <p:spPr>
          <a:xfrm>
            <a:off x="1561268" y="6232124"/>
            <a:ext cx="5355698" cy="230832"/>
          </a:xfrm>
          <a:prstGeom prst="rect">
            <a:avLst/>
          </a:prstGeom>
          <a:noFill/>
        </p:spPr>
        <p:txBody>
          <a:bodyPr wrap="square" rtlCol="0">
            <a:spAutoFit/>
          </a:bodyPr>
          <a:lstStyle/>
          <a:p>
            <a:r>
              <a:rPr lang="en-GB" sz="900" dirty="0">
                <a:hlinkClick r:id="rId3" tooltip="http://blog.educastur.es/bloggeoing/tag/picture-description/"/>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1081049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Circular economy</a:t>
            </a:r>
          </a:p>
        </p:txBody>
      </p:sp>
      <p:sp>
        <p:nvSpPr>
          <p:cNvPr id="3" name="Content Placeholder 2"/>
          <p:cNvSpPr>
            <a:spLocks noGrp="1"/>
          </p:cNvSpPr>
          <p:nvPr>
            <p:ph idx="1"/>
          </p:nvPr>
        </p:nvSpPr>
        <p:spPr/>
        <p:txBody>
          <a:bodyPr/>
          <a:lstStyle/>
          <a:p>
            <a:r>
              <a:rPr lang="en-GB" dirty="0"/>
              <a:t>“</a:t>
            </a:r>
            <a:r>
              <a:rPr lang="en-GB" i="1" dirty="0"/>
              <a:t>decouples economic growth from the consumption of finite resources and designing out waste from the system to keep products and materials in use and regenerate natural systems</a:t>
            </a:r>
            <a:r>
              <a:rPr lang="en-GB" dirty="0"/>
              <a:t>” (Ellen MacArthur Foundation)</a:t>
            </a:r>
          </a:p>
          <a:p>
            <a:r>
              <a:rPr lang="en-GB" dirty="0"/>
              <a:t>“</a:t>
            </a:r>
            <a:r>
              <a:rPr lang="en-GB" i="1" dirty="0"/>
              <a:t>keeps resources in use for as long as possible, extract the maximum value from them in use, to then recover and regenerate products and materials at the end of each service life</a:t>
            </a:r>
            <a:r>
              <a:rPr lang="en-GB" dirty="0"/>
              <a:t>” (WRAP)</a:t>
            </a:r>
          </a:p>
          <a:p>
            <a:r>
              <a:rPr lang="en-GB" dirty="0"/>
              <a:t>“</a:t>
            </a:r>
            <a:r>
              <a:rPr lang="en-GB" i="1" dirty="0"/>
              <a:t>an economic system aimed at eliminating waste and encouraging the continued use of resources</a:t>
            </a:r>
            <a:r>
              <a:rPr lang="en-GB" dirty="0"/>
              <a:t>” (</a:t>
            </a:r>
            <a:r>
              <a:rPr lang="en-GB" dirty="0" err="1"/>
              <a:t>Geissdorfer</a:t>
            </a:r>
            <a:r>
              <a:rPr lang="en-GB" dirty="0"/>
              <a:t> </a:t>
            </a:r>
            <a:r>
              <a:rPr lang="en-GB" i="1" dirty="0"/>
              <a:t>et al</a:t>
            </a:r>
            <a:r>
              <a:rPr lang="en-GB" dirty="0"/>
              <a:t>, 2017)</a:t>
            </a:r>
          </a:p>
          <a:p>
            <a:r>
              <a:rPr lang="en-GB" dirty="0"/>
              <a:t>There are at least 114 definitions!</a:t>
            </a:r>
          </a:p>
        </p:txBody>
      </p:sp>
    </p:spTree>
    <p:extLst>
      <p:ext uri="{BB962C8B-B14F-4D97-AF65-F5344CB8AC3E}">
        <p14:creationId xmlns:p14="http://schemas.microsoft.com/office/powerpoint/2010/main" val="3052280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video</a:t>
            </a:r>
          </a:p>
        </p:txBody>
      </p:sp>
      <p:pic>
        <p:nvPicPr>
          <p:cNvPr id="4" name="zCRKvDyyHmI"/>
          <p:cNvPicPr>
            <a:picLocks noGrp="1" noRot="1" noChangeAspect="1"/>
          </p:cNvPicPr>
          <p:nvPr>
            <p:ph idx="1"/>
            <a:videoFile r:link="rId1"/>
          </p:nvPr>
        </p:nvPicPr>
        <p:blipFill>
          <a:blip r:embed="rId3"/>
          <a:stretch>
            <a:fillRect/>
          </a:stretch>
        </p:blipFill>
        <p:spPr>
          <a:xfrm>
            <a:off x="718346" y="1884032"/>
            <a:ext cx="7931620" cy="4461536"/>
          </a:xfrm>
          <a:prstGeom prst="rect">
            <a:avLst/>
          </a:prstGeom>
        </p:spPr>
      </p:pic>
      <p:sp>
        <p:nvSpPr>
          <p:cNvPr id="5" name="TextBox 4"/>
          <p:cNvSpPr txBox="1"/>
          <p:nvPr/>
        </p:nvSpPr>
        <p:spPr>
          <a:xfrm>
            <a:off x="1101614" y="6488668"/>
            <a:ext cx="6947671" cy="369332"/>
          </a:xfrm>
          <a:prstGeom prst="rect">
            <a:avLst/>
          </a:prstGeom>
          <a:noFill/>
        </p:spPr>
        <p:txBody>
          <a:bodyPr wrap="none" rtlCol="0">
            <a:spAutoFit/>
          </a:bodyPr>
          <a:lstStyle/>
          <a:p>
            <a:r>
              <a:rPr lang="en-GB" dirty="0">
                <a:hlinkClick r:id="rId4"/>
              </a:rPr>
              <a:t>https://www.youtube.com/watch?time_continue=228&amp;v=zCRKvDyyHmI</a:t>
            </a:r>
            <a:endParaRPr lang="en-GB" dirty="0"/>
          </a:p>
        </p:txBody>
      </p:sp>
    </p:spTree>
    <p:extLst>
      <p:ext uri="{BB962C8B-B14F-4D97-AF65-F5344CB8AC3E}">
        <p14:creationId xmlns:p14="http://schemas.microsoft.com/office/powerpoint/2010/main" val="3025513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074" name="Picture 2" descr="System diagram cropp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009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Phillips</a:t>
            </a:r>
          </a:p>
        </p:txBody>
      </p:sp>
      <p:sp>
        <p:nvSpPr>
          <p:cNvPr id="3" name="Content Placeholder 2"/>
          <p:cNvSpPr>
            <a:spLocks noGrp="1"/>
          </p:cNvSpPr>
          <p:nvPr>
            <p:ph idx="1"/>
          </p:nvPr>
        </p:nvSpPr>
        <p:spPr/>
        <p:txBody>
          <a:bodyPr/>
          <a:lstStyle/>
          <a:p>
            <a:r>
              <a:rPr lang="en-GB" dirty="0"/>
              <a:t>“Pay-per-lux”</a:t>
            </a:r>
          </a:p>
        </p:txBody>
      </p:sp>
      <p:pic>
        <p:nvPicPr>
          <p:cNvPr id="4" name="Picture 3"/>
          <p:cNvPicPr>
            <a:picLocks noChangeAspect="1"/>
          </p:cNvPicPr>
          <p:nvPr/>
        </p:nvPicPr>
        <p:blipFill>
          <a:blip r:embed="rId2"/>
          <a:stretch>
            <a:fillRect/>
          </a:stretch>
        </p:blipFill>
        <p:spPr>
          <a:xfrm>
            <a:off x="1613560" y="2391394"/>
            <a:ext cx="5715000" cy="3429000"/>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834109" cy="307777"/>
          </a:xfrm>
          <a:prstGeom prst="rect">
            <a:avLst/>
          </a:prstGeom>
          <a:noFill/>
        </p:spPr>
        <p:txBody>
          <a:bodyPr wrap="none" rtlCol="0">
            <a:spAutoFit/>
          </a:bodyPr>
          <a:lstStyle/>
          <a:p>
            <a:r>
              <a:rPr lang="en-GB" sz="1400" dirty="0"/>
              <a:t>Source: Ellen MacArthur Foundation</a:t>
            </a:r>
          </a:p>
        </p:txBody>
      </p:sp>
    </p:spTree>
    <p:extLst>
      <p:ext uri="{BB962C8B-B14F-4D97-AF65-F5344CB8AC3E}">
        <p14:creationId xmlns:p14="http://schemas.microsoft.com/office/powerpoint/2010/main" val="2101401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Caterpillar</a:t>
            </a:r>
          </a:p>
        </p:txBody>
      </p:sp>
      <p:sp>
        <p:nvSpPr>
          <p:cNvPr id="3" name="Content Placeholder 2"/>
          <p:cNvSpPr>
            <a:spLocks noGrp="1"/>
          </p:cNvSpPr>
          <p:nvPr>
            <p:ph idx="1"/>
          </p:nvPr>
        </p:nvSpPr>
        <p:spPr/>
        <p:txBody>
          <a:bodyPr/>
          <a:lstStyle/>
          <a:p>
            <a:r>
              <a:rPr lang="en-GB" dirty="0"/>
              <a:t>Heavy machinery remanufacture</a:t>
            </a:r>
          </a:p>
        </p:txBody>
      </p:sp>
      <p:pic>
        <p:nvPicPr>
          <p:cNvPr id="4" name="Picture 3"/>
          <p:cNvPicPr>
            <a:picLocks noChangeAspect="1"/>
          </p:cNvPicPr>
          <p:nvPr/>
        </p:nvPicPr>
        <p:blipFill>
          <a:blip r:embed="rId2"/>
          <a:stretch>
            <a:fillRect/>
          </a:stretch>
        </p:blipFill>
        <p:spPr>
          <a:xfrm>
            <a:off x="1737359" y="2440094"/>
            <a:ext cx="5715000" cy="3429000"/>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834109" cy="307777"/>
          </a:xfrm>
          <a:prstGeom prst="rect">
            <a:avLst/>
          </a:prstGeom>
          <a:noFill/>
        </p:spPr>
        <p:txBody>
          <a:bodyPr wrap="none" rtlCol="0">
            <a:spAutoFit/>
          </a:bodyPr>
          <a:lstStyle/>
          <a:p>
            <a:r>
              <a:rPr lang="en-GB" sz="1400" dirty="0"/>
              <a:t>Source: Ellen MacArthur Foundation</a:t>
            </a:r>
          </a:p>
        </p:txBody>
      </p:sp>
    </p:spTree>
    <p:extLst>
      <p:ext uri="{BB962C8B-B14F-4D97-AF65-F5344CB8AC3E}">
        <p14:creationId xmlns:p14="http://schemas.microsoft.com/office/powerpoint/2010/main" val="2458913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86200" y="634946"/>
            <a:ext cx="4776107" cy="1450757"/>
          </a:xfrm>
        </p:spPr>
        <p:txBody>
          <a:bodyPr>
            <a:normAutofit/>
          </a:bodyPr>
          <a:lstStyle/>
          <a:p>
            <a:r>
              <a:rPr lang="en-GB" dirty="0"/>
              <a:t>In </a:t>
            </a:r>
            <a:r>
              <a:rPr lang="en-GB"/>
              <a:t>the Built </a:t>
            </a:r>
            <a:r>
              <a:rPr lang="en-GB" dirty="0"/>
              <a:t>E</a:t>
            </a:r>
            <a:r>
              <a:rPr lang="en-GB"/>
              <a:t>nvironment</a:t>
            </a:r>
            <a:r>
              <a:rPr lang="en-GB" dirty="0"/>
              <a:t>…</a:t>
            </a:r>
          </a:p>
        </p:txBody>
      </p:sp>
      <p:pic>
        <p:nvPicPr>
          <p:cNvPr id="5" name="Picture 4" descr="A 3D pattern of ring shapes connected by lines">
            <a:extLst>
              <a:ext uri="{FF2B5EF4-FFF2-40B4-BE49-F238E27FC236}">
                <a16:creationId xmlns:a16="http://schemas.microsoft.com/office/drawing/2014/main" id="{32741B0B-3AB0-0B60-71BC-EF6D18651F78}"/>
              </a:ext>
            </a:extLst>
          </p:cNvPr>
          <p:cNvPicPr>
            <a:picLocks noChangeAspect="1"/>
          </p:cNvPicPr>
          <p:nvPr/>
        </p:nvPicPr>
        <p:blipFill>
          <a:blip r:embed="rId2"/>
          <a:srcRect l="19348" r="52071"/>
          <a:stretch>
            <a:fillRect/>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r>
              <a:rPr lang="en-GB" dirty="0"/>
              <a:t>The </a:t>
            </a:r>
            <a:r>
              <a:rPr lang="en-GB" dirty="0" err="1"/>
              <a:t>ReSOLVE</a:t>
            </a:r>
            <a:r>
              <a:rPr lang="en-GB" dirty="0"/>
              <a:t> Framework:</a:t>
            </a:r>
          </a:p>
          <a:p>
            <a:pPr lvl="1"/>
            <a:r>
              <a:rPr lang="en-GB"/>
              <a:t>Regenerate</a:t>
            </a:r>
          </a:p>
          <a:p>
            <a:pPr lvl="1"/>
            <a:r>
              <a:rPr lang="en-GB"/>
              <a:t>Share</a:t>
            </a:r>
          </a:p>
          <a:p>
            <a:pPr lvl="1"/>
            <a:r>
              <a:rPr lang="en-GB"/>
              <a:t>Optimise</a:t>
            </a:r>
          </a:p>
          <a:p>
            <a:pPr lvl="1"/>
            <a:r>
              <a:rPr lang="en-GB"/>
              <a:t>Loop</a:t>
            </a:r>
          </a:p>
          <a:p>
            <a:pPr lvl="1"/>
            <a:r>
              <a:rPr lang="en-GB"/>
              <a:t>Virtualise</a:t>
            </a:r>
          </a:p>
          <a:p>
            <a:pPr lvl="1"/>
            <a:r>
              <a:rPr lang="en-GB"/>
              <a:t>Exchange</a:t>
            </a:r>
          </a:p>
        </p:txBody>
      </p:sp>
    </p:spTree>
    <p:extLst>
      <p:ext uri="{BB962C8B-B14F-4D97-AF65-F5344CB8AC3E}">
        <p14:creationId xmlns:p14="http://schemas.microsoft.com/office/powerpoint/2010/main" val="68600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35C1BA-9E9A-A66E-CF94-FD3AD4AC30EA}"/>
              </a:ext>
            </a:extLst>
          </p:cNvPr>
          <p:cNvPicPr>
            <a:picLocks noChangeAspect="1"/>
          </p:cNvPicPr>
          <p:nvPr/>
        </p:nvPicPr>
        <p:blipFill>
          <a:blip r:embed="rId2"/>
          <a:srcRect l="24276" t="21268" r="5793" b="7146"/>
          <a:stretch>
            <a:fillRect/>
          </a:stretch>
        </p:blipFill>
        <p:spPr>
          <a:xfrm>
            <a:off x="197033" y="208727"/>
            <a:ext cx="8749933" cy="5971355"/>
          </a:xfrm>
          <a:prstGeom prst="rect">
            <a:avLst/>
          </a:prstGeom>
        </p:spPr>
      </p:pic>
      <p:sp>
        <p:nvSpPr>
          <p:cNvPr id="6" name="TextBox 5">
            <a:extLst>
              <a:ext uri="{FF2B5EF4-FFF2-40B4-BE49-F238E27FC236}">
                <a16:creationId xmlns:a16="http://schemas.microsoft.com/office/drawing/2014/main" id="{8F5C4E44-A61C-3268-990D-9B727D1F108F}"/>
              </a:ext>
            </a:extLst>
          </p:cNvPr>
          <p:cNvSpPr txBox="1"/>
          <p:nvPr/>
        </p:nvSpPr>
        <p:spPr>
          <a:xfrm>
            <a:off x="0" y="6548472"/>
            <a:ext cx="2834109" cy="307777"/>
          </a:xfrm>
          <a:prstGeom prst="rect">
            <a:avLst/>
          </a:prstGeom>
          <a:noFill/>
        </p:spPr>
        <p:txBody>
          <a:bodyPr wrap="none" rtlCol="0">
            <a:spAutoFit/>
          </a:bodyPr>
          <a:lstStyle/>
          <a:p>
            <a:r>
              <a:rPr lang="en-GB" sz="1400" dirty="0"/>
              <a:t>Source: Ellen MacArthur Foundation</a:t>
            </a:r>
          </a:p>
        </p:txBody>
      </p:sp>
    </p:spTree>
    <p:extLst>
      <p:ext uri="{BB962C8B-B14F-4D97-AF65-F5344CB8AC3E}">
        <p14:creationId xmlns:p14="http://schemas.microsoft.com/office/powerpoint/2010/main" val="2160142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a:t>
            </a:r>
            <a:br>
              <a:rPr lang="en-GB" dirty="0"/>
            </a:br>
            <a:r>
              <a:rPr lang="en-GB" dirty="0"/>
              <a:t>London 2012 Olympics</a:t>
            </a:r>
          </a:p>
        </p:txBody>
      </p:sp>
      <p:pic>
        <p:nvPicPr>
          <p:cNvPr id="4" name="Picture 3"/>
          <p:cNvPicPr>
            <a:picLocks noChangeAspect="1"/>
          </p:cNvPicPr>
          <p:nvPr/>
        </p:nvPicPr>
        <p:blipFill>
          <a:blip r:embed="rId2"/>
          <a:stretch>
            <a:fillRect/>
          </a:stretch>
        </p:blipFill>
        <p:spPr>
          <a:xfrm>
            <a:off x="1678093" y="1968334"/>
            <a:ext cx="6088122" cy="3811694"/>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1794274" cy="307777"/>
          </a:xfrm>
          <a:prstGeom prst="rect">
            <a:avLst/>
          </a:prstGeom>
          <a:noFill/>
        </p:spPr>
        <p:txBody>
          <a:bodyPr wrap="none" rtlCol="0">
            <a:spAutoFit/>
          </a:bodyPr>
          <a:lstStyle/>
          <a:p>
            <a:r>
              <a:rPr lang="en-GB" sz="1400" dirty="0"/>
              <a:t>Source: The Telegraph</a:t>
            </a:r>
          </a:p>
        </p:txBody>
      </p:sp>
      <p:sp>
        <p:nvSpPr>
          <p:cNvPr id="6" name="TextBox 5"/>
          <p:cNvSpPr txBox="1"/>
          <p:nvPr/>
        </p:nvSpPr>
        <p:spPr>
          <a:xfrm>
            <a:off x="0" y="6056415"/>
            <a:ext cx="9018816" cy="353943"/>
          </a:xfrm>
          <a:prstGeom prst="rect">
            <a:avLst/>
          </a:prstGeom>
          <a:noFill/>
        </p:spPr>
        <p:txBody>
          <a:bodyPr wrap="none" rtlCol="0">
            <a:spAutoFit/>
          </a:bodyPr>
          <a:lstStyle/>
          <a:p>
            <a:r>
              <a:rPr lang="en-GB" sz="1700" dirty="0">
                <a:hlinkClick r:id="rId3"/>
              </a:rPr>
              <a:t>https://www.theguardian.com/sport/interactive/2012/jul/27/olympic-regeneration-legacy-stratford</a:t>
            </a:r>
            <a:endParaRPr lang="en-GB" sz="1700" dirty="0"/>
          </a:p>
        </p:txBody>
      </p:sp>
    </p:spTree>
    <p:extLst>
      <p:ext uri="{BB962C8B-B14F-4D97-AF65-F5344CB8AC3E}">
        <p14:creationId xmlns:p14="http://schemas.microsoft.com/office/powerpoint/2010/main" val="3062688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Sustainability</a:t>
            </a:r>
          </a:p>
        </p:txBody>
      </p:sp>
      <p:pic>
        <p:nvPicPr>
          <p:cNvPr id="4" name="Picture 3"/>
          <p:cNvPicPr>
            <a:picLocks noChangeAspect="1"/>
          </p:cNvPicPr>
          <p:nvPr/>
        </p:nvPicPr>
        <p:blipFill>
          <a:blip r:embed="rId2"/>
          <a:stretch>
            <a:fillRect/>
          </a:stretch>
        </p:blipFill>
        <p:spPr>
          <a:xfrm>
            <a:off x="697774" y="2021687"/>
            <a:ext cx="7794172" cy="3897086"/>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332626" cy="307777"/>
          </a:xfrm>
          <a:prstGeom prst="rect">
            <a:avLst/>
          </a:prstGeom>
          <a:noFill/>
        </p:spPr>
        <p:txBody>
          <a:bodyPr wrap="none" rtlCol="0">
            <a:spAutoFit/>
          </a:bodyPr>
          <a:lstStyle/>
          <a:p>
            <a:r>
              <a:rPr lang="en-GB" sz="1400" dirty="0"/>
              <a:t>Source: The Mayor of London</a:t>
            </a:r>
          </a:p>
        </p:txBody>
      </p:sp>
    </p:spTree>
    <p:extLst>
      <p:ext uri="{BB962C8B-B14F-4D97-AF65-F5344CB8AC3E}">
        <p14:creationId xmlns:p14="http://schemas.microsoft.com/office/powerpoint/2010/main" val="1982723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 </a:t>
            </a:r>
          </a:p>
        </p:txBody>
      </p:sp>
      <p:pic>
        <p:nvPicPr>
          <p:cNvPr id="4" name="Picture 3"/>
          <p:cNvPicPr>
            <a:picLocks noChangeAspect="1"/>
          </p:cNvPicPr>
          <p:nvPr/>
        </p:nvPicPr>
        <p:blipFill>
          <a:blip r:embed="rId2"/>
          <a:stretch>
            <a:fillRect/>
          </a:stretch>
        </p:blipFill>
        <p:spPr>
          <a:xfrm>
            <a:off x="150817" y="2279183"/>
            <a:ext cx="4320738" cy="2700461"/>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234971" cy="307777"/>
          </a:xfrm>
          <a:prstGeom prst="rect">
            <a:avLst/>
          </a:prstGeom>
          <a:noFill/>
        </p:spPr>
        <p:txBody>
          <a:bodyPr wrap="none" rtlCol="0">
            <a:spAutoFit/>
          </a:bodyPr>
          <a:lstStyle/>
          <a:p>
            <a:r>
              <a:rPr lang="en-GB" sz="1400" dirty="0"/>
              <a:t>Source: London Corporation</a:t>
            </a:r>
          </a:p>
        </p:txBody>
      </p:sp>
      <p:pic>
        <p:nvPicPr>
          <p:cNvPr id="6" name="Picture 5"/>
          <p:cNvPicPr>
            <a:picLocks noChangeAspect="1"/>
          </p:cNvPicPr>
          <p:nvPr/>
        </p:nvPicPr>
        <p:blipFill>
          <a:blip r:embed="rId3"/>
          <a:stretch>
            <a:fillRect/>
          </a:stretch>
        </p:blipFill>
        <p:spPr>
          <a:xfrm>
            <a:off x="4669377" y="286604"/>
            <a:ext cx="4320738" cy="2700461"/>
          </a:xfrm>
          <a:prstGeom prst="rect">
            <a:avLst/>
          </a:prstGeom>
        </p:spPr>
      </p:pic>
      <p:pic>
        <p:nvPicPr>
          <p:cNvPr id="7" name="Picture 6"/>
          <p:cNvPicPr>
            <a:picLocks noChangeAspect="1"/>
          </p:cNvPicPr>
          <p:nvPr/>
        </p:nvPicPr>
        <p:blipFill>
          <a:blip r:embed="rId4"/>
          <a:stretch>
            <a:fillRect/>
          </a:stretch>
        </p:blipFill>
        <p:spPr>
          <a:xfrm>
            <a:off x="4669377" y="3206636"/>
            <a:ext cx="4320738" cy="2877612"/>
          </a:xfrm>
          <a:prstGeom prst="rect">
            <a:avLst/>
          </a:prstGeom>
        </p:spPr>
      </p:pic>
    </p:spTree>
    <p:extLst>
      <p:ext uri="{BB962C8B-B14F-4D97-AF65-F5344CB8AC3E}">
        <p14:creationId xmlns:p14="http://schemas.microsoft.com/office/powerpoint/2010/main" val="738650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0735" y="298716"/>
            <a:ext cx="2162715" cy="1559130"/>
          </a:xfrm>
        </p:spPr>
        <p:txBody>
          <a:bodyPr/>
          <a:lstStyle/>
          <a:p>
            <a:r>
              <a:rPr lang="en-GB" dirty="0"/>
              <a:t>CE in Wales</a:t>
            </a:r>
          </a:p>
        </p:txBody>
      </p:sp>
      <p:pic>
        <p:nvPicPr>
          <p:cNvPr id="4" name="Picture 3"/>
          <p:cNvPicPr>
            <a:picLocks noChangeAspect="1"/>
          </p:cNvPicPr>
          <p:nvPr/>
        </p:nvPicPr>
        <p:blipFill rotWithShape="1">
          <a:blip r:embed="rId2"/>
          <a:srcRect l="23518" t="14559" r="24450" b="23222"/>
          <a:stretch/>
        </p:blipFill>
        <p:spPr>
          <a:xfrm>
            <a:off x="2313910" y="950734"/>
            <a:ext cx="6684756" cy="5328953"/>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8943089" cy="307777"/>
          </a:xfrm>
          <a:prstGeom prst="rect">
            <a:avLst/>
          </a:prstGeom>
          <a:noFill/>
        </p:spPr>
        <p:txBody>
          <a:bodyPr wrap="none" rtlCol="0">
            <a:spAutoFit/>
          </a:bodyPr>
          <a:lstStyle/>
          <a:p>
            <a:r>
              <a:rPr lang="en-GB" sz="1400" dirty="0"/>
              <a:t>Source: Welsh Government (2021) </a:t>
            </a:r>
            <a:r>
              <a:rPr lang="en-GB" sz="1400" i="1" dirty="0"/>
              <a:t>Beyond Recycling: A strategy to make Circular Economy in Wales a reality</a:t>
            </a:r>
            <a:r>
              <a:rPr lang="en-GB" sz="1400" dirty="0"/>
              <a:t>, Cardiff, OGL</a:t>
            </a:r>
          </a:p>
        </p:txBody>
      </p:sp>
    </p:spTree>
    <p:extLst>
      <p:ext uri="{BB962C8B-B14F-4D97-AF65-F5344CB8AC3E}">
        <p14:creationId xmlns:p14="http://schemas.microsoft.com/office/powerpoint/2010/main" val="13344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3872" t="18419" r="25041" b="36645"/>
          <a:stretch/>
        </p:blipFill>
        <p:spPr>
          <a:xfrm>
            <a:off x="179136" y="665018"/>
            <a:ext cx="8715482" cy="5110649"/>
          </a:xfrm>
          <a:prstGeom prst="rect">
            <a:avLst/>
          </a:prstGeom>
        </p:spPr>
      </p:pic>
      <p:sp>
        <p:nvSpPr>
          <p:cNvPr id="6" name="TextBox 5">
            <a:extLst>
              <a:ext uri="{FF2B5EF4-FFF2-40B4-BE49-F238E27FC236}">
                <a16:creationId xmlns:a16="http://schemas.microsoft.com/office/drawing/2014/main" id="{5FBC4DD3-4C12-4D48-900C-D647202343A1}"/>
              </a:ext>
            </a:extLst>
          </p:cNvPr>
          <p:cNvSpPr txBox="1"/>
          <p:nvPr/>
        </p:nvSpPr>
        <p:spPr>
          <a:xfrm>
            <a:off x="0" y="6548472"/>
            <a:ext cx="8943089" cy="307777"/>
          </a:xfrm>
          <a:prstGeom prst="rect">
            <a:avLst/>
          </a:prstGeom>
          <a:noFill/>
        </p:spPr>
        <p:txBody>
          <a:bodyPr wrap="none" rtlCol="0">
            <a:spAutoFit/>
          </a:bodyPr>
          <a:lstStyle/>
          <a:p>
            <a:r>
              <a:rPr lang="en-GB" sz="1400" dirty="0"/>
              <a:t>Source: Welsh Government (2021) </a:t>
            </a:r>
            <a:r>
              <a:rPr lang="en-GB" sz="1400" i="1" dirty="0"/>
              <a:t>Beyond Recycling: A strategy to make Circular Economy in Wales a reality</a:t>
            </a:r>
            <a:r>
              <a:rPr lang="en-GB" sz="1400" dirty="0"/>
              <a:t>, Cardiff, OGL</a:t>
            </a:r>
          </a:p>
        </p:txBody>
      </p:sp>
    </p:spTree>
    <p:extLst>
      <p:ext uri="{BB962C8B-B14F-4D97-AF65-F5344CB8AC3E}">
        <p14:creationId xmlns:p14="http://schemas.microsoft.com/office/powerpoint/2010/main" val="21042563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6868" y="510638"/>
            <a:ext cx="8562748" cy="5764343"/>
          </a:xfrm>
          <a:prstGeom prst="rect">
            <a:avLst/>
          </a:prstGeom>
        </p:spPr>
      </p:pic>
      <p:sp>
        <p:nvSpPr>
          <p:cNvPr id="3" name="TextBox 2">
            <a:extLst>
              <a:ext uri="{FF2B5EF4-FFF2-40B4-BE49-F238E27FC236}">
                <a16:creationId xmlns:a16="http://schemas.microsoft.com/office/drawing/2014/main" id="{5FBC4DD3-4C12-4D48-900C-D647202343A1}"/>
              </a:ext>
            </a:extLst>
          </p:cNvPr>
          <p:cNvSpPr txBox="1"/>
          <p:nvPr/>
        </p:nvSpPr>
        <p:spPr>
          <a:xfrm>
            <a:off x="0" y="6548472"/>
            <a:ext cx="8943089" cy="307777"/>
          </a:xfrm>
          <a:prstGeom prst="rect">
            <a:avLst/>
          </a:prstGeom>
          <a:noFill/>
        </p:spPr>
        <p:txBody>
          <a:bodyPr wrap="none" rtlCol="0">
            <a:spAutoFit/>
          </a:bodyPr>
          <a:lstStyle/>
          <a:p>
            <a:r>
              <a:rPr lang="en-GB" sz="1400" dirty="0"/>
              <a:t>Source: Welsh Government (2021) </a:t>
            </a:r>
            <a:r>
              <a:rPr lang="en-GB" sz="1400" i="1" dirty="0"/>
              <a:t>Beyond Recycling: A strategy to make Circular Economy in Wales a reality</a:t>
            </a:r>
            <a:r>
              <a:rPr lang="en-GB" sz="1400" dirty="0"/>
              <a:t>, Cardiff, OGL</a:t>
            </a:r>
          </a:p>
        </p:txBody>
      </p:sp>
    </p:spTree>
    <p:extLst>
      <p:ext uri="{BB962C8B-B14F-4D97-AF65-F5344CB8AC3E}">
        <p14:creationId xmlns:p14="http://schemas.microsoft.com/office/powerpoint/2010/main" val="3362866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82898" y="372095"/>
            <a:ext cx="8109840" cy="5678384"/>
          </a:xfrm>
          <a:prstGeom prst="rect">
            <a:avLst/>
          </a:prstGeom>
        </p:spPr>
      </p:pic>
      <p:sp>
        <p:nvSpPr>
          <p:cNvPr id="4" name="TextBox 3">
            <a:extLst>
              <a:ext uri="{FF2B5EF4-FFF2-40B4-BE49-F238E27FC236}">
                <a16:creationId xmlns:a16="http://schemas.microsoft.com/office/drawing/2014/main" id="{5FBC4DD3-4C12-4D48-900C-D647202343A1}"/>
              </a:ext>
            </a:extLst>
          </p:cNvPr>
          <p:cNvSpPr txBox="1"/>
          <p:nvPr/>
        </p:nvSpPr>
        <p:spPr>
          <a:xfrm>
            <a:off x="0" y="6548472"/>
            <a:ext cx="8943089" cy="307777"/>
          </a:xfrm>
          <a:prstGeom prst="rect">
            <a:avLst/>
          </a:prstGeom>
          <a:noFill/>
        </p:spPr>
        <p:txBody>
          <a:bodyPr wrap="none" rtlCol="0">
            <a:spAutoFit/>
          </a:bodyPr>
          <a:lstStyle/>
          <a:p>
            <a:r>
              <a:rPr lang="en-GB" sz="1400" dirty="0"/>
              <a:t>Source: Welsh Government (2021) </a:t>
            </a:r>
            <a:r>
              <a:rPr lang="en-GB" sz="1400" i="1" dirty="0"/>
              <a:t>Beyond Recycling: A strategy to make Circular Economy in Wales a reality</a:t>
            </a:r>
            <a:r>
              <a:rPr lang="en-GB" sz="1400" dirty="0"/>
              <a:t>, Cardiff, OGL</a:t>
            </a:r>
          </a:p>
        </p:txBody>
      </p:sp>
    </p:spTree>
    <p:extLst>
      <p:ext uri="{BB962C8B-B14F-4D97-AF65-F5344CB8AC3E}">
        <p14:creationId xmlns:p14="http://schemas.microsoft.com/office/powerpoint/2010/main" val="2313532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a:xfrm>
            <a:off x="822959" y="1845733"/>
            <a:ext cx="7905405" cy="4303453"/>
          </a:xfrm>
        </p:spPr>
        <p:txBody>
          <a:bodyPr>
            <a:normAutofit fontScale="92500" lnSpcReduction="10000"/>
          </a:bodyPr>
          <a:lstStyle/>
          <a:p>
            <a:r>
              <a:rPr lang="en-GB" dirty="0"/>
              <a:t>Ellen MacArthur Foundation (</a:t>
            </a:r>
            <a:r>
              <a:rPr lang="en-GB" dirty="0">
                <a:hlinkClick r:id="rId2"/>
              </a:rPr>
              <a:t>www.ellenmacarthurfoundation.org</a:t>
            </a:r>
            <a:r>
              <a:rPr lang="en-GB" dirty="0"/>
              <a:t>)</a:t>
            </a:r>
          </a:p>
          <a:p>
            <a:r>
              <a:rPr lang="en-GB" dirty="0"/>
              <a:t>Built environment examples (</a:t>
            </a:r>
            <a:r>
              <a:rPr lang="en-GB" dirty="0">
                <a:hlinkClick r:id="rId3"/>
              </a:rPr>
              <a:t>https://www.ellenmacarthurfoundation.org/topics/built-environment/examples</a:t>
            </a:r>
            <a:r>
              <a:rPr lang="en-GB" dirty="0"/>
              <a:t>) </a:t>
            </a:r>
          </a:p>
          <a:p>
            <a:r>
              <a:rPr lang="en-GB" dirty="0"/>
              <a:t>Circularity in the Built Environment: case studies (</a:t>
            </a:r>
            <a:r>
              <a:rPr lang="en-GB" dirty="0">
                <a:hlinkClick r:id="rId4"/>
              </a:rPr>
              <a:t>https://www.ellenmacarthurfoundation.org/assets/downloads/Built-Env-Co.Project.pdf</a:t>
            </a:r>
            <a:r>
              <a:rPr lang="en-GB" dirty="0"/>
              <a:t>)</a:t>
            </a:r>
          </a:p>
          <a:p>
            <a:r>
              <a:rPr lang="en-GB" dirty="0"/>
              <a:t>WRAP (</a:t>
            </a:r>
            <a:r>
              <a:rPr lang="en-GB" dirty="0">
                <a:hlinkClick r:id="rId5"/>
              </a:rPr>
              <a:t>www.wrap.org.uk</a:t>
            </a:r>
            <a:r>
              <a:rPr lang="en-GB" dirty="0"/>
              <a:t>) </a:t>
            </a:r>
          </a:p>
          <a:p>
            <a:r>
              <a:rPr lang="en-GB" dirty="0"/>
              <a:t>Mayor of London (</a:t>
            </a:r>
            <a:r>
              <a:rPr lang="en-GB" dirty="0">
                <a:hlinkClick r:id="rId6"/>
              </a:rPr>
              <a:t>www.london.gov.uk</a:t>
            </a:r>
            <a:r>
              <a:rPr lang="en-GB" dirty="0"/>
              <a:t>)</a:t>
            </a:r>
          </a:p>
          <a:p>
            <a:r>
              <a:rPr lang="en-GB" dirty="0"/>
              <a:t>Olympic Park (</a:t>
            </a:r>
            <a:r>
              <a:rPr lang="en-GB" dirty="0">
                <a:hlinkClick r:id="rId7"/>
              </a:rPr>
              <a:t>www.queenelizabetholympicpark.co.uk</a:t>
            </a:r>
            <a:r>
              <a:rPr lang="en-GB" dirty="0"/>
              <a:t>)</a:t>
            </a:r>
          </a:p>
          <a:p>
            <a:r>
              <a:rPr lang="en-GB" dirty="0"/>
              <a:t>Welsh Government strategy (</a:t>
            </a:r>
            <a:r>
              <a:rPr lang="en-GB" dirty="0">
                <a:hlinkClick r:id="rId8"/>
              </a:rPr>
              <a:t>https://gov.wales/sites/default/files/publications/2021-03/beyond-recycling-strategy-document.pdf</a:t>
            </a:r>
            <a:r>
              <a:rPr lang="en-GB" dirty="0"/>
              <a:t>) </a:t>
            </a:r>
          </a:p>
        </p:txBody>
      </p:sp>
    </p:spTree>
    <p:extLst>
      <p:ext uri="{BB962C8B-B14F-4D97-AF65-F5344CB8AC3E}">
        <p14:creationId xmlns:p14="http://schemas.microsoft.com/office/powerpoint/2010/main" val="297864292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otalTime>0</TotalTime>
  <Words>535</Words>
  <Application>Microsoft Office PowerPoint</Application>
  <PresentationFormat>On-screen Show (4:3)</PresentationFormat>
  <Paragraphs>68</Paragraphs>
  <Slides>23</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Retrospect</vt:lpstr>
      <vt:lpstr>The Modern World</vt:lpstr>
      <vt:lpstr>Outline for today</vt:lpstr>
      <vt:lpstr>What do you already know?</vt:lpstr>
      <vt:lpstr>The linear economy</vt:lpstr>
      <vt:lpstr>What are the risks in this model?</vt:lpstr>
      <vt:lpstr>Risks include:</vt:lpstr>
      <vt:lpstr>PowerPoint Presentation</vt:lpstr>
      <vt:lpstr>What is the Circular Economy?</vt:lpstr>
      <vt:lpstr>Circular economy</vt:lpstr>
      <vt:lpstr>Short video</vt:lpstr>
      <vt:lpstr>PowerPoint Presentation</vt:lpstr>
      <vt:lpstr>Case study: Phillips</vt:lpstr>
      <vt:lpstr>Case study: Caterpillar</vt:lpstr>
      <vt:lpstr>In the Built Environment…</vt:lpstr>
      <vt:lpstr>PowerPoint Presentation</vt:lpstr>
      <vt:lpstr>Case study:  London 2012 Olympics</vt:lpstr>
      <vt:lpstr>Sustainability</vt:lpstr>
      <vt:lpstr>Legacy </vt:lpstr>
      <vt:lpstr>CE in Wales</vt:lpstr>
      <vt:lpstr>PowerPoint Presentation</vt:lpstr>
      <vt:lpstr>PowerPoint Presentation</vt:lpstr>
      <vt:lpstr>PowerPoint Presentation</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39</cp:revision>
  <dcterms:created xsi:type="dcterms:W3CDTF">2018-09-13T10:29:42Z</dcterms:created>
  <dcterms:modified xsi:type="dcterms:W3CDTF">2026-01-26T14:14:54Z</dcterms:modified>
</cp:coreProperties>
</file>