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1"/>
  </p:notesMasterIdLst>
  <p:sldIdLst>
    <p:sldId id="256" r:id="rId2"/>
    <p:sldId id="275" r:id="rId3"/>
    <p:sldId id="299" r:id="rId4"/>
    <p:sldId id="274" r:id="rId5"/>
    <p:sldId id="259" r:id="rId6"/>
    <p:sldId id="280" r:id="rId7"/>
    <p:sldId id="260" r:id="rId8"/>
    <p:sldId id="300" r:id="rId9"/>
    <p:sldId id="281" r:id="rId10"/>
    <p:sldId id="276" r:id="rId11"/>
    <p:sldId id="282" r:id="rId12"/>
    <p:sldId id="277" r:id="rId13"/>
    <p:sldId id="283" r:id="rId14"/>
    <p:sldId id="278" r:id="rId15"/>
    <p:sldId id="279" r:id="rId16"/>
    <p:sldId id="297" r:id="rId17"/>
    <p:sldId id="284" r:id="rId18"/>
    <p:sldId id="287" r:id="rId19"/>
    <p:sldId id="298" r:id="rId20"/>
    <p:sldId id="285" r:id="rId21"/>
    <p:sldId id="288" r:id="rId22"/>
    <p:sldId id="289" r:id="rId23"/>
    <p:sldId id="290" r:id="rId24"/>
    <p:sldId id="291" r:id="rId25"/>
    <p:sldId id="292" r:id="rId26"/>
    <p:sldId id="293" r:id="rId27"/>
    <p:sldId id="294" r:id="rId28"/>
    <p:sldId id="295" r:id="rId29"/>
    <p:sldId id="29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5073"/>
  </p:normalViewPr>
  <p:slideViewPr>
    <p:cSldViewPr snapToGrid="0" snapToObjects="1">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855585-BED1-FF41-B359-F5BF8117EB8F}" type="datetimeFigureOut">
              <a:rPr lang="en-US" smtClean="0"/>
              <a:t>10/17/2021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2F9DBE-2979-9D4C-AA15-2F6197AA1A45}" type="slidenum">
              <a:rPr lang="en-US" smtClean="0"/>
              <a:t>‹#›</a:t>
            </a:fld>
            <a:endParaRPr lang="en-US"/>
          </a:p>
        </p:txBody>
      </p:sp>
    </p:spTree>
    <p:extLst>
      <p:ext uri="{BB962C8B-B14F-4D97-AF65-F5344CB8AC3E}">
        <p14:creationId xmlns:p14="http://schemas.microsoft.com/office/powerpoint/2010/main" val="2420274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effectiveness and risks will be discussed in the further weeks </a:t>
            </a:r>
          </a:p>
        </p:txBody>
      </p:sp>
      <p:sp>
        <p:nvSpPr>
          <p:cNvPr id="4" name="Slide Number Placeholder 3"/>
          <p:cNvSpPr>
            <a:spLocks noGrp="1"/>
          </p:cNvSpPr>
          <p:nvPr>
            <p:ph type="sldNum" sz="quarter" idx="5"/>
          </p:nvPr>
        </p:nvSpPr>
        <p:spPr/>
        <p:txBody>
          <a:bodyPr/>
          <a:lstStyle/>
          <a:p>
            <a:fld id="{922F9DBE-2979-9D4C-AA15-2F6197AA1A45}" type="slidenum">
              <a:rPr lang="en-US" smtClean="0"/>
              <a:t>5</a:t>
            </a:fld>
            <a:endParaRPr lang="en-US"/>
          </a:p>
        </p:txBody>
      </p:sp>
    </p:spTree>
    <p:extLst>
      <p:ext uri="{BB962C8B-B14F-4D97-AF65-F5344CB8AC3E}">
        <p14:creationId xmlns:p14="http://schemas.microsoft.com/office/powerpoint/2010/main" val="1990911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22F9DBE-2979-9D4C-AA15-2F6197AA1A45}" type="slidenum">
              <a:rPr lang="en-US" smtClean="0"/>
              <a:t>14</a:t>
            </a:fld>
            <a:endParaRPr lang="en-US"/>
          </a:p>
        </p:txBody>
      </p:sp>
    </p:spTree>
    <p:extLst>
      <p:ext uri="{BB962C8B-B14F-4D97-AF65-F5344CB8AC3E}">
        <p14:creationId xmlns:p14="http://schemas.microsoft.com/office/powerpoint/2010/main" val="2936358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Assign one therapy to each group </a:t>
            </a:r>
          </a:p>
          <a:p>
            <a:endParaRPr lang="en-US" dirty="0"/>
          </a:p>
          <a:p>
            <a:r>
              <a:rPr lang="en-US" dirty="0"/>
              <a:t>some of these topics will be discussed in </a:t>
            </a:r>
            <a:r>
              <a:rPr lang="en-US" dirty="0" err="1"/>
              <a:t>futher</a:t>
            </a:r>
            <a:r>
              <a:rPr lang="en-US" dirty="0"/>
              <a:t> weeks but this </a:t>
            </a:r>
            <a:r>
              <a:rPr lang="en-US" dirty="0" err="1"/>
              <a:t>exercvixe</a:t>
            </a:r>
            <a:r>
              <a:rPr lang="en-US" dirty="0"/>
              <a:t> is to make students work together and start researching information on their therapies </a:t>
            </a:r>
          </a:p>
          <a:p>
            <a:endParaRPr lang="en-US" dirty="0"/>
          </a:p>
          <a:p>
            <a:r>
              <a:rPr lang="en-US" dirty="0"/>
              <a:t>give students 45min – 1 hour for their research and presentations prep (it can be PP, slides, or just verbal presentation) </a:t>
            </a:r>
          </a:p>
        </p:txBody>
      </p:sp>
      <p:sp>
        <p:nvSpPr>
          <p:cNvPr id="4" name="Slide Number Placeholder 3"/>
          <p:cNvSpPr>
            <a:spLocks noGrp="1"/>
          </p:cNvSpPr>
          <p:nvPr>
            <p:ph type="sldNum" sz="quarter" idx="5"/>
          </p:nvPr>
        </p:nvSpPr>
        <p:spPr/>
        <p:txBody>
          <a:bodyPr/>
          <a:lstStyle/>
          <a:p>
            <a:fld id="{922F9DBE-2979-9D4C-AA15-2F6197AA1A45}" type="slidenum">
              <a:rPr lang="en-US" smtClean="0"/>
              <a:t>17</a:t>
            </a:fld>
            <a:endParaRPr lang="en-US"/>
          </a:p>
        </p:txBody>
      </p:sp>
    </p:spTree>
    <p:extLst>
      <p:ext uri="{BB962C8B-B14F-4D97-AF65-F5344CB8AC3E}">
        <p14:creationId xmlns:p14="http://schemas.microsoft.com/office/powerpoint/2010/main" val="801961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10 – 15 minutes max </a:t>
            </a:r>
          </a:p>
        </p:txBody>
      </p:sp>
      <p:sp>
        <p:nvSpPr>
          <p:cNvPr id="4" name="Slide Number Placeholder 3"/>
          <p:cNvSpPr>
            <a:spLocks noGrp="1"/>
          </p:cNvSpPr>
          <p:nvPr>
            <p:ph type="sldNum" sz="quarter" idx="5"/>
          </p:nvPr>
        </p:nvSpPr>
        <p:spPr/>
        <p:txBody>
          <a:bodyPr/>
          <a:lstStyle/>
          <a:p>
            <a:fld id="{922F9DBE-2979-9D4C-AA15-2F6197AA1A45}" type="slidenum">
              <a:rPr lang="en-US" smtClean="0"/>
              <a:t>18</a:t>
            </a:fld>
            <a:endParaRPr lang="en-US"/>
          </a:p>
        </p:txBody>
      </p:sp>
    </p:spTree>
    <p:extLst>
      <p:ext uri="{BB962C8B-B14F-4D97-AF65-F5344CB8AC3E}">
        <p14:creationId xmlns:p14="http://schemas.microsoft.com/office/powerpoint/2010/main" val="143442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with students what they anticipate the findings of the study are before you show following slides </a:t>
            </a:r>
          </a:p>
        </p:txBody>
      </p:sp>
      <p:sp>
        <p:nvSpPr>
          <p:cNvPr id="4" name="Slide Number Placeholder 3"/>
          <p:cNvSpPr>
            <a:spLocks noGrp="1"/>
          </p:cNvSpPr>
          <p:nvPr>
            <p:ph type="sldNum" sz="quarter" idx="5"/>
          </p:nvPr>
        </p:nvSpPr>
        <p:spPr/>
        <p:txBody>
          <a:bodyPr/>
          <a:lstStyle/>
          <a:p>
            <a:fld id="{922F9DBE-2979-9D4C-AA15-2F6197AA1A45}" type="slidenum">
              <a:rPr lang="en-US" smtClean="0"/>
              <a:t>21</a:t>
            </a:fld>
            <a:endParaRPr lang="en-US"/>
          </a:p>
        </p:txBody>
      </p:sp>
    </p:spTree>
    <p:extLst>
      <p:ext uri="{BB962C8B-B14F-4D97-AF65-F5344CB8AC3E}">
        <p14:creationId xmlns:p14="http://schemas.microsoft.com/office/powerpoint/2010/main" val="1181044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Infographic summarizing the figures </a:t>
            </a:r>
          </a:p>
        </p:txBody>
      </p:sp>
      <p:sp>
        <p:nvSpPr>
          <p:cNvPr id="4" name="Slide Number Placeholder 3"/>
          <p:cNvSpPr>
            <a:spLocks noGrp="1"/>
          </p:cNvSpPr>
          <p:nvPr>
            <p:ph type="sldNum" sz="quarter" idx="5"/>
          </p:nvPr>
        </p:nvSpPr>
        <p:spPr/>
        <p:txBody>
          <a:bodyPr/>
          <a:lstStyle/>
          <a:p>
            <a:fld id="{922F9DBE-2979-9D4C-AA15-2F6197AA1A45}" type="slidenum">
              <a:rPr lang="en-US" smtClean="0"/>
              <a:t>27</a:t>
            </a:fld>
            <a:endParaRPr lang="en-US"/>
          </a:p>
        </p:txBody>
      </p:sp>
    </p:spTree>
    <p:extLst>
      <p:ext uri="{BB962C8B-B14F-4D97-AF65-F5344CB8AC3E}">
        <p14:creationId xmlns:p14="http://schemas.microsoft.com/office/powerpoint/2010/main" val="3319884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B1BC17C-1731-EB4E-8410-EAB31583879D}" type="datetimeFigureOut">
              <a:rPr lang="en-US" smtClean="0"/>
              <a:t>10/17/2021</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3256373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1BC17C-1731-EB4E-8410-EAB31583879D}" type="datetimeFigureOut">
              <a:rPr lang="en-US" smtClean="0"/>
              <a:t>10/17/2021</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758827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1BC17C-1731-EB4E-8410-EAB31583879D}" type="datetimeFigureOut">
              <a:rPr lang="en-US" smtClean="0"/>
              <a:t>10/17/2021</a:t>
            </a:fld>
            <a:endParaRPr lang="en-US"/>
          </a:p>
        </p:txBody>
      </p:sp>
      <p:sp>
        <p:nvSpPr>
          <p:cNvPr id="6" name="Slide Number Placeholder 5"/>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10385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B1BC17C-1731-EB4E-8410-EAB31583879D}" type="datetimeFigureOut">
              <a:rPr lang="en-US" smtClean="0"/>
              <a:t>10/17/2021</a:t>
            </a:fld>
            <a:endParaRPr lang="en-US"/>
          </a:p>
        </p:txBody>
      </p:sp>
      <p:sp>
        <p:nvSpPr>
          <p:cNvPr id="7" name="Slide Number Placeholder 6"/>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1778696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B1BC17C-1731-EB4E-8410-EAB31583879D}" type="datetimeFigureOut">
              <a:rPr lang="en-US" smtClean="0"/>
              <a:t>10/17/2021</a:t>
            </a:fld>
            <a:endParaRPr lang="en-US"/>
          </a:p>
        </p:txBody>
      </p:sp>
      <p:sp>
        <p:nvSpPr>
          <p:cNvPr id="9" name="Slide Number Placeholder 8"/>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2760582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B1BC17C-1731-EB4E-8410-EAB31583879D}" type="datetimeFigureOut">
              <a:rPr lang="en-US" smtClean="0"/>
              <a:t>10/17/2021</a:t>
            </a:fld>
            <a:endParaRPr lang="en-US"/>
          </a:p>
        </p:txBody>
      </p:sp>
      <p:sp>
        <p:nvSpPr>
          <p:cNvPr id="5" name="Slide Number Placeholder 4"/>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1812374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1BC17C-1731-EB4E-8410-EAB31583879D}" type="datetimeFigureOut">
              <a:rPr lang="en-US" smtClean="0"/>
              <a:t>10/17/2021</a:t>
            </a:fld>
            <a:endParaRPr lang="en-US"/>
          </a:p>
        </p:txBody>
      </p:sp>
      <p:sp>
        <p:nvSpPr>
          <p:cNvPr id="4" name="Slide Number Placeholder 3"/>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3727408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1BC17C-1731-EB4E-8410-EAB31583879D}" type="datetimeFigureOut">
              <a:rPr lang="en-US" smtClean="0"/>
              <a:t>10/17/2021</a:t>
            </a:fld>
            <a:endParaRPr lang="en-US"/>
          </a:p>
        </p:txBody>
      </p:sp>
      <p:sp>
        <p:nvSpPr>
          <p:cNvPr id="7" name="Slide Number Placeholder 6"/>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4104452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1BC17C-1731-EB4E-8410-EAB31583879D}" type="datetimeFigureOut">
              <a:rPr lang="en-US" smtClean="0"/>
              <a:t>10/17/2021</a:t>
            </a:fld>
            <a:endParaRPr lang="en-US"/>
          </a:p>
        </p:txBody>
      </p:sp>
      <p:sp>
        <p:nvSpPr>
          <p:cNvPr id="7" name="Slide Number Placeholder 6"/>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3044053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1BC17C-1731-EB4E-8410-EAB31583879D}" type="datetimeFigureOut">
              <a:rPr lang="en-US" smtClean="0"/>
              <a:t>10/17/2021</a:t>
            </a:fld>
            <a:endParaRPr lang="en-US"/>
          </a:p>
        </p:txBody>
      </p:sp>
      <p:sp>
        <p:nvSpPr>
          <p:cNvPr id="6" name="Slide Number Placeholder 5"/>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3785110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1BC17C-1731-EB4E-8410-EAB31583879D}" type="datetimeFigureOut">
              <a:rPr lang="en-US" smtClean="0"/>
              <a:t>10/17/2021</a:t>
            </a:fld>
            <a:endParaRPr lang="en-US"/>
          </a:p>
        </p:txBody>
      </p:sp>
      <p:sp>
        <p:nvSpPr>
          <p:cNvPr id="6" name="Slide Number Placeholder 5"/>
          <p:cNvSpPr>
            <a:spLocks noGrp="1"/>
          </p:cNvSpPr>
          <p:nvPr>
            <p:ph type="sldNum" sz="quarter" idx="12"/>
          </p:nvPr>
        </p:nvSpPr>
        <p:spPr/>
        <p:txBody>
          <a:bodyPr/>
          <a:lstStyle/>
          <a:p>
            <a:fld id="{E36F1655-5353-8D47-9D47-7C7B50660DD8}" type="slidenum">
              <a:rPr lang="en-US" smtClean="0"/>
              <a:t>‹#›</a:t>
            </a:fld>
            <a:endParaRPr lang="en-US"/>
          </a:p>
        </p:txBody>
      </p:sp>
    </p:spTree>
    <p:extLst>
      <p:ext uri="{BB962C8B-B14F-4D97-AF65-F5344CB8AC3E}">
        <p14:creationId xmlns:p14="http://schemas.microsoft.com/office/powerpoint/2010/main" val="503687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B1BC17C-1731-EB4E-8410-EAB31583879D}" type="datetimeFigureOut">
              <a:rPr lang="en-US" smtClean="0"/>
              <a:t>10/17/2021</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36F1655-5353-8D47-9D47-7C7B50660DD8}" type="slidenum">
              <a:rPr lang="en-US" smtClean="0"/>
              <a:t>‹#›</a:t>
            </a:fld>
            <a:endParaRPr lang="en-US"/>
          </a:p>
        </p:txBody>
      </p:sp>
    </p:spTree>
    <p:extLst>
      <p:ext uri="{BB962C8B-B14F-4D97-AF65-F5344CB8AC3E}">
        <p14:creationId xmlns:p14="http://schemas.microsoft.com/office/powerpoint/2010/main" val="5913822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GifGGVDWQ4g&amp;feature=youtu.be" TargetMode="External"/><Relationship Id="rId2" Type="http://schemas.openxmlformats.org/officeDocument/2006/relationships/hyperlink" Target="https://www.youtube.com/watch?v=ugSHg0_ptQA&amp;feature=emb_logo" TargetMode="External"/><Relationship Id="rId1" Type="http://schemas.openxmlformats.org/officeDocument/2006/relationships/slideLayout" Target="../slideLayouts/slideLayout2.xml"/><Relationship Id="rId4" Type="http://schemas.openxmlformats.org/officeDocument/2006/relationships/hyperlink" Target="https://www.youtube.com/watch?v=Fng-7Q6ZB_k&amp;feature=emb_logo"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hyperlink" Target="https://www.sacredsoulholistics.co.uk/blogs/news/big-list-complementary-alternative-therapi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bjgpopen.org/content/2/4/bjgpopen18X101614"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B4DE2-AAD0-004B-927C-3C841DB165F4}"/>
              </a:ext>
            </a:extLst>
          </p:cNvPr>
          <p:cNvSpPr>
            <a:spLocks noGrp="1"/>
          </p:cNvSpPr>
          <p:nvPr>
            <p:ph type="ctrTitle"/>
          </p:nvPr>
        </p:nvSpPr>
        <p:spPr>
          <a:xfrm>
            <a:off x="911424" y="1956456"/>
            <a:ext cx="10363200" cy="1470025"/>
          </a:xfrm>
        </p:spPr>
        <p:txBody>
          <a:bodyPr>
            <a:noAutofit/>
          </a:bodyPr>
          <a:lstStyle/>
          <a:p>
            <a:r>
              <a:rPr lang="en-US" sz="4800" b="1" dirty="0">
                <a:solidFill>
                  <a:schemeClr val="bg1"/>
                </a:solidFill>
              </a:rPr>
              <a:t>Complementary Therapies </a:t>
            </a:r>
            <a:br>
              <a:rPr lang="en-US" sz="4800" b="1" dirty="0">
                <a:solidFill>
                  <a:schemeClr val="bg1"/>
                </a:solidFill>
              </a:rPr>
            </a:br>
            <a:r>
              <a:rPr lang="en-US" sz="4800" b="1" dirty="0">
                <a:solidFill>
                  <a:schemeClr val="bg1"/>
                </a:solidFill>
              </a:rPr>
              <a:t>(BMHP5001)</a:t>
            </a:r>
          </a:p>
        </p:txBody>
      </p:sp>
      <p:sp>
        <p:nvSpPr>
          <p:cNvPr id="3" name="Subtitle 2">
            <a:extLst>
              <a:ext uri="{FF2B5EF4-FFF2-40B4-BE49-F238E27FC236}">
                <a16:creationId xmlns:a16="http://schemas.microsoft.com/office/drawing/2014/main" id="{4979C230-251D-F84C-ADE9-8E47B080EAA4}"/>
              </a:ext>
            </a:extLst>
          </p:cNvPr>
          <p:cNvSpPr>
            <a:spLocks noGrp="1"/>
          </p:cNvSpPr>
          <p:nvPr>
            <p:ph type="subTitle" idx="1"/>
          </p:nvPr>
        </p:nvSpPr>
        <p:spPr>
          <a:xfrm>
            <a:off x="1896944" y="4140855"/>
            <a:ext cx="8534400" cy="1752600"/>
          </a:xfrm>
        </p:spPr>
        <p:txBody>
          <a:bodyPr>
            <a:normAutofit/>
          </a:bodyPr>
          <a:lstStyle/>
          <a:p>
            <a:r>
              <a:rPr lang="en-US" sz="4000" b="1" dirty="0">
                <a:solidFill>
                  <a:schemeClr val="bg1"/>
                </a:solidFill>
              </a:rPr>
              <a:t>Week 2</a:t>
            </a:r>
          </a:p>
        </p:txBody>
      </p:sp>
    </p:spTree>
    <p:extLst>
      <p:ext uri="{BB962C8B-B14F-4D97-AF65-F5344CB8AC3E}">
        <p14:creationId xmlns:p14="http://schemas.microsoft.com/office/powerpoint/2010/main" val="270298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D57C-FCF7-4247-8556-9ECA0B393158}"/>
              </a:ext>
            </a:extLst>
          </p:cNvPr>
          <p:cNvSpPr>
            <a:spLocks noGrp="1"/>
          </p:cNvSpPr>
          <p:nvPr>
            <p:ph type="title"/>
          </p:nvPr>
        </p:nvSpPr>
        <p:spPr/>
        <p:txBody>
          <a:bodyPr/>
          <a:lstStyle/>
          <a:p>
            <a:r>
              <a:rPr lang="en-US" dirty="0"/>
              <a:t>Learning Outcomes (COT) </a:t>
            </a:r>
          </a:p>
        </p:txBody>
      </p:sp>
      <p:sp>
        <p:nvSpPr>
          <p:cNvPr id="3" name="Content Placeholder 2">
            <a:extLst>
              <a:ext uri="{FF2B5EF4-FFF2-40B4-BE49-F238E27FC236}">
                <a16:creationId xmlns:a16="http://schemas.microsoft.com/office/drawing/2014/main" id="{6126304C-8435-6D41-A48B-4DC7AE7C5E98}"/>
              </a:ext>
            </a:extLst>
          </p:cNvPr>
          <p:cNvSpPr>
            <a:spLocks noGrp="1"/>
          </p:cNvSpPr>
          <p:nvPr>
            <p:ph idx="1"/>
          </p:nvPr>
        </p:nvSpPr>
        <p:spPr>
          <a:xfrm>
            <a:off x="838200" y="1690687"/>
            <a:ext cx="10515600" cy="4486275"/>
          </a:xfrm>
        </p:spPr>
        <p:txBody>
          <a:bodyPr>
            <a:normAutofit/>
          </a:bodyPr>
          <a:lstStyle/>
          <a:p>
            <a:pPr marL="0" lvl="0" indent="0">
              <a:buNone/>
            </a:pPr>
            <a:r>
              <a:rPr lang="en-GB" sz="2800" dirty="0"/>
              <a:t>1. Critically understand the principles behind current use of complementary therapies</a:t>
            </a:r>
          </a:p>
          <a:p>
            <a:pPr marL="0" lvl="0" indent="0">
              <a:buNone/>
            </a:pPr>
            <a:r>
              <a:rPr lang="en-GB" sz="2800" dirty="0"/>
              <a:t>2. Critically understand the role of complementary therapies in relation and comparison to orthodox treatments</a:t>
            </a:r>
          </a:p>
          <a:p>
            <a:pPr marL="0" indent="0">
              <a:buNone/>
            </a:pPr>
            <a:r>
              <a:rPr lang="en-GB" sz="2800" dirty="0"/>
              <a:t>3. Analyse evidence for the efficacy of complementary therapies in sustaining health and wellbeing</a:t>
            </a:r>
          </a:p>
          <a:p>
            <a:pPr marL="0" indent="0">
              <a:buNone/>
            </a:pPr>
            <a:r>
              <a:rPr lang="en-GB" sz="2800" dirty="0"/>
              <a:t>4. Evaluate the systems for regulating the use of complementary therapies. </a:t>
            </a:r>
            <a:endParaRPr lang="en-US" sz="2800" dirty="0"/>
          </a:p>
        </p:txBody>
      </p:sp>
    </p:spTree>
    <p:extLst>
      <p:ext uri="{BB962C8B-B14F-4D97-AF65-F5344CB8AC3E}">
        <p14:creationId xmlns:p14="http://schemas.microsoft.com/office/powerpoint/2010/main" val="1573215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8BCFD-4D1D-5249-82AD-8B4C09C753D9}"/>
              </a:ext>
            </a:extLst>
          </p:cNvPr>
          <p:cNvSpPr>
            <a:spLocks noGrp="1"/>
          </p:cNvSpPr>
          <p:nvPr>
            <p:ph type="title"/>
          </p:nvPr>
        </p:nvSpPr>
        <p:spPr/>
        <p:txBody>
          <a:bodyPr/>
          <a:lstStyle/>
          <a:p>
            <a:r>
              <a:rPr lang="en-US" dirty="0"/>
              <a:t>Lesson Objectives</a:t>
            </a:r>
          </a:p>
        </p:txBody>
      </p:sp>
      <p:sp>
        <p:nvSpPr>
          <p:cNvPr id="3" name="Content Placeholder 2">
            <a:extLst>
              <a:ext uri="{FF2B5EF4-FFF2-40B4-BE49-F238E27FC236}">
                <a16:creationId xmlns:a16="http://schemas.microsoft.com/office/drawing/2014/main" id="{123B2D51-7249-1F4B-B084-9AEB775DE640}"/>
              </a:ext>
            </a:extLst>
          </p:cNvPr>
          <p:cNvSpPr>
            <a:spLocks noGrp="1"/>
          </p:cNvSpPr>
          <p:nvPr>
            <p:ph idx="1"/>
          </p:nvPr>
        </p:nvSpPr>
        <p:spPr/>
        <p:txBody>
          <a:bodyPr/>
          <a:lstStyle/>
          <a:p>
            <a:pPr marL="0" indent="0">
              <a:buNone/>
            </a:pPr>
            <a:r>
              <a:rPr lang="en-US" dirty="0"/>
              <a:t>1. Classify CTs</a:t>
            </a:r>
          </a:p>
          <a:p>
            <a:pPr marL="0" indent="0">
              <a:buNone/>
            </a:pPr>
            <a:r>
              <a:rPr lang="en-US" dirty="0"/>
              <a:t>2. Analyze and discuss different CTs, techniques, uses, treatment, cost, availability </a:t>
            </a:r>
          </a:p>
          <a:p>
            <a:pPr marL="0" indent="0">
              <a:buNone/>
            </a:pPr>
            <a:r>
              <a:rPr lang="en-US" dirty="0"/>
              <a:t>3. Discuss the use of CTs </a:t>
            </a:r>
          </a:p>
          <a:p>
            <a:pPr marL="0" indent="0">
              <a:buNone/>
            </a:pPr>
            <a:endParaRPr lang="en-US" dirty="0"/>
          </a:p>
        </p:txBody>
      </p:sp>
    </p:spTree>
    <p:extLst>
      <p:ext uri="{BB962C8B-B14F-4D97-AF65-F5344CB8AC3E}">
        <p14:creationId xmlns:p14="http://schemas.microsoft.com/office/powerpoint/2010/main" val="1669518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46E93-E9E0-5547-B176-E4BA8C873F63}"/>
              </a:ext>
            </a:extLst>
          </p:cNvPr>
          <p:cNvSpPr>
            <a:spLocks noGrp="1"/>
          </p:cNvSpPr>
          <p:nvPr>
            <p:ph type="title"/>
          </p:nvPr>
        </p:nvSpPr>
        <p:spPr/>
        <p:txBody>
          <a:bodyPr/>
          <a:lstStyle/>
          <a:p>
            <a:r>
              <a:rPr lang="en-US" dirty="0"/>
              <a:t>CTs classifications (recap): </a:t>
            </a:r>
          </a:p>
        </p:txBody>
      </p:sp>
      <p:sp>
        <p:nvSpPr>
          <p:cNvPr id="3" name="Content Placeholder 2">
            <a:extLst>
              <a:ext uri="{FF2B5EF4-FFF2-40B4-BE49-F238E27FC236}">
                <a16:creationId xmlns:a16="http://schemas.microsoft.com/office/drawing/2014/main" id="{DB87D092-A893-BF4D-9418-49B32A60B3D4}"/>
              </a:ext>
            </a:extLst>
          </p:cNvPr>
          <p:cNvSpPr>
            <a:spLocks noGrp="1"/>
          </p:cNvSpPr>
          <p:nvPr>
            <p:ph idx="1"/>
          </p:nvPr>
        </p:nvSpPr>
        <p:spPr/>
        <p:txBody>
          <a:bodyPr>
            <a:normAutofit fontScale="92500" lnSpcReduction="20000"/>
          </a:bodyPr>
          <a:lstStyle/>
          <a:p>
            <a:r>
              <a:rPr lang="en-GB" b="1" dirty="0"/>
              <a:t>Alternative</a:t>
            </a:r>
            <a:r>
              <a:rPr lang="en-GB" dirty="0"/>
              <a:t> medical systems / Systems of care (e.g. Naturopathy, Homeopathy, Ayurveda)</a:t>
            </a:r>
          </a:p>
          <a:p>
            <a:r>
              <a:rPr lang="en-GB" b="1" dirty="0"/>
              <a:t>Biologically</a:t>
            </a:r>
            <a:r>
              <a:rPr lang="en-GB" dirty="0"/>
              <a:t> based treatments (e.g. Herbal medicine, Nutritional Therapy)</a:t>
            </a:r>
          </a:p>
          <a:p>
            <a:r>
              <a:rPr lang="en-GB" b="1" dirty="0"/>
              <a:t>Mind body </a:t>
            </a:r>
            <a:r>
              <a:rPr lang="en-GB" dirty="0"/>
              <a:t>techniques (e.g. Meditation, Relaxation, Guided imaginary, Hypnotherapy)</a:t>
            </a:r>
          </a:p>
          <a:p>
            <a:r>
              <a:rPr lang="en-GB" b="1" dirty="0"/>
              <a:t>Manipulative and body based </a:t>
            </a:r>
            <a:r>
              <a:rPr lang="en-GB" dirty="0"/>
              <a:t>methods (e.g. Yoga, Chiropractic therapy, Massage therapy)</a:t>
            </a:r>
          </a:p>
          <a:p>
            <a:r>
              <a:rPr lang="en-GB" b="1" dirty="0"/>
              <a:t>Energy</a:t>
            </a:r>
            <a:r>
              <a:rPr lang="en-GB" dirty="0"/>
              <a:t> therapies (e.g. Acupuncture, Reflexology)</a:t>
            </a:r>
          </a:p>
          <a:p>
            <a:endParaRPr lang="en-US" dirty="0"/>
          </a:p>
        </p:txBody>
      </p:sp>
    </p:spTree>
    <p:extLst>
      <p:ext uri="{BB962C8B-B14F-4D97-AF65-F5344CB8AC3E}">
        <p14:creationId xmlns:p14="http://schemas.microsoft.com/office/powerpoint/2010/main" val="710015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C30A-FD6D-224B-AF4B-B61925D6F0C5}"/>
              </a:ext>
            </a:extLst>
          </p:cNvPr>
          <p:cNvSpPr>
            <a:spLocks noGrp="1"/>
          </p:cNvSpPr>
          <p:nvPr>
            <p:ph type="title"/>
          </p:nvPr>
        </p:nvSpPr>
        <p:spPr/>
        <p:txBody>
          <a:bodyPr/>
          <a:lstStyle/>
          <a:p>
            <a:r>
              <a:rPr lang="en-US" dirty="0"/>
              <a:t>Biologically based therapies </a:t>
            </a:r>
          </a:p>
        </p:txBody>
      </p:sp>
      <p:sp>
        <p:nvSpPr>
          <p:cNvPr id="3" name="Content Placeholder 2">
            <a:extLst>
              <a:ext uri="{FF2B5EF4-FFF2-40B4-BE49-F238E27FC236}">
                <a16:creationId xmlns:a16="http://schemas.microsoft.com/office/drawing/2014/main" id="{E2EE6802-E28D-6E43-B9E3-E12FA9552CF7}"/>
              </a:ext>
            </a:extLst>
          </p:cNvPr>
          <p:cNvSpPr>
            <a:spLocks noGrp="1"/>
          </p:cNvSpPr>
          <p:nvPr>
            <p:ph idx="1"/>
          </p:nvPr>
        </p:nvSpPr>
        <p:spPr/>
        <p:txBody>
          <a:bodyPr>
            <a:normAutofit fontScale="70000" lnSpcReduction="20000"/>
          </a:bodyPr>
          <a:lstStyle/>
          <a:p>
            <a:r>
              <a:rPr lang="en-GB" dirty="0"/>
              <a:t>Use substances typically found in nature and include herbs and essential oils, special diets (e.g., Ayurveda, hot-cold balance), nutritional and food supplements, and other products such as cartilage</a:t>
            </a:r>
          </a:p>
          <a:p>
            <a:r>
              <a:rPr lang="en-GB" dirty="0"/>
              <a:t>These therapies are the most popular of the complementary therapies; nearly 18% of adults have reported use of so-called natural, nonvitamin, nonmineral products consumed, applied topically, or inhaled</a:t>
            </a:r>
          </a:p>
          <a:p>
            <a:r>
              <a:rPr lang="en-GB" dirty="0"/>
              <a:t>Some of these products have been well studied, however, many have not had anticipated effects, and research into the safety and efficacy of supplements is ongoing</a:t>
            </a:r>
          </a:p>
          <a:p>
            <a:r>
              <a:rPr lang="en-GB" dirty="0"/>
              <a:t>Products may be disruptive to normal physiological processes, such as coagulation and glucose regulation, and interactions with conventional medications may produce devastating effects.</a:t>
            </a:r>
            <a:endParaRPr lang="en-US" dirty="0"/>
          </a:p>
        </p:txBody>
      </p:sp>
      <p:sp>
        <p:nvSpPr>
          <p:cNvPr id="4" name="TextBox 3">
            <a:extLst>
              <a:ext uri="{FF2B5EF4-FFF2-40B4-BE49-F238E27FC236}">
                <a16:creationId xmlns:a16="http://schemas.microsoft.com/office/drawing/2014/main" id="{85A5FCA1-3CF6-8B45-9043-A3EB14FA8730}"/>
              </a:ext>
            </a:extLst>
          </p:cNvPr>
          <p:cNvSpPr txBox="1"/>
          <p:nvPr/>
        </p:nvSpPr>
        <p:spPr>
          <a:xfrm>
            <a:off x="8763000" y="6123543"/>
            <a:ext cx="2590800" cy="369332"/>
          </a:xfrm>
          <a:prstGeom prst="rect">
            <a:avLst/>
          </a:prstGeom>
          <a:noFill/>
        </p:spPr>
        <p:txBody>
          <a:bodyPr wrap="square" rtlCol="0">
            <a:spAutoFit/>
          </a:bodyPr>
          <a:lstStyle/>
          <a:p>
            <a:r>
              <a:rPr lang="en-US" dirty="0"/>
              <a:t>(</a:t>
            </a:r>
            <a:r>
              <a:rPr lang="en-GB" dirty="0"/>
              <a:t>KRAMLICH, </a:t>
            </a:r>
            <a:r>
              <a:rPr lang="en-US" dirty="0"/>
              <a:t> 2014)</a:t>
            </a:r>
          </a:p>
        </p:txBody>
      </p:sp>
    </p:spTree>
    <p:extLst>
      <p:ext uri="{BB962C8B-B14F-4D97-AF65-F5344CB8AC3E}">
        <p14:creationId xmlns:p14="http://schemas.microsoft.com/office/powerpoint/2010/main" val="4016632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D02A9C93-76C4-F143-9FE3-DE27E2DCD547}"/>
              </a:ext>
            </a:extLst>
          </p:cNvPr>
          <p:cNvPicPr>
            <a:picLocks noGrp="1" noChangeAspect="1"/>
          </p:cNvPicPr>
          <p:nvPr>
            <p:ph idx="1"/>
          </p:nvPr>
        </p:nvPicPr>
        <p:blipFill>
          <a:blip r:embed="rId2"/>
          <a:stretch>
            <a:fillRect/>
          </a:stretch>
        </p:blipFill>
        <p:spPr>
          <a:xfrm>
            <a:off x="460409" y="144112"/>
            <a:ext cx="11294711" cy="6569775"/>
          </a:xfrm>
        </p:spPr>
      </p:pic>
    </p:spTree>
    <p:extLst>
      <p:ext uri="{BB962C8B-B14F-4D97-AF65-F5344CB8AC3E}">
        <p14:creationId xmlns:p14="http://schemas.microsoft.com/office/powerpoint/2010/main" val="1907835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8D763-514F-A544-A855-177D3B711BD5}"/>
              </a:ext>
            </a:extLst>
          </p:cNvPr>
          <p:cNvSpPr>
            <a:spLocks noGrp="1"/>
          </p:cNvSpPr>
          <p:nvPr>
            <p:ph type="title"/>
          </p:nvPr>
        </p:nvSpPr>
        <p:spPr/>
        <p:txBody>
          <a:bodyPr/>
          <a:lstStyle/>
          <a:p>
            <a:r>
              <a:rPr lang="en-US" dirty="0"/>
              <a:t>Energy therapies </a:t>
            </a:r>
          </a:p>
        </p:txBody>
      </p:sp>
      <p:sp>
        <p:nvSpPr>
          <p:cNvPr id="3" name="Content Placeholder 2">
            <a:extLst>
              <a:ext uri="{FF2B5EF4-FFF2-40B4-BE49-F238E27FC236}">
                <a16:creationId xmlns:a16="http://schemas.microsoft.com/office/drawing/2014/main" id="{114B0025-5A49-4343-BC47-4C4B11A5A263}"/>
              </a:ext>
            </a:extLst>
          </p:cNvPr>
          <p:cNvSpPr>
            <a:spLocks noGrp="1"/>
          </p:cNvSpPr>
          <p:nvPr>
            <p:ph idx="1"/>
          </p:nvPr>
        </p:nvSpPr>
        <p:spPr/>
        <p:txBody>
          <a:bodyPr>
            <a:normAutofit fontScale="77500" lnSpcReduction="20000"/>
          </a:bodyPr>
          <a:lstStyle/>
          <a:p>
            <a:r>
              <a:rPr lang="en-GB" dirty="0"/>
              <a:t>Focus on the electromagnetic and biofield energies that are thought to originate in or near the body and on energy from other sources</a:t>
            </a:r>
          </a:p>
          <a:p>
            <a:endParaRPr lang="en-GB" dirty="0"/>
          </a:p>
          <a:p>
            <a:r>
              <a:rPr lang="en-GB" dirty="0"/>
              <a:t>May modify, manipulate, enhance, or simply support the energy fields</a:t>
            </a:r>
          </a:p>
          <a:p>
            <a:endParaRPr lang="en-GB" dirty="0"/>
          </a:p>
          <a:p>
            <a:r>
              <a:rPr lang="en-GB" dirty="0"/>
              <a:t>Veritable energy fields, which are measurable, involve use of magnet or light  therapy</a:t>
            </a:r>
          </a:p>
          <a:p>
            <a:endParaRPr lang="en-GB" dirty="0"/>
          </a:p>
          <a:p>
            <a:r>
              <a:rPr lang="en-GB" dirty="0"/>
              <a:t>Putative energy therapies are not yet measurable and are based on the concept that humans (and, some think, animals, plants, and inanimate objects) are infused with subtle forms of energy that connect everything</a:t>
            </a:r>
          </a:p>
        </p:txBody>
      </p:sp>
      <p:sp>
        <p:nvSpPr>
          <p:cNvPr id="4" name="TextBox 3">
            <a:extLst>
              <a:ext uri="{FF2B5EF4-FFF2-40B4-BE49-F238E27FC236}">
                <a16:creationId xmlns:a16="http://schemas.microsoft.com/office/drawing/2014/main" id="{B4DB1964-1356-9645-9C2B-BB53FB6EFDA6}"/>
              </a:ext>
            </a:extLst>
          </p:cNvPr>
          <p:cNvSpPr txBox="1"/>
          <p:nvPr/>
        </p:nvSpPr>
        <p:spPr>
          <a:xfrm>
            <a:off x="8763000" y="6123543"/>
            <a:ext cx="2590800" cy="369332"/>
          </a:xfrm>
          <a:prstGeom prst="rect">
            <a:avLst/>
          </a:prstGeom>
          <a:noFill/>
        </p:spPr>
        <p:txBody>
          <a:bodyPr wrap="square" rtlCol="0">
            <a:spAutoFit/>
          </a:bodyPr>
          <a:lstStyle/>
          <a:p>
            <a:r>
              <a:rPr lang="en-US" dirty="0"/>
              <a:t>(</a:t>
            </a:r>
            <a:r>
              <a:rPr lang="en-GB" dirty="0"/>
              <a:t>KRAMLICH, </a:t>
            </a:r>
            <a:r>
              <a:rPr lang="en-US" dirty="0"/>
              <a:t> 2014)</a:t>
            </a:r>
          </a:p>
        </p:txBody>
      </p:sp>
    </p:spTree>
    <p:extLst>
      <p:ext uri="{BB962C8B-B14F-4D97-AF65-F5344CB8AC3E}">
        <p14:creationId xmlns:p14="http://schemas.microsoft.com/office/powerpoint/2010/main" val="1124965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8D763-514F-A544-A855-177D3B711BD5}"/>
              </a:ext>
            </a:extLst>
          </p:cNvPr>
          <p:cNvSpPr>
            <a:spLocks noGrp="1"/>
          </p:cNvSpPr>
          <p:nvPr>
            <p:ph type="title"/>
          </p:nvPr>
        </p:nvSpPr>
        <p:spPr/>
        <p:txBody>
          <a:bodyPr/>
          <a:lstStyle/>
          <a:p>
            <a:r>
              <a:rPr lang="en-US" dirty="0"/>
              <a:t>Energy therapies </a:t>
            </a:r>
          </a:p>
        </p:txBody>
      </p:sp>
      <p:sp>
        <p:nvSpPr>
          <p:cNvPr id="3" name="Content Placeholder 2">
            <a:extLst>
              <a:ext uri="{FF2B5EF4-FFF2-40B4-BE49-F238E27FC236}">
                <a16:creationId xmlns:a16="http://schemas.microsoft.com/office/drawing/2014/main" id="{114B0025-5A49-4343-BC47-4C4B11A5A263}"/>
              </a:ext>
            </a:extLst>
          </p:cNvPr>
          <p:cNvSpPr>
            <a:spLocks noGrp="1"/>
          </p:cNvSpPr>
          <p:nvPr>
            <p:ph idx="1"/>
          </p:nvPr>
        </p:nvSpPr>
        <p:spPr/>
        <p:txBody>
          <a:bodyPr>
            <a:normAutofit fontScale="77500" lnSpcReduction="20000"/>
          </a:bodyPr>
          <a:lstStyle/>
          <a:p>
            <a:pPr marL="0" indent="0">
              <a:buNone/>
            </a:pPr>
            <a:r>
              <a:rPr lang="en-GB" dirty="0"/>
              <a:t>Continued..</a:t>
            </a:r>
          </a:p>
          <a:p>
            <a:r>
              <a:rPr lang="en-GB" dirty="0"/>
              <a:t>Energy is called by various names, such as ki by the Japanese, prana by the Hindus, qi or chi by the Chinese, and </a:t>
            </a:r>
            <a:r>
              <a:rPr lang="en-GB" dirty="0" err="1"/>
              <a:t>oki</a:t>
            </a:r>
            <a:r>
              <a:rPr lang="en-GB" dirty="0"/>
              <a:t>, </a:t>
            </a:r>
            <a:r>
              <a:rPr lang="en-GB" dirty="0" err="1"/>
              <a:t>orenda</a:t>
            </a:r>
            <a:r>
              <a:rPr lang="en-GB" dirty="0"/>
              <a:t>, or ton by Native Americans</a:t>
            </a:r>
          </a:p>
          <a:p>
            <a:endParaRPr lang="en-GB" dirty="0"/>
          </a:p>
          <a:p>
            <a:r>
              <a:rPr lang="en-GB" dirty="0"/>
              <a:t>Energy therapies may include healing touch, therapeutic touch, Reiki, acupuncture or acupressure, and reflexology.</a:t>
            </a:r>
          </a:p>
          <a:p>
            <a:endParaRPr lang="en-GB" dirty="0"/>
          </a:p>
          <a:p>
            <a:r>
              <a:rPr lang="en-GB" dirty="0"/>
              <a:t>Concerns with some of the energy therapies include inaccurate diagnoses of conditions by practitioners and safety issues associated with the manipulative therapies</a:t>
            </a:r>
          </a:p>
          <a:p>
            <a:endParaRPr lang="en-US" dirty="0"/>
          </a:p>
        </p:txBody>
      </p:sp>
      <p:sp>
        <p:nvSpPr>
          <p:cNvPr id="4" name="TextBox 3">
            <a:extLst>
              <a:ext uri="{FF2B5EF4-FFF2-40B4-BE49-F238E27FC236}">
                <a16:creationId xmlns:a16="http://schemas.microsoft.com/office/drawing/2014/main" id="{B4DB1964-1356-9645-9C2B-BB53FB6EFDA6}"/>
              </a:ext>
            </a:extLst>
          </p:cNvPr>
          <p:cNvSpPr txBox="1"/>
          <p:nvPr/>
        </p:nvSpPr>
        <p:spPr>
          <a:xfrm>
            <a:off x="8763000" y="6123543"/>
            <a:ext cx="2590800" cy="369332"/>
          </a:xfrm>
          <a:prstGeom prst="rect">
            <a:avLst/>
          </a:prstGeom>
          <a:noFill/>
        </p:spPr>
        <p:txBody>
          <a:bodyPr wrap="square" rtlCol="0">
            <a:spAutoFit/>
          </a:bodyPr>
          <a:lstStyle/>
          <a:p>
            <a:r>
              <a:rPr lang="en-US" dirty="0"/>
              <a:t>(</a:t>
            </a:r>
            <a:r>
              <a:rPr lang="en-GB" dirty="0"/>
              <a:t>KRAMLICH, </a:t>
            </a:r>
            <a:r>
              <a:rPr lang="en-US" dirty="0"/>
              <a:t> 2014)</a:t>
            </a:r>
          </a:p>
        </p:txBody>
      </p:sp>
    </p:spTree>
    <p:extLst>
      <p:ext uri="{BB962C8B-B14F-4D97-AF65-F5344CB8AC3E}">
        <p14:creationId xmlns:p14="http://schemas.microsoft.com/office/powerpoint/2010/main" val="666061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23AB77EB-DBB4-2442-B7CC-53507BD94441}"/>
              </a:ext>
            </a:extLst>
          </p:cNvPr>
          <p:cNvPicPr>
            <a:picLocks noGrp="1" noChangeAspect="1"/>
          </p:cNvPicPr>
          <p:nvPr>
            <p:ph idx="1"/>
          </p:nvPr>
        </p:nvPicPr>
        <p:blipFill>
          <a:blip r:embed="rId2"/>
          <a:stretch>
            <a:fillRect/>
          </a:stretch>
        </p:blipFill>
        <p:spPr>
          <a:xfrm>
            <a:off x="283462" y="952500"/>
            <a:ext cx="11625076" cy="37282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344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F0E38-FD95-6646-9729-87080933560F}"/>
              </a:ext>
            </a:extLst>
          </p:cNvPr>
          <p:cNvSpPr>
            <a:spLocks noGrp="1"/>
          </p:cNvSpPr>
          <p:nvPr>
            <p:ph type="title"/>
          </p:nvPr>
        </p:nvSpPr>
        <p:spPr/>
        <p:txBody>
          <a:bodyPr/>
          <a:lstStyle/>
          <a:p>
            <a:r>
              <a:rPr lang="en-US" dirty="0"/>
              <a:t>Mind-body therapies </a:t>
            </a:r>
          </a:p>
        </p:txBody>
      </p:sp>
      <p:sp>
        <p:nvSpPr>
          <p:cNvPr id="3" name="Content Placeholder 2">
            <a:extLst>
              <a:ext uri="{FF2B5EF4-FFF2-40B4-BE49-F238E27FC236}">
                <a16:creationId xmlns:a16="http://schemas.microsoft.com/office/drawing/2014/main" id="{8B61874D-8E09-C540-84CD-9B0311B717FB}"/>
              </a:ext>
            </a:extLst>
          </p:cNvPr>
          <p:cNvSpPr>
            <a:spLocks noGrp="1"/>
          </p:cNvSpPr>
          <p:nvPr>
            <p:ph idx="1"/>
          </p:nvPr>
        </p:nvSpPr>
        <p:spPr/>
        <p:txBody>
          <a:bodyPr>
            <a:normAutofit fontScale="85000" lnSpcReduction="10000"/>
          </a:bodyPr>
          <a:lstStyle/>
          <a:p>
            <a:r>
              <a:rPr lang="en-GB" dirty="0"/>
              <a:t>Use a variety of techniques to enhance the mind’s ability to affect body functions and symptoms are known as mind-body therapies (or </a:t>
            </a:r>
            <a:r>
              <a:rPr lang="en-GB" dirty="0" err="1"/>
              <a:t>mindbody</a:t>
            </a:r>
            <a:r>
              <a:rPr lang="en-GB" dirty="0"/>
              <a:t>- spirit therapies, from a holistic perspective)</a:t>
            </a:r>
          </a:p>
          <a:p>
            <a:endParaRPr lang="en-GB" dirty="0"/>
          </a:p>
          <a:p>
            <a:r>
              <a:rPr lang="en-GB" dirty="0"/>
              <a:t>Are among the most widely used category and include guided imagery, visualization, progressive muscle relaxation, meditation, prayer, music therapy, light therapy, art therapy, journaling, storytelling, biofeedback, hypnosis, </a:t>
            </a:r>
            <a:r>
              <a:rPr lang="en-GB" dirty="0" err="1"/>
              <a:t>humor</a:t>
            </a:r>
            <a:r>
              <a:rPr lang="en-GB" dirty="0"/>
              <a:t>, animal-assisted therapy, </a:t>
            </a:r>
            <a:r>
              <a:rPr lang="en-GB" dirty="0" err="1"/>
              <a:t>t’ai</a:t>
            </a:r>
            <a:r>
              <a:rPr lang="en-GB" dirty="0"/>
              <a:t> chi, qigong, and yoga.</a:t>
            </a:r>
          </a:p>
          <a:p>
            <a:endParaRPr lang="en-US" dirty="0"/>
          </a:p>
        </p:txBody>
      </p:sp>
      <p:sp>
        <p:nvSpPr>
          <p:cNvPr id="4" name="TextBox 3">
            <a:extLst>
              <a:ext uri="{FF2B5EF4-FFF2-40B4-BE49-F238E27FC236}">
                <a16:creationId xmlns:a16="http://schemas.microsoft.com/office/drawing/2014/main" id="{C94E2E2C-CAD7-B849-A2B4-E64199363208}"/>
              </a:ext>
            </a:extLst>
          </p:cNvPr>
          <p:cNvSpPr txBox="1"/>
          <p:nvPr/>
        </p:nvSpPr>
        <p:spPr>
          <a:xfrm>
            <a:off x="8153400" y="5846544"/>
            <a:ext cx="2590800" cy="369332"/>
          </a:xfrm>
          <a:prstGeom prst="rect">
            <a:avLst/>
          </a:prstGeom>
          <a:noFill/>
        </p:spPr>
        <p:txBody>
          <a:bodyPr wrap="square" rtlCol="0">
            <a:spAutoFit/>
          </a:bodyPr>
          <a:lstStyle/>
          <a:p>
            <a:r>
              <a:rPr lang="en-US" dirty="0"/>
              <a:t>(</a:t>
            </a:r>
            <a:r>
              <a:rPr lang="en-GB" dirty="0"/>
              <a:t>KRAMLICH, </a:t>
            </a:r>
            <a:r>
              <a:rPr lang="en-US" dirty="0"/>
              <a:t> 2014)</a:t>
            </a:r>
          </a:p>
        </p:txBody>
      </p:sp>
    </p:spTree>
    <p:extLst>
      <p:ext uri="{BB962C8B-B14F-4D97-AF65-F5344CB8AC3E}">
        <p14:creationId xmlns:p14="http://schemas.microsoft.com/office/powerpoint/2010/main" val="4087396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with medium confidence">
            <a:extLst>
              <a:ext uri="{FF2B5EF4-FFF2-40B4-BE49-F238E27FC236}">
                <a16:creationId xmlns:a16="http://schemas.microsoft.com/office/drawing/2014/main" id="{E0838EE9-5056-4F43-9F6B-ABE220FA4A14}"/>
              </a:ext>
            </a:extLst>
          </p:cNvPr>
          <p:cNvPicPr>
            <a:picLocks noGrp="1" noChangeAspect="1"/>
          </p:cNvPicPr>
          <p:nvPr>
            <p:ph idx="1"/>
          </p:nvPr>
        </p:nvPicPr>
        <p:blipFill>
          <a:blip r:embed="rId2"/>
          <a:stretch>
            <a:fillRect/>
          </a:stretch>
        </p:blipFill>
        <p:spPr>
          <a:xfrm>
            <a:off x="518160" y="1056640"/>
            <a:ext cx="10962640" cy="4309904"/>
          </a:xfrm>
        </p:spPr>
      </p:pic>
    </p:spTree>
    <p:extLst>
      <p:ext uri="{BB962C8B-B14F-4D97-AF65-F5344CB8AC3E}">
        <p14:creationId xmlns:p14="http://schemas.microsoft.com/office/powerpoint/2010/main" val="1891796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DF79D-0435-9D43-BC62-0BB8F97F0FA3}"/>
              </a:ext>
            </a:extLst>
          </p:cNvPr>
          <p:cNvSpPr>
            <a:spLocks noGrp="1"/>
          </p:cNvSpPr>
          <p:nvPr>
            <p:ph type="title"/>
          </p:nvPr>
        </p:nvSpPr>
        <p:spPr/>
        <p:txBody>
          <a:bodyPr/>
          <a:lstStyle/>
          <a:p>
            <a:r>
              <a:rPr lang="en-GB" dirty="0"/>
              <a:t>Manipulative and Body-Based Therapies</a:t>
            </a:r>
            <a:endParaRPr lang="en-US" dirty="0"/>
          </a:p>
        </p:txBody>
      </p:sp>
      <p:sp>
        <p:nvSpPr>
          <p:cNvPr id="3" name="Content Placeholder 2">
            <a:extLst>
              <a:ext uri="{FF2B5EF4-FFF2-40B4-BE49-F238E27FC236}">
                <a16:creationId xmlns:a16="http://schemas.microsoft.com/office/drawing/2014/main" id="{254E53AF-A0C8-9842-984B-EEADF6FF9695}"/>
              </a:ext>
            </a:extLst>
          </p:cNvPr>
          <p:cNvSpPr>
            <a:spLocks noGrp="1"/>
          </p:cNvSpPr>
          <p:nvPr>
            <p:ph idx="1"/>
          </p:nvPr>
        </p:nvSpPr>
        <p:spPr/>
        <p:txBody>
          <a:bodyPr>
            <a:normAutofit fontScale="77500" lnSpcReduction="20000"/>
          </a:bodyPr>
          <a:lstStyle/>
          <a:p>
            <a:r>
              <a:rPr lang="en-GB" dirty="0"/>
              <a:t>Apply pressure to, manipulate, or move one or more body parts are known as manipulative or body-based therapies</a:t>
            </a:r>
          </a:p>
          <a:p>
            <a:r>
              <a:rPr lang="en-GB" dirty="0"/>
              <a:t>Examples include chiropractic medicine, osteopathic manipulative medicine, movement therapy, massage, and other body work, such as </a:t>
            </a:r>
            <a:r>
              <a:rPr lang="en-GB" dirty="0" err="1"/>
              <a:t>rolfing</a:t>
            </a:r>
            <a:r>
              <a:rPr lang="en-GB" dirty="0"/>
              <a:t> (a form of soft-tissue manipulation)</a:t>
            </a:r>
          </a:p>
          <a:p>
            <a:r>
              <a:rPr lang="en-GB" dirty="0"/>
              <a:t>Practitioners of these therapies may be licensed or certified and have received more extensive education and training than have practitioners of other therapies</a:t>
            </a:r>
          </a:p>
          <a:p>
            <a:r>
              <a:rPr lang="en-GB" dirty="0"/>
              <a:t>Some concerns about manipulative therapies include delay or avoidance in seeking conventional care and aggravation of existing conditions</a:t>
            </a:r>
            <a:r>
              <a:rPr lang="en-US" dirty="0"/>
              <a:t>.</a:t>
            </a:r>
            <a:endParaRPr lang="en-GB" dirty="0"/>
          </a:p>
        </p:txBody>
      </p:sp>
      <p:sp>
        <p:nvSpPr>
          <p:cNvPr id="4" name="TextBox 3">
            <a:extLst>
              <a:ext uri="{FF2B5EF4-FFF2-40B4-BE49-F238E27FC236}">
                <a16:creationId xmlns:a16="http://schemas.microsoft.com/office/drawing/2014/main" id="{D32EEA9D-880D-F149-A051-F29B56F554FC}"/>
              </a:ext>
            </a:extLst>
          </p:cNvPr>
          <p:cNvSpPr txBox="1"/>
          <p:nvPr/>
        </p:nvSpPr>
        <p:spPr>
          <a:xfrm>
            <a:off x="8153400" y="5846544"/>
            <a:ext cx="2590800" cy="369332"/>
          </a:xfrm>
          <a:prstGeom prst="rect">
            <a:avLst/>
          </a:prstGeom>
          <a:noFill/>
        </p:spPr>
        <p:txBody>
          <a:bodyPr wrap="square" rtlCol="0">
            <a:spAutoFit/>
          </a:bodyPr>
          <a:lstStyle/>
          <a:p>
            <a:r>
              <a:rPr lang="en-US" dirty="0"/>
              <a:t>(</a:t>
            </a:r>
            <a:r>
              <a:rPr lang="en-GB" dirty="0"/>
              <a:t>KRAMLICH, </a:t>
            </a:r>
            <a:r>
              <a:rPr lang="en-US" dirty="0"/>
              <a:t> 2014)</a:t>
            </a:r>
          </a:p>
        </p:txBody>
      </p:sp>
    </p:spTree>
    <p:extLst>
      <p:ext uri="{BB962C8B-B14F-4D97-AF65-F5344CB8AC3E}">
        <p14:creationId xmlns:p14="http://schemas.microsoft.com/office/powerpoint/2010/main" val="2686456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03A434F0-7FA0-B94D-A1F4-5DA9AFA7984E}"/>
              </a:ext>
            </a:extLst>
          </p:cNvPr>
          <p:cNvPicPr>
            <a:picLocks noGrp="1" noChangeAspect="1"/>
          </p:cNvPicPr>
          <p:nvPr>
            <p:ph idx="1"/>
          </p:nvPr>
        </p:nvPicPr>
        <p:blipFill>
          <a:blip r:embed="rId2"/>
          <a:stretch>
            <a:fillRect/>
          </a:stretch>
        </p:blipFill>
        <p:spPr>
          <a:xfrm>
            <a:off x="155259" y="577850"/>
            <a:ext cx="11881481" cy="42743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56729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D4728-25A8-314B-9BA4-AFC42AD1B544}"/>
              </a:ext>
            </a:extLst>
          </p:cNvPr>
          <p:cNvSpPr>
            <a:spLocks noGrp="1"/>
          </p:cNvSpPr>
          <p:nvPr>
            <p:ph type="title"/>
          </p:nvPr>
        </p:nvSpPr>
        <p:spPr/>
        <p:txBody>
          <a:bodyPr/>
          <a:lstStyle/>
          <a:p>
            <a:r>
              <a:rPr lang="en-US" dirty="0"/>
              <a:t>Systems of Care</a:t>
            </a:r>
          </a:p>
        </p:txBody>
      </p:sp>
      <p:sp>
        <p:nvSpPr>
          <p:cNvPr id="3" name="Content Placeholder 2">
            <a:extLst>
              <a:ext uri="{FF2B5EF4-FFF2-40B4-BE49-F238E27FC236}">
                <a16:creationId xmlns:a16="http://schemas.microsoft.com/office/drawing/2014/main" id="{020655C4-51B6-4848-971D-1CDA9FE2AA65}"/>
              </a:ext>
            </a:extLst>
          </p:cNvPr>
          <p:cNvSpPr>
            <a:spLocks noGrp="1"/>
          </p:cNvSpPr>
          <p:nvPr>
            <p:ph idx="1"/>
          </p:nvPr>
        </p:nvSpPr>
        <p:spPr/>
        <p:txBody>
          <a:bodyPr>
            <a:normAutofit fontScale="85000" lnSpcReduction="10000"/>
          </a:bodyPr>
          <a:lstStyle/>
          <a:p>
            <a:r>
              <a:rPr lang="en-GB" dirty="0"/>
              <a:t>Evolved from cultural and spiritual traditions, such as Ayurvedic medicine, traditional Chinese medicine, folk medicine, homeopathy, and naturopathy (not entirely fit into other categories).</a:t>
            </a:r>
          </a:p>
          <a:p>
            <a:r>
              <a:rPr lang="en-GB" dirty="0"/>
              <a:t>Encompass whole systems of care built on theory and practices that evolved earlier than and apart from more conventional Western medicine. </a:t>
            </a:r>
          </a:p>
          <a:p>
            <a:r>
              <a:rPr lang="en-GB" dirty="0"/>
              <a:t>Some cultural healing systems, such as Hmong, Samoan, Somali, Latin American, and Native American, have persisted for centuries.</a:t>
            </a:r>
            <a:endParaRPr lang="en-US" dirty="0"/>
          </a:p>
        </p:txBody>
      </p:sp>
      <p:sp>
        <p:nvSpPr>
          <p:cNvPr id="4" name="TextBox 3">
            <a:extLst>
              <a:ext uri="{FF2B5EF4-FFF2-40B4-BE49-F238E27FC236}">
                <a16:creationId xmlns:a16="http://schemas.microsoft.com/office/drawing/2014/main" id="{F4A42C69-3561-E948-B04F-7597DA5A979B}"/>
              </a:ext>
            </a:extLst>
          </p:cNvPr>
          <p:cNvSpPr txBox="1"/>
          <p:nvPr/>
        </p:nvSpPr>
        <p:spPr>
          <a:xfrm>
            <a:off x="8153400" y="5846544"/>
            <a:ext cx="2590800" cy="369332"/>
          </a:xfrm>
          <a:prstGeom prst="rect">
            <a:avLst/>
          </a:prstGeom>
          <a:noFill/>
        </p:spPr>
        <p:txBody>
          <a:bodyPr wrap="square" rtlCol="0">
            <a:spAutoFit/>
          </a:bodyPr>
          <a:lstStyle/>
          <a:p>
            <a:r>
              <a:rPr lang="en-US" dirty="0"/>
              <a:t>(</a:t>
            </a:r>
            <a:r>
              <a:rPr lang="en-GB" dirty="0"/>
              <a:t>KRAMLICH, </a:t>
            </a:r>
            <a:r>
              <a:rPr lang="en-US" dirty="0"/>
              <a:t> 2014)</a:t>
            </a:r>
          </a:p>
        </p:txBody>
      </p:sp>
    </p:spTree>
    <p:extLst>
      <p:ext uri="{BB962C8B-B14F-4D97-AF65-F5344CB8AC3E}">
        <p14:creationId xmlns:p14="http://schemas.microsoft.com/office/powerpoint/2010/main" val="588944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with medium confidence">
            <a:extLst>
              <a:ext uri="{FF2B5EF4-FFF2-40B4-BE49-F238E27FC236}">
                <a16:creationId xmlns:a16="http://schemas.microsoft.com/office/drawing/2014/main" id="{2017FED2-29FC-4148-9A29-F184A67AF3EA}"/>
              </a:ext>
            </a:extLst>
          </p:cNvPr>
          <p:cNvPicPr>
            <a:picLocks noGrp="1" noChangeAspect="1"/>
          </p:cNvPicPr>
          <p:nvPr>
            <p:ph idx="1"/>
          </p:nvPr>
        </p:nvPicPr>
        <p:blipFill>
          <a:blip r:embed="rId2"/>
          <a:stretch>
            <a:fillRect/>
          </a:stretch>
        </p:blipFill>
        <p:spPr>
          <a:xfrm>
            <a:off x="242570" y="526429"/>
            <a:ext cx="11706860" cy="4709151"/>
          </a:xfrm>
        </p:spPr>
      </p:pic>
    </p:spTree>
    <p:extLst>
      <p:ext uri="{BB962C8B-B14F-4D97-AF65-F5344CB8AC3E}">
        <p14:creationId xmlns:p14="http://schemas.microsoft.com/office/powerpoint/2010/main" val="1408171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3FBFE-002A-6B41-AABC-DC531E319879}"/>
              </a:ext>
            </a:extLst>
          </p:cNvPr>
          <p:cNvSpPr>
            <a:spLocks noGrp="1"/>
          </p:cNvSpPr>
          <p:nvPr>
            <p:ph type="title"/>
          </p:nvPr>
        </p:nvSpPr>
        <p:spPr/>
        <p:txBody>
          <a:bodyPr/>
          <a:lstStyle/>
          <a:p>
            <a:r>
              <a:rPr lang="en-US" dirty="0"/>
              <a:t>Let’s look at some CTs</a:t>
            </a:r>
          </a:p>
        </p:txBody>
      </p:sp>
      <p:sp>
        <p:nvSpPr>
          <p:cNvPr id="3" name="Content Placeholder 2">
            <a:extLst>
              <a:ext uri="{FF2B5EF4-FFF2-40B4-BE49-F238E27FC236}">
                <a16:creationId xmlns:a16="http://schemas.microsoft.com/office/drawing/2014/main" id="{3699FE40-9150-E743-9C6C-B4384EAF069C}"/>
              </a:ext>
            </a:extLst>
          </p:cNvPr>
          <p:cNvSpPr>
            <a:spLocks noGrp="1"/>
          </p:cNvSpPr>
          <p:nvPr>
            <p:ph idx="1"/>
          </p:nvPr>
        </p:nvSpPr>
        <p:spPr/>
        <p:txBody>
          <a:bodyPr>
            <a:normAutofit fontScale="77500" lnSpcReduction="20000"/>
          </a:bodyPr>
          <a:lstStyle/>
          <a:p>
            <a:pPr marL="0" indent="0">
              <a:buNone/>
            </a:pPr>
            <a:r>
              <a:rPr lang="en-US" dirty="0"/>
              <a:t>Art Therapy and Parkinson’s:</a:t>
            </a:r>
          </a:p>
          <a:p>
            <a:r>
              <a:rPr lang="en-US" dirty="0">
                <a:hlinkClick r:id="rId2"/>
              </a:rPr>
              <a:t>https://www.youtube.com/watch?v=ugSHg0_ptQA&amp;feature=emb_logo</a:t>
            </a:r>
            <a:endParaRPr lang="en-US" dirty="0"/>
          </a:p>
          <a:p>
            <a:pPr marL="0" indent="0">
              <a:buNone/>
            </a:pPr>
            <a:endParaRPr lang="en-US" dirty="0"/>
          </a:p>
          <a:p>
            <a:pPr marL="0" indent="0">
              <a:buNone/>
            </a:pPr>
            <a:r>
              <a:rPr lang="en-US" dirty="0"/>
              <a:t>Asthma and Yoga: </a:t>
            </a:r>
          </a:p>
          <a:p>
            <a:r>
              <a:rPr lang="en-US" dirty="0">
                <a:hlinkClick r:id="rId3"/>
              </a:rPr>
              <a:t>https://www.youtube.com/watch?v=GifGGVDWQ4g&amp;feature=youtu.be</a:t>
            </a:r>
            <a:r>
              <a:rPr lang="en-US" dirty="0"/>
              <a:t> </a:t>
            </a:r>
          </a:p>
          <a:p>
            <a:pPr marL="0" indent="0">
              <a:buNone/>
            </a:pPr>
            <a:endParaRPr lang="en-US" dirty="0"/>
          </a:p>
          <a:p>
            <a:pPr marL="0" indent="0">
              <a:buNone/>
            </a:pPr>
            <a:r>
              <a:rPr lang="en-US" dirty="0"/>
              <a:t>CTs experiences: </a:t>
            </a:r>
          </a:p>
          <a:p>
            <a:r>
              <a:rPr lang="en-US" dirty="0">
                <a:hlinkClick r:id="rId4"/>
              </a:rPr>
              <a:t>https://www.youtube.com/watch?v=Fng-7Q6ZB_k&amp;feature=emb_logo</a:t>
            </a:r>
            <a:endParaRPr lang="en-US" dirty="0"/>
          </a:p>
        </p:txBody>
      </p:sp>
    </p:spTree>
    <p:extLst>
      <p:ext uri="{BB962C8B-B14F-4D97-AF65-F5344CB8AC3E}">
        <p14:creationId xmlns:p14="http://schemas.microsoft.com/office/powerpoint/2010/main" val="2260339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CD17-0563-CC49-9C25-9F1AFA6E1770}"/>
              </a:ext>
            </a:extLst>
          </p:cNvPr>
          <p:cNvSpPr>
            <a:spLocks noGrp="1"/>
          </p:cNvSpPr>
          <p:nvPr>
            <p:ph type="title"/>
          </p:nvPr>
        </p:nvSpPr>
        <p:spPr>
          <a:xfrm>
            <a:off x="838200" y="100965"/>
            <a:ext cx="5676900" cy="1325563"/>
          </a:xfrm>
        </p:spPr>
        <p:txBody>
          <a:bodyPr/>
          <a:lstStyle/>
          <a:p>
            <a:r>
              <a:rPr lang="en-US" dirty="0"/>
              <a:t>Group Activity </a:t>
            </a:r>
          </a:p>
        </p:txBody>
      </p:sp>
      <p:sp>
        <p:nvSpPr>
          <p:cNvPr id="3" name="Content Placeholder 2">
            <a:extLst>
              <a:ext uri="{FF2B5EF4-FFF2-40B4-BE49-F238E27FC236}">
                <a16:creationId xmlns:a16="http://schemas.microsoft.com/office/drawing/2014/main" id="{0116D60B-1EC5-3A4E-AE10-68DEFB412C3A}"/>
              </a:ext>
            </a:extLst>
          </p:cNvPr>
          <p:cNvSpPr>
            <a:spLocks noGrp="1"/>
          </p:cNvSpPr>
          <p:nvPr>
            <p:ph idx="1"/>
          </p:nvPr>
        </p:nvSpPr>
        <p:spPr>
          <a:xfrm>
            <a:off x="655320" y="1253331"/>
            <a:ext cx="6591300" cy="4351338"/>
          </a:xfrm>
        </p:spPr>
        <p:txBody>
          <a:bodyPr>
            <a:noAutofit/>
          </a:bodyPr>
          <a:lstStyle/>
          <a:p>
            <a:r>
              <a:rPr lang="en-US" sz="2400" dirty="0"/>
              <a:t>In groups you will be researching and preparing a short presentation on one of the complementary therapies</a:t>
            </a:r>
          </a:p>
          <a:p>
            <a:pPr marL="514350" indent="-514350">
              <a:buAutoNum type="arabicPeriod"/>
            </a:pPr>
            <a:r>
              <a:rPr lang="en-US" sz="2400" dirty="0"/>
              <a:t>Define the therapy </a:t>
            </a:r>
          </a:p>
          <a:p>
            <a:pPr marL="514350" indent="-514350">
              <a:buAutoNum type="arabicPeriod"/>
            </a:pPr>
            <a:r>
              <a:rPr lang="en-US" sz="2400" dirty="0"/>
              <a:t>Describe the treatment(s) </a:t>
            </a:r>
          </a:p>
          <a:p>
            <a:pPr marL="0" indent="0">
              <a:buNone/>
            </a:pPr>
            <a:r>
              <a:rPr lang="en-US" sz="2400" dirty="0"/>
              <a:t>3. The most common uses for the therapy</a:t>
            </a:r>
          </a:p>
          <a:p>
            <a:pPr marL="0" indent="0">
              <a:buNone/>
            </a:pPr>
            <a:r>
              <a:rPr lang="en-US" sz="2400" dirty="0"/>
              <a:t>4. Cost and availability in the UK</a:t>
            </a:r>
          </a:p>
          <a:p>
            <a:pPr marL="0" indent="0">
              <a:buNone/>
            </a:pPr>
            <a:r>
              <a:rPr lang="en-US" sz="2400" dirty="0"/>
              <a:t>5. Include sources of information in your presentation (Where did you find this information? )</a:t>
            </a:r>
          </a:p>
          <a:p>
            <a:pPr marL="0" indent="0">
              <a:buNone/>
            </a:pPr>
            <a:r>
              <a:rPr lang="en-US" sz="2400" dirty="0"/>
              <a:t>  </a:t>
            </a:r>
          </a:p>
        </p:txBody>
      </p:sp>
      <p:sp>
        <p:nvSpPr>
          <p:cNvPr id="4" name="Content Placeholder 2">
            <a:extLst>
              <a:ext uri="{FF2B5EF4-FFF2-40B4-BE49-F238E27FC236}">
                <a16:creationId xmlns:a16="http://schemas.microsoft.com/office/drawing/2014/main" id="{0957AA9F-EBFC-B44C-BFEF-9DCEEB9A42E7}"/>
              </a:ext>
            </a:extLst>
          </p:cNvPr>
          <p:cNvSpPr txBox="1">
            <a:spLocks/>
          </p:cNvSpPr>
          <p:nvPr/>
        </p:nvSpPr>
        <p:spPr>
          <a:xfrm>
            <a:off x="7715250" y="876299"/>
            <a:ext cx="4095750" cy="4660901"/>
          </a:xfrm>
          <a:prstGeom prst="rect">
            <a:avLst/>
          </a:prstGeom>
          <a:ln>
            <a:solidFill>
              <a:schemeClr val="bg1">
                <a:lumMod val="50000"/>
              </a:schemeClr>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a:t>Therapies</a:t>
            </a:r>
            <a:r>
              <a:rPr lang="en-US" sz="2400" dirty="0"/>
              <a:t>:</a:t>
            </a:r>
          </a:p>
          <a:p>
            <a:pPr>
              <a:buFontTx/>
              <a:buChar char="-"/>
            </a:pPr>
            <a:r>
              <a:rPr lang="en-US" sz="2400" dirty="0"/>
              <a:t>Acupuncture</a:t>
            </a:r>
          </a:p>
          <a:p>
            <a:pPr>
              <a:buFontTx/>
              <a:buChar char="-"/>
            </a:pPr>
            <a:r>
              <a:rPr lang="en-US" sz="2400" dirty="0"/>
              <a:t>Alexander Technique</a:t>
            </a:r>
          </a:p>
          <a:p>
            <a:pPr>
              <a:buFontTx/>
              <a:buChar char="-"/>
            </a:pPr>
            <a:r>
              <a:rPr lang="en-US" sz="2400" dirty="0"/>
              <a:t>Hypnosis </a:t>
            </a:r>
          </a:p>
          <a:p>
            <a:pPr>
              <a:buFontTx/>
              <a:buChar char="-"/>
            </a:pPr>
            <a:r>
              <a:rPr lang="en-US" sz="2400" dirty="0"/>
              <a:t>Massage </a:t>
            </a:r>
          </a:p>
          <a:p>
            <a:pPr>
              <a:buFontTx/>
              <a:buChar char="-"/>
            </a:pPr>
            <a:r>
              <a:rPr lang="en-US" sz="2400" dirty="0"/>
              <a:t>Reiki</a:t>
            </a:r>
          </a:p>
          <a:p>
            <a:pPr>
              <a:buFontTx/>
              <a:buChar char="-"/>
            </a:pPr>
            <a:r>
              <a:rPr lang="en-US" sz="2400" dirty="0"/>
              <a:t>Reflexology </a:t>
            </a:r>
          </a:p>
          <a:p>
            <a:pPr>
              <a:buFontTx/>
              <a:buChar char="-"/>
            </a:pPr>
            <a:r>
              <a:rPr lang="en-US" sz="2400" dirty="0"/>
              <a:t>Tai – Chi</a:t>
            </a:r>
          </a:p>
          <a:p>
            <a:pPr>
              <a:buFontTx/>
              <a:buChar char="-"/>
            </a:pPr>
            <a:r>
              <a:rPr lang="en-US" sz="2400" dirty="0"/>
              <a:t>Ayurvedic Medicine </a:t>
            </a:r>
          </a:p>
          <a:p>
            <a:pPr>
              <a:buFontTx/>
              <a:buChar char="-"/>
            </a:pPr>
            <a:r>
              <a:rPr lang="en-US" sz="2400" dirty="0"/>
              <a:t>Homeopathy</a:t>
            </a:r>
          </a:p>
          <a:p>
            <a:pPr>
              <a:buFontTx/>
              <a:buChar char="-"/>
            </a:pPr>
            <a:r>
              <a:rPr lang="en-US" sz="2400" dirty="0"/>
              <a:t>Nutritional Therapy </a:t>
            </a:r>
          </a:p>
          <a:p>
            <a:pPr>
              <a:buFontTx/>
              <a:buChar char="-"/>
            </a:pPr>
            <a:r>
              <a:rPr lang="en-US" sz="2400" dirty="0"/>
              <a:t>Osteopathy </a:t>
            </a:r>
          </a:p>
          <a:p>
            <a:endParaRPr lang="en-US" sz="2400" dirty="0"/>
          </a:p>
        </p:txBody>
      </p:sp>
    </p:spTree>
    <p:extLst>
      <p:ext uri="{BB962C8B-B14F-4D97-AF65-F5344CB8AC3E}">
        <p14:creationId xmlns:p14="http://schemas.microsoft.com/office/powerpoint/2010/main" val="243418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323ECD-EA25-4F02-8021-27CFDB431161}"/>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7AD289D-1A04-2841-80A1-5243B46A1B70}"/>
              </a:ext>
            </a:extLst>
          </p:cNvPr>
          <p:cNvSpPr>
            <a:spLocks noGrp="1"/>
          </p:cNvSpPr>
          <p:nvPr>
            <p:ph type="ctrTitle"/>
          </p:nvPr>
        </p:nvSpPr>
        <p:spPr>
          <a:xfrm>
            <a:off x="1686560" y="813230"/>
            <a:ext cx="10058400" cy="3574778"/>
          </a:xfrm>
          <a:effectLst>
            <a:outerShdw blurRad="50800" dist="38100" dir="2700000" algn="tl" rotWithShape="0">
              <a:prstClr val="black">
                <a:alpha val="40000"/>
              </a:prstClr>
            </a:outerShdw>
          </a:effectLst>
        </p:spPr>
        <p:txBody>
          <a:bodyPr>
            <a:normAutofit/>
          </a:bodyPr>
          <a:lstStyle/>
          <a:p>
            <a:r>
              <a:rPr lang="en-US" sz="7200" dirty="0">
                <a:solidFill>
                  <a:srgbClr val="FFFF00"/>
                </a:solidFill>
              </a:rPr>
              <a:t>Group presentations </a:t>
            </a:r>
          </a:p>
        </p:txBody>
      </p:sp>
    </p:spTree>
    <p:extLst>
      <p:ext uri="{BB962C8B-B14F-4D97-AF65-F5344CB8AC3E}">
        <p14:creationId xmlns:p14="http://schemas.microsoft.com/office/powerpoint/2010/main" val="1735136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CF202-C818-9E4B-B387-42285171BBB1}"/>
              </a:ext>
            </a:extLst>
          </p:cNvPr>
          <p:cNvSpPr>
            <a:spLocks noGrp="1"/>
          </p:cNvSpPr>
          <p:nvPr>
            <p:ph type="title"/>
          </p:nvPr>
        </p:nvSpPr>
        <p:spPr/>
        <p:txBody>
          <a:bodyPr/>
          <a:lstStyle/>
          <a:p>
            <a:r>
              <a:rPr lang="en-US" dirty="0"/>
              <a:t>Other therapies </a:t>
            </a:r>
          </a:p>
        </p:txBody>
      </p:sp>
      <p:sp>
        <p:nvSpPr>
          <p:cNvPr id="3" name="Content Placeholder 2">
            <a:extLst>
              <a:ext uri="{FF2B5EF4-FFF2-40B4-BE49-F238E27FC236}">
                <a16:creationId xmlns:a16="http://schemas.microsoft.com/office/drawing/2014/main" id="{C609648A-D2A5-C04B-BE60-BD77B6E17111}"/>
              </a:ext>
            </a:extLst>
          </p:cNvPr>
          <p:cNvSpPr>
            <a:spLocks noGrp="1"/>
          </p:cNvSpPr>
          <p:nvPr>
            <p:ph idx="1"/>
          </p:nvPr>
        </p:nvSpPr>
        <p:spPr/>
        <p:txBody>
          <a:bodyPr/>
          <a:lstStyle/>
          <a:p>
            <a:r>
              <a:rPr lang="en-US" dirty="0">
                <a:hlinkClick r:id="rId2"/>
              </a:rPr>
              <a:t>https://www.sacredsoulholistics.co.uk/blogs/news/big-list-complementary-alternative-therapies</a:t>
            </a:r>
            <a:endParaRPr lang="en-US" dirty="0"/>
          </a:p>
          <a:p>
            <a:r>
              <a:rPr lang="en-US" dirty="0"/>
              <a:t>Use this link to check on other CTs. The link provides with many short videos,, select which you would like to find out more and watch them. </a:t>
            </a:r>
          </a:p>
        </p:txBody>
      </p:sp>
    </p:spTree>
    <p:extLst>
      <p:ext uri="{BB962C8B-B14F-4D97-AF65-F5344CB8AC3E}">
        <p14:creationId xmlns:p14="http://schemas.microsoft.com/office/powerpoint/2010/main" val="1361700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 email&#10;&#10;Description automatically generated">
            <a:extLst>
              <a:ext uri="{FF2B5EF4-FFF2-40B4-BE49-F238E27FC236}">
                <a16:creationId xmlns:a16="http://schemas.microsoft.com/office/drawing/2014/main" id="{23D6755E-3FBD-0243-B05A-0C88517EFD09}"/>
              </a:ext>
            </a:extLst>
          </p:cNvPr>
          <p:cNvPicPr>
            <a:picLocks noGrp="1" noChangeAspect="1"/>
          </p:cNvPicPr>
          <p:nvPr>
            <p:ph idx="1"/>
          </p:nvPr>
        </p:nvPicPr>
        <p:blipFill>
          <a:blip r:embed="rId2"/>
          <a:stretch>
            <a:fillRect/>
          </a:stretch>
        </p:blipFill>
        <p:spPr>
          <a:xfrm>
            <a:off x="726604" y="0"/>
            <a:ext cx="10417646" cy="3347765"/>
          </a:xfrm>
        </p:spPr>
      </p:pic>
      <p:pic>
        <p:nvPicPr>
          <p:cNvPr id="8" name="Picture 7" descr="Text&#10;&#10;Description automatically generated">
            <a:extLst>
              <a:ext uri="{FF2B5EF4-FFF2-40B4-BE49-F238E27FC236}">
                <a16:creationId xmlns:a16="http://schemas.microsoft.com/office/drawing/2014/main" id="{FE4BA8DE-D727-0645-B910-B4DFD5063CF8}"/>
              </a:ext>
            </a:extLst>
          </p:cNvPr>
          <p:cNvPicPr>
            <a:picLocks noChangeAspect="1"/>
          </p:cNvPicPr>
          <p:nvPr/>
        </p:nvPicPr>
        <p:blipFill>
          <a:blip r:embed="rId3"/>
          <a:stretch>
            <a:fillRect/>
          </a:stretch>
        </p:blipFill>
        <p:spPr>
          <a:xfrm>
            <a:off x="463550" y="1115105"/>
            <a:ext cx="2781300" cy="4279900"/>
          </a:xfrm>
          <a:prstGeom prst="rect">
            <a:avLst/>
          </a:prstGeom>
        </p:spPr>
      </p:pic>
      <p:sp>
        <p:nvSpPr>
          <p:cNvPr id="6" name="TextBox 5">
            <a:extLst>
              <a:ext uri="{FF2B5EF4-FFF2-40B4-BE49-F238E27FC236}">
                <a16:creationId xmlns:a16="http://schemas.microsoft.com/office/drawing/2014/main" id="{8DE78A83-2C60-418A-926E-1DFD9E8BC537}"/>
              </a:ext>
            </a:extLst>
          </p:cNvPr>
          <p:cNvSpPr txBox="1"/>
          <p:nvPr/>
        </p:nvSpPr>
        <p:spPr>
          <a:xfrm>
            <a:off x="4053840" y="5025673"/>
            <a:ext cx="6096000" cy="369332"/>
          </a:xfrm>
          <a:prstGeom prst="rect">
            <a:avLst/>
          </a:prstGeom>
          <a:noFill/>
        </p:spPr>
        <p:txBody>
          <a:bodyPr wrap="square">
            <a:spAutoFit/>
          </a:bodyPr>
          <a:lstStyle/>
          <a:p>
            <a:r>
              <a:rPr lang="en-GB" dirty="0">
                <a:hlinkClick r:id="rId4"/>
              </a:rPr>
              <a:t>https://bjgpopen.org/content/2/4/bjgpopen18X101614</a:t>
            </a:r>
            <a:r>
              <a:rPr lang="en-GB" dirty="0"/>
              <a:t> </a:t>
            </a:r>
          </a:p>
        </p:txBody>
      </p:sp>
    </p:spTree>
    <p:extLst>
      <p:ext uri="{BB962C8B-B14F-4D97-AF65-F5344CB8AC3E}">
        <p14:creationId xmlns:p14="http://schemas.microsoft.com/office/powerpoint/2010/main" val="2516710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79CCA-D97E-0446-AF7A-5DA218988EA8}"/>
              </a:ext>
            </a:extLst>
          </p:cNvPr>
          <p:cNvSpPr>
            <a:spLocks noGrp="1"/>
          </p:cNvSpPr>
          <p:nvPr>
            <p:ph type="title"/>
          </p:nvPr>
        </p:nvSpPr>
        <p:spPr/>
        <p:txBody>
          <a:bodyPr/>
          <a:lstStyle/>
          <a:p>
            <a:r>
              <a:rPr lang="en-US" dirty="0"/>
              <a:t>Aim of the study </a:t>
            </a:r>
          </a:p>
        </p:txBody>
      </p:sp>
      <p:sp>
        <p:nvSpPr>
          <p:cNvPr id="3" name="Content Placeholder 2">
            <a:extLst>
              <a:ext uri="{FF2B5EF4-FFF2-40B4-BE49-F238E27FC236}">
                <a16:creationId xmlns:a16="http://schemas.microsoft.com/office/drawing/2014/main" id="{31FEC727-C288-104F-986A-0CA2BAC7A943}"/>
              </a:ext>
            </a:extLst>
          </p:cNvPr>
          <p:cNvSpPr>
            <a:spLocks noGrp="1"/>
          </p:cNvSpPr>
          <p:nvPr>
            <p:ph idx="1"/>
          </p:nvPr>
        </p:nvSpPr>
        <p:spPr/>
        <p:txBody>
          <a:bodyPr>
            <a:normAutofit fontScale="70000" lnSpcReduction="20000"/>
          </a:bodyPr>
          <a:lstStyle/>
          <a:p>
            <a:r>
              <a:rPr lang="en-GB" dirty="0"/>
              <a:t>The aim of the survey was to obtain up-to-date figures on </a:t>
            </a:r>
            <a:r>
              <a:rPr lang="en-US" dirty="0"/>
              <a:t>complementary and alternative medicine (CAM) </a:t>
            </a:r>
            <a:r>
              <a:rPr lang="en-GB" dirty="0"/>
              <a:t>use in the general population in England, and explore views and experiences regarding consulting CAM practitioners. </a:t>
            </a:r>
          </a:p>
          <a:p>
            <a:endParaRPr lang="en-GB" dirty="0"/>
          </a:p>
          <a:p>
            <a:r>
              <a:rPr lang="en-GB" dirty="0"/>
              <a:t>The specific objectives were:</a:t>
            </a:r>
          </a:p>
          <a:p>
            <a:r>
              <a:rPr lang="en-GB" dirty="0"/>
              <a:t>1. to identify the proportion of the population in England that had used practitioner-led CAM in the previous year, and explore reasons for non-use;</a:t>
            </a:r>
          </a:p>
          <a:p>
            <a:r>
              <a:rPr lang="en-GB" dirty="0"/>
              <a:t>2. to identify the health conditions most commonly treated with CAM;</a:t>
            </a:r>
          </a:p>
          <a:p>
            <a:r>
              <a:rPr lang="en-GB" dirty="0"/>
              <a:t>3. to identify how CAM is accessed and funded, and how much it costs individuals; </a:t>
            </a:r>
          </a:p>
          <a:p>
            <a:r>
              <a:rPr lang="en-GB" dirty="0"/>
              <a:t>4. to obtain the public’s views on models of CAM provision within the NHS and willingness to pay for CAM.</a:t>
            </a:r>
            <a:endParaRPr lang="en-US" dirty="0"/>
          </a:p>
        </p:txBody>
      </p:sp>
    </p:spTree>
    <p:extLst>
      <p:ext uri="{BB962C8B-B14F-4D97-AF65-F5344CB8AC3E}">
        <p14:creationId xmlns:p14="http://schemas.microsoft.com/office/powerpoint/2010/main" val="3336828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pplication&#10;&#10;Description automatically generated with low confidence">
            <a:extLst>
              <a:ext uri="{FF2B5EF4-FFF2-40B4-BE49-F238E27FC236}">
                <a16:creationId xmlns:a16="http://schemas.microsoft.com/office/drawing/2014/main" id="{4A0ADE3F-A1B7-284B-9020-DCE5F4A2558F}"/>
              </a:ext>
            </a:extLst>
          </p:cNvPr>
          <p:cNvPicPr>
            <a:picLocks noGrp="1" noChangeAspect="1"/>
          </p:cNvPicPr>
          <p:nvPr>
            <p:ph idx="1"/>
          </p:nvPr>
        </p:nvPicPr>
        <p:blipFill rotWithShape="1">
          <a:blip r:embed="rId2"/>
          <a:srcRect r="2126" b="-1"/>
          <a:stretch/>
        </p:blipFill>
        <p:spPr>
          <a:xfrm>
            <a:off x="643467" y="643467"/>
            <a:ext cx="10905066" cy="55710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34973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able&#10;&#10;Description automatically generated">
            <a:extLst>
              <a:ext uri="{FF2B5EF4-FFF2-40B4-BE49-F238E27FC236}">
                <a16:creationId xmlns:a16="http://schemas.microsoft.com/office/drawing/2014/main" id="{00F5F487-B321-824E-9734-814757BB0F96}"/>
              </a:ext>
            </a:extLst>
          </p:cNvPr>
          <p:cNvPicPr>
            <a:picLocks noGrp="1" noChangeAspect="1"/>
          </p:cNvPicPr>
          <p:nvPr>
            <p:ph idx="1"/>
          </p:nvPr>
        </p:nvPicPr>
        <p:blipFill>
          <a:blip r:embed="rId2"/>
          <a:stretch>
            <a:fillRect/>
          </a:stretch>
        </p:blipFill>
        <p:spPr>
          <a:xfrm>
            <a:off x="361314" y="1473200"/>
            <a:ext cx="11469372" cy="256776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715299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94AA082E-E493-4C4E-A2F0-C27F1C012FF2}"/>
              </a:ext>
            </a:extLst>
          </p:cNvPr>
          <p:cNvPicPr>
            <a:picLocks noGrp="1" noChangeAspect="1"/>
          </p:cNvPicPr>
          <p:nvPr>
            <p:ph idx="1"/>
          </p:nvPr>
        </p:nvPicPr>
        <p:blipFill>
          <a:blip r:embed="rId2"/>
          <a:stretch>
            <a:fillRect/>
          </a:stretch>
        </p:blipFill>
        <p:spPr>
          <a:xfrm>
            <a:off x="152400" y="1715168"/>
            <a:ext cx="11680970" cy="25621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85796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9635E03E-CDFE-D64E-83DF-46DFC7AD7FCA}"/>
              </a:ext>
            </a:extLst>
          </p:cNvPr>
          <p:cNvPicPr>
            <a:picLocks noGrp="1" noChangeAspect="1"/>
          </p:cNvPicPr>
          <p:nvPr>
            <p:ph idx="1"/>
          </p:nvPr>
        </p:nvPicPr>
        <p:blipFill>
          <a:blip r:embed="rId2"/>
          <a:stretch>
            <a:fillRect/>
          </a:stretch>
        </p:blipFill>
        <p:spPr>
          <a:xfrm>
            <a:off x="267030" y="1700208"/>
            <a:ext cx="11924970" cy="32934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53357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screenshot, document&#10;&#10;Description automatically generated">
            <a:extLst>
              <a:ext uri="{FF2B5EF4-FFF2-40B4-BE49-F238E27FC236}">
                <a16:creationId xmlns:a16="http://schemas.microsoft.com/office/drawing/2014/main" id="{02489A45-9DA0-044B-ACFE-342749E7A7F7}"/>
              </a:ext>
            </a:extLst>
          </p:cNvPr>
          <p:cNvPicPr>
            <a:picLocks noGrp="1" noChangeAspect="1"/>
          </p:cNvPicPr>
          <p:nvPr>
            <p:ph idx="1"/>
          </p:nvPr>
        </p:nvPicPr>
        <p:blipFill>
          <a:blip r:embed="rId2"/>
          <a:stretch>
            <a:fillRect/>
          </a:stretch>
        </p:blipFill>
        <p:spPr>
          <a:xfrm>
            <a:off x="393700" y="142240"/>
            <a:ext cx="9370060" cy="665835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257505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914C5546-1110-D54F-83DB-22E21DEB243B}"/>
              </a:ext>
            </a:extLst>
          </p:cNvPr>
          <p:cNvPicPr>
            <a:picLocks noGrp="1" noChangeAspect="1"/>
          </p:cNvPicPr>
          <p:nvPr>
            <p:ph idx="1"/>
          </p:nvPr>
        </p:nvPicPr>
        <p:blipFill rotWithShape="1">
          <a:blip r:embed="rId3"/>
          <a:srcRect r="1760"/>
          <a:stretch/>
        </p:blipFill>
        <p:spPr>
          <a:xfrm>
            <a:off x="20" y="1282"/>
            <a:ext cx="12191980" cy="6856718"/>
          </a:xfrm>
          <a:prstGeom prst="rect">
            <a:avLst/>
          </a:prstGeom>
        </p:spPr>
      </p:pic>
    </p:spTree>
    <p:extLst>
      <p:ext uri="{BB962C8B-B14F-4D97-AF65-F5344CB8AC3E}">
        <p14:creationId xmlns:p14="http://schemas.microsoft.com/office/powerpoint/2010/main" val="1183644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43CA4-0BF5-F844-8746-EE6A5BC926A2}"/>
              </a:ext>
            </a:extLst>
          </p:cNvPr>
          <p:cNvSpPr>
            <a:spLocks noGrp="1"/>
          </p:cNvSpPr>
          <p:nvPr>
            <p:ph type="title"/>
          </p:nvPr>
        </p:nvSpPr>
        <p:spPr>
          <a:xfrm>
            <a:off x="844080" y="137609"/>
            <a:ext cx="10306520" cy="1325563"/>
          </a:xfrm>
        </p:spPr>
        <p:txBody>
          <a:bodyPr>
            <a:normAutofit/>
          </a:bodyPr>
          <a:lstStyle/>
          <a:p>
            <a:r>
              <a:rPr lang="en-US" dirty="0"/>
              <a:t>Class discussion </a:t>
            </a:r>
          </a:p>
        </p:txBody>
      </p:sp>
      <p:sp>
        <p:nvSpPr>
          <p:cNvPr id="3" name="Content Placeholder 2">
            <a:extLst>
              <a:ext uri="{FF2B5EF4-FFF2-40B4-BE49-F238E27FC236}">
                <a16:creationId xmlns:a16="http://schemas.microsoft.com/office/drawing/2014/main" id="{A7BB0C1C-D1C2-8B47-859F-519B916D68FA}"/>
              </a:ext>
            </a:extLst>
          </p:cNvPr>
          <p:cNvSpPr>
            <a:spLocks noGrp="1"/>
          </p:cNvSpPr>
          <p:nvPr>
            <p:ph idx="1"/>
          </p:nvPr>
        </p:nvSpPr>
        <p:spPr>
          <a:xfrm>
            <a:off x="844080" y="1991700"/>
            <a:ext cx="4711736" cy="3563159"/>
          </a:xfrm>
        </p:spPr>
        <p:txBody>
          <a:bodyPr>
            <a:normAutofit/>
          </a:bodyPr>
          <a:lstStyle/>
          <a:p>
            <a:r>
              <a:rPr lang="en-US" dirty="0"/>
              <a:t>Do you think the use of CTs will be on a rise? </a:t>
            </a:r>
          </a:p>
          <a:p>
            <a:r>
              <a:rPr lang="en-US" dirty="0"/>
              <a:t>Why / Why not? </a:t>
            </a:r>
          </a:p>
        </p:txBody>
      </p:sp>
      <p:pic>
        <p:nvPicPr>
          <p:cNvPr id="1026" name="Picture 2" descr="Image result for complementary therapy">
            <a:extLst>
              <a:ext uri="{FF2B5EF4-FFF2-40B4-BE49-F238E27FC236}">
                <a16:creationId xmlns:a16="http://schemas.microsoft.com/office/drawing/2014/main" id="{AD2B9A72-9BB9-9F43-A916-498D3CC4BF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03" r="313"/>
          <a:stretch/>
        </p:blipFill>
        <p:spPr bwMode="auto">
          <a:xfrm>
            <a:off x="6098892" y="1647314"/>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55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DBDAFD-C0A1-574A-ABA1-CF7F2A4D23E0}"/>
              </a:ext>
            </a:extLst>
          </p:cNvPr>
          <p:cNvSpPr>
            <a:spLocks noGrp="1"/>
          </p:cNvSpPr>
          <p:nvPr>
            <p:ph idx="1"/>
          </p:nvPr>
        </p:nvSpPr>
        <p:spPr/>
        <p:txBody>
          <a:bodyPr>
            <a:normAutofit/>
          </a:bodyPr>
          <a:lstStyle/>
          <a:p>
            <a:pPr marL="0" indent="0" algn="ctr">
              <a:buNone/>
            </a:pPr>
            <a:r>
              <a:rPr lang="en-US" sz="8800" dirty="0"/>
              <a:t>Any Questions ? </a:t>
            </a:r>
          </a:p>
        </p:txBody>
      </p:sp>
    </p:spTree>
    <p:extLst>
      <p:ext uri="{BB962C8B-B14F-4D97-AF65-F5344CB8AC3E}">
        <p14:creationId xmlns:p14="http://schemas.microsoft.com/office/powerpoint/2010/main" val="37750353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UWTSD slides</Template>
  <TotalTime>47</TotalTime>
  <Words>1244</Words>
  <Application>Microsoft Office PowerPoint</Application>
  <PresentationFormat>Widescreen</PresentationFormat>
  <Paragraphs>117</Paragraphs>
  <Slides>29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20140311PresentationUWTSDTemplate</vt:lpstr>
      <vt:lpstr>Complementary Therapies  (BMHP5001)</vt:lpstr>
      <vt:lpstr>Learning Outcomes (COT) </vt:lpstr>
      <vt:lpstr>Lesson Objectives</vt:lpstr>
      <vt:lpstr>CTs classifications (recap): </vt:lpstr>
      <vt:lpstr>Biologically based therapies </vt:lpstr>
      <vt:lpstr>PowerPoint Presentation</vt:lpstr>
      <vt:lpstr>Energy therapies </vt:lpstr>
      <vt:lpstr>Energy therapies </vt:lpstr>
      <vt:lpstr>PowerPoint Presentation</vt:lpstr>
      <vt:lpstr>Mind-body therapies </vt:lpstr>
      <vt:lpstr>PowerPoint Presentation</vt:lpstr>
      <vt:lpstr>Manipulative and Body-Based Therapies</vt:lpstr>
      <vt:lpstr>PowerPoint Presentation</vt:lpstr>
      <vt:lpstr>Systems of Care</vt:lpstr>
      <vt:lpstr>PowerPoint Presentation</vt:lpstr>
      <vt:lpstr>Let’s look at some CTs</vt:lpstr>
      <vt:lpstr>Group Activity </vt:lpstr>
      <vt:lpstr>Group presentations </vt:lpstr>
      <vt:lpstr>Other therapies </vt:lpstr>
      <vt:lpstr>PowerPoint Presentation</vt:lpstr>
      <vt:lpstr>Aim of the study </vt:lpstr>
      <vt:lpstr>PowerPoint Presentation</vt:lpstr>
      <vt:lpstr>PowerPoint Presentation</vt:lpstr>
      <vt:lpstr>PowerPoint Presentation</vt:lpstr>
      <vt:lpstr>PowerPoint Presentation</vt:lpstr>
      <vt:lpstr>PowerPoint Presentation</vt:lpstr>
      <vt:lpstr>PowerPoint Presentation</vt:lpstr>
      <vt:lpstr>Class discussion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dc:title>
  <dc:creator>Wronska Magdalena</dc:creator>
  <cp:lastModifiedBy>Eleni Koutsogeorgou</cp:lastModifiedBy>
  <cp:revision>9</cp:revision>
  <dcterms:created xsi:type="dcterms:W3CDTF">2021-02-08T22:16:42Z</dcterms:created>
  <dcterms:modified xsi:type="dcterms:W3CDTF">2021-10-17T08:01:23Z</dcterms:modified>
</cp:coreProperties>
</file>