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56" r:id="rId2"/>
    <p:sldId id="258" r:id="rId3"/>
    <p:sldId id="281" r:id="rId4"/>
    <p:sldId id="285" r:id="rId5"/>
    <p:sldId id="283" r:id="rId6"/>
    <p:sldId id="284" r:id="rId7"/>
    <p:sldId id="286" r:id="rId8"/>
    <p:sldId id="262" r:id="rId9"/>
    <p:sldId id="287" r:id="rId10"/>
    <p:sldId id="288" r:id="rId11"/>
    <p:sldId id="289" r:id="rId12"/>
    <p:sldId id="290" r:id="rId13"/>
    <p:sldId id="268" r:id="rId14"/>
    <p:sldId id="269" r:id="rId15"/>
    <p:sldId id="291" r:id="rId16"/>
    <p:sldId id="271" r:id="rId17"/>
    <p:sldId id="292" r:id="rId18"/>
    <p:sldId id="293" r:id="rId19"/>
    <p:sldId id="294" r:id="rId20"/>
    <p:sldId id="295" r:id="rId21"/>
    <p:sldId id="277" r:id="rId22"/>
    <p:sldId id="296" r:id="rId23"/>
    <p:sldId id="280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39" autoAdjust="0"/>
    <p:restoredTop sz="94660"/>
  </p:normalViewPr>
  <p:slideViewPr>
    <p:cSldViewPr>
      <p:cViewPr varScale="1">
        <p:scale>
          <a:sx n="87" d="100"/>
          <a:sy n="87" d="100"/>
        </p:scale>
        <p:origin x="-90" y="-4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EC93CE-DF86-48A0-A437-C7B5FCEB173C}" type="datetimeFigureOut">
              <a:rPr lang="en-GB" smtClean="0"/>
              <a:pPr/>
              <a:t>18/03/2013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3F77AB-2B69-490E-A442-0E8A777D3BD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6102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18/03/2013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18/03/2013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18/03/2013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18/03/2013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18/03/2013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18/03/2013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18/03/2013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18/03/2013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A9E661A-849B-4763-9AE8-36C76D8F37DB}" type="datetimeFigureOut">
              <a:rPr lang="en-GB" smtClean="0"/>
              <a:pPr/>
              <a:t>18/03/2013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18/03/2013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18/03/2013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A9E661A-849B-4763-9AE8-36C76D8F37DB}" type="datetimeFigureOut">
              <a:rPr lang="en-GB" smtClean="0"/>
              <a:pPr/>
              <a:t>18/03/2013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6" descr="Trojan-horse-001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3491880" y="260648"/>
            <a:ext cx="5325077" cy="319504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275928"/>
            <a:ext cx="8077200" cy="1673352"/>
          </a:xfrm>
        </p:spPr>
        <p:txBody>
          <a:bodyPr>
            <a:normAutofit fontScale="90000"/>
          </a:bodyPr>
          <a:lstStyle/>
          <a:p>
            <a:r>
              <a:rPr lang="en-GB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Pharaohs, Phoenicians and Peoples of the Sea</a:t>
            </a:r>
            <a:endParaRPr lang="en-GB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748880"/>
            <a:ext cx="8077200" cy="1499616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Archaeology of the Trojan War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the Trojan War?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608512" cy="4896544"/>
          </a:xfrm>
        </p:spPr>
        <p:txBody>
          <a:bodyPr>
            <a:normAutofit/>
          </a:bodyPr>
          <a:lstStyle/>
          <a:p>
            <a:r>
              <a:rPr lang="en-GB" dirty="0" smtClean="0"/>
              <a:t>A  10-year war between the Achaeans against the Trojans, on </a:t>
            </a:r>
            <a:r>
              <a:rPr lang="en-GB" dirty="0" smtClean="0"/>
              <a:t>West </a:t>
            </a:r>
            <a:r>
              <a:rPr lang="en-GB" dirty="0" smtClean="0"/>
              <a:t>coast of Asia Minor</a:t>
            </a:r>
          </a:p>
          <a:p>
            <a:r>
              <a:rPr lang="en-GB" dirty="0" smtClean="0"/>
              <a:t>Later tradition: to avenge an insult to </a:t>
            </a:r>
            <a:r>
              <a:rPr lang="en-GB" dirty="0"/>
              <a:t>King </a:t>
            </a:r>
            <a:r>
              <a:rPr lang="en-GB" dirty="0" err="1"/>
              <a:t>Menelaos</a:t>
            </a:r>
            <a:r>
              <a:rPr lang="en-GB" dirty="0"/>
              <a:t> of </a:t>
            </a:r>
            <a:r>
              <a:rPr lang="en-GB" dirty="0" smtClean="0"/>
              <a:t>Sparta</a:t>
            </a:r>
          </a:p>
          <a:p>
            <a:r>
              <a:rPr lang="en-GB" dirty="0" smtClean="0"/>
              <a:t>Homer’s Iliad = most famous </a:t>
            </a:r>
            <a:r>
              <a:rPr lang="en-GB" dirty="0" smtClean="0"/>
              <a:t>account</a:t>
            </a:r>
            <a:endParaRPr lang="en-GB" dirty="0" smtClean="0"/>
          </a:p>
        </p:txBody>
      </p:sp>
      <p:pic>
        <p:nvPicPr>
          <p:cNvPr id="10" name="Picture 6" descr="argive herai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30468" y="2132856"/>
            <a:ext cx="3937129" cy="2736304"/>
          </a:xfrm>
          <a:prstGeom prst="rect">
            <a:avLst/>
          </a:prstGeom>
          <a:noFill/>
        </p:spPr>
      </p:pic>
      <p:sp>
        <p:nvSpPr>
          <p:cNvPr id="11" name="TextBox 10"/>
          <p:cNvSpPr txBox="1"/>
          <p:nvPr/>
        </p:nvSpPr>
        <p:spPr>
          <a:xfrm>
            <a:off x="6804248" y="5013176"/>
            <a:ext cx="20858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>
                <a:solidFill>
                  <a:srgbClr val="FFC000"/>
                </a:solidFill>
              </a:rPr>
              <a:t>Argive</a:t>
            </a:r>
            <a:r>
              <a:rPr lang="en-GB" sz="2400" dirty="0" smtClean="0">
                <a:solidFill>
                  <a:srgbClr val="FFC000"/>
                </a:solidFill>
              </a:rPr>
              <a:t> </a:t>
            </a:r>
            <a:r>
              <a:rPr lang="en-GB" sz="2400" dirty="0" err="1" smtClean="0">
                <a:solidFill>
                  <a:srgbClr val="FFC000"/>
                </a:solidFill>
              </a:rPr>
              <a:t>Heraion</a:t>
            </a:r>
            <a:endParaRPr lang="en-GB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the Trojan War?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968552" cy="4824536"/>
          </a:xfrm>
        </p:spPr>
        <p:txBody>
          <a:bodyPr>
            <a:normAutofit/>
          </a:bodyPr>
          <a:lstStyle/>
          <a:p>
            <a:r>
              <a:rPr lang="en-GB" dirty="0" smtClean="0"/>
              <a:t>Ancient Greeks: </a:t>
            </a:r>
            <a:r>
              <a:rPr lang="en-GB" dirty="0" smtClean="0"/>
              <a:t>first recorded event in history</a:t>
            </a:r>
          </a:p>
          <a:p>
            <a:r>
              <a:rPr lang="en-GB" dirty="0" smtClean="0"/>
              <a:t>Thucydides </a:t>
            </a:r>
            <a:r>
              <a:rPr lang="en-GB" dirty="0" smtClean="0"/>
              <a:t>&amp; </a:t>
            </a:r>
            <a:r>
              <a:rPr lang="en-GB" dirty="0" smtClean="0"/>
              <a:t>Herodotus: historical fact</a:t>
            </a:r>
            <a:endParaRPr lang="en-GB" dirty="0" smtClean="0"/>
          </a:p>
          <a:p>
            <a:r>
              <a:rPr lang="en-GB" dirty="0" smtClean="0"/>
              <a:t>Ancient Greeks placed it during the </a:t>
            </a:r>
            <a:r>
              <a:rPr lang="en-GB" dirty="0" smtClean="0">
                <a:solidFill>
                  <a:srgbClr val="FFC000"/>
                </a:solidFill>
              </a:rPr>
              <a:t>Age of the Heroes</a:t>
            </a:r>
          </a:p>
          <a:p>
            <a:pPr lvl="1"/>
            <a:r>
              <a:rPr lang="en-GB" dirty="0" smtClean="0"/>
              <a:t>Herodotus placed the Trojan War c.800 years before his own time, i.e. around </a:t>
            </a:r>
            <a:r>
              <a:rPr lang="en-GB" dirty="0" smtClean="0">
                <a:solidFill>
                  <a:srgbClr val="FFC000"/>
                </a:solidFill>
              </a:rPr>
              <a:t>1250 BC</a:t>
            </a:r>
            <a:endParaRPr lang="en-GB" dirty="0">
              <a:solidFill>
                <a:srgbClr val="FFC000"/>
              </a:solidFill>
            </a:endParaRPr>
          </a:p>
        </p:txBody>
      </p:sp>
      <p:pic>
        <p:nvPicPr>
          <p:cNvPr id="6" name="Content Placeholder 5" descr="paris menelaos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116560" y="2204864"/>
            <a:ext cx="3784921" cy="208823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Transmission of Epic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90864" cy="4623816"/>
          </a:xfrm>
        </p:spPr>
        <p:txBody>
          <a:bodyPr>
            <a:normAutofit/>
          </a:bodyPr>
          <a:lstStyle/>
          <a:p>
            <a:pPr lvl="0"/>
            <a:r>
              <a:rPr lang="en-GB" dirty="0" smtClean="0"/>
              <a:t>Continuous oral tradition from LBA into Iron Age?</a:t>
            </a:r>
          </a:p>
          <a:p>
            <a:pPr lvl="0"/>
            <a:r>
              <a:rPr lang="en-GB" dirty="0" smtClean="0"/>
              <a:t>Epic first written down in 8th/7th centuries</a:t>
            </a:r>
          </a:p>
          <a:p>
            <a:pPr lvl="0"/>
            <a:r>
              <a:rPr lang="en-GB" dirty="0" smtClean="0"/>
              <a:t>LG: earliest representations of Homeric heroes on Greek vases </a:t>
            </a:r>
          </a:p>
          <a:p>
            <a:pPr lvl="0"/>
            <a:r>
              <a:rPr lang="en-GB" dirty="0" smtClean="0"/>
              <a:t>Common theme in figured pottery of Archaic &amp; Classical periods</a:t>
            </a:r>
            <a:endParaRPr lang="en-GB" dirty="0"/>
          </a:p>
        </p:txBody>
      </p:sp>
      <p:pic>
        <p:nvPicPr>
          <p:cNvPr id="5" name="Picture 3" descr="pylos fresco02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724128" y="1772816"/>
            <a:ext cx="2949196" cy="19204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LGwrckDr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146035" y="4293096"/>
            <a:ext cx="3833660" cy="19442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Construction of Greek Identity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Homeric epic: formation of identity &amp;  religious beliefs during the EIA</a:t>
            </a:r>
          </a:p>
          <a:p>
            <a:pPr lvl="1"/>
            <a:r>
              <a:rPr lang="en-GB" dirty="0" smtClean="0"/>
              <a:t>Closely associated with Greek </a:t>
            </a:r>
            <a:r>
              <a:rPr lang="en-GB" dirty="0" smtClean="0"/>
              <a:t>cosmology &amp; perception </a:t>
            </a:r>
            <a:r>
              <a:rPr lang="en-GB" dirty="0" smtClean="0"/>
              <a:t>of the </a:t>
            </a:r>
            <a:r>
              <a:rPr lang="en-GB" dirty="0" smtClean="0"/>
              <a:t>gods</a:t>
            </a:r>
          </a:p>
          <a:p>
            <a:pPr lvl="1"/>
            <a:r>
              <a:rPr lang="en-GB" dirty="0" smtClean="0"/>
              <a:t>Their </a:t>
            </a:r>
            <a:r>
              <a:rPr lang="en-GB" dirty="0" err="1" smtClean="0"/>
              <a:t>Greekness</a:t>
            </a:r>
            <a:r>
              <a:rPr lang="en-GB" dirty="0" smtClean="0"/>
              <a:t> </a:t>
            </a:r>
          </a:p>
          <a:p>
            <a:pPr lvl="0"/>
            <a:r>
              <a:rPr lang="en-GB" dirty="0" smtClean="0"/>
              <a:t>Themes commonly represented in Greek art from the 8</a:t>
            </a:r>
            <a:r>
              <a:rPr lang="en-GB" baseline="30000" dirty="0" smtClean="0"/>
              <a:t>th</a:t>
            </a:r>
            <a:r>
              <a:rPr lang="en-GB" dirty="0" smtClean="0"/>
              <a:t>-7th century BC</a:t>
            </a:r>
          </a:p>
          <a:p>
            <a:endParaRPr lang="en-GB" dirty="0"/>
          </a:p>
        </p:txBody>
      </p:sp>
      <p:pic>
        <p:nvPicPr>
          <p:cNvPr id="5" name="Picture 9" descr="trojan hors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321986" y="2204864"/>
            <a:ext cx="3332602" cy="30243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Construction of Roman Identity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>
            <a:normAutofit/>
          </a:bodyPr>
          <a:lstStyle/>
          <a:p>
            <a:pPr lvl="0"/>
            <a:r>
              <a:rPr lang="en-GB" dirty="0" smtClean="0"/>
              <a:t>Romans considered themselves to be descendants of </a:t>
            </a:r>
            <a:r>
              <a:rPr lang="en-GB" dirty="0" err="1" smtClean="0">
                <a:solidFill>
                  <a:srgbClr val="FFC000"/>
                </a:solidFill>
              </a:rPr>
              <a:t>Aeneus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</a:p>
          <a:p>
            <a:pPr lvl="0"/>
            <a:r>
              <a:rPr lang="en-GB" dirty="0" smtClean="0"/>
              <a:t>Virgil: Dido &amp; </a:t>
            </a:r>
            <a:r>
              <a:rPr lang="en-GB" dirty="0" err="1" smtClean="0"/>
              <a:t>Aeneus</a:t>
            </a:r>
            <a:endParaRPr lang="en-GB" dirty="0" smtClean="0"/>
          </a:p>
          <a:p>
            <a:pPr lvl="0"/>
            <a:r>
              <a:rPr lang="en-GB" dirty="0" smtClean="0"/>
              <a:t>Regarded Troy as their mother city:</a:t>
            </a:r>
          </a:p>
          <a:p>
            <a:pPr lvl="1"/>
            <a:r>
              <a:rPr lang="en-GB" dirty="0" smtClean="0"/>
              <a:t>Invested in public buildings &amp; a major water system at Troy</a:t>
            </a:r>
          </a:p>
          <a:p>
            <a:endParaRPr lang="en-GB" dirty="0"/>
          </a:p>
        </p:txBody>
      </p:sp>
      <p:pic>
        <p:nvPicPr>
          <p:cNvPr id="5" name="Picture 11" descr="aenea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580112" y="1772816"/>
            <a:ext cx="3124517" cy="4358617"/>
          </a:xfrm>
          <a:prstGeom prst="rect">
            <a:avLst/>
          </a:prstGeom>
          <a:noFill/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470268"/>
            <a:ext cx="3481396" cy="261491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507288" cy="1252728"/>
          </a:xfrm>
        </p:spPr>
        <p:txBody>
          <a:bodyPr>
            <a:noAutofit/>
          </a:bodyPr>
          <a:lstStyle/>
          <a:p>
            <a:r>
              <a:rPr lang="en-GB" sz="4000" dirty="0" smtClean="0"/>
              <a:t>Modern Scholarship &amp; the Trojan War</a:t>
            </a:r>
            <a:endParaRPr lang="en-GB" sz="40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Three main themes:</a:t>
            </a:r>
          </a:p>
          <a:p>
            <a:pPr>
              <a:buFont typeface="Wingdings" pitchFamily="2" charset="2"/>
              <a:buNone/>
            </a:pPr>
            <a:endParaRPr lang="en-GB" dirty="0" smtClean="0"/>
          </a:p>
          <a:p>
            <a:pPr lvl="1">
              <a:spcAft>
                <a:spcPct val="25000"/>
              </a:spcAft>
            </a:pPr>
            <a:r>
              <a:rPr lang="en-GB" dirty="0" smtClean="0"/>
              <a:t>The </a:t>
            </a:r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date</a:t>
            </a:r>
            <a:r>
              <a:rPr lang="en-GB" dirty="0" smtClean="0"/>
              <a:t> &amp; </a:t>
            </a:r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authorship</a:t>
            </a:r>
            <a:r>
              <a:rPr lang="en-GB" dirty="0" smtClean="0"/>
              <a:t> of the poems</a:t>
            </a:r>
          </a:p>
          <a:p>
            <a:pPr lvl="1">
              <a:spcAft>
                <a:spcPct val="25000"/>
              </a:spcAft>
            </a:pPr>
            <a:r>
              <a:rPr lang="en-GB" dirty="0" smtClean="0"/>
              <a:t>The </a:t>
            </a:r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date(s)</a:t>
            </a:r>
            <a:r>
              <a:rPr lang="en-GB" dirty="0" smtClean="0"/>
              <a:t> at which the events recounted in the poems took place</a:t>
            </a:r>
          </a:p>
          <a:p>
            <a:pPr lvl="1">
              <a:spcAft>
                <a:spcPct val="25000"/>
              </a:spcAft>
            </a:pPr>
            <a:r>
              <a:rPr lang="en-GB" dirty="0" smtClean="0"/>
              <a:t>The </a:t>
            </a:r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historical veracity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  <a:r>
              <a:rPr lang="en-GB" dirty="0" smtClean="0"/>
              <a:t>of the Trojan War as recounted by Homer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Historicity of the Trojan War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609600" indent="-609600"/>
            <a:r>
              <a:rPr lang="en-GB" sz="2800" dirty="0" smtClean="0"/>
              <a:t>How to equate </a:t>
            </a:r>
            <a:r>
              <a:rPr lang="en-GB" sz="2800" dirty="0"/>
              <a:t>the archaeological evidence with the literary </a:t>
            </a:r>
            <a:r>
              <a:rPr lang="en-GB" sz="2800" dirty="0" smtClean="0"/>
              <a:t>sources?</a:t>
            </a:r>
          </a:p>
          <a:p>
            <a:pPr marL="609600" indent="-609600"/>
            <a:r>
              <a:rPr lang="en-GB" sz="2800" dirty="0" smtClean="0"/>
              <a:t>When </a:t>
            </a:r>
            <a:r>
              <a:rPr lang="en-GB" sz="2800" dirty="0"/>
              <a:t>was the Trojan War set?</a:t>
            </a:r>
          </a:p>
          <a:p>
            <a:pPr marL="609600" indent="-609600"/>
            <a:r>
              <a:rPr lang="en-GB" sz="2800" dirty="0"/>
              <a:t>There are three possible </a:t>
            </a:r>
            <a:r>
              <a:rPr lang="en-GB" sz="2800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Ages of Homer</a:t>
            </a:r>
            <a:r>
              <a:rPr lang="en-GB" sz="2800" dirty="0">
                <a:solidFill>
                  <a:srgbClr val="FFC000"/>
                </a:solidFill>
              </a:rPr>
              <a:t>:</a:t>
            </a:r>
            <a:endParaRPr lang="en-US" sz="2800" dirty="0">
              <a:solidFill>
                <a:srgbClr val="FFC000"/>
              </a:solidFill>
            </a:endParaRPr>
          </a:p>
          <a:p>
            <a:pPr marL="990600" lvl="1" indent="-533400">
              <a:spcAft>
                <a:spcPct val="25000"/>
              </a:spcAft>
            </a:pPr>
            <a:r>
              <a:rPr lang="en-GB" sz="2400" dirty="0" smtClean="0"/>
              <a:t>Mycenaean period: c.1600-1100 </a:t>
            </a:r>
            <a:r>
              <a:rPr lang="en-GB" sz="2400" dirty="0"/>
              <a:t>BC</a:t>
            </a:r>
          </a:p>
          <a:p>
            <a:pPr marL="990600" lvl="1" indent="-533400">
              <a:spcAft>
                <a:spcPct val="25000"/>
              </a:spcAft>
            </a:pPr>
            <a:r>
              <a:rPr lang="en-GB" sz="2400" dirty="0" smtClean="0"/>
              <a:t>Dark Ages (</a:t>
            </a:r>
            <a:r>
              <a:rPr lang="en-GB" sz="2400" dirty="0"/>
              <a:t>Early Iron Age</a:t>
            </a:r>
            <a:r>
              <a:rPr lang="en-GB" sz="2400" dirty="0" smtClean="0"/>
              <a:t>): </a:t>
            </a:r>
            <a:r>
              <a:rPr lang="en-GB" sz="2400" dirty="0"/>
              <a:t>c.1100-800/750 BC</a:t>
            </a:r>
          </a:p>
          <a:p>
            <a:pPr marL="990600" lvl="1" indent="-533400">
              <a:spcAft>
                <a:spcPct val="25000"/>
              </a:spcAft>
            </a:pPr>
            <a:r>
              <a:rPr lang="en-GB" sz="2400" dirty="0"/>
              <a:t>Late Geometric </a:t>
            </a:r>
            <a:r>
              <a:rPr lang="en-GB" sz="2400" dirty="0" smtClean="0"/>
              <a:t>period: 8th </a:t>
            </a:r>
            <a:r>
              <a:rPr lang="en-GB" sz="2400" dirty="0"/>
              <a:t>century </a:t>
            </a:r>
            <a:r>
              <a:rPr lang="en-GB" sz="2400" dirty="0" smtClean="0"/>
              <a:t>BC </a:t>
            </a:r>
            <a:r>
              <a:rPr lang="en-GB" sz="2400" dirty="0"/>
              <a:t>(when the Iliad was written down)</a:t>
            </a:r>
            <a:endParaRPr lang="en-US" sz="2400" dirty="0"/>
          </a:p>
          <a:p>
            <a:pPr marL="609600" indent="-609600"/>
            <a:r>
              <a:rPr lang="en-GB" sz="2800" dirty="0" smtClean="0"/>
              <a:t>How much from the texts can be related to any of these three periods? Is there an era in Greek history that corresponds to the world described in Homer?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9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91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91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Mycenaean Period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258816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Ancient Greeks believed it dated to the Heroic period</a:t>
            </a:r>
          </a:p>
          <a:p>
            <a:pPr lvl="1"/>
            <a:r>
              <a:rPr lang="en-GB" dirty="0" smtClean="0"/>
              <a:t>(Mycenaean period, especially 1350-1100 BC</a:t>
            </a:r>
          </a:p>
          <a:p>
            <a:r>
              <a:rPr lang="en-GB" dirty="0" smtClean="0"/>
              <a:t>Mycenaean aspects: </a:t>
            </a:r>
          </a:p>
          <a:p>
            <a:pPr lvl="1"/>
            <a:r>
              <a:rPr lang="en-GB" dirty="0" smtClean="0"/>
              <a:t>Weapons &amp; armour </a:t>
            </a:r>
          </a:p>
          <a:p>
            <a:pPr lvl="1"/>
            <a:r>
              <a:rPr lang="en-GB" dirty="0" smtClean="0"/>
              <a:t>Political structure: absence of the polis &amp; kingship</a:t>
            </a:r>
          </a:p>
          <a:p>
            <a:pPr lvl="1"/>
            <a:r>
              <a:rPr lang="en-GB" dirty="0" smtClean="0"/>
              <a:t>Catalogue of ships</a:t>
            </a:r>
          </a:p>
          <a:p>
            <a:pPr lvl="1"/>
            <a:endParaRPr lang="en-GB" dirty="0"/>
          </a:p>
        </p:txBody>
      </p:sp>
      <p:pic>
        <p:nvPicPr>
          <p:cNvPr id="7" name="Picture 8" descr="akrotiri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292080" y="332656"/>
            <a:ext cx="3580062" cy="2605489"/>
          </a:xfrm>
          <a:prstGeom prst="rect">
            <a:avLst/>
          </a:prstGeom>
          <a:noFill/>
        </p:spPr>
      </p:pic>
      <p:pic>
        <p:nvPicPr>
          <p:cNvPr id="8" name="Picture 10" descr="warrior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139952" y="3861048"/>
            <a:ext cx="1745327" cy="2304107"/>
          </a:xfrm>
          <a:prstGeom prst="rect">
            <a:avLst/>
          </a:prstGeom>
          <a:noFill/>
        </p:spPr>
      </p:pic>
      <p:pic>
        <p:nvPicPr>
          <p:cNvPr id="9" name="Picture 9" descr="map aegean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6012161" y="3135503"/>
            <a:ext cx="3131840" cy="37224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Dark 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244280" cy="46238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Some </a:t>
            </a:r>
            <a:r>
              <a:rPr lang="en-GB" dirty="0"/>
              <a:t>scholars believe that Homeric society is firmly based on </a:t>
            </a:r>
            <a:r>
              <a:rPr lang="en-GB" dirty="0" smtClean="0"/>
              <a:t>Dark Age </a:t>
            </a:r>
            <a:r>
              <a:rPr lang="en-GB" dirty="0"/>
              <a:t>society/reality:</a:t>
            </a:r>
          </a:p>
          <a:p>
            <a:pPr lvl="0"/>
            <a:r>
              <a:rPr lang="en-GB" dirty="0" smtClean="0"/>
              <a:t>Domestic architecture: simple </a:t>
            </a:r>
            <a:r>
              <a:rPr lang="en-GB" dirty="0"/>
              <a:t>form of Dark Age architecture</a:t>
            </a:r>
          </a:p>
          <a:p>
            <a:pPr lvl="0"/>
            <a:r>
              <a:rPr lang="en-GB" dirty="0" smtClean="0"/>
              <a:t>Absence </a:t>
            </a:r>
            <a:r>
              <a:rPr lang="en-GB" dirty="0"/>
              <a:t>of Mycenaean </a:t>
            </a:r>
            <a:r>
              <a:rPr lang="en-GB" dirty="0" smtClean="0"/>
              <a:t>bureaucracy</a:t>
            </a:r>
            <a:endParaRPr lang="en-GB" dirty="0"/>
          </a:p>
          <a:p>
            <a:pPr lvl="0"/>
            <a:r>
              <a:rPr lang="en-GB" dirty="0" smtClean="0"/>
              <a:t>Presence </a:t>
            </a:r>
            <a:r>
              <a:rPr lang="en-GB" dirty="0"/>
              <a:t>of </a:t>
            </a:r>
            <a:r>
              <a:rPr lang="en-GB" dirty="0" smtClean="0"/>
              <a:t>Phoenicians</a:t>
            </a:r>
          </a:p>
          <a:p>
            <a:pPr lvl="0"/>
            <a:r>
              <a:rPr lang="en-GB" dirty="0"/>
              <a:t>D</a:t>
            </a:r>
            <a:r>
              <a:rPr lang="en-GB" dirty="0" smtClean="0"/>
              <a:t>escription </a:t>
            </a:r>
            <a:r>
              <a:rPr lang="en-GB" dirty="0"/>
              <a:t>of cremation </a:t>
            </a:r>
            <a:r>
              <a:rPr lang="en-GB" dirty="0" smtClean="0"/>
              <a:t>burials</a:t>
            </a:r>
            <a:endParaRPr lang="en-GB" dirty="0"/>
          </a:p>
        </p:txBody>
      </p:sp>
      <p:pic>
        <p:nvPicPr>
          <p:cNvPr id="5" name="Picture 11" descr="aereopagu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283968" y="260648"/>
            <a:ext cx="1832001" cy="2016224"/>
          </a:xfrm>
          <a:prstGeom prst="rect">
            <a:avLst/>
          </a:prstGeom>
          <a:noFill/>
        </p:spPr>
      </p:pic>
      <p:pic>
        <p:nvPicPr>
          <p:cNvPr id="6" name="Picture 8" descr="phoenician ship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6300192" y="620688"/>
            <a:ext cx="2591644" cy="2168395"/>
          </a:xfrm>
          <a:prstGeom prst="rect">
            <a:avLst/>
          </a:prstGeom>
          <a:noFill/>
        </p:spPr>
      </p:pic>
      <p:pic>
        <p:nvPicPr>
          <p:cNvPr id="7" name="Picture 10" descr="heroon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5148064" y="2996952"/>
            <a:ext cx="3288429" cy="33843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39036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Homer’s Troy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625609"/>
          </a:xfrm>
        </p:spPr>
        <p:txBody>
          <a:bodyPr>
            <a:noAutofit/>
          </a:bodyPr>
          <a:lstStyle/>
          <a:p>
            <a:r>
              <a:rPr lang="en-GB" sz="2800" dirty="0"/>
              <a:t>More probable is a combination of </a:t>
            </a:r>
            <a:r>
              <a:rPr lang="en-GB" sz="2800" dirty="0" smtClean="0"/>
              <a:t>these</a:t>
            </a:r>
            <a:endParaRPr lang="en-GB" sz="2800" dirty="0"/>
          </a:p>
          <a:p>
            <a:r>
              <a:rPr lang="en-GB" sz="2800" dirty="0" smtClean="0"/>
              <a:t>Either purely </a:t>
            </a:r>
            <a:r>
              <a:rPr lang="en-GB" sz="2800" dirty="0"/>
              <a:t>a reflection of </a:t>
            </a:r>
            <a:r>
              <a:rPr lang="en-GB" sz="2800" dirty="0" smtClean="0"/>
              <a:t>8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century </a:t>
            </a:r>
            <a:r>
              <a:rPr lang="en-GB" sz="2800" dirty="0"/>
              <a:t>society with a few anachronisms thrown in to lend authority to the </a:t>
            </a:r>
            <a:r>
              <a:rPr lang="en-GB" sz="2800" dirty="0" smtClean="0"/>
              <a:t>text:</a:t>
            </a:r>
          </a:p>
          <a:p>
            <a:pPr lvl="1"/>
            <a:r>
              <a:rPr lang="en-GB" sz="2400" dirty="0" smtClean="0"/>
              <a:t>Intended </a:t>
            </a:r>
            <a:r>
              <a:rPr lang="en-GB" sz="2400" dirty="0"/>
              <a:t>to make sense to an eighth century audience</a:t>
            </a:r>
          </a:p>
          <a:p>
            <a:r>
              <a:rPr lang="en-GB" sz="2800" dirty="0" smtClean="0"/>
              <a:t>Or a </a:t>
            </a:r>
            <a:r>
              <a:rPr lang="en-GB" sz="2800" dirty="0"/>
              <a:t>combination of several superimposed layers, perhaps reaching back as far as the 16th century BC </a:t>
            </a:r>
          </a:p>
          <a:p>
            <a:pPr lvl="1"/>
            <a:r>
              <a:rPr lang="en-GB" sz="2400" dirty="0" smtClean="0"/>
              <a:t>A </a:t>
            </a:r>
            <a:r>
              <a:rPr lang="en-GB" sz="2400" dirty="0"/>
              <a:t>continual evolving oral tradition over many </a:t>
            </a:r>
            <a:r>
              <a:rPr lang="en-GB" sz="2400" dirty="0" smtClean="0"/>
              <a:t>centuries</a:t>
            </a:r>
          </a:p>
          <a:p>
            <a:r>
              <a:rPr lang="en-GB" sz="2800" dirty="0" smtClean="0"/>
              <a:t>It </a:t>
            </a:r>
            <a:r>
              <a:rPr lang="en-GB" sz="2800" dirty="0"/>
              <a:t>does not reflect a world which ever actually existed</a:t>
            </a: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3226892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Identification of Troy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968552" cy="489654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Identified </a:t>
            </a:r>
            <a:r>
              <a:rPr lang="en-GB" dirty="0"/>
              <a:t>with </a:t>
            </a:r>
            <a:r>
              <a:rPr lang="en-GB" dirty="0" err="1" smtClean="0"/>
              <a:t>Hisarlik</a:t>
            </a:r>
            <a:endParaRPr lang="en-GB" dirty="0" smtClean="0"/>
          </a:p>
          <a:p>
            <a:r>
              <a:rPr lang="en-GB" dirty="0" smtClean="0"/>
              <a:t>Schliemann’s excavations: aim </a:t>
            </a:r>
            <a:r>
              <a:rPr lang="en-GB" dirty="0"/>
              <a:t>of identifying the site described by Homer </a:t>
            </a:r>
            <a:r>
              <a:rPr lang="en-GB" dirty="0" smtClean="0"/>
              <a:t>&amp; proving historicity </a:t>
            </a:r>
            <a:r>
              <a:rPr lang="en-GB" dirty="0"/>
              <a:t>of the Trojan </a:t>
            </a:r>
            <a:r>
              <a:rPr lang="en-GB" dirty="0" smtClean="0"/>
              <a:t>war</a:t>
            </a:r>
            <a:endParaRPr lang="en-GB" dirty="0"/>
          </a:p>
          <a:p>
            <a:r>
              <a:rPr lang="en-GB" dirty="0"/>
              <a:t> </a:t>
            </a:r>
            <a:r>
              <a:rPr lang="en-GB" dirty="0" smtClean="0"/>
              <a:t>Understood </a:t>
            </a:r>
            <a:r>
              <a:rPr lang="en-GB" dirty="0"/>
              <a:t>nature of </a:t>
            </a:r>
            <a:r>
              <a:rPr lang="en-GB" dirty="0" smtClean="0"/>
              <a:t>tell: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‘ </a:t>
            </a:r>
            <a:r>
              <a:rPr lang="en-GB" dirty="0">
                <a:solidFill>
                  <a:srgbClr val="FFC000"/>
                </a:solidFill>
              </a:rPr>
              <a:t>Hills on which, in the course of thousands of years, new buildings have been continually erected on the site of former buildings, gain very considerably in height’…</a:t>
            </a:r>
          </a:p>
          <a:p>
            <a:r>
              <a:rPr lang="en-GB" dirty="0" smtClean="0"/>
              <a:t>Assumed </a:t>
            </a:r>
            <a:r>
              <a:rPr lang="en-GB" dirty="0" err="1" smtClean="0"/>
              <a:t>Priam’s</a:t>
            </a:r>
            <a:r>
              <a:rPr lang="en-GB" dirty="0" smtClean="0"/>
              <a:t> </a:t>
            </a:r>
            <a:r>
              <a:rPr lang="en-GB" dirty="0"/>
              <a:t>Troy must be the earliest </a:t>
            </a:r>
            <a:r>
              <a:rPr lang="en-GB" dirty="0" smtClean="0"/>
              <a:t>city</a:t>
            </a:r>
          </a:p>
          <a:p>
            <a:r>
              <a:rPr lang="en-GB" dirty="0" smtClean="0"/>
              <a:t>Massive </a:t>
            </a:r>
            <a:r>
              <a:rPr lang="en-GB" dirty="0"/>
              <a:t>north-south </a:t>
            </a:r>
            <a:r>
              <a:rPr lang="en-GB" dirty="0" smtClean="0"/>
              <a:t>trench</a:t>
            </a:r>
            <a:endParaRPr lang="en-GB" dirty="0"/>
          </a:p>
          <a:p>
            <a:endParaRPr lang="en-GB" dirty="0"/>
          </a:p>
        </p:txBody>
      </p:sp>
      <p:pic>
        <p:nvPicPr>
          <p:cNvPr id="7" name="Picture 4" descr="Troy Aerial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359598" y="1340768"/>
            <a:ext cx="3609881" cy="2160756"/>
          </a:xfrm>
          <a:prstGeom prst="rect">
            <a:avLst/>
          </a:prstGeom>
          <a:noFill/>
        </p:spPr>
      </p:pic>
      <p:pic>
        <p:nvPicPr>
          <p:cNvPr id="9" name="Picture 5" descr="schliemann trench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580151" y="3717032"/>
            <a:ext cx="3168776" cy="23762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54899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C000"/>
                </a:solidFill>
              </a:rPr>
              <a:t>Excavation History of Troy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844824"/>
            <a:ext cx="8229600" cy="4625609"/>
          </a:xfrm>
        </p:spPr>
        <p:txBody>
          <a:bodyPr/>
          <a:lstStyle/>
          <a:p>
            <a:r>
              <a:rPr lang="en-GB" sz="2800" dirty="0"/>
              <a:t>Heinrich Schliemann (4 main campaigns)</a:t>
            </a:r>
          </a:p>
          <a:p>
            <a:pPr lvl="1"/>
            <a:r>
              <a:rPr lang="en-GB" dirty="0"/>
              <a:t>1871-3</a:t>
            </a:r>
          </a:p>
          <a:p>
            <a:pPr lvl="1"/>
            <a:r>
              <a:rPr lang="en-GB" dirty="0"/>
              <a:t>1878-9</a:t>
            </a:r>
          </a:p>
          <a:p>
            <a:pPr lvl="1"/>
            <a:r>
              <a:rPr lang="en-GB" dirty="0"/>
              <a:t>1882</a:t>
            </a:r>
          </a:p>
          <a:p>
            <a:pPr lvl="1"/>
            <a:r>
              <a:rPr lang="en-GB" dirty="0"/>
              <a:t>1890</a:t>
            </a:r>
            <a:endParaRPr lang="en-US" dirty="0"/>
          </a:p>
          <a:p>
            <a:r>
              <a:rPr lang="en-GB" sz="2800" dirty="0" smtClean="0"/>
              <a:t>Carl </a:t>
            </a:r>
            <a:r>
              <a:rPr lang="en-GB" sz="2800" dirty="0" err="1"/>
              <a:t>Blegen</a:t>
            </a:r>
            <a:r>
              <a:rPr lang="en-GB" sz="2800" dirty="0"/>
              <a:t>, University of Cincinnati. 1932-8 (12 volume publication)</a:t>
            </a:r>
          </a:p>
          <a:p>
            <a:r>
              <a:rPr lang="en-GB" sz="2800" dirty="0" err="1"/>
              <a:t>Mannfried</a:t>
            </a:r>
            <a:r>
              <a:rPr lang="en-GB" sz="2800" dirty="0"/>
              <a:t> </a:t>
            </a:r>
            <a:r>
              <a:rPr lang="en-GB" sz="2800" dirty="0" err="1"/>
              <a:t>Korfmann</a:t>
            </a:r>
            <a:r>
              <a:rPr lang="en-GB" sz="2800" dirty="0"/>
              <a:t>, </a:t>
            </a:r>
            <a:r>
              <a:rPr lang="en-GB" sz="2800" dirty="0" err="1"/>
              <a:t>Tübingen</a:t>
            </a:r>
            <a:r>
              <a:rPr lang="en-GB" sz="2800" dirty="0"/>
              <a:t> University Excavations since 1988</a:t>
            </a:r>
          </a:p>
          <a:p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0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01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01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9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History of Troy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4" y="1628800"/>
            <a:ext cx="5184576" cy="504056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9 </a:t>
            </a:r>
            <a:r>
              <a:rPr lang="en-GB" dirty="0"/>
              <a:t>main phases of </a:t>
            </a:r>
            <a:r>
              <a:rPr lang="en-GB" dirty="0" smtClean="0"/>
              <a:t>occupation, with numerous sub-phases</a:t>
            </a:r>
          </a:p>
          <a:p>
            <a:pPr lvl="0"/>
            <a:r>
              <a:rPr lang="en-GB" dirty="0" smtClean="0"/>
              <a:t>Troy </a:t>
            </a:r>
            <a:r>
              <a:rPr lang="en-GB" dirty="0"/>
              <a:t>I: </a:t>
            </a:r>
            <a:r>
              <a:rPr lang="en-GB" dirty="0" smtClean="0"/>
              <a:t>3000-2600</a:t>
            </a:r>
          </a:p>
          <a:p>
            <a:pPr lvl="0"/>
            <a:r>
              <a:rPr lang="en-GB" dirty="0" smtClean="0">
                <a:solidFill>
                  <a:srgbClr val="FFC000"/>
                </a:solidFill>
              </a:rPr>
              <a:t>Troy </a:t>
            </a:r>
            <a:r>
              <a:rPr lang="en-GB" dirty="0">
                <a:solidFill>
                  <a:srgbClr val="FFC000"/>
                </a:solidFill>
              </a:rPr>
              <a:t>II: </a:t>
            </a:r>
            <a:r>
              <a:rPr lang="en-GB" dirty="0" smtClean="0">
                <a:solidFill>
                  <a:srgbClr val="FFC000"/>
                </a:solidFill>
              </a:rPr>
              <a:t>2600-2150</a:t>
            </a:r>
          </a:p>
          <a:p>
            <a:pPr lvl="0"/>
            <a:r>
              <a:rPr lang="en-GB" dirty="0" smtClean="0"/>
              <a:t>Troy </a:t>
            </a:r>
            <a:r>
              <a:rPr lang="en-GB" dirty="0"/>
              <a:t>III: </a:t>
            </a:r>
            <a:r>
              <a:rPr lang="en-GB" dirty="0" smtClean="0"/>
              <a:t>2150-2000</a:t>
            </a:r>
          </a:p>
          <a:p>
            <a:pPr lvl="0"/>
            <a:r>
              <a:rPr lang="en-GB" dirty="0" smtClean="0"/>
              <a:t>Troy </a:t>
            </a:r>
            <a:r>
              <a:rPr lang="en-GB" dirty="0"/>
              <a:t>IV-V: </a:t>
            </a:r>
            <a:r>
              <a:rPr lang="en-GB" dirty="0" smtClean="0"/>
              <a:t>2000-1700</a:t>
            </a:r>
            <a:r>
              <a:rPr lang="en-GB" dirty="0"/>
              <a:t> </a:t>
            </a:r>
            <a:r>
              <a:rPr lang="en-GB" dirty="0" smtClean="0"/>
              <a:t>(poorly known)</a:t>
            </a:r>
            <a:endParaRPr lang="en-GB" dirty="0"/>
          </a:p>
          <a:p>
            <a:pPr lvl="0"/>
            <a:r>
              <a:rPr lang="en-GB" dirty="0">
                <a:solidFill>
                  <a:srgbClr val="FFC000"/>
                </a:solidFill>
              </a:rPr>
              <a:t>Troy VI: </a:t>
            </a:r>
            <a:r>
              <a:rPr lang="en-GB" dirty="0" smtClean="0">
                <a:solidFill>
                  <a:srgbClr val="FFC000"/>
                </a:solidFill>
              </a:rPr>
              <a:t>1700-1280</a:t>
            </a:r>
          </a:p>
          <a:p>
            <a:pPr lvl="0"/>
            <a:r>
              <a:rPr lang="en-GB" dirty="0" smtClean="0">
                <a:solidFill>
                  <a:srgbClr val="FFC000"/>
                </a:solidFill>
              </a:rPr>
              <a:t>Troy </a:t>
            </a:r>
            <a:r>
              <a:rPr lang="en-GB" dirty="0">
                <a:solidFill>
                  <a:srgbClr val="FFC000"/>
                </a:solidFill>
              </a:rPr>
              <a:t>VII: </a:t>
            </a:r>
            <a:r>
              <a:rPr lang="en-GB" dirty="0" smtClean="0">
                <a:solidFill>
                  <a:srgbClr val="FFC000"/>
                </a:solidFill>
              </a:rPr>
              <a:t>1280-1200 </a:t>
            </a:r>
          </a:p>
          <a:p>
            <a:pPr lvl="0"/>
            <a:r>
              <a:rPr lang="en-GB" dirty="0" smtClean="0"/>
              <a:t>Period </a:t>
            </a:r>
            <a:r>
              <a:rPr lang="en-GB" dirty="0"/>
              <a:t>of </a:t>
            </a:r>
            <a:r>
              <a:rPr lang="en-GB" dirty="0" smtClean="0"/>
              <a:t>abandonment: ruins </a:t>
            </a:r>
            <a:r>
              <a:rPr lang="en-GB" dirty="0"/>
              <a:t>of Troy VI </a:t>
            </a:r>
            <a:r>
              <a:rPr lang="en-GB" dirty="0" smtClean="0"/>
              <a:t>&amp; VII </a:t>
            </a:r>
            <a:r>
              <a:rPr lang="en-GB" dirty="0"/>
              <a:t>remained </a:t>
            </a:r>
            <a:r>
              <a:rPr lang="en-GB" dirty="0" smtClean="0"/>
              <a:t>visible</a:t>
            </a:r>
          </a:p>
          <a:p>
            <a:pPr lvl="0"/>
            <a:r>
              <a:rPr lang="en-GB" dirty="0"/>
              <a:t>Troy </a:t>
            </a:r>
            <a:r>
              <a:rPr lang="en-GB" dirty="0" smtClean="0"/>
              <a:t>VIII: rebuilt c.730 BC</a:t>
            </a:r>
          </a:p>
          <a:p>
            <a:pPr lvl="1"/>
            <a:r>
              <a:rPr lang="en-GB" dirty="0" smtClean="0"/>
              <a:t>Destroyed </a:t>
            </a:r>
            <a:r>
              <a:rPr lang="en-GB" dirty="0"/>
              <a:t>by Romans in 85 BC</a:t>
            </a:r>
          </a:p>
          <a:p>
            <a:pPr lvl="0"/>
            <a:r>
              <a:rPr lang="en-GB" dirty="0"/>
              <a:t>Troy IX: rebuilt by </a:t>
            </a:r>
            <a:r>
              <a:rPr lang="en-GB" dirty="0" smtClean="0"/>
              <a:t>Romans</a:t>
            </a:r>
          </a:p>
          <a:p>
            <a:pPr lvl="1"/>
            <a:r>
              <a:rPr lang="en-GB" dirty="0" smtClean="0"/>
              <a:t>Mother-city</a:t>
            </a:r>
          </a:p>
          <a:p>
            <a:pPr lvl="1"/>
            <a:r>
              <a:rPr lang="en-GB" dirty="0" smtClean="0"/>
              <a:t>Late 5</a:t>
            </a:r>
            <a:r>
              <a:rPr lang="en-GB" baseline="30000" dirty="0" smtClean="0"/>
              <a:t>th</a:t>
            </a:r>
            <a:r>
              <a:rPr lang="en-GB" dirty="0" smtClean="0"/>
              <a:t> century AD: destroyed </a:t>
            </a:r>
            <a:r>
              <a:rPr lang="en-GB" dirty="0"/>
              <a:t>by earthquake </a:t>
            </a:r>
            <a:r>
              <a:rPr lang="en-GB" dirty="0" smtClean="0"/>
              <a:t>&amp; deserted</a:t>
            </a:r>
            <a:endParaRPr lang="en-GB" dirty="0"/>
          </a:p>
          <a:p>
            <a:endParaRPr lang="en-GB" dirty="0"/>
          </a:p>
        </p:txBody>
      </p:sp>
      <p:pic>
        <p:nvPicPr>
          <p:cNvPr id="6" name="Picture 7" descr="troy pla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220072" y="2132856"/>
            <a:ext cx="3756939" cy="30243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45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6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85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5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25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tr2ramp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387082" y="1124744"/>
            <a:ext cx="3422917" cy="194421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Troy II: 2600-2250 BC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80520" cy="4623816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3rd </a:t>
            </a:r>
            <a:r>
              <a:rPr lang="en-GB" dirty="0" smtClean="0"/>
              <a:t>millennium BC: small </a:t>
            </a:r>
            <a:r>
              <a:rPr lang="en-GB" dirty="0"/>
              <a:t>but wealthy urban </a:t>
            </a:r>
            <a:r>
              <a:rPr lang="en-GB" dirty="0" smtClean="0"/>
              <a:t>centre:</a:t>
            </a:r>
          </a:p>
          <a:p>
            <a:pPr lvl="1"/>
            <a:r>
              <a:rPr lang="en-GB" dirty="0" smtClean="0"/>
              <a:t>(</a:t>
            </a:r>
            <a:r>
              <a:rPr lang="en-GB" dirty="0"/>
              <a:t>140 x 90m)</a:t>
            </a:r>
            <a:endParaRPr lang="en-GB" dirty="0" smtClean="0"/>
          </a:p>
          <a:p>
            <a:r>
              <a:rPr lang="en-GB" dirty="0" smtClean="0"/>
              <a:t>Fortifications </a:t>
            </a:r>
            <a:r>
              <a:rPr lang="en-GB" dirty="0"/>
              <a:t>protected by projecting rectangular </a:t>
            </a:r>
            <a:r>
              <a:rPr lang="en-GB" dirty="0" smtClean="0"/>
              <a:t>towers 2 </a:t>
            </a:r>
            <a:r>
              <a:rPr lang="en-GB" dirty="0"/>
              <a:t>massive </a:t>
            </a:r>
            <a:r>
              <a:rPr lang="en-GB" dirty="0" smtClean="0"/>
              <a:t>gateways</a:t>
            </a:r>
          </a:p>
          <a:p>
            <a:r>
              <a:rPr lang="en-GB" dirty="0" smtClean="0"/>
              <a:t>5 large </a:t>
            </a:r>
            <a:r>
              <a:rPr lang="en-GB" dirty="0"/>
              <a:t>rectangular buildings on </a:t>
            </a:r>
            <a:r>
              <a:rPr lang="en-GB" dirty="0" smtClean="0"/>
              <a:t>citadel </a:t>
            </a:r>
          </a:p>
          <a:p>
            <a:r>
              <a:rPr lang="en-GB" dirty="0" smtClean="0"/>
              <a:t>‘</a:t>
            </a:r>
            <a:r>
              <a:rPr lang="en-GB" dirty="0"/>
              <a:t>hardly larger than Trafalgar square’ </a:t>
            </a:r>
            <a:r>
              <a:rPr lang="en-GB" dirty="0" smtClean="0"/>
              <a:t>(Schliemann)</a:t>
            </a:r>
          </a:p>
          <a:p>
            <a:r>
              <a:rPr lang="en-GB" dirty="0"/>
              <a:t>Troy II </a:t>
            </a:r>
            <a:r>
              <a:rPr lang="en-GB" dirty="0" smtClean="0"/>
              <a:t>is too early for Trojan War</a:t>
            </a:r>
          </a:p>
          <a:p>
            <a:pPr lvl="1"/>
            <a:r>
              <a:rPr lang="en-GB" dirty="0" smtClean="0"/>
              <a:t>Schliemann </a:t>
            </a:r>
            <a:r>
              <a:rPr lang="en-GB" dirty="0"/>
              <a:t>had </a:t>
            </a:r>
            <a:r>
              <a:rPr lang="en-GB" dirty="0" smtClean="0"/>
              <a:t>dug through </a:t>
            </a:r>
            <a:r>
              <a:rPr lang="en-GB" dirty="0"/>
              <a:t>the relevant LB </a:t>
            </a:r>
            <a:r>
              <a:rPr lang="en-GB" dirty="0" smtClean="0"/>
              <a:t>levels</a:t>
            </a:r>
            <a:endParaRPr lang="en-GB" dirty="0"/>
          </a:p>
          <a:p>
            <a:endParaRPr lang="en-GB" dirty="0"/>
          </a:p>
        </p:txBody>
      </p:sp>
      <p:pic>
        <p:nvPicPr>
          <p:cNvPr id="6" name="Picture 7" descr="troy plan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220072" y="3356992"/>
            <a:ext cx="3756939" cy="30243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24292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9" name="Picture 5" descr="sophia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572000" y="260648"/>
            <a:ext cx="2649870" cy="3733000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Troy II: Hoards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244280" cy="462381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Most significant </a:t>
            </a:r>
            <a:r>
              <a:rPr lang="en-GB" dirty="0" smtClean="0"/>
              <a:t>find: 21 </a:t>
            </a:r>
            <a:r>
              <a:rPr lang="en-GB" dirty="0"/>
              <a:t>hoards, found between 1872 and </a:t>
            </a:r>
            <a:r>
              <a:rPr lang="en-GB" dirty="0" smtClean="0"/>
              <a:t>1890</a:t>
            </a:r>
          </a:p>
          <a:p>
            <a:r>
              <a:rPr lang="en-GB" dirty="0" smtClean="0"/>
              <a:t>Large </a:t>
            </a:r>
            <a:r>
              <a:rPr lang="en-GB" dirty="0"/>
              <a:t>quantities of gold, silver, copper </a:t>
            </a:r>
            <a:r>
              <a:rPr lang="en-GB" dirty="0" smtClean="0"/>
              <a:t>&amp; bronze</a:t>
            </a:r>
            <a:endParaRPr lang="en-GB" dirty="0"/>
          </a:p>
          <a:p>
            <a:r>
              <a:rPr lang="en-GB" dirty="0" smtClean="0"/>
              <a:t>Trading prosperity</a:t>
            </a:r>
          </a:p>
          <a:p>
            <a:r>
              <a:rPr lang="en-GB" dirty="0" smtClean="0"/>
              <a:t>Hoard </a:t>
            </a:r>
            <a:r>
              <a:rPr lang="en-GB" dirty="0"/>
              <a:t>A: </a:t>
            </a:r>
            <a:r>
              <a:rPr lang="en-GB" dirty="0" smtClean="0"/>
              <a:t>found in 1873 </a:t>
            </a:r>
            <a:r>
              <a:rPr lang="en-GB" dirty="0"/>
              <a:t>near the </a:t>
            </a:r>
            <a:r>
              <a:rPr lang="en-GB" dirty="0" err="1"/>
              <a:t>Scaean</a:t>
            </a:r>
            <a:r>
              <a:rPr lang="en-GB" dirty="0"/>
              <a:t> </a:t>
            </a:r>
            <a:r>
              <a:rPr lang="en-GB" dirty="0" smtClean="0"/>
              <a:t>gate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“Treasure </a:t>
            </a:r>
            <a:r>
              <a:rPr lang="en-GB" dirty="0">
                <a:solidFill>
                  <a:srgbClr val="FFC000"/>
                </a:solidFill>
              </a:rPr>
              <a:t>of </a:t>
            </a:r>
            <a:r>
              <a:rPr lang="en-GB" dirty="0" err="1">
                <a:solidFill>
                  <a:srgbClr val="FFC000"/>
                </a:solidFill>
              </a:rPr>
              <a:t>Priam</a:t>
            </a:r>
            <a:r>
              <a:rPr lang="en-GB" dirty="0">
                <a:solidFill>
                  <a:srgbClr val="FFC000"/>
                </a:solidFill>
              </a:rPr>
              <a:t>’: </a:t>
            </a:r>
            <a:r>
              <a:rPr lang="en-GB" dirty="0"/>
              <a:t>bronze weapons, silver ingots, gold </a:t>
            </a:r>
            <a:r>
              <a:rPr lang="en-GB" dirty="0" smtClean="0"/>
              <a:t>jewellery</a:t>
            </a:r>
            <a:endParaRPr lang="en-GB" dirty="0"/>
          </a:p>
          <a:p>
            <a:endParaRPr lang="en-GB" dirty="0"/>
          </a:p>
        </p:txBody>
      </p:sp>
      <p:pic>
        <p:nvPicPr>
          <p:cNvPr id="7" name="Picture 4" descr="treasure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6444208" y="2886960"/>
            <a:ext cx="2448272" cy="36050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Troy II: Hoards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5"/>
            <a:ext cx="4464496" cy="4772751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2 famous diadems </a:t>
            </a:r>
            <a:endParaRPr lang="en-GB" dirty="0" smtClean="0"/>
          </a:p>
          <a:p>
            <a:r>
              <a:rPr lang="en-GB" dirty="0" smtClean="0"/>
              <a:t>11 </a:t>
            </a:r>
            <a:r>
              <a:rPr lang="en-GB" dirty="0"/>
              <a:t>metal vessels of gold, silver, </a:t>
            </a:r>
            <a:r>
              <a:rPr lang="en-GB" dirty="0" smtClean="0"/>
              <a:t>bronze</a:t>
            </a:r>
          </a:p>
          <a:p>
            <a:r>
              <a:rPr lang="en-GB" dirty="0" smtClean="0"/>
              <a:t>Ceremonial weapons:</a:t>
            </a:r>
          </a:p>
          <a:p>
            <a:pPr lvl="1"/>
            <a:r>
              <a:rPr lang="en-GB" dirty="0" smtClean="0"/>
              <a:t>3 </a:t>
            </a:r>
            <a:r>
              <a:rPr lang="en-GB" dirty="0"/>
              <a:t>polished stone hammer axes, one axe </a:t>
            </a:r>
            <a:r>
              <a:rPr lang="en-GB" dirty="0" smtClean="0"/>
              <a:t>deliberately </a:t>
            </a:r>
            <a:r>
              <a:rPr lang="en-GB" dirty="0"/>
              <a:t>broken in </a:t>
            </a:r>
            <a:r>
              <a:rPr lang="en-GB" dirty="0" smtClean="0"/>
              <a:t>antiquity</a:t>
            </a:r>
            <a:endParaRPr lang="en-GB" dirty="0"/>
          </a:p>
          <a:p>
            <a:pPr lvl="1"/>
            <a:r>
              <a:rPr lang="en-GB" dirty="0" smtClean="0"/>
              <a:t>6 </a:t>
            </a:r>
            <a:r>
              <a:rPr lang="en-GB" dirty="0"/>
              <a:t>rock crystal pommels </a:t>
            </a:r>
            <a:endParaRPr lang="en-GB" dirty="0" smtClean="0"/>
          </a:p>
          <a:p>
            <a:r>
              <a:rPr lang="en-GB" dirty="0" smtClean="0"/>
              <a:t>Troy was </a:t>
            </a:r>
            <a:r>
              <a:rPr lang="en-GB" dirty="0"/>
              <a:t>a leading centre in gold work production in 3rd millennium </a:t>
            </a:r>
            <a:r>
              <a:rPr lang="en-GB" dirty="0" smtClean="0"/>
              <a:t>BC.</a:t>
            </a:r>
          </a:p>
          <a:p>
            <a:r>
              <a:rPr lang="en-GB" dirty="0" smtClean="0"/>
              <a:t>Important </a:t>
            </a:r>
            <a:r>
              <a:rPr lang="en-GB" dirty="0"/>
              <a:t>role in 3rd millennium </a:t>
            </a:r>
            <a:r>
              <a:rPr lang="en-GB" dirty="0" smtClean="0"/>
              <a:t>trade: strategic position</a:t>
            </a:r>
            <a:endParaRPr lang="en-GB" dirty="0"/>
          </a:p>
          <a:p>
            <a:endParaRPr lang="en-GB" dirty="0"/>
          </a:p>
        </p:txBody>
      </p:sp>
      <p:pic>
        <p:nvPicPr>
          <p:cNvPr id="5" name="Content Placeholder 4" descr="gold vessel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655263" y="404664"/>
            <a:ext cx="2252101" cy="2736304"/>
          </a:xfrm>
          <a:prstGeom prst="rect">
            <a:avLst/>
          </a:prstGeom>
          <a:noFill/>
        </p:spPr>
      </p:pic>
      <p:pic>
        <p:nvPicPr>
          <p:cNvPr id="6" name="Picture 5" descr="Tr2jewellery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7164286" y="1051112"/>
            <a:ext cx="1840687" cy="2776331"/>
          </a:xfrm>
          <a:prstGeom prst="rect">
            <a:avLst/>
          </a:prstGeom>
          <a:noFill/>
        </p:spPr>
      </p:pic>
      <p:pic>
        <p:nvPicPr>
          <p:cNvPr id="7" name="Picture 4" descr="Axes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5364088" y="3999057"/>
            <a:ext cx="3086552" cy="254763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62300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 smtClean="0"/>
              <a:t>Troy VI: </a:t>
            </a:r>
            <a:r>
              <a:rPr lang="en-GB" dirty="0" smtClean="0">
                <a:solidFill>
                  <a:srgbClr val="FFC000"/>
                </a:solidFill>
              </a:rPr>
              <a:t>1700-1280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19" y="1717028"/>
            <a:ext cx="4608511" cy="4623816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 smtClean="0"/>
              <a:t>Dörpfeld</a:t>
            </a:r>
            <a:r>
              <a:rPr lang="en-GB" dirty="0" smtClean="0"/>
              <a:t>: Homer’s </a:t>
            </a:r>
            <a:r>
              <a:rPr lang="en-GB" dirty="0"/>
              <a:t>Troy on basis of Mycenaean </a:t>
            </a:r>
            <a:r>
              <a:rPr lang="en-GB" dirty="0" smtClean="0"/>
              <a:t>pottery</a:t>
            </a:r>
            <a:endParaRPr lang="en-GB" dirty="0"/>
          </a:p>
          <a:p>
            <a:r>
              <a:rPr lang="en-GB" dirty="0"/>
              <a:t>Eight sub </a:t>
            </a:r>
            <a:r>
              <a:rPr lang="en-GB" dirty="0" smtClean="0"/>
              <a:t>phases</a:t>
            </a:r>
          </a:p>
          <a:p>
            <a:r>
              <a:rPr lang="en-GB" dirty="0" smtClean="0"/>
              <a:t>Deposits </a:t>
            </a:r>
            <a:r>
              <a:rPr lang="en-GB" dirty="0"/>
              <a:t>some 5 to </a:t>
            </a:r>
            <a:r>
              <a:rPr lang="en-GB" dirty="0" smtClean="0"/>
              <a:t>6m deep</a:t>
            </a:r>
            <a:endParaRPr lang="en-GB" dirty="0"/>
          </a:p>
          <a:p>
            <a:r>
              <a:rPr lang="en-GB" dirty="0"/>
              <a:t>Height of </a:t>
            </a:r>
            <a:r>
              <a:rPr lang="en-GB" dirty="0" smtClean="0"/>
              <a:t>occupation = a fortified citadel:</a:t>
            </a:r>
          </a:p>
          <a:p>
            <a:pPr lvl="1"/>
            <a:r>
              <a:rPr lang="en-GB" dirty="0" smtClean="0"/>
              <a:t>3 main </a:t>
            </a:r>
            <a:r>
              <a:rPr lang="en-GB" dirty="0"/>
              <a:t>phases </a:t>
            </a:r>
            <a:endParaRPr lang="en-GB" dirty="0" smtClean="0"/>
          </a:p>
          <a:p>
            <a:pPr lvl="1"/>
            <a:r>
              <a:rPr lang="en-GB" dirty="0"/>
              <a:t>C</a:t>
            </a:r>
            <a:r>
              <a:rPr lang="en-GB" dirty="0" smtClean="0"/>
              <a:t>ut </a:t>
            </a:r>
            <a:r>
              <a:rPr lang="en-GB" dirty="0"/>
              <a:t>limestone blocks </a:t>
            </a:r>
            <a:r>
              <a:rPr lang="en-GB" dirty="0" smtClean="0"/>
              <a:t>&amp; characterised </a:t>
            </a:r>
            <a:r>
              <a:rPr lang="en-GB" dirty="0"/>
              <a:t>by vertical offsets breaking the wall up into </a:t>
            </a:r>
            <a:r>
              <a:rPr lang="en-GB" dirty="0" smtClean="0"/>
              <a:t>sections</a:t>
            </a:r>
          </a:p>
          <a:p>
            <a:pPr lvl="1"/>
            <a:r>
              <a:rPr lang="en-GB" dirty="0" smtClean="0"/>
              <a:t>Projecting </a:t>
            </a:r>
            <a:r>
              <a:rPr lang="en-GB" dirty="0"/>
              <a:t>towers, protecting gates into </a:t>
            </a:r>
            <a:r>
              <a:rPr lang="en-GB" dirty="0" smtClean="0"/>
              <a:t>citadel Internal </a:t>
            </a:r>
            <a:r>
              <a:rPr lang="en-GB" dirty="0"/>
              <a:t>water supply – cistern</a:t>
            </a:r>
          </a:p>
        </p:txBody>
      </p:sp>
      <p:pic>
        <p:nvPicPr>
          <p:cNvPr id="5" name="Picture 6" descr="mycenaean pottery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436096" y="476672"/>
            <a:ext cx="3571043" cy="2571150"/>
          </a:xfrm>
          <a:prstGeom prst="rect">
            <a:avLst/>
          </a:prstGeom>
          <a:noFill/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3784" y="3757059"/>
            <a:ext cx="3407400" cy="2552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669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Troy VI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5050904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Geophysics: outer </a:t>
            </a:r>
            <a:r>
              <a:rPr lang="en-GB" dirty="0"/>
              <a:t>ring of defensive architecture </a:t>
            </a:r>
            <a:endParaRPr lang="en-GB" dirty="0" smtClean="0"/>
          </a:p>
          <a:p>
            <a:pPr lvl="1"/>
            <a:r>
              <a:rPr lang="en-GB" dirty="0" smtClean="0"/>
              <a:t>A </a:t>
            </a:r>
            <a:r>
              <a:rPr lang="en-GB" dirty="0"/>
              <a:t>wide ditch </a:t>
            </a:r>
            <a:r>
              <a:rPr lang="en-GB" dirty="0" smtClean="0"/>
              <a:t>c.450m S-SW of the citadel walls </a:t>
            </a:r>
          </a:p>
          <a:p>
            <a:pPr lvl="1"/>
            <a:r>
              <a:rPr lang="en-GB" dirty="0" smtClean="0"/>
              <a:t>Gaps mark </a:t>
            </a:r>
            <a:r>
              <a:rPr lang="en-GB" dirty="0"/>
              <a:t>the locations of major entryways through this defensive </a:t>
            </a:r>
            <a:r>
              <a:rPr lang="en-GB" dirty="0" smtClean="0"/>
              <a:t>circuit</a:t>
            </a:r>
          </a:p>
          <a:p>
            <a:r>
              <a:rPr lang="en-GB" dirty="0" smtClean="0"/>
              <a:t>Foundation </a:t>
            </a:r>
            <a:r>
              <a:rPr lang="en-GB" dirty="0"/>
              <a:t>trench for an exterior city wall, </a:t>
            </a:r>
            <a:r>
              <a:rPr lang="en-GB" dirty="0" smtClean="0"/>
              <a:t>robbed </a:t>
            </a:r>
            <a:r>
              <a:rPr lang="en-GB" dirty="0"/>
              <a:t>out in later </a:t>
            </a:r>
            <a:r>
              <a:rPr lang="en-GB" dirty="0" smtClean="0"/>
              <a:t>antiquity</a:t>
            </a:r>
          </a:p>
          <a:p>
            <a:r>
              <a:rPr lang="en-GB" dirty="0" smtClean="0"/>
              <a:t>Typical Near citadel fortress</a:t>
            </a:r>
          </a:p>
        </p:txBody>
      </p:sp>
      <p:pic>
        <p:nvPicPr>
          <p:cNvPr id="5" name="Picture 5" descr="aerial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364088" y="3501008"/>
            <a:ext cx="3543530" cy="2568016"/>
          </a:xfrm>
          <a:prstGeom prst="rect">
            <a:avLst/>
          </a:prstGeom>
          <a:noFill/>
        </p:spPr>
      </p:pic>
      <p:pic>
        <p:nvPicPr>
          <p:cNvPr id="6" name="Picture 10" descr="Troy 6 plan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748266" y="620688"/>
            <a:ext cx="2995114" cy="23166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03907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Troy VI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Violent </a:t>
            </a:r>
            <a:r>
              <a:rPr lang="en-GB" dirty="0" smtClean="0"/>
              <a:t>destruction &amp;  </a:t>
            </a:r>
            <a:r>
              <a:rPr lang="en-GB" dirty="0"/>
              <a:t>massive amounts of collapsed </a:t>
            </a:r>
            <a:r>
              <a:rPr lang="en-GB" dirty="0" smtClean="0"/>
              <a:t>stonework:</a:t>
            </a:r>
          </a:p>
          <a:p>
            <a:r>
              <a:rPr lang="en-GB" dirty="0" smtClean="0"/>
              <a:t>No </a:t>
            </a:r>
            <a:r>
              <a:rPr lang="en-GB" dirty="0"/>
              <a:t>signs of </a:t>
            </a:r>
            <a:r>
              <a:rPr lang="en-GB" dirty="0" smtClean="0"/>
              <a:t>burning </a:t>
            </a:r>
          </a:p>
          <a:p>
            <a:r>
              <a:rPr lang="en-GB" dirty="0" smtClean="0"/>
              <a:t>No </a:t>
            </a:r>
            <a:r>
              <a:rPr lang="en-GB" dirty="0"/>
              <a:t>human bodies found in destruction debris</a:t>
            </a:r>
            <a:endParaRPr lang="en-GB" dirty="0" smtClean="0"/>
          </a:p>
          <a:p>
            <a:pPr lvl="1"/>
            <a:r>
              <a:rPr lang="en-GB" dirty="0" smtClean="0"/>
              <a:t>Earthquake</a:t>
            </a:r>
            <a:r>
              <a:rPr lang="en-GB" dirty="0"/>
              <a:t>. </a:t>
            </a:r>
            <a:endParaRPr lang="en-GB" dirty="0" smtClean="0"/>
          </a:p>
          <a:p>
            <a:pPr lvl="1"/>
            <a:r>
              <a:rPr lang="en-GB" dirty="0" smtClean="0"/>
              <a:t>Metaphor </a:t>
            </a:r>
            <a:r>
              <a:rPr lang="en-GB" dirty="0"/>
              <a:t>for myth of Trojan horse</a:t>
            </a:r>
            <a:r>
              <a:rPr lang="en-GB" dirty="0" smtClean="0"/>
              <a:t>?</a:t>
            </a:r>
            <a:endParaRPr lang="en-GB" dirty="0"/>
          </a:p>
        </p:txBody>
      </p:sp>
      <p:pic>
        <p:nvPicPr>
          <p:cNvPr id="5" name="Picture 16" descr="troy6 dardanosgat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860032" y="764704"/>
            <a:ext cx="4038600" cy="2321590"/>
          </a:xfrm>
          <a:prstGeom prst="rect">
            <a:avLst/>
          </a:prstGeom>
          <a:noFill/>
        </p:spPr>
      </p:pic>
      <p:pic>
        <p:nvPicPr>
          <p:cNvPr id="6" name="Picture 7" descr="trojan horse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6038375" y="3356992"/>
            <a:ext cx="2638081" cy="29294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07857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89706"/>
            <a:ext cx="8229600" cy="1251062"/>
          </a:xfrm>
        </p:spPr>
        <p:txBody>
          <a:bodyPr/>
          <a:lstStyle/>
          <a:p>
            <a:r>
              <a:rPr lang="en-GB" dirty="0" smtClean="0"/>
              <a:t>Troy VII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85218"/>
            <a:ext cx="4824536" cy="475140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2 phases: </a:t>
            </a:r>
            <a:r>
              <a:rPr lang="en-GB" dirty="0" err="1" smtClean="0"/>
              <a:t>VIIa</a:t>
            </a:r>
            <a:r>
              <a:rPr lang="en-GB" dirty="0" smtClean="0"/>
              <a:t> &amp; </a:t>
            </a:r>
            <a:r>
              <a:rPr lang="en-GB" dirty="0" err="1" smtClean="0"/>
              <a:t>VIIb</a:t>
            </a:r>
            <a:endParaRPr lang="en-GB" dirty="0" smtClean="0"/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Troy </a:t>
            </a:r>
            <a:r>
              <a:rPr lang="en-GB" dirty="0" err="1">
                <a:solidFill>
                  <a:srgbClr val="FFC000"/>
                </a:solidFill>
              </a:rPr>
              <a:t>VIIa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 smtClean="0">
                <a:solidFill>
                  <a:srgbClr val="FFC000"/>
                </a:solidFill>
              </a:rPr>
              <a:t>most </a:t>
            </a:r>
            <a:r>
              <a:rPr lang="en-GB" dirty="0">
                <a:solidFill>
                  <a:srgbClr val="FFC000"/>
                </a:solidFill>
              </a:rPr>
              <a:t>likely candidate for Homer’s </a:t>
            </a:r>
            <a:r>
              <a:rPr lang="en-GB" dirty="0" smtClean="0">
                <a:solidFill>
                  <a:srgbClr val="FFC000"/>
                </a:solidFill>
              </a:rPr>
              <a:t>Troy?</a:t>
            </a:r>
          </a:p>
          <a:p>
            <a:r>
              <a:rPr lang="en-GB" dirty="0" smtClean="0"/>
              <a:t> </a:t>
            </a:r>
            <a:r>
              <a:rPr lang="en-GB" dirty="0"/>
              <a:t>Squatter city built over Troy VI, </a:t>
            </a:r>
            <a:r>
              <a:rPr lang="en-GB" dirty="0" smtClean="0"/>
              <a:t>in </a:t>
            </a:r>
            <a:r>
              <a:rPr lang="en-GB" dirty="0"/>
              <a:t>early 12th </a:t>
            </a:r>
            <a:r>
              <a:rPr lang="en-GB" dirty="0" smtClean="0"/>
              <a:t>century</a:t>
            </a:r>
          </a:p>
          <a:p>
            <a:r>
              <a:rPr lang="en-GB" dirty="0" smtClean="0"/>
              <a:t>Material </a:t>
            </a:r>
            <a:r>
              <a:rPr lang="en-GB" dirty="0"/>
              <a:t>cultures </a:t>
            </a:r>
            <a:r>
              <a:rPr lang="en-GB" dirty="0" smtClean="0"/>
              <a:t>cultural continuity:</a:t>
            </a:r>
          </a:p>
          <a:p>
            <a:pPr lvl="1"/>
            <a:r>
              <a:rPr lang="en-GB" dirty="0" smtClean="0"/>
              <a:t>Rebuilt by survivors?</a:t>
            </a:r>
            <a:endParaRPr lang="en-GB" dirty="0"/>
          </a:p>
          <a:p>
            <a:r>
              <a:rPr lang="en-GB" dirty="0" smtClean="0"/>
              <a:t>Fortifications </a:t>
            </a:r>
            <a:r>
              <a:rPr lang="en-GB" dirty="0"/>
              <a:t>rebuilt, but no new program of </a:t>
            </a:r>
            <a:r>
              <a:rPr lang="en-GB" dirty="0" smtClean="0"/>
              <a:t>defences</a:t>
            </a:r>
            <a:endParaRPr lang="en-GB" dirty="0"/>
          </a:p>
          <a:p>
            <a:r>
              <a:rPr lang="en-GB" dirty="0" smtClean="0"/>
              <a:t>Houses densely </a:t>
            </a:r>
            <a:r>
              <a:rPr lang="en-GB" dirty="0"/>
              <a:t>packed within citadels </a:t>
            </a:r>
            <a:r>
              <a:rPr lang="en-GB" dirty="0" smtClean="0"/>
              <a:t>&amp; built </a:t>
            </a:r>
            <a:r>
              <a:rPr lang="en-GB" dirty="0"/>
              <a:t>up against fortification </a:t>
            </a:r>
            <a:r>
              <a:rPr lang="en-GB" dirty="0" smtClean="0"/>
              <a:t>walls</a:t>
            </a:r>
            <a:endParaRPr lang="en-GB" dirty="0"/>
          </a:p>
        </p:txBody>
      </p:sp>
      <p:pic>
        <p:nvPicPr>
          <p:cNvPr id="7" name="Picture 4" descr="Troy 7 pla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378508" y="620688"/>
            <a:ext cx="3567488" cy="2448272"/>
          </a:xfrm>
          <a:prstGeom prst="rect">
            <a:avLst/>
          </a:prstGeom>
          <a:noFill/>
        </p:spPr>
      </p:pic>
      <p:pic>
        <p:nvPicPr>
          <p:cNvPr id="8" name="Picture 6" descr="tr7hse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508104" y="3494111"/>
            <a:ext cx="3387250" cy="29425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89706"/>
            <a:ext cx="8229600" cy="1251062"/>
          </a:xfrm>
        </p:spPr>
        <p:txBody>
          <a:bodyPr/>
          <a:lstStyle/>
          <a:p>
            <a:r>
              <a:rPr lang="en-GB" dirty="0" smtClean="0"/>
              <a:t>Troy VII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5256584" cy="489654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Human remains in destruction level of </a:t>
            </a:r>
            <a:r>
              <a:rPr lang="en-GB" dirty="0">
                <a:solidFill>
                  <a:srgbClr val="FFC000"/>
                </a:solidFill>
              </a:rPr>
              <a:t>Troy </a:t>
            </a:r>
            <a:r>
              <a:rPr lang="en-GB" dirty="0" err="1">
                <a:solidFill>
                  <a:srgbClr val="FFC000"/>
                </a:solidFill>
              </a:rPr>
              <a:t>VIIa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/>
              <a:t>(late 12th century): human agency for </a:t>
            </a:r>
            <a:r>
              <a:rPr lang="en-GB" dirty="0" smtClean="0"/>
              <a:t>destructions</a:t>
            </a:r>
            <a:endParaRPr lang="en-GB" dirty="0"/>
          </a:p>
          <a:p>
            <a:r>
              <a:rPr lang="en-GB" dirty="0" smtClean="0"/>
              <a:t>Large sunken storage jars</a:t>
            </a:r>
            <a:endParaRPr lang="en-GB" dirty="0"/>
          </a:p>
          <a:p>
            <a:r>
              <a:rPr lang="en-GB" dirty="0" err="1" smtClean="0"/>
              <a:t>Blegen</a:t>
            </a:r>
            <a:r>
              <a:rPr lang="en-GB" dirty="0"/>
              <a:t>: pre-occupation with storage  reflected state of </a:t>
            </a:r>
            <a:r>
              <a:rPr lang="en-GB" dirty="0" smtClean="0"/>
              <a:t>siege</a:t>
            </a:r>
          </a:p>
          <a:p>
            <a:r>
              <a:rPr lang="en-GB" dirty="0" smtClean="0"/>
              <a:t>But houses only </a:t>
            </a:r>
            <a:r>
              <a:rPr lang="en-GB" dirty="0"/>
              <a:t>one storey </a:t>
            </a:r>
            <a:r>
              <a:rPr lang="en-GB" dirty="0" smtClean="0"/>
              <a:t>high: need subterranean </a:t>
            </a:r>
            <a:r>
              <a:rPr lang="en-GB" dirty="0"/>
              <a:t>storage </a:t>
            </a:r>
            <a:r>
              <a:rPr lang="en-GB" dirty="0" smtClean="0"/>
              <a:t>as there was less </a:t>
            </a:r>
            <a:r>
              <a:rPr lang="en-GB" dirty="0"/>
              <a:t>floor space 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Changes </a:t>
            </a:r>
            <a:r>
              <a:rPr lang="en-GB" dirty="0"/>
              <a:t>in social and economic organisation of Troy?</a:t>
            </a:r>
          </a:p>
          <a:p>
            <a:r>
              <a:rPr lang="en-GB" dirty="0"/>
              <a:t>Final destruction of Troy </a:t>
            </a:r>
            <a:r>
              <a:rPr lang="en-GB" dirty="0" smtClean="0"/>
              <a:t>VII: abandonment </a:t>
            </a:r>
            <a:r>
              <a:rPr lang="en-GB" dirty="0"/>
              <a:t>of site till 8th </a:t>
            </a:r>
            <a:r>
              <a:rPr lang="en-GB" dirty="0" smtClean="0"/>
              <a:t>century</a:t>
            </a:r>
            <a:endParaRPr lang="en-GB" dirty="0"/>
          </a:p>
        </p:txBody>
      </p:sp>
      <p:pic>
        <p:nvPicPr>
          <p:cNvPr id="10" name="Picture 4" descr="tr7hsejar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261181" y="764704"/>
            <a:ext cx="2637022" cy="3585770"/>
          </a:xfrm>
          <a:prstGeom prst="rect">
            <a:avLst/>
          </a:prstGeom>
          <a:noFill/>
        </p:spPr>
      </p:pic>
      <p:pic>
        <p:nvPicPr>
          <p:cNvPr id="9" name="Picture 5" descr="tr7-pithos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652120" y="2996952"/>
            <a:ext cx="2592288" cy="32490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8646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SUMMARY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Historicity of Trojan War. The fundamental question are:</a:t>
            </a:r>
          </a:p>
          <a:p>
            <a:r>
              <a:rPr lang="en-GB" sz="28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Where</a:t>
            </a:r>
            <a:r>
              <a:rPr lang="en-GB" sz="2800" dirty="0"/>
              <a:t> did it take place? Is the site of </a:t>
            </a:r>
            <a:r>
              <a:rPr lang="en-GB" sz="2800" dirty="0" err="1" smtClean="0">
                <a:solidFill>
                  <a:srgbClr val="FFC000"/>
                </a:solidFill>
              </a:rPr>
              <a:t>Hisarlik</a:t>
            </a:r>
            <a:r>
              <a:rPr lang="en-GB" sz="2800" dirty="0" smtClean="0">
                <a:solidFill>
                  <a:srgbClr val="FFC000"/>
                </a:solidFill>
              </a:rPr>
              <a:t> </a:t>
            </a:r>
            <a:r>
              <a:rPr lang="en-GB" sz="2800" dirty="0"/>
              <a:t>ancient Troy?</a:t>
            </a:r>
          </a:p>
          <a:p>
            <a:r>
              <a:rPr lang="en-GB" sz="28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When</a:t>
            </a:r>
            <a:r>
              <a:rPr lang="en-GB" sz="2800" dirty="0"/>
              <a:t> did it take place?</a:t>
            </a:r>
          </a:p>
          <a:p>
            <a:r>
              <a:rPr lang="en-GB" sz="2800" dirty="0"/>
              <a:t>Does Homeric epic relate a genuine Bronze Age event?</a:t>
            </a:r>
          </a:p>
          <a:p>
            <a:r>
              <a:rPr lang="en-GB" sz="2800" dirty="0"/>
              <a:t>Was the destruction of either </a:t>
            </a:r>
            <a:r>
              <a:rPr lang="en-GB" sz="2800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Troy VI</a:t>
            </a:r>
            <a:r>
              <a:rPr lang="en-GB" sz="2800" dirty="0">
                <a:solidFill>
                  <a:srgbClr val="FFC000"/>
                </a:solidFill>
              </a:rPr>
              <a:t> </a:t>
            </a:r>
            <a:r>
              <a:rPr lang="en-GB" sz="2800" dirty="0"/>
              <a:t>or</a:t>
            </a:r>
            <a:r>
              <a:rPr lang="en-GB" sz="2800" dirty="0">
                <a:solidFill>
                  <a:srgbClr val="FFC000"/>
                </a:solidFill>
              </a:rPr>
              <a:t> </a:t>
            </a:r>
            <a:r>
              <a:rPr lang="en-GB" sz="2800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VII</a:t>
            </a:r>
            <a:r>
              <a:rPr lang="en-GB" sz="2800" dirty="0">
                <a:solidFill>
                  <a:srgbClr val="FFC000"/>
                </a:solidFill>
              </a:rPr>
              <a:t> </a:t>
            </a:r>
            <a:r>
              <a:rPr lang="en-GB" sz="2800" dirty="0"/>
              <a:t>the result of human agency? Can this be attributed to Mycenaean attackers?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9" dur="indefinite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0" dur="indefinite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7" dur="indefinite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8" dur="indefinite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5" dur="indefinite"/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6" dur="indefinite"/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512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3" grpId="0" build="p"/>
      <p:bldP spid="51203" grpI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137</TotalTime>
  <Words>1133</Words>
  <Application>Microsoft Office PowerPoint</Application>
  <PresentationFormat>On-screen Show (4:3)</PresentationFormat>
  <Paragraphs>153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Module</vt:lpstr>
      <vt:lpstr>Pharaohs, Phoenicians and Peoples of the Sea</vt:lpstr>
      <vt:lpstr>What is the Trojan War?</vt:lpstr>
      <vt:lpstr>What is the Trojan War?</vt:lpstr>
      <vt:lpstr>Transmission of Epic</vt:lpstr>
      <vt:lpstr>Construction of Greek Identity</vt:lpstr>
      <vt:lpstr>Construction of Roman Identity</vt:lpstr>
      <vt:lpstr>Modern Scholarship &amp; the Trojan War</vt:lpstr>
      <vt:lpstr>Historicity of the Trojan War</vt:lpstr>
      <vt:lpstr>Mycenaean Period</vt:lpstr>
      <vt:lpstr>Dark Ages</vt:lpstr>
      <vt:lpstr>Homer’s Troy</vt:lpstr>
      <vt:lpstr>Identification of Troy</vt:lpstr>
      <vt:lpstr>Excavation History of Troy</vt:lpstr>
      <vt:lpstr>History of Troy</vt:lpstr>
      <vt:lpstr>Troy II: 2600-2250 BC</vt:lpstr>
      <vt:lpstr>Troy II: Hoards</vt:lpstr>
      <vt:lpstr>Troy II: Hoards</vt:lpstr>
      <vt:lpstr>Troy VI: 1700-1280</vt:lpstr>
      <vt:lpstr>Troy VI</vt:lpstr>
      <vt:lpstr>Troy VI</vt:lpstr>
      <vt:lpstr>Troy VII</vt:lpstr>
      <vt:lpstr>Troy VII</vt:lpstr>
      <vt:lpstr>SUMMARY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Louise</dc:creator>
  <cp:lastModifiedBy>Louise Steel</cp:lastModifiedBy>
  <cp:revision>39</cp:revision>
  <dcterms:created xsi:type="dcterms:W3CDTF">2012-03-18T10:18:43Z</dcterms:created>
  <dcterms:modified xsi:type="dcterms:W3CDTF">2013-03-18T09:45:58Z</dcterms:modified>
</cp:coreProperties>
</file>