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17"/>
  </p:notesMasterIdLst>
  <p:sldIdLst>
    <p:sldId id="269" r:id="rId2"/>
    <p:sldId id="256" r:id="rId3"/>
    <p:sldId id="257" r:id="rId4"/>
    <p:sldId id="258" r:id="rId5"/>
    <p:sldId id="266" r:id="rId6"/>
    <p:sldId id="264" r:id="rId7"/>
    <p:sldId id="267" r:id="rId8"/>
    <p:sldId id="259" r:id="rId9"/>
    <p:sldId id="260" r:id="rId10"/>
    <p:sldId id="268" r:id="rId11"/>
    <p:sldId id="261" r:id="rId12"/>
    <p:sldId id="263" r:id="rId13"/>
    <p:sldId id="270" r:id="rId14"/>
    <p:sldId id="271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95"/>
    <p:restoredTop sz="94643"/>
  </p:normalViewPr>
  <p:slideViewPr>
    <p:cSldViewPr snapToGrid="0">
      <p:cViewPr varScale="1">
        <p:scale>
          <a:sx n="59" d="100"/>
          <a:sy n="59" d="100"/>
        </p:scale>
        <p:origin x="10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E26276-DF36-482B-8FF7-A4BDABF48D0F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153468-D4F8-4AD2-9B4E-E7664FAA9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692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153468-D4F8-4AD2-9B4E-E7664FAA948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443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256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087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281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67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635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64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50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14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249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590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030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7012FB1-F0FD-924C-8C99-F3E913607F5B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003E4AE-2ACB-1049-9475-1656A9D93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941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DEE1EB-5FA3-5341-E08A-DF4FFED82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767" y="472808"/>
            <a:ext cx="4627265" cy="1536325"/>
          </a:xfrm>
          <a:prstGeom prst="rect">
            <a:avLst/>
          </a:prstGeom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4F5DAF4A-7F68-B1F7-EB15-831376624E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30438" y="2527419"/>
            <a:ext cx="773112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 BUSINESS MANAGEMENT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2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International Business Communications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Code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LCBB6001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Lecturer: </a:t>
            </a:r>
            <a:r>
              <a:rPr kumimoji="0" lang="en-GB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 Alfred Mensah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Name: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Nezabravka Vasileva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ID: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2129046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012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12811-F645-438B-339B-9A2AF594FC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4269282"/>
            <a:ext cx="8991600" cy="1264762"/>
          </a:xfrm>
        </p:spPr>
        <p:txBody>
          <a:bodyPr>
            <a:normAutofit/>
          </a:bodyPr>
          <a:lstStyle/>
          <a:p>
            <a:r>
              <a:rPr lang="en-US" sz="3200" dirty="0"/>
              <a:t>In Germany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DA3670-AEEE-0821-D6B4-6B00E772E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1028" y="1689106"/>
            <a:ext cx="6409944" cy="1214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2913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33671-B9A8-1FCC-1C79-1B6EBEF4F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A75AD-6727-A85A-D56C-635D155D1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286000"/>
            <a:ext cx="7729728" cy="4365171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Introduce to German culture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Main differences between UK and Germany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Success and failure factors of succeeding in Germany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Cultural sensitivity in Germany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Hofstede’s Cultural Dimensions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Recommendations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Conclusion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References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808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BC553-AB26-FC03-42FA-264F304D7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58427"/>
            <a:ext cx="7729728" cy="1188720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408ED-3F2D-B98F-12A3-37C4F83BB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2324534"/>
            <a:ext cx="6455228" cy="3502578"/>
          </a:xfrm>
        </p:spPr>
        <p:txBody>
          <a:bodyPr>
            <a:normAutofit/>
          </a:bodyPr>
          <a:lstStyle/>
          <a:p>
            <a:r>
              <a:rPr lang="en-GB" sz="2000" b="1" dirty="0"/>
              <a:t>Vision</a:t>
            </a:r>
            <a:r>
              <a:rPr lang="en-GB" sz="2000" dirty="0"/>
              <a:t> – retailer where people love to work and shop </a:t>
            </a:r>
          </a:p>
          <a:p>
            <a:r>
              <a:rPr lang="en-GB" sz="2000" b="1" dirty="0"/>
              <a:t>Mission</a:t>
            </a:r>
            <a:r>
              <a:rPr lang="en-GB" sz="2000" dirty="0"/>
              <a:t> – high quality products at low prices</a:t>
            </a:r>
          </a:p>
          <a:p>
            <a:r>
              <a:rPr lang="en-GB" sz="2000" b="1" dirty="0"/>
              <a:t>Values</a:t>
            </a:r>
            <a:r>
              <a:rPr lang="en-GB" sz="2000" dirty="0"/>
              <a:t> – healthier life, positive community change, fair sourcing, environmental protection</a:t>
            </a:r>
          </a:p>
          <a:p>
            <a:r>
              <a:rPr lang="en-GB" sz="2000" b="1" dirty="0"/>
              <a:t>Key strategies </a:t>
            </a:r>
            <a:r>
              <a:rPr lang="en-GB" sz="2000" dirty="0"/>
              <a:t>– first choice for food, loyalty platform, efficiency and growth</a:t>
            </a:r>
          </a:p>
          <a:p>
            <a:r>
              <a:rPr lang="en-GB" sz="2000" b="1" dirty="0"/>
              <a:t>Statistics</a:t>
            </a:r>
            <a:r>
              <a:rPr lang="en-GB" sz="2000" dirty="0"/>
              <a:t> – 178,000 employees, over 12,000 own brand products, more than 70 countries, retails through online channel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99BDA2-E7B1-6003-6D66-2AE64731B6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270"/>
          <a:stretch/>
        </p:blipFill>
        <p:spPr>
          <a:xfrm>
            <a:off x="6574971" y="2324534"/>
            <a:ext cx="5145630" cy="3621687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03967416-1C50-7B0D-D690-C407E00D487E}"/>
              </a:ext>
            </a:extLst>
          </p:cNvPr>
          <p:cNvSpPr/>
          <p:nvPr/>
        </p:nvSpPr>
        <p:spPr>
          <a:xfrm>
            <a:off x="8447314" y="3982977"/>
            <a:ext cx="1937657" cy="21890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82F253F-E0B2-E456-A0D3-C034AEB51D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421" y="1864113"/>
            <a:ext cx="1800715" cy="34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591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7887-2F88-FC6F-6847-847568E40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615" y="293915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dirty="0"/>
              <a:t>Introduction to </a:t>
            </a:r>
            <a:r>
              <a:rPr lang="en-GB" sz="2400" dirty="0" err="1"/>
              <a:t>german</a:t>
            </a:r>
            <a:r>
              <a:rPr lang="en-GB" sz="2400" dirty="0"/>
              <a:t>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01FF1-B639-E0DB-85B5-B54553331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6615" y="1671863"/>
            <a:ext cx="4486656" cy="4892222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/>
              <a:t>Language</a:t>
            </a:r>
            <a:r>
              <a:rPr lang="en-GB" sz="2000" dirty="0"/>
              <a:t>: German with various regional dialects</a:t>
            </a:r>
          </a:p>
          <a:p>
            <a:r>
              <a:rPr lang="en-GB" sz="2000" b="1" dirty="0"/>
              <a:t>Traditions and festivals</a:t>
            </a:r>
            <a:r>
              <a:rPr lang="en-GB" sz="2000" dirty="0"/>
              <a:t>: Oktoberfest – world’s famous beer festival; Christmas – important cultural highlight</a:t>
            </a:r>
          </a:p>
          <a:p>
            <a:r>
              <a:rPr lang="en-GB" sz="2000" b="1" dirty="0"/>
              <a:t>Cuisine</a:t>
            </a:r>
            <a:r>
              <a:rPr lang="en-GB" sz="2000" dirty="0"/>
              <a:t>: Sausage (wurst), pretzels and beer</a:t>
            </a:r>
          </a:p>
          <a:p>
            <a:r>
              <a:rPr lang="en-GB" sz="2000" b="1" dirty="0"/>
              <a:t>Art and music</a:t>
            </a:r>
            <a:r>
              <a:rPr lang="en-GB" sz="2000" dirty="0"/>
              <a:t>: Classical music with composers like Beethoven, Bach, Wagner; contemporary art scene</a:t>
            </a:r>
          </a:p>
          <a:p>
            <a:r>
              <a:rPr lang="en-GB" sz="2000" b="1" dirty="0"/>
              <a:t>Architecture</a:t>
            </a:r>
            <a:r>
              <a:rPr lang="en-GB" sz="2000" dirty="0"/>
              <a:t>: Medieval castles and churches to modern skyscrapers (berlin TV Tower)</a:t>
            </a:r>
          </a:p>
          <a:p>
            <a:r>
              <a:rPr lang="en-GB" sz="2000" b="1" dirty="0"/>
              <a:t>Sport</a:t>
            </a:r>
            <a:r>
              <a:rPr lang="en-GB" sz="2000" dirty="0"/>
              <a:t>: Football (Bundesliga), handball, basketball</a:t>
            </a:r>
          </a:p>
          <a:p>
            <a:endParaRPr lang="en-GB" dirty="0"/>
          </a:p>
        </p:txBody>
      </p:sp>
      <p:pic>
        <p:nvPicPr>
          <p:cNvPr id="5" name="Picture 4" descr="A map of germany with different buildings and symbols&#10;&#10;Description automatically generated">
            <a:extLst>
              <a:ext uri="{FF2B5EF4-FFF2-40B4-BE49-F238E27FC236}">
                <a16:creationId xmlns:a16="http://schemas.microsoft.com/office/drawing/2014/main" id="{907A7AEB-EC54-A2F2-01CF-2DEB6B112D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60" r="3730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617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F66C-15E9-F3FE-9AA8-810D8697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690" y="209469"/>
            <a:ext cx="10856619" cy="824674"/>
          </a:xfrm>
        </p:spPr>
        <p:txBody>
          <a:bodyPr/>
          <a:lstStyle/>
          <a:p>
            <a:r>
              <a:rPr lang="en-US" dirty="0"/>
              <a:t>main differences between UK and </a:t>
            </a:r>
            <a:r>
              <a:rPr lang="en-US" dirty="0" err="1"/>
              <a:t>germany</a:t>
            </a:r>
            <a:endParaRPr lang="en-US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4C57300-3116-7A60-9C7C-A2D2AA65A7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605252"/>
              </p:ext>
            </p:extLst>
          </p:nvPr>
        </p:nvGraphicFramePr>
        <p:xfrm>
          <a:off x="0" y="1118727"/>
          <a:ext cx="4136570" cy="531055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99919">
                  <a:extLst>
                    <a:ext uri="{9D8B030D-6E8A-4147-A177-3AD203B41FA5}">
                      <a16:colId xmlns:a16="http://schemas.microsoft.com/office/drawing/2014/main" val="671001643"/>
                    </a:ext>
                  </a:extLst>
                </a:gridCol>
                <a:gridCol w="1557794">
                  <a:extLst>
                    <a:ext uri="{9D8B030D-6E8A-4147-A177-3AD203B41FA5}">
                      <a16:colId xmlns:a16="http://schemas.microsoft.com/office/drawing/2014/main" val="3102890292"/>
                    </a:ext>
                  </a:extLst>
                </a:gridCol>
                <a:gridCol w="1378857">
                  <a:extLst>
                    <a:ext uri="{9D8B030D-6E8A-4147-A177-3AD203B41FA5}">
                      <a16:colId xmlns:a16="http://schemas.microsoft.com/office/drawing/2014/main" val="967319591"/>
                    </a:ext>
                  </a:extLst>
                </a:gridCol>
              </a:tblGrid>
              <a:tr h="464239">
                <a:tc gridSpan="3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Cultural differences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470375"/>
                  </a:ext>
                </a:extLst>
              </a:tr>
              <a:tr h="63377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353186"/>
                  </a:ext>
                </a:extLst>
              </a:tr>
              <a:tr h="633774">
                <a:tc>
                  <a:txBody>
                    <a:bodyPr/>
                    <a:lstStyle/>
                    <a:p>
                      <a:r>
                        <a:rPr lang="en-GB" dirty="0"/>
                        <a:t>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English (primary)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German (primary)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301741"/>
                  </a:ext>
                </a:extLst>
              </a:tr>
              <a:tr h="633774">
                <a:tc>
                  <a:txBody>
                    <a:bodyPr/>
                    <a:lstStyle/>
                    <a:p>
                      <a:r>
                        <a:rPr lang="en-GB" dirty="0"/>
                        <a:t>Communication 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Polite indirect way of 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Direct and honest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5732396"/>
                  </a:ext>
                </a:extLst>
              </a:tr>
              <a:tr h="905392">
                <a:tc>
                  <a:txBody>
                    <a:bodyPr/>
                    <a:lstStyle/>
                    <a:p>
                      <a:r>
                        <a:rPr lang="en-GB" dirty="0"/>
                        <a:t>Punctuality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Punctual with slight delays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Punctual and value timeliness highly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675378"/>
                  </a:ext>
                </a:extLst>
              </a:tr>
              <a:tr h="1448627">
                <a:tc>
                  <a:txBody>
                    <a:bodyPr/>
                    <a:lstStyle/>
                    <a:p>
                      <a:r>
                        <a:rPr lang="en-GB" dirty="0"/>
                        <a:t>Work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Flexible working hours and focus on work-life 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Efficiency, punctuality, precision, productivity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796433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904F7F6-C693-C7F9-75F8-A2A3DB6642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4915300"/>
              </p:ext>
            </p:extLst>
          </p:nvPr>
        </p:nvGraphicFramePr>
        <p:xfrm>
          <a:off x="8665028" y="1119977"/>
          <a:ext cx="3526971" cy="4602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75657">
                  <a:extLst>
                    <a:ext uri="{9D8B030D-6E8A-4147-A177-3AD203B41FA5}">
                      <a16:colId xmlns:a16="http://schemas.microsoft.com/office/drawing/2014/main" val="671001643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3102890292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967319591"/>
                    </a:ext>
                  </a:extLst>
                </a:gridCol>
              </a:tblGrid>
              <a:tr h="0">
                <a:tc gridSpan="3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Lifestyle differences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470375"/>
                  </a:ext>
                </a:extLst>
              </a:tr>
              <a:tr h="63377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353186"/>
                  </a:ext>
                </a:extLst>
              </a:tr>
              <a:tr h="633774">
                <a:tc>
                  <a:txBody>
                    <a:bodyPr/>
                    <a:lstStyle/>
                    <a:p>
                      <a:r>
                        <a:rPr lang="en-GB" dirty="0"/>
                        <a:t>Cuisine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Fish and chips, English breakfast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Bratwurst, pretzels,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301741"/>
                  </a:ext>
                </a:extLst>
              </a:tr>
              <a:tr h="633774">
                <a:tc>
                  <a:txBody>
                    <a:bodyPr/>
                    <a:lstStyle/>
                    <a:p>
                      <a:r>
                        <a:rPr lang="en-GB" dirty="0"/>
                        <a:t>Driving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Left side of the road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Right side of the road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5732396"/>
                  </a:ext>
                </a:extLst>
              </a:tr>
              <a:tr h="905392">
                <a:tc>
                  <a:txBody>
                    <a:bodyPr/>
                    <a:lstStyle/>
                    <a:p>
                      <a:r>
                        <a:rPr lang="en-GB" dirty="0"/>
                        <a:t>Festivals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Notting Hill Carnaval, music festivals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Oktoberfest and Christmas markets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675378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C3F5136-63C9-39D8-CA47-1B6CF10254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563437"/>
              </p:ext>
            </p:extLst>
          </p:nvPr>
        </p:nvGraphicFramePr>
        <p:xfrm>
          <a:off x="4180114" y="1118727"/>
          <a:ext cx="4419599" cy="513324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17278">
                  <a:extLst>
                    <a:ext uri="{9D8B030D-6E8A-4147-A177-3AD203B41FA5}">
                      <a16:colId xmlns:a16="http://schemas.microsoft.com/office/drawing/2014/main" val="671001643"/>
                    </a:ext>
                  </a:extLst>
                </a:gridCol>
                <a:gridCol w="1646923">
                  <a:extLst>
                    <a:ext uri="{9D8B030D-6E8A-4147-A177-3AD203B41FA5}">
                      <a16:colId xmlns:a16="http://schemas.microsoft.com/office/drawing/2014/main" val="3102890292"/>
                    </a:ext>
                  </a:extLst>
                </a:gridCol>
                <a:gridCol w="1855398">
                  <a:extLst>
                    <a:ext uri="{9D8B030D-6E8A-4147-A177-3AD203B41FA5}">
                      <a16:colId xmlns:a16="http://schemas.microsoft.com/office/drawing/2014/main" val="967319591"/>
                    </a:ext>
                  </a:extLst>
                </a:gridCol>
              </a:tblGrid>
              <a:tr h="534553">
                <a:tc gridSpan="3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Governance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470375"/>
                  </a:ext>
                </a:extLst>
              </a:tr>
              <a:tr h="881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353186"/>
                  </a:ext>
                </a:extLst>
              </a:tr>
              <a:tr h="2080800">
                <a:tc>
                  <a:txBody>
                    <a:bodyPr/>
                    <a:lstStyle/>
                    <a:p>
                      <a:r>
                        <a:rPr lang="en-GB" dirty="0"/>
                        <a:t>Political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Constitutional monarchy with parliamentary system (monarch and prime minister)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Federal parliamentary republic (president and chancellor)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301741"/>
                  </a:ext>
                </a:extLst>
              </a:tr>
              <a:tr h="1636627">
                <a:tc>
                  <a:txBody>
                    <a:bodyPr/>
                    <a:lstStyle/>
                    <a:p>
                      <a:r>
                        <a:rPr lang="en-GB" dirty="0"/>
                        <a:t>Legal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Common law – judicial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Civil law system – codified laws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57323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2913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24F79-36D8-12D3-05A9-658592F7B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/>
              <a:t>Success and failure factors of succeeding in Germany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25E2CE-747B-FE5F-C096-B60A265674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13814" y="640078"/>
            <a:ext cx="4964371" cy="33013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3E3F87-FBD3-07F8-3F38-9269A9DEEA18}"/>
              </a:ext>
            </a:extLst>
          </p:cNvPr>
          <p:cNvSpPr txBox="1"/>
          <p:nvPr/>
        </p:nvSpPr>
        <p:spPr>
          <a:xfrm>
            <a:off x="-54550" y="1351258"/>
            <a:ext cx="372291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400" dirty="0"/>
              <a:t>Understanding Local Preferences</a:t>
            </a:r>
          </a:p>
          <a:p>
            <a:pPr marL="342900" indent="-342900">
              <a:buAutoNum type="arabicPeriod" startAt="2"/>
            </a:pPr>
            <a:r>
              <a:rPr lang="en-GB" sz="2400" dirty="0"/>
              <a:t>Strong Supply Chain and Logistics</a:t>
            </a:r>
          </a:p>
          <a:p>
            <a:pPr marL="342900" indent="-342900">
              <a:buAutoNum type="arabicPeriod" startAt="2"/>
            </a:pPr>
            <a:r>
              <a:rPr lang="en-GB" sz="2400" dirty="0"/>
              <a:t>Competitive Pricing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2F1455-1A23-56BD-AB33-D95C31D85CF0}"/>
              </a:ext>
            </a:extLst>
          </p:cNvPr>
          <p:cNvSpPr txBox="1"/>
          <p:nvPr/>
        </p:nvSpPr>
        <p:spPr>
          <a:xfrm>
            <a:off x="8632736" y="1552067"/>
            <a:ext cx="3559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400" dirty="0"/>
              <a:t>Cultural Misalignment</a:t>
            </a:r>
          </a:p>
          <a:p>
            <a:pPr marL="342900" indent="-342900">
              <a:buAutoNum type="arabicPeriod"/>
            </a:pPr>
            <a:r>
              <a:rPr lang="en-GB" sz="2400" dirty="0"/>
              <a:t>Regulatory Challenges</a:t>
            </a:r>
          </a:p>
          <a:p>
            <a:pPr marL="342900" indent="-342900">
              <a:buAutoNum type="arabicPeriod"/>
            </a:pPr>
            <a:r>
              <a:rPr lang="en-GB" sz="2400" dirty="0"/>
              <a:t>Market Competition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8F88A9-89CA-859D-41C7-03CBFC9725B2}"/>
              </a:ext>
            </a:extLst>
          </p:cNvPr>
          <p:cNvSpPr txBox="1"/>
          <p:nvPr/>
        </p:nvSpPr>
        <p:spPr>
          <a:xfrm>
            <a:off x="6640284" y="5631108"/>
            <a:ext cx="43542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TO IMPLEMENT SAINSBURY’S</a:t>
            </a:r>
          </a:p>
        </p:txBody>
      </p:sp>
    </p:spTree>
    <p:extLst>
      <p:ext uri="{BB962C8B-B14F-4D97-AF65-F5344CB8AC3E}">
        <p14:creationId xmlns:p14="http://schemas.microsoft.com/office/powerpoint/2010/main" val="3437174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9CFE3-8C11-5E9D-6DDD-48E03BDD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15606"/>
            <a:ext cx="7729728" cy="1188720"/>
          </a:xfrm>
        </p:spPr>
        <p:txBody>
          <a:bodyPr/>
          <a:lstStyle/>
          <a:p>
            <a:r>
              <a:rPr lang="en-US" sz="2800" dirty="0"/>
              <a:t>Cultural sensitivity in Germany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33A47B-8837-64A8-B964-06CF3C4EF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5110" y="1861458"/>
            <a:ext cx="5996890" cy="41039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0BD4A6-D15B-5CA6-E5EE-2AD5A4C03BB7}"/>
              </a:ext>
            </a:extLst>
          </p:cNvPr>
          <p:cNvSpPr txBox="1"/>
          <p:nvPr/>
        </p:nvSpPr>
        <p:spPr>
          <a:xfrm>
            <a:off x="490560" y="1410355"/>
            <a:ext cx="570455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u="sng" dirty="0"/>
              <a:t>UK/GERMANY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Language</a:t>
            </a:r>
            <a:r>
              <a:rPr lang="en-GB" sz="2000" dirty="0"/>
              <a:t>: English/German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Ethnic Makeup</a:t>
            </a:r>
            <a:r>
              <a:rPr lang="en-GB" sz="2000" dirty="0"/>
              <a:t>: Diverse population/Ethnic German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Social structures</a:t>
            </a:r>
            <a:r>
              <a:rPr lang="en-GB" sz="2000" dirty="0"/>
              <a:t>: Egalitarian/Hierarchical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Religious values</a:t>
            </a:r>
            <a:r>
              <a:rPr lang="en-GB" sz="2000" dirty="0"/>
              <a:t>: Christian (Anglian) with Muslim, Hindu, secular communities/Christian (Protestant and Catholic)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Business and Work-Related Attitudes</a:t>
            </a:r>
            <a:r>
              <a:rPr lang="en-GB" sz="2000" dirty="0"/>
              <a:t>:  Decisions – hierarchical, individualistic/Decisions through consensus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741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280AF-927A-5664-BB0B-F16096403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587298"/>
            <a:ext cx="7729728" cy="1188720"/>
          </a:xfrm>
        </p:spPr>
        <p:txBody>
          <a:bodyPr/>
          <a:lstStyle/>
          <a:p>
            <a:r>
              <a:rPr lang="en-US" dirty="0"/>
              <a:t>Hofstede’s cultural dimensions</a:t>
            </a:r>
          </a:p>
        </p:txBody>
      </p:sp>
      <p:pic>
        <p:nvPicPr>
          <p:cNvPr id="5" name="Content Placeholder 4" descr="A graph of a bar chart&#10;&#10;Description automatically generated with medium confidence">
            <a:extLst>
              <a:ext uri="{FF2B5EF4-FFF2-40B4-BE49-F238E27FC236}">
                <a16:creationId xmlns:a16="http://schemas.microsoft.com/office/drawing/2014/main" id="{45E972AC-5FB1-ECB0-1425-694CB136AB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0438" y="2748016"/>
            <a:ext cx="7731125" cy="2882792"/>
          </a:xfr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174ED44E-D2BE-8C43-2182-6303ADA823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190" y="1979241"/>
            <a:ext cx="4391638" cy="828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364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8FEBB-11F3-79EC-4C9C-EB42ECDD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2090"/>
            <a:ext cx="3044953" cy="1174991"/>
          </a:xfrm>
        </p:spPr>
        <p:txBody>
          <a:bodyPr>
            <a:normAutofit fontScale="90000"/>
          </a:bodyPr>
          <a:lstStyle/>
          <a:p>
            <a:r>
              <a:rPr lang="en-US" sz="2000" dirty="0"/>
              <a:t>Hofstede’s cultural dimensions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E261C-FBB4-BBB7-477C-A3302256F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1" y="1698172"/>
            <a:ext cx="4654296" cy="457200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2400" b="1" u="sng" dirty="0"/>
              <a:t>UK/GERMANY</a:t>
            </a:r>
          </a:p>
          <a:p>
            <a:r>
              <a:rPr lang="en-GB" sz="2400" b="1" dirty="0"/>
              <a:t>Power distance</a:t>
            </a:r>
            <a:r>
              <a:rPr lang="en-GB" sz="2400" dirty="0"/>
              <a:t>: lower power/slightly higher</a:t>
            </a:r>
          </a:p>
          <a:p>
            <a:r>
              <a:rPr lang="en-GB" sz="2400" b="1" dirty="0"/>
              <a:t>Individualism</a:t>
            </a:r>
            <a:r>
              <a:rPr lang="en-GB" sz="2400" dirty="0"/>
              <a:t>: highly (personal and individual)/higher (community, social)</a:t>
            </a:r>
          </a:p>
          <a:p>
            <a:r>
              <a:rPr lang="en-GB" sz="2400" b="1" dirty="0"/>
              <a:t>Masculinity</a:t>
            </a:r>
            <a:r>
              <a:rPr lang="en-GB" sz="2400" dirty="0"/>
              <a:t>: moderately/highly</a:t>
            </a:r>
          </a:p>
          <a:p>
            <a:r>
              <a:rPr lang="en-GB" sz="2400" b="1" dirty="0"/>
              <a:t>Uncertainty avoidance</a:t>
            </a:r>
            <a:r>
              <a:rPr lang="en-GB" sz="2400" dirty="0"/>
              <a:t>: Lower/High</a:t>
            </a:r>
          </a:p>
          <a:p>
            <a:r>
              <a:rPr lang="en-GB" sz="2400" b="1" dirty="0"/>
              <a:t>Long-term orientation</a:t>
            </a:r>
            <a:r>
              <a:rPr lang="en-GB" sz="2400" dirty="0"/>
              <a:t>: Short-term/Long-term</a:t>
            </a:r>
          </a:p>
          <a:p>
            <a:r>
              <a:rPr lang="en-GB" sz="2400" b="1" dirty="0"/>
              <a:t>Indulgence</a:t>
            </a:r>
            <a:r>
              <a:rPr lang="en-GB" sz="2400" dirty="0"/>
              <a:t>: High/More restrained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4" name="Picture 3" descr="A flag with a red white and blue flag&#10;&#10;Description automatically generated">
            <a:extLst>
              <a:ext uri="{FF2B5EF4-FFF2-40B4-BE49-F238E27FC236}">
                <a16:creationId xmlns:a16="http://schemas.microsoft.com/office/drawing/2014/main" id="{4FFB6B66-CC62-33F2-8805-61FF181E15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67" r="25683" b="-1"/>
          <a:stretch/>
        </p:blipFill>
        <p:spPr>
          <a:xfrm>
            <a:off x="4654296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629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3C707-2BB1-7230-D2DB-F1D047834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13578"/>
            <a:ext cx="7729728" cy="1188720"/>
          </a:xfrm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5CCE2-B22D-8BED-0238-969E99BCD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91344"/>
            <a:ext cx="12192000" cy="5203370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Understand the market</a:t>
            </a: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highlight>
                <a:srgbClr val="F3F3F3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solidFill>
                  <a:srgbClr val="000000"/>
                </a:solidFill>
                <a:highlight>
                  <a:srgbClr val="F3F3F3"/>
                </a:highlight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preferences, </a:t>
            </a: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Competitors</a:t>
            </a:r>
            <a:r>
              <a:rPr lang="en-GB" sz="2400" dirty="0">
                <a:solidFill>
                  <a:srgbClr val="000000"/>
                </a:solidFill>
                <a:highlight>
                  <a:srgbClr val="F3F3F3"/>
                </a:highlight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400" dirty="0">
                <a:effectLst/>
                <a:highlight>
                  <a:srgbClr val="F3F3F3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 local laws</a:t>
            </a: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Adapt the shopping habit</a:t>
            </a: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highlight>
                <a:srgbClr val="F3F3F3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Store hours, store layout, tailor the product range</a:t>
            </a:r>
            <a:endParaRPr lang="en-GB" sz="2400" dirty="0">
              <a:effectLst/>
              <a:highlight>
                <a:srgbClr val="F3F3F3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and branding</a:t>
            </a: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highlight>
                <a:srgbClr val="F3F3F3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sensitivity, promotions + local marketing campaigns, pricing strategy and quality assurance</a:t>
            </a:r>
            <a:endParaRPr lang="en-GB" sz="2400" dirty="0">
              <a:effectLst/>
              <a:highlight>
                <a:srgbClr val="F3F3F3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presence and sustainability</a:t>
            </a: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shopping, mobile app, eco-friendly practices</a:t>
            </a:r>
            <a:endParaRPr lang="en-US" sz="2400" dirty="0">
              <a:solidFill>
                <a:srgbClr val="000000"/>
              </a:solidFill>
              <a:effectLst/>
              <a:highlight>
                <a:srgbClr val="F3F3F3"/>
              </a:highlight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Customer service</a:t>
            </a: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solidFill>
                  <a:srgbClr val="000000"/>
                </a:solidFill>
                <a:effectLst/>
                <a:highlight>
                  <a:srgbClr val="F3F3F3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Language, customer feedback, effective communication</a:t>
            </a:r>
            <a:endParaRPr lang="en-US" sz="2400" dirty="0">
              <a:solidFill>
                <a:srgbClr val="000000"/>
              </a:solidFill>
              <a:effectLst/>
              <a:highlight>
                <a:srgbClr val="F3F3F3"/>
              </a:highlight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endParaRPr lang="en-US" sz="2400" dirty="0">
              <a:solidFill>
                <a:srgbClr val="000000"/>
              </a:solidFill>
              <a:highlight>
                <a:srgbClr val="F3F3F3"/>
              </a:highlight>
              <a:latin typeface="Segoe UI" panose="020B05020402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743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5CB0D-C372-09ED-E9D0-FF9D1BD5D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F6DCB-4905-ADA4-0E02-E6E09F569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329543"/>
            <a:ext cx="5963317" cy="357170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Preliminary research, study and familiarization with cultural values, normative laws and business attitudes in Germany, as well as applying Hofstede's theory of cross-cultural differences and similarities between Germany and England. and complying with the rules and regulations in the host country will make it possible to overcome cultural challenges, difficulties and cross-cultural communication and successfully implement Sainsbury's in Germany and establish a management office in the EU in the future.</a:t>
            </a:r>
          </a:p>
        </p:txBody>
      </p:sp>
      <p:pic>
        <p:nvPicPr>
          <p:cNvPr id="4" name="Picture 3" descr="A close-up of a map&#10;&#10;Description automatically generated">
            <a:extLst>
              <a:ext uri="{FF2B5EF4-FFF2-40B4-BE49-F238E27FC236}">
                <a16:creationId xmlns:a16="http://schemas.microsoft.com/office/drawing/2014/main" id="{FA346B77-9F35-388A-083B-2D45A02C47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890" y="2428708"/>
            <a:ext cx="3328416" cy="200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142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8844F-54A1-BC85-5A1A-ACEBFEDA7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418891"/>
            <a:ext cx="8991600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/>
              <a:t>Thank you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2AB83950-BEA7-6B42-B8A6-DDDF96A4A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67820" y="640079"/>
            <a:ext cx="2456360" cy="24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086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DF5F1EF3-B82C-A560-A8E5-36E2F3895B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99" b="12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C82CFC-6907-38B5-CF05-08F53C67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045160"/>
            <a:ext cx="7729728" cy="731520"/>
          </a:xfrm>
          <a:solidFill>
            <a:srgbClr val="000000">
              <a:alpha val="70000"/>
            </a:srgb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0E44F7-1AE7-45C1-BB2F-447BC47E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68068" y="4880568"/>
            <a:ext cx="8055864" cy="106070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729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FE267-F596-4B31-09B9-C0400D246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40150"/>
            <a:ext cx="7729728" cy="118872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1644D-907B-F06A-CADB-17D4685C3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055440"/>
            <a:ext cx="7729728" cy="4704588"/>
          </a:xfrm>
        </p:spPr>
        <p:txBody>
          <a:bodyPr>
            <a:normAutofit fontScale="85000" lnSpcReduction="10000"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Ethan (2022)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RealLife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English. Available at: https://reallifeglobal.com/terms-for-fear-synonyms-slang-insults-and-expressions/ (Accessed: 21 July 2024). (No date) German. Available at: https://www.german-way.com/travel-and-tourism/germany-for-tourists/shopping-in-germany/shopping-hours-in-germany/ (Accessed: 21 July 2024). </a:t>
            </a: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GlobalData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Plc (no date)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J Sainsbury PLC Company Profile - Overview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GlobalData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 https://www.globaldata.com/company-profile/j-sainsbury-plc/ (Accessed: 09 July 2024). 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Hofstede Insights (no date) Country comparison tool, Hofstede Insights. Available at: https://www.hofstede-insights.com/country-comparison-tool?countries=germany%2Cunited%2Bkingdom (Accessed: 15 July 2024). 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Neil H (no date a) Cultural diversity in Germany, German Commission for UNESCO. Available at: https://www.unesco.de/en/node/2266 (Accessed: 21 July 2024).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Sainsbury’s (no date)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About us: Key information &amp; our brands |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sainsbury’s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sainsburys.co.uk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www.about.sainsburys.co.uk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/about-us (Accessed: 09 July 2024). </a:t>
            </a:r>
          </a:p>
          <a:p>
            <a:r>
              <a:rPr lang="en-GB" dirty="0">
                <a:effectLst/>
              </a:rPr>
              <a:t>Sender, W. (2023) </a:t>
            </a:r>
            <a:r>
              <a:rPr lang="en-GB" i="1" dirty="0">
                <a:effectLst/>
              </a:rPr>
              <a:t>German culture and traditions: An introduction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Life in Germany</a:t>
            </a:r>
            <a:r>
              <a:rPr lang="en-GB" dirty="0">
                <a:effectLst/>
              </a:rPr>
              <a:t>. Available at: https://en.life-in-germany.de/exploring-german-culture-and-traditions/ (Accessed: 21 July 2024). </a:t>
            </a:r>
          </a:p>
          <a:p>
            <a:r>
              <a:rPr lang="en-GB" dirty="0" err="1">
                <a:effectLst/>
              </a:rPr>
              <a:t>Salis</a:t>
            </a:r>
            <a:r>
              <a:rPr lang="en-GB" dirty="0">
                <a:effectLst/>
              </a:rPr>
              <a:t>, R. (2017) </a:t>
            </a:r>
            <a:r>
              <a:rPr lang="en-GB" i="1" dirty="0">
                <a:effectLst/>
              </a:rPr>
              <a:t>The biggest differences between Germany and the UK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HuffPost UK</a:t>
            </a:r>
            <a:r>
              <a:rPr lang="en-GB" dirty="0">
                <a:effectLst/>
              </a:rPr>
              <a:t>. Available at: https://www.huffingtonpost.co.uk/riccardo-salis/the-biggest-differences-b_b_16577926.html (Accessed: 21 July 2024). 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45607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14953</TotalTime>
  <Words>940</Words>
  <Application>Microsoft Office PowerPoint</Application>
  <PresentationFormat>Widescreen</PresentationFormat>
  <Paragraphs>118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Calibri</vt:lpstr>
      <vt:lpstr>Courier New</vt:lpstr>
      <vt:lpstr>Gill Sans MT</vt:lpstr>
      <vt:lpstr>Segoe UI</vt:lpstr>
      <vt:lpstr>Parcel</vt:lpstr>
      <vt:lpstr>PowerPoint Presentation</vt:lpstr>
      <vt:lpstr>In Germany</vt:lpstr>
      <vt:lpstr>Table of contents</vt:lpstr>
      <vt:lpstr>Introduction</vt:lpstr>
      <vt:lpstr>Introduction to german culture</vt:lpstr>
      <vt:lpstr>main differences between UK and germany</vt:lpstr>
      <vt:lpstr>Success and failure factors of succeeding in Germany</vt:lpstr>
      <vt:lpstr>Cultural sensitivity in Germany</vt:lpstr>
      <vt:lpstr>Hofstede’s cultural dimensions</vt:lpstr>
      <vt:lpstr>Hofstede’s cultural dimensions</vt:lpstr>
      <vt:lpstr>Recommendations</vt:lpstr>
      <vt:lpstr>conclusion</vt:lpstr>
      <vt:lpstr>Thank you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Germany</dc:title>
  <dc:creator>Lilia Petrova</dc:creator>
  <cp:lastModifiedBy>Nezabravka Vasileva</cp:lastModifiedBy>
  <cp:revision>33</cp:revision>
  <dcterms:created xsi:type="dcterms:W3CDTF">2024-07-09T15:33:54Z</dcterms:created>
  <dcterms:modified xsi:type="dcterms:W3CDTF">2024-07-27T10:34:01Z</dcterms:modified>
</cp:coreProperties>
</file>