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7/3/2022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4D9AB-5C56-9E7D-EE21-F0B5E2DBAEE8}"/>
              </a:ext>
            </a:extLst>
          </p:cNvPr>
          <p:cNvSpPr>
            <a:spLocks noGrp="1"/>
          </p:cNvSpPr>
          <p:nvPr>
            <p:ph type="ctrTitle"/>
          </p:nvPr>
        </p:nvSpPr>
        <p:spPr/>
        <p:txBody>
          <a:bodyPr/>
          <a:lstStyle/>
          <a:p>
            <a:r>
              <a:rPr lang="en-GB" i="1">
                <a:solidFill>
                  <a:srgbClr val="C00000"/>
                </a:solidFill>
              </a:rPr>
              <a:t>How do students use technology to collaborate at uwtsd?</a:t>
            </a:r>
            <a:endParaRPr lang="en-US" i="1">
              <a:solidFill>
                <a:srgbClr val="C00000"/>
              </a:solidFill>
            </a:endParaRPr>
          </a:p>
        </p:txBody>
      </p:sp>
      <p:sp>
        <p:nvSpPr>
          <p:cNvPr id="3" name="Subtitle 2">
            <a:extLst>
              <a:ext uri="{FF2B5EF4-FFF2-40B4-BE49-F238E27FC236}">
                <a16:creationId xmlns:a16="http://schemas.microsoft.com/office/drawing/2014/main" id="{B8788958-8542-F81D-433F-7DE15BC08A39}"/>
              </a:ext>
            </a:extLst>
          </p:cNvPr>
          <p:cNvSpPr>
            <a:spLocks noGrp="1"/>
          </p:cNvSpPr>
          <p:nvPr>
            <p:ph type="subTitle" idx="1"/>
          </p:nvPr>
        </p:nvSpPr>
        <p:spPr/>
        <p:txBody>
          <a:bodyPr/>
          <a:lstStyle/>
          <a:p>
            <a:r>
              <a:rPr lang="en-GB"/>
              <a:t>Present by Merdin Ismail</a:t>
            </a:r>
          </a:p>
          <a:p>
            <a:endParaRPr lang="en-US"/>
          </a:p>
        </p:txBody>
      </p:sp>
    </p:spTree>
    <p:extLst>
      <p:ext uri="{BB962C8B-B14F-4D97-AF65-F5344CB8AC3E}">
        <p14:creationId xmlns:p14="http://schemas.microsoft.com/office/powerpoint/2010/main" val="4270290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066F9-6377-B56E-25A6-28CC1F15543C}"/>
              </a:ext>
            </a:extLst>
          </p:cNvPr>
          <p:cNvSpPr>
            <a:spLocks noGrp="1"/>
          </p:cNvSpPr>
          <p:nvPr>
            <p:ph type="title"/>
          </p:nvPr>
        </p:nvSpPr>
        <p:spPr>
          <a:xfrm>
            <a:off x="1551710" y="442762"/>
            <a:ext cx="10131425" cy="1456267"/>
          </a:xfrm>
        </p:spPr>
        <p:txBody>
          <a:bodyPr/>
          <a:lstStyle/>
          <a:p>
            <a:r>
              <a:rPr lang="en-GB"/>
              <a:t>Which digital tool is most used by students at uwtsd to collaborate?</a:t>
            </a:r>
            <a:endParaRPr lang="en-US"/>
          </a:p>
        </p:txBody>
      </p:sp>
      <p:sp>
        <p:nvSpPr>
          <p:cNvPr id="3" name="Content Placeholder 2">
            <a:extLst>
              <a:ext uri="{FF2B5EF4-FFF2-40B4-BE49-F238E27FC236}">
                <a16:creationId xmlns:a16="http://schemas.microsoft.com/office/drawing/2014/main" id="{09641499-A190-9759-8B83-AB41AF1FEF63}"/>
              </a:ext>
            </a:extLst>
          </p:cNvPr>
          <p:cNvSpPr>
            <a:spLocks noGrp="1"/>
          </p:cNvSpPr>
          <p:nvPr>
            <p:ph idx="1"/>
          </p:nvPr>
        </p:nvSpPr>
        <p:spPr>
          <a:xfrm>
            <a:off x="1163544" y="3702508"/>
            <a:ext cx="10131425" cy="2712730"/>
          </a:xfrm>
        </p:spPr>
        <p:txBody>
          <a:bodyPr numCol="1" anchor="ctr">
            <a:noAutofit/>
          </a:bodyPr>
          <a:lstStyle/>
          <a:p>
            <a:r>
              <a:rPr lang="en-US" sz="3200" b="0" i="0">
                <a:solidFill>
                  <a:schemeClr val="accent4"/>
                </a:solidFill>
                <a:effectLst/>
                <a:latin typeface="Roboto" panose="02000000000000000000" pitchFamily="2" charset="0"/>
              </a:rPr>
              <a:t>Microsoft 365/Teams</a:t>
            </a:r>
            <a:r>
              <a:rPr lang="en-US" sz="3200" b="0" i="0">
                <a:solidFill>
                  <a:schemeClr val="accent6">
                    <a:lumMod val="75000"/>
                  </a:schemeClr>
                </a:solidFill>
                <a:effectLst/>
                <a:latin typeface="Roboto" panose="02000000000000000000" pitchFamily="2" charset="0"/>
              </a:rPr>
              <a:t> </a:t>
            </a:r>
          </a:p>
          <a:p>
            <a:r>
              <a:rPr lang="en-US" sz="3200" b="0" i="0">
                <a:solidFill>
                  <a:schemeClr val="accent6">
                    <a:lumMod val="75000"/>
                  </a:schemeClr>
                </a:solidFill>
                <a:effectLst/>
                <a:latin typeface="Roboto" panose="02000000000000000000" pitchFamily="2" charset="0"/>
              </a:rPr>
              <a:t>WHY? </a:t>
            </a:r>
          </a:p>
          <a:p>
            <a:endParaRPr lang="en-US" sz="3200" b="0" i="0">
              <a:solidFill>
                <a:schemeClr val="accent6">
                  <a:lumMod val="75000"/>
                </a:schemeClr>
              </a:solidFill>
              <a:effectLst/>
              <a:latin typeface="Roboto" panose="02000000000000000000" pitchFamily="2" charset="0"/>
            </a:endParaRPr>
          </a:p>
          <a:p>
            <a:r>
              <a:rPr lang="en-GB" sz="3200" b="0" i="0">
                <a:solidFill>
                  <a:schemeClr val="accent6">
                    <a:lumMod val="75000"/>
                  </a:schemeClr>
                </a:solidFill>
                <a:effectLst/>
                <a:latin typeface="Roboto" panose="02000000000000000000" pitchFamily="2" charset="0"/>
              </a:rPr>
              <a:t>We live in interesting times. The entire world has been in a state of emergency</a:t>
            </a:r>
            <a:r>
              <a:rPr lang="en-US" sz="3200" b="0" i="0">
                <a:solidFill>
                  <a:schemeClr val="accent6">
                    <a:lumMod val="75000"/>
                  </a:schemeClr>
                </a:solidFill>
                <a:effectLst/>
                <a:latin typeface="Roboto" panose="02000000000000000000" pitchFamily="2" charset="0"/>
              </a:rPr>
              <a:t> (covid-19)</a:t>
            </a:r>
            <a:r>
              <a:rPr lang="en-GB" sz="3200" b="0" i="0">
                <a:solidFill>
                  <a:schemeClr val="accent6">
                    <a:lumMod val="75000"/>
                  </a:schemeClr>
                </a:solidFill>
                <a:effectLst/>
                <a:latin typeface="Roboto" panose="02000000000000000000" pitchFamily="2" charset="0"/>
              </a:rPr>
              <a:t>. It creates challenges in all aspects of our daily lives – from personal and social life to education and professional activity</a:t>
            </a:r>
            <a:r>
              <a:rPr lang="en-US" sz="3200" b="0" i="0">
                <a:solidFill>
                  <a:schemeClr val="accent6">
                    <a:lumMod val="75000"/>
                  </a:schemeClr>
                </a:solidFill>
                <a:effectLst/>
                <a:latin typeface="Roboto" panose="02000000000000000000" pitchFamily="2" charset="0"/>
              </a:rPr>
              <a:t>. </a:t>
            </a:r>
          </a:p>
          <a:p>
            <a:r>
              <a:rPr lang="en-US" sz="3200" b="0" i="0">
                <a:effectLst/>
                <a:latin typeface="Roboto" panose="02000000000000000000" pitchFamily="2" charset="0"/>
              </a:rPr>
              <a:t>Prepare by Merdin Ismail</a:t>
            </a:r>
            <a:r>
              <a:rPr lang="en-US" sz="3200" b="0" i="0">
                <a:solidFill>
                  <a:schemeClr val="accent6">
                    <a:lumMod val="75000"/>
                  </a:schemeClr>
                </a:solidFill>
                <a:effectLst/>
                <a:latin typeface="Roboto" panose="02000000000000000000" pitchFamily="2" charset="0"/>
              </a:rPr>
              <a:t> </a:t>
            </a:r>
          </a:p>
          <a:p>
            <a:endParaRPr lang="en-US" sz="3200" b="0" i="0">
              <a:effectLst/>
              <a:latin typeface="Roboto" panose="02000000000000000000" pitchFamily="2" charset="0"/>
            </a:endParaRPr>
          </a:p>
          <a:p>
            <a:endParaRPr lang="en-US" sz="3200">
              <a:solidFill>
                <a:schemeClr val="accent6">
                  <a:lumMod val="75000"/>
                </a:schemeClr>
              </a:solidFill>
            </a:endParaRPr>
          </a:p>
        </p:txBody>
      </p:sp>
    </p:spTree>
    <p:extLst>
      <p:ext uri="{BB962C8B-B14F-4D97-AF65-F5344CB8AC3E}">
        <p14:creationId xmlns:p14="http://schemas.microsoft.com/office/powerpoint/2010/main" val="1510941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730AF-615E-8BD6-CD03-487FA55E7A11}"/>
              </a:ext>
            </a:extLst>
          </p:cNvPr>
          <p:cNvSpPr>
            <a:spLocks noGrp="1"/>
          </p:cNvSpPr>
          <p:nvPr>
            <p:ph type="title"/>
          </p:nvPr>
        </p:nvSpPr>
        <p:spPr>
          <a:xfrm>
            <a:off x="685801" y="0"/>
            <a:ext cx="10131425" cy="1027147"/>
          </a:xfrm>
        </p:spPr>
        <p:txBody>
          <a:bodyPr/>
          <a:lstStyle/>
          <a:p>
            <a:r>
              <a:rPr lang="en-US"/>
              <a:t>How and where is in use? </a:t>
            </a:r>
          </a:p>
        </p:txBody>
      </p:sp>
      <p:sp>
        <p:nvSpPr>
          <p:cNvPr id="3" name="Content Placeholder 2">
            <a:extLst>
              <a:ext uri="{FF2B5EF4-FFF2-40B4-BE49-F238E27FC236}">
                <a16:creationId xmlns:a16="http://schemas.microsoft.com/office/drawing/2014/main" id="{895F20D2-915B-5080-EE96-6004C59FBEFC}"/>
              </a:ext>
            </a:extLst>
          </p:cNvPr>
          <p:cNvSpPr>
            <a:spLocks noGrp="1"/>
          </p:cNvSpPr>
          <p:nvPr>
            <p:ph idx="1"/>
          </p:nvPr>
        </p:nvSpPr>
        <p:spPr>
          <a:xfrm>
            <a:off x="685800" y="369879"/>
            <a:ext cx="10131425" cy="4526986"/>
          </a:xfrm>
        </p:spPr>
        <p:txBody>
          <a:bodyPr>
            <a:noAutofit/>
          </a:bodyPr>
          <a:lstStyle/>
          <a:p>
            <a:r>
              <a:rPr lang="en-GB" sz="2000" b="0" i="0">
                <a:solidFill>
                  <a:schemeClr val="accent6">
                    <a:lumMod val="75000"/>
                  </a:schemeClr>
                </a:solidFill>
                <a:effectLst/>
                <a:latin typeface="Roboto" panose="02000000000000000000" pitchFamily="2" charset="0"/>
              </a:rPr>
              <a:t>Microsoft Teams is a universal company communication service that allows you to work</a:t>
            </a:r>
            <a:r>
              <a:rPr lang="en-US" sz="2000" b="0" i="0">
                <a:solidFill>
                  <a:schemeClr val="accent6">
                    <a:lumMod val="75000"/>
                  </a:schemeClr>
                </a:solidFill>
                <a:effectLst/>
                <a:latin typeface="Roboto" panose="02000000000000000000" pitchFamily="2" charset="0"/>
              </a:rPr>
              <a:t> or study </a:t>
            </a:r>
            <a:r>
              <a:rPr lang="en-GB" sz="2000" b="0" i="0">
                <a:solidFill>
                  <a:schemeClr val="accent6">
                    <a:lumMod val="75000"/>
                  </a:schemeClr>
                </a:solidFill>
                <a:effectLst/>
                <a:latin typeface="Roboto" panose="02000000000000000000" pitchFamily="2" charset="0"/>
              </a:rPr>
              <a:t>remotely without feeling remote and isolated. Users can have fun and express their individuality not only with multimedia content, but also with GIFs, stickers, emoticons, and more.</a:t>
            </a:r>
            <a:r>
              <a:rPr lang="en-GB" sz="2000">
                <a:solidFill>
                  <a:schemeClr val="accent6">
                    <a:lumMod val="75000"/>
                  </a:schemeClr>
                </a:solidFill>
                <a:effectLst/>
              </a:rPr>
              <a:t> Actually, these are options only for the standard chat. Microsoft Teams is a comprehensive solution that offers impressive video conferencing capabilities in groups ranging from 10 to 10,000 people. This way, you can work remotely with your colleagues no matter where you are. It takes one click of a button in the Microsoft Teams interface to switch between group chat and video conference, which is also quite a useful and convenient solution. Integration with other Microsoft office applications is another interesting feature of Teams as it will save you valuable time.</a:t>
            </a:r>
            <a:endParaRPr lang="en-US" sz="2000">
              <a:solidFill>
                <a:schemeClr val="accent6">
                  <a:lumMod val="75000"/>
                </a:schemeClr>
              </a:solidFill>
              <a:effectLst/>
            </a:endParaRPr>
          </a:p>
          <a:p>
            <a:endParaRPr lang="en-US" sz="2000">
              <a:solidFill>
                <a:schemeClr val="accent6">
                  <a:lumMod val="75000"/>
                </a:schemeClr>
              </a:solidFill>
              <a:effectLst/>
            </a:endParaRPr>
          </a:p>
          <a:p>
            <a:r>
              <a:rPr lang="en-US" sz="2000">
                <a:solidFill>
                  <a:schemeClr val="accent6">
                    <a:lumMod val="75000"/>
                  </a:schemeClr>
                </a:solidFill>
                <a:effectLst/>
              </a:rPr>
              <a:t>Prepare by Merdin Ismail. </a:t>
            </a:r>
            <a:endParaRPr lang="en-US" sz="2000">
              <a:solidFill>
                <a:schemeClr val="accent6">
                  <a:lumMod val="75000"/>
                </a:schemeClr>
              </a:solidFill>
            </a:endParaRPr>
          </a:p>
        </p:txBody>
      </p:sp>
      <p:pic>
        <p:nvPicPr>
          <p:cNvPr id="4" name="Picture 4">
            <a:extLst>
              <a:ext uri="{FF2B5EF4-FFF2-40B4-BE49-F238E27FC236}">
                <a16:creationId xmlns:a16="http://schemas.microsoft.com/office/drawing/2014/main" id="{398443A6-2AE1-2C18-631F-11DE18A30CCB}"/>
              </a:ext>
            </a:extLst>
          </p:cNvPr>
          <p:cNvPicPr>
            <a:picLocks noChangeAspect="1"/>
          </p:cNvPicPr>
          <p:nvPr/>
        </p:nvPicPr>
        <p:blipFill>
          <a:blip r:embed="rId2"/>
          <a:stretch>
            <a:fillRect/>
          </a:stretch>
        </p:blipFill>
        <p:spPr>
          <a:xfrm>
            <a:off x="7512507" y="3702876"/>
            <a:ext cx="4478841" cy="3155124"/>
          </a:xfrm>
          <a:prstGeom prst="rect">
            <a:avLst/>
          </a:prstGeom>
        </p:spPr>
      </p:pic>
      <p:pic>
        <p:nvPicPr>
          <p:cNvPr id="5" name="Picture 5">
            <a:extLst>
              <a:ext uri="{FF2B5EF4-FFF2-40B4-BE49-F238E27FC236}">
                <a16:creationId xmlns:a16="http://schemas.microsoft.com/office/drawing/2014/main" id="{B79AEF93-DB0A-7394-AD9A-D36492B21FE2}"/>
              </a:ext>
            </a:extLst>
          </p:cNvPr>
          <p:cNvPicPr>
            <a:picLocks noChangeAspect="1"/>
          </p:cNvPicPr>
          <p:nvPr/>
        </p:nvPicPr>
        <p:blipFill>
          <a:blip r:embed="rId3"/>
          <a:stretch>
            <a:fillRect/>
          </a:stretch>
        </p:blipFill>
        <p:spPr>
          <a:xfrm rot="10800000" flipV="1">
            <a:off x="3609646" y="4576777"/>
            <a:ext cx="3902860" cy="2281223"/>
          </a:xfrm>
          <a:prstGeom prst="rect">
            <a:avLst/>
          </a:prstGeom>
        </p:spPr>
      </p:pic>
    </p:spTree>
    <p:extLst>
      <p:ext uri="{BB962C8B-B14F-4D97-AF65-F5344CB8AC3E}">
        <p14:creationId xmlns:p14="http://schemas.microsoft.com/office/powerpoint/2010/main" val="4289731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FEEFA-68B0-1542-5843-1370E2D8BC11}"/>
              </a:ext>
            </a:extLst>
          </p:cNvPr>
          <p:cNvSpPr>
            <a:spLocks noGrp="1"/>
          </p:cNvSpPr>
          <p:nvPr>
            <p:ph type="title"/>
          </p:nvPr>
        </p:nvSpPr>
        <p:spPr/>
        <p:txBody>
          <a:bodyPr/>
          <a:lstStyle/>
          <a:p>
            <a:r>
              <a:rPr lang="en-US"/>
              <a:t>USEFUL INFORMATION (Base on research) </a:t>
            </a:r>
          </a:p>
        </p:txBody>
      </p:sp>
      <p:sp>
        <p:nvSpPr>
          <p:cNvPr id="4" name="Text Placeholder 3">
            <a:extLst>
              <a:ext uri="{FF2B5EF4-FFF2-40B4-BE49-F238E27FC236}">
                <a16:creationId xmlns:a16="http://schemas.microsoft.com/office/drawing/2014/main" id="{BAF1BCB3-8634-F9BB-D088-D98AA9B5508C}"/>
              </a:ext>
            </a:extLst>
          </p:cNvPr>
          <p:cNvSpPr>
            <a:spLocks noGrp="1"/>
          </p:cNvSpPr>
          <p:nvPr>
            <p:ph type="body" idx="1"/>
          </p:nvPr>
        </p:nvSpPr>
        <p:spPr/>
        <p:txBody>
          <a:bodyPr/>
          <a:lstStyle/>
          <a:p>
            <a:r>
              <a:rPr lang="en-US"/>
              <a:t>Positive impact </a:t>
            </a:r>
          </a:p>
        </p:txBody>
      </p:sp>
      <p:sp>
        <p:nvSpPr>
          <p:cNvPr id="3" name="Content Placeholder 2">
            <a:extLst>
              <a:ext uri="{FF2B5EF4-FFF2-40B4-BE49-F238E27FC236}">
                <a16:creationId xmlns:a16="http://schemas.microsoft.com/office/drawing/2014/main" id="{27A7487F-AD90-9647-07E0-75F0B8D4C2ED}"/>
              </a:ext>
            </a:extLst>
          </p:cNvPr>
          <p:cNvSpPr>
            <a:spLocks noGrp="1"/>
          </p:cNvSpPr>
          <p:nvPr>
            <p:ph sz="half" idx="2"/>
          </p:nvPr>
        </p:nvSpPr>
        <p:spPr>
          <a:xfrm>
            <a:off x="461740" y="2870201"/>
            <a:ext cx="4996923" cy="2920998"/>
          </a:xfrm>
        </p:spPr>
        <p:txBody>
          <a:bodyPr/>
          <a:lstStyle/>
          <a:p>
            <a:r>
              <a:rPr lang="en-GB" b="0" i="0">
                <a:solidFill>
                  <a:srgbClr val="F79428"/>
                </a:solidFill>
                <a:effectLst/>
                <a:latin typeface="Open Sans" panose="02000000000000000000" pitchFamily="2" charset="0"/>
              </a:rPr>
              <a:t>1. Integration of all tools in a single place</a:t>
            </a:r>
          </a:p>
          <a:p>
            <a:r>
              <a:rPr lang="en-GB" b="0" i="0">
                <a:solidFill>
                  <a:srgbClr val="F79428"/>
                </a:solidFill>
                <a:effectLst/>
                <a:latin typeface="Open Sans" panose="020B0606030504020204" pitchFamily="34" charset="0"/>
              </a:rPr>
              <a:t>2. No additional cost for Microsoft 365 users</a:t>
            </a:r>
          </a:p>
          <a:p>
            <a:r>
              <a:rPr lang="en-GB" b="0" i="0">
                <a:solidFill>
                  <a:srgbClr val="F79428"/>
                </a:solidFill>
                <a:effectLst/>
                <a:latin typeface="Open Sans" panose="020B0606030504020204" pitchFamily="34" charset="0"/>
              </a:rPr>
              <a:t>3. Useful chat additions</a:t>
            </a:r>
          </a:p>
          <a:p>
            <a:r>
              <a:rPr lang="en-GB" b="0" i="0">
                <a:solidFill>
                  <a:srgbClr val="F79428"/>
                </a:solidFill>
                <a:effectLst/>
                <a:latin typeface="Open Sans" panose="020B0606030504020204" pitchFamily="34" charset="0"/>
              </a:rPr>
              <a:t>4. Seamless files search, backup, and collaboration</a:t>
            </a:r>
          </a:p>
          <a:p>
            <a:endParaRPr lang="en-US"/>
          </a:p>
        </p:txBody>
      </p:sp>
      <p:sp>
        <p:nvSpPr>
          <p:cNvPr id="5" name="Text Placeholder 4">
            <a:extLst>
              <a:ext uri="{FF2B5EF4-FFF2-40B4-BE49-F238E27FC236}">
                <a16:creationId xmlns:a16="http://schemas.microsoft.com/office/drawing/2014/main" id="{5202C2CE-C002-1AF2-89EF-999EDCDEF79B}"/>
              </a:ext>
            </a:extLst>
          </p:cNvPr>
          <p:cNvSpPr>
            <a:spLocks noGrp="1"/>
          </p:cNvSpPr>
          <p:nvPr>
            <p:ph type="body" sz="quarter" idx="3"/>
          </p:nvPr>
        </p:nvSpPr>
        <p:spPr/>
        <p:txBody>
          <a:bodyPr/>
          <a:lstStyle/>
          <a:p>
            <a:r>
              <a:rPr lang="en-US"/>
              <a:t>Disadvantages </a:t>
            </a:r>
          </a:p>
        </p:txBody>
      </p:sp>
      <p:sp>
        <p:nvSpPr>
          <p:cNvPr id="6" name="Content Placeholder 5">
            <a:extLst>
              <a:ext uri="{FF2B5EF4-FFF2-40B4-BE49-F238E27FC236}">
                <a16:creationId xmlns:a16="http://schemas.microsoft.com/office/drawing/2014/main" id="{558DA859-941D-ED24-4DE7-D0EBE2DA3735}"/>
              </a:ext>
            </a:extLst>
          </p:cNvPr>
          <p:cNvSpPr>
            <a:spLocks noGrp="1"/>
          </p:cNvSpPr>
          <p:nvPr>
            <p:ph sz="quarter" idx="4"/>
          </p:nvPr>
        </p:nvSpPr>
        <p:spPr/>
        <p:txBody>
          <a:bodyPr/>
          <a:lstStyle/>
          <a:p>
            <a:r>
              <a:rPr lang="en-US"/>
              <a:t>Your place to say your view and if anything can be done for better quality and easy use of microsoft teams. </a:t>
            </a:r>
          </a:p>
          <a:p>
            <a:endParaRPr lang="en-US"/>
          </a:p>
          <a:p>
            <a:endParaRPr lang="en-US"/>
          </a:p>
          <a:p>
            <a:r>
              <a:rPr lang="en-US"/>
              <a:t>Prepare by Merdin Ismail </a:t>
            </a:r>
          </a:p>
          <a:p>
            <a:pPr marL="0" indent="0">
              <a:buNone/>
            </a:pPr>
            <a:endParaRPr lang="en-US"/>
          </a:p>
        </p:txBody>
      </p:sp>
    </p:spTree>
    <p:extLst>
      <p:ext uri="{BB962C8B-B14F-4D97-AF65-F5344CB8AC3E}">
        <p14:creationId xmlns:p14="http://schemas.microsoft.com/office/powerpoint/2010/main" val="4009595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7A62C-2D3C-1A44-CFA1-D68BCC3A9F7A}"/>
              </a:ext>
            </a:extLst>
          </p:cNvPr>
          <p:cNvSpPr>
            <a:spLocks noGrp="1"/>
          </p:cNvSpPr>
          <p:nvPr>
            <p:ph type="title"/>
          </p:nvPr>
        </p:nvSpPr>
        <p:spPr/>
        <p:txBody>
          <a:bodyPr/>
          <a:lstStyle/>
          <a:p>
            <a:r>
              <a:rPr lang="en-US"/>
              <a:t>Dear colleagues and friends </a:t>
            </a:r>
          </a:p>
        </p:txBody>
      </p:sp>
      <p:sp>
        <p:nvSpPr>
          <p:cNvPr id="3" name="Content Placeholder 2">
            <a:extLst>
              <a:ext uri="{FF2B5EF4-FFF2-40B4-BE49-F238E27FC236}">
                <a16:creationId xmlns:a16="http://schemas.microsoft.com/office/drawing/2014/main" id="{3326274E-B0A0-6F7A-13A4-A2B464814541}"/>
              </a:ext>
            </a:extLst>
          </p:cNvPr>
          <p:cNvSpPr>
            <a:spLocks noGrp="1"/>
          </p:cNvSpPr>
          <p:nvPr>
            <p:ph idx="1"/>
          </p:nvPr>
        </p:nvSpPr>
        <p:spPr>
          <a:xfrm>
            <a:off x="685801" y="3523354"/>
            <a:ext cx="10131425" cy="2245392"/>
          </a:xfrm>
        </p:spPr>
        <p:txBody>
          <a:bodyPr>
            <a:normAutofit fontScale="47500" lnSpcReduction="20000"/>
          </a:bodyPr>
          <a:lstStyle/>
          <a:p>
            <a:r>
              <a:rPr lang="en-US"/>
              <a:t>We are going to run a questionnaire in purpose of our research.</a:t>
            </a:r>
          </a:p>
          <a:p>
            <a:r>
              <a:rPr lang="en-US"/>
              <a:t>It will be a quality questionnaire </a:t>
            </a:r>
          </a:p>
          <a:p>
            <a:r>
              <a:rPr lang="en-US"/>
              <a:t>We want to know Your opinion </a:t>
            </a:r>
          </a:p>
          <a:p>
            <a:r>
              <a:rPr lang="en-US"/>
              <a:t>We want to know Your view </a:t>
            </a:r>
          </a:p>
          <a:p>
            <a:r>
              <a:rPr lang="en-US"/>
              <a:t>We want to help You </a:t>
            </a:r>
          </a:p>
          <a:p>
            <a:endParaRPr lang="en-US"/>
          </a:p>
          <a:p>
            <a:endParaRPr lang="en-US"/>
          </a:p>
          <a:p>
            <a:endParaRPr lang="en-US"/>
          </a:p>
          <a:p>
            <a:r>
              <a:rPr lang="en-US"/>
              <a:t>Prepare by Merdin Ismail </a:t>
            </a:r>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2792735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538D8-3A57-EF2C-2CE4-5073C3EA4CEE}"/>
              </a:ext>
            </a:extLst>
          </p:cNvPr>
          <p:cNvSpPr>
            <a:spLocks noGrp="1"/>
          </p:cNvSpPr>
          <p:nvPr>
            <p:ph type="title"/>
          </p:nvPr>
        </p:nvSpPr>
        <p:spPr/>
        <p:txBody>
          <a:bodyPr/>
          <a:lstStyle/>
          <a:p>
            <a:r>
              <a:rPr lang="en-US"/>
              <a:t>Ethics </a:t>
            </a:r>
          </a:p>
        </p:txBody>
      </p:sp>
      <p:sp>
        <p:nvSpPr>
          <p:cNvPr id="3" name="Content Placeholder 2">
            <a:extLst>
              <a:ext uri="{FF2B5EF4-FFF2-40B4-BE49-F238E27FC236}">
                <a16:creationId xmlns:a16="http://schemas.microsoft.com/office/drawing/2014/main" id="{EBEF084B-C8B3-80EC-B1C6-1A01520B247A}"/>
              </a:ext>
            </a:extLst>
          </p:cNvPr>
          <p:cNvSpPr>
            <a:spLocks noGrp="1"/>
          </p:cNvSpPr>
          <p:nvPr>
            <p:ph idx="1"/>
          </p:nvPr>
        </p:nvSpPr>
        <p:spPr/>
        <p:txBody>
          <a:bodyPr/>
          <a:lstStyle/>
          <a:p>
            <a:r>
              <a:rPr lang="en-US"/>
              <a:t>Privacy of those taking part in our questionnaire. </a:t>
            </a:r>
          </a:p>
          <a:p>
            <a:r>
              <a:rPr lang="en-US"/>
              <a:t>Open mindedness </a:t>
            </a:r>
          </a:p>
          <a:p>
            <a:r>
              <a:rPr lang="en-US"/>
              <a:t>Avoidenance of harm</a:t>
            </a:r>
          </a:p>
          <a:p>
            <a:endParaRPr lang="en-US"/>
          </a:p>
        </p:txBody>
      </p:sp>
    </p:spTree>
    <p:extLst>
      <p:ext uri="{BB962C8B-B14F-4D97-AF65-F5344CB8AC3E}">
        <p14:creationId xmlns:p14="http://schemas.microsoft.com/office/powerpoint/2010/main" val="529576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D5DB1-C7EF-21E9-B2E6-076A2B3634D7}"/>
              </a:ext>
            </a:extLst>
          </p:cNvPr>
          <p:cNvSpPr>
            <a:spLocks noGrp="1"/>
          </p:cNvSpPr>
          <p:nvPr>
            <p:ph type="title"/>
          </p:nvPr>
        </p:nvSpPr>
        <p:spPr/>
        <p:txBody>
          <a:bodyPr/>
          <a:lstStyle/>
          <a:p>
            <a:r>
              <a:rPr lang="en-US"/>
              <a:t>Questionnaire start date and deadline </a:t>
            </a:r>
          </a:p>
        </p:txBody>
      </p:sp>
      <p:sp>
        <p:nvSpPr>
          <p:cNvPr id="3" name="Content Placeholder 2">
            <a:extLst>
              <a:ext uri="{FF2B5EF4-FFF2-40B4-BE49-F238E27FC236}">
                <a16:creationId xmlns:a16="http://schemas.microsoft.com/office/drawing/2014/main" id="{0BC9EBB1-FC11-77D0-A407-533301321877}"/>
              </a:ext>
            </a:extLst>
          </p:cNvPr>
          <p:cNvSpPr>
            <a:spLocks noGrp="1"/>
          </p:cNvSpPr>
          <p:nvPr>
            <p:ph idx="1"/>
          </p:nvPr>
        </p:nvSpPr>
        <p:spPr/>
        <p:txBody>
          <a:bodyPr/>
          <a:lstStyle/>
          <a:p>
            <a:pPr marL="0" indent="0">
              <a:buNone/>
            </a:pPr>
            <a:r>
              <a:rPr lang="en-US"/>
              <a:t>Start date 03.06.2022</a:t>
            </a:r>
          </a:p>
          <a:p>
            <a:pPr marL="0" indent="0">
              <a:buNone/>
            </a:pPr>
            <a:r>
              <a:rPr lang="en-US"/>
              <a:t>End Date 10.06.2022</a:t>
            </a:r>
          </a:p>
        </p:txBody>
      </p:sp>
    </p:spTree>
    <p:extLst>
      <p:ext uri="{BB962C8B-B14F-4D97-AF65-F5344CB8AC3E}">
        <p14:creationId xmlns:p14="http://schemas.microsoft.com/office/powerpoint/2010/main" val="16223947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Celestial</vt:lpstr>
      <vt:lpstr>How do students use technology to collaborate at uwtsd?</vt:lpstr>
      <vt:lpstr>Which digital tool is most used by students at uwtsd to collaborate?</vt:lpstr>
      <vt:lpstr>How and where is in use? </vt:lpstr>
      <vt:lpstr>USEFUL INFORMATION (Base on research) </vt:lpstr>
      <vt:lpstr>Dear colleagues and friends </vt:lpstr>
      <vt:lpstr>Ethics </vt:lpstr>
      <vt:lpstr>Questionnaire start date and deadline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Merdin Ismail</dc:creator>
  <cp:lastModifiedBy>Merdin Ismail</cp:lastModifiedBy>
  <cp:revision>3</cp:revision>
  <dcterms:created xsi:type="dcterms:W3CDTF">2022-07-01T19:10:51Z</dcterms:created>
  <dcterms:modified xsi:type="dcterms:W3CDTF">2022-07-03T11:25:23Z</dcterms:modified>
</cp:coreProperties>
</file>