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56" r:id="rId5"/>
    <p:sldId id="416" r:id="rId6"/>
    <p:sldId id="408" r:id="rId7"/>
    <p:sldId id="424" r:id="rId8"/>
    <p:sldId id="425" r:id="rId9"/>
    <p:sldId id="423" r:id="rId10"/>
    <p:sldId id="415" r:id="rId11"/>
    <p:sldId id="417" r:id="rId12"/>
    <p:sldId id="394" r:id="rId13"/>
    <p:sldId id="393" r:id="rId14"/>
    <p:sldId id="414" r:id="rId15"/>
    <p:sldId id="413" r:id="rId16"/>
    <p:sldId id="396" r:id="rId17"/>
    <p:sldId id="262" r:id="rId18"/>
    <p:sldId id="42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a Mata" initials="MM" lastIdx="3" clrIdx="0">
    <p:extLst>
      <p:ext uri="{19B8F6BF-5375-455C-9EA6-DF929625EA0E}">
        <p15:presenceInfo xmlns:p15="http://schemas.microsoft.com/office/powerpoint/2012/main" userId="S::m.mata@uwtsd.ac.uk::9fdc7529-043f-4784-95c8-5c8f4e22c06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3117" autoAdjust="0"/>
  </p:normalViewPr>
  <p:slideViewPr>
    <p:cSldViewPr snapToGrid="0">
      <p:cViewPr varScale="1">
        <p:scale>
          <a:sx n="60" d="100"/>
          <a:sy n="60" d="100"/>
        </p:scale>
        <p:origin x="1140" y="60"/>
      </p:cViewPr>
      <p:guideLst/>
    </p:cSldViewPr>
  </p:slideViewPr>
  <p:outlineViewPr>
    <p:cViewPr>
      <p:scale>
        <a:sx n="33" d="100"/>
        <a:sy n="33" d="100"/>
      </p:scale>
      <p:origin x="0" y="-25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E05152-35E8-4157-B5CE-68A8B326848D}" type="datetimeFigureOut">
              <a:rPr lang="en-GB"/>
              <a:t>29/10/2021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D2B90-ABB1-478B-BED8-E3D1D9571436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814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D2B90-ABB1-478B-BED8-E3D1D957143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177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D2B90-ABB1-478B-BED8-E3D1D957143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89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 Khalid Masood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4D2B90-ABB1-478B-BED8-E3D1D957143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07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53C05-6757-4F7F-AF2A-58564ADD9A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8B74F4-1931-49FA-8572-425FB6465C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F5198-881D-428F-96C1-C5F5DB168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5CCB7-A89B-48C7-A9D4-EE3EB0F10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F1B25-55A1-4A6F-967F-731CF434F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985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4F083-A798-4232-BDB0-A7D8E3120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0854E-1484-4FC2-83E4-E5458ACE5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65EEF-7D41-4C72-8998-1BCDF8473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8EC42-801E-46C0-A26E-903991178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A4478-738C-4C1E-9B04-F1973B987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00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0F832-E13D-474B-A638-D1B6DD008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7B8EF-B638-425D-AA0E-036EFF616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AC8CF-93B5-48ED-8E57-943E79E23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A6D4B-AF11-42BC-96B9-7039D25AE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DE5F4-1356-45A1-BA02-C9BCD56BC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801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358F6-5101-4FD5-88F7-29D220362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250BB-6381-47DF-9347-692B333DBA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278D6-3274-4351-9961-4C3F48239A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AAB9A-0329-495C-828A-F7E178601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304D7-8639-439F-A2DD-A1CA54783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3EC36-1D68-49AD-86D8-BD4A91B3B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9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F6468-B2E6-4E77-9289-41E6DDA13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DEF708-0892-4BEC-893B-560FFA562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6F5FB-A741-4C12-99C0-2A60F842F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12D088-EC09-4D0F-BF03-5499509B1D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64A7AC-4D5A-4CFE-BB52-6E65A4B256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EF29C10-AF11-451C-8AB1-E9C30C8A7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322150-D833-42C8-AB20-78A33876B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BAD06E-BEDD-467E-AC8D-0A45DC744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46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4BAE4-35B6-4709-AFEF-DCDEF60F4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A5BDE7-605A-46B1-962D-AADAB2019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F971E5-A478-44BB-BBB2-4F055D837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4268A0-2814-4C23-BD4F-46579FE61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75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CD4F11-99D6-4393-8D3D-D4C93CCB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83194-ECE9-42E6-9B18-596A12CBA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04080-477B-4169-9A14-CEABAF957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25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B0ED3-30C7-45EF-9C48-8C0E0F763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BDE55-1A95-48A3-9804-8A140B781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1EE75-DE18-4865-BDC3-A7B037A08F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A850C2-AE2B-48AD-8536-BF9B06CF2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AFBA8-A36A-4A33-8758-85979FCAB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EA6C0-FD0B-4095-90B6-8EDF3B026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09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CBF9-CD6D-41DF-A4CE-194AACF85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1D74DA-DB37-46E0-9A68-62AA8B5573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43043F-EA41-4ECF-97C9-CA32CDD54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DAFE22-D13D-4664-A48E-1E70122C1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4A8BC-1C85-4480-BA21-687A9A21D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EA1452-3D18-4D11-81AA-842685A2E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62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344BE-977E-46A8-AAE3-BBCE81B11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6F11CA-DE9E-4149-8A3C-BD604C3AC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B271F-B161-4CDF-BE65-7078F209D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01871-4FEB-49DA-8309-483448DF7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24585-7634-43BE-B0C1-372ABBF13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544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8D8B2-A463-43C4-8087-092E15E28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38BB1C-CAA1-47B6-BE8F-E71EE40CC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0B9D5-4284-40BD-89ED-15F95A670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07819-7400-43A2-B6D0-5586EB68D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3F29F-CDBF-41D0-A315-CB5A28CA5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46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B1C86C-468E-4188-AC41-96959583D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291804-311A-4CE3-84E8-A248BDEC7A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D1635-7BE9-4CD0-BA48-FD297025F9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49A1B-CC01-4C22-833B-DDAFF2E68954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F2F43-BE64-450A-BC22-6311301B82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06226-97B0-4C4A-931C-DF814B3E7B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F34737-8911-4608-8CF1-5B7304FC67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00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45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0D7F95-8DD0-47F6-9741-0DE7CCE694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6498" y="733379"/>
            <a:ext cx="4613919" cy="2347607"/>
          </a:xfrm>
        </p:spPr>
        <p:txBody>
          <a:bodyPr anchor="t">
            <a:noAutofit/>
          </a:bodyPr>
          <a:lstStyle/>
          <a:p>
            <a:pPr algn="l"/>
            <a:r>
              <a:rPr lang="en-GB" sz="2800" b="1" dirty="0"/>
              <a:t>Lessons from Terrorist Incidents in the UK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Patrick Rees</a:t>
            </a:r>
          </a:p>
        </p:txBody>
      </p:sp>
      <p:sp>
        <p:nvSpPr>
          <p:cNvPr id="101" name="Rectangle 47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49">
            <a:extLst>
              <a:ext uri="{FF2B5EF4-FFF2-40B4-BE49-F238E27FC236}">
                <a16:creationId xmlns:a16="http://schemas.microsoft.com/office/drawing/2014/main" id="{1F49CE81-B2F4-47B2-9D4A-886DCE0A8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51" name="Rectangle 64">
              <a:extLst>
                <a:ext uri="{FF2B5EF4-FFF2-40B4-BE49-F238E27FC236}">
                  <a16:creationId xmlns:a16="http://schemas.microsoft.com/office/drawing/2014/main" id="{4BE32177-3EAD-42DA-997C-8DAE1BFEE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66">
              <a:extLst>
                <a:ext uri="{FF2B5EF4-FFF2-40B4-BE49-F238E27FC236}">
                  <a16:creationId xmlns:a16="http://schemas.microsoft.com/office/drawing/2014/main" id="{A0DEE160-9825-4DB5-8188-911AC13EA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64">
              <a:extLst>
                <a:ext uri="{FF2B5EF4-FFF2-40B4-BE49-F238E27FC236}">
                  <a16:creationId xmlns:a16="http://schemas.microsoft.com/office/drawing/2014/main" id="{9C5FEDB5-0AEE-40E4-9CA6-6718B956D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66">
              <a:extLst>
                <a:ext uri="{FF2B5EF4-FFF2-40B4-BE49-F238E27FC236}">
                  <a16:creationId xmlns:a16="http://schemas.microsoft.com/office/drawing/2014/main" id="{1A11DF2D-1D4B-45DA-906B-2A1F84C99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64">
              <a:extLst>
                <a:ext uri="{FF2B5EF4-FFF2-40B4-BE49-F238E27FC236}">
                  <a16:creationId xmlns:a16="http://schemas.microsoft.com/office/drawing/2014/main" id="{B6A5BAC0-9806-4124-A584-7F924A658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66">
              <a:extLst>
                <a:ext uri="{FF2B5EF4-FFF2-40B4-BE49-F238E27FC236}">
                  <a16:creationId xmlns:a16="http://schemas.microsoft.com/office/drawing/2014/main" id="{A8F6BFA3-38BE-4F0A-94D9-EF0E6EA0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64">
              <a:extLst>
                <a:ext uri="{FF2B5EF4-FFF2-40B4-BE49-F238E27FC236}">
                  <a16:creationId xmlns:a16="http://schemas.microsoft.com/office/drawing/2014/main" id="{BE6BCF21-959F-419E-BCA4-B20AF92EF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66">
              <a:extLst>
                <a:ext uri="{FF2B5EF4-FFF2-40B4-BE49-F238E27FC236}">
                  <a16:creationId xmlns:a16="http://schemas.microsoft.com/office/drawing/2014/main" id="{54B6E037-E222-42EB-9AEB-C45EF2090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64">
              <a:extLst>
                <a:ext uri="{FF2B5EF4-FFF2-40B4-BE49-F238E27FC236}">
                  <a16:creationId xmlns:a16="http://schemas.microsoft.com/office/drawing/2014/main" id="{A0494426-372E-42B8-87E1-170F1B596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66">
              <a:extLst>
                <a:ext uri="{FF2B5EF4-FFF2-40B4-BE49-F238E27FC236}">
                  <a16:creationId xmlns:a16="http://schemas.microsoft.com/office/drawing/2014/main" id="{14DB5AB5-5D73-4375-8CF4-DF4B7A5D7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4">
              <a:extLst>
                <a:ext uri="{FF2B5EF4-FFF2-40B4-BE49-F238E27FC236}">
                  <a16:creationId xmlns:a16="http://schemas.microsoft.com/office/drawing/2014/main" id="{009B2A6E-6D36-4A9A-AFAA-CF4D85914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66">
              <a:extLst>
                <a:ext uri="{FF2B5EF4-FFF2-40B4-BE49-F238E27FC236}">
                  <a16:creationId xmlns:a16="http://schemas.microsoft.com/office/drawing/2014/main" id="{85DC0718-B29F-47A6-931F-F0EF9FA99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64">
              <a:extLst>
                <a:ext uri="{FF2B5EF4-FFF2-40B4-BE49-F238E27FC236}">
                  <a16:creationId xmlns:a16="http://schemas.microsoft.com/office/drawing/2014/main" id="{AAED958D-AFCC-4BEF-818A-EFF7E41D1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66">
              <a:extLst>
                <a:ext uri="{FF2B5EF4-FFF2-40B4-BE49-F238E27FC236}">
                  <a16:creationId xmlns:a16="http://schemas.microsoft.com/office/drawing/2014/main" id="{C216DD5A-D1AE-429E-937E-456A50345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A845B253-9DEE-45AC-AADA-FAA6812C3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66">
              <a:extLst>
                <a:ext uri="{FF2B5EF4-FFF2-40B4-BE49-F238E27FC236}">
                  <a16:creationId xmlns:a16="http://schemas.microsoft.com/office/drawing/2014/main" id="{CE7B6CBF-757B-4B55-84CB-062B712D3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64">
              <a:extLst>
                <a:ext uri="{FF2B5EF4-FFF2-40B4-BE49-F238E27FC236}">
                  <a16:creationId xmlns:a16="http://schemas.microsoft.com/office/drawing/2014/main" id="{2CC28C7A-EF33-43D3-90CD-DCAC92546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66">
              <a:extLst>
                <a:ext uri="{FF2B5EF4-FFF2-40B4-BE49-F238E27FC236}">
                  <a16:creationId xmlns:a16="http://schemas.microsoft.com/office/drawing/2014/main" id="{BC0C9DCF-F15B-4B7A-A16B-37B4335E6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64">
              <a:extLst>
                <a:ext uri="{FF2B5EF4-FFF2-40B4-BE49-F238E27FC236}">
                  <a16:creationId xmlns:a16="http://schemas.microsoft.com/office/drawing/2014/main" id="{94991FD1-406A-4958-87D4-8DFA9FEA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66">
              <a:extLst>
                <a:ext uri="{FF2B5EF4-FFF2-40B4-BE49-F238E27FC236}">
                  <a16:creationId xmlns:a16="http://schemas.microsoft.com/office/drawing/2014/main" id="{5CD32F69-27AD-4088-877C-E2A40F8B0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BBD2D1F-C689-4DB4-9220-FE6A728F1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837" y="674152"/>
            <a:ext cx="5586942" cy="1928102"/>
          </a:xfrm>
          <a:prstGeom prst="rect">
            <a:avLst/>
          </a:prstGeom>
        </p:spPr>
      </p:pic>
      <p:sp>
        <p:nvSpPr>
          <p:cNvPr id="111" name="Rectangle 71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22CB29-5D23-455A-87E9-70B3DEC0E9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8040" y="3315854"/>
            <a:ext cx="3949269" cy="34556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CB4A69-47AE-4807-970D-2FA24A63E4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9838" y="3381544"/>
            <a:ext cx="5586942" cy="332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9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Text, application, letter&#10;&#10;Description automatically generated">
            <a:extLst>
              <a:ext uri="{FF2B5EF4-FFF2-40B4-BE49-F238E27FC236}">
                <a16:creationId xmlns:a16="http://schemas.microsoft.com/office/drawing/2014/main" id="{60673557-D3EA-46AD-9D42-1242706A8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100" y="457200"/>
            <a:ext cx="4608513" cy="35226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AC2B5D-19E6-475C-B926-C33F372AD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813" y="457200"/>
            <a:ext cx="2447925" cy="35226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06F21FA-613F-4A49-841D-6E9B5B6F22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53350" y="457200"/>
            <a:ext cx="3892550" cy="3522663"/>
          </a:xfrm>
          <a:prstGeom prst="rect">
            <a:avLst/>
          </a:prstGeom>
        </p:spPr>
      </p:pic>
      <p:pic>
        <p:nvPicPr>
          <p:cNvPr id="9" name="Picture 8" descr="Text, letter&#10;&#10;Description automatically generated">
            <a:extLst>
              <a:ext uri="{FF2B5EF4-FFF2-40B4-BE49-F238E27FC236}">
                <a16:creationId xmlns:a16="http://schemas.microsoft.com/office/drawing/2014/main" id="{7FA82FA1-A299-4E5A-A5B6-D935BEBFD4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6100" y="4056063"/>
            <a:ext cx="2381250" cy="23447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9DB78F-3D11-4BF5-9CBD-1DB10E5885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01963" y="4056063"/>
            <a:ext cx="1704975" cy="2344738"/>
          </a:xfrm>
          <a:prstGeom prst="rect">
            <a:avLst/>
          </a:prstGeom>
        </p:spPr>
      </p:pic>
      <p:pic>
        <p:nvPicPr>
          <p:cNvPr id="12" name="Picture 11" descr="Diagram, text, letter&#10;&#10;Description automatically generated with medium confidence">
            <a:extLst>
              <a:ext uri="{FF2B5EF4-FFF2-40B4-BE49-F238E27FC236}">
                <a16:creationId xmlns:a16="http://schemas.microsoft.com/office/drawing/2014/main" id="{0950DB31-BCC9-46AF-8961-283F7345B5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3138" y="4056063"/>
            <a:ext cx="1939925" cy="23447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A79DCF-1FAA-4D3E-99E6-5EF6E79E4A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0850" y="4056063"/>
            <a:ext cx="4846638" cy="234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7956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7936AA8-76E5-4242-B598-45C26F6915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479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5651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9FD733-4572-49B3-8A0F-39B4303495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73" b="1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CD5BD0-DF45-4B7C-A459-2801F24A5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2" b="3346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1367FE-F87D-495E-8586-DE8387C3F9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142" r="24304" b="4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44457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7E9D4B-7BFA-4D10-B666-547BAC499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7775D5-E44D-480A-9FAF-EADEB951C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64" y="1321395"/>
            <a:ext cx="6249052" cy="417363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64042FB-4608-4910-9022-3F7428E75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8884" y="918546"/>
            <a:ext cx="2182776" cy="329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318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EC6584A-247D-4506-84E7-732B548DF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580" y="643466"/>
            <a:ext cx="4526490" cy="55710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B74F22-4CA5-4A4A-A262-92E7ABCD2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6844" y="643467"/>
            <a:ext cx="410866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906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ight Triangle 15">
            <a:extLst>
              <a:ext uri="{FF2B5EF4-FFF2-40B4-BE49-F238E27FC236}">
                <a16:creationId xmlns:a16="http://schemas.microsoft.com/office/drawing/2014/main" id="{E1FB3D03-386F-4B20-BFF7-5A6FF3C2D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1731" y="635538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ight Triangle 17">
            <a:extLst>
              <a:ext uri="{FF2B5EF4-FFF2-40B4-BE49-F238E27FC236}">
                <a16:creationId xmlns:a16="http://schemas.microsoft.com/office/drawing/2014/main" id="{FF35A874-2690-497F-80A0-03675049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9390" y="576989"/>
            <a:ext cx="1092260" cy="225432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group of people wearing helmets&#10;&#10;Description automatically generated with medium confidence">
            <a:extLst>
              <a:ext uri="{FF2B5EF4-FFF2-40B4-BE49-F238E27FC236}">
                <a16:creationId xmlns:a16="http://schemas.microsoft.com/office/drawing/2014/main" id="{E3AAE17E-55F8-4E9A-99C3-E8D5EDF383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08" r="23248"/>
          <a:stretch/>
        </p:blipFill>
        <p:spPr>
          <a:xfrm>
            <a:off x="630125" y="2837669"/>
            <a:ext cx="2344059" cy="3416073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C9D831B-1474-4A35-98F0-2826A355C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14143" y="991883"/>
            <a:ext cx="1371600" cy="2356777"/>
          </a:xfrm>
          <a:custGeom>
            <a:avLst/>
            <a:gdLst>
              <a:gd name="connsiteX0" fmla="*/ 0 w 1371600"/>
              <a:gd name="connsiteY0" fmla="*/ 0 h 2356777"/>
              <a:gd name="connsiteX1" fmla="*/ 0 w 1371600"/>
              <a:gd name="connsiteY1" fmla="*/ 1216152 h 2356777"/>
              <a:gd name="connsiteX2" fmla="*/ 4495 w 1371600"/>
              <a:gd name="connsiteY2" fmla="*/ 1216152 h 2356777"/>
              <a:gd name="connsiteX3" fmla="*/ 4495 w 1371600"/>
              <a:gd name="connsiteY3" fmla="*/ 2356777 h 2356777"/>
              <a:gd name="connsiteX4" fmla="*/ 1367105 w 1371600"/>
              <a:gd name="connsiteY4" fmla="*/ 2356777 h 2356777"/>
              <a:gd name="connsiteX5" fmla="*/ 1367105 w 1371600"/>
              <a:gd name="connsiteY5" fmla="*/ 1216152 h 2356777"/>
              <a:gd name="connsiteX6" fmla="*/ 1371600 w 1371600"/>
              <a:gd name="connsiteY6" fmla="*/ 1216152 h 2356777"/>
              <a:gd name="connsiteX7" fmla="*/ 1367105 w 1371600"/>
              <a:gd name="connsiteY7" fmla="*/ 1212166 h 2356777"/>
              <a:gd name="connsiteX8" fmla="*/ 1367105 w 1371600"/>
              <a:gd name="connsiteY8" fmla="*/ 1210176 h 2356777"/>
              <a:gd name="connsiteX9" fmla="*/ 1364860 w 1371600"/>
              <a:gd name="connsiteY9" fmla="*/ 1210176 h 235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1600" h="2356777">
                <a:moveTo>
                  <a:pt x="0" y="0"/>
                </a:moveTo>
                <a:lnTo>
                  <a:pt x="0" y="1216152"/>
                </a:lnTo>
                <a:lnTo>
                  <a:pt x="4495" y="1216152"/>
                </a:lnTo>
                <a:lnTo>
                  <a:pt x="4495" y="2356777"/>
                </a:lnTo>
                <a:lnTo>
                  <a:pt x="1367105" y="2356777"/>
                </a:lnTo>
                <a:lnTo>
                  <a:pt x="1367105" y="1216152"/>
                </a:lnTo>
                <a:lnTo>
                  <a:pt x="1371600" y="1216152"/>
                </a:lnTo>
                <a:lnTo>
                  <a:pt x="1367105" y="1212166"/>
                </a:lnTo>
                <a:lnTo>
                  <a:pt x="1367105" y="1210176"/>
                </a:lnTo>
                <a:lnTo>
                  <a:pt x="1364860" y="121017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BD9224-E0DF-494E-8368-B72F6F3D49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" b="18315"/>
          <a:stretch/>
        </p:blipFill>
        <p:spPr>
          <a:xfrm>
            <a:off x="630126" y="626994"/>
            <a:ext cx="1217216" cy="8636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C11415-B478-4C28-8F3C-D57CBC33000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118" r="5580" b="-4"/>
          <a:stretch/>
        </p:blipFill>
        <p:spPr>
          <a:xfrm>
            <a:off x="5264711" y="975143"/>
            <a:ext cx="2134322" cy="1695306"/>
          </a:xfrm>
          <a:prstGeom prst="rect">
            <a:avLst/>
          </a:prstGeom>
        </p:spPr>
      </p:pic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4F43A2AA-A3AE-43B9-B9B7-842ECCD0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7482" y="975143"/>
            <a:ext cx="1092260" cy="225432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A6B1504-B867-4CAB-81BE-8E02622E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008385" y="1918326"/>
            <a:ext cx="1290063" cy="2794309"/>
          </a:xfrm>
          <a:custGeom>
            <a:avLst/>
            <a:gdLst>
              <a:gd name="connsiteX0" fmla="*/ 0 w 1290063"/>
              <a:gd name="connsiteY0" fmla="*/ 0 h 2794309"/>
              <a:gd name="connsiteX1" fmla="*/ 0 w 1290063"/>
              <a:gd name="connsiteY1" fmla="*/ 2794309 h 2794309"/>
              <a:gd name="connsiteX2" fmla="*/ 1290063 w 1290063"/>
              <a:gd name="connsiteY2" fmla="*/ 2794309 h 2794309"/>
              <a:gd name="connsiteX3" fmla="*/ 1290063 w 1290063"/>
              <a:gd name="connsiteY3" fmla="*/ 1981621 h 2794309"/>
              <a:gd name="connsiteX4" fmla="*/ 1285152 w 1290063"/>
              <a:gd name="connsiteY4" fmla="*/ 1981621 h 2794309"/>
              <a:gd name="connsiteX5" fmla="*/ 1285152 w 1290063"/>
              <a:gd name="connsiteY5" fmla="*/ 1143487 h 2794309"/>
              <a:gd name="connsiteX6" fmla="*/ 1289647 w 1290063"/>
              <a:gd name="connsiteY6" fmla="*/ 1143487 h 2794309"/>
              <a:gd name="connsiteX7" fmla="*/ 1285152 w 1290063"/>
              <a:gd name="connsiteY7" fmla="*/ 1139501 h 2794309"/>
              <a:gd name="connsiteX8" fmla="*/ 1285152 w 1290063"/>
              <a:gd name="connsiteY8" fmla="*/ 1137511 h 2794309"/>
              <a:gd name="connsiteX9" fmla="*/ 1282907 w 1290063"/>
              <a:gd name="connsiteY9" fmla="*/ 1137511 h 2794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90063" h="2794309">
                <a:moveTo>
                  <a:pt x="0" y="0"/>
                </a:moveTo>
                <a:lnTo>
                  <a:pt x="0" y="2794309"/>
                </a:lnTo>
                <a:lnTo>
                  <a:pt x="1290063" y="2794309"/>
                </a:lnTo>
                <a:lnTo>
                  <a:pt x="1290063" y="1981621"/>
                </a:lnTo>
                <a:lnTo>
                  <a:pt x="1285152" y="1981621"/>
                </a:lnTo>
                <a:lnTo>
                  <a:pt x="1285152" y="1143487"/>
                </a:lnTo>
                <a:lnTo>
                  <a:pt x="1289647" y="1143487"/>
                </a:lnTo>
                <a:lnTo>
                  <a:pt x="1285152" y="1139501"/>
                </a:lnTo>
                <a:lnTo>
                  <a:pt x="1285152" y="1137511"/>
                </a:lnTo>
                <a:lnTo>
                  <a:pt x="1282907" y="1137511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 descr="A group of men wearing helmets and reflectors looking at a map&#10;&#10;Description automatically generated with low confidence">
            <a:extLst>
              <a:ext uri="{FF2B5EF4-FFF2-40B4-BE49-F238E27FC236}">
                <a16:creationId xmlns:a16="http://schemas.microsoft.com/office/drawing/2014/main" id="{3187E299-AB95-4A64-91E2-5C677E89181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60" r="436" b="2"/>
          <a:stretch/>
        </p:blipFill>
        <p:spPr>
          <a:xfrm>
            <a:off x="4062100" y="2828368"/>
            <a:ext cx="3471464" cy="2557932"/>
          </a:xfrm>
          <a:prstGeom prst="rect">
            <a:avLst/>
          </a:prstGeom>
        </p:spPr>
      </p:pic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946410AA-0894-4BBC-A1E1-6BB8EF472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3914" y="3243055"/>
            <a:ext cx="1881096" cy="1092260"/>
          </a:xfrm>
          <a:prstGeom prst="rt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B04D0D1-0E97-4704-BD6D-D9630254C72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430" r="10506"/>
          <a:stretch/>
        </p:blipFill>
        <p:spPr>
          <a:xfrm>
            <a:off x="2969841" y="604259"/>
            <a:ext cx="1990594" cy="2254327"/>
          </a:xfrm>
          <a:prstGeom prst="rect">
            <a:avLst/>
          </a:prstGeom>
        </p:spPr>
      </p:pic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1F3C359C-B3DD-4FB2-A6F9-1D519B65B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82961" y="4947446"/>
            <a:ext cx="1495517" cy="1117075"/>
          </a:xfrm>
          <a:prstGeom prst="rtTriangle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297C449B-67BB-4D99-86C4-E6ECDEA69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399032" y="5810543"/>
            <a:ext cx="325600" cy="406635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olice officer holding an object&#10;&#10;Description automatically generated with medium confidence">
            <a:extLst>
              <a:ext uri="{FF2B5EF4-FFF2-40B4-BE49-F238E27FC236}">
                <a16:creationId xmlns:a16="http://schemas.microsoft.com/office/drawing/2014/main" id="{0603B199-206C-4A5F-AA31-7C0F624E6D6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265" r="14077"/>
          <a:stretch/>
        </p:blipFill>
        <p:spPr>
          <a:xfrm>
            <a:off x="7724632" y="635538"/>
            <a:ext cx="3837241" cy="5581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45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on the street&#10;&#10;Description automatically generated with low confidence">
            <a:extLst>
              <a:ext uri="{FF2B5EF4-FFF2-40B4-BE49-F238E27FC236}">
                <a16:creationId xmlns:a16="http://schemas.microsoft.com/office/drawing/2014/main" id="{C6DBFA27-5339-4E79-A551-2E83E961F4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54" r="2" b="20179"/>
          <a:stretch/>
        </p:blipFill>
        <p:spPr>
          <a:xfrm>
            <a:off x="4493436" y="243"/>
            <a:ext cx="769856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8D2EFEC-FC87-420F-A8CD-C81A57AEE6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813" r="2" b="7057"/>
          <a:stretch/>
        </p:blipFill>
        <p:spPr>
          <a:xfrm>
            <a:off x="20" y="10"/>
            <a:ext cx="5859777" cy="3346695"/>
          </a:xfrm>
          <a:custGeom>
            <a:avLst/>
            <a:gdLst/>
            <a:ahLst/>
            <a:cxnLst/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EBEBE4-33CD-48F2-9EE6-A6CCDE3FA2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67" r="1" b="17195"/>
          <a:stretch/>
        </p:blipFill>
        <p:spPr>
          <a:xfrm>
            <a:off x="6350089" y="3511295"/>
            <a:ext cx="5841911" cy="3346705"/>
          </a:xfrm>
          <a:custGeom>
            <a:avLst/>
            <a:gdLst/>
            <a:ahLst/>
            <a:cxnLst/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6" name="Picture 5" descr="A group of people in black uniforms&#10;&#10;Description automatically generated with low confidence">
            <a:extLst>
              <a:ext uri="{FF2B5EF4-FFF2-40B4-BE49-F238E27FC236}">
                <a16:creationId xmlns:a16="http://schemas.microsoft.com/office/drawing/2014/main" id="{20167A88-08BE-4530-9D30-614B697DED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271" b="18635"/>
          <a:stretch/>
        </p:blipFill>
        <p:spPr>
          <a:xfrm>
            <a:off x="20" y="3511295"/>
            <a:ext cx="7698544" cy="3346705"/>
          </a:xfrm>
          <a:custGeom>
            <a:avLst/>
            <a:gdLst/>
            <a:ahLst/>
            <a:cxnLst/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44756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DE94F9-53E7-4DD5-B8F8-5A0E7ADF1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478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CD203B6-9D34-4C55-9CF4-916D79714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30DC94-30C1-4876-973C-67499E0F78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84" r="2" b="3913"/>
          <a:stretch/>
        </p:blipFill>
        <p:spPr>
          <a:xfrm>
            <a:off x="2296" y="10"/>
            <a:ext cx="7395866" cy="447085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01A4F64-8DC6-4BE1-84EA-2453D2C71D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263" r="1" b="8441"/>
          <a:stretch/>
        </p:blipFill>
        <p:spPr>
          <a:xfrm>
            <a:off x="7499230" y="-2"/>
            <a:ext cx="4689052" cy="2228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62351D-1321-4ABA-AC98-AB3AAAE578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117" r="-1" b="11140"/>
          <a:stretch/>
        </p:blipFill>
        <p:spPr>
          <a:xfrm>
            <a:off x="7499338" y="2324139"/>
            <a:ext cx="4682932" cy="2133380"/>
          </a:xfrm>
          <a:prstGeom prst="rect">
            <a:avLst/>
          </a:prstGeom>
        </p:spPr>
      </p:pic>
      <p:pic>
        <p:nvPicPr>
          <p:cNvPr id="3" name="Picture 2" descr="A group of people on the side of a road&#10;&#10;Description automatically generated with low confidence">
            <a:extLst>
              <a:ext uri="{FF2B5EF4-FFF2-40B4-BE49-F238E27FC236}">
                <a16:creationId xmlns:a16="http://schemas.microsoft.com/office/drawing/2014/main" id="{FFD3833D-6BEB-4E2D-8D3D-D4CA48B741C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011" r="2" b="29031"/>
          <a:stretch/>
        </p:blipFill>
        <p:spPr>
          <a:xfrm>
            <a:off x="-3717" y="4566250"/>
            <a:ext cx="4627475" cy="2291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598AB5-1A1F-48AB-9BBA-765E11CEF2F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721" r="-1" b="35430"/>
          <a:stretch/>
        </p:blipFill>
        <p:spPr>
          <a:xfrm>
            <a:off x="4713920" y="4566250"/>
            <a:ext cx="7462341" cy="229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3796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5CFA84-5BE7-4771-A8ED-60E5DAEFB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954" b="18689"/>
          <a:stretch/>
        </p:blipFill>
        <p:spPr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4833935-2C91-4A20-A9D6-26E5C9D775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52" r="-1" b="16937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833BF4-A507-4628-8AE6-779FABDE36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382" b="2681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DC0552-7270-41FE-927A-DE94342492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365" b="5053"/>
          <a:stretch/>
        </p:blipFill>
        <p:spPr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32246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ACF151-13D5-498E-9338-1E07C5062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2454"/>
          <a:stretch/>
        </p:blipFill>
        <p:spPr>
          <a:xfrm>
            <a:off x="641276" y="643467"/>
            <a:ext cx="4013020" cy="27025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C520B3-73EA-40F3-840A-F589C22235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62" r="627" b="-2"/>
          <a:stretch/>
        </p:blipFill>
        <p:spPr>
          <a:xfrm>
            <a:off x="643467" y="3509433"/>
            <a:ext cx="4010830" cy="27050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B62F8A9-8FFC-4C3E-9EBA-4911162F64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809" r="9123" b="-1"/>
          <a:stretch/>
        </p:blipFill>
        <p:spPr>
          <a:xfrm>
            <a:off x="4812633" y="643467"/>
            <a:ext cx="673590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087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DFBA16-F917-436C-8207-17AB3A20779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4669978"/>
            <a:ext cx="4391024" cy="1173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MP Stabbed to Death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25AFFC-E066-49C6-AD29-9FA1EA4AE8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523" b="1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21190E-7059-43CD-8046-B750B4C06B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33" r="22183"/>
          <a:stretch/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09EA9C-FDDA-47C8-9672-1D055B4280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9" r="36338"/>
          <a:stretch/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25" name="Group 20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4EE2B6A-A360-40C6-89A2-97DD95FD9EA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Sir David Amess</a:t>
            </a:r>
          </a:p>
          <a:p>
            <a:pPr marL="0"/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648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0AFB26-ED63-4091-A75A-E52ED0FE4E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51066" cy="3429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4EC051E-1D0B-40FF-8DB4-701A59240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1066" y="0"/>
            <a:ext cx="7240934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F44799-DBBA-4E77-A0A3-DFE9802C75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29000"/>
            <a:ext cx="4951066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70D89E-BFC1-4DC1-9C47-9CEC5C9C14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688" y="3429000"/>
            <a:ext cx="714246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7303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07C7C199-3AC9-40C3-83EE-DCA6D98E0F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4AFE0-38CA-4DB1-8DE3-6566D7604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Thank you for listening.</a:t>
            </a:r>
            <a:br>
              <a:rPr lang="en-US" sz="5200">
                <a:solidFill>
                  <a:srgbClr val="FFFFFF"/>
                </a:solidFill>
              </a:rPr>
            </a:br>
            <a:br>
              <a:rPr lang="en-US" sz="5200">
                <a:solidFill>
                  <a:srgbClr val="FFFFFF"/>
                </a:solidFill>
              </a:rPr>
            </a:br>
            <a:r>
              <a:rPr lang="en-US" sz="5200">
                <a:solidFill>
                  <a:srgbClr val="FFFFFF"/>
                </a:solidFill>
              </a:rPr>
              <a:t>Any questions??</a:t>
            </a:r>
          </a:p>
        </p:txBody>
      </p:sp>
    </p:spTree>
    <p:extLst>
      <p:ext uri="{BB962C8B-B14F-4D97-AF65-F5344CB8AC3E}">
        <p14:creationId xmlns:p14="http://schemas.microsoft.com/office/powerpoint/2010/main" val="23283957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4" ma:contentTypeDescription="Create a new document." ma:contentTypeScope="" ma:versionID="ac310a0913e56bb2cc3248181c85b4db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5106241fcac60b029daadc5c29764005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7ED3653-B652-4687-9E05-027CA90AFDED}">
  <ds:schemaRefs>
    <ds:schemaRef ds:uri="http://purl.org/dc/terms/"/>
    <ds:schemaRef ds:uri="http://purl.org/dc/dcmitype/"/>
    <ds:schemaRef ds:uri="http://schemas.microsoft.com/office/infopath/2007/PartnerControls"/>
    <ds:schemaRef ds:uri="http://purl.org/dc/elements/1.1/"/>
    <ds:schemaRef ds:uri="ed25a739-d205-4a8f-b117-2566f909cb60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58f7e881-cc1d-4294-8008-c54da3573a5f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0B9F6C6-EB87-4898-B7DB-CD4279419A6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604B8A-B0A1-4AD7-A377-56BF75FEE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2729</TotalTime>
  <Words>32</Words>
  <Application>Microsoft Office PowerPoint</Application>
  <PresentationFormat>Widescreen</PresentationFormat>
  <Paragraphs>10</Paragraphs>
  <Slides>15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MP Stabbed to Death</vt:lpstr>
      <vt:lpstr>PowerPoint Presentation</vt:lpstr>
      <vt:lpstr>Thank you for listening.  Any questions??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 Boundaryless Career Module 2 Unit 1 Topic 3</dc:title>
  <dc:creator>Deborah Lloyd</dc:creator>
  <cp:lastModifiedBy>Jane Thomas</cp:lastModifiedBy>
  <cp:revision>90</cp:revision>
  <dcterms:created xsi:type="dcterms:W3CDTF">2020-11-05T14:44:29Z</dcterms:created>
  <dcterms:modified xsi:type="dcterms:W3CDTF">2021-10-29T12:53:27Z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