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theme/theme2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0" r:id="rId4"/>
    <p:sldMasterId id="2147483652" r:id="rId5"/>
    <p:sldMasterId id="2147483653" r:id="rId6"/>
    <p:sldMasterId id="2147483654" r:id="rId7"/>
    <p:sldMasterId id="2147483656" r:id="rId8"/>
    <p:sldMasterId id="2147483706" r:id="rId9"/>
    <p:sldMasterId id="2147483708" r:id="rId10"/>
    <p:sldMasterId id="2147483710" r:id="rId11"/>
    <p:sldMasterId id="2147483712" r:id="rId12"/>
    <p:sldMasterId id="2147483714" r:id="rId13"/>
    <p:sldMasterId id="2147483716" r:id="rId14"/>
    <p:sldMasterId id="2147483718" r:id="rId15"/>
    <p:sldMasterId id="2147483720" r:id="rId16"/>
    <p:sldMasterId id="2147483722" r:id="rId17"/>
    <p:sldMasterId id="2147483658" r:id="rId18"/>
    <p:sldMasterId id="2147483659" r:id="rId19"/>
    <p:sldMasterId id="2147483662" r:id="rId20"/>
    <p:sldMasterId id="2147483666" r:id="rId21"/>
    <p:sldMasterId id="2147483725" r:id="rId22"/>
    <p:sldMasterId id="2147483741" r:id="rId23"/>
    <p:sldMasterId id="2147483744" r:id="rId24"/>
  </p:sldMasterIdLst>
  <p:notesMasterIdLst>
    <p:notesMasterId r:id="rId40"/>
  </p:notesMasterIdLst>
  <p:sldIdLst>
    <p:sldId id="741" r:id="rId25"/>
    <p:sldId id="742" r:id="rId26"/>
    <p:sldId id="743" r:id="rId27"/>
    <p:sldId id="746" r:id="rId28"/>
    <p:sldId id="747" r:id="rId29"/>
    <p:sldId id="258" r:id="rId30"/>
    <p:sldId id="736" r:id="rId31"/>
    <p:sldId id="744" r:id="rId32"/>
    <p:sldId id="748" r:id="rId33"/>
    <p:sldId id="724" r:id="rId34"/>
    <p:sldId id="725" r:id="rId35"/>
    <p:sldId id="726" r:id="rId36"/>
    <p:sldId id="745" r:id="rId37"/>
    <p:sldId id="727" r:id="rId38"/>
    <p:sldId id="73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136"/>
    <p:restoredTop sz="96327"/>
  </p:normalViewPr>
  <p:slideViewPr>
    <p:cSldViewPr snapToGrid="0" snapToObjects="1">
      <p:cViewPr varScale="1">
        <p:scale>
          <a:sx n="88" d="100"/>
          <a:sy n="88" d="100"/>
        </p:scale>
        <p:origin x="120"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9.xml"/><Relationship Id="rId34" Type="http://schemas.openxmlformats.org/officeDocument/2006/relationships/slide" Target="slides/slide10.xml"/><Relationship Id="rId42"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4.xml"/><Relationship Id="rId36" Type="http://schemas.openxmlformats.org/officeDocument/2006/relationships/slide" Target="slides/slide12.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7.xml"/><Relationship Id="rId4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theme" Target="theme/theme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s>
</file>

<file path=ppt/diagrams/_rels/data1.xml.rels><?xml version="1.0" encoding="UTF-8" standalone="yes"?>
<Relationships xmlns="http://schemas.openxmlformats.org/package/2006/relationships"><Relationship Id="rId1" Type="http://schemas.openxmlformats.org/officeDocument/2006/relationships/image" Target="../media/image47.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4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D9E57C-2B0A-47AE-ADDB-E23E751AEAE1}"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420C87B-1261-4B10-BFE5-410362F24FDC}">
      <dgm:prSet custT="1"/>
      <dgm:spPr>
        <a:solidFill>
          <a:schemeClr val="accent6">
            <a:lumMod val="60000"/>
            <a:lumOff val="40000"/>
          </a:schemeClr>
        </a:solidFill>
      </dgm:spPr>
      <dgm:t>
        <a:bodyPr/>
        <a:lstStyle/>
        <a:p>
          <a:r>
            <a:rPr lang="en-GB" sz="900" dirty="0">
              <a:solidFill>
                <a:schemeClr val="tx1"/>
              </a:solidFill>
            </a:rPr>
            <a:t>Block 1</a:t>
          </a:r>
        </a:p>
        <a:p>
          <a:r>
            <a:rPr lang="en-GB" sz="900" dirty="0">
              <a:solidFill>
                <a:schemeClr val="tx1"/>
              </a:solidFill>
            </a:rPr>
            <a:t> 22</a:t>
          </a:r>
          <a:r>
            <a:rPr lang="en-GB" sz="900" baseline="30000" dirty="0">
              <a:solidFill>
                <a:schemeClr val="tx1"/>
              </a:solidFill>
            </a:rPr>
            <a:t>nd</a:t>
          </a:r>
          <a:r>
            <a:rPr lang="en-GB" sz="900" dirty="0">
              <a:solidFill>
                <a:schemeClr val="tx1"/>
              </a:solidFill>
            </a:rPr>
            <a:t> – 26</a:t>
          </a:r>
          <a:r>
            <a:rPr lang="en-GB" sz="900" baseline="30000" dirty="0">
              <a:solidFill>
                <a:schemeClr val="tx1"/>
              </a:solidFill>
            </a:rPr>
            <a:t>th</a:t>
          </a:r>
          <a:r>
            <a:rPr lang="en-GB" sz="900" dirty="0">
              <a:solidFill>
                <a:schemeClr val="tx1"/>
              </a:solidFill>
            </a:rPr>
            <a:t> September 2025</a:t>
          </a:r>
        </a:p>
      </dgm:t>
    </dgm:pt>
    <dgm:pt modelId="{97359B0F-CB43-48F8-B017-979534D16A0C}" type="parTrans" cxnId="{AFEFEC81-65FE-4139-A7A0-3CBA5F7B3EBD}">
      <dgm:prSet/>
      <dgm:spPr/>
      <dgm:t>
        <a:bodyPr/>
        <a:lstStyle/>
        <a:p>
          <a:endParaRPr lang="en-GB"/>
        </a:p>
      </dgm:t>
    </dgm:pt>
    <dgm:pt modelId="{8CBB42FD-255F-4E72-BF3A-FA016080AAC0}" type="sibTrans" cxnId="{AFEFEC81-65FE-4139-A7A0-3CBA5F7B3EBD}">
      <dgm:prSet/>
      <dgm:spPr/>
      <dgm:t>
        <a:bodyPr/>
        <a:lstStyle/>
        <a:p>
          <a:endParaRPr lang="en-GB"/>
        </a:p>
      </dgm:t>
    </dgm:pt>
    <dgm:pt modelId="{91D3EA1C-300D-4CD7-B999-184951F7974D}">
      <dgm:prSet custT="1"/>
      <dgm:spPr>
        <a:solidFill>
          <a:schemeClr val="accent6">
            <a:lumMod val="60000"/>
            <a:lumOff val="40000"/>
          </a:schemeClr>
        </a:solidFill>
      </dgm:spPr>
      <dgm:t>
        <a:bodyPr/>
        <a:lstStyle/>
        <a:p>
          <a:r>
            <a:rPr lang="en-GB" sz="900" dirty="0">
              <a:solidFill>
                <a:schemeClr val="tx1"/>
              </a:solidFill>
            </a:rPr>
            <a:t>Block 2</a:t>
          </a:r>
        </a:p>
        <a:p>
          <a:r>
            <a:rPr lang="en-GB" sz="900" dirty="0">
              <a:solidFill>
                <a:schemeClr val="tx1"/>
              </a:solidFill>
            </a:rPr>
            <a:t>29</a:t>
          </a:r>
          <a:r>
            <a:rPr lang="en-GB" sz="900" baseline="30000" dirty="0">
              <a:solidFill>
                <a:schemeClr val="tx1"/>
              </a:solidFill>
            </a:rPr>
            <a:t>th</a:t>
          </a:r>
          <a:r>
            <a:rPr lang="en-GB" sz="900" dirty="0">
              <a:solidFill>
                <a:schemeClr val="tx1"/>
              </a:solidFill>
            </a:rPr>
            <a:t> September – 3</a:t>
          </a:r>
          <a:r>
            <a:rPr lang="en-GB" sz="900" baseline="30000" dirty="0">
              <a:solidFill>
                <a:schemeClr val="tx1"/>
              </a:solidFill>
            </a:rPr>
            <a:t>rd</a:t>
          </a:r>
          <a:r>
            <a:rPr lang="en-GB" sz="900" dirty="0">
              <a:solidFill>
                <a:schemeClr val="tx1"/>
              </a:solidFill>
            </a:rPr>
            <a:t> October</a:t>
          </a:r>
        </a:p>
        <a:p>
          <a:r>
            <a:rPr lang="en-GB" sz="900" dirty="0">
              <a:solidFill>
                <a:schemeClr val="tx1"/>
              </a:solidFill>
            </a:rPr>
            <a:t> 2005 </a:t>
          </a:r>
        </a:p>
      </dgm:t>
    </dgm:pt>
    <dgm:pt modelId="{5B32551E-E4B5-4C0C-A9FD-41313DC39E04}" type="parTrans" cxnId="{5BB352BB-9C0B-40CC-9552-B5E069F50D58}">
      <dgm:prSet/>
      <dgm:spPr/>
      <dgm:t>
        <a:bodyPr/>
        <a:lstStyle/>
        <a:p>
          <a:endParaRPr lang="en-GB"/>
        </a:p>
      </dgm:t>
    </dgm:pt>
    <dgm:pt modelId="{BEA7559F-6593-4026-A329-D86231A876D2}" type="sibTrans" cxnId="{5BB352BB-9C0B-40CC-9552-B5E069F50D58}">
      <dgm:prSet/>
      <dgm:spPr/>
      <dgm:t>
        <a:bodyPr/>
        <a:lstStyle/>
        <a:p>
          <a:endParaRPr lang="en-GB"/>
        </a:p>
      </dgm:t>
    </dgm:pt>
    <dgm:pt modelId="{06ECD839-0CCF-4404-8872-6BCCF4C12F37}">
      <dgm:prSet custT="1"/>
      <dgm:spPr>
        <a:solidFill>
          <a:schemeClr val="accent6">
            <a:lumMod val="60000"/>
            <a:lumOff val="40000"/>
          </a:schemeClr>
        </a:solidFill>
      </dgm:spPr>
      <dgm:t>
        <a:bodyPr/>
        <a:lstStyle/>
        <a:p>
          <a:r>
            <a:rPr lang="en-GB" sz="900" dirty="0">
              <a:solidFill>
                <a:schemeClr val="tx1"/>
              </a:solidFill>
            </a:rPr>
            <a:t>Module Assessment</a:t>
          </a:r>
        </a:p>
        <a:p>
          <a:r>
            <a:rPr lang="en-GB" sz="900" dirty="0">
              <a:solidFill>
                <a:schemeClr val="tx1"/>
              </a:solidFill>
            </a:rPr>
            <a:t>5</a:t>
          </a:r>
          <a:r>
            <a:rPr lang="en-GB" sz="900" baseline="30000" dirty="0">
              <a:solidFill>
                <a:schemeClr val="tx1"/>
              </a:solidFill>
            </a:rPr>
            <a:t>th</a:t>
          </a:r>
          <a:r>
            <a:rPr lang="en-GB" sz="900" dirty="0">
              <a:solidFill>
                <a:schemeClr val="tx1"/>
              </a:solidFill>
            </a:rPr>
            <a:t> – 9</a:t>
          </a:r>
          <a:r>
            <a:rPr lang="en-GB" sz="900" baseline="30000" dirty="0">
              <a:solidFill>
                <a:schemeClr val="tx1"/>
              </a:solidFill>
            </a:rPr>
            <a:t>th</a:t>
          </a:r>
          <a:r>
            <a:rPr lang="en-GB" sz="900" dirty="0">
              <a:solidFill>
                <a:schemeClr val="tx1"/>
              </a:solidFill>
            </a:rPr>
            <a:t> January 2026</a:t>
          </a:r>
        </a:p>
      </dgm:t>
    </dgm:pt>
    <dgm:pt modelId="{47EC03FC-3C97-44C9-BFC6-2E5C72C3DFAB}" type="parTrans" cxnId="{15F1D3FF-A31E-46B7-BB99-116209D74808}">
      <dgm:prSet/>
      <dgm:spPr/>
      <dgm:t>
        <a:bodyPr/>
        <a:lstStyle/>
        <a:p>
          <a:endParaRPr lang="en-GB"/>
        </a:p>
      </dgm:t>
    </dgm:pt>
    <dgm:pt modelId="{8CFEF7AB-636B-4E8D-B5BA-6D6379FA42C4}" type="sibTrans" cxnId="{15F1D3FF-A31E-46B7-BB99-116209D74808}">
      <dgm:prSet/>
      <dgm:spPr/>
      <dgm:t>
        <a:bodyPr/>
        <a:lstStyle/>
        <a:p>
          <a:endParaRPr lang="en-GB"/>
        </a:p>
      </dgm:t>
    </dgm:pt>
    <dgm:pt modelId="{F4DB6B45-360B-4EFB-9843-C46B8788AEE9}">
      <dgm:prSet custT="1"/>
      <dgm:spPr>
        <a:gradFill flip="none" rotWithShape="0">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5400000" scaled="1"/>
          <a:tileRect/>
        </a:gradFill>
      </dgm:spPr>
      <dgm:t>
        <a:bodyPr/>
        <a:lstStyle/>
        <a:p>
          <a:r>
            <a:rPr lang="en-GB" sz="900" dirty="0"/>
            <a:t>Employer and University Gateway activity Between 12</a:t>
          </a:r>
          <a:r>
            <a:rPr lang="en-GB" sz="900" baseline="30000" dirty="0"/>
            <a:t>th</a:t>
          </a:r>
          <a:r>
            <a:rPr lang="en-GB" sz="900" dirty="0"/>
            <a:t> and 17</a:t>
          </a:r>
          <a:r>
            <a:rPr lang="en-GB" sz="900" baseline="30000" dirty="0"/>
            <a:t>th</a:t>
          </a:r>
          <a:r>
            <a:rPr lang="en-GB" sz="900" dirty="0"/>
            <a:t> January 2026</a:t>
          </a:r>
        </a:p>
      </dgm:t>
    </dgm:pt>
    <dgm:pt modelId="{DD961D80-031B-4935-8CFF-F4E82E60327A}" type="parTrans" cxnId="{973720C5-78C4-48E7-8F39-2066E1D8DC41}">
      <dgm:prSet/>
      <dgm:spPr/>
      <dgm:t>
        <a:bodyPr/>
        <a:lstStyle/>
        <a:p>
          <a:endParaRPr lang="en-GB"/>
        </a:p>
      </dgm:t>
    </dgm:pt>
    <dgm:pt modelId="{1A51C072-5A67-45C9-A101-B65039B3EA9B}" type="sibTrans" cxnId="{973720C5-78C4-48E7-8F39-2066E1D8DC41}">
      <dgm:prSet/>
      <dgm:spPr/>
      <dgm:t>
        <a:bodyPr/>
        <a:lstStyle/>
        <a:p>
          <a:endParaRPr lang="en-GB"/>
        </a:p>
      </dgm:t>
    </dgm:pt>
    <dgm:pt modelId="{666D35E4-8C82-4132-95D9-D168608D6BAF}">
      <dgm:prSet custT="1"/>
      <dgm:spPr>
        <a:solidFill>
          <a:schemeClr val="accent6">
            <a:lumMod val="60000"/>
            <a:lumOff val="40000"/>
          </a:schemeClr>
        </a:solidFill>
      </dgm:spPr>
      <dgm:t>
        <a:bodyPr/>
        <a:lstStyle/>
        <a:p>
          <a:r>
            <a:rPr lang="en-GB" sz="900" dirty="0">
              <a:solidFill>
                <a:schemeClr val="tx1"/>
              </a:solidFill>
            </a:rPr>
            <a:t>Poster Submission</a:t>
          </a:r>
        </a:p>
        <a:p>
          <a:r>
            <a:rPr lang="en-GB" sz="900" dirty="0">
              <a:solidFill>
                <a:schemeClr val="tx1"/>
              </a:solidFill>
            </a:rPr>
            <a:t>27th March 2026 @ 1500 hrs</a:t>
          </a:r>
        </a:p>
      </dgm:t>
    </dgm:pt>
    <dgm:pt modelId="{BE81A55E-E5CC-4568-B3C9-A343D8DC89EF}" type="parTrans" cxnId="{D30F16CC-0B93-47DF-9887-E566C0B0DF1E}">
      <dgm:prSet/>
      <dgm:spPr/>
      <dgm:t>
        <a:bodyPr/>
        <a:lstStyle/>
        <a:p>
          <a:endParaRPr lang="en-GB"/>
        </a:p>
      </dgm:t>
    </dgm:pt>
    <dgm:pt modelId="{A4B4BA67-26A8-4A35-AEBD-8E7447E7EDF3}" type="sibTrans" cxnId="{D30F16CC-0B93-47DF-9887-E566C0B0DF1E}">
      <dgm:prSet/>
      <dgm:spPr/>
      <dgm:t>
        <a:bodyPr/>
        <a:lstStyle/>
        <a:p>
          <a:endParaRPr lang="en-GB"/>
        </a:p>
      </dgm:t>
    </dgm:pt>
    <dgm:pt modelId="{918AA66B-4BA8-411F-B29A-D5615F8D8555}">
      <dgm:prSet custT="1"/>
      <dgm:spPr/>
      <dgm:t>
        <a:bodyPr/>
        <a:lstStyle/>
        <a:p>
          <a:r>
            <a:rPr lang="en-GB" sz="900" dirty="0"/>
            <a:t>Viva &amp; EPA Activity</a:t>
          </a:r>
        </a:p>
        <a:p>
          <a:r>
            <a:rPr lang="en-GB" sz="900" dirty="0"/>
            <a:t>13</a:t>
          </a:r>
          <a:r>
            <a:rPr lang="en-GB" sz="900" baseline="30000" dirty="0"/>
            <a:t>th</a:t>
          </a:r>
          <a:r>
            <a:rPr lang="en-GB" sz="900" dirty="0"/>
            <a:t>  – 23</a:t>
          </a:r>
          <a:r>
            <a:rPr lang="en-GB" sz="900" baseline="30000" dirty="0"/>
            <a:t>rd</a:t>
          </a:r>
          <a:r>
            <a:rPr lang="en-GB" sz="900" dirty="0"/>
            <a:t>  April 2026</a:t>
          </a:r>
        </a:p>
      </dgm:t>
    </dgm:pt>
    <dgm:pt modelId="{9A6CD31F-371C-4CB8-9E31-7FD519E3F99E}" type="parTrans" cxnId="{0FF5B463-356E-4104-A37F-13D89BCA7DBA}">
      <dgm:prSet/>
      <dgm:spPr/>
      <dgm:t>
        <a:bodyPr/>
        <a:lstStyle/>
        <a:p>
          <a:endParaRPr lang="en-GB"/>
        </a:p>
      </dgm:t>
    </dgm:pt>
    <dgm:pt modelId="{49607F37-C3DD-44A8-AE6B-AB11D07CCD14}" type="sibTrans" cxnId="{0FF5B463-356E-4104-A37F-13D89BCA7DBA}">
      <dgm:prSet/>
      <dgm:spPr/>
      <dgm:t>
        <a:bodyPr/>
        <a:lstStyle/>
        <a:p>
          <a:endParaRPr lang="en-GB"/>
        </a:p>
      </dgm:t>
    </dgm:pt>
    <dgm:pt modelId="{62CCA822-1FA0-4999-A452-4334E6498DCD}">
      <dgm:prSet custT="1"/>
      <dgm:spPr/>
      <dgm:t>
        <a:bodyPr/>
        <a:lstStyle/>
        <a:p>
          <a:r>
            <a:rPr lang="en-GB" sz="900" dirty="0"/>
            <a:t>EPA Resit Activity</a:t>
          </a:r>
        </a:p>
        <a:p>
          <a:r>
            <a:rPr lang="en-GB" sz="900" dirty="0"/>
            <a:t>13</a:t>
          </a:r>
          <a:r>
            <a:rPr lang="en-GB" sz="900" baseline="30000" dirty="0"/>
            <a:t>th</a:t>
          </a:r>
          <a:r>
            <a:rPr lang="en-GB" sz="900" dirty="0"/>
            <a:t> – 17</a:t>
          </a:r>
          <a:r>
            <a:rPr lang="en-GB" sz="900" baseline="30000" dirty="0"/>
            <a:t>th</a:t>
          </a:r>
          <a:r>
            <a:rPr lang="en-GB" sz="900" dirty="0"/>
            <a:t> July</a:t>
          </a:r>
        </a:p>
      </dgm:t>
    </dgm:pt>
    <dgm:pt modelId="{F1CC249D-5F12-4EBE-8088-C36857AC1725}" type="parTrans" cxnId="{FDD52CC9-88BB-4DF0-B663-C821868C0E25}">
      <dgm:prSet/>
      <dgm:spPr/>
      <dgm:t>
        <a:bodyPr/>
        <a:lstStyle/>
        <a:p>
          <a:endParaRPr lang="en-GB"/>
        </a:p>
      </dgm:t>
    </dgm:pt>
    <dgm:pt modelId="{7577B30B-A008-4D2E-8B2C-2D6FBBE7D530}" type="sibTrans" cxnId="{FDD52CC9-88BB-4DF0-B663-C821868C0E25}">
      <dgm:prSet/>
      <dgm:spPr/>
      <dgm:t>
        <a:bodyPr/>
        <a:lstStyle/>
        <a:p>
          <a:endParaRPr lang="en-GB"/>
        </a:p>
      </dgm:t>
    </dgm:pt>
    <dgm:pt modelId="{983F44D3-FF76-4DC6-9AA8-F5B4691BD337}">
      <dgm:prSet custT="1"/>
      <dgm:spPr/>
      <dgm:t>
        <a:bodyPr/>
        <a:lstStyle/>
        <a:p>
          <a:r>
            <a:rPr lang="en-GB" sz="1000" dirty="0"/>
            <a:t>Exam Board </a:t>
          </a:r>
        </a:p>
        <a:p>
          <a:r>
            <a:rPr lang="en-GB" sz="1000" dirty="0"/>
            <a:t>June 2026</a:t>
          </a:r>
        </a:p>
      </dgm:t>
    </dgm:pt>
    <dgm:pt modelId="{38EA2B65-114E-4500-9164-CA99158D66B8}" type="parTrans" cxnId="{6FEA5E83-F715-40A2-9620-A50DAC94F71A}">
      <dgm:prSet/>
      <dgm:spPr/>
      <dgm:t>
        <a:bodyPr/>
        <a:lstStyle/>
        <a:p>
          <a:endParaRPr lang="en-GB"/>
        </a:p>
      </dgm:t>
    </dgm:pt>
    <dgm:pt modelId="{572EDED5-CD37-4354-B4D7-08159931BCF9}" type="sibTrans" cxnId="{6FEA5E83-F715-40A2-9620-A50DAC94F71A}">
      <dgm:prSet/>
      <dgm:spPr/>
      <dgm:t>
        <a:bodyPr/>
        <a:lstStyle/>
        <a:p>
          <a:endParaRPr lang="en-GB"/>
        </a:p>
      </dgm:t>
    </dgm:pt>
    <dgm:pt modelId="{8E75C27A-F2D6-4E8B-BE47-2C930C078801}">
      <dgm:prSet custT="1"/>
      <dgm:spPr>
        <a:blipFill dpi="0" rotWithShape="0">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t>
        <a:bodyPr/>
        <a:lstStyle/>
        <a:p>
          <a:r>
            <a:rPr lang="en-GB" sz="1050" dirty="0"/>
            <a:t>Graduation Summer 2026</a:t>
          </a:r>
        </a:p>
      </dgm:t>
      <dgm:extLst>
        <a:ext uri="{E40237B7-FDA0-4F09-8148-C483321AD2D9}">
          <dgm14:cNvPr xmlns:dgm14="http://schemas.microsoft.com/office/drawing/2010/diagram" id="0" name="" descr="Back photo of a graduate with a cap on"/>
        </a:ext>
      </dgm:extLst>
    </dgm:pt>
    <dgm:pt modelId="{44509E38-B730-4E1B-9034-41CF4265046F}" type="parTrans" cxnId="{4C4EBF10-14F7-4C00-9F7B-922BED331ADA}">
      <dgm:prSet/>
      <dgm:spPr/>
      <dgm:t>
        <a:bodyPr/>
        <a:lstStyle/>
        <a:p>
          <a:endParaRPr lang="en-GB"/>
        </a:p>
      </dgm:t>
    </dgm:pt>
    <dgm:pt modelId="{5D5975E6-63F9-4445-ACA5-E57E93635949}" type="sibTrans" cxnId="{4C4EBF10-14F7-4C00-9F7B-922BED331ADA}">
      <dgm:prSet/>
      <dgm:spPr/>
      <dgm:t>
        <a:bodyPr/>
        <a:lstStyle/>
        <a:p>
          <a:endParaRPr lang="en-GB"/>
        </a:p>
      </dgm:t>
    </dgm:pt>
    <dgm:pt modelId="{567DF3C9-743B-4EBF-87C6-5099AF38634C}">
      <dgm:prSet custT="1"/>
      <dgm:spPr>
        <a:solidFill>
          <a:srgbClr val="0070C0"/>
        </a:solidFill>
      </dgm:spPr>
      <dgm:t>
        <a:bodyPr/>
        <a:lstStyle/>
        <a:p>
          <a:r>
            <a:rPr lang="en-GB" sz="900" dirty="0"/>
            <a:t>Semester 1 Exam Board February 2026</a:t>
          </a:r>
          <a:endParaRPr lang="en-GB" sz="900" dirty="0">
            <a:solidFill>
              <a:schemeClr val="tx1"/>
            </a:solidFill>
          </a:endParaRPr>
        </a:p>
      </dgm:t>
    </dgm:pt>
    <dgm:pt modelId="{F693552F-59D7-4910-9CE2-B1B86D9A4960}" type="parTrans" cxnId="{CDA43364-D62A-43D7-9E6D-319E84749302}">
      <dgm:prSet/>
      <dgm:spPr/>
      <dgm:t>
        <a:bodyPr/>
        <a:lstStyle/>
        <a:p>
          <a:endParaRPr lang="en-GB"/>
        </a:p>
      </dgm:t>
    </dgm:pt>
    <dgm:pt modelId="{13A56468-8A04-468C-9962-1E9B123C537D}" type="sibTrans" cxnId="{CDA43364-D62A-43D7-9E6D-319E84749302}">
      <dgm:prSet/>
      <dgm:spPr/>
      <dgm:t>
        <a:bodyPr/>
        <a:lstStyle/>
        <a:p>
          <a:endParaRPr lang="en-GB"/>
        </a:p>
      </dgm:t>
    </dgm:pt>
    <dgm:pt modelId="{6B3EEF95-DE0E-F448-A6CF-8E0402A1313E}">
      <dgm:prSet/>
      <dgm:spPr>
        <a:solidFill>
          <a:schemeClr val="accent6">
            <a:lumMod val="60000"/>
            <a:lumOff val="40000"/>
          </a:schemeClr>
        </a:solidFill>
      </dgm:spPr>
      <dgm:t>
        <a:bodyPr/>
        <a:lstStyle/>
        <a:p>
          <a:r>
            <a:rPr lang="en-GB" dirty="0">
              <a:solidFill>
                <a:schemeClr val="tx1"/>
              </a:solidFill>
            </a:rPr>
            <a:t>Independent Project Completion</a:t>
          </a:r>
        </a:p>
        <a:p>
          <a:r>
            <a:rPr lang="en-GB" dirty="0">
              <a:solidFill>
                <a:schemeClr val="tx1"/>
              </a:solidFill>
            </a:rPr>
            <a:t>September 2025 – March 2026 </a:t>
          </a:r>
        </a:p>
      </dgm:t>
    </dgm:pt>
    <dgm:pt modelId="{4A46A669-EF58-8D49-AEEA-E952B8468866}" type="parTrans" cxnId="{989FACEF-6629-DD42-AF9E-42C5539F84D3}">
      <dgm:prSet/>
      <dgm:spPr/>
      <dgm:t>
        <a:bodyPr/>
        <a:lstStyle/>
        <a:p>
          <a:endParaRPr lang="en-GB"/>
        </a:p>
      </dgm:t>
    </dgm:pt>
    <dgm:pt modelId="{DD4616BC-645C-0347-8D6A-6F9FA2BDF704}" type="sibTrans" cxnId="{989FACEF-6629-DD42-AF9E-42C5539F84D3}">
      <dgm:prSet/>
      <dgm:spPr/>
      <dgm:t>
        <a:bodyPr/>
        <a:lstStyle/>
        <a:p>
          <a:endParaRPr lang="en-GB"/>
        </a:p>
      </dgm:t>
    </dgm:pt>
    <dgm:pt modelId="{47AD742A-3F4F-B44C-8C71-E907789FE62D}">
      <dgm:prSet/>
      <dgm:spPr>
        <a:solidFill>
          <a:schemeClr val="accent6">
            <a:lumMod val="60000"/>
            <a:lumOff val="40000"/>
          </a:schemeClr>
        </a:solidFill>
      </dgm:spPr>
      <dgm:t>
        <a:bodyPr/>
        <a:lstStyle/>
        <a:p>
          <a:r>
            <a:rPr lang="en-GB" dirty="0">
              <a:solidFill>
                <a:sysClr val="windowText" lastClr="000000"/>
              </a:solidFill>
            </a:rPr>
            <a:t>Final Report Submission - Friday 20</a:t>
          </a:r>
          <a:r>
            <a:rPr lang="en-GB" baseline="30000" dirty="0">
              <a:solidFill>
                <a:sysClr val="windowText" lastClr="000000"/>
              </a:solidFill>
            </a:rPr>
            <a:t>th</a:t>
          </a:r>
          <a:r>
            <a:rPr lang="en-GB" dirty="0">
              <a:solidFill>
                <a:sysClr val="windowText" lastClr="000000"/>
              </a:solidFill>
            </a:rPr>
            <a:t> March 2026 @ 1500 hrs</a:t>
          </a:r>
        </a:p>
      </dgm:t>
    </dgm:pt>
    <dgm:pt modelId="{16905D8A-420E-F84C-AB73-FB9789DDA076}" type="parTrans" cxnId="{A160EAB9-54C9-A04D-BB20-BC529F96A065}">
      <dgm:prSet/>
      <dgm:spPr/>
      <dgm:t>
        <a:bodyPr/>
        <a:lstStyle/>
        <a:p>
          <a:endParaRPr lang="en-GB"/>
        </a:p>
      </dgm:t>
    </dgm:pt>
    <dgm:pt modelId="{031DB688-51A4-804B-81BF-B964481AAD65}" type="sibTrans" cxnId="{A160EAB9-54C9-A04D-BB20-BC529F96A065}">
      <dgm:prSet/>
      <dgm:spPr/>
      <dgm:t>
        <a:bodyPr/>
        <a:lstStyle/>
        <a:p>
          <a:endParaRPr lang="en-GB"/>
        </a:p>
      </dgm:t>
    </dgm:pt>
    <dgm:pt modelId="{D5AA3FB8-3DBA-1D49-B4A3-03C4178DCC35}" type="pres">
      <dgm:prSet presAssocID="{AED9E57C-2B0A-47AE-ADDB-E23E751AEAE1}" presName="diagram" presStyleCnt="0">
        <dgm:presLayoutVars>
          <dgm:dir/>
          <dgm:resizeHandles val="exact"/>
        </dgm:presLayoutVars>
      </dgm:prSet>
      <dgm:spPr/>
    </dgm:pt>
    <dgm:pt modelId="{3CA421D2-1FF3-D240-A433-FA43133F9B00}" type="pres">
      <dgm:prSet presAssocID="{0420C87B-1261-4B10-BFE5-410362F24FDC}" presName="node" presStyleLbl="node1" presStyleIdx="0" presStyleCnt="12">
        <dgm:presLayoutVars>
          <dgm:bulletEnabled val="1"/>
        </dgm:presLayoutVars>
      </dgm:prSet>
      <dgm:spPr/>
    </dgm:pt>
    <dgm:pt modelId="{332972BC-67EF-B94F-A9DE-DF05556C5CAE}" type="pres">
      <dgm:prSet presAssocID="{8CBB42FD-255F-4E72-BF3A-FA016080AAC0}" presName="sibTrans" presStyleLbl="sibTrans2D1" presStyleIdx="0" presStyleCnt="11"/>
      <dgm:spPr/>
    </dgm:pt>
    <dgm:pt modelId="{3CDA3D36-681E-7E47-B8B5-71B03EF197D0}" type="pres">
      <dgm:prSet presAssocID="{8CBB42FD-255F-4E72-BF3A-FA016080AAC0}" presName="connectorText" presStyleLbl="sibTrans2D1" presStyleIdx="0" presStyleCnt="11"/>
      <dgm:spPr/>
    </dgm:pt>
    <dgm:pt modelId="{ECE1E4BB-112F-9D44-BBAB-EA49A82CE486}" type="pres">
      <dgm:prSet presAssocID="{91D3EA1C-300D-4CD7-B999-184951F7974D}" presName="node" presStyleLbl="node1" presStyleIdx="1" presStyleCnt="12">
        <dgm:presLayoutVars>
          <dgm:bulletEnabled val="1"/>
        </dgm:presLayoutVars>
      </dgm:prSet>
      <dgm:spPr/>
    </dgm:pt>
    <dgm:pt modelId="{55DFE82A-D45B-9848-B2E8-9E8173E5839B}" type="pres">
      <dgm:prSet presAssocID="{BEA7559F-6593-4026-A329-D86231A876D2}" presName="sibTrans" presStyleLbl="sibTrans2D1" presStyleIdx="1" presStyleCnt="11"/>
      <dgm:spPr/>
    </dgm:pt>
    <dgm:pt modelId="{FB3949B3-C519-2447-98D9-3CAAB5DD280B}" type="pres">
      <dgm:prSet presAssocID="{BEA7559F-6593-4026-A329-D86231A876D2}" presName="connectorText" presStyleLbl="sibTrans2D1" presStyleIdx="1" presStyleCnt="11"/>
      <dgm:spPr/>
    </dgm:pt>
    <dgm:pt modelId="{3D614D70-3BF6-E040-988C-47694D9C9238}" type="pres">
      <dgm:prSet presAssocID="{06ECD839-0CCF-4404-8872-6BCCF4C12F37}" presName="node" presStyleLbl="node1" presStyleIdx="2" presStyleCnt="12">
        <dgm:presLayoutVars>
          <dgm:bulletEnabled val="1"/>
        </dgm:presLayoutVars>
      </dgm:prSet>
      <dgm:spPr/>
    </dgm:pt>
    <dgm:pt modelId="{8AC66E49-D004-B942-BFAE-4A60EF18A8D0}" type="pres">
      <dgm:prSet presAssocID="{8CFEF7AB-636B-4E8D-B5BA-6D6379FA42C4}" presName="sibTrans" presStyleLbl="sibTrans2D1" presStyleIdx="2" presStyleCnt="11"/>
      <dgm:spPr/>
    </dgm:pt>
    <dgm:pt modelId="{8A064B50-E3B2-C048-AB71-75B816525F6B}" type="pres">
      <dgm:prSet presAssocID="{8CFEF7AB-636B-4E8D-B5BA-6D6379FA42C4}" presName="connectorText" presStyleLbl="sibTrans2D1" presStyleIdx="2" presStyleCnt="11"/>
      <dgm:spPr/>
    </dgm:pt>
    <dgm:pt modelId="{B73A1A41-E966-1045-BA4D-931E313674EB}" type="pres">
      <dgm:prSet presAssocID="{F4DB6B45-360B-4EFB-9843-C46B8788AEE9}" presName="node" presStyleLbl="node1" presStyleIdx="3" presStyleCnt="12">
        <dgm:presLayoutVars>
          <dgm:bulletEnabled val="1"/>
        </dgm:presLayoutVars>
      </dgm:prSet>
      <dgm:spPr/>
    </dgm:pt>
    <dgm:pt modelId="{882C9C67-23D5-0E4A-92AB-DDE950193F0F}" type="pres">
      <dgm:prSet presAssocID="{1A51C072-5A67-45C9-A101-B65039B3EA9B}" presName="sibTrans" presStyleLbl="sibTrans2D1" presStyleIdx="3" presStyleCnt="11"/>
      <dgm:spPr/>
    </dgm:pt>
    <dgm:pt modelId="{A2A1B100-CF63-2A4D-8895-C1E8013A1E29}" type="pres">
      <dgm:prSet presAssocID="{1A51C072-5A67-45C9-A101-B65039B3EA9B}" presName="connectorText" presStyleLbl="sibTrans2D1" presStyleIdx="3" presStyleCnt="11"/>
      <dgm:spPr/>
    </dgm:pt>
    <dgm:pt modelId="{A01DC7EA-3E38-E143-A52F-A6CC79F7C5B0}" type="pres">
      <dgm:prSet presAssocID="{567DF3C9-743B-4EBF-87C6-5099AF38634C}" presName="node" presStyleLbl="node1" presStyleIdx="4" presStyleCnt="12">
        <dgm:presLayoutVars>
          <dgm:bulletEnabled val="1"/>
        </dgm:presLayoutVars>
      </dgm:prSet>
      <dgm:spPr/>
    </dgm:pt>
    <dgm:pt modelId="{F2942684-D3E6-9540-95FB-ADAE4BC1A950}" type="pres">
      <dgm:prSet presAssocID="{13A56468-8A04-468C-9962-1E9B123C537D}" presName="sibTrans" presStyleLbl="sibTrans2D1" presStyleIdx="4" presStyleCnt="11"/>
      <dgm:spPr/>
    </dgm:pt>
    <dgm:pt modelId="{4546BD51-C64A-1243-974B-90A4E5C7DFC2}" type="pres">
      <dgm:prSet presAssocID="{13A56468-8A04-468C-9962-1E9B123C537D}" presName="connectorText" presStyleLbl="sibTrans2D1" presStyleIdx="4" presStyleCnt="11"/>
      <dgm:spPr/>
    </dgm:pt>
    <dgm:pt modelId="{3B539126-A740-E747-8A5E-E0F501430C86}" type="pres">
      <dgm:prSet presAssocID="{6B3EEF95-DE0E-F448-A6CF-8E0402A1313E}" presName="node" presStyleLbl="node1" presStyleIdx="5" presStyleCnt="12">
        <dgm:presLayoutVars>
          <dgm:bulletEnabled val="1"/>
        </dgm:presLayoutVars>
      </dgm:prSet>
      <dgm:spPr/>
    </dgm:pt>
    <dgm:pt modelId="{8A38A13E-5738-7C44-B903-0C1E936D26F2}" type="pres">
      <dgm:prSet presAssocID="{DD4616BC-645C-0347-8D6A-6F9FA2BDF704}" presName="sibTrans" presStyleLbl="sibTrans2D1" presStyleIdx="5" presStyleCnt="11"/>
      <dgm:spPr/>
    </dgm:pt>
    <dgm:pt modelId="{AFED13F0-683D-F941-A1FB-439EFD4DF29D}" type="pres">
      <dgm:prSet presAssocID="{DD4616BC-645C-0347-8D6A-6F9FA2BDF704}" presName="connectorText" presStyleLbl="sibTrans2D1" presStyleIdx="5" presStyleCnt="11"/>
      <dgm:spPr/>
    </dgm:pt>
    <dgm:pt modelId="{2958E200-82CB-A943-A900-B455CE6A968B}" type="pres">
      <dgm:prSet presAssocID="{47AD742A-3F4F-B44C-8C71-E907789FE62D}" presName="node" presStyleLbl="node1" presStyleIdx="6" presStyleCnt="12">
        <dgm:presLayoutVars>
          <dgm:bulletEnabled val="1"/>
        </dgm:presLayoutVars>
      </dgm:prSet>
      <dgm:spPr/>
    </dgm:pt>
    <dgm:pt modelId="{BFAD6564-6016-7343-B29C-AC16E58AFE0C}" type="pres">
      <dgm:prSet presAssocID="{031DB688-51A4-804B-81BF-B964481AAD65}" presName="sibTrans" presStyleLbl="sibTrans2D1" presStyleIdx="6" presStyleCnt="11"/>
      <dgm:spPr/>
    </dgm:pt>
    <dgm:pt modelId="{040448C3-BDA5-5C4D-ACFC-A82C79D43CDC}" type="pres">
      <dgm:prSet presAssocID="{031DB688-51A4-804B-81BF-B964481AAD65}" presName="connectorText" presStyleLbl="sibTrans2D1" presStyleIdx="6" presStyleCnt="11"/>
      <dgm:spPr/>
    </dgm:pt>
    <dgm:pt modelId="{8D288E71-A3B3-A64D-B722-85811D6A02CE}" type="pres">
      <dgm:prSet presAssocID="{666D35E4-8C82-4132-95D9-D168608D6BAF}" presName="node" presStyleLbl="node1" presStyleIdx="7" presStyleCnt="12">
        <dgm:presLayoutVars>
          <dgm:bulletEnabled val="1"/>
        </dgm:presLayoutVars>
      </dgm:prSet>
      <dgm:spPr/>
    </dgm:pt>
    <dgm:pt modelId="{2887330E-332C-2843-A09A-AF18571C0659}" type="pres">
      <dgm:prSet presAssocID="{A4B4BA67-26A8-4A35-AEBD-8E7447E7EDF3}" presName="sibTrans" presStyleLbl="sibTrans2D1" presStyleIdx="7" presStyleCnt="11"/>
      <dgm:spPr/>
    </dgm:pt>
    <dgm:pt modelId="{921C1BD1-7026-1547-A6EC-992E8DF350FB}" type="pres">
      <dgm:prSet presAssocID="{A4B4BA67-26A8-4A35-AEBD-8E7447E7EDF3}" presName="connectorText" presStyleLbl="sibTrans2D1" presStyleIdx="7" presStyleCnt="11"/>
      <dgm:spPr/>
    </dgm:pt>
    <dgm:pt modelId="{7BC31748-85CF-5A47-B126-EDAF40111605}" type="pres">
      <dgm:prSet presAssocID="{918AA66B-4BA8-411F-B29A-D5615F8D8555}" presName="node" presStyleLbl="node1" presStyleIdx="8" presStyleCnt="12">
        <dgm:presLayoutVars>
          <dgm:bulletEnabled val="1"/>
        </dgm:presLayoutVars>
      </dgm:prSet>
      <dgm:spPr/>
    </dgm:pt>
    <dgm:pt modelId="{F18F2AB0-FA40-F443-880D-99DFFA63D2E1}" type="pres">
      <dgm:prSet presAssocID="{49607F37-C3DD-44A8-AE6B-AB11D07CCD14}" presName="sibTrans" presStyleLbl="sibTrans2D1" presStyleIdx="8" presStyleCnt="11"/>
      <dgm:spPr/>
    </dgm:pt>
    <dgm:pt modelId="{37C5003F-F0F8-A445-8EDF-A6178A1B253C}" type="pres">
      <dgm:prSet presAssocID="{49607F37-C3DD-44A8-AE6B-AB11D07CCD14}" presName="connectorText" presStyleLbl="sibTrans2D1" presStyleIdx="8" presStyleCnt="11"/>
      <dgm:spPr/>
    </dgm:pt>
    <dgm:pt modelId="{05A63B2D-2EC2-1843-8A03-EFB03A3BD578}" type="pres">
      <dgm:prSet presAssocID="{62CCA822-1FA0-4999-A452-4334E6498DCD}" presName="node" presStyleLbl="node1" presStyleIdx="9" presStyleCnt="12">
        <dgm:presLayoutVars>
          <dgm:bulletEnabled val="1"/>
        </dgm:presLayoutVars>
      </dgm:prSet>
      <dgm:spPr/>
    </dgm:pt>
    <dgm:pt modelId="{4B5965E6-B003-394E-8D9D-2A065D43EAA1}" type="pres">
      <dgm:prSet presAssocID="{7577B30B-A008-4D2E-8B2C-2D6FBBE7D530}" presName="sibTrans" presStyleLbl="sibTrans2D1" presStyleIdx="9" presStyleCnt="11"/>
      <dgm:spPr/>
    </dgm:pt>
    <dgm:pt modelId="{1E747C87-5872-8A48-961D-3E5D2579E8BC}" type="pres">
      <dgm:prSet presAssocID="{7577B30B-A008-4D2E-8B2C-2D6FBBE7D530}" presName="connectorText" presStyleLbl="sibTrans2D1" presStyleIdx="9" presStyleCnt="11"/>
      <dgm:spPr/>
    </dgm:pt>
    <dgm:pt modelId="{CADD5F9E-56D5-B349-BFB2-F24F2F2E5A2D}" type="pres">
      <dgm:prSet presAssocID="{983F44D3-FF76-4DC6-9AA8-F5B4691BD337}" presName="node" presStyleLbl="node1" presStyleIdx="10" presStyleCnt="12">
        <dgm:presLayoutVars>
          <dgm:bulletEnabled val="1"/>
        </dgm:presLayoutVars>
      </dgm:prSet>
      <dgm:spPr/>
    </dgm:pt>
    <dgm:pt modelId="{3CE5EBFC-5C0B-0640-9719-B107DE06A188}" type="pres">
      <dgm:prSet presAssocID="{572EDED5-CD37-4354-B4D7-08159931BCF9}" presName="sibTrans" presStyleLbl="sibTrans2D1" presStyleIdx="10" presStyleCnt="11"/>
      <dgm:spPr/>
    </dgm:pt>
    <dgm:pt modelId="{8C4F1622-417D-8645-BB51-DCF975F9CB52}" type="pres">
      <dgm:prSet presAssocID="{572EDED5-CD37-4354-B4D7-08159931BCF9}" presName="connectorText" presStyleLbl="sibTrans2D1" presStyleIdx="10" presStyleCnt="11"/>
      <dgm:spPr/>
    </dgm:pt>
    <dgm:pt modelId="{E05382EF-9119-424B-98DD-F51598C30EB9}" type="pres">
      <dgm:prSet presAssocID="{8E75C27A-F2D6-4E8B-BE47-2C930C078801}" presName="node" presStyleLbl="node1" presStyleIdx="11" presStyleCnt="12">
        <dgm:presLayoutVars>
          <dgm:bulletEnabled val="1"/>
        </dgm:presLayoutVars>
      </dgm:prSet>
      <dgm:spPr/>
    </dgm:pt>
  </dgm:ptLst>
  <dgm:cxnLst>
    <dgm:cxn modelId="{47BE0500-AFAD-1646-A19F-DBD35FEF9532}" type="presOf" srcId="{DD4616BC-645C-0347-8D6A-6F9FA2BDF704}" destId="{8A38A13E-5738-7C44-B903-0C1E936D26F2}" srcOrd="0" destOrd="0" presId="urn:microsoft.com/office/officeart/2005/8/layout/process5"/>
    <dgm:cxn modelId="{97C38D04-A5F8-CE40-A285-E50153F296B3}" type="presOf" srcId="{1A51C072-5A67-45C9-A101-B65039B3EA9B}" destId="{882C9C67-23D5-0E4A-92AB-DDE950193F0F}" srcOrd="0" destOrd="0" presId="urn:microsoft.com/office/officeart/2005/8/layout/process5"/>
    <dgm:cxn modelId="{528C360F-BB31-9D4B-A8AB-71106BB8A518}" type="presOf" srcId="{13A56468-8A04-468C-9962-1E9B123C537D}" destId="{4546BD51-C64A-1243-974B-90A4E5C7DFC2}" srcOrd="1" destOrd="0" presId="urn:microsoft.com/office/officeart/2005/8/layout/process5"/>
    <dgm:cxn modelId="{4C4EBF10-14F7-4C00-9F7B-922BED331ADA}" srcId="{AED9E57C-2B0A-47AE-ADDB-E23E751AEAE1}" destId="{8E75C27A-F2D6-4E8B-BE47-2C930C078801}" srcOrd="11" destOrd="0" parTransId="{44509E38-B730-4E1B-9034-41CF4265046F}" sibTransId="{5D5975E6-63F9-4445-ACA5-E57E93635949}"/>
    <dgm:cxn modelId="{25A8BB17-0839-F143-8158-782D99D79094}" type="presOf" srcId="{983F44D3-FF76-4DC6-9AA8-F5B4691BD337}" destId="{CADD5F9E-56D5-B349-BFB2-F24F2F2E5A2D}" srcOrd="0" destOrd="0" presId="urn:microsoft.com/office/officeart/2005/8/layout/process5"/>
    <dgm:cxn modelId="{7B249720-48A8-DC48-8D55-3421FF68B781}" type="presOf" srcId="{0420C87B-1261-4B10-BFE5-410362F24FDC}" destId="{3CA421D2-1FF3-D240-A433-FA43133F9B00}" srcOrd="0" destOrd="0" presId="urn:microsoft.com/office/officeart/2005/8/layout/process5"/>
    <dgm:cxn modelId="{A4FD3A2C-F630-FD4E-8681-CA94E8D047C5}" type="presOf" srcId="{8CFEF7AB-636B-4E8D-B5BA-6D6379FA42C4}" destId="{8A064B50-E3B2-C048-AB71-75B816525F6B}" srcOrd="1" destOrd="0" presId="urn:microsoft.com/office/officeart/2005/8/layout/process5"/>
    <dgm:cxn modelId="{CF8C5837-FBBD-3A44-9B05-DF1508249DD0}" type="presOf" srcId="{7577B30B-A008-4D2E-8B2C-2D6FBBE7D530}" destId="{1E747C87-5872-8A48-961D-3E5D2579E8BC}" srcOrd="1" destOrd="0" presId="urn:microsoft.com/office/officeart/2005/8/layout/process5"/>
    <dgm:cxn modelId="{B5AFD15C-C338-1C4B-B859-A9A4710272D9}" type="presOf" srcId="{BEA7559F-6593-4026-A329-D86231A876D2}" destId="{55DFE82A-D45B-9848-B2E8-9E8173E5839B}" srcOrd="0" destOrd="0" presId="urn:microsoft.com/office/officeart/2005/8/layout/process5"/>
    <dgm:cxn modelId="{F9057C5E-0A23-4E44-ACD1-278FFFD9567B}" type="presOf" srcId="{572EDED5-CD37-4354-B4D7-08159931BCF9}" destId="{8C4F1622-417D-8645-BB51-DCF975F9CB52}" srcOrd="1" destOrd="0" presId="urn:microsoft.com/office/officeart/2005/8/layout/process5"/>
    <dgm:cxn modelId="{0FF5B463-356E-4104-A37F-13D89BCA7DBA}" srcId="{AED9E57C-2B0A-47AE-ADDB-E23E751AEAE1}" destId="{918AA66B-4BA8-411F-B29A-D5615F8D8555}" srcOrd="8" destOrd="0" parTransId="{9A6CD31F-371C-4CB8-9E31-7FD519E3F99E}" sibTransId="{49607F37-C3DD-44A8-AE6B-AB11D07CCD14}"/>
    <dgm:cxn modelId="{CDA43364-D62A-43D7-9E6D-319E84749302}" srcId="{AED9E57C-2B0A-47AE-ADDB-E23E751AEAE1}" destId="{567DF3C9-743B-4EBF-87C6-5099AF38634C}" srcOrd="4" destOrd="0" parTransId="{F693552F-59D7-4910-9CE2-B1B86D9A4960}" sibTransId="{13A56468-8A04-468C-9962-1E9B123C537D}"/>
    <dgm:cxn modelId="{BC9E5F46-1DCE-5344-83DC-04D185E44F9B}" type="presOf" srcId="{F4DB6B45-360B-4EFB-9843-C46B8788AEE9}" destId="{B73A1A41-E966-1045-BA4D-931E313674EB}" srcOrd="0" destOrd="0" presId="urn:microsoft.com/office/officeart/2005/8/layout/process5"/>
    <dgm:cxn modelId="{66816D49-32BD-E54A-8AB6-08AB3968475D}" type="presOf" srcId="{BEA7559F-6593-4026-A329-D86231A876D2}" destId="{FB3949B3-C519-2447-98D9-3CAAB5DD280B}" srcOrd="1" destOrd="0" presId="urn:microsoft.com/office/officeart/2005/8/layout/process5"/>
    <dgm:cxn modelId="{A4087E6D-C8C4-5A46-815B-887C59F65DD7}" type="presOf" srcId="{47AD742A-3F4F-B44C-8C71-E907789FE62D}" destId="{2958E200-82CB-A943-A900-B455CE6A968B}" srcOrd="0" destOrd="0" presId="urn:microsoft.com/office/officeart/2005/8/layout/process5"/>
    <dgm:cxn modelId="{5E60864F-0E5B-E04B-ACC4-2AC77104F7A0}" type="presOf" srcId="{567DF3C9-743B-4EBF-87C6-5099AF38634C}" destId="{A01DC7EA-3E38-E143-A52F-A6CC79F7C5B0}" srcOrd="0" destOrd="0" presId="urn:microsoft.com/office/officeart/2005/8/layout/process5"/>
    <dgm:cxn modelId="{FCE29270-EE0A-5B42-967A-A480BBB48868}" type="presOf" srcId="{8CBB42FD-255F-4E72-BF3A-FA016080AAC0}" destId="{332972BC-67EF-B94F-A9DE-DF05556C5CAE}" srcOrd="0" destOrd="0" presId="urn:microsoft.com/office/officeart/2005/8/layout/process5"/>
    <dgm:cxn modelId="{A2920A71-DA6D-9C46-ADB3-37E1D8FFDD5B}" type="presOf" srcId="{8CFEF7AB-636B-4E8D-B5BA-6D6379FA42C4}" destId="{8AC66E49-D004-B942-BFAE-4A60EF18A8D0}" srcOrd="0" destOrd="0" presId="urn:microsoft.com/office/officeart/2005/8/layout/process5"/>
    <dgm:cxn modelId="{7A0DEB58-49A6-724F-91E5-FAF6249E0FAF}" type="presOf" srcId="{13A56468-8A04-468C-9962-1E9B123C537D}" destId="{F2942684-D3E6-9540-95FB-ADAE4BC1A950}" srcOrd="0" destOrd="0" presId="urn:microsoft.com/office/officeart/2005/8/layout/process5"/>
    <dgm:cxn modelId="{28F33459-5A0C-1645-BDCE-E1A0B0436E6C}" type="presOf" srcId="{49607F37-C3DD-44A8-AE6B-AB11D07CCD14}" destId="{F18F2AB0-FA40-F443-880D-99DFFA63D2E1}" srcOrd="0" destOrd="0" presId="urn:microsoft.com/office/officeart/2005/8/layout/process5"/>
    <dgm:cxn modelId="{D89D5079-AC53-184D-AAE3-3D111F92658F}" type="presOf" srcId="{AED9E57C-2B0A-47AE-ADDB-E23E751AEAE1}" destId="{D5AA3FB8-3DBA-1D49-B4A3-03C4178DCC35}" srcOrd="0" destOrd="0" presId="urn:microsoft.com/office/officeart/2005/8/layout/process5"/>
    <dgm:cxn modelId="{080DAC7D-40F3-B145-97E5-A82614F55696}" type="presOf" srcId="{8CBB42FD-255F-4E72-BF3A-FA016080AAC0}" destId="{3CDA3D36-681E-7E47-B8B5-71B03EF197D0}" srcOrd="1" destOrd="0" presId="urn:microsoft.com/office/officeart/2005/8/layout/process5"/>
    <dgm:cxn modelId="{AFEFEC81-65FE-4139-A7A0-3CBA5F7B3EBD}" srcId="{AED9E57C-2B0A-47AE-ADDB-E23E751AEAE1}" destId="{0420C87B-1261-4B10-BFE5-410362F24FDC}" srcOrd="0" destOrd="0" parTransId="{97359B0F-CB43-48F8-B017-979534D16A0C}" sibTransId="{8CBB42FD-255F-4E72-BF3A-FA016080AAC0}"/>
    <dgm:cxn modelId="{6FEA5E83-F715-40A2-9620-A50DAC94F71A}" srcId="{AED9E57C-2B0A-47AE-ADDB-E23E751AEAE1}" destId="{983F44D3-FF76-4DC6-9AA8-F5B4691BD337}" srcOrd="10" destOrd="0" parTransId="{38EA2B65-114E-4500-9164-CA99158D66B8}" sibTransId="{572EDED5-CD37-4354-B4D7-08159931BCF9}"/>
    <dgm:cxn modelId="{B7646384-1790-2B42-84BC-67004CBAB0AA}" type="presOf" srcId="{A4B4BA67-26A8-4A35-AEBD-8E7447E7EDF3}" destId="{2887330E-332C-2843-A09A-AF18571C0659}" srcOrd="0" destOrd="0" presId="urn:microsoft.com/office/officeart/2005/8/layout/process5"/>
    <dgm:cxn modelId="{6A1C1E8A-9DAC-6D45-9832-EE4726B0ED17}" type="presOf" srcId="{1A51C072-5A67-45C9-A101-B65039B3EA9B}" destId="{A2A1B100-CF63-2A4D-8895-C1E8013A1E29}" srcOrd="1" destOrd="0" presId="urn:microsoft.com/office/officeart/2005/8/layout/process5"/>
    <dgm:cxn modelId="{BCD63B8B-5322-3749-8614-D96772785841}" type="presOf" srcId="{031DB688-51A4-804B-81BF-B964481AAD65}" destId="{BFAD6564-6016-7343-B29C-AC16E58AFE0C}" srcOrd="0" destOrd="0" presId="urn:microsoft.com/office/officeart/2005/8/layout/process5"/>
    <dgm:cxn modelId="{2352D796-ACA3-1A4D-8F86-957187BE0964}" type="presOf" srcId="{6B3EEF95-DE0E-F448-A6CF-8E0402A1313E}" destId="{3B539126-A740-E747-8A5E-E0F501430C86}" srcOrd="0" destOrd="0" presId="urn:microsoft.com/office/officeart/2005/8/layout/process5"/>
    <dgm:cxn modelId="{4B37DB96-A0BA-C149-B163-F559943CD1C5}" type="presOf" srcId="{7577B30B-A008-4D2E-8B2C-2D6FBBE7D530}" destId="{4B5965E6-B003-394E-8D9D-2A065D43EAA1}" srcOrd="0" destOrd="0" presId="urn:microsoft.com/office/officeart/2005/8/layout/process5"/>
    <dgm:cxn modelId="{42074AA7-7869-9A4C-9B6E-67215A5988F8}" type="presOf" srcId="{8E75C27A-F2D6-4E8B-BE47-2C930C078801}" destId="{E05382EF-9119-424B-98DD-F51598C30EB9}" srcOrd="0" destOrd="0" presId="urn:microsoft.com/office/officeart/2005/8/layout/process5"/>
    <dgm:cxn modelId="{EED33EAA-20F8-454E-AC66-73F3A8FFC367}" type="presOf" srcId="{572EDED5-CD37-4354-B4D7-08159931BCF9}" destId="{3CE5EBFC-5C0B-0640-9719-B107DE06A188}" srcOrd="0" destOrd="0" presId="urn:microsoft.com/office/officeart/2005/8/layout/process5"/>
    <dgm:cxn modelId="{C487D0AE-2A39-EF44-B983-F3201F080B74}" type="presOf" srcId="{A4B4BA67-26A8-4A35-AEBD-8E7447E7EDF3}" destId="{921C1BD1-7026-1547-A6EC-992E8DF350FB}" srcOrd="1" destOrd="0" presId="urn:microsoft.com/office/officeart/2005/8/layout/process5"/>
    <dgm:cxn modelId="{A160EAB9-54C9-A04D-BB20-BC529F96A065}" srcId="{AED9E57C-2B0A-47AE-ADDB-E23E751AEAE1}" destId="{47AD742A-3F4F-B44C-8C71-E907789FE62D}" srcOrd="6" destOrd="0" parTransId="{16905D8A-420E-F84C-AB73-FB9789DDA076}" sibTransId="{031DB688-51A4-804B-81BF-B964481AAD65}"/>
    <dgm:cxn modelId="{F8D2CBBA-C3D6-B445-B5D3-B41ECC2C4914}" type="presOf" srcId="{666D35E4-8C82-4132-95D9-D168608D6BAF}" destId="{8D288E71-A3B3-A64D-B722-85811D6A02CE}" srcOrd="0" destOrd="0" presId="urn:microsoft.com/office/officeart/2005/8/layout/process5"/>
    <dgm:cxn modelId="{5BB352BB-9C0B-40CC-9552-B5E069F50D58}" srcId="{AED9E57C-2B0A-47AE-ADDB-E23E751AEAE1}" destId="{91D3EA1C-300D-4CD7-B999-184951F7974D}" srcOrd="1" destOrd="0" parTransId="{5B32551E-E4B5-4C0C-A9FD-41313DC39E04}" sibTransId="{BEA7559F-6593-4026-A329-D86231A876D2}"/>
    <dgm:cxn modelId="{054963C2-5114-4442-9DA8-998385493F28}" type="presOf" srcId="{031DB688-51A4-804B-81BF-B964481AAD65}" destId="{040448C3-BDA5-5C4D-ACFC-A82C79D43CDC}" srcOrd="1" destOrd="0" presId="urn:microsoft.com/office/officeart/2005/8/layout/process5"/>
    <dgm:cxn modelId="{973720C5-78C4-48E7-8F39-2066E1D8DC41}" srcId="{AED9E57C-2B0A-47AE-ADDB-E23E751AEAE1}" destId="{F4DB6B45-360B-4EFB-9843-C46B8788AEE9}" srcOrd="3" destOrd="0" parTransId="{DD961D80-031B-4935-8CFF-F4E82E60327A}" sibTransId="{1A51C072-5A67-45C9-A101-B65039B3EA9B}"/>
    <dgm:cxn modelId="{FDD52CC9-88BB-4DF0-B663-C821868C0E25}" srcId="{AED9E57C-2B0A-47AE-ADDB-E23E751AEAE1}" destId="{62CCA822-1FA0-4999-A452-4334E6498DCD}" srcOrd="9" destOrd="0" parTransId="{F1CC249D-5F12-4EBE-8088-C36857AC1725}" sibTransId="{7577B30B-A008-4D2E-8B2C-2D6FBBE7D530}"/>
    <dgm:cxn modelId="{D30F16CC-0B93-47DF-9887-E566C0B0DF1E}" srcId="{AED9E57C-2B0A-47AE-ADDB-E23E751AEAE1}" destId="{666D35E4-8C82-4132-95D9-D168608D6BAF}" srcOrd="7" destOrd="0" parTransId="{BE81A55E-E5CC-4568-B3C9-A343D8DC89EF}" sibTransId="{A4B4BA67-26A8-4A35-AEBD-8E7447E7EDF3}"/>
    <dgm:cxn modelId="{3F1512D2-9A7C-FD42-8C4D-720439D1B9AD}" type="presOf" srcId="{06ECD839-0CCF-4404-8872-6BCCF4C12F37}" destId="{3D614D70-3BF6-E040-988C-47694D9C9238}" srcOrd="0" destOrd="0" presId="urn:microsoft.com/office/officeart/2005/8/layout/process5"/>
    <dgm:cxn modelId="{74410ED6-6C55-2F47-A6E6-C3C2B80797F1}" type="presOf" srcId="{918AA66B-4BA8-411F-B29A-D5615F8D8555}" destId="{7BC31748-85CF-5A47-B126-EDAF40111605}" srcOrd="0" destOrd="0" presId="urn:microsoft.com/office/officeart/2005/8/layout/process5"/>
    <dgm:cxn modelId="{EF87F8D9-4976-6E46-B1C5-0525207832F1}" type="presOf" srcId="{62CCA822-1FA0-4999-A452-4334E6498DCD}" destId="{05A63B2D-2EC2-1843-8A03-EFB03A3BD578}" srcOrd="0" destOrd="0" presId="urn:microsoft.com/office/officeart/2005/8/layout/process5"/>
    <dgm:cxn modelId="{64EC43DA-DCFA-4744-AA31-F16547BF7CF7}" type="presOf" srcId="{DD4616BC-645C-0347-8D6A-6F9FA2BDF704}" destId="{AFED13F0-683D-F941-A1FB-439EFD4DF29D}" srcOrd="1" destOrd="0" presId="urn:microsoft.com/office/officeart/2005/8/layout/process5"/>
    <dgm:cxn modelId="{A7FFCEEC-84DA-6042-9BDE-0DA727329055}" type="presOf" srcId="{49607F37-C3DD-44A8-AE6B-AB11D07CCD14}" destId="{37C5003F-F0F8-A445-8EDF-A6178A1B253C}" srcOrd="1" destOrd="0" presId="urn:microsoft.com/office/officeart/2005/8/layout/process5"/>
    <dgm:cxn modelId="{989FACEF-6629-DD42-AF9E-42C5539F84D3}" srcId="{AED9E57C-2B0A-47AE-ADDB-E23E751AEAE1}" destId="{6B3EEF95-DE0E-F448-A6CF-8E0402A1313E}" srcOrd="5" destOrd="0" parTransId="{4A46A669-EF58-8D49-AEEA-E952B8468866}" sibTransId="{DD4616BC-645C-0347-8D6A-6F9FA2BDF704}"/>
    <dgm:cxn modelId="{0D4C94FF-7239-7842-80E2-84C5F0DBD5EA}" type="presOf" srcId="{91D3EA1C-300D-4CD7-B999-184951F7974D}" destId="{ECE1E4BB-112F-9D44-BBAB-EA49A82CE486}" srcOrd="0" destOrd="0" presId="urn:microsoft.com/office/officeart/2005/8/layout/process5"/>
    <dgm:cxn modelId="{15F1D3FF-A31E-46B7-BB99-116209D74808}" srcId="{AED9E57C-2B0A-47AE-ADDB-E23E751AEAE1}" destId="{06ECD839-0CCF-4404-8872-6BCCF4C12F37}" srcOrd="2" destOrd="0" parTransId="{47EC03FC-3C97-44C9-BFC6-2E5C72C3DFAB}" sibTransId="{8CFEF7AB-636B-4E8D-B5BA-6D6379FA42C4}"/>
    <dgm:cxn modelId="{5AA127B9-798C-694E-B3D4-F7FCF1DD53D2}" type="presParOf" srcId="{D5AA3FB8-3DBA-1D49-B4A3-03C4178DCC35}" destId="{3CA421D2-1FF3-D240-A433-FA43133F9B00}" srcOrd="0" destOrd="0" presId="urn:microsoft.com/office/officeart/2005/8/layout/process5"/>
    <dgm:cxn modelId="{8D6CEBB4-84ED-0F4D-B07A-4016C766C6E9}" type="presParOf" srcId="{D5AA3FB8-3DBA-1D49-B4A3-03C4178DCC35}" destId="{332972BC-67EF-B94F-A9DE-DF05556C5CAE}" srcOrd="1" destOrd="0" presId="urn:microsoft.com/office/officeart/2005/8/layout/process5"/>
    <dgm:cxn modelId="{BBC1E496-0E1A-DB4E-A756-5B5E2A9E523E}" type="presParOf" srcId="{332972BC-67EF-B94F-A9DE-DF05556C5CAE}" destId="{3CDA3D36-681E-7E47-B8B5-71B03EF197D0}" srcOrd="0" destOrd="0" presId="urn:microsoft.com/office/officeart/2005/8/layout/process5"/>
    <dgm:cxn modelId="{2B74FE27-3EEF-504D-AFBC-E3980B03CFE5}" type="presParOf" srcId="{D5AA3FB8-3DBA-1D49-B4A3-03C4178DCC35}" destId="{ECE1E4BB-112F-9D44-BBAB-EA49A82CE486}" srcOrd="2" destOrd="0" presId="urn:microsoft.com/office/officeart/2005/8/layout/process5"/>
    <dgm:cxn modelId="{B39011F8-8D63-D94E-A68B-1FCE9A0EFB07}" type="presParOf" srcId="{D5AA3FB8-3DBA-1D49-B4A3-03C4178DCC35}" destId="{55DFE82A-D45B-9848-B2E8-9E8173E5839B}" srcOrd="3" destOrd="0" presId="urn:microsoft.com/office/officeart/2005/8/layout/process5"/>
    <dgm:cxn modelId="{B9FFDD63-98BD-5941-A1DD-61C1039F4A06}" type="presParOf" srcId="{55DFE82A-D45B-9848-B2E8-9E8173E5839B}" destId="{FB3949B3-C519-2447-98D9-3CAAB5DD280B}" srcOrd="0" destOrd="0" presId="urn:microsoft.com/office/officeart/2005/8/layout/process5"/>
    <dgm:cxn modelId="{E18FEFBC-40BA-9C4E-859A-04697812FFB4}" type="presParOf" srcId="{D5AA3FB8-3DBA-1D49-B4A3-03C4178DCC35}" destId="{3D614D70-3BF6-E040-988C-47694D9C9238}" srcOrd="4" destOrd="0" presId="urn:microsoft.com/office/officeart/2005/8/layout/process5"/>
    <dgm:cxn modelId="{416D12E0-5606-0343-BFAC-23DCCDA0039C}" type="presParOf" srcId="{D5AA3FB8-3DBA-1D49-B4A3-03C4178DCC35}" destId="{8AC66E49-D004-B942-BFAE-4A60EF18A8D0}" srcOrd="5" destOrd="0" presId="urn:microsoft.com/office/officeart/2005/8/layout/process5"/>
    <dgm:cxn modelId="{41DB65F9-886B-934D-AB66-C3C1CD63869A}" type="presParOf" srcId="{8AC66E49-D004-B942-BFAE-4A60EF18A8D0}" destId="{8A064B50-E3B2-C048-AB71-75B816525F6B}" srcOrd="0" destOrd="0" presId="urn:microsoft.com/office/officeart/2005/8/layout/process5"/>
    <dgm:cxn modelId="{A40A71B0-FFCD-D947-A55A-2BB91FDC44F0}" type="presParOf" srcId="{D5AA3FB8-3DBA-1D49-B4A3-03C4178DCC35}" destId="{B73A1A41-E966-1045-BA4D-931E313674EB}" srcOrd="6" destOrd="0" presId="urn:microsoft.com/office/officeart/2005/8/layout/process5"/>
    <dgm:cxn modelId="{C565B988-B185-E74E-8056-AC4E46A7DF84}" type="presParOf" srcId="{D5AA3FB8-3DBA-1D49-B4A3-03C4178DCC35}" destId="{882C9C67-23D5-0E4A-92AB-DDE950193F0F}" srcOrd="7" destOrd="0" presId="urn:microsoft.com/office/officeart/2005/8/layout/process5"/>
    <dgm:cxn modelId="{14234A12-5571-E948-A190-9747B5029541}" type="presParOf" srcId="{882C9C67-23D5-0E4A-92AB-DDE950193F0F}" destId="{A2A1B100-CF63-2A4D-8895-C1E8013A1E29}" srcOrd="0" destOrd="0" presId="urn:microsoft.com/office/officeart/2005/8/layout/process5"/>
    <dgm:cxn modelId="{C6911331-2224-C743-B032-99805463F072}" type="presParOf" srcId="{D5AA3FB8-3DBA-1D49-B4A3-03C4178DCC35}" destId="{A01DC7EA-3E38-E143-A52F-A6CC79F7C5B0}" srcOrd="8" destOrd="0" presId="urn:microsoft.com/office/officeart/2005/8/layout/process5"/>
    <dgm:cxn modelId="{343B291C-76D6-3F43-9AFA-75911416D207}" type="presParOf" srcId="{D5AA3FB8-3DBA-1D49-B4A3-03C4178DCC35}" destId="{F2942684-D3E6-9540-95FB-ADAE4BC1A950}" srcOrd="9" destOrd="0" presId="urn:microsoft.com/office/officeart/2005/8/layout/process5"/>
    <dgm:cxn modelId="{7B4CEF58-7B1E-E74F-B8E9-67C08464BABC}" type="presParOf" srcId="{F2942684-D3E6-9540-95FB-ADAE4BC1A950}" destId="{4546BD51-C64A-1243-974B-90A4E5C7DFC2}" srcOrd="0" destOrd="0" presId="urn:microsoft.com/office/officeart/2005/8/layout/process5"/>
    <dgm:cxn modelId="{DFF16494-6CEF-AF4A-8454-1F3EF009A85A}" type="presParOf" srcId="{D5AA3FB8-3DBA-1D49-B4A3-03C4178DCC35}" destId="{3B539126-A740-E747-8A5E-E0F501430C86}" srcOrd="10" destOrd="0" presId="urn:microsoft.com/office/officeart/2005/8/layout/process5"/>
    <dgm:cxn modelId="{4DD098CB-875D-7747-800A-EB7E6BE47169}" type="presParOf" srcId="{D5AA3FB8-3DBA-1D49-B4A3-03C4178DCC35}" destId="{8A38A13E-5738-7C44-B903-0C1E936D26F2}" srcOrd="11" destOrd="0" presId="urn:microsoft.com/office/officeart/2005/8/layout/process5"/>
    <dgm:cxn modelId="{E5982D08-6051-C74A-BFED-C830B5C4D082}" type="presParOf" srcId="{8A38A13E-5738-7C44-B903-0C1E936D26F2}" destId="{AFED13F0-683D-F941-A1FB-439EFD4DF29D}" srcOrd="0" destOrd="0" presId="urn:microsoft.com/office/officeart/2005/8/layout/process5"/>
    <dgm:cxn modelId="{89BC7557-44B3-5446-B0F4-E200A817117C}" type="presParOf" srcId="{D5AA3FB8-3DBA-1D49-B4A3-03C4178DCC35}" destId="{2958E200-82CB-A943-A900-B455CE6A968B}" srcOrd="12" destOrd="0" presId="urn:microsoft.com/office/officeart/2005/8/layout/process5"/>
    <dgm:cxn modelId="{95315FD3-A841-3842-A080-606030C8A9B7}" type="presParOf" srcId="{D5AA3FB8-3DBA-1D49-B4A3-03C4178DCC35}" destId="{BFAD6564-6016-7343-B29C-AC16E58AFE0C}" srcOrd="13" destOrd="0" presId="urn:microsoft.com/office/officeart/2005/8/layout/process5"/>
    <dgm:cxn modelId="{BC0D9AEE-CEE7-F745-ACD5-27879AA9CD47}" type="presParOf" srcId="{BFAD6564-6016-7343-B29C-AC16E58AFE0C}" destId="{040448C3-BDA5-5C4D-ACFC-A82C79D43CDC}" srcOrd="0" destOrd="0" presId="urn:microsoft.com/office/officeart/2005/8/layout/process5"/>
    <dgm:cxn modelId="{5C057E5C-4F1A-1D40-B370-BF8D133478BF}" type="presParOf" srcId="{D5AA3FB8-3DBA-1D49-B4A3-03C4178DCC35}" destId="{8D288E71-A3B3-A64D-B722-85811D6A02CE}" srcOrd="14" destOrd="0" presId="urn:microsoft.com/office/officeart/2005/8/layout/process5"/>
    <dgm:cxn modelId="{2F5C9B69-AB76-6A42-B775-7808D7E7369E}" type="presParOf" srcId="{D5AA3FB8-3DBA-1D49-B4A3-03C4178DCC35}" destId="{2887330E-332C-2843-A09A-AF18571C0659}" srcOrd="15" destOrd="0" presId="urn:microsoft.com/office/officeart/2005/8/layout/process5"/>
    <dgm:cxn modelId="{68EC060D-6BF8-C046-8270-9DD1A889E323}" type="presParOf" srcId="{2887330E-332C-2843-A09A-AF18571C0659}" destId="{921C1BD1-7026-1547-A6EC-992E8DF350FB}" srcOrd="0" destOrd="0" presId="urn:microsoft.com/office/officeart/2005/8/layout/process5"/>
    <dgm:cxn modelId="{DE24670B-89AB-F942-A0B2-EF1B3207DBE4}" type="presParOf" srcId="{D5AA3FB8-3DBA-1D49-B4A3-03C4178DCC35}" destId="{7BC31748-85CF-5A47-B126-EDAF40111605}" srcOrd="16" destOrd="0" presId="urn:microsoft.com/office/officeart/2005/8/layout/process5"/>
    <dgm:cxn modelId="{B96C86AE-FF18-D145-B488-5FBE91A2B6BD}" type="presParOf" srcId="{D5AA3FB8-3DBA-1D49-B4A3-03C4178DCC35}" destId="{F18F2AB0-FA40-F443-880D-99DFFA63D2E1}" srcOrd="17" destOrd="0" presId="urn:microsoft.com/office/officeart/2005/8/layout/process5"/>
    <dgm:cxn modelId="{4B206B60-7791-0742-87A4-C638927F1B47}" type="presParOf" srcId="{F18F2AB0-FA40-F443-880D-99DFFA63D2E1}" destId="{37C5003F-F0F8-A445-8EDF-A6178A1B253C}" srcOrd="0" destOrd="0" presId="urn:microsoft.com/office/officeart/2005/8/layout/process5"/>
    <dgm:cxn modelId="{20535055-F7A8-7B4D-8705-6D1BBB4C2F17}" type="presParOf" srcId="{D5AA3FB8-3DBA-1D49-B4A3-03C4178DCC35}" destId="{05A63B2D-2EC2-1843-8A03-EFB03A3BD578}" srcOrd="18" destOrd="0" presId="urn:microsoft.com/office/officeart/2005/8/layout/process5"/>
    <dgm:cxn modelId="{40EBDB21-A0E8-EF4E-A4FC-1B2D2654B22B}" type="presParOf" srcId="{D5AA3FB8-3DBA-1D49-B4A3-03C4178DCC35}" destId="{4B5965E6-B003-394E-8D9D-2A065D43EAA1}" srcOrd="19" destOrd="0" presId="urn:microsoft.com/office/officeart/2005/8/layout/process5"/>
    <dgm:cxn modelId="{51386861-54ED-874B-BEA8-BB6B946E5808}" type="presParOf" srcId="{4B5965E6-B003-394E-8D9D-2A065D43EAA1}" destId="{1E747C87-5872-8A48-961D-3E5D2579E8BC}" srcOrd="0" destOrd="0" presId="urn:microsoft.com/office/officeart/2005/8/layout/process5"/>
    <dgm:cxn modelId="{569BD8E3-EB81-2C45-8A19-71BD0AF8D9AB}" type="presParOf" srcId="{D5AA3FB8-3DBA-1D49-B4A3-03C4178DCC35}" destId="{CADD5F9E-56D5-B349-BFB2-F24F2F2E5A2D}" srcOrd="20" destOrd="0" presId="urn:microsoft.com/office/officeart/2005/8/layout/process5"/>
    <dgm:cxn modelId="{EA29E5DC-9238-814F-B4BC-438B9E7874EB}" type="presParOf" srcId="{D5AA3FB8-3DBA-1D49-B4A3-03C4178DCC35}" destId="{3CE5EBFC-5C0B-0640-9719-B107DE06A188}" srcOrd="21" destOrd="0" presId="urn:microsoft.com/office/officeart/2005/8/layout/process5"/>
    <dgm:cxn modelId="{C0E71E2F-E09E-E141-8BA7-0F3F89676D6F}" type="presParOf" srcId="{3CE5EBFC-5C0B-0640-9719-B107DE06A188}" destId="{8C4F1622-417D-8645-BB51-DCF975F9CB52}" srcOrd="0" destOrd="0" presId="urn:microsoft.com/office/officeart/2005/8/layout/process5"/>
    <dgm:cxn modelId="{51C6CA5A-70D8-4E43-8642-C9D8201A77C1}" type="presParOf" srcId="{D5AA3FB8-3DBA-1D49-B4A3-03C4178DCC35}" destId="{E05382EF-9119-424B-98DD-F51598C30EB9}" srcOrd="22" destOrd="0" presId="urn:microsoft.com/office/officeart/2005/8/layout/process5"/>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421D2-1FF3-D240-A433-FA43133F9B00}">
      <dsp:nvSpPr>
        <dsp:cNvPr id="0" name=""/>
        <dsp:cNvSpPr/>
      </dsp:nvSpPr>
      <dsp:spPr>
        <a:xfrm>
          <a:off x="2518" y="478779"/>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Block 1</a:t>
          </a:r>
        </a:p>
        <a:p>
          <a:pPr marL="0" lvl="0" indent="0" algn="ctr" defTabSz="400050">
            <a:lnSpc>
              <a:spcPct val="90000"/>
            </a:lnSpc>
            <a:spcBef>
              <a:spcPct val="0"/>
            </a:spcBef>
            <a:spcAft>
              <a:spcPct val="35000"/>
            </a:spcAft>
            <a:buNone/>
          </a:pPr>
          <a:r>
            <a:rPr lang="en-GB" sz="900" kern="1200" dirty="0">
              <a:solidFill>
                <a:schemeClr val="tx1"/>
              </a:solidFill>
            </a:rPr>
            <a:t> 22</a:t>
          </a:r>
          <a:r>
            <a:rPr lang="en-GB" sz="900" kern="1200" baseline="30000" dirty="0">
              <a:solidFill>
                <a:schemeClr val="tx1"/>
              </a:solidFill>
            </a:rPr>
            <a:t>nd</a:t>
          </a:r>
          <a:r>
            <a:rPr lang="en-GB" sz="900" kern="1200" dirty="0">
              <a:solidFill>
                <a:schemeClr val="tx1"/>
              </a:solidFill>
            </a:rPr>
            <a:t> – 26</a:t>
          </a:r>
          <a:r>
            <a:rPr lang="en-GB" sz="900" kern="1200" baseline="30000" dirty="0">
              <a:solidFill>
                <a:schemeClr val="tx1"/>
              </a:solidFill>
            </a:rPr>
            <a:t>th</a:t>
          </a:r>
          <a:r>
            <a:rPr lang="en-GB" sz="900" kern="1200" dirty="0">
              <a:solidFill>
                <a:schemeClr val="tx1"/>
              </a:solidFill>
            </a:rPr>
            <a:t> September 2025</a:t>
          </a:r>
        </a:p>
      </dsp:txBody>
      <dsp:txXfrm>
        <a:off x="21871" y="498132"/>
        <a:ext cx="1062538" cy="622040"/>
      </dsp:txXfrm>
    </dsp:sp>
    <dsp:sp modelId="{332972BC-67EF-B94F-A9DE-DF05556C5CAE}">
      <dsp:nvSpPr>
        <dsp:cNvPr id="0" name=""/>
        <dsp:cNvSpPr/>
      </dsp:nvSpPr>
      <dsp:spPr>
        <a:xfrm>
          <a:off x="1200672" y="67259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200672" y="727220"/>
        <a:ext cx="163424" cy="163864"/>
      </dsp:txXfrm>
    </dsp:sp>
    <dsp:sp modelId="{ECE1E4BB-112F-9D44-BBAB-EA49A82CE486}">
      <dsp:nvSpPr>
        <dsp:cNvPr id="0" name=""/>
        <dsp:cNvSpPr/>
      </dsp:nvSpPr>
      <dsp:spPr>
        <a:xfrm>
          <a:off x="1544261" y="478779"/>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Block 2</a:t>
          </a:r>
        </a:p>
        <a:p>
          <a:pPr marL="0" lvl="0" indent="0" algn="ctr" defTabSz="400050">
            <a:lnSpc>
              <a:spcPct val="90000"/>
            </a:lnSpc>
            <a:spcBef>
              <a:spcPct val="0"/>
            </a:spcBef>
            <a:spcAft>
              <a:spcPct val="35000"/>
            </a:spcAft>
            <a:buNone/>
          </a:pPr>
          <a:r>
            <a:rPr lang="en-GB" sz="900" kern="1200" dirty="0">
              <a:solidFill>
                <a:schemeClr val="tx1"/>
              </a:solidFill>
            </a:rPr>
            <a:t>29</a:t>
          </a:r>
          <a:r>
            <a:rPr lang="en-GB" sz="900" kern="1200" baseline="30000" dirty="0">
              <a:solidFill>
                <a:schemeClr val="tx1"/>
              </a:solidFill>
            </a:rPr>
            <a:t>th</a:t>
          </a:r>
          <a:r>
            <a:rPr lang="en-GB" sz="900" kern="1200" dirty="0">
              <a:solidFill>
                <a:schemeClr val="tx1"/>
              </a:solidFill>
            </a:rPr>
            <a:t> September – 3</a:t>
          </a:r>
          <a:r>
            <a:rPr lang="en-GB" sz="900" kern="1200" baseline="30000" dirty="0">
              <a:solidFill>
                <a:schemeClr val="tx1"/>
              </a:solidFill>
            </a:rPr>
            <a:t>rd</a:t>
          </a:r>
          <a:r>
            <a:rPr lang="en-GB" sz="900" kern="1200" dirty="0">
              <a:solidFill>
                <a:schemeClr val="tx1"/>
              </a:solidFill>
            </a:rPr>
            <a:t> October</a:t>
          </a:r>
        </a:p>
        <a:p>
          <a:pPr marL="0" lvl="0" indent="0" algn="ctr" defTabSz="400050">
            <a:lnSpc>
              <a:spcPct val="90000"/>
            </a:lnSpc>
            <a:spcBef>
              <a:spcPct val="0"/>
            </a:spcBef>
            <a:spcAft>
              <a:spcPct val="35000"/>
            </a:spcAft>
            <a:buNone/>
          </a:pPr>
          <a:r>
            <a:rPr lang="en-GB" sz="900" kern="1200" dirty="0">
              <a:solidFill>
                <a:schemeClr val="tx1"/>
              </a:solidFill>
            </a:rPr>
            <a:t> 2005 </a:t>
          </a:r>
        </a:p>
      </dsp:txBody>
      <dsp:txXfrm>
        <a:off x="1563614" y="498132"/>
        <a:ext cx="1062538" cy="622040"/>
      </dsp:txXfrm>
    </dsp:sp>
    <dsp:sp modelId="{55DFE82A-D45B-9848-B2E8-9E8173E5839B}">
      <dsp:nvSpPr>
        <dsp:cNvPr id="0" name=""/>
        <dsp:cNvSpPr/>
      </dsp:nvSpPr>
      <dsp:spPr>
        <a:xfrm>
          <a:off x="2742415" y="67259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742415" y="727220"/>
        <a:ext cx="163424" cy="163864"/>
      </dsp:txXfrm>
    </dsp:sp>
    <dsp:sp modelId="{3D614D70-3BF6-E040-988C-47694D9C9238}">
      <dsp:nvSpPr>
        <dsp:cNvPr id="0" name=""/>
        <dsp:cNvSpPr/>
      </dsp:nvSpPr>
      <dsp:spPr>
        <a:xfrm>
          <a:off x="3086003" y="478779"/>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Module Assessment</a:t>
          </a:r>
        </a:p>
        <a:p>
          <a:pPr marL="0" lvl="0" indent="0" algn="ctr" defTabSz="400050">
            <a:lnSpc>
              <a:spcPct val="90000"/>
            </a:lnSpc>
            <a:spcBef>
              <a:spcPct val="0"/>
            </a:spcBef>
            <a:spcAft>
              <a:spcPct val="35000"/>
            </a:spcAft>
            <a:buNone/>
          </a:pPr>
          <a:r>
            <a:rPr lang="en-GB" sz="900" kern="1200" dirty="0">
              <a:solidFill>
                <a:schemeClr val="tx1"/>
              </a:solidFill>
            </a:rPr>
            <a:t>5</a:t>
          </a:r>
          <a:r>
            <a:rPr lang="en-GB" sz="900" kern="1200" baseline="30000" dirty="0">
              <a:solidFill>
                <a:schemeClr val="tx1"/>
              </a:solidFill>
            </a:rPr>
            <a:t>th</a:t>
          </a:r>
          <a:r>
            <a:rPr lang="en-GB" sz="900" kern="1200" dirty="0">
              <a:solidFill>
                <a:schemeClr val="tx1"/>
              </a:solidFill>
            </a:rPr>
            <a:t> – 9</a:t>
          </a:r>
          <a:r>
            <a:rPr lang="en-GB" sz="900" kern="1200" baseline="30000" dirty="0">
              <a:solidFill>
                <a:schemeClr val="tx1"/>
              </a:solidFill>
            </a:rPr>
            <a:t>th</a:t>
          </a:r>
          <a:r>
            <a:rPr lang="en-GB" sz="900" kern="1200" dirty="0">
              <a:solidFill>
                <a:schemeClr val="tx1"/>
              </a:solidFill>
            </a:rPr>
            <a:t> January 2026</a:t>
          </a:r>
        </a:p>
      </dsp:txBody>
      <dsp:txXfrm>
        <a:off x="3105356" y="498132"/>
        <a:ext cx="1062538" cy="622040"/>
      </dsp:txXfrm>
    </dsp:sp>
    <dsp:sp modelId="{8AC66E49-D004-B942-BFAE-4A60EF18A8D0}">
      <dsp:nvSpPr>
        <dsp:cNvPr id="0" name=""/>
        <dsp:cNvSpPr/>
      </dsp:nvSpPr>
      <dsp:spPr>
        <a:xfrm>
          <a:off x="4284158" y="67259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284158" y="727220"/>
        <a:ext cx="163424" cy="163864"/>
      </dsp:txXfrm>
    </dsp:sp>
    <dsp:sp modelId="{B73A1A41-E966-1045-BA4D-931E313674EB}">
      <dsp:nvSpPr>
        <dsp:cNvPr id="0" name=""/>
        <dsp:cNvSpPr/>
      </dsp:nvSpPr>
      <dsp:spPr>
        <a:xfrm>
          <a:off x="4627746" y="478779"/>
          <a:ext cx="1101244" cy="660746"/>
        </a:xfrm>
        <a:prstGeom prst="roundRect">
          <a:avLst>
            <a:gd name="adj" fmla="val 10000"/>
          </a:avLst>
        </a:prstGeom>
        <a:gradFill flip="none" rotWithShape="0">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Employer and University Gateway activity Between 12</a:t>
          </a:r>
          <a:r>
            <a:rPr lang="en-GB" sz="900" kern="1200" baseline="30000" dirty="0"/>
            <a:t>th</a:t>
          </a:r>
          <a:r>
            <a:rPr lang="en-GB" sz="900" kern="1200" dirty="0"/>
            <a:t> and 17</a:t>
          </a:r>
          <a:r>
            <a:rPr lang="en-GB" sz="900" kern="1200" baseline="30000" dirty="0"/>
            <a:t>th</a:t>
          </a:r>
          <a:r>
            <a:rPr lang="en-GB" sz="900" kern="1200" dirty="0"/>
            <a:t> January 2026</a:t>
          </a:r>
        </a:p>
      </dsp:txBody>
      <dsp:txXfrm>
        <a:off x="4647099" y="498132"/>
        <a:ext cx="1062538" cy="622040"/>
      </dsp:txXfrm>
    </dsp:sp>
    <dsp:sp modelId="{882C9C67-23D5-0E4A-92AB-DDE950193F0F}">
      <dsp:nvSpPr>
        <dsp:cNvPr id="0" name=""/>
        <dsp:cNvSpPr/>
      </dsp:nvSpPr>
      <dsp:spPr>
        <a:xfrm rot="5400000">
          <a:off x="5061636" y="121661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5400000">
        <a:off x="5096436" y="1236436"/>
        <a:ext cx="163864" cy="163424"/>
      </dsp:txXfrm>
    </dsp:sp>
    <dsp:sp modelId="{A01DC7EA-3E38-E143-A52F-A6CC79F7C5B0}">
      <dsp:nvSpPr>
        <dsp:cNvPr id="0" name=""/>
        <dsp:cNvSpPr/>
      </dsp:nvSpPr>
      <dsp:spPr>
        <a:xfrm>
          <a:off x="4627746" y="1580024"/>
          <a:ext cx="1101244" cy="660746"/>
        </a:xfrm>
        <a:prstGeom prst="roundRect">
          <a:avLst>
            <a:gd name="adj" fmla="val 10000"/>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Semester 1 Exam Board February 2026</a:t>
          </a:r>
          <a:endParaRPr lang="en-GB" sz="900" kern="1200" dirty="0">
            <a:solidFill>
              <a:schemeClr val="tx1"/>
            </a:solidFill>
          </a:endParaRPr>
        </a:p>
      </dsp:txBody>
      <dsp:txXfrm>
        <a:off x="4647099" y="1599377"/>
        <a:ext cx="1062538" cy="622040"/>
      </dsp:txXfrm>
    </dsp:sp>
    <dsp:sp modelId="{F2942684-D3E6-9540-95FB-ADAE4BC1A950}">
      <dsp:nvSpPr>
        <dsp:cNvPr id="0" name=""/>
        <dsp:cNvSpPr/>
      </dsp:nvSpPr>
      <dsp:spPr>
        <a:xfrm rot="10800000">
          <a:off x="4297373" y="177384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4367412" y="1828465"/>
        <a:ext cx="163424" cy="163864"/>
      </dsp:txXfrm>
    </dsp:sp>
    <dsp:sp modelId="{3B539126-A740-E747-8A5E-E0F501430C86}">
      <dsp:nvSpPr>
        <dsp:cNvPr id="0" name=""/>
        <dsp:cNvSpPr/>
      </dsp:nvSpPr>
      <dsp:spPr>
        <a:xfrm>
          <a:off x="3086003" y="1580024"/>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Independent Project Completion</a:t>
          </a:r>
        </a:p>
        <a:p>
          <a:pPr marL="0" lvl="0" indent="0" algn="ctr" defTabSz="400050">
            <a:lnSpc>
              <a:spcPct val="90000"/>
            </a:lnSpc>
            <a:spcBef>
              <a:spcPct val="0"/>
            </a:spcBef>
            <a:spcAft>
              <a:spcPct val="35000"/>
            </a:spcAft>
            <a:buNone/>
          </a:pPr>
          <a:r>
            <a:rPr lang="en-GB" sz="900" kern="1200" dirty="0">
              <a:solidFill>
                <a:schemeClr val="tx1"/>
              </a:solidFill>
            </a:rPr>
            <a:t>September 2025 – March 2026 </a:t>
          </a:r>
        </a:p>
      </dsp:txBody>
      <dsp:txXfrm>
        <a:off x="3105356" y="1599377"/>
        <a:ext cx="1062538" cy="622040"/>
      </dsp:txXfrm>
    </dsp:sp>
    <dsp:sp modelId="{8A38A13E-5738-7C44-B903-0C1E936D26F2}">
      <dsp:nvSpPr>
        <dsp:cNvPr id="0" name=""/>
        <dsp:cNvSpPr/>
      </dsp:nvSpPr>
      <dsp:spPr>
        <a:xfrm rot="10800000">
          <a:off x="2755630" y="177384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825669" y="1828465"/>
        <a:ext cx="163424" cy="163864"/>
      </dsp:txXfrm>
    </dsp:sp>
    <dsp:sp modelId="{2958E200-82CB-A943-A900-B455CE6A968B}">
      <dsp:nvSpPr>
        <dsp:cNvPr id="0" name=""/>
        <dsp:cNvSpPr/>
      </dsp:nvSpPr>
      <dsp:spPr>
        <a:xfrm>
          <a:off x="1544261" y="1580024"/>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ysClr val="windowText" lastClr="000000"/>
              </a:solidFill>
            </a:rPr>
            <a:t>Final Report Submission - Friday 20</a:t>
          </a:r>
          <a:r>
            <a:rPr lang="en-GB" sz="900" kern="1200" baseline="30000" dirty="0">
              <a:solidFill>
                <a:sysClr val="windowText" lastClr="000000"/>
              </a:solidFill>
            </a:rPr>
            <a:t>th</a:t>
          </a:r>
          <a:r>
            <a:rPr lang="en-GB" sz="900" kern="1200" dirty="0">
              <a:solidFill>
                <a:sysClr val="windowText" lastClr="000000"/>
              </a:solidFill>
            </a:rPr>
            <a:t> March 2026 @ 1500 hrs</a:t>
          </a:r>
        </a:p>
      </dsp:txBody>
      <dsp:txXfrm>
        <a:off x="1563614" y="1599377"/>
        <a:ext cx="1062538" cy="622040"/>
      </dsp:txXfrm>
    </dsp:sp>
    <dsp:sp modelId="{BFAD6564-6016-7343-B29C-AC16E58AFE0C}">
      <dsp:nvSpPr>
        <dsp:cNvPr id="0" name=""/>
        <dsp:cNvSpPr/>
      </dsp:nvSpPr>
      <dsp:spPr>
        <a:xfrm rot="10800000">
          <a:off x="1213887" y="177384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1283926" y="1828465"/>
        <a:ext cx="163424" cy="163864"/>
      </dsp:txXfrm>
    </dsp:sp>
    <dsp:sp modelId="{8D288E71-A3B3-A64D-B722-85811D6A02CE}">
      <dsp:nvSpPr>
        <dsp:cNvPr id="0" name=""/>
        <dsp:cNvSpPr/>
      </dsp:nvSpPr>
      <dsp:spPr>
        <a:xfrm>
          <a:off x="2518" y="1580024"/>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Poster Submission</a:t>
          </a:r>
        </a:p>
        <a:p>
          <a:pPr marL="0" lvl="0" indent="0" algn="ctr" defTabSz="400050">
            <a:lnSpc>
              <a:spcPct val="90000"/>
            </a:lnSpc>
            <a:spcBef>
              <a:spcPct val="0"/>
            </a:spcBef>
            <a:spcAft>
              <a:spcPct val="35000"/>
            </a:spcAft>
            <a:buNone/>
          </a:pPr>
          <a:r>
            <a:rPr lang="en-GB" sz="900" kern="1200" dirty="0">
              <a:solidFill>
                <a:schemeClr val="tx1"/>
              </a:solidFill>
            </a:rPr>
            <a:t>27th March 2026 @ 1500 hrs</a:t>
          </a:r>
        </a:p>
      </dsp:txBody>
      <dsp:txXfrm>
        <a:off x="21871" y="1599377"/>
        <a:ext cx="1062538" cy="622040"/>
      </dsp:txXfrm>
    </dsp:sp>
    <dsp:sp modelId="{2887330E-332C-2843-A09A-AF18571C0659}">
      <dsp:nvSpPr>
        <dsp:cNvPr id="0" name=""/>
        <dsp:cNvSpPr/>
      </dsp:nvSpPr>
      <dsp:spPr>
        <a:xfrm rot="5400000">
          <a:off x="436409" y="231785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5400000">
        <a:off x="471209" y="2337681"/>
        <a:ext cx="163864" cy="163424"/>
      </dsp:txXfrm>
    </dsp:sp>
    <dsp:sp modelId="{7BC31748-85CF-5A47-B126-EDAF40111605}">
      <dsp:nvSpPr>
        <dsp:cNvPr id="0" name=""/>
        <dsp:cNvSpPr/>
      </dsp:nvSpPr>
      <dsp:spPr>
        <a:xfrm>
          <a:off x="2518" y="2681268"/>
          <a:ext cx="1101244" cy="6607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Viva &amp; EPA Activity</a:t>
          </a:r>
        </a:p>
        <a:p>
          <a:pPr marL="0" lvl="0" indent="0" algn="ctr" defTabSz="400050">
            <a:lnSpc>
              <a:spcPct val="90000"/>
            </a:lnSpc>
            <a:spcBef>
              <a:spcPct val="0"/>
            </a:spcBef>
            <a:spcAft>
              <a:spcPct val="35000"/>
            </a:spcAft>
            <a:buNone/>
          </a:pPr>
          <a:r>
            <a:rPr lang="en-GB" sz="900" kern="1200" dirty="0"/>
            <a:t>13</a:t>
          </a:r>
          <a:r>
            <a:rPr lang="en-GB" sz="900" kern="1200" baseline="30000" dirty="0"/>
            <a:t>th</a:t>
          </a:r>
          <a:r>
            <a:rPr lang="en-GB" sz="900" kern="1200" dirty="0"/>
            <a:t>  – 23</a:t>
          </a:r>
          <a:r>
            <a:rPr lang="en-GB" sz="900" kern="1200" baseline="30000" dirty="0"/>
            <a:t>rd</a:t>
          </a:r>
          <a:r>
            <a:rPr lang="en-GB" sz="900" kern="1200" dirty="0"/>
            <a:t>  April 2026</a:t>
          </a:r>
        </a:p>
      </dsp:txBody>
      <dsp:txXfrm>
        <a:off x="21871" y="2700621"/>
        <a:ext cx="1062538" cy="622040"/>
      </dsp:txXfrm>
    </dsp:sp>
    <dsp:sp modelId="{F18F2AB0-FA40-F443-880D-99DFFA63D2E1}">
      <dsp:nvSpPr>
        <dsp:cNvPr id="0" name=""/>
        <dsp:cNvSpPr/>
      </dsp:nvSpPr>
      <dsp:spPr>
        <a:xfrm>
          <a:off x="1200672" y="2875087"/>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200672" y="2929709"/>
        <a:ext cx="163424" cy="163864"/>
      </dsp:txXfrm>
    </dsp:sp>
    <dsp:sp modelId="{05A63B2D-2EC2-1843-8A03-EFB03A3BD578}">
      <dsp:nvSpPr>
        <dsp:cNvPr id="0" name=""/>
        <dsp:cNvSpPr/>
      </dsp:nvSpPr>
      <dsp:spPr>
        <a:xfrm>
          <a:off x="1544261" y="2681268"/>
          <a:ext cx="1101244" cy="6607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EPA Resit Activity</a:t>
          </a:r>
        </a:p>
        <a:p>
          <a:pPr marL="0" lvl="0" indent="0" algn="ctr" defTabSz="400050">
            <a:lnSpc>
              <a:spcPct val="90000"/>
            </a:lnSpc>
            <a:spcBef>
              <a:spcPct val="0"/>
            </a:spcBef>
            <a:spcAft>
              <a:spcPct val="35000"/>
            </a:spcAft>
            <a:buNone/>
          </a:pPr>
          <a:r>
            <a:rPr lang="en-GB" sz="900" kern="1200" dirty="0"/>
            <a:t>13</a:t>
          </a:r>
          <a:r>
            <a:rPr lang="en-GB" sz="900" kern="1200" baseline="30000" dirty="0"/>
            <a:t>th</a:t>
          </a:r>
          <a:r>
            <a:rPr lang="en-GB" sz="900" kern="1200" dirty="0"/>
            <a:t> – 17</a:t>
          </a:r>
          <a:r>
            <a:rPr lang="en-GB" sz="900" kern="1200" baseline="30000" dirty="0"/>
            <a:t>th</a:t>
          </a:r>
          <a:r>
            <a:rPr lang="en-GB" sz="900" kern="1200" dirty="0"/>
            <a:t> July</a:t>
          </a:r>
        </a:p>
      </dsp:txBody>
      <dsp:txXfrm>
        <a:off x="1563614" y="2700621"/>
        <a:ext cx="1062538" cy="622040"/>
      </dsp:txXfrm>
    </dsp:sp>
    <dsp:sp modelId="{4B5965E6-B003-394E-8D9D-2A065D43EAA1}">
      <dsp:nvSpPr>
        <dsp:cNvPr id="0" name=""/>
        <dsp:cNvSpPr/>
      </dsp:nvSpPr>
      <dsp:spPr>
        <a:xfrm>
          <a:off x="2742415" y="2875087"/>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742415" y="2929709"/>
        <a:ext cx="163424" cy="163864"/>
      </dsp:txXfrm>
    </dsp:sp>
    <dsp:sp modelId="{CADD5F9E-56D5-B349-BFB2-F24F2F2E5A2D}">
      <dsp:nvSpPr>
        <dsp:cNvPr id="0" name=""/>
        <dsp:cNvSpPr/>
      </dsp:nvSpPr>
      <dsp:spPr>
        <a:xfrm>
          <a:off x="3086003" y="2681268"/>
          <a:ext cx="1101244" cy="6607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Exam Board </a:t>
          </a:r>
        </a:p>
        <a:p>
          <a:pPr marL="0" lvl="0" indent="0" algn="ctr" defTabSz="444500">
            <a:lnSpc>
              <a:spcPct val="90000"/>
            </a:lnSpc>
            <a:spcBef>
              <a:spcPct val="0"/>
            </a:spcBef>
            <a:spcAft>
              <a:spcPct val="35000"/>
            </a:spcAft>
            <a:buNone/>
          </a:pPr>
          <a:r>
            <a:rPr lang="en-GB" sz="1000" kern="1200" dirty="0"/>
            <a:t>June 2026</a:t>
          </a:r>
        </a:p>
      </dsp:txBody>
      <dsp:txXfrm>
        <a:off x="3105356" y="2700621"/>
        <a:ext cx="1062538" cy="622040"/>
      </dsp:txXfrm>
    </dsp:sp>
    <dsp:sp modelId="{3CE5EBFC-5C0B-0640-9719-B107DE06A188}">
      <dsp:nvSpPr>
        <dsp:cNvPr id="0" name=""/>
        <dsp:cNvSpPr/>
      </dsp:nvSpPr>
      <dsp:spPr>
        <a:xfrm>
          <a:off x="4284158" y="2875087"/>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284158" y="2929709"/>
        <a:ext cx="163424" cy="163864"/>
      </dsp:txXfrm>
    </dsp:sp>
    <dsp:sp modelId="{E05382EF-9119-424B-98DD-F51598C30EB9}">
      <dsp:nvSpPr>
        <dsp:cNvPr id="0" name=""/>
        <dsp:cNvSpPr/>
      </dsp:nvSpPr>
      <dsp:spPr>
        <a:xfrm>
          <a:off x="4627746" y="2681268"/>
          <a:ext cx="1101244" cy="660746"/>
        </a:xfrm>
        <a:prstGeom prst="roundRect">
          <a:avLst>
            <a:gd name="adj" fmla="val 10000"/>
          </a:avLst>
        </a:prstGeom>
        <a:blipFill dpi="0" rotWithShape="0">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Graduation Summer 2026</a:t>
          </a:r>
        </a:p>
      </dsp:txBody>
      <dsp:txXfrm>
        <a:off x="4647099" y="2700621"/>
        <a:ext cx="1062538" cy="62204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3/14/2025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current OME governance structure for the UK. In 2022/23 the OME BEng/HNC and EE programmes reached no more than 5% of the community, with little access to commercial frameworks, funding opportunity, communities of interest of technology bases. In the space of 12 months we have are now a member of the Board at the Sector Skills Strategy Group (Gareth) and have increased reach to 10%. This has returned a revenue increase of just over £1.5M for OME and EE programmes. Much of industry is now interested in the courses currently on offer, modular aspects of those courses, or NEW courses (specifically the 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E39F54-6241-1B44-AFE6-26A98767E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1433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02ADC-1DE7-F8EA-54BA-9F8A284A2C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6F9F8D-695F-66FC-AA5E-7FD0495A51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1EFD57-8861-ADA4-775A-D14B3EA5EA6A}"/>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5" name="Footer Placeholder 4">
            <a:extLst>
              <a:ext uri="{FF2B5EF4-FFF2-40B4-BE49-F238E27FC236}">
                <a16:creationId xmlns:a16="http://schemas.microsoft.com/office/drawing/2014/main" id="{845810A2-095F-6013-975C-6A655C572FF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3EAE08-F165-6617-D190-AA1F5D57766D}"/>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2814675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FFF4-58AA-1D4D-F332-BBB7CDC57F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61094E-D926-42B7-C44F-9F811341E7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C7F77-28F1-9315-5712-BBD0EC0A24DB}"/>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5" name="Footer Placeholder 4">
            <a:extLst>
              <a:ext uri="{FF2B5EF4-FFF2-40B4-BE49-F238E27FC236}">
                <a16:creationId xmlns:a16="http://schemas.microsoft.com/office/drawing/2014/main" id="{8884983F-58FE-B3A2-879C-2D1A6599E0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72645E4-1FC4-92AF-8E54-F1B98404A72F}"/>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1788313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1B9B2-7CAF-AF67-09D3-688035FDC8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9A3E7B-3C31-E698-ADA2-8AFF2776D8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30714F-25AE-DBC0-6104-930EEC3D958A}"/>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5" name="Footer Placeholder 4">
            <a:extLst>
              <a:ext uri="{FF2B5EF4-FFF2-40B4-BE49-F238E27FC236}">
                <a16:creationId xmlns:a16="http://schemas.microsoft.com/office/drawing/2014/main" id="{22C27D80-A9B4-BA38-FA44-81264C1644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729C8A1-4EBE-C36D-AA2A-40CB230AD04A}"/>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12541674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EC27F-932E-122C-7A18-9F0C79D809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E5A943-9D06-DD46-7572-E6868F61BD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8E1B11-88B6-63C7-2D2C-798B1C5252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60D696-D44E-4CBF-A0B5-9DD3658FAB18}"/>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6" name="Footer Placeholder 5">
            <a:extLst>
              <a:ext uri="{FF2B5EF4-FFF2-40B4-BE49-F238E27FC236}">
                <a16:creationId xmlns:a16="http://schemas.microsoft.com/office/drawing/2014/main" id="{C145818D-7C41-D6EE-A258-A209357C330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6048FE-CE55-C4D5-1F63-2F81D31DEB19}"/>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488926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519B-6BF4-D797-05BA-00A286D46E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E72C2-3D46-2C22-281E-55579A98DA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03B027-F148-B108-F68D-CDF876A08B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35D4E0-8957-630A-F754-3AFE8214C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73CA3D-C7DB-BDCC-5B7F-E3480C19AC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B5B935-D660-DFCB-AF21-0F3A44D2D507}"/>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8" name="Footer Placeholder 7">
            <a:extLst>
              <a:ext uri="{FF2B5EF4-FFF2-40B4-BE49-F238E27FC236}">
                <a16:creationId xmlns:a16="http://schemas.microsoft.com/office/drawing/2014/main" id="{7ED6B4FA-2014-5DFE-A084-A5CA83FB0EA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9526F01-ACCD-C5BE-C151-F77E262DD043}"/>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821065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575A2-D047-BFCD-67B2-E070B62BB8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ECCF9E-7816-1C83-0CD0-F50699353C25}"/>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4" name="Footer Placeholder 3">
            <a:extLst>
              <a:ext uri="{FF2B5EF4-FFF2-40B4-BE49-F238E27FC236}">
                <a16:creationId xmlns:a16="http://schemas.microsoft.com/office/drawing/2014/main" id="{712772B8-F189-A411-9299-28E3AAC1E99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2391BA9-37A5-BD99-EAA8-C7157665C60B}"/>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581689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0ACCA-4FA4-9DFD-4191-20CA006DB6B1}"/>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3" name="Footer Placeholder 2">
            <a:extLst>
              <a:ext uri="{FF2B5EF4-FFF2-40B4-BE49-F238E27FC236}">
                <a16:creationId xmlns:a16="http://schemas.microsoft.com/office/drawing/2014/main" id="{48DD274B-E707-991F-E390-2B2FDDA00C7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096B00A-22FD-B76B-AFFB-6F60CEAE7AB6}"/>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13447977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15B3-D04F-42E9-E7C7-EF656D89B0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A367E5-EB7A-A800-4BCC-053E1A717B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449374-B220-D01D-FACD-F56F18AACC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14A845-048A-9583-6673-70C9D8B10260}"/>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6" name="Footer Placeholder 5">
            <a:extLst>
              <a:ext uri="{FF2B5EF4-FFF2-40B4-BE49-F238E27FC236}">
                <a16:creationId xmlns:a16="http://schemas.microsoft.com/office/drawing/2014/main" id="{B2E93B75-2236-2C6C-E7CB-8A9B0405ED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67C12A8-58C5-22D4-B700-ADA85210C77D}"/>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7506326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F5DE8-2EF8-EDE6-87A7-C1CC50BDA7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940866-176B-4839-C91F-FCBFDAD51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AF60253-631F-285F-B81A-0955224067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425D48-B89C-39E4-B0A4-C2FEBD088D8C}"/>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6" name="Footer Placeholder 5">
            <a:extLst>
              <a:ext uri="{FF2B5EF4-FFF2-40B4-BE49-F238E27FC236}">
                <a16:creationId xmlns:a16="http://schemas.microsoft.com/office/drawing/2014/main" id="{C2C0515B-244A-F103-05FD-4AE4D57B813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D32B734-57DE-448C-04A5-B166F04BB1A3}"/>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20447012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F750-A892-26BC-FE16-88FA93D70A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17769E-3798-A52E-1BCB-F81869638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F3245-E3AF-1659-6526-73DA505EFAEC}"/>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5" name="Footer Placeholder 4">
            <a:extLst>
              <a:ext uri="{FF2B5EF4-FFF2-40B4-BE49-F238E27FC236}">
                <a16:creationId xmlns:a16="http://schemas.microsoft.com/office/drawing/2014/main" id="{7488E7E1-801F-6CEB-846E-B9384D7C73E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91ADB9-0469-E378-79E6-475CE6639780}"/>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9283312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EF3654-501B-46F5-87EA-105D52EFB8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B7EF03-A1B1-C1AA-89BD-F8CE18AA78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69E9A2-243F-5610-6AB8-95C0FCFED8F9}"/>
              </a:ext>
            </a:extLst>
          </p:cNvPr>
          <p:cNvSpPr>
            <a:spLocks noGrp="1"/>
          </p:cNvSpPr>
          <p:nvPr>
            <p:ph type="dt" sz="half" idx="10"/>
          </p:nvPr>
        </p:nvSpPr>
        <p:spPr/>
        <p:txBody>
          <a:bodyPr/>
          <a:lstStyle/>
          <a:p>
            <a:fld id="{6B4DBFC7-990F-4E1E-A2BB-3924EC7683D4}" type="datetimeFigureOut">
              <a:rPr lang="en-GB" smtClean="0"/>
              <a:t>14/03/2025</a:t>
            </a:fld>
            <a:endParaRPr lang="en-GB" dirty="0"/>
          </a:p>
        </p:txBody>
      </p:sp>
      <p:sp>
        <p:nvSpPr>
          <p:cNvPr id="5" name="Footer Placeholder 4">
            <a:extLst>
              <a:ext uri="{FF2B5EF4-FFF2-40B4-BE49-F238E27FC236}">
                <a16:creationId xmlns:a16="http://schemas.microsoft.com/office/drawing/2014/main" id="{1D4E679C-0A1D-B132-BF69-3731E157D9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721FF7-DB4B-F61F-0861-2F166191DECE}"/>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0738827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17.xml"/><Relationship Id="rId1" Type="http://schemas.openxmlformats.org/officeDocument/2006/relationships/slideLayout" Target="../slideLayouts/slideLayout16.xml"/><Relationship Id="rId4" Type="http://schemas.openxmlformats.org/officeDocument/2006/relationships/image" Target="../media/image16.png"/></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1.xml"/><Relationship Id="rId1" Type="http://schemas.openxmlformats.org/officeDocument/2006/relationships/slideLayout" Target="../slideLayouts/slideLayout29.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2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9CD814-D4C2-00E8-BA3C-5B83FB019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C18157-BE6E-0774-B147-30457CCA2B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47277-6677-50A0-20E4-50B3A89B1E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4DBFC7-990F-4E1E-A2BB-3924EC7683D4}" type="datetimeFigureOut">
              <a:rPr lang="en-GB" smtClean="0"/>
              <a:t>14/03/2025</a:t>
            </a:fld>
            <a:endParaRPr lang="en-GB" dirty="0"/>
          </a:p>
        </p:txBody>
      </p:sp>
      <p:sp>
        <p:nvSpPr>
          <p:cNvPr id="5" name="Footer Placeholder 4">
            <a:extLst>
              <a:ext uri="{FF2B5EF4-FFF2-40B4-BE49-F238E27FC236}">
                <a16:creationId xmlns:a16="http://schemas.microsoft.com/office/drawing/2014/main" id="{AC7DEACD-57C8-06F6-A57B-56E9268698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C25D8FB-8875-F178-ABC9-1BEDB09F88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9AC604-D23C-47B8-BC5A-58742AA3DC11}" type="slidenum">
              <a:rPr lang="en-GB" smtClean="0"/>
              <a:t>‹#›</a:t>
            </a:fld>
            <a:endParaRPr lang="en-GB" dirty="0"/>
          </a:p>
        </p:txBody>
      </p:sp>
    </p:spTree>
    <p:extLst>
      <p:ext uri="{BB962C8B-B14F-4D97-AF65-F5344CB8AC3E}">
        <p14:creationId xmlns:p14="http://schemas.microsoft.com/office/powerpoint/2010/main" val="31601781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7.xml"/><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640524"/>
            <a:ext cx="6303344" cy="4115909"/>
          </a:xfrm>
          <a:prstGeom prst="rect">
            <a:avLst/>
          </a:prstGeom>
        </p:spPr>
        <p:txBody>
          <a:bodyPr vert="horz" wrap="square" lIns="91440" tIns="45720" rIns="91440" bIns="45720" rtlCol="0" anchor="t">
            <a:normAutofit fontScale="750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Ordnance, Munitions and Explosives</a:t>
            </a:r>
          </a:p>
          <a:p>
            <a:endParaRPr lang="en-GB" dirty="0">
              <a:solidFill>
                <a:schemeClr val="bg1"/>
              </a:solidFill>
            </a:endParaRPr>
          </a:p>
          <a:p>
            <a:endParaRPr lang="en-GB" sz="4000" dirty="0">
              <a:solidFill>
                <a:schemeClr val="bg1"/>
              </a:solidFill>
            </a:endParaRPr>
          </a:p>
          <a:p>
            <a:r>
              <a:rPr lang="en-GB" sz="4700" dirty="0">
                <a:solidFill>
                  <a:schemeClr val="bg1"/>
                </a:solidFill>
              </a:rPr>
              <a:t>OME Major Project Briefing</a:t>
            </a:r>
          </a:p>
          <a:p>
            <a:r>
              <a:rPr lang="en-GB" sz="4700" dirty="0">
                <a:solidFill>
                  <a:schemeClr val="bg1"/>
                </a:solidFill>
              </a:rPr>
              <a:t>(September 2021 Starts)</a:t>
            </a:r>
          </a:p>
          <a:p>
            <a:endParaRPr lang="en-GB" sz="4700" dirty="0">
              <a:solidFill>
                <a:schemeClr val="bg1"/>
              </a:solidFill>
            </a:endParaRPr>
          </a:p>
          <a:p>
            <a:r>
              <a:rPr lang="en-GB" sz="4700" dirty="0">
                <a:solidFill>
                  <a:schemeClr val="bg1"/>
                </a:solidFill>
              </a:rPr>
              <a:t>18</a:t>
            </a:r>
            <a:r>
              <a:rPr lang="en-GB" sz="4700" baseline="30000" dirty="0">
                <a:solidFill>
                  <a:schemeClr val="bg1"/>
                </a:solidFill>
              </a:rPr>
              <a:t>th</a:t>
            </a:r>
            <a:r>
              <a:rPr lang="en-GB" sz="4700" dirty="0">
                <a:solidFill>
                  <a:schemeClr val="bg1"/>
                </a:solidFill>
              </a:rPr>
              <a:t> March 2025</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4B05C-5922-66AD-09ED-2153EAB1E4F0}"/>
              </a:ext>
            </a:extLst>
          </p:cNvPr>
          <p:cNvSpPr>
            <a:spLocks noGrp="1"/>
          </p:cNvSpPr>
          <p:nvPr>
            <p:ph type="title"/>
          </p:nvPr>
        </p:nvSpPr>
        <p:spPr>
          <a:xfrm>
            <a:off x="890338" y="640080"/>
            <a:ext cx="4966452" cy="3566160"/>
          </a:xfrm>
        </p:spPr>
        <p:txBody>
          <a:bodyPr vert="horz" lIns="91440" tIns="45720" rIns="91440" bIns="45720" rtlCol="0" anchor="b">
            <a:normAutofit/>
          </a:bodyPr>
          <a:lstStyle/>
          <a:p>
            <a:r>
              <a:rPr lang="en-US" sz="5400" dirty="0"/>
              <a:t>Major Project Briefing Pack</a:t>
            </a:r>
            <a:br>
              <a:rPr lang="en-US" sz="5400" dirty="0"/>
            </a:br>
            <a:r>
              <a:rPr lang="en-US" sz="5400" dirty="0"/>
              <a:t>- September 2021 Starts</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EB44B50-DE82-F13E-FE12-FA4347B2DB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16379" y="76453"/>
            <a:ext cx="5831171" cy="664233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57235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gazine with fireworks in the sky&#10;&#10;Description automatically generated">
            <a:extLst>
              <a:ext uri="{FF2B5EF4-FFF2-40B4-BE49-F238E27FC236}">
                <a16:creationId xmlns:a16="http://schemas.microsoft.com/office/drawing/2014/main" id="{A1893BDF-66E6-88DB-3184-79CE80CCA9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982783" y="333947"/>
            <a:ext cx="4056353" cy="5077501"/>
          </a:xfrm>
          <a:prstGeom prst="rect">
            <a:avLst/>
          </a:prstGeom>
        </p:spPr>
      </p:pic>
      <p:sp>
        <p:nvSpPr>
          <p:cNvPr id="3" name="Content Placeholder 2">
            <a:extLst>
              <a:ext uri="{FF2B5EF4-FFF2-40B4-BE49-F238E27FC236}">
                <a16:creationId xmlns:a16="http://schemas.microsoft.com/office/drawing/2014/main" id="{270D6454-71D5-DD00-70FF-F0176EE8AF7A}"/>
              </a:ext>
            </a:extLst>
          </p:cNvPr>
          <p:cNvSpPr>
            <a:spLocks noGrp="1"/>
          </p:cNvSpPr>
          <p:nvPr>
            <p:ph idx="1"/>
          </p:nvPr>
        </p:nvSpPr>
        <p:spPr>
          <a:xfrm>
            <a:off x="251815" y="537843"/>
            <a:ext cx="7914806" cy="4464496"/>
          </a:xfrm>
        </p:spPr>
        <p:txBody>
          <a:bodyPr>
            <a:normAutofit/>
          </a:bodyPr>
          <a:lstStyle/>
          <a:p>
            <a:pPr marL="0" indent="0">
              <a:buNone/>
            </a:pPr>
            <a:r>
              <a:rPr lang="en-GB" sz="2400" b="1" dirty="0">
                <a:solidFill>
                  <a:srgbClr val="1C1D1E"/>
                </a:solidFill>
                <a:latin typeface="Open Sans" panose="020B0606030504020204" pitchFamily="34" charset="0"/>
              </a:rPr>
              <a:t>What is the Major Project?</a:t>
            </a:r>
            <a:r>
              <a:rPr lang="en-GB" sz="2400" b="1" i="0" u="none" strike="noStrike" dirty="0">
                <a:solidFill>
                  <a:srgbClr val="1C1D1E"/>
                </a:solidFill>
                <a:effectLst/>
                <a:latin typeface="Open Sans" panose="020B0606030504020204" pitchFamily="34" charset="0"/>
              </a:rPr>
              <a:t> </a:t>
            </a:r>
            <a:r>
              <a:rPr lang="en-GB" sz="1400" dirty="0">
                <a:effectLst/>
                <a:latin typeface="Arial" panose="020B0604020202020204" pitchFamily="34" charset="0"/>
                <a:ea typeface="Times New Roman" panose="02020603050405020304" pitchFamily="18" charset="0"/>
              </a:rPr>
              <a:t>To develop the ability of students to engage critically and innovatively with theory and/or practice relevant to their studied subject areas in order to produce a discipline specific in-depth project of </a:t>
            </a:r>
            <a:r>
              <a:rPr lang="en-GB" sz="1400" b="1" dirty="0">
                <a:effectLst/>
                <a:latin typeface="Arial" panose="020B0604020202020204" pitchFamily="34" charset="0"/>
                <a:ea typeface="Times New Roman" panose="02020603050405020304" pitchFamily="18" charset="0"/>
              </a:rPr>
              <a:t>relevance to their work place</a:t>
            </a:r>
            <a:r>
              <a:rPr lang="en-GB" sz="1400" dirty="0">
                <a:effectLst/>
                <a:latin typeface="Arial" panose="020B0604020202020204" pitchFamily="34" charset="0"/>
                <a:ea typeface="Times New Roman" panose="02020603050405020304" pitchFamily="18" charset="0"/>
              </a:rPr>
              <a:t>.</a:t>
            </a:r>
            <a:endParaRPr lang="en-GB" sz="2400" b="1" i="0" u="none" strike="noStrike" dirty="0">
              <a:solidFill>
                <a:srgbClr val="1C1D1E"/>
              </a:solidFill>
              <a:effectLst/>
              <a:latin typeface="Open Sans" panose="020B0606030504020204" pitchFamily="34" charset="0"/>
            </a:endParaRPr>
          </a:p>
          <a:p>
            <a:pPr marL="0" lvl="0" indent="0" algn="just" fontAlgn="auto" hangingPunct="1">
              <a:spcBef>
                <a:spcPts val="1200"/>
              </a:spcBef>
              <a:spcAft>
                <a:spcPts val="0"/>
              </a:spcAft>
              <a:buNone/>
            </a:pPr>
            <a:r>
              <a:rPr lang="en-GB" sz="2400" b="1" dirty="0">
                <a:solidFill>
                  <a:srgbClr val="1C1D1E"/>
                </a:solidFill>
                <a:latin typeface="Open Sans" panose="020B0606030504020204" pitchFamily="34" charset="0"/>
              </a:rPr>
              <a:t>Learning Outcomes</a:t>
            </a:r>
            <a:r>
              <a:rPr lang="en-GB" sz="2400" b="1" i="0" u="none" strike="noStrike" dirty="0">
                <a:solidFill>
                  <a:srgbClr val="1C1D1E"/>
                </a:solidFill>
                <a:effectLst/>
                <a:latin typeface="Open Sans" panose="020B0606030504020204" pitchFamily="34" charset="0"/>
              </a:rPr>
              <a:t>:</a:t>
            </a:r>
          </a:p>
          <a:p>
            <a:pPr algn="just">
              <a:spcBef>
                <a:spcPts val="1200"/>
              </a:spcBef>
            </a:pPr>
            <a:r>
              <a:rPr lang="en-GB" sz="1400" dirty="0">
                <a:effectLst/>
                <a:latin typeface="Arial" panose="020B0604020202020204" pitchFamily="34" charset="0"/>
                <a:ea typeface="Times New Roman" panose="02020603050405020304" pitchFamily="18"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algn="just">
              <a:spcBef>
                <a:spcPts val="1200"/>
              </a:spcBef>
            </a:pPr>
            <a:r>
              <a:rPr lang="en-GB" sz="1400" dirty="0">
                <a:effectLst/>
                <a:latin typeface="Arial" panose="020B0604020202020204" pitchFamily="34" charset="0"/>
                <a:ea typeface="Times New Roman" panose="02020603050405020304" pitchFamily="18" charset="0"/>
              </a:rPr>
              <a:t>Evidence in-depth knowledge and critical understanding of principles necessary to underpin their education within their chosen field of study and problem solving techniques applicable to this. </a:t>
            </a:r>
          </a:p>
          <a:p>
            <a:pPr algn="just">
              <a:spcBef>
                <a:spcPts val="1200"/>
              </a:spcBef>
            </a:pPr>
            <a:r>
              <a:rPr lang="en-GB" sz="1400" dirty="0">
                <a:effectLst/>
                <a:latin typeface="Arial" panose="020B0604020202020204" pitchFamily="34" charset="0"/>
                <a:ea typeface="Times New Roman" panose="02020603050405020304" pitchFamily="18" charset="0"/>
              </a:rPr>
              <a:t>Evidence independence of thought and critical evaluation in the production of an independent piece of work, demonstrating transferable skills through exercising initiative and personal responsibility in planning own learning and self-management.</a:t>
            </a:r>
          </a:p>
          <a:p>
            <a:pPr algn="just">
              <a:spcBef>
                <a:spcPts val="1200"/>
              </a:spcBef>
            </a:pPr>
            <a:r>
              <a:rPr lang="en-GB" sz="1400" dirty="0">
                <a:effectLst/>
                <a:latin typeface="Arial" panose="020B0604020202020204" pitchFamily="34" charset="0"/>
                <a:ea typeface="Times New Roman" panose="02020603050405020304" pitchFamily="18" charset="0"/>
              </a:rPr>
              <a:t>Organise their knowledge and learning through use of a range of media, and present their work appropriately in a manner that can be understood by specialist and non-specialist audiences. </a:t>
            </a:r>
            <a:endParaRPr lang="en-GB" sz="1400" dirty="0">
              <a:effectLst/>
              <a:latin typeface="Times New Roman" panose="02020603050405020304" pitchFamily="18" charset="0"/>
              <a:ea typeface="Times New Roman" panose="02020603050405020304" pitchFamily="18" charset="0"/>
            </a:endParaRPr>
          </a:p>
          <a:p>
            <a:pPr marL="0" indent="0">
              <a:buNone/>
            </a:pPr>
            <a:endParaRPr lang="en-US" sz="2400" dirty="0"/>
          </a:p>
        </p:txBody>
      </p:sp>
    </p:spTree>
    <p:extLst>
      <p:ext uri="{BB962C8B-B14F-4D97-AF65-F5344CB8AC3E}">
        <p14:creationId xmlns:p14="http://schemas.microsoft.com/office/powerpoint/2010/main" val="2486654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39848-BEA0-E52E-FC7C-6BD62AEAE173}"/>
              </a:ext>
            </a:extLst>
          </p:cNvPr>
          <p:cNvSpPr>
            <a:spLocks noGrp="1"/>
          </p:cNvSpPr>
          <p:nvPr>
            <p:ph type="title"/>
          </p:nvPr>
        </p:nvSpPr>
        <p:spPr/>
        <p:txBody>
          <a:bodyPr/>
          <a:lstStyle/>
          <a:p>
            <a:r>
              <a:rPr lang="en-US" dirty="0"/>
              <a:t>Examples of Projects Already Completed</a:t>
            </a:r>
          </a:p>
        </p:txBody>
      </p:sp>
      <p:pic>
        <p:nvPicPr>
          <p:cNvPr id="5" name="Picture 4" descr="A poster with text and images&#10;&#10;Description automatically generated">
            <a:extLst>
              <a:ext uri="{FF2B5EF4-FFF2-40B4-BE49-F238E27FC236}">
                <a16:creationId xmlns:a16="http://schemas.microsoft.com/office/drawing/2014/main" id="{F5732769-750D-67A4-A7AD-9BE63581DFD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71016" y="1019330"/>
            <a:ext cx="3478150" cy="4408923"/>
          </a:xfrm>
          <a:prstGeom prst="rect">
            <a:avLst/>
          </a:prstGeom>
        </p:spPr>
      </p:pic>
      <p:pic>
        <p:nvPicPr>
          <p:cNvPr id="7" name="Picture 6" descr="A poster with a diagram and graphs&#10;&#10;Description automatically generated with medium confidence">
            <a:extLst>
              <a:ext uri="{FF2B5EF4-FFF2-40B4-BE49-F238E27FC236}">
                <a16:creationId xmlns:a16="http://schemas.microsoft.com/office/drawing/2014/main" id="{5C514CE9-358E-6DBC-FE64-8466B69930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41798" y="1225496"/>
            <a:ext cx="5945993" cy="3996593"/>
          </a:xfrm>
          <a:prstGeom prst="rect">
            <a:avLst/>
          </a:prstGeom>
        </p:spPr>
      </p:pic>
    </p:spTree>
    <p:extLst>
      <p:ext uri="{BB962C8B-B14F-4D97-AF65-F5344CB8AC3E}">
        <p14:creationId xmlns:p14="http://schemas.microsoft.com/office/powerpoint/2010/main" val="4043328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D83D1-61B8-E854-55D0-B4317B2B6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C93816-5673-17A9-5233-1131D91D93ED}"/>
              </a:ext>
            </a:extLst>
          </p:cNvPr>
          <p:cNvSpPr>
            <a:spLocks noGrp="1"/>
          </p:cNvSpPr>
          <p:nvPr>
            <p:ph type="title"/>
          </p:nvPr>
        </p:nvSpPr>
        <p:spPr/>
        <p:txBody>
          <a:bodyPr/>
          <a:lstStyle/>
          <a:p>
            <a:r>
              <a:rPr lang="en-US" dirty="0"/>
              <a:t>Examples of Projects Already Completed</a:t>
            </a:r>
          </a:p>
        </p:txBody>
      </p:sp>
      <p:pic>
        <p:nvPicPr>
          <p:cNvPr id="4" name="Picture 3" descr="A poster with text and images&#10;&#10;Description automatically generated">
            <a:extLst>
              <a:ext uri="{FF2B5EF4-FFF2-40B4-BE49-F238E27FC236}">
                <a16:creationId xmlns:a16="http://schemas.microsoft.com/office/drawing/2014/main" id="{2F2CEEF5-C3B7-7A25-E31A-D7E51FB7E531}"/>
              </a:ext>
            </a:extLst>
          </p:cNvPr>
          <p:cNvPicPr>
            <a:picLocks noChangeAspect="1"/>
          </p:cNvPicPr>
          <p:nvPr/>
        </p:nvPicPr>
        <p:blipFill>
          <a:blip r:embed="rId2"/>
          <a:stretch>
            <a:fillRect/>
          </a:stretch>
        </p:blipFill>
        <p:spPr>
          <a:xfrm>
            <a:off x="7824867" y="183531"/>
            <a:ext cx="3935762" cy="5406566"/>
          </a:xfrm>
          <a:prstGeom prst="rect">
            <a:avLst/>
          </a:prstGeom>
        </p:spPr>
      </p:pic>
      <p:pic>
        <p:nvPicPr>
          <p:cNvPr id="8" name="Picture 7" descr="A poster with text and images of an object&#10;&#10;Description automatically generated with medium confidence">
            <a:extLst>
              <a:ext uri="{FF2B5EF4-FFF2-40B4-BE49-F238E27FC236}">
                <a16:creationId xmlns:a16="http://schemas.microsoft.com/office/drawing/2014/main" id="{03FC86BB-2043-D286-1566-1391E1B159C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7191" y="908720"/>
            <a:ext cx="6476732" cy="4542474"/>
          </a:xfrm>
          <a:prstGeom prst="rect">
            <a:avLst/>
          </a:prstGeom>
        </p:spPr>
      </p:pic>
    </p:spTree>
    <p:extLst>
      <p:ext uri="{BB962C8B-B14F-4D97-AF65-F5344CB8AC3E}">
        <p14:creationId xmlns:p14="http://schemas.microsoft.com/office/powerpoint/2010/main" val="2779279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438A1-7F9C-3C61-2639-80254E4B118C}"/>
              </a:ext>
            </a:extLst>
          </p:cNvPr>
          <p:cNvSpPr>
            <a:spLocks noGrp="1"/>
          </p:cNvSpPr>
          <p:nvPr>
            <p:ph type="title"/>
          </p:nvPr>
        </p:nvSpPr>
        <p:spPr>
          <a:xfrm>
            <a:off x="317339" y="0"/>
            <a:ext cx="10515600" cy="1325563"/>
          </a:xfrm>
        </p:spPr>
        <p:txBody>
          <a:bodyPr>
            <a:normAutofit/>
          </a:bodyPr>
          <a:lstStyle/>
          <a:p>
            <a:r>
              <a:rPr lang="en-GB" sz="3600" b="1" dirty="0"/>
              <a:t>What is your guidance?</a:t>
            </a:r>
          </a:p>
        </p:txBody>
      </p:sp>
      <p:sp>
        <p:nvSpPr>
          <p:cNvPr id="9" name="TextBox 8">
            <a:extLst>
              <a:ext uri="{FF2B5EF4-FFF2-40B4-BE49-F238E27FC236}">
                <a16:creationId xmlns:a16="http://schemas.microsoft.com/office/drawing/2014/main" id="{107F1ACD-0DBA-597F-E219-EE8291FD139E}"/>
              </a:ext>
            </a:extLst>
          </p:cNvPr>
          <p:cNvSpPr txBox="1"/>
          <p:nvPr/>
        </p:nvSpPr>
        <p:spPr>
          <a:xfrm>
            <a:off x="181696" y="2847371"/>
            <a:ext cx="2607702" cy="769441"/>
          </a:xfrm>
          <a:prstGeom prst="rect">
            <a:avLst/>
          </a:prstGeom>
          <a:noFill/>
        </p:spPr>
        <p:txBody>
          <a:bodyPr wrap="none" rtlCol="0">
            <a:spAutoFit/>
          </a:bodyPr>
          <a:lstStyle/>
          <a:p>
            <a:r>
              <a:rPr lang="en-US" sz="4400" dirty="0"/>
              <a:t>SUCCESS =</a:t>
            </a:r>
          </a:p>
        </p:txBody>
      </p:sp>
      <p:grpSp>
        <p:nvGrpSpPr>
          <p:cNvPr id="11" name="Group 10">
            <a:extLst>
              <a:ext uri="{FF2B5EF4-FFF2-40B4-BE49-F238E27FC236}">
                <a16:creationId xmlns:a16="http://schemas.microsoft.com/office/drawing/2014/main" id="{231E9ECC-0673-DCA0-D51A-EC8874897165}"/>
              </a:ext>
            </a:extLst>
          </p:cNvPr>
          <p:cNvGrpSpPr/>
          <p:nvPr/>
        </p:nvGrpSpPr>
        <p:grpSpPr>
          <a:xfrm>
            <a:off x="6722789" y="1468620"/>
            <a:ext cx="5469211" cy="4583044"/>
            <a:chOff x="6722789" y="1468620"/>
            <a:chExt cx="5469211" cy="4583044"/>
          </a:xfrm>
        </p:grpSpPr>
        <p:sp>
          <p:nvSpPr>
            <p:cNvPr id="7" name="TextBox 6">
              <a:extLst>
                <a:ext uri="{FF2B5EF4-FFF2-40B4-BE49-F238E27FC236}">
                  <a16:creationId xmlns:a16="http://schemas.microsoft.com/office/drawing/2014/main" id="{54D29A21-D254-031E-FB6C-8BA5E0173DA4}"/>
                </a:ext>
              </a:extLst>
            </p:cNvPr>
            <p:cNvSpPr txBox="1"/>
            <p:nvPr/>
          </p:nvSpPr>
          <p:spPr>
            <a:xfrm>
              <a:off x="6722789" y="1468620"/>
              <a:ext cx="5469211" cy="369332"/>
            </a:xfrm>
            <a:prstGeom prst="rect">
              <a:avLst/>
            </a:prstGeom>
            <a:noFill/>
            <a:ln>
              <a:solidFill>
                <a:schemeClr val="tx1"/>
              </a:solidFill>
            </a:ln>
          </p:spPr>
          <p:txBody>
            <a:bodyPr wrap="square">
              <a:spAutoFit/>
            </a:bodyPr>
            <a:lstStyle/>
            <a:p>
              <a:r>
                <a:rPr lang="en-US" dirty="0"/>
                <a:t>https://moodle.uwtsd.ac.uk/course/view.php?id=13180</a:t>
              </a:r>
            </a:p>
          </p:txBody>
        </p:sp>
        <p:sp>
          <p:nvSpPr>
            <p:cNvPr id="8" name="TextBox 7">
              <a:extLst>
                <a:ext uri="{FF2B5EF4-FFF2-40B4-BE49-F238E27FC236}">
                  <a16:creationId xmlns:a16="http://schemas.microsoft.com/office/drawing/2014/main" id="{B84EF91F-CAF8-4A5C-B455-9A1058E6BB43}"/>
                </a:ext>
              </a:extLst>
            </p:cNvPr>
            <p:cNvSpPr txBox="1"/>
            <p:nvPr/>
          </p:nvSpPr>
          <p:spPr>
            <a:xfrm>
              <a:off x="7480582" y="2157727"/>
              <a:ext cx="4311501" cy="2862322"/>
            </a:xfrm>
            <a:prstGeom prst="rect">
              <a:avLst/>
            </a:prstGeom>
            <a:solidFill>
              <a:srgbClr val="FFC000"/>
            </a:solidFill>
            <a:ln w="76200">
              <a:solidFill>
                <a:schemeClr val="tx1"/>
              </a:solidFill>
            </a:ln>
          </p:spPr>
          <p:txBody>
            <a:bodyPr wrap="none" rtlCol="0">
              <a:spAutoFit/>
            </a:bodyPr>
            <a:lstStyle/>
            <a:p>
              <a:r>
                <a:rPr lang="en-US" dirty="0"/>
                <a:t>Major Project Coordinator: Miss Jenni Steen</a:t>
              </a:r>
            </a:p>
            <a:p>
              <a:endParaRPr lang="en-US" dirty="0"/>
            </a:p>
            <a:p>
              <a:r>
                <a:rPr lang="en-US" dirty="0"/>
                <a:t>Supporting staff:</a:t>
              </a:r>
            </a:p>
            <a:p>
              <a:endParaRPr lang="en-US" dirty="0"/>
            </a:p>
            <a:p>
              <a:r>
                <a:rPr lang="en-US" dirty="0"/>
                <a:t>Dr Ewa Kazimierska</a:t>
              </a:r>
            </a:p>
            <a:p>
              <a:r>
                <a:rPr lang="en-US" dirty="0"/>
                <a:t>Dr Mark Broadhead</a:t>
              </a:r>
            </a:p>
            <a:p>
              <a:r>
                <a:rPr lang="en-US" dirty="0" err="1"/>
                <a:t>Mr</a:t>
              </a:r>
              <a:r>
                <a:rPr lang="en-US" dirty="0"/>
                <a:t> Gareth Collett</a:t>
              </a:r>
            </a:p>
            <a:p>
              <a:r>
                <a:rPr lang="en-US" dirty="0"/>
                <a:t>Mr Dave Holley</a:t>
              </a:r>
            </a:p>
            <a:p>
              <a:r>
                <a:rPr lang="en-US" dirty="0"/>
                <a:t>Mr Jordan Jenkins</a:t>
              </a:r>
            </a:p>
            <a:p>
              <a:endParaRPr lang="en-US" dirty="0"/>
            </a:p>
          </p:txBody>
        </p:sp>
        <p:sp>
          <p:nvSpPr>
            <p:cNvPr id="10" name="TextBox 9">
              <a:extLst>
                <a:ext uri="{FF2B5EF4-FFF2-40B4-BE49-F238E27FC236}">
                  <a16:creationId xmlns:a16="http://schemas.microsoft.com/office/drawing/2014/main" id="{BD37B57C-2119-0A1B-8191-7E468F6B15A9}"/>
                </a:ext>
              </a:extLst>
            </p:cNvPr>
            <p:cNvSpPr txBox="1"/>
            <p:nvPr/>
          </p:nvSpPr>
          <p:spPr>
            <a:xfrm>
              <a:off x="7631053" y="5343778"/>
              <a:ext cx="3762308" cy="707886"/>
            </a:xfrm>
            <a:prstGeom prst="rect">
              <a:avLst/>
            </a:prstGeom>
            <a:solidFill>
              <a:srgbClr val="FF0000"/>
            </a:solidFill>
            <a:ln w="76200">
              <a:solidFill>
                <a:schemeClr val="tx1"/>
              </a:solidFill>
            </a:ln>
          </p:spPr>
          <p:txBody>
            <a:bodyPr wrap="square" rtlCol="0">
              <a:spAutoFit/>
            </a:bodyPr>
            <a:lstStyle/>
            <a:p>
              <a:r>
                <a:rPr lang="en-US" sz="4000" dirty="0">
                  <a:solidFill>
                    <a:schemeClr val="bg1"/>
                  </a:solidFill>
                </a:rPr>
                <a:t>YOUR EMPLOYER</a:t>
              </a:r>
            </a:p>
          </p:txBody>
        </p:sp>
      </p:grpSp>
      <p:sp>
        <p:nvSpPr>
          <p:cNvPr id="12" name="Cross 11">
            <a:extLst>
              <a:ext uri="{FF2B5EF4-FFF2-40B4-BE49-F238E27FC236}">
                <a16:creationId xmlns:a16="http://schemas.microsoft.com/office/drawing/2014/main" id="{40413A58-A269-66D5-7F04-715B3AC8E386}"/>
              </a:ext>
            </a:extLst>
          </p:cNvPr>
          <p:cNvSpPr/>
          <p:nvPr/>
        </p:nvSpPr>
        <p:spPr>
          <a:xfrm>
            <a:off x="6246475" y="2974694"/>
            <a:ext cx="756213" cy="788912"/>
          </a:xfrm>
          <a:prstGeom prst="plus">
            <a:avLst>
              <a:gd name="adj" fmla="val 36066"/>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6EAD207B-7B7E-977E-FDD5-4B386065E0D9}"/>
              </a:ext>
            </a:extLst>
          </p:cNvPr>
          <p:cNvPicPr>
            <a:picLocks noChangeAspect="1"/>
          </p:cNvPicPr>
          <p:nvPr/>
        </p:nvPicPr>
        <p:blipFill>
          <a:blip r:embed="rId3"/>
          <a:stretch>
            <a:fillRect/>
          </a:stretch>
        </p:blipFill>
        <p:spPr>
          <a:xfrm>
            <a:off x="2738720" y="1569047"/>
            <a:ext cx="3357280" cy="4095530"/>
          </a:xfrm>
          <a:prstGeom prst="rect">
            <a:avLst/>
          </a:prstGeom>
        </p:spPr>
      </p:pic>
    </p:spTree>
    <p:extLst>
      <p:ext uri="{BB962C8B-B14F-4D97-AF65-F5344CB8AC3E}">
        <p14:creationId xmlns:p14="http://schemas.microsoft.com/office/powerpoint/2010/main" val="1419761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C28FE3-0B7A-AB2D-350E-84153939B685}"/>
              </a:ext>
            </a:extLst>
          </p:cNvPr>
          <p:cNvSpPr txBox="1"/>
          <p:nvPr/>
        </p:nvSpPr>
        <p:spPr>
          <a:xfrm>
            <a:off x="431371" y="274638"/>
            <a:ext cx="11151029" cy="634082"/>
          </a:xfrm>
          <a:prstGeom prst="rect">
            <a:avLst/>
          </a:prstGeom>
        </p:spPr>
        <p:txBody>
          <a:bodyPr vert="horz" lIns="91440" tIns="45720" rIns="91440" bIns="45720" rtlCol="0" anchor="t">
            <a:normAutofit/>
          </a:bodyPr>
          <a:lstStyle/>
          <a:p>
            <a:pPr marL="0" marR="0" lvl="0" indent="0" fontAlgn="auto">
              <a:lnSpc>
                <a:spcPct val="90000"/>
              </a:lnSpc>
              <a:spcBef>
                <a:spcPct val="0"/>
              </a:spcBef>
              <a:spcAft>
                <a:spcPts val="600"/>
              </a:spcAft>
              <a:buClrTx/>
              <a:buSzTx/>
              <a:tabLst/>
              <a:defRPr/>
            </a:pPr>
            <a:r>
              <a:rPr lang="en-US" sz="3200" b="1">
                <a:solidFill>
                  <a:srgbClr val="255C7B"/>
                </a:solidFill>
                <a:latin typeface="+mj-lt"/>
                <a:ea typeface="+mj-ea"/>
                <a:cs typeface="+mj-cs"/>
              </a:rPr>
              <a:t>Timelines</a:t>
            </a:r>
            <a:r>
              <a:rPr kumimoji="0" lang="en-US" sz="3200" b="1" i="0" u="none" strike="noStrike" cap="none" spc="0" normalizeH="0" baseline="0" noProof="0">
                <a:ln>
                  <a:noFill/>
                </a:ln>
                <a:solidFill>
                  <a:srgbClr val="255C7B"/>
                </a:solidFill>
                <a:effectLst/>
                <a:uLnTx/>
                <a:uFillTx/>
                <a:latin typeface="+mj-lt"/>
                <a:ea typeface="+mj-ea"/>
                <a:cs typeface="+mj-cs"/>
              </a:rPr>
              <a:t> </a:t>
            </a:r>
          </a:p>
        </p:txBody>
      </p:sp>
      <p:pic>
        <p:nvPicPr>
          <p:cNvPr id="4" name="Picture 3">
            <a:extLst>
              <a:ext uri="{FF2B5EF4-FFF2-40B4-BE49-F238E27FC236}">
                <a16:creationId xmlns:a16="http://schemas.microsoft.com/office/drawing/2014/main" id="{9304008B-4A6D-F072-B8F7-CD8C56437604}"/>
              </a:ext>
            </a:extLst>
          </p:cNvPr>
          <p:cNvPicPr>
            <a:picLocks noChangeAspect="1"/>
          </p:cNvPicPr>
          <p:nvPr/>
        </p:nvPicPr>
        <p:blipFill>
          <a:blip r:embed="rId2"/>
          <a:stretch>
            <a:fillRect/>
          </a:stretch>
        </p:blipFill>
        <p:spPr>
          <a:xfrm>
            <a:off x="815612" y="1052737"/>
            <a:ext cx="10382547" cy="4464496"/>
          </a:xfrm>
          <a:prstGeom prst="rect">
            <a:avLst/>
          </a:prstGeom>
          <a:noFill/>
        </p:spPr>
      </p:pic>
    </p:spTree>
    <p:extLst>
      <p:ext uri="{BB962C8B-B14F-4D97-AF65-F5344CB8AC3E}">
        <p14:creationId xmlns:p14="http://schemas.microsoft.com/office/powerpoint/2010/main" val="2347209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81CE5-86B9-C012-B12E-CCB5633B8F1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Choosing a title – employer approval is mandatory</a:t>
            </a:r>
          </a:p>
        </p:txBody>
      </p:sp>
      <p:sp>
        <p:nvSpPr>
          <p:cNvPr id="4" name="Content Placeholder 3">
            <a:extLst>
              <a:ext uri="{FF2B5EF4-FFF2-40B4-BE49-F238E27FC236}">
                <a16:creationId xmlns:a16="http://schemas.microsoft.com/office/drawing/2014/main" id="{F2093487-C342-1859-3A25-527F37A5FA8C}"/>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FC1A450F-62A0-6AE5-851E-6764D298D9B1}"/>
              </a:ext>
            </a:extLst>
          </p:cNvPr>
          <p:cNvPicPr>
            <a:picLocks noChangeAspect="1"/>
          </p:cNvPicPr>
          <p:nvPr/>
        </p:nvPicPr>
        <p:blipFill>
          <a:blip r:embed="rId2"/>
          <a:stretch>
            <a:fillRect/>
          </a:stretch>
        </p:blipFill>
        <p:spPr>
          <a:xfrm>
            <a:off x="3392434" y="1595391"/>
            <a:ext cx="7985353" cy="957943"/>
          </a:xfrm>
          <a:prstGeom prst="rect">
            <a:avLst/>
          </a:prstGeom>
        </p:spPr>
      </p:pic>
      <p:sp>
        <p:nvSpPr>
          <p:cNvPr id="7" name="TextBox 6">
            <a:extLst>
              <a:ext uri="{FF2B5EF4-FFF2-40B4-BE49-F238E27FC236}">
                <a16:creationId xmlns:a16="http://schemas.microsoft.com/office/drawing/2014/main" id="{53837CE0-0FA5-3819-87D4-D3C52BB077DE}"/>
              </a:ext>
            </a:extLst>
          </p:cNvPr>
          <p:cNvSpPr txBox="1"/>
          <p:nvPr/>
        </p:nvSpPr>
        <p:spPr>
          <a:xfrm>
            <a:off x="3601143" y="3398643"/>
            <a:ext cx="7698416" cy="1384995"/>
          </a:xfrm>
          <a:prstGeom prst="rect">
            <a:avLst/>
          </a:prstGeom>
          <a:noFill/>
        </p:spPr>
        <p:txBody>
          <a:bodyPr wrap="square" rtlCol="0">
            <a:spAutoFit/>
          </a:bodyPr>
          <a:lstStyle/>
          <a:p>
            <a:r>
              <a:rPr lang="en-GB" sz="2800" dirty="0"/>
              <a:t>If approval is not received from your employer for your project then you may not be able to continue with the module!</a:t>
            </a:r>
          </a:p>
        </p:txBody>
      </p:sp>
    </p:spTree>
    <p:extLst>
      <p:ext uri="{BB962C8B-B14F-4D97-AF65-F5344CB8AC3E}">
        <p14:creationId xmlns:p14="http://schemas.microsoft.com/office/powerpoint/2010/main" val="807859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2F463-768B-AA8F-7935-6CC68D1BDD84}"/>
              </a:ext>
            </a:extLst>
          </p:cNvPr>
          <p:cNvSpPr>
            <a:spLocks noGrp="1"/>
          </p:cNvSpPr>
          <p:nvPr>
            <p:ph type="title"/>
          </p:nvPr>
        </p:nvSpPr>
        <p:spPr>
          <a:xfrm>
            <a:off x="5596501" y="489508"/>
            <a:ext cx="5754896" cy="1667569"/>
          </a:xfrm>
        </p:spPr>
        <p:txBody>
          <a:bodyPr anchor="b">
            <a:normAutofit/>
          </a:bodyPr>
          <a:lstStyle/>
          <a:p>
            <a:r>
              <a:rPr lang="en-US" sz="4000"/>
              <a:t>Funding</a:t>
            </a:r>
          </a:p>
        </p:txBody>
      </p:sp>
      <p:pic>
        <p:nvPicPr>
          <p:cNvPr id="5" name="Graphic 4" descr="Piggy Bank with solid fill">
            <a:extLst>
              <a:ext uri="{FF2B5EF4-FFF2-40B4-BE49-F238E27FC236}">
                <a16:creationId xmlns:a16="http://schemas.microsoft.com/office/drawing/2014/main" id="{2B3E12F9-65D8-6D9B-80C8-E417538678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5718CDDC-3160-8C55-4F56-712DA6228452}"/>
              </a:ext>
            </a:extLst>
          </p:cNvPr>
          <p:cNvSpPr>
            <a:spLocks noGrp="1"/>
          </p:cNvSpPr>
          <p:nvPr>
            <p:ph idx="1"/>
          </p:nvPr>
        </p:nvSpPr>
        <p:spPr>
          <a:xfrm>
            <a:off x="5596502" y="2405894"/>
            <a:ext cx="5754896" cy="3197464"/>
          </a:xfrm>
        </p:spPr>
        <p:txBody>
          <a:bodyPr anchor="t">
            <a:normAutofit/>
          </a:bodyPr>
          <a:lstStyle/>
          <a:p>
            <a:r>
              <a:rPr lang="en-US" sz="2000"/>
              <a:t>This is a work-based project</a:t>
            </a:r>
          </a:p>
          <a:p>
            <a:r>
              <a:rPr lang="en-US" sz="2000"/>
              <a:t>UWTSD </a:t>
            </a:r>
            <a:r>
              <a:rPr lang="en-US" sz="2000" b="1"/>
              <a:t>does not </a:t>
            </a:r>
            <a:r>
              <a:rPr lang="en-US" sz="2000"/>
              <a:t>provide the funding for the activity</a:t>
            </a:r>
          </a:p>
          <a:p>
            <a:r>
              <a:rPr lang="en-US" sz="2000"/>
              <a:t>Your employers know this</a:t>
            </a:r>
          </a:p>
          <a:p>
            <a:r>
              <a:rPr lang="en-US" sz="2000"/>
              <a:t>If you cannot get funding then your project will need to be based on modelling that can be achieved with UWTSD software packages</a:t>
            </a: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3138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Project Proposal – 10% of marks</a:t>
            </a:r>
            <a:r>
              <a:rPr kumimoji="0" lang="en-GB" sz="3600" b="0" i="0" u="none" strike="noStrike" kern="1200" cap="none" spc="0" normalizeH="0" baseline="0" noProof="0" dirty="0">
                <a:ln>
                  <a:noFill/>
                </a:ln>
                <a:effectLst/>
                <a:uLnTx/>
                <a:uFillTx/>
                <a:latin typeface="Calibri" panose="020F0502020204030204"/>
                <a:ea typeface="+mn-ea"/>
                <a:cs typeface="+mn-cs"/>
              </a:rPr>
              <a:t> </a:t>
            </a:r>
          </a:p>
        </p:txBody>
      </p:sp>
      <p:sp>
        <p:nvSpPr>
          <p:cNvPr id="10" name="TextBox 9">
            <a:extLst>
              <a:ext uri="{FF2B5EF4-FFF2-40B4-BE49-F238E27FC236}">
                <a16:creationId xmlns:a16="http://schemas.microsoft.com/office/drawing/2014/main" id="{9DC2AADC-8A1F-C533-E11C-D956452B2C62}"/>
              </a:ext>
            </a:extLst>
          </p:cNvPr>
          <p:cNvSpPr txBox="1"/>
          <p:nvPr/>
        </p:nvSpPr>
        <p:spPr>
          <a:xfrm>
            <a:off x="6689946" y="3722279"/>
            <a:ext cx="4005943" cy="923330"/>
          </a:xfrm>
          <a:custGeom>
            <a:avLst/>
            <a:gdLst>
              <a:gd name="connsiteX0" fmla="*/ 0 w 4005943"/>
              <a:gd name="connsiteY0" fmla="*/ 0 h 923330"/>
              <a:gd name="connsiteX1" fmla="*/ 572278 w 4005943"/>
              <a:gd name="connsiteY1" fmla="*/ 0 h 923330"/>
              <a:gd name="connsiteX2" fmla="*/ 1144555 w 4005943"/>
              <a:gd name="connsiteY2" fmla="*/ 0 h 923330"/>
              <a:gd name="connsiteX3" fmla="*/ 1716833 w 4005943"/>
              <a:gd name="connsiteY3" fmla="*/ 0 h 923330"/>
              <a:gd name="connsiteX4" fmla="*/ 2208991 w 4005943"/>
              <a:gd name="connsiteY4" fmla="*/ 0 h 923330"/>
              <a:gd name="connsiteX5" fmla="*/ 2661091 w 4005943"/>
              <a:gd name="connsiteY5" fmla="*/ 0 h 923330"/>
              <a:gd name="connsiteX6" fmla="*/ 3113190 w 4005943"/>
              <a:gd name="connsiteY6" fmla="*/ 0 h 923330"/>
              <a:gd name="connsiteX7" fmla="*/ 4005943 w 4005943"/>
              <a:gd name="connsiteY7" fmla="*/ 0 h 923330"/>
              <a:gd name="connsiteX8" fmla="*/ 4005943 w 4005943"/>
              <a:gd name="connsiteY8" fmla="*/ 470898 h 923330"/>
              <a:gd name="connsiteX9" fmla="*/ 4005943 w 4005943"/>
              <a:gd name="connsiteY9" fmla="*/ 923330 h 923330"/>
              <a:gd name="connsiteX10" fmla="*/ 3433665 w 4005943"/>
              <a:gd name="connsiteY10" fmla="*/ 923330 h 923330"/>
              <a:gd name="connsiteX11" fmla="*/ 2901447 w 4005943"/>
              <a:gd name="connsiteY11" fmla="*/ 923330 h 923330"/>
              <a:gd name="connsiteX12" fmla="*/ 2249051 w 4005943"/>
              <a:gd name="connsiteY12" fmla="*/ 923330 h 923330"/>
              <a:gd name="connsiteX13" fmla="*/ 1796952 w 4005943"/>
              <a:gd name="connsiteY13" fmla="*/ 923330 h 923330"/>
              <a:gd name="connsiteX14" fmla="*/ 1224674 w 4005943"/>
              <a:gd name="connsiteY14" fmla="*/ 923330 h 923330"/>
              <a:gd name="connsiteX15" fmla="*/ 652396 w 4005943"/>
              <a:gd name="connsiteY15" fmla="*/ 923330 h 923330"/>
              <a:gd name="connsiteX16" fmla="*/ 0 w 4005943"/>
              <a:gd name="connsiteY16" fmla="*/ 923330 h 923330"/>
              <a:gd name="connsiteX17" fmla="*/ 0 w 4005943"/>
              <a:gd name="connsiteY17" fmla="*/ 480132 h 923330"/>
              <a:gd name="connsiteX18" fmla="*/ 0 w 4005943"/>
              <a:gd name="connsiteY18"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05943" h="923330" fill="none" extrusionOk="0">
                <a:moveTo>
                  <a:pt x="0" y="0"/>
                </a:moveTo>
                <a:cubicBezTo>
                  <a:pt x="283729" y="-6606"/>
                  <a:pt x="376666" y="34671"/>
                  <a:pt x="572278" y="0"/>
                </a:cubicBezTo>
                <a:cubicBezTo>
                  <a:pt x="767890" y="-34671"/>
                  <a:pt x="928082" y="49916"/>
                  <a:pt x="1144555" y="0"/>
                </a:cubicBezTo>
                <a:cubicBezTo>
                  <a:pt x="1361028" y="-49916"/>
                  <a:pt x="1531838" y="39179"/>
                  <a:pt x="1716833" y="0"/>
                </a:cubicBezTo>
                <a:cubicBezTo>
                  <a:pt x="1901828" y="-39179"/>
                  <a:pt x="2013059" y="32667"/>
                  <a:pt x="2208991" y="0"/>
                </a:cubicBezTo>
                <a:cubicBezTo>
                  <a:pt x="2404923" y="-32667"/>
                  <a:pt x="2556938" y="19675"/>
                  <a:pt x="2661091" y="0"/>
                </a:cubicBezTo>
                <a:cubicBezTo>
                  <a:pt x="2765244" y="-19675"/>
                  <a:pt x="2947658" y="21920"/>
                  <a:pt x="3113190" y="0"/>
                </a:cubicBezTo>
                <a:cubicBezTo>
                  <a:pt x="3278722" y="-21920"/>
                  <a:pt x="3722078" y="48339"/>
                  <a:pt x="4005943" y="0"/>
                </a:cubicBezTo>
                <a:cubicBezTo>
                  <a:pt x="4006043" y="202586"/>
                  <a:pt x="3966926" y="348891"/>
                  <a:pt x="4005943" y="470898"/>
                </a:cubicBezTo>
                <a:cubicBezTo>
                  <a:pt x="4044960" y="592905"/>
                  <a:pt x="3999881" y="759970"/>
                  <a:pt x="4005943" y="923330"/>
                </a:cubicBezTo>
                <a:cubicBezTo>
                  <a:pt x="3844673" y="962062"/>
                  <a:pt x="3563723" y="917955"/>
                  <a:pt x="3433665" y="923330"/>
                </a:cubicBezTo>
                <a:cubicBezTo>
                  <a:pt x="3303607" y="928705"/>
                  <a:pt x="3165916" y="870303"/>
                  <a:pt x="2901447" y="923330"/>
                </a:cubicBezTo>
                <a:cubicBezTo>
                  <a:pt x="2636978" y="976357"/>
                  <a:pt x="2395309" y="861091"/>
                  <a:pt x="2249051" y="923330"/>
                </a:cubicBezTo>
                <a:cubicBezTo>
                  <a:pt x="2102793" y="985569"/>
                  <a:pt x="1915516" y="873520"/>
                  <a:pt x="1796952" y="923330"/>
                </a:cubicBezTo>
                <a:cubicBezTo>
                  <a:pt x="1678388" y="973140"/>
                  <a:pt x="1392884" y="868027"/>
                  <a:pt x="1224674" y="923330"/>
                </a:cubicBezTo>
                <a:cubicBezTo>
                  <a:pt x="1056464" y="978633"/>
                  <a:pt x="881926" y="883200"/>
                  <a:pt x="652396" y="923330"/>
                </a:cubicBezTo>
                <a:cubicBezTo>
                  <a:pt x="422866" y="963460"/>
                  <a:pt x="236278" y="912614"/>
                  <a:pt x="0" y="923330"/>
                </a:cubicBezTo>
                <a:cubicBezTo>
                  <a:pt x="-52124" y="764735"/>
                  <a:pt x="23413" y="617602"/>
                  <a:pt x="0" y="480132"/>
                </a:cubicBezTo>
                <a:cubicBezTo>
                  <a:pt x="-23413" y="342662"/>
                  <a:pt x="19043" y="138084"/>
                  <a:pt x="0" y="0"/>
                </a:cubicBezTo>
                <a:close/>
              </a:path>
              <a:path w="4005943" h="923330" stroke="0" extrusionOk="0">
                <a:moveTo>
                  <a:pt x="0" y="0"/>
                </a:moveTo>
                <a:cubicBezTo>
                  <a:pt x="164491" y="-19229"/>
                  <a:pt x="229460" y="1838"/>
                  <a:pt x="452099" y="0"/>
                </a:cubicBezTo>
                <a:cubicBezTo>
                  <a:pt x="674738" y="-1838"/>
                  <a:pt x="695993" y="6385"/>
                  <a:pt x="904199" y="0"/>
                </a:cubicBezTo>
                <a:cubicBezTo>
                  <a:pt x="1112405" y="-6385"/>
                  <a:pt x="1268912" y="41430"/>
                  <a:pt x="1436417" y="0"/>
                </a:cubicBezTo>
                <a:cubicBezTo>
                  <a:pt x="1603922" y="-41430"/>
                  <a:pt x="1752151" y="40441"/>
                  <a:pt x="1928575" y="0"/>
                </a:cubicBezTo>
                <a:cubicBezTo>
                  <a:pt x="2104999" y="-40441"/>
                  <a:pt x="2255081" y="2870"/>
                  <a:pt x="2540912" y="0"/>
                </a:cubicBezTo>
                <a:cubicBezTo>
                  <a:pt x="2826743" y="-2870"/>
                  <a:pt x="2780537" y="13455"/>
                  <a:pt x="2993012" y="0"/>
                </a:cubicBezTo>
                <a:cubicBezTo>
                  <a:pt x="3205487" y="-13455"/>
                  <a:pt x="3538486" y="100670"/>
                  <a:pt x="4005943" y="0"/>
                </a:cubicBezTo>
                <a:cubicBezTo>
                  <a:pt x="4036340" y="210675"/>
                  <a:pt x="3993460" y="343033"/>
                  <a:pt x="4005943" y="480132"/>
                </a:cubicBezTo>
                <a:cubicBezTo>
                  <a:pt x="4018426" y="617231"/>
                  <a:pt x="3992543" y="739294"/>
                  <a:pt x="4005943" y="923330"/>
                </a:cubicBezTo>
                <a:cubicBezTo>
                  <a:pt x="3861400" y="937299"/>
                  <a:pt x="3666707" y="901574"/>
                  <a:pt x="3473725" y="923330"/>
                </a:cubicBezTo>
                <a:cubicBezTo>
                  <a:pt x="3280743" y="945086"/>
                  <a:pt x="3125443" y="850282"/>
                  <a:pt x="2861388" y="923330"/>
                </a:cubicBezTo>
                <a:cubicBezTo>
                  <a:pt x="2597333" y="996378"/>
                  <a:pt x="2512573" y="905928"/>
                  <a:pt x="2289110" y="923330"/>
                </a:cubicBezTo>
                <a:cubicBezTo>
                  <a:pt x="2065647" y="940732"/>
                  <a:pt x="1921174" y="922944"/>
                  <a:pt x="1636714" y="923330"/>
                </a:cubicBezTo>
                <a:cubicBezTo>
                  <a:pt x="1352254" y="923716"/>
                  <a:pt x="1255093" y="869218"/>
                  <a:pt x="1104496" y="923330"/>
                </a:cubicBezTo>
                <a:cubicBezTo>
                  <a:pt x="953899" y="977442"/>
                  <a:pt x="643761" y="864752"/>
                  <a:pt x="492159" y="923330"/>
                </a:cubicBezTo>
                <a:cubicBezTo>
                  <a:pt x="340557" y="981908"/>
                  <a:pt x="164819" y="872587"/>
                  <a:pt x="0" y="923330"/>
                </a:cubicBezTo>
                <a:cubicBezTo>
                  <a:pt x="-15142" y="731294"/>
                  <a:pt x="26802" y="624844"/>
                  <a:pt x="0" y="489365"/>
                </a:cubicBezTo>
                <a:cubicBezTo>
                  <a:pt x="-26802" y="353887"/>
                  <a:pt x="57181" y="105563"/>
                  <a:pt x="0" y="0"/>
                </a:cubicBezTo>
                <a:close/>
              </a:path>
            </a:pathLst>
          </a:custGeom>
          <a:solidFill>
            <a:srgbClr val="FF0000"/>
          </a:solidFill>
          <a:ln w="76200">
            <a:solidFill>
              <a:schemeClr val="tx1"/>
            </a:solidFill>
            <a:extLst>
              <a:ext uri="{C807C97D-BFC1-408E-A445-0C87EB9F89A2}">
                <ask:lineSketchStyleProps xmlns:ask="http://schemas.microsoft.com/office/drawing/2018/sketchyshapes" sd="1048302887">
                  <a:prstGeom prst="rect">
                    <a:avLst/>
                  </a:prstGeom>
                  <ask:type>
                    <ask:lineSketchScribble/>
                  </ask:type>
                </ask:lineSketchStyleProps>
              </a:ext>
            </a:extLst>
          </a:ln>
        </p:spPr>
        <p:txBody>
          <a:bodyPr wrap="square" rtlCol="0">
            <a:spAutoFit/>
          </a:bodyPr>
          <a:lstStyle/>
          <a:p>
            <a:r>
              <a:rPr lang="en-US" dirty="0">
                <a:solidFill>
                  <a:schemeClr val="bg1"/>
                </a:solidFill>
              </a:rPr>
              <a:t>WHAT YOU ARE GOING TO DO AND HOW YOU ARE GOING TO DO IT WITHIN THE RESOURCES YOU HAVE BEEN ALLOCATED</a:t>
            </a:r>
          </a:p>
        </p:txBody>
      </p:sp>
      <p:sp>
        <p:nvSpPr>
          <p:cNvPr id="2" name="TextBox 1">
            <a:extLst>
              <a:ext uri="{FF2B5EF4-FFF2-40B4-BE49-F238E27FC236}">
                <a16:creationId xmlns:a16="http://schemas.microsoft.com/office/drawing/2014/main" id="{CAF96694-7D2B-10B5-F9E0-496D5B6BEC05}"/>
              </a:ext>
            </a:extLst>
          </p:cNvPr>
          <p:cNvSpPr txBox="1"/>
          <p:nvPr/>
        </p:nvSpPr>
        <p:spPr>
          <a:xfrm>
            <a:off x="8733494" y="2648876"/>
            <a:ext cx="1279068" cy="369332"/>
          </a:xfrm>
          <a:custGeom>
            <a:avLst/>
            <a:gdLst>
              <a:gd name="connsiteX0" fmla="*/ 0 w 1279068"/>
              <a:gd name="connsiteY0" fmla="*/ 0 h 369332"/>
              <a:gd name="connsiteX1" fmla="*/ 1279068 w 1279068"/>
              <a:gd name="connsiteY1" fmla="*/ 0 h 369332"/>
              <a:gd name="connsiteX2" fmla="*/ 1279068 w 1279068"/>
              <a:gd name="connsiteY2" fmla="*/ 369332 h 369332"/>
              <a:gd name="connsiteX3" fmla="*/ 0 w 1279068"/>
              <a:gd name="connsiteY3" fmla="*/ 369332 h 369332"/>
              <a:gd name="connsiteX4" fmla="*/ 0 w 1279068"/>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1000 words</a:t>
            </a:r>
          </a:p>
        </p:txBody>
      </p:sp>
      <p:pic>
        <p:nvPicPr>
          <p:cNvPr id="16" name="Picture 15">
            <a:extLst>
              <a:ext uri="{FF2B5EF4-FFF2-40B4-BE49-F238E27FC236}">
                <a16:creationId xmlns:a16="http://schemas.microsoft.com/office/drawing/2014/main" id="{9181219F-8EC9-A128-98C5-66C864C66D7C}"/>
              </a:ext>
            </a:extLst>
          </p:cNvPr>
          <p:cNvPicPr>
            <a:picLocks noChangeAspect="1"/>
          </p:cNvPicPr>
          <p:nvPr/>
        </p:nvPicPr>
        <p:blipFill>
          <a:blip r:embed="rId2"/>
          <a:stretch>
            <a:fillRect/>
          </a:stretch>
        </p:blipFill>
        <p:spPr>
          <a:xfrm>
            <a:off x="231253" y="1136292"/>
            <a:ext cx="6296563" cy="4197708"/>
          </a:xfrm>
          <a:prstGeom prst="rect">
            <a:avLst/>
          </a:prstGeom>
        </p:spPr>
      </p:pic>
      <p:pic>
        <p:nvPicPr>
          <p:cNvPr id="9" name="Picture 8" descr="A screen shot of a computer&#10;&#10;Description automatically generated">
            <a:extLst>
              <a:ext uri="{FF2B5EF4-FFF2-40B4-BE49-F238E27FC236}">
                <a16:creationId xmlns:a16="http://schemas.microsoft.com/office/drawing/2014/main" id="{ABCE9DB7-873A-03C0-ECA7-F677F3702D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63627" y="2172524"/>
            <a:ext cx="6395283" cy="952704"/>
          </a:xfrm>
          <a:prstGeom prst="rect">
            <a:avLst/>
          </a:prstGeom>
        </p:spPr>
      </p:pic>
      <p:sp>
        <p:nvSpPr>
          <p:cNvPr id="21" name="TextBox 20">
            <a:extLst>
              <a:ext uri="{FF2B5EF4-FFF2-40B4-BE49-F238E27FC236}">
                <a16:creationId xmlns:a16="http://schemas.microsoft.com/office/drawing/2014/main" id="{A8C97A6E-FF1A-53DB-23D4-284B3646E080}"/>
              </a:ext>
            </a:extLst>
          </p:cNvPr>
          <p:cNvSpPr txBox="1"/>
          <p:nvPr/>
        </p:nvSpPr>
        <p:spPr>
          <a:xfrm>
            <a:off x="6689946" y="3232179"/>
            <a:ext cx="1279068" cy="369332"/>
          </a:xfrm>
          <a:custGeom>
            <a:avLst/>
            <a:gdLst>
              <a:gd name="connsiteX0" fmla="*/ 0 w 1279068"/>
              <a:gd name="connsiteY0" fmla="*/ 0 h 369332"/>
              <a:gd name="connsiteX1" fmla="*/ 1279068 w 1279068"/>
              <a:gd name="connsiteY1" fmla="*/ 0 h 369332"/>
              <a:gd name="connsiteX2" fmla="*/ 1279068 w 1279068"/>
              <a:gd name="connsiteY2" fmla="*/ 369332 h 369332"/>
              <a:gd name="connsiteX3" fmla="*/ 0 w 1279068"/>
              <a:gd name="connsiteY3" fmla="*/ 369332 h 369332"/>
              <a:gd name="connsiteX4" fmla="*/ 0 w 1279068"/>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1000 words</a:t>
            </a:r>
          </a:p>
        </p:txBody>
      </p:sp>
    </p:spTree>
    <p:extLst>
      <p:ext uri="{BB962C8B-B14F-4D97-AF65-F5344CB8AC3E}">
        <p14:creationId xmlns:p14="http://schemas.microsoft.com/office/powerpoint/2010/main" val="2192036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020811" y="275331"/>
            <a:ext cx="6408002" cy="720080"/>
          </a:xfrm>
        </p:spPr>
        <p:txBody>
          <a:bodyP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4000" dirty="0">
                <a:latin typeface="Calibri Light" panose="020F0302020204030204"/>
              </a:rPr>
              <a:t>The Major Project Itself – 75% of marks</a:t>
            </a:r>
            <a:endParaRPr kumimoji="0" lang="en-GB" sz="4000" b="0" i="0" u="none" strike="noStrike" kern="1200" cap="none" spc="0" normalizeH="0" baseline="0" noProof="0" dirty="0">
              <a:ln>
                <a:noFill/>
              </a:ln>
              <a:effectLst/>
              <a:uLnTx/>
              <a:uFillTx/>
              <a:latin typeface="Calibri Light" panose="020F0302020204030204"/>
              <a:ea typeface="+mj-ea"/>
              <a:cs typeface="+mj-cs"/>
            </a:endParaRPr>
          </a:p>
        </p:txBody>
      </p:sp>
      <p:pic>
        <p:nvPicPr>
          <p:cNvPr id="10" name="Picture 9" descr="A close-up of a message&#10;&#10;Description automatically generated">
            <a:extLst>
              <a:ext uri="{FF2B5EF4-FFF2-40B4-BE49-F238E27FC236}">
                <a16:creationId xmlns:a16="http://schemas.microsoft.com/office/drawing/2014/main" id="{C9DBF24E-EAC5-D8AE-4EB2-EC30D411A600}"/>
              </a:ext>
            </a:extLst>
          </p:cNvPr>
          <p:cNvPicPr>
            <a:picLocks noChangeAspect="1"/>
          </p:cNvPicPr>
          <p:nvPr/>
        </p:nvPicPr>
        <p:blipFill>
          <a:blip r:embed="rId2"/>
          <a:stretch>
            <a:fillRect/>
          </a:stretch>
        </p:blipFill>
        <p:spPr>
          <a:xfrm>
            <a:off x="798807" y="4459623"/>
            <a:ext cx="7082450" cy="1096841"/>
          </a:xfrm>
          <a:prstGeom prst="rect">
            <a:avLst/>
          </a:prstGeom>
        </p:spPr>
      </p:pic>
      <p:pic>
        <p:nvPicPr>
          <p:cNvPr id="12" name="Picture 11" descr="A white paper with black text&#10;&#10;Description automatically generated">
            <a:extLst>
              <a:ext uri="{FF2B5EF4-FFF2-40B4-BE49-F238E27FC236}">
                <a16:creationId xmlns:a16="http://schemas.microsoft.com/office/drawing/2014/main" id="{CBBA4369-D33B-ABD5-73C5-9A9A84B36F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09809" y="998426"/>
            <a:ext cx="3422558" cy="4474107"/>
          </a:xfrm>
          <a:prstGeom prst="rect">
            <a:avLst/>
          </a:prstGeom>
        </p:spPr>
      </p:pic>
      <p:sp>
        <p:nvSpPr>
          <p:cNvPr id="2" name="TextBox 1">
            <a:extLst>
              <a:ext uri="{FF2B5EF4-FFF2-40B4-BE49-F238E27FC236}">
                <a16:creationId xmlns:a16="http://schemas.microsoft.com/office/drawing/2014/main" id="{A8AF3F7E-4F44-C052-EB77-35765F682D69}"/>
              </a:ext>
            </a:extLst>
          </p:cNvPr>
          <p:cNvSpPr txBox="1"/>
          <p:nvPr/>
        </p:nvSpPr>
        <p:spPr>
          <a:xfrm>
            <a:off x="5585278" y="4732319"/>
            <a:ext cx="1279068" cy="369332"/>
          </a:xfrm>
          <a:custGeom>
            <a:avLst/>
            <a:gdLst>
              <a:gd name="connsiteX0" fmla="*/ 0 w 1279068"/>
              <a:gd name="connsiteY0" fmla="*/ 0 h 369332"/>
              <a:gd name="connsiteX1" fmla="*/ 1279068 w 1279068"/>
              <a:gd name="connsiteY1" fmla="*/ 0 h 369332"/>
              <a:gd name="connsiteX2" fmla="*/ 1279068 w 1279068"/>
              <a:gd name="connsiteY2" fmla="*/ 369332 h 369332"/>
              <a:gd name="connsiteX3" fmla="*/ 0 w 1279068"/>
              <a:gd name="connsiteY3" fmla="*/ 369332 h 369332"/>
              <a:gd name="connsiteX4" fmla="*/ 0 w 1279068"/>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8000 words</a:t>
            </a:r>
          </a:p>
        </p:txBody>
      </p:sp>
      <p:pic>
        <p:nvPicPr>
          <p:cNvPr id="5" name="Picture 4">
            <a:extLst>
              <a:ext uri="{FF2B5EF4-FFF2-40B4-BE49-F238E27FC236}">
                <a16:creationId xmlns:a16="http://schemas.microsoft.com/office/drawing/2014/main" id="{B8970180-2906-D32A-A7B6-11DF96825EAF}"/>
              </a:ext>
            </a:extLst>
          </p:cNvPr>
          <p:cNvPicPr>
            <a:picLocks noChangeAspect="1"/>
          </p:cNvPicPr>
          <p:nvPr/>
        </p:nvPicPr>
        <p:blipFill>
          <a:blip r:embed="rId4"/>
          <a:stretch>
            <a:fillRect/>
          </a:stretch>
        </p:blipFill>
        <p:spPr>
          <a:xfrm>
            <a:off x="625691" y="1034625"/>
            <a:ext cx="7419842" cy="3242881"/>
          </a:xfrm>
          <a:prstGeom prst="rect">
            <a:avLst/>
          </a:prstGeom>
        </p:spPr>
      </p:pic>
    </p:spTree>
    <p:extLst>
      <p:ext uri="{BB962C8B-B14F-4D97-AF65-F5344CB8AC3E}">
        <p14:creationId xmlns:p14="http://schemas.microsoft.com/office/powerpoint/2010/main" val="484393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lang="en-US" kern="1200"/>
              <a:t>The Project Poster – 5%</a:t>
            </a:r>
            <a:r>
              <a:rPr kumimoji="0" lang="en-US" b="0" i="0" u="none" strike="noStrike" kern="1200" cap="none" spc="0" normalizeH="0" baseline="0" noProof="0">
                <a:ln>
                  <a:noFill/>
                </a:ln>
                <a:effectLst/>
                <a:uLnTx/>
                <a:uFillTx/>
              </a:rPr>
              <a:t> </a:t>
            </a:r>
          </a:p>
        </p:txBody>
      </p:sp>
      <p:pic>
        <p:nvPicPr>
          <p:cNvPr id="3" name="Picture 2">
            <a:extLst>
              <a:ext uri="{FF2B5EF4-FFF2-40B4-BE49-F238E27FC236}">
                <a16:creationId xmlns:a16="http://schemas.microsoft.com/office/drawing/2014/main" id="{771FDC54-0927-2BDA-7BF2-B1A5DE3D9BD1}"/>
              </a:ext>
            </a:extLst>
          </p:cNvPr>
          <p:cNvPicPr>
            <a:picLocks noChangeAspect="1"/>
          </p:cNvPicPr>
          <p:nvPr/>
        </p:nvPicPr>
        <p:blipFill>
          <a:blip r:embed="rId2"/>
          <a:stretch>
            <a:fillRect/>
          </a:stretch>
        </p:blipFill>
        <p:spPr>
          <a:xfrm>
            <a:off x="358219" y="2461875"/>
            <a:ext cx="7238335" cy="1845776"/>
          </a:xfrm>
          <a:prstGeom prst="rect">
            <a:avLst/>
          </a:prstGeom>
          <a:noFill/>
        </p:spPr>
      </p:pic>
      <p:pic>
        <p:nvPicPr>
          <p:cNvPr id="9" name="Picture 8">
            <a:extLst>
              <a:ext uri="{FF2B5EF4-FFF2-40B4-BE49-F238E27FC236}">
                <a16:creationId xmlns:a16="http://schemas.microsoft.com/office/drawing/2014/main" id="{6EA4CB36-9419-D636-104D-0810B52761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088924" y="362668"/>
            <a:ext cx="3751142" cy="5305607"/>
          </a:xfrm>
          <a:prstGeom prst="rect">
            <a:avLst/>
          </a:prstGeom>
          <a:noFill/>
        </p:spPr>
      </p:pic>
    </p:spTree>
    <p:extLst>
      <p:ext uri="{BB962C8B-B14F-4D97-AF65-F5344CB8AC3E}">
        <p14:creationId xmlns:p14="http://schemas.microsoft.com/office/powerpoint/2010/main" val="1153467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7CEEC-3D19-B30F-B1F5-75D88208ED1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6DE0863-7F54-A505-E86B-9979D64F552A}"/>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fontAlgn="auto">
              <a:spcAft>
                <a:spcPts val="600"/>
              </a:spcAft>
              <a:buClrTx/>
              <a:buSzTx/>
              <a:tabLst/>
              <a:defRPr/>
            </a:pPr>
            <a:r>
              <a:rPr lang="en-US" kern="1200" dirty="0"/>
              <a:t>The Viva – 10%</a:t>
            </a:r>
            <a:r>
              <a:rPr kumimoji="0" lang="en-US" b="0" i="0" u="none" strike="noStrike" kern="1200" cap="none" spc="0" normalizeH="0" baseline="0" noProof="0" dirty="0">
                <a:ln>
                  <a:noFill/>
                </a:ln>
                <a:effectLst/>
                <a:uLnTx/>
                <a:uFillTx/>
              </a:rPr>
              <a:t> </a:t>
            </a:r>
          </a:p>
        </p:txBody>
      </p:sp>
      <p:sp>
        <p:nvSpPr>
          <p:cNvPr id="5" name="TextBox 4">
            <a:extLst>
              <a:ext uri="{FF2B5EF4-FFF2-40B4-BE49-F238E27FC236}">
                <a16:creationId xmlns:a16="http://schemas.microsoft.com/office/drawing/2014/main" id="{3509D12F-66F7-5307-1018-8CB99B33230A}"/>
              </a:ext>
            </a:extLst>
          </p:cNvPr>
          <p:cNvSpPr txBox="1"/>
          <p:nvPr/>
        </p:nvSpPr>
        <p:spPr>
          <a:xfrm>
            <a:off x="6194392" y="1825625"/>
            <a:ext cx="5645673" cy="3575934"/>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000" kern="1200"/>
              <a:t>20 minute presentation followed by questions from Marker 1 and Marker 2</a:t>
            </a:r>
          </a:p>
          <a:p>
            <a:pPr marL="228600" indent="-228600">
              <a:lnSpc>
                <a:spcPct val="90000"/>
              </a:lnSpc>
              <a:spcBef>
                <a:spcPts val="1000"/>
              </a:spcBef>
              <a:buFont typeface="Arial" panose="020B0604020202020204" pitchFamily="34" charset="0"/>
              <a:buChar char="•"/>
            </a:pPr>
            <a:endParaRPr lang="en-US" sz="2000" kern="1200"/>
          </a:p>
          <a:p>
            <a:pPr marL="228600" indent="-228600">
              <a:lnSpc>
                <a:spcPct val="90000"/>
              </a:lnSpc>
              <a:spcBef>
                <a:spcPts val="1000"/>
              </a:spcBef>
              <a:buFont typeface="Arial" panose="020B0604020202020204" pitchFamily="34" charset="0"/>
              <a:buChar char="•"/>
            </a:pPr>
            <a:r>
              <a:rPr lang="en-US" sz="2000" kern="1200"/>
              <a:t>Doubles up with EPA External Assessor to save you travelling twice – External Assessor asks you 3 questions.</a:t>
            </a:r>
          </a:p>
          <a:p>
            <a:pPr marL="228600" indent="-228600">
              <a:lnSpc>
                <a:spcPct val="90000"/>
              </a:lnSpc>
              <a:spcBef>
                <a:spcPts val="1000"/>
              </a:spcBef>
              <a:buFont typeface="Arial" panose="020B0604020202020204" pitchFamily="34" charset="0"/>
              <a:buChar char="•"/>
            </a:pPr>
            <a:endParaRPr lang="en-US" sz="2000" kern="1200"/>
          </a:p>
          <a:p>
            <a:pPr marL="228600" indent="-228600">
              <a:lnSpc>
                <a:spcPct val="90000"/>
              </a:lnSpc>
              <a:spcBef>
                <a:spcPts val="1000"/>
              </a:spcBef>
              <a:buFont typeface="Arial" panose="020B0604020202020204" pitchFamily="34" charset="0"/>
              <a:buChar char="•"/>
            </a:pPr>
            <a:r>
              <a:rPr lang="en-US" sz="2000" kern="1200"/>
              <a:t>An opportunity for you to talk about your project either from the POSTER or a POWWERPOINT PRESENTATION</a:t>
            </a:r>
          </a:p>
          <a:p>
            <a:pPr marL="228600" indent="-228600">
              <a:lnSpc>
                <a:spcPct val="90000"/>
              </a:lnSpc>
              <a:spcBef>
                <a:spcPts val="1000"/>
              </a:spcBef>
              <a:buFont typeface="Arial" panose="020B0604020202020204" pitchFamily="34" charset="0"/>
              <a:buChar char="•"/>
            </a:pPr>
            <a:endParaRPr lang="en-US" sz="2000" kern="1200"/>
          </a:p>
        </p:txBody>
      </p:sp>
      <p:pic>
        <p:nvPicPr>
          <p:cNvPr id="6" name="Picture 5">
            <a:extLst>
              <a:ext uri="{FF2B5EF4-FFF2-40B4-BE49-F238E27FC236}">
                <a16:creationId xmlns:a16="http://schemas.microsoft.com/office/drawing/2014/main" id="{11193B2A-F3D3-15A0-A5BE-D0916C71F9B8}"/>
              </a:ext>
            </a:extLst>
          </p:cNvPr>
          <p:cNvPicPr>
            <a:picLocks noChangeAspect="1"/>
          </p:cNvPicPr>
          <p:nvPr/>
        </p:nvPicPr>
        <p:blipFill>
          <a:blip r:embed="rId2"/>
          <a:stretch>
            <a:fillRect/>
          </a:stretch>
        </p:blipFill>
        <p:spPr>
          <a:xfrm>
            <a:off x="358219" y="2872597"/>
            <a:ext cx="5645673" cy="1481989"/>
          </a:xfrm>
          <a:prstGeom prst="rect">
            <a:avLst/>
          </a:prstGeom>
          <a:noFill/>
        </p:spPr>
      </p:pic>
    </p:spTree>
    <p:extLst>
      <p:ext uri="{BB962C8B-B14F-4D97-AF65-F5344CB8AC3E}">
        <p14:creationId xmlns:p14="http://schemas.microsoft.com/office/powerpoint/2010/main" val="300683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609599" y="1098143"/>
            <a:ext cx="10972800" cy="1134958"/>
          </a:xfrm>
          <a:custGeom>
            <a:avLst/>
            <a:gdLst>
              <a:gd name="connsiteX0" fmla="*/ 0 w 10972800"/>
              <a:gd name="connsiteY0" fmla="*/ 0 h 1134958"/>
              <a:gd name="connsiteX1" fmla="*/ 795528 w 10972800"/>
              <a:gd name="connsiteY1" fmla="*/ 0 h 1134958"/>
              <a:gd name="connsiteX2" fmla="*/ 1261872 w 10972800"/>
              <a:gd name="connsiteY2" fmla="*/ 0 h 1134958"/>
              <a:gd name="connsiteX3" fmla="*/ 1947672 w 10972800"/>
              <a:gd name="connsiteY3" fmla="*/ 0 h 1134958"/>
              <a:gd name="connsiteX4" fmla="*/ 2414016 w 10972800"/>
              <a:gd name="connsiteY4" fmla="*/ 0 h 1134958"/>
              <a:gd name="connsiteX5" fmla="*/ 3209544 w 10972800"/>
              <a:gd name="connsiteY5" fmla="*/ 0 h 1134958"/>
              <a:gd name="connsiteX6" fmla="*/ 3675888 w 10972800"/>
              <a:gd name="connsiteY6" fmla="*/ 0 h 1134958"/>
              <a:gd name="connsiteX7" fmla="*/ 4581144 w 10972800"/>
              <a:gd name="connsiteY7" fmla="*/ 0 h 1134958"/>
              <a:gd name="connsiteX8" fmla="*/ 5266944 w 10972800"/>
              <a:gd name="connsiteY8" fmla="*/ 0 h 1134958"/>
              <a:gd name="connsiteX9" fmla="*/ 5952744 w 10972800"/>
              <a:gd name="connsiteY9" fmla="*/ 0 h 1134958"/>
              <a:gd name="connsiteX10" fmla="*/ 6748272 w 10972800"/>
              <a:gd name="connsiteY10" fmla="*/ 0 h 1134958"/>
              <a:gd name="connsiteX11" fmla="*/ 7104888 w 10972800"/>
              <a:gd name="connsiteY11" fmla="*/ 0 h 1134958"/>
              <a:gd name="connsiteX12" fmla="*/ 7571232 w 10972800"/>
              <a:gd name="connsiteY12" fmla="*/ 0 h 1134958"/>
              <a:gd name="connsiteX13" fmla="*/ 8147304 w 10972800"/>
              <a:gd name="connsiteY13" fmla="*/ 0 h 1134958"/>
              <a:gd name="connsiteX14" fmla="*/ 8942832 w 10972800"/>
              <a:gd name="connsiteY14" fmla="*/ 0 h 1134958"/>
              <a:gd name="connsiteX15" fmla="*/ 9738360 w 10972800"/>
              <a:gd name="connsiteY15" fmla="*/ 0 h 1134958"/>
              <a:gd name="connsiteX16" fmla="*/ 10972800 w 10972800"/>
              <a:gd name="connsiteY16" fmla="*/ 0 h 1134958"/>
              <a:gd name="connsiteX17" fmla="*/ 10972800 w 10972800"/>
              <a:gd name="connsiteY17" fmla="*/ 578829 h 1134958"/>
              <a:gd name="connsiteX18" fmla="*/ 10972800 w 10972800"/>
              <a:gd name="connsiteY18" fmla="*/ 1134958 h 1134958"/>
              <a:gd name="connsiteX19" fmla="*/ 10506456 w 10972800"/>
              <a:gd name="connsiteY19" fmla="*/ 1134958 h 1134958"/>
              <a:gd name="connsiteX20" fmla="*/ 10149840 w 10972800"/>
              <a:gd name="connsiteY20" fmla="*/ 1134958 h 1134958"/>
              <a:gd name="connsiteX21" fmla="*/ 9354312 w 10972800"/>
              <a:gd name="connsiteY21" fmla="*/ 1134958 h 1134958"/>
              <a:gd name="connsiteX22" fmla="*/ 8558784 w 10972800"/>
              <a:gd name="connsiteY22" fmla="*/ 1134958 h 1134958"/>
              <a:gd name="connsiteX23" fmla="*/ 7872984 w 10972800"/>
              <a:gd name="connsiteY23" fmla="*/ 1134958 h 1134958"/>
              <a:gd name="connsiteX24" fmla="*/ 7296912 w 10972800"/>
              <a:gd name="connsiteY24" fmla="*/ 1134958 h 1134958"/>
              <a:gd name="connsiteX25" fmla="*/ 6720840 w 10972800"/>
              <a:gd name="connsiteY25" fmla="*/ 1134958 h 1134958"/>
              <a:gd name="connsiteX26" fmla="*/ 5925312 w 10972800"/>
              <a:gd name="connsiteY26" fmla="*/ 1134958 h 1134958"/>
              <a:gd name="connsiteX27" fmla="*/ 5349240 w 10972800"/>
              <a:gd name="connsiteY27" fmla="*/ 1134958 h 1134958"/>
              <a:gd name="connsiteX28" fmla="*/ 4663440 w 10972800"/>
              <a:gd name="connsiteY28" fmla="*/ 1134958 h 1134958"/>
              <a:gd name="connsiteX29" fmla="*/ 4306824 w 10972800"/>
              <a:gd name="connsiteY29" fmla="*/ 1134958 h 1134958"/>
              <a:gd name="connsiteX30" fmla="*/ 3511296 w 10972800"/>
              <a:gd name="connsiteY30" fmla="*/ 1134958 h 1134958"/>
              <a:gd name="connsiteX31" fmla="*/ 2825496 w 10972800"/>
              <a:gd name="connsiteY31" fmla="*/ 1134958 h 1134958"/>
              <a:gd name="connsiteX32" fmla="*/ 2029968 w 10972800"/>
              <a:gd name="connsiteY32" fmla="*/ 1134958 h 1134958"/>
              <a:gd name="connsiteX33" fmla="*/ 1344168 w 10972800"/>
              <a:gd name="connsiteY33" fmla="*/ 1134958 h 1134958"/>
              <a:gd name="connsiteX34" fmla="*/ 768096 w 10972800"/>
              <a:gd name="connsiteY34" fmla="*/ 1134958 h 1134958"/>
              <a:gd name="connsiteX35" fmla="*/ 0 w 10972800"/>
              <a:gd name="connsiteY35" fmla="*/ 1134958 h 1134958"/>
              <a:gd name="connsiteX36" fmla="*/ 0 w 10972800"/>
              <a:gd name="connsiteY36" fmla="*/ 601528 h 1134958"/>
              <a:gd name="connsiteX37" fmla="*/ 0 w 10972800"/>
              <a:gd name="connsiteY37" fmla="*/ 0 h 113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134958" fill="none" extrusionOk="0">
                <a:moveTo>
                  <a:pt x="0" y="0"/>
                </a:moveTo>
                <a:cubicBezTo>
                  <a:pt x="302606" y="25667"/>
                  <a:pt x="407427" y="-33132"/>
                  <a:pt x="795528" y="0"/>
                </a:cubicBezTo>
                <a:cubicBezTo>
                  <a:pt x="1183629" y="33132"/>
                  <a:pt x="1108251" y="-11952"/>
                  <a:pt x="1261872" y="0"/>
                </a:cubicBezTo>
                <a:cubicBezTo>
                  <a:pt x="1415493" y="11952"/>
                  <a:pt x="1619580" y="3620"/>
                  <a:pt x="1947672" y="0"/>
                </a:cubicBezTo>
                <a:cubicBezTo>
                  <a:pt x="2275764" y="-3620"/>
                  <a:pt x="2308090" y="-12848"/>
                  <a:pt x="2414016" y="0"/>
                </a:cubicBezTo>
                <a:cubicBezTo>
                  <a:pt x="2519942" y="12848"/>
                  <a:pt x="2826840" y="9647"/>
                  <a:pt x="3209544" y="0"/>
                </a:cubicBezTo>
                <a:cubicBezTo>
                  <a:pt x="3592248" y="-9647"/>
                  <a:pt x="3474167" y="-12971"/>
                  <a:pt x="3675888" y="0"/>
                </a:cubicBezTo>
                <a:cubicBezTo>
                  <a:pt x="3877609" y="12971"/>
                  <a:pt x="4280729" y="-1855"/>
                  <a:pt x="4581144" y="0"/>
                </a:cubicBezTo>
                <a:cubicBezTo>
                  <a:pt x="4881559" y="1855"/>
                  <a:pt x="4950393" y="33419"/>
                  <a:pt x="5266944" y="0"/>
                </a:cubicBezTo>
                <a:cubicBezTo>
                  <a:pt x="5583495" y="-33419"/>
                  <a:pt x="5787924" y="19996"/>
                  <a:pt x="5952744" y="0"/>
                </a:cubicBezTo>
                <a:cubicBezTo>
                  <a:pt x="6117564" y="-19996"/>
                  <a:pt x="6410226" y="-19281"/>
                  <a:pt x="6748272" y="0"/>
                </a:cubicBezTo>
                <a:cubicBezTo>
                  <a:pt x="7086318" y="19281"/>
                  <a:pt x="6987248" y="-16567"/>
                  <a:pt x="7104888" y="0"/>
                </a:cubicBezTo>
                <a:cubicBezTo>
                  <a:pt x="7222528" y="16567"/>
                  <a:pt x="7415884" y="5907"/>
                  <a:pt x="7571232" y="0"/>
                </a:cubicBezTo>
                <a:cubicBezTo>
                  <a:pt x="7726580" y="-5907"/>
                  <a:pt x="7985143" y="3583"/>
                  <a:pt x="8147304" y="0"/>
                </a:cubicBezTo>
                <a:cubicBezTo>
                  <a:pt x="8309465" y="-3583"/>
                  <a:pt x="8645918" y="-34580"/>
                  <a:pt x="8942832" y="0"/>
                </a:cubicBezTo>
                <a:cubicBezTo>
                  <a:pt x="9239746" y="34580"/>
                  <a:pt x="9379673" y="37569"/>
                  <a:pt x="9738360" y="0"/>
                </a:cubicBezTo>
                <a:cubicBezTo>
                  <a:pt x="10097047" y="-37569"/>
                  <a:pt x="10575029" y="49896"/>
                  <a:pt x="10972800" y="0"/>
                </a:cubicBezTo>
                <a:cubicBezTo>
                  <a:pt x="10950182" y="268626"/>
                  <a:pt x="10977729" y="333547"/>
                  <a:pt x="10972800" y="578829"/>
                </a:cubicBezTo>
                <a:cubicBezTo>
                  <a:pt x="10967871" y="824111"/>
                  <a:pt x="10995787" y="974406"/>
                  <a:pt x="10972800" y="1134958"/>
                </a:cubicBezTo>
                <a:cubicBezTo>
                  <a:pt x="10851165" y="1117553"/>
                  <a:pt x="10666598" y="1153917"/>
                  <a:pt x="10506456" y="1134958"/>
                </a:cubicBezTo>
                <a:cubicBezTo>
                  <a:pt x="10346314" y="1115999"/>
                  <a:pt x="10326316" y="1138025"/>
                  <a:pt x="10149840" y="1134958"/>
                </a:cubicBezTo>
                <a:cubicBezTo>
                  <a:pt x="9973364" y="1131891"/>
                  <a:pt x="9747753" y="1146080"/>
                  <a:pt x="9354312" y="1134958"/>
                </a:cubicBezTo>
                <a:cubicBezTo>
                  <a:pt x="8960871" y="1123836"/>
                  <a:pt x="8772949" y="1110235"/>
                  <a:pt x="8558784" y="1134958"/>
                </a:cubicBezTo>
                <a:cubicBezTo>
                  <a:pt x="8344619" y="1159681"/>
                  <a:pt x="8121152" y="1158772"/>
                  <a:pt x="7872984" y="1134958"/>
                </a:cubicBezTo>
                <a:cubicBezTo>
                  <a:pt x="7624816" y="1111144"/>
                  <a:pt x="7549236" y="1142336"/>
                  <a:pt x="7296912" y="1134958"/>
                </a:cubicBezTo>
                <a:cubicBezTo>
                  <a:pt x="7044588" y="1127580"/>
                  <a:pt x="6965389" y="1139812"/>
                  <a:pt x="6720840" y="1134958"/>
                </a:cubicBezTo>
                <a:cubicBezTo>
                  <a:pt x="6476291" y="1130104"/>
                  <a:pt x="6249407" y="1129900"/>
                  <a:pt x="5925312" y="1134958"/>
                </a:cubicBezTo>
                <a:cubicBezTo>
                  <a:pt x="5601217" y="1140016"/>
                  <a:pt x="5620498" y="1121637"/>
                  <a:pt x="5349240" y="1134958"/>
                </a:cubicBezTo>
                <a:cubicBezTo>
                  <a:pt x="5077982" y="1148279"/>
                  <a:pt x="4970696" y="1153928"/>
                  <a:pt x="4663440" y="1134958"/>
                </a:cubicBezTo>
                <a:cubicBezTo>
                  <a:pt x="4356184" y="1115988"/>
                  <a:pt x="4411622" y="1132992"/>
                  <a:pt x="4306824" y="1134958"/>
                </a:cubicBezTo>
                <a:cubicBezTo>
                  <a:pt x="4202026" y="1136924"/>
                  <a:pt x="3796050" y="1103187"/>
                  <a:pt x="3511296" y="1134958"/>
                </a:cubicBezTo>
                <a:cubicBezTo>
                  <a:pt x="3226542" y="1166729"/>
                  <a:pt x="3043843" y="1153085"/>
                  <a:pt x="2825496" y="1134958"/>
                </a:cubicBezTo>
                <a:cubicBezTo>
                  <a:pt x="2607149" y="1116831"/>
                  <a:pt x="2302552" y="1172500"/>
                  <a:pt x="2029968" y="1134958"/>
                </a:cubicBezTo>
                <a:cubicBezTo>
                  <a:pt x="1757384" y="1097416"/>
                  <a:pt x="1654795" y="1104967"/>
                  <a:pt x="1344168" y="1134958"/>
                </a:cubicBezTo>
                <a:cubicBezTo>
                  <a:pt x="1033541" y="1164949"/>
                  <a:pt x="933361" y="1140663"/>
                  <a:pt x="768096" y="1134958"/>
                </a:cubicBezTo>
                <a:cubicBezTo>
                  <a:pt x="602831" y="1129253"/>
                  <a:pt x="278984" y="1125502"/>
                  <a:pt x="0" y="1134958"/>
                </a:cubicBezTo>
                <a:cubicBezTo>
                  <a:pt x="-6835" y="1009212"/>
                  <a:pt x="23651" y="773658"/>
                  <a:pt x="0" y="601528"/>
                </a:cubicBezTo>
                <a:cubicBezTo>
                  <a:pt x="-23651" y="429398"/>
                  <a:pt x="3656" y="261491"/>
                  <a:pt x="0" y="0"/>
                </a:cubicBezTo>
                <a:close/>
              </a:path>
              <a:path w="10972800" h="1134958" stroke="0" extrusionOk="0">
                <a:moveTo>
                  <a:pt x="0" y="0"/>
                </a:moveTo>
                <a:cubicBezTo>
                  <a:pt x="328874" y="-11847"/>
                  <a:pt x="570433" y="23111"/>
                  <a:pt x="795528" y="0"/>
                </a:cubicBezTo>
                <a:cubicBezTo>
                  <a:pt x="1020623" y="-23111"/>
                  <a:pt x="1303188" y="-29963"/>
                  <a:pt x="1591056" y="0"/>
                </a:cubicBezTo>
                <a:cubicBezTo>
                  <a:pt x="1878924" y="29963"/>
                  <a:pt x="1936102" y="-7212"/>
                  <a:pt x="2276856" y="0"/>
                </a:cubicBezTo>
                <a:cubicBezTo>
                  <a:pt x="2617610" y="7212"/>
                  <a:pt x="2596558" y="22981"/>
                  <a:pt x="2743200" y="0"/>
                </a:cubicBezTo>
                <a:cubicBezTo>
                  <a:pt x="2889842" y="-22981"/>
                  <a:pt x="2955552" y="-15989"/>
                  <a:pt x="3099816" y="0"/>
                </a:cubicBezTo>
                <a:cubicBezTo>
                  <a:pt x="3244080" y="15989"/>
                  <a:pt x="3538632" y="-13055"/>
                  <a:pt x="3675888" y="0"/>
                </a:cubicBezTo>
                <a:cubicBezTo>
                  <a:pt x="3813144" y="13055"/>
                  <a:pt x="4246537" y="37720"/>
                  <a:pt x="4471416" y="0"/>
                </a:cubicBezTo>
                <a:cubicBezTo>
                  <a:pt x="4696295" y="-37720"/>
                  <a:pt x="4869350" y="7785"/>
                  <a:pt x="5157216" y="0"/>
                </a:cubicBezTo>
                <a:cubicBezTo>
                  <a:pt x="5445082" y="-7785"/>
                  <a:pt x="5710790" y="-29785"/>
                  <a:pt x="5952744" y="0"/>
                </a:cubicBezTo>
                <a:cubicBezTo>
                  <a:pt x="6194698" y="29785"/>
                  <a:pt x="6343754" y="-5005"/>
                  <a:pt x="6638544" y="0"/>
                </a:cubicBezTo>
                <a:cubicBezTo>
                  <a:pt x="6933334" y="5005"/>
                  <a:pt x="6962374" y="-23327"/>
                  <a:pt x="7214616" y="0"/>
                </a:cubicBezTo>
                <a:cubicBezTo>
                  <a:pt x="7466858" y="23327"/>
                  <a:pt x="7788882" y="-12542"/>
                  <a:pt x="8010144" y="0"/>
                </a:cubicBezTo>
                <a:cubicBezTo>
                  <a:pt x="8231406" y="12542"/>
                  <a:pt x="8454829" y="15621"/>
                  <a:pt x="8586216" y="0"/>
                </a:cubicBezTo>
                <a:cubicBezTo>
                  <a:pt x="8717603" y="-15621"/>
                  <a:pt x="8841633" y="2628"/>
                  <a:pt x="8942832" y="0"/>
                </a:cubicBezTo>
                <a:cubicBezTo>
                  <a:pt x="9044031" y="-2628"/>
                  <a:pt x="9307774" y="22955"/>
                  <a:pt x="9628632" y="0"/>
                </a:cubicBezTo>
                <a:cubicBezTo>
                  <a:pt x="9949490" y="-22955"/>
                  <a:pt x="9932586" y="3062"/>
                  <a:pt x="10204704" y="0"/>
                </a:cubicBezTo>
                <a:cubicBezTo>
                  <a:pt x="10476822" y="-3062"/>
                  <a:pt x="10637654" y="-31468"/>
                  <a:pt x="10972800" y="0"/>
                </a:cubicBezTo>
                <a:cubicBezTo>
                  <a:pt x="10966846" y="206619"/>
                  <a:pt x="10953783" y="296012"/>
                  <a:pt x="10972800" y="533430"/>
                </a:cubicBezTo>
                <a:cubicBezTo>
                  <a:pt x="10991818" y="770848"/>
                  <a:pt x="10975804" y="968409"/>
                  <a:pt x="10972800" y="1134958"/>
                </a:cubicBezTo>
                <a:cubicBezTo>
                  <a:pt x="10631626" y="1162904"/>
                  <a:pt x="10498494" y="1104453"/>
                  <a:pt x="10177272" y="1134958"/>
                </a:cubicBezTo>
                <a:cubicBezTo>
                  <a:pt x="9856050" y="1165463"/>
                  <a:pt x="9837933" y="1151148"/>
                  <a:pt x="9601200" y="1134958"/>
                </a:cubicBezTo>
                <a:cubicBezTo>
                  <a:pt x="9364467" y="1118768"/>
                  <a:pt x="9248837" y="1146839"/>
                  <a:pt x="9025128" y="1134958"/>
                </a:cubicBezTo>
                <a:cubicBezTo>
                  <a:pt x="8801419" y="1123077"/>
                  <a:pt x="8573811" y="1140087"/>
                  <a:pt x="8449056" y="1134958"/>
                </a:cubicBezTo>
                <a:cubicBezTo>
                  <a:pt x="8324301" y="1129829"/>
                  <a:pt x="8188458" y="1136335"/>
                  <a:pt x="7982712" y="1134958"/>
                </a:cubicBezTo>
                <a:cubicBezTo>
                  <a:pt x="7776966" y="1133581"/>
                  <a:pt x="7615660" y="1119272"/>
                  <a:pt x="7406640" y="1134958"/>
                </a:cubicBezTo>
                <a:cubicBezTo>
                  <a:pt x="7197620" y="1150644"/>
                  <a:pt x="7096603" y="1141862"/>
                  <a:pt x="6940296" y="1134958"/>
                </a:cubicBezTo>
                <a:cubicBezTo>
                  <a:pt x="6783989" y="1128054"/>
                  <a:pt x="6503768" y="1110125"/>
                  <a:pt x="6144768" y="1134958"/>
                </a:cubicBezTo>
                <a:cubicBezTo>
                  <a:pt x="5785768" y="1159791"/>
                  <a:pt x="5578018" y="1147452"/>
                  <a:pt x="5349240" y="1134958"/>
                </a:cubicBezTo>
                <a:cubicBezTo>
                  <a:pt x="5120462" y="1122464"/>
                  <a:pt x="5124718" y="1137953"/>
                  <a:pt x="4992624" y="1134958"/>
                </a:cubicBezTo>
                <a:cubicBezTo>
                  <a:pt x="4860530" y="1131963"/>
                  <a:pt x="4321554" y="1166811"/>
                  <a:pt x="4087368" y="1134958"/>
                </a:cubicBezTo>
                <a:cubicBezTo>
                  <a:pt x="3853182" y="1103105"/>
                  <a:pt x="3504812" y="1141433"/>
                  <a:pt x="3291840" y="1134958"/>
                </a:cubicBezTo>
                <a:cubicBezTo>
                  <a:pt x="3078868" y="1128483"/>
                  <a:pt x="2763077" y="1146567"/>
                  <a:pt x="2496312" y="1134958"/>
                </a:cubicBezTo>
                <a:cubicBezTo>
                  <a:pt x="2229547" y="1123349"/>
                  <a:pt x="2109493" y="1152714"/>
                  <a:pt x="1810512" y="1134958"/>
                </a:cubicBezTo>
                <a:cubicBezTo>
                  <a:pt x="1511531" y="1117202"/>
                  <a:pt x="1335109" y="1102198"/>
                  <a:pt x="905256" y="1134958"/>
                </a:cubicBezTo>
                <a:cubicBezTo>
                  <a:pt x="475403" y="1167718"/>
                  <a:pt x="355003" y="1110516"/>
                  <a:pt x="0" y="1134958"/>
                </a:cubicBezTo>
                <a:cubicBezTo>
                  <a:pt x="-12813" y="865022"/>
                  <a:pt x="-10210" y="789821"/>
                  <a:pt x="0" y="544780"/>
                </a:cubicBezTo>
                <a:cubicBezTo>
                  <a:pt x="10210" y="299739"/>
                  <a:pt x="9491" y="239650"/>
                  <a:pt x="0" y="0"/>
                </a:cubicBezTo>
                <a:close/>
              </a:path>
            </a:pathLst>
          </a:custGeom>
          <a:solidFill>
            <a:srgbClr val="FF0000"/>
          </a:solidFill>
          <a:ln w="76200">
            <a:solidFill>
              <a:schemeClr val="tx1"/>
            </a:solidFill>
            <a:extLst>
              <a:ext uri="{C807C97D-BFC1-408E-A445-0C87EB9F89A2}">
                <ask:lineSketchStyleProps xmlns:ask="http://schemas.microsoft.com/office/drawing/2018/sketchyshapes" sd="3864975019">
                  <ask:type>
                    <ask:lineSketchFreehand/>
                  </ask:type>
                </ask:lineSketchStyleProps>
              </a:ext>
            </a:extLst>
          </a:ln>
        </p:spPr>
        <p:txBody>
          <a:bodyPr wrap="square">
            <a:normAutofit/>
          </a:bodyPr>
          <a:lstStyle/>
          <a:p>
            <a:pPr marL="0" indent="0" algn="ctr">
              <a:buNone/>
            </a:pPr>
            <a:r>
              <a:rPr lang="en-US" dirty="0">
                <a:solidFill>
                  <a:schemeClr val="bg1"/>
                </a:solidFill>
              </a:rPr>
              <a:t>YOU CANNOT BE AWARED YOUR DEGREE WITHOUT COMPLETING THE END POINT ASSESSMENT SUCCESSFULLY</a:t>
            </a:r>
          </a:p>
        </p:txBody>
      </p:sp>
      <p:sp>
        <p:nvSpPr>
          <p:cNvPr id="3" name="TextBox 2">
            <a:extLst>
              <a:ext uri="{FF2B5EF4-FFF2-40B4-BE49-F238E27FC236}">
                <a16:creationId xmlns:a16="http://schemas.microsoft.com/office/drawing/2014/main" id="{EAC28FE3-0B7A-AB2D-350E-84153939B685}"/>
              </a:ext>
            </a:extLst>
          </p:cNvPr>
          <p:cNvSpPr txBox="1"/>
          <p:nvPr/>
        </p:nvSpPr>
        <p:spPr>
          <a:xfrm>
            <a:off x="3877455" y="312767"/>
            <a:ext cx="4437089"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latin typeface="Calibri" panose="020F0502020204030204"/>
              </a:rPr>
              <a:t>A Cautionary Tale</a:t>
            </a:r>
            <a:endParaRPr kumimoji="0" lang="en-GB" sz="4000" b="0" i="0" u="none" strike="noStrike" kern="1200" cap="none" spc="0" normalizeH="0" baseline="0" noProof="0" dirty="0">
              <a:ln>
                <a:noFill/>
              </a:ln>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C1379A19-7314-49C7-914E-4B13CC7220D7}"/>
              </a:ext>
            </a:extLst>
          </p:cNvPr>
          <p:cNvGraphicFramePr/>
          <p:nvPr>
            <p:extLst>
              <p:ext uri="{D42A27DB-BD31-4B8C-83A1-F6EECF244321}">
                <p14:modId xmlns:p14="http://schemas.microsoft.com/office/powerpoint/2010/main" val="2960325035"/>
              </p:ext>
            </p:extLst>
          </p:nvPr>
        </p:nvGraphicFramePr>
        <p:xfrm>
          <a:off x="3230245" y="2074183"/>
          <a:ext cx="5731510" cy="3820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039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4680067" y="232950"/>
            <a:ext cx="2455252" cy="646343"/>
          </a:xfrm>
        </p:spPr>
        <p:txBody>
          <a:bodyPr>
            <a:noAutofit/>
          </a:bodyPr>
          <a:lstStyle/>
          <a:p>
            <a:r>
              <a:rPr lang="en-GB" sz="3600" dirty="0">
                <a:solidFill>
                  <a:schemeClr val="tx1"/>
                </a:solidFill>
              </a:rPr>
              <a:t>Questions?</a:t>
            </a: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76558" y="879293"/>
            <a:ext cx="6862270" cy="4690830"/>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5091</TotalTime>
  <Words>682</Words>
  <Application>Microsoft Office PowerPoint</Application>
  <PresentationFormat>Widescreen</PresentationFormat>
  <Paragraphs>76</Paragraphs>
  <Slides>15</Slides>
  <Notes>1</Notes>
  <HiddenSlides>0</HiddenSlides>
  <MMClips>0</MMClips>
  <ScaleCrop>false</ScaleCrop>
  <HeadingPairs>
    <vt:vector size="6" baseType="variant">
      <vt:variant>
        <vt:lpstr>Fonts Used</vt:lpstr>
      </vt:variant>
      <vt:variant>
        <vt:i4>5</vt:i4>
      </vt:variant>
      <vt:variant>
        <vt:lpstr>Theme</vt:lpstr>
      </vt:variant>
      <vt:variant>
        <vt:i4>22</vt:i4>
      </vt:variant>
      <vt:variant>
        <vt:lpstr>Slide Titles</vt:lpstr>
      </vt:variant>
      <vt:variant>
        <vt:i4>15</vt:i4>
      </vt:variant>
    </vt:vector>
  </HeadingPairs>
  <TitlesOfParts>
    <vt:vector size="42" baseType="lpstr">
      <vt:lpstr>Arial</vt:lpstr>
      <vt:lpstr>Calibri</vt:lpstr>
      <vt:lpstr>Calibri Light</vt:lpstr>
      <vt:lpstr>Open Sans</vt:lpstr>
      <vt:lpstr>Times New Roman</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2_UWTSD 200_Subtitle 2</vt:lpstr>
      <vt:lpstr>1_Office Theme</vt:lpstr>
      <vt:lpstr>PowerPoint Presentation</vt:lpstr>
      <vt:lpstr>Major Project Briefing Pack - September 2021 Starts</vt:lpstr>
      <vt:lpstr>PowerPoint Presentation</vt:lpstr>
      <vt:lpstr>Examples of Projects Already Completed</vt:lpstr>
      <vt:lpstr>Examples of Projects Already Completed</vt:lpstr>
      <vt:lpstr>What is your guidance?</vt:lpstr>
      <vt:lpstr>PowerPoint Presentation</vt:lpstr>
      <vt:lpstr>Choosing a title – employer approval is mandatory</vt:lpstr>
      <vt:lpstr>Funding</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Jenni Steen</cp:lastModifiedBy>
  <cp:revision>62</cp:revision>
  <dcterms:created xsi:type="dcterms:W3CDTF">2021-03-09T15:35:42Z</dcterms:created>
  <dcterms:modified xsi:type="dcterms:W3CDTF">2025-03-17T15:38:13Z</dcterms:modified>
</cp:coreProperties>
</file>